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0"/>
  </p:notesMasterIdLst>
  <p:sldIdLst>
    <p:sldId id="265" r:id="rId2"/>
    <p:sldId id="266" r:id="rId3"/>
    <p:sldId id="267" r:id="rId4"/>
    <p:sldId id="268" r:id="rId5"/>
    <p:sldId id="269" r:id="rId6"/>
    <p:sldId id="270" r:id="rId7"/>
    <p:sldId id="271" r:id="rId8"/>
    <p:sldId id="263" r:id="rId9"/>
  </p:sldIdLst>
  <p:sldSz cx="10080625" cy="7559675"/>
  <p:notesSz cx="7772400" cy="10058400"/>
  <p:defaultTextStyle>
    <a:defPPr>
      <a:defRPr lang="en-GB"/>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32" autoAdjust="0"/>
  </p:normalViewPr>
  <p:slideViewPr>
    <p:cSldViewPr>
      <p:cViewPr varScale="1">
        <p:scale>
          <a:sx n="75" d="100"/>
          <a:sy n="75" d="100"/>
        </p:scale>
        <p:origin x="1728" y="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w="9525">
            <a:solidFill>
              <a:srgbClr val="000000"/>
            </a:solidFill>
            <a:miter lim="800000"/>
            <a:headEnd/>
            <a:tailEnd/>
          </a:ln>
          <a:effectLst/>
        </p:spPr>
      </p:sp>
      <p:sp>
        <p:nvSpPr>
          <p:cNvPr id="2050" name="Rectangle 2"/>
          <p:cNvSpPr txBox="1">
            <a:spLocks noGrp="1" noChangeArrowheads="1"/>
          </p:cNvSpPr>
          <p:nvPr>
            <p:ph type="body" idx="1"/>
          </p:nvPr>
        </p:nvSpPr>
        <p:spPr bwMode="auto">
          <a:xfrm>
            <a:off x="1185863" y="4787900"/>
            <a:ext cx="5407025" cy="38258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9"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2290"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Figure 1 Incidence of Laboratory-Confirmed Cases of Listeriosis in South Africa during the Outbreak Period, According to District. A total of 937 cases were detected during the outbreak period (June 11, 2017, to April 7, 2018). Incidence was calculated with the use of mid-year population data from 2017.</a:t>
            </a:r>
            <a:endParaRPr lang="en-GB" dirty="0">
              <a:latin typeface="Arial" charset="0"/>
              <a:ea typeface="Gothic" charset="0"/>
              <a:cs typeface="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Figure 2 Number of Laboratory-Confirmed Cases of Listeriosis, According to Epidemiologic Week and Major Events (January 1, 2017, to August 21, 2018). Shown are the whole-genome sequence types of 1055 isolates from the patients. The outbreak period was defined as the interval during which the case numbers exceeded and remained above a weekly threshold of five cases per epidemiologic week (June 11, 2017, to April 7, 2018). ST6 denotes sequence type 6.</a:t>
            </a:r>
            <a:endParaRPr lang="en-GB" dirty="0">
              <a:latin typeface="Arial" charset="0"/>
              <a:ea typeface="Gothic" charset="0"/>
              <a:cs typeface="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Figure 3 Population Structure of the South African </a:t>
            </a:r>
            <a:r>
              <a:rPr lang="en-GB" i="1">
                <a:latin typeface="Arial" charset="0"/>
                <a:ea typeface="Gothic" charset="0"/>
                <a:cs typeface="Gothic" charset="0"/>
              </a:rPr>
              <a:t>Listeria monocytogenes</a:t>
            </a:r>
            <a:r>
              <a:rPr lang="en-GB">
                <a:latin typeface="Arial" charset="0"/>
                <a:ea typeface="Gothic" charset="0"/>
                <a:cs typeface="Gothic" charset="0"/>
              </a:rPr>
              <a:t> ST6 Outbreak–Associated Isolates and of </a:t>
            </a:r>
            <a:r>
              <a:rPr lang="en-GB" i="1">
                <a:latin typeface="Arial" charset="0"/>
                <a:ea typeface="Gothic" charset="0"/>
                <a:cs typeface="Gothic" charset="0"/>
              </a:rPr>
              <a:t>L. monocytogenes</a:t>
            </a:r>
            <a:r>
              <a:rPr lang="en-GB">
                <a:latin typeface="Arial" charset="0"/>
                <a:ea typeface="Gothic" charset="0"/>
                <a:cs typeface="Gothic" charset="0"/>
              </a:rPr>
              <a:t> ST6 Isolates Collected Worldwide. Panel A shows the diversity of the South African ST6 outbreak isolates based on core-genome multilocus sequence typing profiles. A total of 386 South African isolates are represented. The minimum spanning tree was constructed with the use of the minimum-spanning-tree algorithm available in the software tool BioNumerics, version 7.6.2 (bioMérieux). Each circle represents isolates that have a single core-genome multilocus sequence typing profile. Gray zones surround the isolates that have no more than 7 allelic differences (out of 1748 </a:t>
            </a:r>
            <a:r>
              <a:rPr lang="en-GB" i="1">
                <a:latin typeface="Arial" charset="0"/>
                <a:ea typeface="Gothic" charset="0"/>
                <a:cs typeface="Gothic" charset="0"/>
              </a:rPr>
              <a:t>L. monocytogenes</a:t>
            </a:r>
            <a:r>
              <a:rPr lang="en-GB">
                <a:latin typeface="Arial" charset="0"/>
                <a:ea typeface="Gothic" charset="0"/>
                <a:cs typeface="Gothic" charset="0"/>
              </a:rPr>
              <a:t> core genes), thus delineating the core-genome multilocus sequence types. The genotypes of the isolates are indicated next to the corresponding gray zone and provide information on the phylogenetic lineage (L), sublineage (SL), sequence type (ST), and core-genome multilocus sequence type (CT). The numbers shown on the black lines linking the circles correspond to the numbers of allelic differences between the isolates. These links are only indicative, because alternative links with equal weight might exist. The size of the circle reflects the number of isolates having similar core-genome multilocus sequence typing profiles; the number on or next to the circles indicates the number of isolates they contain. Panel B shows the genotypic relatedness of the South African ST6 outbreak isolates to the global ST6 population. The position of one isolate representative of the South African outbreak (HM00108598, CT4148, food origin) is indicated by the purple arrowhead. The positions of isolates representative of past outbreaks involving ST6 are also shown. Single-linkage–based cluster analysis was performed with the use of the core-genome multilocus sequence typing allelic profiles of isolates, as described previously. The scale bar indicates the percentage of allelic similarity among the core-genome multilocus sequence typing profiles of the isolates.</a:t>
            </a:r>
            <a:endParaRPr lang="en-GB" dirty="0">
              <a:latin typeface="Arial" charset="0"/>
              <a:ea typeface="Gothic" charset="0"/>
              <a:cs typeface="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Table 1 Characteristics of Patients with Laboratory-Confirmed Listeriosis during the Outbreak Period (June 11, 2017, to April 7, 2018).</a:t>
            </a:r>
            <a:endParaRPr lang="en-GB" dirty="0">
              <a:latin typeface="Arial" charset="0"/>
              <a:ea typeface="Gothic" charset="0"/>
              <a:cs typeface="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lIns="0" tIns="0" rIns="0" bIns="0">
            <a:spAutoFit/>
          </a:bodyPr>
          <a:lstStyle/>
          <a:p>
            <a:pPr marL="215900" indent="-2159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a:latin typeface="Arial" charset="0"/>
                <a:ea typeface="Gothic" charset="0"/>
                <a:cs typeface="Gothic" charset="0"/>
              </a:rPr>
              <a:t>Table 2 Case–Control Analysis of the Association between Specific Food Exposures and </a:t>
            </a:r>
            <a:r>
              <a:rPr lang="en-GB" i="1">
                <a:latin typeface="Arial" charset="0"/>
                <a:ea typeface="Gothic" charset="0"/>
                <a:cs typeface="Gothic" charset="0"/>
              </a:rPr>
              <a:t>Listeria monocytogenes</a:t>
            </a:r>
            <a:r>
              <a:rPr lang="en-GB">
                <a:latin typeface="Arial" charset="0"/>
                <a:ea typeface="Gothic" charset="0"/>
                <a:cs typeface="Gothic" charset="0"/>
              </a:rPr>
              <a:t> ST6 Infection.</a:t>
            </a:r>
            <a:endParaRPr lang="en-GB" dirty="0">
              <a:latin typeface="Arial" charset="0"/>
              <a:ea typeface="Gothic" charset="0"/>
              <a:cs typeface="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1587500" y="1006475"/>
            <a:ext cx="4595813" cy="344805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1185863" y="4787900"/>
            <a:ext cx="5407025" cy="3827463"/>
          </a:xfrm>
          <a:prstGeom prst="rect">
            <a:avLst/>
          </a:prstGeom>
          <a:noFill/>
          <a:ln>
            <a:miter lim="800000"/>
            <a:headEnd/>
            <a:tailEnd/>
          </a:ln>
        </p:spPr>
        <p:txBody>
          <a:bodyPr wrap="none" anchor="ct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4550" y="627063"/>
            <a:ext cx="2151063"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9775" y="627063"/>
            <a:ext cx="6302375"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9775" y="2101850"/>
            <a:ext cx="4225925"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100" y="2101850"/>
            <a:ext cx="4227513"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739775" y="627063"/>
            <a:ext cx="8605838" cy="12604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739775" y="2101850"/>
            <a:ext cx="8605838" cy="47609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hangingPunct="0">
        <a:lnSpc>
          <a:spcPct val="97000"/>
        </a:lnSpc>
        <a:spcBef>
          <a:spcPct val="0"/>
        </a:spcBef>
        <a:spcAft>
          <a:spcPct val="0"/>
        </a:spcAft>
        <a:buClr>
          <a:srgbClr val="FFFFFF"/>
        </a:buClr>
        <a:buSzPct val="45000"/>
        <a:buFont typeface="StarSymbol" charset="0"/>
        <a:defRPr sz="2800" b="1">
          <a:solidFill>
            <a:srgbClr val="FFFFFF"/>
          </a:solidFill>
          <a:latin typeface="+mj-lt"/>
          <a:ea typeface="+mj-ea"/>
          <a:cs typeface="+mj-cs"/>
        </a:defRPr>
      </a:lvl1pPr>
      <a:lvl2pPr marL="4318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2pPr>
      <a:lvl3pPr marL="647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3pPr>
      <a:lvl4pPr marL="8636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4pPr>
      <a:lvl5pPr marL="10795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5pPr>
      <a:lvl6pPr marL="15367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6pPr>
      <a:lvl7pPr marL="19939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7pPr>
      <a:lvl8pPr marL="24511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8pPr>
      <a:lvl9pPr marL="2908300" indent="-215900" algn="l" defTabSz="457200" rtl="0" fontAlgn="base" hangingPunct="0">
        <a:spcBef>
          <a:spcPct val="0"/>
        </a:spcBef>
        <a:spcAft>
          <a:spcPct val="0"/>
        </a:spcAft>
        <a:buClr>
          <a:srgbClr val="FFFFFF"/>
        </a:buClr>
        <a:buSzPct val="45000"/>
        <a:buFont typeface="StarSymbol" charset="0"/>
        <a:defRPr sz="4400">
          <a:solidFill>
            <a:srgbClr val="000000"/>
          </a:solidFill>
          <a:latin typeface="Times New Roman" pitchFamily="16" charset="0"/>
          <a:ea typeface="Gothic" charset="0"/>
          <a:cs typeface="Gothic" charset="0"/>
        </a:defRPr>
      </a:lvl9pPr>
    </p:titleStyle>
    <p:bodyStyle>
      <a:lvl1pPr marL="431800" indent="-323850" algn="l" defTabSz="457200" rtl="0" fontAlgn="base" hangingPunct="0">
        <a:lnSpc>
          <a:spcPct val="97000"/>
        </a:lnSpc>
        <a:spcBef>
          <a:spcPct val="0"/>
        </a:spcBef>
        <a:spcAft>
          <a:spcPts val="888"/>
        </a:spcAft>
        <a:buClr>
          <a:srgbClr val="FFFFFF"/>
        </a:buClr>
        <a:buSzPct val="100000"/>
        <a:buFont typeface="Arial" charset="0"/>
        <a:buChar char="•"/>
        <a:defRPr sz="2000">
          <a:solidFill>
            <a:srgbClr val="FFFFFF"/>
          </a:solidFill>
          <a:latin typeface="+mn-lt"/>
          <a:ea typeface="+mn-ea"/>
          <a:cs typeface="+mn-cs"/>
        </a:defRPr>
      </a:lvl1pPr>
      <a:lvl2pPr marL="863600" indent="-287338" algn="l" defTabSz="457200" rtl="0" fontAlgn="base" hangingPunct="0">
        <a:lnSpc>
          <a:spcPct val="97000"/>
        </a:lnSpc>
        <a:spcBef>
          <a:spcPct val="0"/>
        </a:spcBef>
        <a:spcAft>
          <a:spcPts val="1138"/>
        </a:spcAft>
        <a:buClr>
          <a:srgbClr val="FFFFFF"/>
        </a:buClr>
        <a:buSzPct val="75000"/>
        <a:buFont typeface="StarSymbol" charset="0"/>
        <a:buChar char="–"/>
        <a:defRPr sz="2600">
          <a:solidFill>
            <a:srgbClr val="FFFFFF"/>
          </a:solidFill>
          <a:latin typeface="+mn-lt"/>
          <a:ea typeface="+mn-ea"/>
          <a:cs typeface="+mn-cs"/>
        </a:defRPr>
      </a:lvl2pPr>
      <a:lvl3pPr marL="1295400" indent="-215900" algn="l" defTabSz="457200" rtl="0" fontAlgn="base" hangingPunct="0">
        <a:lnSpc>
          <a:spcPct val="97000"/>
        </a:lnSpc>
        <a:spcBef>
          <a:spcPct val="0"/>
        </a:spcBef>
        <a:spcAft>
          <a:spcPts val="850"/>
        </a:spcAft>
        <a:buClr>
          <a:srgbClr val="FFFFFF"/>
        </a:buClr>
        <a:buSzPct val="45000"/>
        <a:buFont typeface="StarSymbol" charset="0"/>
        <a:buChar char="●"/>
        <a:defRPr sz="2400">
          <a:solidFill>
            <a:srgbClr val="FFFFFF"/>
          </a:solidFill>
          <a:latin typeface="+mn-lt"/>
          <a:ea typeface="+mn-ea"/>
          <a:cs typeface="+mn-cs"/>
        </a:defRPr>
      </a:lvl3pPr>
      <a:lvl4pPr marL="1727200" indent="-215900" algn="l" defTabSz="457200" rtl="0" fontAlgn="base" hangingPunct="0">
        <a:lnSpc>
          <a:spcPct val="97000"/>
        </a:lnSpc>
        <a:spcBef>
          <a:spcPct val="0"/>
        </a:spcBef>
        <a:spcAft>
          <a:spcPts val="575"/>
        </a:spcAft>
        <a:buClr>
          <a:srgbClr val="FFFFFF"/>
        </a:buClr>
        <a:buSzPct val="75000"/>
        <a:buFont typeface="StarSymbol" charset="0"/>
        <a:buChar char="–"/>
        <a:defRPr sz="2000">
          <a:solidFill>
            <a:srgbClr val="FFFFFF"/>
          </a:solidFill>
          <a:latin typeface="+mn-lt"/>
          <a:ea typeface="+mn-ea"/>
          <a:cs typeface="+mn-cs"/>
        </a:defRPr>
      </a:lvl4pPr>
      <a:lvl5pPr marL="21590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5pPr>
      <a:lvl6pPr marL="26162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6pPr>
      <a:lvl7pPr marL="30734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7pPr>
      <a:lvl8pPr marL="35306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8pPr>
      <a:lvl9pPr marL="3987800" indent="-215900" algn="l" defTabSz="457200" rtl="0" fontAlgn="base" hangingPunct="0">
        <a:lnSpc>
          <a:spcPct val="97000"/>
        </a:lnSpc>
        <a:spcBef>
          <a:spcPct val="0"/>
        </a:spcBef>
        <a:spcAft>
          <a:spcPts val="288"/>
        </a:spcAft>
        <a:buClr>
          <a:srgbClr val="FFFFFF"/>
        </a:buClr>
        <a:buSzPct val="45000"/>
        <a:buFont typeface="StarSymbol" charset="0"/>
        <a:buChar char="●"/>
        <a:defRPr sz="2000">
          <a:solidFill>
            <a:srgbClr val="FFFFFF"/>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tif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tif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739775" y="631825"/>
            <a:ext cx="8604250" cy="1262063"/>
          </a:xfrm>
          <a:prstGeom prst="rect">
            <a:avLst/>
          </a:prstGeom>
          <a:noFill/>
          <a:ln w="9525">
            <a:noFill/>
            <a:miter lim="800000"/>
            <a:headEnd/>
            <a:tailEnd/>
          </a:ln>
        </p:spPr>
        <p:txBody>
          <a:bodyPr lIns="0" tIns="0" rIns="0" bIns="0"/>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b="1" dirty="0">
                <a:solidFill>
                  <a:srgbClr val="FF0000"/>
                </a:solidFill>
                <a:latin typeface="Arial" charset="0"/>
              </a:rPr>
              <a:t>Original Article</a:t>
            </a:r>
            <a:r>
              <a:rPr lang="en-GB" sz="2800" b="1" dirty="0">
                <a:solidFill>
                  <a:srgbClr val="FFFFFF"/>
                </a:solidFill>
                <a:latin typeface="Arial" charset="0"/>
              </a:rPr>
              <a:t> </a:t>
            </a:r>
            <a:br>
              <a:rPr lang="en-GB" sz="2800" b="1" dirty="0">
                <a:solidFill>
                  <a:srgbClr val="FFFFFF"/>
                </a:solidFill>
                <a:latin typeface="Arial" charset="0"/>
              </a:rPr>
            </a:br>
            <a:r>
              <a:rPr lang="en-GB" sz="2800" b="1" dirty="0">
                <a:solidFill>
                  <a:srgbClr val="FFFFFF"/>
                </a:solidFill>
                <a:latin typeface="Arial" charset="0"/>
              </a:rPr>
              <a:t>Outbreak of Listeriosis in South Africa Associated with Processed Meat</a:t>
            </a:r>
          </a:p>
        </p:txBody>
      </p:sp>
      <p:sp>
        <p:nvSpPr>
          <p:cNvPr id="3074" name="Text Box 2"/>
          <p:cNvSpPr txBox="1">
            <a:spLocks noChangeArrowheads="1"/>
          </p:cNvSpPr>
          <p:nvPr/>
        </p:nvSpPr>
        <p:spPr bwMode="auto">
          <a:xfrm>
            <a:off x="739775" y="2259013"/>
            <a:ext cx="8604250" cy="3021012"/>
          </a:xfrm>
          <a:prstGeom prst="rect">
            <a:avLst/>
          </a:prstGeom>
          <a:noFill/>
          <a:ln w="9525">
            <a:noFill/>
            <a:miter lim="800000"/>
            <a:headEnd/>
            <a:tailEnd/>
          </a:ln>
        </p:spPr>
        <p:txBody>
          <a:bodyPr lIns="0" tIns="0" rIns="0" bIns="0"/>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dirty="0" err="1">
                <a:solidFill>
                  <a:srgbClr val="FFFFFF"/>
                </a:solidFill>
                <a:latin typeface="Arial" charset="0"/>
              </a:rPr>
              <a:t>Juno Thomas, M.D., Nevashan Govender, M.Sc., M.P.H., Kerrigan M. McCarthy, M.D., Linda K. Erasmus, M.D., Timothy J. Doyle, Ph.D., Mushal Allam, Ph.D., Arshad Ismail, Ph.D., Ntsieni Ramalwa, M.P.H., Phuti Sekwadi, M.P.H., Genevie Ntshoe, M.P.H., Andronica Shonhiwa, M.P.H., Vivien Essel, M.D., Nomsa Tau, M.S., Shannon Smouse, M.S., Hlengiwe M. Ngomane, M.T., Bolele Disenyeng, M.T., Nicola A. Page, Ph.D., Nelesh P. Govender, M.D., Adriano G. Duse, M.D., Rob Stewart, M.T., Teena Thomas, M.D., Deon Mahoney, M.S., Mathieu Tourdjman, M.D., Olivier Disson, Ph.D., Pierre Thouvenot, B.S., Mylène M. Maury, Ph.D., Alexandre Leclercq, M.S., Marc Lecuit, M.D., Ph.D., Anthony M. Smith, Ph.D., and Lucille H. Blumberg, M.D.</a:t>
            </a:r>
            <a:endParaRPr lang="en-GB" sz="1800" dirty="0">
              <a:solidFill>
                <a:srgbClr val="FFFFFF"/>
              </a:solidFill>
              <a:latin typeface="Arial" charset="0"/>
            </a:endParaRPr>
          </a:p>
        </p:txBody>
      </p:sp>
      <p:sp>
        <p:nvSpPr>
          <p:cNvPr id="3075" name="Text Box 3"/>
          <p:cNvSpPr txBox="1">
            <a:spLocks noChangeArrowheads="1"/>
          </p:cNvSpPr>
          <p:nvPr/>
        </p:nvSpPr>
        <p:spPr bwMode="auto">
          <a:xfrm>
            <a:off x="738188" y="5641975"/>
            <a:ext cx="8604250" cy="268663"/>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dirty="0">
                <a:solidFill>
                  <a:srgbClr val="FFFFFF"/>
                </a:solidFill>
                <a:latin typeface="Arial" charset="0"/>
              </a:rPr>
              <a:t>N Engl J Med</a:t>
            </a:r>
          </a:p>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dirty="0">
                <a:solidFill>
                  <a:srgbClr val="FFFFFF"/>
                </a:solidFill>
                <a:latin typeface="Arial" charset="0"/>
              </a:rPr>
              <a:t>Volume 382(7):632-643</a:t>
            </a:r>
          </a:p>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1800" dirty="0">
                <a:solidFill>
                  <a:srgbClr val="FFFFFF"/>
                </a:solidFill>
                <a:latin typeface="Arial" charset="0"/>
              </a:rPr>
              <a:t>February 13, 2020</a:t>
            </a:r>
          </a:p>
        </p:txBody>
      </p:sp>
      <p:pic>
        <p:nvPicPr>
          <p:cNvPr id="3076" name="Picture 4"/>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739775" y="787983"/>
            <a:ext cx="8604250" cy="417935"/>
          </a:xfrm>
          <a:prstGeom prst="rect">
            <a:avLst/>
          </a:prstGeom>
          <a:noFill/>
          <a:ln w="9525">
            <a:noFill/>
            <a:miter lim="800000"/>
            <a:headEnd/>
            <a:tailEnd/>
          </a:ln>
        </p:spPr>
        <p:txBody>
          <a:bodyPr lIns="0" tIns="0" rIns="0" bIns="0" anchor="ctr">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800" b="1">
                <a:solidFill>
                  <a:srgbClr val="FFFFFF"/>
                </a:solidFill>
                <a:latin typeface="Arial" charset="0"/>
              </a:rPr>
              <a:t>Study Overview</a:t>
            </a:r>
            <a:endParaRPr lang="en-GB" sz="2800" b="1" dirty="0">
              <a:solidFill>
                <a:srgbClr val="FFFFFF"/>
              </a:solidFill>
              <a:latin typeface="Arial" charset="0"/>
            </a:endParaRPr>
          </a:p>
        </p:txBody>
      </p:sp>
      <p:sp>
        <p:nvSpPr>
          <p:cNvPr id="4098" name="Rectangle 2"/>
          <p:cNvSpPr>
            <a:spLocks noGrp="1" noChangeArrowheads="1"/>
          </p:cNvSpPr>
          <p:nvPr>
            <p:ph type="body"/>
          </p:nvPr>
        </p:nvSpPr>
        <p:spPr>
          <a:xfrm>
            <a:off x="739775" y="1549400"/>
            <a:ext cx="8607425" cy="5241925"/>
          </a:xfrm>
          <a:ln/>
        </p:spPr>
        <p:txBody>
          <a:bodyPr anchor="t"/>
          <a:lstStyle/>
          <a:p>
            <a:pPr marL="431800" indent="-323850" algn="l">
              <a:lnSpc>
                <a:spcPct val="92000"/>
              </a:lnSpc>
              <a:spcAft>
                <a:spcPts val="888"/>
              </a:spcAft>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b="0" dirty="0">
                <a:latin typeface="Arial" charset="0"/>
              </a:rPr>
              <a:t>A total of 937 cases of listeriosis associated with consumption of the processed meat polony were identified in South Africa.</a:t>
            </a:r>
          </a:p>
          <a:p>
            <a:pPr marL="431800" indent="-323850" algn="l">
              <a:lnSpc>
                <a:spcPct val="92000"/>
              </a:lnSpc>
              <a:spcAft>
                <a:spcPts val="888"/>
              </a:spcAft>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b="0" dirty="0">
                <a:latin typeface="Arial" charset="0"/>
              </a:rPr>
              <a:t>Pregnant girls and women, neonates, and persons infected with HIV-1 were disproportionately affected.</a:t>
            </a:r>
          </a:p>
          <a:p>
            <a:pPr marL="431800" indent="-323850" algn="l">
              <a:lnSpc>
                <a:spcPct val="92000"/>
              </a:lnSpc>
              <a:spcAft>
                <a:spcPts val="888"/>
              </a:spcAft>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b="0" dirty="0">
                <a:latin typeface="Arial" charset="0"/>
              </a:rPr>
              <a:t>Molecular techniques identified cases associated with this event and the source of the contamination.</a:t>
            </a:r>
          </a:p>
        </p:txBody>
      </p:sp>
      <p:pic>
        <p:nvPicPr>
          <p:cNvPr id="4099" name="Picture 3"/>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58775" y="420688"/>
            <a:ext cx="9364663" cy="238848"/>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err="1">
                <a:solidFill>
                  <a:srgbClr val="FFFFFF"/>
                </a:solidFill>
                <a:latin typeface="Arial" charset="0"/>
              </a:rPr>
              <a:t>Incidence of Laboratory-Confirmed Cases of Listeriosis in South Africa during the Outbreak Period, According to District.</a:t>
            </a:r>
            <a:endParaRPr lang="en-GB" sz="16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
        <p:nvSpPr>
          <p:cNvPr id="5124" name="Text Box 4"/>
          <p:cNvSpPr txBox="1">
            <a:spLocks noChangeArrowheads="1"/>
          </p:cNvSpPr>
          <p:nvPr/>
        </p:nvSpPr>
        <p:spPr bwMode="auto">
          <a:xfrm>
            <a:off x="1624497" y="6583363"/>
            <a:ext cx="6809406" cy="179152"/>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b="1">
                <a:solidFill>
                  <a:srgbClr val="FFFFFF"/>
                </a:solidFill>
                <a:latin typeface="Arial" charset="0"/>
              </a:rPr>
              <a:t>Thomas J et al. N Engl J Med 2020;382:632-643</a:t>
            </a:r>
            <a:endParaRPr lang="en-GB" sz="12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1624497" y="1028700"/>
            <a:ext cx="6809406" cy="548640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58775" y="420688"/>
            <a:ext cx="9364663" cy="238848"/>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err="1">
                <a:solidFill>
                  <a:srgbClr val="FFFFFF"/>
                </a:solidFill>
                <a:latin typeface="Arial" charset="0"/>
              </a:rPr>
              <a:t>Number of Laboratory-Confirmed Cases of Listeriosis, According to Epidemiologic Week and Major Events (January 1, 2017, to August 21, 2018).</a:t>
            </a:r>
            <a:endParaRPr lang="en-GB" sz="16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
        <p:nvSpPr>
          <p:cNvPr id="5124" name="Text Box 4"/>
          <p:cNvSpPr txBox="1">
            <a:spLocks noChangeArrowheads="1"/>
          </p:cNvSpPr>
          <p:nvPr/>
        </p:nvSpPr>
        <p:spPr bwMode="auto">
          <a:xfrm>
            <a:off x="582858" y="6583363"/>
            <a:ext cx="8892685" cy="179152"/>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b="1">
                <a:solidFill>
                  <a:srgbClr val="FFFFFF"/>
                </a:solidFill>
                <a:latin typeface="Arial" charset="0"/>
              </a:rPr>
              <a:t>Thomas J et al. N Engl J Med 2020;382:632-643</a:t>
            </a:r>
            <a:endParaRPr lang="en-GB" sz="12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582858" y="1028700"/>
            <a:ext cx="8892685" cy="5486400"/>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58775" y="420688"/>
            <a:ext cx="9364663" cy="238848"/>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err="1">
                <a:solidFill>
                  <a:srgbClr val="FFFFFF"/>
                </a:solidFill>
                <a:latin typeface="Arial" charset="0"/>
              </a:rPr>
              <a:t>Population Structure of the South African Listeria monocytogenes ST6 Outbreak–Associated Isolates and of L. monocytogenes ST6 Isolates Collected Worldwide.</a:t>
            </a:r>
            <a:endParaRPr lang="en-GB" sz="16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
        <p:nvSpPr>
          <p:cNvPr id="5124" name="Text Box 4"/>
          <p:cNvSpPr txBox="1">
            <a:spLocks noChangeArrowheads="1"/>
          </p:cNvSpPr>
          <p:nvPr/>
        </p:nvSpPr>
        <p:spPr bwMode="auto">
          <a:xfrm>
            <a:off x="3209283" y="6583363"/>
            <a:ext cx="3639835" cy="179152"/>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b="1">
                <a:solidFill>
                  <a:srgbClr val="FFFFFF"/>
                </a:solidFill>
                <a:latin typeface="Arial" charset="0"/>
              </a:rPr>
              <a:t>Thomas J et al. N Engl J Med 2020;382:632-643</a:t>
            </a:r>
            <a:endParaRPr lang="en-GB" sz="12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3209283" y="1028700"/>
            <a:ext cx="3639835" cy="54864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58775" y="420688"/>
            <a:ext cx="9364663" cy="238848"/>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err="1">
                <a:solidFill>
                  <a:srgbClr val="FFFFFF"/>
                </a:solidFill>
                <a:latin typeface="Arial" charset="0"/>
              </a:rPr>
              <a:t>Characteristics of Patients with Laboratory-Confirmed Listeriosis during the Outbreak Period (June 11, 2017, to April 7, 2018).</a:t>
            </a:r>
            <a:endParaRPr lang="en-GB" sz="16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
        <p:nvSpPr>
          <p:cNvPr id="5124" name="Text Box 4"/>
          <p:cNvSpPr txBox="1">
            <a:spLocks noChangeArrowheads="1"/>
          </p:cNvSpPr>
          <p:nvPr/>
        </p:nvSpPr>
        <p:spPr bwMode="auto">
          <a:xfrm>
            <a:off x="613973" y="6583363"/>
            <a:ext cx="8830455" cy="179152"/>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b="1">
                <a:solidFill>
                  <a:srgbClr val="FFFFFF"/>
                </a:solidFill>
                <a:latin typeface="Arial" charset="0"/>
              </a:rPr>
              <a:t>Thomas J et al. N Engl J Med 2020;382:632-643</a:t>
            </a:r>
            <a:endParaRPr lang="en-GB" sz="12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613973" y="1028700"/>
            <a:ext cx="8830455" cy="5486400"/>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58775" y="420688"/>
            <a:ext cx="9364663" cy="238848"/>
          </a:xfrm>
          <a:prstGeom prst="rect">
            <a:avLst/>
          </a:prstGeom>
          <a:noFill/>
          <a:ln w="9525">
            <a:noFill/>
            <a:miter lim="800000"/>
            <a:headEnd/>
            <a:tailEnd/>
          </a:ln>
        </p:spPr>
        <p:txBody>
          <a:bodyPr lIns="0" tIns="0" rIns="0" bIns="0">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1600" b="1" dirty="0" err="1">
                <a:solidFill>
                  <a:srgbClr val="FFFFFF"/>
                </a:solidFill>
                <a:latin typeface="Arial" charset="0"/>
              </a:rPr>
              <a:t>Case–Control Analysis of the Association between Specific Food Exposures and Listeria monocytogenes ST6 Infection.</a:t>
            </a:r>
            <a:endParaRPr lang="en-GB" sz="16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
        <p:nvSpPr>
          <p:cNvPr id="5124" name="Text Box 4"/>
          <p:cNvSpPr txBox="1">
            <a:spLocks noChangeArrowheads="1"/>
          </p:cNvSpPr>
          <p:nvPr/>
        </p:nvSpPr>
        <p:spPr bwMode="auto">
          <a:xfrm>
            <a:off x="571500" y="6583363"/>
            <a:ext cx="8915400" cy="179152"/>
          </a:xfrm>
          <a:prstGeom prst="rect">
            <a:avLst/>
          </a:prstGeom>
          <a:noFill/>
          <a:ln w="9525">
            <a:noFill/>
            <a:miter lim="800000"/>
            <a:headEnd/>
            <a:tailEnd/>
          </a:ln>
        </p:spPr>
        <p:txBody>
          <a:bodyPr lIns="0" tIns="0" rIns="0" bIns="0">
            <a:spAutoFit/>
          </a:bodyPr>
          <a:lstStyle/>
          <a:p>
            <a:pPr eaLnBrk="1">
              <a:lnSpc>
                <a:spcPct val="97000"/>
              </a:lnSpc>
              <a:buClr>
                <a:srgbClr val="FFFFFF"/>
              </a:buClr>
              <a:buSzPct val="45000"/>
              <a:buFont typeface="StarSymbol" charset="0"/>
              <a:buNone/>
              <a:tabLst>
                <a:tab pos="723900" algn="l"/>
                <a:tab pos="1447800" algn="l"/>
                <a:tab pos="2171700" algn="l"/>
                <a:tab pos="2895600" algn="l"/>
                <a:tab pos="3619500" algn="l"/>
              </a:tabLst>
            </a:pPr>
            <a:r>
              <a:rPr lang="en-GB" sz="1200" b="1">
                <a:solidFill>
                  <a:srgbClr val="FFFFFF"/>
                </a:solidFill>
                <a:latin typeface="Arial" charset="0"/>
              </a:rPr>
              <a:t>Thomas J et al. N Engl J Med 2020;382:632-643</a:t>
            </a:r>
            <a:endParaRPr lang="en-GB" sz="1200" b="1" dirty="0">
              <a:solidFill>
                <a:srgbClr val="FFFFFF"/>
              </a:solidFill>
              <a:latin typeface="Arial" charset="0"/>
            </a:endParaRPr>
          </a:p>
        </p:txBody>
      </p:sp>
      <p:pic>
        <p:nvPicPr>
          <p:cNvPr id="6" name="Picture 5" descr="Image"/>
          <p:cNvPicPr>
            <a:picLocks noChangeAspect="1"/>
          </p:cNvPicPr>
          <p:nvPr/>
        </p:nvPicPr>
        <p:blipFill>
          <a:blip r:embed="rId4" cstate="print"/>
          <a:stretch>
            <a:fillRect/>
          </a:stretch>
        </p:blipFill>
        <p:spPr>
          <a:xfrm>
            <a:off x="571500" y="1457125"/>
            <a:ext cx="8915400" cy="4629551"/>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739775" y="787983"/>
            <a:ext cx="8604250" cy="417935"/>
          </a:xfrm>
          <a:prstGeom prst="rect">
            <a:avLst/>
          </a:prstGeom>
          <a:noFill/>
          <a:ln w="9525">
            <a:noFill/>
            <a:miter lim="800000"/>
            <a:headEnd/>
            <a:tailEnd/>
          </a:ln>
        </p:spPr>
        <p:txBody>
          <a:bodyPr lIns="0" tIns="0" rIns="0" bIns="0" anchor="ctr">
            <a:spAutoFit/>
          </a:bodyPr>
          <a:lstStyle/>
          <a:p>
            <a:pPr algn="ctr" eaLnBrk="1">
              <a:lnSpc>
                <a:spcPct val="97000"/>
              </a:lnSpc>
              <a:buClr>
                <a:srgbClr val="FFFFFF"/>
              </a:buClr>
              <a:buSzPct val="45000"/>
              <a:buFont typeface="StarSymbol" charset="0"/>
              <a:buNone/>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800" b="1">
                <a:solidFill>
                  <a:srgbClr val="FFFFFF"/>
                </a:solidFill>
                <a:latin typeface="Arial" charset="0"/>
              </a:rPr>
              <a:t>Conclusions</a:t>
            </a:r>
            <a:endParaRPr lang="en-GB" sz="2800" b="1" dirty="0">
              <a:solidFill>
                <a:srgbClr val="FFFFFF"/>
              </a:solidFill>
              <a:latin typeface="Arial" charset="0"/>
            </a:endParaRPr>
          </a:p>
        </p:txBody>
      </p:sp>
      <p:sp>
        <p:nvSpPr>
          <p:cNvPr id="10242" name="Rectangle 2"/>
          <p:cNvSpPr>
            <a:spLocks noGrp="1" noChangeArrowheads="1"/>
          </p:cNvSpPr>
          <p:nvPr>
            <p:ph type="body"/>
          </p:nvPr>
        </p:nvSpPr>
        <p:spPr>
          <a:xfrm>
            <a:off x="739775" y="1549400"/>
            <a:ext cx="8607425" cy="5241925"/>
          </a:xfrm>
          <a:ln/>
        </p:spPr>
        <p:txBody>
          <a:bodyPr anchor="t"/>
          <a:lstStyle/>
          <a:p>
            <a:pPr marL="431800" indent="-323850" algn="l">
              <a:lnSpc>
                <a:spcPct val="92000"/>
              </a:lnSpc>
              <a:spcAft>
                <a:spcPts val="888"/>
              </a:spcAft>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b="0" dirty="0">
                <a:latin typeface="Arial" charset="0"/>
              </a:rPr>
              <a:t>This investigation showed that in a middle-income country with a high prevalence of HIV infection, </a:t>
            </a:r>
            <a:r>
              <a:rPr lang="en-GB" sz="2000" b="0" i="1" dirty="0">
                <a:latin typeface="Arial" charset="0"/>
              </a:rPr>
              <a:t>L. monocytogenes</a:t>
            </a:r>
            <a:r>
              <a:rPr lang="en-GB" sz="2000" b="0" dirty="0">
                <a:latin typeface="Arial" charset="0"/>
              </a:rPr>
              <a:t> caused disproportionate illness among pregnant girls and women and HIV-infected persons.</a:t>
            </a:r>
          </a:p>
          <a:p>
            <a:pPr marL="431800" indent="-323850" algn="l">
              <a:lnSpc>
                <a:spcPct val="92000"/>
              </a:lnSpc>
              <a:spcAft>
                <a:spcPts val="888"/>
              </a:spcAft>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GB" sz="2000" b="0" dirty="0">
                <a:latin typeface="Arial" charset="0"/>
              </a:rPr>
              <a:t>Whole-genome sequencing facilitated the detection of the outbreak and guided the trace-back investigations that led to the identification of the source.</a:t>
            </a:r>
          </a:p>
        </p:txBody>
      </p:sp>
      <p:pic>
        <p:nvPicPr>
          <p:cNvPr id="10243" name="Picture 3"/>
          <p:cNvPicPr>
            <a:picLocks noChangeAspect="1" noChangeArrowheads="1"/>
          </p:cNvPicPr>
          <p:nvPr/>
        </p:nvPicPr>
        <p:blipFill>
          <a:blip r:embed="rId3" cstate="print"/>
          <a:srcRect/>
          <a:stretch>
            <a:fillRect/>
          </a:stretch>
        </p:blipFill>
        <p:spPr bwMode="auto">
          <a:xfrm>
            <a:off x="6958013" y="6911975"/>
            <a:ext cx="2828925" cy="476250"/>
          </a:xfrm>
          <a:prstGeom prst="rect">
            <a:avLst/>
          </a:prstGeom>
          <a:noFill/>
        </p:spPr>
      </p:pic>
    </p:spTree>
  </p:cSld>
  <p:clrMapOvr>
    <a:masterClrMapping/>
  </p:clrMapOvr>
  <p:transition spd="med"/>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2820</TotalTime>
  <Words>804</Words>
  <Application>Microsoft Office PowerPoint</Application>
  <PresentationFormat>Custom</PresentationFormat>
  <Paragraphs>27</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StarSymbol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Starbird</dc:creator>
  <cp:lastModifiedBy>Doyle, Tim (CDC/DDPHSIS/CGH/DGHP)</cp:lastModifiedBy>
  <cp:revision>15</cp:revision>
  <dcterms:modified xsi:type="dcterms:W3CDTF">2020-02-24T20:11:20Z</dcterms:modified>
</cp:coreProperties>
</file>