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1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nciis-p401.nci.nih.gov\Home02\noonea\dissertation\analysis\aim1.1\PAF\modelsNoInt\finalResult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314747982891027"/>
          <c:y val="4.9283154121863799E-2"/>
          <c:w val="0.75055622387479359"/>
          <c:h val="0.70798831597663192"/>
        </c:manualLayout>
      </c:layout>
      <c:barChart>
        <c:barDir val="col"/>
        <c:grouping val="stacked"/>
        <c:varyColors val="0"/>
        <c:ser>
          <c:idx val="1"/>
          <c:order val="0"/>
          <c:tx>
            <c:v>Cancer</c:v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Table2_PAF_table!$B$12:$B$13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Table2_PAF_table!$Z$12:$Z$13</c:f>
              <c:numCache>
                <c:formatCode>0</c:formatCode>
                <c:ptCount val="2"/>
                <c:pt idx="0">
                  <c:v>404.32472842833556</c:v>
                </c:pt>
                <c:pt idx="1">
                  <c:v>590.25795096558306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0B-4D1E-86F5-27D0441FB9AB}"/>
            </c:ext>
          </c:extLst>
        </c:ser>
        <c:ser>
          <c:idx val="0"/>
          <c:order val="1"/>
          <c:tx>
            <c:v>Non-Cancer</c:v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Table2_PAF_table!$B$12:$B$13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Table2_PAF_table!$AB$12:$AB$13</c:f>
              <c:numCache>
                <c:formatCode>0.0</c:formatCode>
                <c:ptCount val="2"/>
                <c:pt idx="0">
                  <c:v>3228.422157720232</c:v>
                </c:pt>
                <c:pt idx="1">
                  <c:v>3523.0378745785506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E0B-4D1E-86F5-27D0441FB9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215168"/>
        <c:axId val="48217088"/>
      </c:barChart>
      <c:catAx>
        <c:axId val="482151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Sex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17088"/>
        <c:crosses val="autoZero"/>
        <c:auto val="1"/>
        <c:lblAlgn val="ctr"/>
        <c:lblOffset val="100"/>
        <c:noMultiLvlLbl val="0"/>
      </c:catAx>
      <c:valAx>
        <c:axId val="48217088"/>
        <c:scaling>
          <c:orientation val="minMax"/>
          <c:max val="4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Mortality rate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15168"/>
        <c:crosses val="autoZero"/>
        <c:crossBetween val="between"/>
        <c:majorUnit val="1000"/>
        <c:minorUnit val="5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0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881407932731905"/>
          <c:y val="3.6375661375661374E-2"/>
          <c:w val="0.81987810795032434"/>
          <c:h val="0.726273278340207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PAF_cancerSitebySex!$A$6</c:f>
              <c:strCache>
                <c:ptCount val="1"/>
                <c:pt idx="0">
                  <c:v>Lung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PAF_cancerSitebySex!$B$4:$B$5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PAF_cancerSitebySex!$V$7:$V$8</c:f>
              <c:numCache>
                <c:formatCode>0.0</c:formatCode>
                <c:ptCount val="2"/>
                <c:pt idx="0">
                  <c:v>90.735118975332767</c:v>
                </c:pt>
                <c:pt idx="1">
                  <c:v>141.37397752395185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DD-43A5-AE08-5E379481C30C}"/>
            </c:ext>
          </c:extLst>
        </c:ser>
        <c:ser>
          <c:idx val="1"/>
          <c:order val="1"/>
          <c:tx>
            <c:strRef>
              <c:f>PAF_cancerSitebySex!$A$3</c:f>
              <c:strCache>
                <c:ptCount val="1"/>
                <c:pt idx="0">
                  <c:v>NHL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PAF_cancerSitebySex!$B$4:$B$5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PAF_cancerSitebySex!$V$4:$V$5</c:f>
              <c:numCache>
                <c:formatCode>0.0</c:formatCode>
                <c:ptCount val="2"/>
                <c:pt idx="0">
                  <c:v>58.937685480874357</c:v>
                </c:pt>
                <c:pt idx="1">
                  <c:v>85.753991370944092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DD-43A5-AE08-5E379481C30C}"/>
            </c:ext>
          </c:extLst>
        </c:ser>
        <c:ser>
          <c:idx val="2"/>
          <c:order val="2"/>
          <c:tx>
            <c:strRef>
              <c:f>PAF_cancerSitebySex!$A$9</c:f>
              <c:strCache>
                <c:ptCount val="1"/>
                <c:pt idx="0">
                  <c:v>Kidney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PAF_cancerSitebySex!$B$4:$B$5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PAF_cancerSitebySex!$V$10:$V$11</c:f>
              <c:numCache>
                <c:formatCode>0.0</c:formatCode>
                <c:ptCount val="2"/>
                <c:pt idx="0">
                  <c:v>12.976531519264412</c:v>
                </c:pt>
                <c:pt idx="1">
                  <c:v>21.718987598375705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DD-43A5-AE08-5E379481C30C}"/>
            </c:ext>
          </c:extLst>
        </c:ser>
        <c:ser>
          <c:idx val="3"/>
          <c:order val="3"/>
          <c:tx>
            <c:strRef>
              <c:f>PAF_cancerSitebySex!$A$12</c:f>
              <c:strCache>
                <c:ptCount val="1"/>
                <c:pt idx="0">
                  <c:v>Colorectum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PAF_cancerSitebySex!$B$4:$B$5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PAF_cancerSitebySex!$V$13:$V$14</c:f>
              <c:numCache>
                <c:formatCode>0.0</c:formatCode>
                <c:ptCount val="2"/>
                <c:pt idx="0">
                  <c:v>28.118808647884677</c:v>
                </c:pt>
                <c:pt idx="1">
                  <c:v>29.618457059050098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0DD-43A5-AE08-5E379481C30C}"/>
            </c:ext>
          </c:extLst>
        </c:ser>
        <c:ser>
          <c:idx val="6"/>
          <c:order val="5"/>
          <c:tx>
            <c:strRef>
              <c:f>PAF_cancerSitebySex!$A$15</c:f>
              <c:strCache>
                <c:ptCount val="1"/>
                <c:pt idx="0">
                  <c:v>Pancreas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PAF_cancerSitebySex!$V$16:$V$17</c:f>
              <c:numCache>
                <c:formatCode>0.0</c:formatCode>
                <c:ptCount val="2"/>
                <c:pt idx="0">
                  <c:v>17.221657813504816</c:v>
                </c:pt>
                <c:pt idx="1">
                  <c:v>20.128018245900964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0DD-43A5-AE08-5E379481C30C}"/>
            </c:ext>
          </c:extLst>
        </c:ser>
        <c:ser>
          <c:idx val="4"/>
          <c:order val="6"/>
          <c:tx>
            <c:v>Other</c:v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PAF_cancerSitebySex!$B$4:$B$5</c:f>
              <c:strCache>
                <c:ptCount val="2"/>
                <c:pt idx="0">
                  <c:v>Female</c:v>
                </c:pt>
                <c:pt idx="1">
                  <c:v>Male</c:v>
                </c:pt>
              </c:strCache>
            </c:strRef>
          </c:cat>
          <c:val>
            <c:numRef>
              <c:f>PAF_cancerSitebySex!$Z$19:$Z$20</c:f>
              <c:numCache>
                <c:formatCode>0.0</c:formatCode>
                <c:ptCount val="2"/>
                <c:pt idx="0">
                  <c:v>196.33492599147448</c:v>
                </c:pt>
                <c:pt idx="1">
                  <c:v>291.66451916736025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0DD-43A5-AE08-5E379481C3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0693760"/>
        <c:axId val="40695680"/>
        <c:extLst>
          <c:ext xmlns:c15="http://schemas.microsoft.com/office/drawing/2012/chart" uri="{02D57815-91ED-43cb-92C2-25804820EDAC}">
            <c15:filteredBarSeries>
              <c15:ser>
                <c:idx val="5"/>
                <c:order val="4"/>
                <c:tx>
                  <c:strRef>
                    <c:extLst>
                      <c:ext uri="{02D57815-91ED-43cb-92C2-25804820EDAC}">
                        <c15:formulaRef>
                          <c15:sqref>PAF_cancerSitebySex!$A$23</c15:sqref>
                        </c15:formulaRef>
                      </c:ext>
                    </c:extLst>
                    <c:strCache>
                      <c:ptCount val="1"/>
                      <c:pt idx="0">
                        <c:v>Breast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0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PAF_cancerSitebySex!$B$4:$B$5</c15:sqref>
                        </c15:formulaRef>
                      </c:ext>
                    </c:extLst>
                    <c:strCache>
                      <c:ptCount val="2"/>
                      <c:pt idx="0">
                        <c:v>Female</c:v>
                      </c:pt>
                      <c:pt idx="1">
                        <c:v>Male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PAF_cancerSitebySex!$V$24:$V$25</c15:sqref>
                        </c15:formulaRef>
                      </c:ext>
                    </c:extLst>
                    <c:numCache>
                      <c:formatCode>0.0</c:formatCode>
                      <c:ptCount val="2"/>
                      <c:pt idx="0">
                        <c:v>23.94741621719243</c:v>
                      </c:pt>
                      <c:pt idx="1">
                        <c:v>1.0142441447751958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6-70DD-43A5-AE08-5E379481C30C}"/>
                  </c:ext>
                </c:extLst>
              </c15:ser>
            </c15:filteredBarSeries>
          </c:ext>
        </c:extLst>
      </c:barChart>
      <c:catAx>
        <c:axId val="406937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Sex</a:t>
                </a:r>
              </a:p>
              <a:p>
                <a:pPr>
                  <a:defRPr/>
                </a:pP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95680"/>
        <c:crosses val="autoZero"/>
        <c:auto val="1"/>
        <c:lblAlgn val="ctr"/>
        <c:lblOffset val="100"/>
        <c:noMultiLvlLbl val="0"/>
      </c:catAx>
      <c:valAx>
        <c:axId val="40695680"/>
        <c:scaling>
          <c:orientation val="minMax"/>
          <c:max val="6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Mortality rate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693760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+mn-lt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C1351-8F54-4344-9A25-EBD568BE8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F10DC-9C91-4B25-A874-2EDB72EC0E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4287A-C927-4C36-AC71-747B19A31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18AB0D-C132-47BF-8870-5A755BFF4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A3CE7-8275-4B13-9FC7-63E1B075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0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9566-7396-4A20-990C-3F2E8F9CE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7998DD-7E1D-474E-B2FE-289278D9F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BF3C9-5830-46D9-98C5-E8B903D96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3FF9E-D4F0-49C6-9DFD-12A2B84A5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E9BC4-D806-4A64-948C-B40DA0FDB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6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EA8BF0-2C8D-4210-B92A-B6C7E28223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4ACF2C-CD1F-42D8-ACD1-4045A9C76D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050AB-DA0C-4411-B520-DE31D331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067B4-02EE-4B24-883C-4829D4B54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99247-6AB7-44DF-BE63-5DF4536BD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1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6B73C-F21A-49BF-9B88-CA52F2562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309E2B-0160-4E51-AE97-B3792F3FD8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D598F-1141-4DA2-AEAF-EDD0E27CE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BB661-D7D3-4DC7-9E9F-FFB476020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464E2-E228-462D-9ED9-15D3006DE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CF77D-7496-4351-91AE-EF7E888C3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7D93B-F486-44E5-B4D1-17EEA8D5A2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83F7F-FFF7-4388-89DD-2E6FF39E8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56CD1-24D3-479F-A097-A0AC4136C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D20C9-D363-4CCD-B426-713A1D009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07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D943E-0D26-4784-8826-743ADF4F2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8C726-3008-4525-BCFA-9979BF98CB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07065-2E47-4C1C-AEBB-CC5C24B07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C82329-E7AF-4376-B9DE-098CFD981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8BC14-2DF5-4489-A2BA-55BC8412D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9CDA09-ACEB-41DA-8E79-15B983100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14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82752-FD7E-48B1-A888-B489D1CC5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030C0A-34CA-46BB-8C65-22BDC45670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6C7052-6C40-4880-BDBB-4456CA281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2E5BBC-D6E2-4614-BC46-1F4D3BCAF6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AA50A6-239A-4D68-A5C4-414F69EB54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8FBA8A-DA9F-44BD-B943-17562FCB3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F86C04-51ED-4800-A218-A3A06F0A9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A9B546-E034-448C-9A9D-2B61F19EB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683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938F5-34DB-4B48-B966-FFF40945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8B6A73-3A04-4D3C-B8AD-B94945F2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AF13E0-E0D0-4950-921A-112AE202C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AE9230-E4C2-4A8C-A21E-D497E1411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5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9F592B-687C-4D87-B492-79A376B88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F2488B-BD5A-45AB-B09B-46F914EA3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C1164-CEA1-49AC-8CB5-B3C009E2E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5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24CC9-7FF1-41CD-99C1-C358A7B16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043CA-56D1-412D-A7FE-D9BA4F862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961FA2-48D4-43E5-A301-9BF1BFFEC4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78B8B-7357-4A69-B05F-50345BF53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FBCEE-4E50-4719-8739-992DF6769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C1E0D0-9EF3-4FF7-89B3-5EE20056B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3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E71EC-D156-4814-A1CB-FE8A3A90C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BB9CC7-C7DC-4BDF-B580-341973BF9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45CF12-3582-4722-B418-64B324038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E540A2-E2D2-45F2-A9F3-1D272810D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DAF4F-8F0A-41F4-9C6F-20A104D04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B804B-E766-475F-9B15-DA7BE114C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746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D2B50B-FA1F-4929-9844-D56D55E51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C0676-717F-4FF2-A11E-379BA57F1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2B7A2-25C0-4800-BF01-3D555294EF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B27E0-D661-41F4-BC1A-E0A6A4BFF090}" type="datetimeFigureOut">
              <a:rPr lang="en-US" smtClean="0"/>
              <a:t>1/31/2019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DB32A3-4084-4604-96AB-3DF65D82E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D2DDB0-DC16-467A-8B2A-8F505FDC8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5B674-ABE5-45B7-A31F-CE6D86798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B931F8D-3DC0-4FFF-BD93-761C487E74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857410"/>
              </p:ext>
            </p:extLst>
          </p:nvPr>
        </p:nvGraphicFramePr>
        <p:xfrm>
          <a:off x="1775460" y="1508760"/>
          <a:ext cx="4320540" cy="384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4F42ABBA-8F1D-4F5B-BA94-4FC15374C2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4472962"/>
              </p:ext>
            </p:extLst>
          </p:nvPr>
        </p:nvGraphicFramePr>
        <p:xfrm>
          <a:off x="5954395" y="1508760"/>
          <a:ext cx="4462145" cy="384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1561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Marquee">
    <a:dk1>
      <a:srgbClr val="000000"/>
    </a:dk1>
    <a:lt1>
      <a:sysClr val="window" lastClr="FFFFFF"/>
    </a:lt1>
    <a:dk2>
      <a:srgbClr val="5E5E5E"/>
    </a:dk2>
    <a:lt2>
      <a:srgbClr val="DDDDDD"/>
    </a:lt2>
    <a:accent1>
      <a:srgbClr val="418AB3"/>
    </a:accent1>
    <a:accent2>
      <a:srgbClr val="A6B727"/>
    </a:accent2>
    <a:accent3>
      <a:srgbClr val="F69200"/>
    </a:accent3>
    <a:accent4>
      <a:srgbClr val="838383"/>
    </a:accent4>
    <a:accent5>
      <a:srgbClr val="FEC306"/>
    </a:accent5>
    <a:accent6>
      <a:srgbClr val="DF5327"/>
    </a:accent6>
    <a:hlink>
      <a:srgbClr val="F59E00"/>
    </a:hlink>
    <a:folHlink>
      <a:srgbClr val="B2B2B2"/>
    </a:folHlink>
  </a:clrScheme>
  <a:fontScheme name="Times New Roman-Arial">
    <a:majorFont>
      <a:latin typeface="Times New Roman" panose="02020603050405020304"/>
      <a:ea typeface=""/>
      <a:cs typeface=""/>
      <a:font script="Jpan" typeface="ＭＳ Ｐ明朝"/>
      <a:font script="Hang" typeface="바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돋움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Noone, Anne-Michelle (NIH/NCI) [E]</dc:creator>
  <cp:lastModifiedBy>Noone, Anne-Michelle (NIH/NCI) [E]</cp:lastModifiedBy>
  <cp:revision>2</cp:revision>
  <dcterms:created xsi:type="dcterms:W3CDTF">2019-01-15T15:05:26Z</dcterms:created>
  <dcterms:modified xsi:type="dcterms:W3CDTF">2019-01-31T15:30:25Z</dcterms:modified>
</cp:coreProperties>
</file>