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70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7A62-B517-42FC-89DA-AB6A2AFD27F2}" type="datetimeFigureOut">
              <a:rPr lang="x-none" smtClean="0"/>
              <a:pPr/>
              <a:t>10/3/2018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F11-90ED-4656-BA09-A1E04E4ED5C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4703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7A62-B517-42FC-89DA-AB6A2AFD27F2}" type="datetimeFigureOut">
              <a:rPr lang="x-none" smtClean="0"/>
              <a:pPr/>
              <a:t>10/3/2018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F11-90ED-4656-BA09-A1E04E4ED5C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356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7A62-B517-42FC-89DA-AB6A2AFD27F2}" type="datetimeFigureOut">
              <a:rPr lang="x-none" smtClean="0"/>
              <a:pPr/>
              <a:t>10/3/2018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F11-90ED-4656-BA09-A1E04E4ED5C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8406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7A62-B517-42FC-89DA-AB6A2AFD27F2}" type="datetimeFigureOut">
              <a:rPr lang="x-none" smtClean="0"/>
              <a:pPr/>
              <a:t>10/3/2018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F11-90ED-4656-BA09-A1E04E4ED5C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6700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7A62-B517-42FC-89DA-AB6A2AFD27F2}" type="datetimeFigureOut">
              <a:rPr lang="x-none" smtClean="0"/>
              <a:pPr/>
              <a:t>10/3/2018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F11-90ED-4656-BA09-A1E04E4ED5C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8977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7A62-B517-42FC-89DA-AB6A2AFD27F2}" type="datetimeFigureOut">
              <a:rPr lang="x-none" smtClean="0"/>
              <a:pPr/>
              <a:t>10/3/2018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F11-90ED-4656-BA09-A1E04E4ED5C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8268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7A62-B517-42FC-89DA-AB6A2AFD27F2}" type="datetimeFigureOut">
              <a:rPr lang="x-none" smtClean="0"/>
              <a:pPr/>
              <a:t>10/3/2018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F11-90ED-4656-BA09-A1E04E4ED5C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3872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7A62-B517-42FC-89DA-AB6A2AFD27F2}" type="datetimeFigureOut">
              <a:rPr lang="x-none" smtClean="0"/>
              <a:pPr/>
              <a:t>10/3/2018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F11-90ED-4656-BA09-A1E04E4ED5C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389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7A62-B517-42FC-89DA-AB6A2AFD27F2}" type="datetimeFigureOut">
              <a:rPr lang="x-none" smtClean="0"/>
              <a:pPr/>
              <a:t>10/3/2018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F11-90ED-4656-BA09-A1E04E4ED5C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0548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7A62-B517-42FC-89DA-AB6A2AFD27F2}" type="datetimeFigureOut">
              <a:rPr lang="x-none" smtClean="0"/>
              <a:pPr/>
              <a:t>10/3/2018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F11-90ED-4656-BA09-A1E04E4ED5C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34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7A62-B517-42FC-89DA-AB6A2AFD27F2}" type="datetimeFigureOut">
              <a:rPr lang="x-none" smtClean="0"/>
              <a:pPr/>
              <a:t>10/3/2018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AF11-90ED-4656-BA09-A1E04E4ED5C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7206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87A62-B517-42FC-89DA-AB6A2AFD27F2}" type="datetimeFigureOut">
              <a:rPr lang="x-none" smtClean="0"/>
              <a:pPr/>
              <a:t>10/3/2018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DAF11-90ED-4656-BA09-A1E04E4ED5CC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4630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topics/medicine-and-dentistry/nucleotides" TargetMode="External"/><Relationship Id="rId2" Type="http://schemas.openxmlformats.org/officeDocument/2006/relationships/hyperlink" Target="https://www.sciencedirect.com/topics/medicine-and-dentistry/adenoviru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ciencedirect.com/topics/immunology-and-microbiology/hypervariable-reg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563041" y="985090"/>
            <a:ext cx="2749231" cy="4371975"/>
            <a:chOff x="3685579" y="1422027"/>
            <a:chExt cx="2749231" cy="4371975"/>
          </a:xfrm>
        </p:grpSpPr>
        <p:grpSp>
          <p:nvGrpSpPr>
            <p:cNvPr id="515" name="Group 514"/>
            <p:cNvGrpSpPr/>
            <p:nvPr/>
          </p:nvGrpSpPr>
          <p:grpSpPr>
            <a:xfrm>
              <a:off x="3685579" y="1422027"/>
              <a:ext cx="2597944" cy="4371975"/>
              <a:chOff x="3920902" y="1489263"/>
              <a:chExt cx="2597944" cy="4371975"/>
            </a:xfrm>
          </p:grpSpPr>
          <p:sp>
            <p:nvSpPr>
              <p:cNvPr id="6" name="AutoShape 3">
                <a:extLst>
                  <a:ext uri="{FF2B5EF4-FFF2-40B4-BE49-F238E27FC236}">
                    <a16:creationId xmlns:a16="http://schemas.microsoft.com/office/drawing/2014/main" id="{6FA33701-87B4-4C7F-B372-6AB0257C7C63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3920902" y="1489263"/>
                <a:ext cx="2597944" cy="4371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Rectangle 5">
                <a:extLst>
                  <a:ext uri="{FF2B5EF4-FFF2-40B4-BE49-F238E27FC236}">
                    <a16:creationId xmlns:a16="http://schemas.microsoft.com/office/drawing/2014/main" id="{B6422A3D-AE85-4593-B99C-E5320B8371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16352" y="1710719"/>
                <a:ext cx="309380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>
                    <a:solidFill>
                      <a:srgbClr val="000000"/>
                    </a:solidFill>
                    <a:cs typeface="Arial" panose="020B0604020202020204" pitchFamily="34" charset="0"/>
                  </a:rPr>
                  <a:t> Species D</a:t>
                </a:r>
                <a:endParaRPr lang="x-none" altLang="x-none" sz="500">
                  <a:cs typeface="Arial" panose="020B0604020202020204" pitchFamily="34" charset="0"/>
                </a:endParaRPr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FC005AAB-621E-4516-B1B2-4C000A9D15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7652" y="1540033"/>
                <a:ext cx="622697" cy="416719"/>
              </a:xfrm>
              <a:custGeom>
                <a:avLst/>
                <a:gdLst>
                  <a:gd name="T0" fmla="*/ 0 w 523"/>
                  <a:gd name="T1" fmla="*/ 176 h 350"/>
                  <a:gd name="T2" fmla="*/ 0 w 523"/>
                  <a:gd name="T3" fmla="*/ 174 h 350"/>
                  <a:gd name="T4" fmla="*/ 523 w 523"/>
                  <a:gd name="T5" fmla="*/ 0 h 350"/>
                  <a:gd name="T6" fmla="*/ 523 w 523"/>
                  <a:gd name="T7" fmla="*/ 350 h 350"/>
                  <a:gd name="T8" fmla="*/ 0 w 523"/>
                  <a:gd name="T9" fmla="*/ 176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3" h="350">
                    <a:moveTo>
                      <a:pt x="0" y="176"/>
                    </a:moveTo>
                    <a:lnTo>
                      <a:pt x="0" y="174"/>
                    </a:lnTo>
                    <a:lnTo>
                      <a:pt x="523" y="0"/>
                    </a:lnTo>
                    <a:lnTo>
                      <a:pt x="523" y="350"/>
                    </a:lnTo>
                    <a:lnTo>
                      <a:pt x="0" y="176"/>
                    </a:lnTo>
                    <a:close/>
                  </a:path>
                </a:pathLst>
              </a:custGeom>
              <a:solidFill>
                <a:srgbClr val="000000"/>
              </a:solidFill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Line 7">
                <a:extLst>
                  <a:ext uri="{FF2B5EF4-FFF2-40B4-BE49-F238E27FC236}">
                    <a16:creationId xmlns:a16="http://schemas.microsoft.com/office/drawing/2014/main" id="{ED8871AE-9ADD-4740-A857-A8D9F5BAC4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19824" y="1748819"/>
                <a:ext cx="169069" cy="0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288CD908-FFB6-42A5-ABAA-078DF6C31B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96124" y="1979801"/>
                <a:ext cx="654025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DQ115414.1|HAd</a:t>
                </a:r>
                <a:r>
                  <a:rPr lang="en-US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V-</a:t>
                </a:r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16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1" name="Freeform 9">
                <a:extLst>
                  <a:ext uri="{FF2B5EF4-FFF2-40B4-BE49-F238E27FC236}">
                    <a16:creationId xmlns:a16="http://schemas.microsoft.com/office/drawing/2014/main" id="{E20B142A-8E74-40A0-AD11-19D19C92E7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1121" y="2020282"/>
                <a:ext cx="22622" cy="288131"/>
              </a:xfrm>
              <a:custGeom>
                <a:avLst/>
                <a:gdLst>
                  <a:gd name="T0" fmla="*/ 0 w 19"/>
                  <a:gd name="T1" fmla="*/ 242 h 242"/>
                  <a:gd name="T2" fmla="*/ 0 w 19"/>
                  <a:gd name="T3" fmla="*/ 0 h 242"/>
                  <a:gd name="T4" fmla="*/ 19 w 19"/>
                  <a:gd name="T5" fmla="*/ 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42">
                    <a:moveTo>
                      <a:pt x="0" y="242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2241FCB9-E0D0-4F45-BFF2-704CBB1836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9221" y="2096482"/>
                <a:ext cx="591509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en-US" altLang="x-none" sz="500" dirty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KX384949.1</a:t>
                </a:r>
                <a:r>
                  <a:rPr lang="x-none" altLang="x-none" sz="500" dirty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|HAd</a:t>
                </a:r>
                <a:r>
                  <a:rPr lang="en-US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V-</a:t>
                </a:r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4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1942F9AE-9BA6-4E37-BE5D-1890DE067B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7790" y="2136963"/>
                <a:ext cx="17860" cy="461963"/>
              </a:xfrm>
              <a:custGeom>
                <a:avLst/>
                <a:gdLst>
                  <a:gd name="T0" fmla="*/ 0 w 15"/>
                  <a:gd name="T1" fmla="*/ 388 h 388"/>
                  <a:gd name="T2" fmla="*/ 0 w 15"/>
                  <a:gd name="T3" fmla="*/ 0 h 388"/>
                  <a:gd name="T4" fmla="*/ 15 w 15"/>
                  <a:gd name="T5" fmla="*/ 0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388">
                    <a:moveTo>
                      <a:pt x="0" y="388"/>
                    </a:moveTo>
                    <a:lnTo>
                      <a:pt x="0" y="0"/>
                    </a:lnTo>
                    <a:lnTo>
                      <a:pt x="15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EAC6064B-0BF9-48F0-9EEC-17938067E4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86612" y="2210808"/>
                <a:ext cx="349455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2013E8-1-2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13">
                <a:extLst>
                  <a:ext uri="{FF2B5EF4-FFF2-40B4-BE49-F238E27FC236}">
                    <a16:creationId xmlns:a16="http://schemas.microsoft.com/office/drawing/2014/main" id="{309DF72D-6C42-4B27-B021-973F30D5E0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2252454"/>
                <a:ext cx="0" cy="812006"/>
              </a:xfrm>
              <a:custGeom>
                <a:avLst/>
                <a:gdLst>
                  <a:gd name="T0" fmla="*/ 682 h 682"/>
                  <a:gd name="T1" fmla="*/ 0 h 682"/>
                  <a:gd name="T2" fmla="*/ 0 h 68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682">
                    <a:moveTo>
                      <a:pt x="0" y="682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CD69D416-D415-4678-BFE7-52BAC610C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89494" y="2327854"/>
                <a:ext cx="349455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2013E8-2-2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5">
                <a:extLst>
                  <a:ext uri="{FF2B5EF4-FFF2-40B4-BE49-F238E27FC236}">
                    <a16:creationId xmlns:a16="http://schemas.microsoft.com/office/drawing/2014/main" id="{9A017391-FD75-4FA6-B5F5-B0B50D4F00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2369134"/>
                <a:ext cx="0" cy="753666"/>
              </a:xfrm>
              <a:custGeom>
                <a:avLst/>
                <a:gdLst>
                  <a:gd name="T0" fmla="*/ 633 h 633"/>
                  <a:gd name="T1" fmla="*/ 0 h 633"/>
                  <a:gd name="T2" fmla="*/ 0 h 63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633">
                    <a:moveTo>
                      <a:pt x="0" y="633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Rectangle 16">
                <a:extLst>
                  <a:ext uri="{FF2B5EF4-FFF2-40B4-BE49-F238E27FC236}">
                    <a16:creationId xmlns:a16="http://schemas.microsoft.com/office/drawing/2014/main" id="{90C4CF9B-04A7-4EC1-ABB6-47FE9FB84B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5384" y="2445335"/>
                <a:ext cx="349455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2013E8-3-2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7C88F36C-3E77-403A-A12D-2B95C5AB8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2485816"/>
                <a:ext cx="0" cy="695325"/>
              </a:xfrm>
              <a:custGeom>
                <a:avLst/>
                <a:gdLst>
                  <a:gd name="T0" fmla="*/ 584 h 584"/>
                  <a:gd name="T1" fmla="*/ 0 h 584"/>
                  <a:gd name="T2" fmla="*/ 0 h 58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84">
                    <a:moveTo>
                      <a:pt x="0" y="584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Rectangle 18">
                <a:extLst>
                  <a:ext uri="{FF2B5EF4-FFF2-40B4-BE49-F238E27FC236}">
                    <a16:creationId xmlns:a16="http://schemas.microsoft.com/office/drawing/2014/main" id="{C8D37FA3-A13C-4E5A-A348-A5E7B49C1D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5384" y="2562016"/>
                <a:ext cx="349455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>
                    <a:solidFill>
                      <a:srgbClr val="000000"/>
                    </a:solidFill>
                    <a:cs typeface="Arial" panose="020B0604020202020204" pitchFamily="34" charset="0"/>
                  </a:rPr>
                  <a:t> 2013E8-4-2</a:t>
                </a:r>
                <a:endParaRPr lang="x-none" altLang="x-none" sz="500">
                  <a:cs typeface="Arial" panose="020B0604020202020204" pitchFamily="34" charset="0"/>
                </a:endParaRPr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7273DE6C-9A41-4AB5-93EC-080593B9C7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2601307"/>
                <a:ext cx="0" cy="638175"/>
              </a:xfrm>
              <a:custGeom>
                <a:avLst/>
                <a:gdLst>
                  <a:gd name="T0" fmla="*/ 536 h 536"/>
                  <a:gd name="T1" fmla="*/ 0 h 536"/>
                  <a:gd name="T2" fmla="*/ 0 h 53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36">
                    <a:moveTo>
                      <a:pt x="0" y="536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Rectangle 20">
                <a:extLst>
                  <a:ext uri="{FF2B5EF4-FFF2-40B4-BE49-F238E27FC236}">
                    <a16:creationId xmlns:a16="http://schemas.microsoft.com/office/drawing/2014/main" id="{753EA657-7112-44C0-A8C8-B454D3E2F1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5384" y="2678697"/>
                <a:ext cx="349455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>
                    <a:solidFill>
                      <a:srgbClr val="000000"/>
                    </a:solidFill>
                    <a:cs typeface="Arial" panose="020B0604020202020204" pitchFamily="34" charset="0"/>
                  </a:rPr>
                  <a:t> 2013E8-5-1</a:t>
                </a:r>
                <a:endParaRPr lang="x-none" altLang="x-none" sz="500">
                  <a:cs typeface="Arial" panose="020B0604020202020204" pitchFamily="34" charset="0"/>
                </a:endParaRPr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F682BA43-1EEB-4435-961C-F1A5B78476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2717988"/>
                <a:ext cx="0" cy="579835"/>
              </a:xfrm>
              <a:custGeom>
                <a:avLst/>
                <a:gdLst>
                  <a:gd name="T0" fmla="*/ 487 h 487"/>
                  <a:gd name="T1" fmla="*/ 0 h 487"/>
                  <a:gd name="T2" fmla="*/ 0 h 48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87">
                    <a:moveTo>
                      <a:pt x="0" y="487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Rectangle 22">
                <a:extLst>
                  <a:ext uri="{FF2B5EF4-FFF2-40B4-BE49-F238E27FC236}">
                    <a16:creationId xmlns:a16="http://schemas.microsoft.com/office/drawing/2014/main" id="{A31A072D-6DDC-4492-AF71-3B939CA2B1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5384" y="2794188"/>
                <a:ext cx="349455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>
                    <a:solidFill>
                      <a:srgbClr val="000000"/>
                    </a:solidFill>
                    <a:cs typeface="Arial" panose="020B0604020202020204" pitchFamily="34" charset="0"/>
                  </a:rPr>
                  <a:t> 2013E8-6-1</a:t>
                </a:r>
                <a:endParaRPr lang="x-none" altLang="x-none" sz="500"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39387128-3F97-40E2-9BBA-31884B1E8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2834669"/>
                <a:ext cx="0" cy="520304"/>
              </a:xfrm>
              <a:custGeom>
                <a:avLst/>
                <a:gdLst>
                  <a:gd name="T0" fmla="*/ 437 h 437"/>
                  <a:gd name="T1" fmla="*/ 0 h 437"/>
                  <a:gd name="T2" fmla="*/ 0 h 43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37">
                    <a:moveTo>
                      <a:pt x="0" y="437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Rectangle 24">
                <a:extLst>
                  <a:ext uri="{FF2B5EF4-FFF2-40B4-BE49-F238E27FC236}">
                    <a16:creationId xmlns:a16="http://schemas.microsoft.com/office/drawing/2014/main" id="{ACE4B9BC-5DD7-48D2-8153-D1F7BAECB1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5384" y="2910870"/>
                <a:ext cx="349455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2013E8-7-1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B92B71CB-0643-4215-8F22-EE72899272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2950159"/>
                <a:ext cx="0" cy="463154"/>
              </a:xfrm>
              <a:custGeom>
                <a:avLst/>
                <a:gdLst>
                  <a:gd name="T0" fmla="*/ 389 h 389"/>
                  <a:gd name="T1" fmla="*/ 0 h 389"/>
                  <a:gd name="T2" fmla="*/ 0 h 38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89">
                    <a:moveTo>
                      <a:pt x="0" y="389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Rectangle 26">
                <a:extLst>
                  <a:ext uri="{FF2B5EF4-FFF2-40B4-BE49-F238E27FC236}">
                    <a16:creationId xmlns:a16="http://schemas.microsoft.com/office/drawing/2014/main" id="{F106C070-F2AE-4524-9E09-DC838D9F46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5384" y="3027551"/>
                <a:ext cx="293350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>
                    <a:solidFill>
                      <a:srgbClr val="000000"/>
                    </a:solidFill>
                    <a:cs typeface="Arial" panose="020B0604020202020204" pitchFamily="34" charset="0"/>
                  </a:rPr>
                  <a:t> 2013E8-8</a:t>
                </a:r>
                <a:endParaRPr lang="x-none" altLang="x-none" sz="500">
                  <a:cs typeface="Arial" panose="020B0604020202020204" pitchFamily="34" charset="0"/>
                </a:endParaRPr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EA583C97-546B-4327-9032-69D8155BC1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3066840"/>
                <a:ext cx="0" cy="404813"/>
              </a:xfrm>
              <a:custGeom>
                <a:avLst/>
                <a:gdLst>
                  <a:gd name="T0" fmla="*/ 340 h 340"/>
                  <a:gd name="T1" fmla="*/ 0 h 340"/>
                  <a:gd name="T2" fmla="*/ 0 h 34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40">
                    <a:moveTo>
                      <a:pt x="0" y="34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Rectangle 28">
                <a:extLst>
                  <a:ext uri="{FF2B5EF4-FFF2-40B4-BE49-F238E27FC236}">
                    <a16:creationId xmlns:a16="http://schemas.microsoft.com/office/drawing/2014/main" id="{B7FB2A06-E701-4B12-8CB6-47B16778A7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5384" y="3143041"/>
                <a:ext cx="293350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>
                    <a:solidFill>
                      <a:srgbClr val="000000"/>
                    </a:solidFill>
                    <a:cs typeface="Arial" panose="020B0604020202020204" pitchFamily="34" charset="0"/>
                  </a:rPr>
                  <a:t> 2013E8-9</a:t>
                </a:r>
                <a:endParaRPr lang="x-none" altLang="x-none" sz="500">
                  <a:cs typeface="Arial" panose="020B0604020202020204" pitchFamily="34" charset="0"/>
                </a:endParaRPr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E1B7FD22-62FC-4A70-8AC8-962271FA33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3183522"/>
                <a:ext cx="0" cy="346472"/>
              </a:xfrm>
              <a:custGeom>
                <a:avLst/>
                <a:gdLst>
                  <a:gd name="T0" fmla="*/ 291 h 291"/>
                  <a:gd name="T1" fmla="*/ 0 h 291"/>
                  <a:gd name="T2" fmla="*/ 0 h 29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91">
                    <a:moveTo>
                      <a:pt x="0" y="291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Rectangle 30">
                <a:extLst>
                  <a:ext uri="{FF2B5EF4-FFF2-40B4-BE49-F238E27FC236}">
                    <a16:creationId xmlns:a16="http://schemas.microsoft.com/office/drawing/2014/main" id="{6E1001EF-408B-4A0E-8FBB-0B37888CEF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5383" y="3259722"/>
                <a:ext cx="328616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>
                    <a:solidFill>
                      <a:srgbClr val="000000"/>
                    </a:solidFill>
                    <a:cs typeface="Arial" panose="020B0604020202020204" pitchFamily="34" charset="0"/>
                  </a:rPr>
                  <a:t> 2013E8-12</a:t>
                </a:r>
                <a:endParaRPr lang="x-none" altLang="x-none" sz="500">
                  <a:cs typeface="Arial" panose="020B0604020202020204" pitchFamily="34" charset="0"/>
                </a:endParaRPr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44A84D40-FFE0-4A8B-92E1-6A4BCB24B8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3300204"/>
                <a:ext cx="0" cy="288131"/>
              </a:xfrm>
              <a:custGeom>
                <a:avLst/>
                <a:gdLst>
                  <a:gd name="T0" fmla="*/ 242 h 242"/>
                  <a:gd name="T1" fmla="*/ 0 h 242"/>
                  <a:gd name="T2" fmla="*/ 0 h 24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42">
                    <a:moveTo>
                      <a:pt x="0" y="242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Rectangle 32">
                <a:extLst>
                  <a:ext uri="{FF2B5EF4-FFF2-40B4-BE49-F238E27FC236}">
                    <a16:creationId xmlns:a16="http://schemas.microsoft.com/office/drawing/2014/main" id="{F5B5BE59-2885-4F73-89C0-CAD079548A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5383" y="3376404"/>
                <a:ext cx="328616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>
                    <a:solidFill>
                      <a:srgbClr val="000000"/>
                    </a:solidFill>
                    <a:cs typeface="Arial" panose="020B0604020202020204" pitchFamily="34" charset="0"/>
                  </a:rPr>
                  <a:t> 2013E8-14</a:t>
                </a:r>
                <a:endParaRPr lang="x-none" altLang="x-none" sz="500">
                  <a:cs typeface="Arial" panose="020B0604020202020204" pitchFamily="34" charset="0"/>
                </a:endParaRPr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1F7DC6BA-E3F5-4C73-8931-6D51010311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3415695"/>
                <a:ext cx="0" cy="230981"/>
              </a:xfrm>
              <a:custGeom>
                <a:avLst/>
                <a:gdLst>
                  <a:gd name="T0" fmla="*/ 194 h 194"/>
                  <a:gd name="T1" fmla="*/ 0 h 194"/>
                  <a:gd name="T2" fmla="*/ 0 h 19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94">
                    <a:moveTo>
                      <a:pt x="0" y="194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Rectangle 34">
                <a:extLst>
                  <a:ext uri="{FF2B5EF4-FFF2-40B4-BE49-F238E27FC236}">
                    <a16:creationId xmlns:a16="http://schemas.microsoft.com/office/drawing/2014/main" id="{2A01961E-F21B-4CA6-A21D-769C2752C5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5383" y="3491895"/>
                <a:ext cx="328616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>
                    <a:solidFill>
                      <a:srgbClr val="000000"/>
                    </a:solidFill>
                    <a:cs typeface="Arial" panose="020B0604020202020204" pitchFamily="34" charset="0"/>
                  </a:rPr>
                  <a:t> 2013E8-15</a:t>
                </a:r>
                <a:endParaRPr lang="x-none" altLang="x-none" sz="500">
                  <a:cs typeface="Arial" panose="020B0604020202020204" pitchFamily="34" charset="0"/>
                </a:endParaRPr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DB7A429B-1A47-4BFE-AB57-C1E855F6ED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3532375"/>
                <a:ext cx="0" cy="172641"/>
              </a:xfrm>
              <a:custGeom>
                <a:avLst/>
                <a:gdLst>
                  <a:gd name="T0" fmla="*/ 145 h 145"/>
                  <a:gd name="T1" fmla="*/ 0 h 145"/>
                  <a:gd name="T2" fmla="*/ 0 h 14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45">
                    <a:moveTo>
                      <a:pt x="0" y="145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Rectangle 36">
                <a:extLst>
                  <a:ext uri="{FF2B5EF4-FFF2-40B4-BE49-F238E27FC236}">
                    <a16:creationId xmlns:a16="http://schemas.microsoft.com/office/drawing/2014/main" id="{7E0CC99C-7C2E-46B0-9BA4-D16998376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1228" y="3712453"/>
                <a:ext cx="254878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7MRC-5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626C3E40-92FD-4C03-B581-D8E6EB4453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3649057"/>
                <a:ext cx="0" cy="113110"/>
              </a:xfrm>
              <a:custGeom>
                <a:avLst/>
                <a:gdLst>
                  <a:gd name="T0" fmla="*/ 95 h 95"/>
                  <a:gd name="T1" fmla="*/ 0 h 95"/>
                  <a:gd name="T2" fmla="*/ 0 h 9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95">
                    <a:moveTo>
                      <a:pt x="0" y="95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Rectangle 38">
                <a:extLst>
                  <a:ext uri="{FF2B5EF4-FFF2-40B4-BE49-F238E27FC236}">
                    <a16:creationId xmlns:a16="http://schemas.microsoft.com/office/drawing/2014/main" id="{3C052F1B-9CDF-42EB-B0C7-3B861DC8C2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0064" y="3816073"/>
                <a:ext cx="290144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10MRC-2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C4204AB0-E5BB-4D35-A627-CB7CB878E0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3764547"/>
                <a:ext cx="0" cy="55960"/>
              </a:xfrm>
              <a:custGeom>
                <a:avLst/>
                <a:gdLst>
                  <a:gd name="T0" fmla="*/ 47 h 47"/>
                  <a:gd name="T1" fmla="*/ 0 h 47"/>
                  <a:gd name="T2" fmla="*/ 0 h 4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7">
                    <a:moveTo>
                      <a:pt x="0" y="47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Rectangle 40">
                <a:extLst>
                  <a:ext uri="{FF2B5EF4-FFF2-40B4-BE49-F238E27FC236}">
                    <a16:creationId xmlns:a16="http://schemas.microsoft.com/office/drawing/2014/main" id="{B4217C5D-46D6-4AA5-B366-A83338F6C4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0982" y="3602174"/>
                <a:ext cx="328616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2013E8-16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41">
                <a:extLst>
                  <a:ext uri="{FF2B5EF4-FFF2-40B4-BE49-F238E27FC236}">
                    <a16:creationId xmlns:a16="http://schemas.microsoft.com/office/drawing/2014/main" id="{DE6594D8-B4CD-4E4D-B6D0-8340D44CD7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4223" y="3825269"/>
                <a:ext cx="0" cy="55960"/>
              </a:xfrm>
              <a:custGeom>
                <a:avLst/>
                <a:gdLst>
                  <a:gd name="T0" fmla="*/ 0 h 47"/>
                  <a:gd name="T1" fmla="*/ 47 h 47"/>
                  <a:gd name="T2" fmla="*/ 47 h 4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7">
                    <a:moveTo>
                      <a:pt x="0" y="0"/>
                    </a:moveTo>
                    <a:lnTo>
                      <a:pt x="0" y="47"/>
                    </a:lnTo>
                    <a:lnTo>
                      <a:pt x="0" y="47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Line 42">
                <a:extLst>
                  <a:ext uri="{FF2B5EF4-FFF2-40B4-BE49-F238E27FC236}">
                    <a16:creationId xmlns:a16="http://schemas.microsoft.com/office/drawing/2014/main" id="{6D6E29F5-CF21-4523-83DB-90CB40D94C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34223" y="3069222"/>
                <a:ext cx="0" cy="812006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Freeform 43">
                <a:extLst>
                  <a:ext uri="{FF2B5EF4-FFF2-40B4-BE49-F238E27FC236}">
                    <a16:creationId xmlns:a16="http://schemas.microsoft.com/office/drawing/2014/main" id="{AC684641-365E-4A88-9029-8716A84649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7790" y="2603688"/>
                <a:ext cx="46435" cy="463154"/>
              </a:xfrm>
              <a:custGeom>
                <a:avLst/>
                <a:gdLst>
                  <a:gd name="T0" fmla="*/ 0 w 39"/>
                  <a:gd name="T1" fmla="*/ 0 h 389"/>
                  <a:gd name="T2" fmla="*/ 0 w 39"/>
                  <a:gd name="T3" fmla="*/ 389 h 389"/>
                  <a:gd name="T4" fmla="*/ 39 w 39"/>
                  <a:gd name="T5" fmla="*/ 389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9">
                    <a:moveTo>
                      <a:pt x="0" y="0"/>
                    </a:moveTo>
                    <a:lnTo>
                      <a:pt x="0" y="389"/>
                    </a:lnTo>
                    <a:lnTo>
                      <a:pt x="39" y="389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Freeform 44">
                <a:extLst>
                  <a:ext uri="{FF2B5EF4-FFF2-40B4-BE49-F238E27FC236}">
                    <a16:creationId xmlns:a16="http://schemas.microsoft.com/office/drawing/2014/main" id="{06E6D567-88AE-41A2-A7C9-D61F8E509C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1121" y="2313176"/>
                <a:ext cx="16669" cy="288131"/>
              </a:xfrm>
              <a:custGeom>
                <a:avLst/>
                <a:gdLst>
                  <a:gd name="T0" fmla="*/ 0 w 14"/>
                  <a:gd name="T1" fmla="*/ 0 h 242"/>
                  <a:gd name="T2" fmla="*/ 0 w 14"/>
                  <a:gd name="T3" fmla="*/ 242 h 242"/>
                  <a:gd name="T4" fmla="*/ 14 w 14"/>
                  <a:gd name="T5" fmla="*/ 242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242">
                    <a:moveTo>
                      <a:pt x="0" y="0"/>
                    </a:moveTo>
                    <a:lnTo>
                      <a:pt x="0" y="242"/>
                    </a:lnTo>
                    <a:lnTo>
                      <a:pt x="14" y="242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Freeform 45">
                <a:extLst>
                  <a:ext uri="{FF2B5EF4-FFF2-40B4-BE49-F238E27FC236}">
                    <a16:creationId xmlns:a16="http://schemas.microsoft.com/office/drawing/2014/main" id="{29626EED-724D-452F-A277-B92C45326F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7442" y="2032188"/>
                <a:ext cx="853679" cy="278606"/>
              </a:xfrm>
              <a:custGeom>
                <a:avLst/>
                <a:gdLst>
                  <a:gd name="T0" fmla="*/ 0 w 717"/>
                  <a:gd name="T1" fmla="*/ 0 h 234"/>
                  <a:gd name="T2" fmla="*/ 0 w 717"/>
                  <a:gd name="T3" fmla="*/ 234 h 234"/>
                  <a:gd name="T4" fmla="*/ 717 w 717"/>
                  <a:gd name="T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7" h="234">
                    <a:moveTo>
                      <a:pt x="0" y="0"/>
                    </a:moveTo>
                    <a:lnTo>
                      <a:pt x="0" y="234"/>
                    </a:lnTo>
                    <a:lnTo>
                      <a:pt x="717" y="234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Line 46">
                <a:extLst>
                  <a:ext uri="{FF2B5EF4-FFF2-40B4-BE49-F238E27FC236}">
                    <a16:creationId xmlns:a16="http://schemas.microsoft.com/office/drawing/2014/main" id="{E4B1BF94-A0BD-41F8-B923-B43AEED7A9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17442" y="1748820"/>
                <a:ext cx="0" cy="278606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47">
                <a:extLst>
                  <a:ext uri="{FF2B5EF4-FFF2-40B4-BE49-F238E27FC236}">
                    <a16:creationId xmlns:a16="http://schemas.microsoft.com/office/drawing/2014/main" id="{D01D382B-E11B-4AC2-8875-FA5678AA2E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9811" y="2029807"/>
                <a:ext cx="97631" cy="1156097"/>
              </a:xfrm>
              <a:custGeom>
                <a:avLst/>
                <a:gdLst>
                  <a:gd name="T0" fmla="*/ 0 w 82"/>
                  <a:gd name="T1" fmla="*/ 971 h 971"/>
                  <a:gd name="T2" fmla="*/ 0 w 82"/>
                  <a:gd name="T3" fmla="*/ 0 h 971"/>
                  <a:gd name="T4" fmla="*/ 82 w 82"/>
                  <a:gd name="T5" fmla="*/ 0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971">
                    <a:moveTo>
                      <a:pt x="0" y="971"/>
                    </a:moveTo>
                    <a:lnTo>
                      <a:pt x="0" y="0"/>
                    </a:lnTo>
                    <a:lnTo>
                      <a:pt x="82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Freeform 76">
                <a:extLst>
                  <a:ext uri="{FF2B5EF4-FFF2-40B4-BE49-F238E27FC236}">
                    <a16:creationId xmlns:a16="http://schemas.microsoft.com/office/drawing/2014/main" id="{5622EE4E-9CFD-4640-BC7D-C37F885C86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9811" y="3097007"/>
                <a:ext cx="352425" cy="977440"/>
              </a:xfrm>
              <a:custGeom>
                <a:avLst/>
                <a:gdLst>
                  <a:gd name="T0" fmla="*/ 0 w 296"/>
                  <a:gd name="T1" fmla="*/ 0 h 971"/>
                  <a:gd name="T2" fmla="*/ 0 w 296"/>
                  <a:gd name="T3" fmla="*/ 971 h 971"/>
                  <a:gd name="T4" fmla="*/ 296 w 296"/>
                  <a:gd name="T5" fmla="*/ 971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6" h="971">
                    <a:moveTo>
                      <a:pt x="0" y="0"/>
                    </a:moveTo>
                    <a:lnTo>
                      <a:pt x="0" y="971"/>
                    </a:lnTo>
                    <a:lnTo>
                      <a:pt x="296" y="971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Freeform 77">
                <a:extLst>
                  <a:ext uri="{FF2B5EF4-FFF2-40B4-BE49-F238E27FC236}">
                    <a16:creationId xmlns:a16="http://schemas.microsoft.com/office/drawing/2014/main" id="{11B196AA-65C6-4BD8-B141-99067950F4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1883" y="3038718"/>
                <a:ext cx="567929" cy="985838"/>
              </a:xfrm>
              <a:custGeom>
                <a:avLst/>
                <a:gdLst>
                  <a:gd name="T0" fmla="*/ 0 w 477"/>
                  <a:gd name="T1" fmla="*/ 828 h 828"/>
                  <a:gd name="T2" fmla="*/ 0 w 477"/>
                  <a:gd name="T3" fmla="*/ 0 h 828"/>
                  <a:gd name="T4" fmla="*/ 477 w 477"/>
                  <a:gd name="T5" fmla="*/ 0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7" h="828">
                    <a:moveTo>
                      <a:pt x="0" y="828"/>
                    </a:moveTo>
                    <a:lnTo>
                      <a:pt x="0" y="0"/>
                    </a:lnTo>
                    <a:lnTo>
                      <a:pt x="477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" name="Rectangle 78">
                <a:extLst>
                  <a:ext uri="{FF2B5EF4-FFF2-40B4-BE49-F238E27FC236}">
                    <a16:creationId xmlns:a16="http://schemas.microsoft.com/office/drawing/2014/main" id="{A947D37D-F8C5-49D9-A366-EA9CE056BB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40379" y="4260333"/>
                <a:ext cx="309380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Species C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81" name="Freeform 79">
                <a:extLst>
                  <a:ext uri="{FF2B5EF4-FFF2-40B4-BE49-F238E27FC236}">
                    <a16:creationId xmlns:a16="http://schemas.microsoft.com/office/drawing/2014/main" id="{ACC7D6E5-6543-4B15-B31D-A3D19F7C5A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6624" y="4282481"/>
                <a:ext cx="679847" cy="47625"/>
              </a:xfrm>
              <a:custGeom>
                <a:avLst/>
                <a:gdLst>
                  <a:gd name="T0" fmla="*/ 0 w 571"/>
                  <a:gd name="T1" fmla="*/ 21 h 40"/>
                  <a:gd name="T2" fmla="*/ 0 w 571"/>
                  <a:gd name="T3" fmla="*/ 19 h 40"/>
                  <a:gd name="T4" fmla="*/ 571 w 571"/>
                  <a:gd name="T5" fmla="*/ 0 h 40"/>
                  <a:gd name="T6" fmla="*/ 571 w 571"/>
                  <a:gd name="T7" fmla="*/ 40 h 40"/>
                  <a:gd name="T8" fmla="*/ 0 w 571"/>
                  <a:gd name="T9" fmla="*/ 2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1" h="40">
                    <a:moveTo>
                      <a:pt x="0" y="21"/>
                    </a:moveTo>
                    <a:lnTo>
                      <a:pt x="0" y="19"/>
                    </a:lnTo>
                    <a:lnTo>
                      <a:pt x="571" y="0"/>
                    </a:lnTo>
                    <a:lnTo>
                      <a:pt x="571" y="40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Line 80">
                <a:extLst>
                  <a:ext uri="{FF2B5EF4-FFF2-40B4-BE49-F238E27FC236}">
                    <a16:creationId xmlns:a16="http://schemas.microsoft.com/office/drawing/2014/main" id="{31B32C60-8E27-4C8E-8E64-D4DE001932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4264" y="4306512"/>
                <a:ext cx="704850" cy="0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" name="Line 81">
                <a:extLst>
                  <a:ext uri="{FF2B5EF4-FFF2-40B4-BE49-F238E27FC236}">
                    <a16:creationId xmlns:a16="http://schemas.microsoft.com/office/drawing/2014/main" id="{34740D70-9959-44C9-A768-01C2E2B9A6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1883" y="4031699"/>
                <a:ext cx="0" cy="274898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" name="Freeform 82">
                <a:extLst>
                  <a:ext uri="{FF2B5EF4-FFF2-40B4-BE49-F238E27FC236}">
                    <a16:creationId xmlns:a16="http://schemas.microsoft.com/office/drawing/2014/main" id="{0301E69B-3511-41C6-A845-FCE478B9D4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2815" y="3705015"/>
                <a:ext cx="169069" cy="322409"/>
              </a:xfrm>
              <a:custGeom>
                <a:avLst/>
                <a:gdLst>
                  <a:gd name="T0" fmla="*/ 0 w 142"/>
                  <a:gd name="T1" fmla="*/ 517 h 517"/>
                  <a:gd name="T2" fmla="*/ 0 w 142"/>
                  <a:gd name="T3" fmla="*/ 0 h 517"/>
                  <a:gd name="T4" fmla="*/ 142 w 142"/>
                  <a:gd name="T5" fmla="*/ 0 h 5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2" h="517">
                    <a:moveTo>
                      <a:pt x="0" y="517"/>
                    </a:moveTo>
                    <a:lnTo>
                      <a:pt x="0" y="0"/>
                    </a:lnTo>
                    <a:lnTo>
                      <a:pt x="142" y="0"/>
                    </a:lnTo>
                  </a:path>
                </a:pathLst>
              </a:cu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Rectangle 83">
                <a:extLst>
                  <a:ext uri="{FF2B5EF4-FFF2-40B4-BE49-F238E27FC236}">
                    <a16:creationId xmlns:a16="http://schemas.microsoft.com/office/drawing/2014/main" id="{DA462A7F-6DE4-4DAB-B30B-8C01FB6D3B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93704" y="4469838"/>
                <a:ext cx="301365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Species F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86" name="Freeform 84">
                <a:extLst>
                  <a:ext uri="{FF2B5EF4-FFF2-40B4-BE49-F238E27FC236}">
                    <a16:creationId xmlns:a16="http://schemas.microsoft.com/office/drawing/2014/main" id="{122C7418-8249-46A4-8517-68EE018BB2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3913" y="4483292"/>
                <a:ext cx="835058" cy="45719"/>
              </a:xfrm>
              <a:custGeom>
                <a:avLst/>
                <a:gdLst>
                  <a:gd name="T0" fmla="*/ 0 w 704"/>
                  <a:gd name="T1" fmla="*/ 9 h 16"/>
                  <a:gd name="T2" fmla="*/ 0 w 704"/>
                  <a:gd name="T3" fmla="*/ 7 h 16"/>
                  <a:gd name="T4" fmla="*/ 704 w 704"/>
                  <a:gd name="T5" fmla="*/ 0 h 16"/>
                  <a:gd name="T6" fmla="*/ 704 w 704"/>
                  <a:gd name="T7" fmla="*/ 16 h 16"/>
                  <a:gd name="T8" fmla="*/ 0 w 704"/>
                  <a:gd name="T9" fmla="*/ 9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4" h="16">
                    <a:moveTo>
                      <a:pt x="0" y="9"/>
                    </a:moveTo>
                    <a:lnTo>
                      <a:pt x="0" y="7"/>
                    </a:lnTo>
                    <a:lnTo>
                      <a:pt x="704" y="0"/>
                    </a:lnTo>
                    <a:lnTo>
                      <a:pt x="704" y="1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Line 85">
                <a:extLst>
                  <a:ext uri="{FF2B5EF4-FFF2-40B4-BE49-F238E27FC236}">
                    <a16:creationId xmlns:a16="http://schemas.microsoft.com/office/drawing/2014/main" id="{3479EE52-3384-4920-94B1-86A24C0745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8108" y="4507611"/>
                <a:ext cx="122635" cy="0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Rectangle 88">
                <a:extLst>
                  <a:ext uri="{FF2B5EF4-FFF2-40B4-BE49-F238E27FC236}">
                    <a16:creationId xmlns:a16="http://schemas.microsoft.com/office/drawing/2014/main" id="{75593987-ABBE-4B2E-91A4-9B00773725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7308" y="4640276"/>
                <a:ext cx="306174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Species A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91" name="Freeform 89">
                <a:extLst>
                  <a:ext uri="{FF2B5EF4-FFF2-40B4-BE49-F238E27FC236}">
                    <a16:creationId xmlns:a16="http://schemas.microsoft.com/office/drawing/2014/main" id="{99D71104-7498-4CEF-B88E-DEAB908EC6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8610" y="4655364"/>
                <a:ext cx="954881" cy="39291"/>
              </a:xfrm>
              <a:custGeom>
                <a:avLst/>
                <a:gdLst>
                  <a:gd name="T0" fmla="*/ 0 w 802"/>
                  <a:gd name="T1" fmla="*/ 17 h 33"/>
                  <a:gd name="T2" fmla="*/ 0 w 802"/>
                  <a:gd name="T3" fmla="*/ 15 h 33"/>
                  <a:gd name="T4" fmla="*/ 802 w 802"/>
                  <a:gd name="T5" fmla="*/ 0 h 33"/>
                  <a:gd name="T6" fmla="*/ 802 w 802"/>
                  <a:gd name="T7" fmla="*/ 33 h 33"/>
                  <a:gd name="T8" fmla="*/ 0 w 802"/>
                  <a:gd name="T9" fmla="*/ 1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2" h="33">
                    <a:moveTo>
                      <a:pt x="0" y="17"/>
                    </a:moveTo>
                    <a:lnTo>
                      <a:pt x="0" y="15"/>
                    </a:lnTo>
                    <a:lnTo>
                      <a:pt x="802" y="0"/>
                    </a:lnTo>
                    <a:lnTo>
                      <a:pt x="802" y="33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0000"/>
              </a:solidFill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Line 90">
                <a:extLst>
                  <a:ext uri="{FF2B5EF4-FFF2-40B4-BE49-F238E27FC236}">
                    <a16:creationId xmlns:a16="http://schemas.microsoft.com/office/drawing/2014/main" id="{424B4D0A-B156-42D1-B412-EF7FF4302A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8109" y="4676348"/>
                <a:ext cx="259556" cy="0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Line 92">
                <a:extLst>
                  <a:ext uri="{FF2B5EF4-FFF2-40B4-BE49-F238E27FC236}">
                    <a16:creationId xmlns:a16="http://schemas.microsoft.com/office/drawing/2014/main" id="{FD4CC9C7-8999-4E0B-8B5F-ECBCD938BB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5727" y="4507612"/>
                <a:ext cx="0" cy="117872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Line 93">
                <a:extLst>
                  <a:ext uri="{FF2B5EF4-FFF2-40B4-BE49-F238E27FC236}">
                    <a16:creationId xmlns:a16="http://schemas.microsoft.com/office/drawing/2014/main" id="{EEF216AE-456A-4A5F-BFEC-E8FAC0D455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5727" y="4558477"/>
                <a:ext cx="0" cy="117872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Line 94">
                <a:extLst>
                  <a:ext uri="{FF2B5EF4-FFF2-40B4-BE49-F238E27FC236}">
                    <a16:creationId xmlns:a16="http://schemas.microsoft.com/office/drawing/2014/main" id="{4D297FBE-CD1C-4AC8-A53D-CD37FEB800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5196" y="4599871"/>
                <a:ext cx="440531" cy="0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Line 95">
                <a:extLst>
                  <a:ext uri="{FF2B5EF4-FFF2-40B4-BE49-F238E27FC236}">
                    <a16:creationId xmlns:a16="http://schemas.microsoft.com/office/drawing/2014/main" id="{2C411B41-A11B-4831-813C-684F9F07A1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2814" y="3984317"/>
                <a:ext cx="0" cy="615554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" name="Rectangle 102">
                <a:extLst>
                  <a:ext uri="{FF2B5EF4-FFF2-40B4-BE49-F238E27FC236}">
                    <a16:creationId xmlns:a16="http://schemas.microsoft.com/office/drawing/2014/main" id="{759E4482-2C4C-4D7E-A95F-49D236A090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35402" y="2995403"/>
                <a:ext cx="105798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>
                    <a:solidFill>
                      <a:srgbClr val="000000"/>
                    </a:solidFill>
                    <a:cs typeface="Arial" panose="020B0604020202020204" pitchFamily="34" charset="0"/>
                  </a:rPr>
                  <a:t>100</a:t>
                </a:r>
                <a:endParaRPr lang="x-none" altLang="x-none" sz="500">
                  <a:cs typeface="Arial" panose="020B0604020202020204" pitchFamily="34" charset="0"/>
                </a:endParaRPr>
              </a:p>
            </p:txBody>
          </p:sp>
          <p:sp>
            <p:nvSpPr>
              <p:cNvPr id="105" name="Rectangle 103">
                <a:extLst>
                  <a:ext uri="{FF2B5EF4-FFF2-40B4-BE49-F238E27FC236}">
                    <a16:creationId xmlns:a16="http://schemas.microsoft.com/office/drawing/2014/main" id="{C4D3C324-B7C1-4C71-B078-183A0D6415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55818" y="2242481"/>
                <a:ext cx="105798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100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06" name="Rectangle 104">
                <a:extLst>
                  <a:ext uri="{FF2B5EF4-FFF2-40B4-BE49-F238E27FC236}">
                    <a16:creationId xmlns:a16="http://schemas.microsoft.com/office/drawing/2014/main" id="{14C3C59F-D5D1-4104-84E0-40DBBA6CF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2673" y="4235074"/>
                <a:ext cx="105798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>
                    <a:solidFill>
                      <a:srgbClr val="000000"/>
                    </a:solidFill>
                    <a:cs typeface="Arial" panose="020B0604020202020204" pitchFamily="34" charset="0"/>
                  </a:rPr>
                  <a:t>100</a:t>
                </a:r>
                <a:endParaRPr lang="x-none" altLang="x-none" sz="500">
                  <a:cs typeface="Arial" panose="020B0604020202020204" pitchFamily="34" charset="0"/>
                </a:endParaRPr>
              </a:p>
            </p:txBody>
          </p:sp>
          <p:sp>
            <p:nvSpPr>
              <p:cNvPr id="108" name="Rectangle 106">
                <a:extLst>
                  <a:ext uri="{FF2B5EF4-FFF2-40B4-BE49-F238E27FC236}">
                    <a16:creationId xmlns:a16="http://schemas.microsoft.com/office/drawing/2014/main" id="{E47D89E6-A9D8-4B8A-9F3F-92C28BB4C0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0915" y="4526662"/>
                <a:ext cx="105798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100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09" name="Rectangle 107">
                <a:extLst>
                  <a:ext uri="{FF2B5EF4-FFF2-40B4-BE49-F238E27FC236}">
                    <a16:creationId xmlns:a16="http://schemas.microsoft.com/office/drawing/2014/main" id="{E42315AA-7295-49EB-9AE4-D961EEC02F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704" y="4007819"/>
                <a:ext cx="70532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99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10" name="Rectangle 108">
                <a:extLst>
                  <a:ext uri="{FF2B5EF4-FFF2-40B4-BE49-F238E27FC236}">
                    <a16:creationId xmlns:a16="http://schemas.microsoft.com/office/drawing/2014/main" id="{603F9E5C-CAE0-417D-8F15-0C0647B32B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3790" y="2969914"/>
                <a:ext cx="70532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99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11" name="Rectangle 109">
                <a:extLst>
                  <a:ext uri="{FF2B5EF4-FFF2-40B4-BE49-F238E27FC236}">
                    <a16:creationId xmlns:a16="http://schemas.microsoft.com/office/drawing/2014/main" id="{E16A1F29-A5C6-4260-BCC1-465C2D30EC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3934" y="1961898"/>
                <a:ext cx="70532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88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12" name="Rectangle 110">
                <a:extLst>
                  <a:ext uri="{FF2B5EF4-FFF2-40B4-BE49-F238E27FC236}">
                    <a16:creationId xmlns:a16="http://schemas.microsoft.com/office/drawing/2014/main" id="{394A62F7-50FE-48F8-84B0-F33714F56D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8361" y="1676638"/>
                <a:ext cx="70532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99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13" name="Line 111">
                <a:extLst>
                  <a:ext uri="{FF2B5EF4-FFF2-40B4-BE49-F238E27FC236}">
                    <a16:creationId xmlns:a16="http://schemas.microsoft.com/office/drawing/2014/main" id="{53E4F36B-801C-4551-97F6-46F69037B2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3320" y="4887271"/>
                <a:ext cx="280988" cy="0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Line 112">
                <a:extLst>
                  <a:ext uri="{FF2B5EF4-FFF2-40B4-BE49-F238E27FC236}">
                    <a16:creationId xmlns:a16="http://schemas.microsoft.com/office/drawing/2014/main" id="{FF470A2B-2481-4D61-BAA0-D28E88FE0F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3321" y="4867030"/>
                <a:ext cx="0" cy="39291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Line 113">
                <a:extLst>
                  <a:ext uri="{FF2B5EF4-FFF2-40B4-BE49-F238E27FC236}">
                    <a16:creationId xmlns:a16="http://schemas.microsoft.com/office/drawing/2014/main" id="{5544DD77-7F93-4367-8229-5F5FD6FAA7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04308" y="4867030"/>
                <a:ext cx="0" cy="39291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Rectangle 114">
                <a:extLst>
                  <a:ext uri="{FF2B5EF4-FFF2-40B4-BE49-F238E27FC236}">
                    <a16:creationId xmlns:a16="http://schemas.microsoft.com/office/drawing/2014/main" id="{3EDD947A-5E85-4C10-85D1-2F5A9549BA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3739" y="4817690"/>
                <a:ext cx="88166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0.1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  <p:sp>
            <p:nvSpPr>
              <p:cNvPr id="117" name="Flowchart: Connector 116">
                <a:extLst>
                  <a:ext uri="{FF2B5EF4-FFF2-40B4-BE49-F238E27FC236}">
                    <a16:creationId xmlns:a16="http://schemas.microsoft.com/office/drawing/2014/main" id="{59635E3D-6411-41DE-822E-D68D1C89B527}"/>
                  </a:ext>
                </a:extLst>
              </p:cNvPr>
              <p:cNvSpPr/>
              <p:nvPr/>
            </p:nvSpPr>
            <p:spPr>
              <a:xfrm>
                <a:off x="5755444" y="3737288"/>
                <a:ext cx="42137" cy="38765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Flowchart: Connector 117">
                <a:extLst>
                  <a:ext uri="{FF2B5EF4-FFF2-40B4-BE49-F238E27FC236}">
                    <a16:creationId xmlns:a16="http://schemas.microsoft.com/office/drawing/2014/main" id="{B682726B-ECA6-4587-B465-9DDAFA87EC27}"/>
                  </a:ext>
                </a:extLst>
              </p:cNvPr>
              <p:cNvSpPr/>
              <p:nvPr/>
            </p:nvSpPr>
            <p:spPr>
              <a:xfrm>
                <a:off x="5755444" y="3840747"/>
                <a:ext cx="42137" cy="38765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Isosceles Triangle 118">
                <a:extLst>
                  <a:ext uri="{FF2B5EF4-FFF2-40B4-BE49-F238E27FC236}">
                    <a16:creationId xmlns:a16="http://schemas.microsoft.com/office/drawing/2014/main" id="{CE5FC7FE-9CE5-4DF4-A224-996AC07E02A9}"/>
                  </a:ext>
                </a:extLst>
              </p:cNvPr>
              <p:cNvSpPr/>
              <p:nvPr/>
            </p:nvSpPr>
            <p:spPr>
              <a:xfrm flipH="1">
                <a:off x="5752323" y="2239357"/>
                <a:ext cx="34289" cy="342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Isosceles Triangle 119">
                <a:extLst>
                  <a:ext uri="{FF2B5EF4-FFF2-40B4-BE49-F238E27FC236}">
                    <a16:creationId xmlns:a16="http://schemas.microsoft.com/office/drawing/2014/main" id="{0AABC7DC-DE09-4992-9418-8EB8DEA3EB5F}"/>
                  </a:ext>
                </a:extLst>
              </p:cNvPr>
              <p:cNvSpPr/>
              <p:nvPr/>
            </p:nvSpPr>
            <p:spPr>
              <a:xfrm flipH="1">
                <a:off x="5752765" y="2347734"/>
                <a:ext cx="34289" cy="342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Isosceles Triangle 120">
                <a:extLst>
                  <a:ext uri="{FF2B5EF4-FFF2-40B4-BE49-F238E27FC236}">
                    <a16:creationId xmlns:a16="http://schemas.microsoft.com/office/drawing/2014/main" id="{451CC6EE-F8FE-4FB8-A29A-186E1CF1C642}"/>
                  </a:ext>
                </a:extLst>
              </p:cNvPr>
              <p:cNvSpPr/>
              <p:nvPr/>
            </p:nvSpPr>
            <p:spPr>
              <a:xfrm flipH="1">
                <a:off x="5759366" y="2698137"/>
                <a:ext cx="34289" cy="342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Isosceles Triangle 121">
                <a:extLst>
                  <a:ext uri="{FF2B5EF4-FFF2-40B4-BE49-F238E27FC236}">
                    <a16:creationId xmlns:a16="http://schemas.microsoft.com/office/drawing/2014/main" id="{E2045AB3-1665-4221-8344-3061BC6831DB}"/>
                  </a:ext>
                </a:extLst>
              </p:cNvPr>
              <p:cNvSpPr/>
              <p:nvPr/>
            </p:nvSpPr>
            <p:spPr>
              <a:xfrm flipH="1">
                <a:off x="5759367" y="2576103"/>
                <a:ext cx="34289" cy="342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Isosceles Triangle 122">
                <a:extLst>
                  <a:ext uri="{FF2B5EF4-FFF2-40B4-BE49-F238E27FC236}">
                    <a16:creationId xmlns:a16="http://schemas.microsoft.com/office/drawing/2014/main" id="{7EAFBE2D-970E-43AB-87CD-9B1D5DD36635}"/>
                  </a:ext>
                </a:extLst>
              </p:cNvPr>
              <p:cNvSpPr/>
              <p:nvPr/>
            </p:nvSpPr>
            <p:spPr>
              <a:xfrm flipH="1">
                <a:off x="5759368" y="2461918"/>
                <a:ext cx="34289" cy="342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Isosceles Triangle 123">
                <a:extLst>
                  <a:ext uri="{FF2B5EF4-FFF2-40B4-BE49-F238E27FC236}">
                    <a16:creationId xmlns:a16="http://schemas.microsoft.com/office/drawing/2014/main" id="{4D5D965E-EBE4-45DD-A925-663E1123038A}"/>
                  </a:ext>
                </a:extLst>
              </p:cNvPr>
              <p:cNvSpPr/>
              <p:nvPr/>
            </p:nvSpPr>
            <p:spPr>
              <a:xfrm flipH="1">
                <a:off x="5761911" y="2816682"/>
                <a:ext cx="34289" cy="342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Isosceles Triangle 124">
                <a:extLst>
                  <a:ext uri="{FF2B5EF4-FFF2-40B4-BE49-F238E27FC236}">
                    <a16:creationId xmlns:a16="http://schemas.microsoft.com/office/drawing/2014/main" id="{E7C5EFA4-539C-4874-953C-C40BC72F96AD}"/>
                  </a:ext>
                </a:extLst>
              </p:cNvPr>
              <p:cNvSpPr/>
              <p:nvPr/>
            </p:nvSpPr>
            <p:spPr>
              <a:xfrm flipH="1">
                <a:off x="5766088" y="2930867"/>
                <a:ext cx="34289" cy="342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Isosceles Triangle 125">
                <a:extLst>
                  <a:ext uri="{FF2B5EF4-FFF2-40B4-BE49-F238E27FC236}">
                    <a16:creationId xmlns:a16="http://schemas.microsoft.com/office/drawing/2014/main" id="{4EB17DD9-F164-4987-BE15-FB7ECDF45ED2}"/>
                  </a:ext>
                </a:extLst>
              </p:cNvPr>
              <p:cNvSpPr/>
              <p:nvPr/>
            </p:nvSpPr>
            <p:spPr>
              <a:xfrm flipH="1">
                <a:off x="5763538" y="3045021"/>
                <a:ext cx="34289" cy="342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Isosceles Triangle 126">
                <a:extLst>
                  <a:ext uri="{FF2B5EF4-FFF2-40B4-BE49-F238E27FC236}">
                    <a16:creationId xmlns:a16="http://schemas.microsoft.com/office/drawing/2014/main" id="{64667339-BAEB-4E79-B606-79F301F8F1E8}"/>
                  </a:ext>
                </a:extLst>
              </p:cNvPr>
              <p:cNvSpPr/>
              <p:nvPr/>
            </p:nvSpPr>
            <p:spPr>
              <a:xfrm flipH="1">
                <a:off x="5766088" y="3161820"/>
                <a:ext cx="34289" cy="342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8" name="Isosceles Triangle 127">
                <a:extLst>
                  <a:ext uri="{FF2B5EF4-FFF2-40B4-BE49-F238E27FC236}">
                    <a16:creationId xmlns:a16="http://schemas.microsoft.com/office/drawing/2014/main" id="{990663B9-3C6C-4695-AD30-DF0E83F81661}"/>
                  </a:ext>
                </a:extLst>
              </p:cNvPr>
              <p:cNvSpPr/>
              <p:nvPr/>
            </p:nvSpPr>
            <p:spPr>
              <a:xfrm flipH="1">
                <a:off x="5766087" y="3278456"/>
                <a:ext cx="34289" cy="342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Isosceles Triangle 128">
                <a:extLst>
                  <a:ext uri="{FF2B5EF4-FFF2-40B4-BE49-F238E27FC236}">
                    <a16:creationId xmlns:a16="http://schemas.microsoft.com/office/drawing/2014/main" id="{9256192E-C952-4F3E-A211-9042173F389B}"/>
                  </a:ext>
                </a:extLst>
              </p:cNvPr>
              <p:cNvSpPr/>
              <p:nvPr/>
            </p:nvSpPr>
            <p:spPr>
              <a:xfrm flipH="1">
                <a:off x="5764782" y="3619104"/>
                <a:ext cx="34289" cy="342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Isosceles Triangle 129">
                <a:extLst>
                  <a:ext uri="{FF2B5EF4-FFF2-40B4-BE49-F238E27FC236}">
                    <a16:creationId xmlns:a16="http://schemas.microsoft.com/office/drawing/2014/main" id="{69EC8C28-F16E-4226-85C6-E782627B6762}"/>
                  </a:ext>
                </a:extLst>
              </p:cNvPr>
              <p:cNvSpPr/>
              <p:nvPr/>
            </p:nvSpPr>
            <p:spPr>
              <a:xfrm flipH="1">
                <a:off x="5764044" y="3511926"/>
                <a:ext cx="34289" cy="342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Isosceles Triangle 130">
                <a:extLst>
                  <a:ext uri="{FF2B5EF4-FFF2-40B4-BE49-F238E27FC236}">
                    <a16:creationId xmlns:a16="http://schemas.microsoft.com/office/drawing/2014/main" id="{0501BBFD-76AD-4AAF-85FE-2298DF02A385}"/>
                  </a:ext>
                </a:extLst>
              </p:cNvPr>
              <p:cNvSpPr/>
              <p:nvPr/>
            </p:nvSpPr>
            <p:spPr>
              <a:xfrm flipH="1">
                <a:off x="5766086" y="3396748"/>
                <a:ext cx="34289" cy="3428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x-none" sz="50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" name="Freeform 79">
                <a:extLst>
                  <a:ext uri="{FF2B5EF4-FFF2-40B4-BE49-F238E27FC236}">
                    <a16:creationId xmlns:a16="http://schemas.microsoft.com/office/drawing/2014/main" id="{ACC7D6E5-6543-4B15-B31D-A3D19F7C5A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7422" y="4028961"/>
                <a:ext cx="724830" cy="89023"/>
              </a:xfrm>
              <a:custGeom>
                <a:avLst/>
                <a:gdLst>
                  <a:gd name="T0" fmla="*/ 0 w 571"/>
                  <a:gd name="T1" fmla="*/ 21 h 40"/>
                  <a:gd name="T2" fmla="*/ 0 w 571"/>
                  <a:gd name="T3" fmla="*/ 19 h 40"/>
                  <a:gd name="T4" fmla="*/ 571 w 571"/>
                  <a:gd name="T5" fmla="*/ 0 h 40"/>
                  <a:gd name="T6" fmla="*/ 571 w 571"/>
                  <a:gd name="T7" fmla="*/ 40 h 40"/>
                  <a:gd name="T8" fmla="*/ 0 w 571"/>
                  <a:gd name="T9" fmla="*/ 2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1" h="40">
                    <a:moveTo>
                      <a:pt x="0" y="21"/>
                    </a:moveTo>
                    <a:lnTo>
                      <a:pt x="0" y="19"/>
                    </a:lnTo>
                    <a:lnTo>
                      <a:pt x="571" y="0"/>
                    </a:lnTo>
                    <a:lnTo>
                      <a:pt x="571" y="40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" name="Rectangle 78">
                <a:extLst>
                  <a:ext uri="{FF2B5EF4-FFF2-40B4-BE49-F238E27FC236}">
                    <a16:creationId xmlns:a16="http://schemas.microsoft.com/office/drawing/2014/main" id="{A947D37D-F8C5-49D9-A366-EA9CE056BB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8792" y="4029992"/>
                <a:ext cx="309380" cy="7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x-none" altLang="x-none" sz="5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Species </a:t>
                </a:r>
                <a:r>
                  <a:rPr lang="en-US" altLang="x-none" sz="500" dirty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B</a:t>
                </a:r>
                <a:endParaRPr lang="x-none" altLang="x-none" sz="500" dirty="0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3" name="Rectangle 78">
              <a:extLst>
                <a:ext uri="{FF2B5EF4-FFF2-40B4-BE49-F238E27FC236}">
                  <a16:creationId xmlns:a16="http://schemas.microsoft.com/office/drawing/2014/main" id="{A947D37D-F8C5-49D9-A366-EA9CE056B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5430" y="2902678"/>
              <a:ext cx="309380" cy="76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685800"/>
              <a:r>
                <a:rPr lang="x-none" altLang="x-none" sz="500" dirty="0">
                  <a:solidFill>
                    <a:srgbClr val="000000"/>
                  </a:solidFill>
                  <a:cs typeface="Arial" panose="020B0604020202020204" pitchFamily="34" charset="0"/>
                </a:rPr>
                <a:t> Species </a:t>
              </a:r>
              <a:r>
                <a:rPr lang="en-US" altLang="x-none" sz="50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E</a:t>
              </a:r>
              <a:endParaRPr lang="x-none" altLang="x-none" sz="500" dirty="0"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6114826" y="2046306"/>
              <a:ext cx="0" cy="175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550927" y="5078855"/>
            <a:ext cx="84945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Supplementary material 2</a:t>
            </a:r>
            <a:r>
              <a:rPr lang="en-US" sz="1000" dirty="0"/>
              <a:t> Phylogenetic tree of human </a:t>
            </a:r>
            <a:r>
              <a:rPr lang="en-US" sz="1000" dirty="0">
                <a:hlinkClick r:id="rId2" tooltip="Learn more about Adenovirus"/>
              </a:rPr>
              <a:t>adenovirus</a:t>
            </a:r>
            <a:r>
              <a:rPr lang="en-US" sz="1000" dirty="0"/>
              <a:t> sequences obtained from swimming pool water (black dots) and patients (black triangles) during the study period. The estimated maximum likelihood tree based on a general time-reversible (GTR) model implemented in MEGA7 software was constructed from alignments of </a:t>
            </a:r>
            <a:r>
              <a:rPr lang="en-US" sz="1000" dirty="0">
                <a:hlinkClick r:id="rId3" tooltip="Learn more about Nucleotides"/>
              </a:rPr>
              <a:t>nucleotide</a:t>
            </a:r>
            <a:r>
              <a:rPr lang="en-US" sz="1000" dirty="0"/>
              <a:t> sequences of human adenovirus </a:t>
            </a:r>
            <a:r>
              <a:rPr lang="en-US" sz="1000" dirty="0">
                <a:hlinkClick r:id="rId4" tooltip="Learn more about Hypervariable region"/>
              </a:rPr>
              <a:t>hypervariable regions</a:t>
            </a:r>
            <a:r>
              <a:rPr lang="en-US" sz="1000" dirty="0"/>
              <a:t> 1–6 (702 </a:t>
            </a:r>
            <a:r>
              <a:rPr lang="en-US" sz="1000" dirty="0" err="1"/>
              <a:t>nt</a:t>
            </a:r>
            <a:r>
              <a:rPr lang="en-US" sz="1000" dirty="0"/>
              <a:t>, from position 18 611 to 19 312, based on </a:t>
            </a:r>
            <a:r>
              <a:rPr lang="en-US" sz="1000" dirty="0" err="1"/>
              <a:t>GenBank</a:t>
            </a:r>
            <a:r>
              <a:rPr lang="en-US" sz="1000" dirty="0"/>
              <a:t> accession number </a:t>
            </a:r>
            <a:r>
              <a:rPr lang="en-US" sz="1000" b="1" u="sng" dirty="0"/>
              <a:t>KX384949.1</a:t>
            </a:r>
            <a:r>
              <a:rPr lang="en-US" sz="1000" dirty="0"/>
              <a:t>). Bootstrap support values (500 replicates) were plotted at selected internal branch nodes. Scale bar corresponds to 0.1 </a:t>
            </a:r>
            <a:r>
              <a:rPr lang="en-US" sz="1000" dirty="0" err="1"/>
              <a:t>nt</a:t>
            </a:r>
            <a:r>
              <a:rPr lang="en-US" sz="1000" dirty="0"/>
              <a:t> change per site.</a:t>
            </a:r>
          </a:p>
        </p:txBody>
      </p:sp>
    </p:spTree>
    <p:extLst>
      <p:ext uri="{BB962C8B-B14F-4D97-AF65-F5344CB8AC3E}">
        <p14:creationId xmlns:p14="http://schemas.microsoft.com/office/powerpoint/2010/main" val="3680267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1496</TotalTime>
  <Words>127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Guo</dc:creator>
  <cp:lastModifiedBy>Lu, Xiaoyan (CDC/OID/NCIRD)</cp:lastModifiedBy>
  <cp:revision>33</cp:revision>
  <dcterms:created xsi:type="dcterms:W3CDTF">2018-01-18T23:18:46Z</dcterms:created>
  <dcterms:modified xsi:type="dcterms:W3CDTF">2018-10-03T15:22:43Z</dcterms:modified>
</cp:coreProperties>
</file>