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6" r:id="rId2"/>
    <p:sldId id="278" r:id="rId3"/>
    <p:sldId id="277" r:id="rId4"/>
    <p:sldId id="279" r:id="rId5"/>
    <p:sldId id="280" r:id="rId6"/>
    <p:sldId id="281" r:id="rId7"/>
    <p:sldId id="28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16" autoAdjust="0"/>
  </p:normalViewPr>
  <p:slideViewPr>
    <p:cSldViewPr snapToGrid="0">
      <p:cViewPr>
        <p:scale>
          <a:sx n="72" d="100"/>
          <a:sy n="72" d="100"/>
        </p:scale>
        <p:origin x="-1664" y="-5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EFE9-CF73-1C44-8993-8F6A854BD52A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EA58C4-A03B-7540-80FD-3EDF92469B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417E3-5043-314B-A807-4062CDC06646}" type="datetimeFigureOut">
              <a:rPr lang="en-US" smtClean="0"/>
              <a:t>11/16/17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4F6B-BDA1-8846-A774-5CF13FF90D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524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99655-0EBF-7646-9521-9B8B93DF6859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92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2549-874E-8743-973D-1F2F8CF1B353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32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0752-B60D-CA49-BC72-35A33C89D9F6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3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9F670-E7E1-BA4A-B46E-585DF51D63E9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0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17A9-CFB5-5B4C-BD31-08C541A1CAA5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5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D76AC-E2DB-9241-8639-86D540D3BC54}" type="datetime1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2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D881-CCAF-034D-A2AA-32618E2E95F7}" type="datetime1">
              <a:rPr lang="en-US" smtClean="0"/>
              <a:t>11/16/17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7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2A551-8B47-F049-9273-EFD06EED820B}" type="datetime1">
              <a:rPr lang="en-US" smtClean="0"/>
              <a:t>11/16/17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A0326-23BE-1443-AE4B-88B4970929FA}" type="datetime1">
              <a:rPr lang="en-US" smtClean="0"/>
              <a:t>11/16/17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5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9C5DF-C833-DF4A-975C-9153E90F8C9A}" type="datetime1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2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634BC-3E46-1545-85DE-1B7DD03FAD7F}" type="datetime1">
              <a:rPr lang="en-US" smtClean="0"/>
              <a:t>11/16/17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46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36AEC-F48E-944E-A63C-CD192BBDB256}" type="datetime1">
              <a:rPr lang="en-US" smtClean="0"/>
              <a:t>11/16/17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6BBBB-480D-41B0-B67B-F9B919B0D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9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4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4456" y="20722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04145"/>
              </p:ext>
            </p:extLst>
          </p:nvPr>
        </p:nvGraphicFramePr>
        <p:xfrm>
          <a:off x="566738" y="776211"/>
          <a:ext cx="7904162" cy="501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Document" r:id="rId3" imgW="6146800" imgH="3898900" progId="Word.Document.12">
                  <p:embed/>
                </p:oleObj>
              </mc:Choice>
              <mc:Fallback>
                <p:oleObj name="Document" r:id="rId3" imgW="6146800" imgH="389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6738" y="776211"/>
                        <a:ext cx="7904162" cy="5013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58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858" y="664769"/>
            <a:ext cx="7651750" cy="3295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97" y="4286604"/>
            <a:ext cx="7416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Figure S1. </a:t>
            </a:r>
            <a:r>
              <a:rPr lang="en-US" dirty="0">
                <a:latin typeface="Times New Roman"/>
                <a:cs typeface="Times New Roman"/>
              </a:rPr>
              <a:t>MS (Top Panel) and MS/MS (Bottom Panel) </a:t>
            </a:r>
            <a:r>
              <a:rPr lang="en-US" dirty="0" smtClean="0">
                <a:latin typeface="Times New Roman"/>
                <a:cs typeface="Times New Roman"/>
              </a:rPr>
              <a:t>analysis </a:t>
            </a:r>
            <a:r>
              <a:rPr lang="en-US" dirty="0">
                <a:latin typeface="Times New Roman"/>
                <a:cs typeface="Times New Roman"/>
              </a:rPr>
              <a:t>of 241.10 </a:t>
            </a:r>
            <a:r>
              <a:rPr lang="en-US" i="1" dirty="0">
                <a:latin typeface="Times New Roman"/>
                <a:cs typeface="Times New Roman"/>
              </a:rPr>
              <a:t>m/z</a:t>
            </a:r>
            <a:r>
              <a:rPr lang="en-US" dirty="0">
                <a:latin typeface="Times New Roman"/>
                <a:cs typeface="Times New Roman"/>
              </a:rPr>
              <a:t> [M+H]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ion </a:t>
            </a:r>
            <a:r>
              <a:rPr lang="en-US" dirty="0" smtClean="0">
                <a:latin typeface="Times New Roman"/>
                <a:cs typeface="Times New Roman"/>
              </a:rPr>
              <a:t>(Peak # 1</a:t>
            </a:r>
            <a:r>
              <a:rPr lang="en-US" baseline="30000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that </a:t>
            </a:r>
            <a:r>
              <a:rPr lang="en-US" dirty="0">
                <a:latin typeface="Times New Roman"/>
                <a:cs typeface="Times New Roman"/>
              </a:rPr>
              <a:t>is likely a phosphate adduct of hydrolyzed HDI</a:t>
            </a:r>
            <a:r>
              <a:rPr lang="en-US" dirty="0" smtClean="0">
                <a:latin typeface="Times New Roman"/>
                <a:cs typeface="Times New Roman"/>
              </a:rPr>
              <a:t>. </a:t>
            </a:r>
            <a:r>
              <a:rPr lang="en-US" dirty="0">
                <a:latin typeface="Times New Roman"/>
                <a:cs typeface="Times New Roman"/>
              </a:rPr>
              <a:t>Note complete abolishment upon CID.</a:t>
            </a:r>
          </a:p>
        </p:txBody>
      </p:sp>
    </p:spTree>
    <p:extLst>
      <p:ext uri="{BB962C8B-B14F-4D97-AF65-F5344CB8AC3E}">
        <p14:creationId xmlns:p14="http://schemas.microsoft.com/office/powerpoint/2010/main" val="3044258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463" y="603038"/>
            <a:ext cx="7651750" cy="3295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7171" y="4161862"/>
            <a:ext cx="7529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S2. MS </a:t>
            </a:r>
            <a:r>
              <a:rPr lang="en-US" dirty="0" smtClean="0">
                <a:latin typeface="Times New Roman"/>
                <a:cs typeface="Times New Roman"/>
              </a:rPr>
              <a:t>(Top Panel) and </a:t>
            </a:r>
            <a:r>
              <a:rPr lang="en-US" dirty="0">
                <a:latin typeface="Times New Roman"/>
                <a:cs typeface="Times New Roman"/>
              </a:rPr>
              <a:t>MS/MS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dirty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ottom Panel) analysis </a:t>
            </a:r>
            <a:r>
              <a:rPr lang="en-US" dirty="0">
                <a:latin typeface="Times New Roman"/>
                <a:cs typeface="Times New Roman"/>
              </a:rPr>
              <a:t>of 383.21 </a:t>
            </a:r>
            <a:r>
              <a:rPr lang="en-US" i="1" dirty="0">
                <a:latin typeface="Times New Roman"/>
                <a:cs typeface="Times New Roman"/>
              </a:rPr>
              <a:t>m/z</a:t>
            </a:r>
            <a:r>
              <a:rPr lang="en-US" dirty="0">
                <a:latin typeface="Times New Roman"/>
                <a:cs typeface="Times New Roman"/>
              </a:rPr>
              <a:t> [M+H]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ion </a:t>
            </a:r>
            <a:r>
              <a:rPr lang="en-US" dirty="0" smtClean="0">
                <a:latin typeface="Times New Roman"/>
                <a:cs typeface="Times New Roman"/>
              </a:rPr>
              <a:t>(Peak # 2B</a:t>
            </a:r>
            <a:r>
              <a:rPr lang="en-US" baseline="30000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that </a:t>
            </a:r>
            <a:r>
              <a:rPr lang="en-US" dirty="0">
                <a:latin typeface="Times New Roman"/>
                <a:cs typeface="Times New Roman"/>
              </a:rPr>
              <a:t>is likely a phosphate adduct of </a:t>
            </a:r>
            <a:r>
              <a:rPr lang="en-US" dirty="0" err="1">
                <a:latin typeface="Times New Roman"/>
                <a:cs typeface="Times New Roman"/>
              </a:rPr>
              <a:t>dimeric</a:t>
            </a:r>
            <a:r>
              <a:rPr lang="en-US" dirty="0">
                <a:latin typeface="Times New Roman"/>
                <a:cs typeface="Times New Roman"/>
              </a:rPr>
              <a:t> hydrolyzed HDI</a:t>
            </a:r>
            <a:r>
              <a:rPr lang="en-US" dirty="0" smtClean="0">
                <a:latin typeface="Times New Roman"/>
                <a:cs typeface="Times New Roman"/>
              </a:rPr>
              <a:t>. Note complete abolishment upon CID.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9151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69" t="1876" r="1837" b="1762"/>
          <a:stretch/>
        </p:blipFill>
        <p:spPr>
          <a:xfrm>
            <a:off x="797187" y="1026757"/>
            <a:ext cx="6782842" cy="41205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37510" y="5230209"/>
            <a:ext cx="6969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S3. LC-MS total ion current of the reaction products that form when HDI is introduced into a phosphate buffered saline solution containing albumin protein (blue line) or without albumin (green line).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Y axis depicts ion intensity and X-axis is retention time in minutes.  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5634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27" y="526090"/>
            <a:ext cx="7651750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27" y="2554960"/>
            <a:ext cx="765175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3883" y="4537084"/>
            <a:ext cx="779180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Figure S4. MS analysis of HDI reaction products formed in the presence and absence of protein. Products with a retention time of 3.4 minutes (Peak# 2B in Figure 1) formed when HDI is reacted in the presence (top panel) or absence (bottom panel) of albumin. Note relative increase in larger polymers (e.g. [M+H]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ions with larger </a:t>
            </a:r>
            <a:r>
              <a:rPr lang="en-US" i="1" dirty="0" smtClean="0">
                <a:latin typeface="Times New Roman"/>
                <a:cs typeface="Times New Roman"/>
              </a:rPr>
              <a:t>m/</a:t>
            </a:r>
            <a:r>
              <a:rPr lang="en-US" i="1" dirty="0" err="1" smtClean="0">
                <a:latin typeface="Times New Roman"/>
                <a:cs typeface="Times New Roman"/>
              </a:rPr>
              <a:t>zs’</a:t>
            </a:r>
            <a:r>
              <a:rPr lang="en-US" dirty="0" smtClean="0">
                <a:latin typeface="Times New Roman"/>
                <a:cs typeface="Times New Roman"/>
              </a:rPr>
              <a:t>) as highlighted with arrows, in the absence of albumin. *922.0098 m/z [M+H]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ion is calibration reference.    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35680" y="260672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08320" y="367176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863840" y="366160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34560" y="366160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275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6BBBB-480D-41B0-B67B-F9B919B0D0C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86" y="476327"/>
            <a:ext cx="7651750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286" y="2668500"/>
            <a:ext cx="7651750" cy="1981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706" y="4692406"/>
            <a:ext cx="80084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Figure S5. MS analysis of HDI reaction products formed in the presence and absence of protein. Products with a retention time of 2.1 minutes (Peak# 2B</a:t>
            </a:r>
            <a:r>
              <a:rPr lang="en-US" baseline="30000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 in Figure 1) formed when HDI is reacted in the presence (top panel) or absence (bottom panel) of albumin. Note relative increase in larger polymers (e.g. [M+H]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ions with larger </a:t>
            </a:r>
          </a:p>
          <a:p>
            <a:r>
              <a:rPr lang="en-US" i="1" dirty="0" smtClean="0">
                <a:latin typeface="Times New Roman"/>
                <a:cs typeface="Times New Roman"/>
              </a:rPr>
              <a:t>m/</a:t>
            </a:r>
            <a:r>
              <a:rPr lang="en-US" i="1" dirty="0" err="1" smtClean="0">
                <a:latin typeface="Times New Roman"/>
                <a:cs typeface="Times New Roman"/>
              </a:rPr>
              <a:t>zs’</a:t>
            </a:r>
            <a:r>
              <a:rPr lang="en-US" dirty="0" smtClean="0">
                <a:latin typeface="Times New Roman"/>
                <a:cs typeface="Times New Roman"/>
              </a:rPr>
              <a:t>) as highlighted with arrows, in the absence of albumin. </a:t>
            </a:r>
            <a:endParaRPr lang="en-US" dirty="0">
              <a:latin typeface="Times New Roman"/>
              <a:cs typeface="Times New Roman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63207" y="2648430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818231" y="3429587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460426" y="3821361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647029" y="3806996"/>
            <a:ext cx="0" cy="254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20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76800" y="6356351"/>
            <a:ext cx="2133600" cy="365125"/>
          </a:xfrm>
        </p:spPr>
        <p:txBody>
          <a:bodyPr/>
          <a:lstStyle/>
          <a:p>
            <a:fld id="{D2C6BBBB-480D-41B0-B67B-F9B919B0D0C7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326" r="37629" b="2577"/>
          <a:stretch/>
        </p:blipFill>
        <p:spPr>
          <a:xfrm>
            <a:off x="776787" y="500153"/>
            <a:ext cx="3891489" cy="2667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2610" r="35280" b="-1"/>
          <a:stretch/>
        </p:blipFill>
        <p:spPr>
          <a:xfrm>
            <a:off x="776787" y="3308671"/>
            <a:ext cx="4038089" cy="14161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-1" t="3069" r="35584"/>
          <a:stretch/>
        </p:blipFill>
        <p:spPr>
          <a:xfrm>
            <a:off x="776788" y="4799565"/>
            <a:ext cx="4019132" cy="14094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1488" y="590834"/>
            <a:ext cx="3651426" cy="5355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Figure </a:t>
            </a:r>
            <a:r>
              <a:rPr lang="en-US" dirty="0" smtClean="0">
                <a:latin typeface="Times New Roman"/>
                <a:cs typeface="Times New Roman"/>
              </a:rPr>
              <a:t>S6. LC-MS </a:t>
            </a:r>
            <a:r>
              <a:rPr lang="en-US" dirty="0">
                <a:latin typeface="Times New Roman"/>
                <a:cs typeface="Times New Roman"/>
              </a:rPr>
              <a:t>analysis of </a:t>
            </a:r>
            <a:r>
              <a:rPr lang="en-US" dirty="0" smtClean="0">
                <a:latin typeface="Times New Roman"/>
                <a:cs typeface="Times New Roman"/>
              </a:rPr>
              <a:t>human U937 cell extracts. </a:t>
            </a:r>
            <a:r>
              <a:rPr lang="en-US" smtClean="0">
                <a:latin typeface="Times New Roman"/>
                <a:cs typeface="Times New Roman"/>
              </a:rPr>
              <a:t>Panel A. </a:t>
            </a:r>
            <a:r>
              <a:rPr lang="en-US" dirty="0" smtClean="0">
                <a:latin typeface="Times New Roman"/>
                <a:cs typeface="Times New Roman"/>
              </a:rPr>
              <a:t>BPC of U937 cell extracts following culture with &lt;3kDa reaction products of HDI in phosphate buffered saline (red dashed line) </a:t>
            </a:r>
            <a:r>
              <a:rPr lang="en-US" dirty="0" err="1" smtClean="0">
                <a:latin typeface="Times New Roman"/>
                <a:cs typeface="Times New Roman"/>
              </a:rPr>
              <a:t>vs</a:t>
            </a:r>
            <a:r>
              <a:rPr lang="en-US" dirty="0" smtClean="0">
                <a:latin typeface="Times New Roman"/>
                <a:cs typeface="Times New Roman"/>
              </a:rPr>
              <a:t> control buffer identically incubated and processed (solid black line). Y-axis depicts ion intensity and X-axis depicts retention time in minutes. Panel B. MS of major peak (see arrow) containing the novel 260.23 </a:t>
            </a:r>
            <a:r>
              <a:rPr lang="en-US" i="1" dirty="0" smtClean="0">
                <a:latin typeface="Times New Roman"/>
                <a:cs typeface="Times New Roman"/>
              </a:rPr>
              <a:t>m/z</a:t>
            </a:r>
            <a:r>
              <a:rPr lang="en-US" dirty="0" smtClean="0">
                <a:latin typeface="Times New Roman"/>
                <a:cs typeface="Times New Roman"/>
              </a:rPr>
              <a:t> [M+H]</a:t>
            </a:r>
            <a:r>
              <a:rPr lang="en-US" baseline="30000" dirty="0" smtClean="0">
                <a:latin typeface="Times New Roman"/>
                <a:cs typeface="Times New Roman"/>
              </a:rPr>
              <a:t>+</a:t>
            </a:r>
            <a:r>
              <a:rPr lang="en-US" dirty="0" smtClean="0">
                <a:latin typeface="Times New Roman"/>
                <a:cs typeface="Times New Roman"/>
              </a:rPr>
              <a:t> ion. Panel C. </a:t>
            </a:r>
            <a:r>
              <a:rPr lang="en-US" dirty="0">
                <a:latin typeface="Times New Roman"/>
                <a:cs typeface="Times New Roman"/>
              </a:rPr>
              <a:t>MS of major peak </a:t>
            </a:r>
            <a:r>
              <a:rPr lang="en-US" dirty="0" smtClean="0">
                <a:latin typeface="Times New Roman"/>
                <a:cs typeface="Times New Roman"/>
              </a:rPr>
              <a:t>(see arrow) containing the 259.25 </a:t>
            </a:r>
            <a:r>
              <a:rPr lang="en-US" i="1" dirty="0">
                <a:latin typeface="Times New Roman"/>
                <a:cs typeface="Times New Roman"/>
              </a:rPr>
              <a:t>m/z</a:t>
            </a:r>
            <a:r>
              <a:rPr lang="en-US" dirty="0">
                <a:latin typeface="Times New Roman"/>
                <a:cs typeface="Times New Roman"/>
              </a:rPr>
              <a:t> [M+H]</a:t>
            </a:r>
            <a:r>
              <a:rPr lang="en-US" baseline="30000" dirty="0">
                <a:latin typeface="Times New Roman"/>
                <a:cs typeface="Times New Roman"/>
              </a:rPr>
              <a:t>+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ion, and the corresponding doubly charged (z=2) ion. *Note Slight delay in retention time compared to Figures in main manuscript as starting buffer B was reduced to 2%.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9305" y="434639"/>
            <a:ext cx="4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9305" y="3292782"/>
            <a:ext cx="364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9305" y="4757894"/>
            <a:ext cx="438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225654" y="1489591"/>
            <a:ext cx="0" cy="29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092486" y="1736071"/>
            <a:ext cx="0" cy="297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31724" y="793814"/>
            <a:ext cx="143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Base Peak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260.23 </a:t>
            </a:r>
            <a:r>
              <a:rPr lang="en-US" i="1" dirty="0" smtClean="0">
                <a:latin typeface="Times New Roman"/>
                <a:cs typeface="Times New Roman"/>
              </a:rPr>
              <a:t>m/z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790247" y="1087364"/>
            <a:ext cx="1431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Base Peak</a:t>
            </a:r>
          </a:p>
          <a:p>
            <a:r>
              <a:rPr lang="en-US" dirty="0" smtClean="0">
                <a:latin typeface="Times New Roman"/>
                <a:cs typeface="Times New Roman"/>
              </a:rPr>
              <a:t>259.25 </a:t>
            </a:r>
            <a:r>
              <a:rPr lang="en-US" i="1" dirty="0" smtClean="0">
                <a:latin typeface="Times New Roman"/>
                <a:cs typeface="Times New Roman"/>
              </a:rPr>
              <a:t>m/z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743130" y="3539464"/>
            <a:ext cx="193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260.23 </a:t>
            </a:r>
            <a:r>
              <a:rPr lang="en-US" i="1" dirty="0" smtClean="0">
                <a:latin typeface="Times New Roman"/>
                <a:cs typeface="Times New Roman"/>
              </a:rPr>
              <a:t>m/z </a:t>
            </a:r>
            <a:r>
              <a:rPr lang="en-US" dirty="0" smtClean="0">
                <a:latin typeface="Times New Roman"/>
                <a:cs typeface="Times New Roman"/>
              </a:rPr>
              <a:t>(z=1)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42736" y="4738072"/>
            <a:ext cx="193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130.13 </a:t>
            </a:r>
            <a:r>
              <a:rPr lang="en-US" i="1" dirty="0" smtClean="0">
                <a:latin typeface="Times New Roman"/>
                <a:cs typeface="Times New Roman"/>
              </a:rPr>
              <a:t>m/z </a:t>
            </a:r>
            <a:r>
              <a:rPr lang="en-US" dirty="0" smtClean="0">
                <a:latin typeface="Times New Roman"/>
                <a:cs typeface="Times New Roman"/>
              </a:rPr>
              <a:t>(z=2)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2216" y="5343763"/>
            <a:ext cx="1931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259.25 </a:t>
            </a:r>
            <a:r>
              <a:rPr lang="en-US" i="1" dirty="0" smtClean="0">
                <a:latin typeface="Times New Roman"/>
                <a:cs typeface="Times New Roman"/>
              </a:rPr>
              <a:t>m/z </a:t>
            </a:r>
            <a:r>
              <a:rPr lang="en-US" dirty="0" smtClean="0">
                <a:latin typeface="Times New Roman"/>
                <a:cs typeface="Times New Roman"/>
              </a:rPr>
              <a:t>(z=1)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343092" y="3721896"/>
            <a:ext cx="353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1473771" y="4906647"/>
            <a:ext cx="1089637" cy="3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318911" y="5558658"/>
            <a:ext cx="35316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955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551</Words>
  <Application>Microsoft Macintosh PowerPoint</Application>
  <PresentationFormat>On-screen Show (4:3)</PresentationFormat>
  <Paragraphs>23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Microsoft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Velos Pro</dc:creator>
  <cp:keywords/>
  <dc:description/>
  <cp:lastModifiedBy>adam wisnewski</cp:lastModifiedBy>
  <cp:revision>74</cp:revision>
  <dcterms:created xsi:type="dcterms:W3CDTF">2015-09-22T14:17:12Z</dcterms:created>
  <dcterms:modified xsi:type="dcterms:W3CDTF">2017-11-16T16:56:09Z</dcterms:modified>
  <cp:category/>
</cp:coreProperties>
</file>