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</p:sldIdLst>
  <p:sldSz cx="6858000" cy="9144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ber, Susan I. (CDC/OID/NCIRD)" initials="GSI(" lastIdx="4" clrIdx="0">
    <p:extLst>
      <p:ext uri="{19B8F6BF-5375-455C-9EA6-DF929625EA0E}">
        <p15:presenceInfo xmlns:p15="http://schemas.microsoft.com/office/powerpoint/2012/main" userId="S-1-5-21-1207783550-2075000910-922709458-368869" providerId="AD"/>
      </p:ext>
    </p:extLst>
  </p:cmAuthor>
  <p:cmAuthor id="2" name="Midgley, Claire (CDC/OID/NCIRD) (CTR)" initials="MC((" lastIdx="3" clrIdx="1">
    <p:extLst>
      <p:ext uri="{19B8F6BF-5375-455C-9EA6-DF929625EA0E}">
        <p15:presenceInfo xmlns:p15="http://schemas.microsoft.com/office/powerpoint/2012/main" userId="S-1-5-21-1207783550-2075000910-922709458-4418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99D4"/>
    <a:srgbClr val="FF2525"/>
    <a:srgbClr val="FB5033"/>
    <a:srgbClr val="FF3300"/>
    <a:srgbClr val="0086EA"/>
    <a:srgbClr val="007FDE"/>
    <a:srgbClr val="FF5050"/>
    <a:srgbClr val="F83324"/>
    <a:srgbClr val="FF0000"/>
    <a:srgbClr val="FB6D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6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25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5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14E4-2FB8-40FC-A2FA-C8B4CB3A81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446E-FDE1-4300-A363-D20BA613C8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691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14E4-2FB8-40FC-A2FA-C8B4CB3A81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446E-FDE1-4300-A363-D20BA613C8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293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3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3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14E4-2FB8-40FC-A2FA-C8B4CB3A81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446E-FDE1-4300-A363-D20BA613C8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56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14E4-2FB8-40FC-A2FA-C8B4CB3A81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446E-FDE1-4300-A363-D20BA613C8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14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3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7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14E4-2FB8-40FC-A2FA-C8B4CB3A81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446E-FDE1-4300-A363-D20BA613C8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333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14E4-2FB8-40FC-A2FA-C8B4CB3A81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446E-FDE1-4300-A363-D20BA613C8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163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1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1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14E4-2FB8-40FC-A2FA-C8B4CB3A81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446E-FDE1-4300-A363-D20BA613C8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705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14E4-2FB8-40FC-A2FA-C8B4CB3A81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446E-FDE1-4300-A363-D20BA613C8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679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14E4-2FB8-40FC-A2FA-C8B4CB3A81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446E-FDE1-4300-A363-D20BA613C8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788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69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14E4-2FB8-40FC-A2FA-C8B4CB3A81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446E-FDE1-4300-A363-D20BA613C8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73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69"/>
            <a:ext cx="3471863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14E4-2FB8-40FC-A2FA-C8B4CB3A81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446E-FDE1-4300-A363-D20BA613C8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041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514E4-2FB8-40FC-A2FA-C8B4CB3A81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4446E-FDE1-4300-A363-D20BA613C8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47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" name="TextBox 696"/>
          <p:cNvSpPr txBox="1"/>
          <p:nvPr/>
        </p:nvSpPr>
        <p:spPr>
          <a:xfrm>
            <a:off x="7717" y="104001"/>
            <a:ext cx="1162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Supp. Figure 1</a:t>
            </a:r>
            <a:endParaRPr lang="en-US" sz="1200" dirty="0"/>
          </a:p>
        </p:txBody>
      </p:sp>
      <p:grpSp>
        <p:nvGrpSpPr>
          <p:cNvPr id="3" name="Group 2"/>
          <p:cNvGrpSpPr/>
          <p:nvPr/>
        </p:nvGrpSpPr>
        <p:grpSpPr>
          <a:xfrm>
            <a:off x="588792" y="242500"/>
            <a:ext cx="6059380" cy="8872538"/>
            <a:chOff x="1919288" y="1635125"/>
            <a:chExt cx="6059380" cy="8872538"/>
          </a:xfrm>
        </p:grpSpPr>
        <p:grpSp>
          <p:nvGrpSpPr>
            <p:cNvPr id="4" name="Group 3"/>
            <p:cNvGrpSpPr>
              <a:grpSpLocks noChangeAspect="1"/>
            </p:cNvGrpSpPr>
            <p:nvPr/>
          </p:nvGrpSpPr>
          <p:grpSpPr bwMode="auto">
            <a:xfrm>
              <a:off x="1919288" y="1635125"/>
              <a:ext cx="5668962" cy="8872538"/>
              <a:chOff x="1209" y="1030"/>
              <a:chExt cx="3571" cy="5589"/>
            </a:xfrm>
          </p:grpSpPr>
          <p:sp>
            <p:nvSpPr>
              <p:cNvPr id="83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1209" y="1030"/>
                <a:ext cx="3571" cy="55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4" name="Group 205"/>
              <p:cNvGrpSpPr>
                <a:grpSpLocks/>
              </p:cNvGrpSpPr>
              <p:nvPr/>
            </p:nvGrpSpPr>
            <p:grpSpPr bwMode="auto">
              <a:xfrm>
                <a:off x="1607" y="1069"/>
                <a:ext cx="3150" cy="4255"/>
                <a:chOff x="1607" y="1069"/>
                <a:chExt cx="3150" cy="4255"/>
              </a:xfrm>
            </p:grpSpPr>
            <p:sp>
              <p:nvSpPr>
                <p:cNvPr id="147" name="Rectangle 5"/>
                <p:cNvSpPr>
                  <a:spLocks noChangeArrowheads="1"/>
                </p:cNvSpPr>
                <p:nvPr/>
              </p:nvSpPr>
              <p:spPr bwMode="auto">
                <a:xfrm>
                  <a:off x="2994" y="1069"/>
                  <a:ext cx="1255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KT806044|Hu/Jeddah-KSA-C20843/2015|2-2015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8" name="Freeform 6"/>
                <p:cNvSpPr>
                  <a:spLocks/>
                </p:cNvSpPr>
                <p:nvPr/>
              </p:nvSpPr>
              <p:spPr bwMode="auto">
                <a:xfrm>
                  <a:off x="2973" y="1105"/>
                  <a:ext cx="21" cy="29"/>
                </a:xfrm>
                <a:custGeom>
                  <a:avLst/>
                  <a:gdLst>
                    <a:gd name="T0" fmla="*/ 0 w 21"/>
                    <a:gd name="T1" fmla="*/ 29 h 29"/>
                    <a:gd name="T2" fmla="*/ 0 w 21"/>
                    <a:gd name="T3" fmla="*/ 0 h 29"/>
                    <a:gd name="T4" fmla="*/ 21 w 21"/>
                    <a:gd name="T5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" h="29">
                      <a:moveTo>
                        <a:pt x="0" y="29"/>
                      </a:moveTo>
                      <a:lnTo>
                        <a:pt x="0" y="0"/>
                      </a:lnTo>
                      <a:lnTo>
                        <a:pt x="21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Rectangle 7"/>
                <p:cNvSpPr>
                  <a:spLocks noChangeArrowheads="1"/>
                </p:cNvSpPr>
                <p:nvPr/>
              </p:nvSpPr>
              <p:spPr bwMode="auto">
                <a:xfrm>
                  <a:off x="2996" y="1129"/>
                  <a:ext cx="1255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KT806045|Hu/Jeddah-KSA-C21271/2015|2-2015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50" name="Freeform 8"/>
                <p:cNvSpPr>
                  <a:spLocks/>
                </p:cNvSpPr>
                <p:nvPr/>
              </p:nvSpPr>
              <p:spPr bwMode="auto">
                <a:xfrm>
                  <a:off x="2973" y="1134"/>
                  <a:ext cx="23" cy="30"/>
                </a:xfrm>
                <a:custGeom>
                  <a:avLst/>
                  <a:gdLst>
                    <a:gd name="T0" fmla="*/ 0 w 23"/>
                    <a:gd name="T1" fmla="*/ 0 h 30"/>
                    <a:gd name="T2" fmla="*/ 0 w 23"/>
                    <a:gd name="T3" fmla="*/ 30 h 30"/>
                    <a:gd name="T4" fmla="*/ 23 w 23"/>
                    <a:gd name="T5" fmla="*/ 3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" h="30">
                      <a:moveTo>
                        <a:pt x="0" y="0"/>
                      </a:moveTo>
                      <a:lnTo>
                        <a:pt x="0" y="30"/>
                      </a:lnTo>
                      <a:lnTo>
                        <a:pt x="23" y="3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1" name="Freeform 9"/>
                <p:cNvSpPr>
                  <a:spLocks/>
                </p:cNvSpPr>
                <p:nvPr/>
              </p:nvSpPr>
              <p:spPr bwMode="auto">
                <a:xfrm>
                  <a:off x="2936" y="1134"/>
                  <a:ext cx="37" cy="45"/>
                </a:xfrm>
                <a:custGeom>
                  <a:avLst/>
                  <a:gdLst>
                    <a:gd name="T0" fmla="*/ 0 w 37"/>
                    <a:gd name="T1" fmla="*/ 45 h 45"/>
                    <a:gd name="T2" fmla="*/ 0 w 37"/>
                    <a:gd name="T3" fmla="*/ 0 h 45"/>
                    <a:gd name="T4" fmla="*/ 37 w 37"/>
                    <a:gd name="T5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7" h="45">
                      <a:moveTo>
                        <a:pt x="0" y="45"/>
                      </a:moveTo>
                      <a:lnTo>
                        <a:pt x="0" y="0"/>
                      </a:lnTo>
                      <a:lnTo>
                        <a:pt x="37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Rectangle 10"/>
                <p:cNvSpPr>
                  <a:spLocks noChangeArrowheads="1"/>
                </p:cNvSpPr>
                <p:nvPr/>
              </p:nvSpPr>
              <p:spPr bwMode="auto">
                <a:xfrm>
                  <a:off x="2972" y="1188"/>
                  <a:ext cx="1237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KT806054|Hu/Najran-KSA-C20915/2015|2-2015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53" name="Freeform 11"/>
                <p:cNvSpPr>
                  <a:spLocks/>
                </p:cNvSpPr>
                <p:nvPr/>
              </p:nvSpPr>
              <p:spPr bwMode="auto">
                <a:xfrm>
                  <a:off x="2936" y="1179"/>
                  <a:ext cx="36" cy="45"/>
                </a:xfrm>
                <a:custGeom>
                  <a:avLst/>
                  <a:gdLst>
                    <a:gd name="T0" fmla="*/ 0 w 36"/>
                    <a:gd name="T1" fmla="*/ 0 h 45"/>
                    <a:gd name="T2" fmla="*/ 0 w 36"/>
                    <a:gd name="T3" fmla="*/ 45 h 45"/>
                    <a:gd name="T4" fmla="*/ 36 w 36"/>
                    <a:gd name="T5" fmla="*/ 45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6" h="45">
                      <a:moveTo>
                        <a:pt x="0" y="0"/>
                      </a:moveTo>
                      <a:lnTo>
                        <a:pt x="0" y="45"/>
                      </a:lnTo>
                      <a:lnTo>
                        <a:pt x="36" y="45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12"/>
                <p:cNvSpPr>
                  <a:spLocks/>
                </p:cNvSpPr>
                <p:nvPr/>
              </p:nvSpPr>
              <p:spPr bwMode="auto">
                <a:xfrm>
                  <a:off x="2899" y="1179"/>
                  <a:ext cx="37" cy="52"/>
                </a:xfrm>
                <a:custGeom>
                  <a:avLst/>
                  <a:gdLst>
                    <a:gd name="T0" fmla="*/ 0 w 37"/>
                    <a:gd name="T1" fmla="*/ 52 h 52"/>
                    <a:gd name="T2" fmla="*/ 0 w 37"/>
                    <a:gd name="T3" fmla="*/ 0 h 52"/>
                    <a:gd name="T4" fmla="*/ 37 w 37"/>
                    <a:gd name="T5" fmla="*/ 0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7" h="52">
                      <a:moveTo>
                        <a:pt x="0" y="52"/>
                      </a:moveTo>
                      <a:lnTo>
                        <a:pt x="0" y="0"/>
                      </a:lnTo>
                      <a:lnTo>
                        <a:pt x="37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5" name="Rectangle 13"/>
                <p:cNvSpPr>
                  <a:spLocks noChangeArrowheads="1"/>
                </p:cNvSpPr>
                <p:nvPr/>
              </p:nvSpPr>
              <p:spPr bwMode="auto">
                <a:xfrm>
                  <a:off x="3203" y="1248"/>
                  <a:ext cx="1386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KT225476.2|MERS-CoV/THA/CU/17_06_2015|6-2015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56" name="Freeform 14"/>
                <p:cNvSpPr>
                  <a:spLocks/>
                </p:cNvSpPr>
                <p:nvPr/>
              </p:nvSpPr>
              <p:spPr bwMode="auto">
                <a:xfrm>
                  <a:off x="2899" y="1231"/>
                  <a:ext cx="304" cy="53"/>
                </a:xfrm>
                <a:custGeom>
                  <a:avLst/>
                  <a:gdLst>
                    <a:gd name="T0" fmla="*/ 0 w 304"/>
                    <a:gd name="T1" fmla="*/ 0 h 53"/>
                    <a:gd name="T2" fmla="*/ 0 w 304"/>
                    <a:gd name="T3" fmla="*/ 53 h 53"/>
                    <a:gd name="T4" fmla="*/ 304 w 304"/>
                    <a:gd name="T5" fmla="*/ 53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04" h="53">
                      <a:moveTo>
                        <a:pt x="0" y="0"/>
                      </a:moveTo>
                      <a:lnTo>
                        <a:pt x="0" y="53"/>
                      </a:lnTo>
                      <a:lnTo>
                        <a:pt x="304" y="53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15"/>
                <p:cNvSpPr>
                  <a:spLocks/>
                </p:cNvSpPr>
                <p:nvPr/>
              </p:nvSpPr>
              <p:spPr bwMode="auto">
                <a:xfrm>
                  <a:off x="2877" y="1231"/>
                  <a:ext cx="22" cy="56"/>
                </a:xfrm>
                <a:custGeom>
                  <a:avLst/>
                  <a:gdLst>
                    <a:gd name="T0" fmla="*/ 0 w 22"/>
                    <a:gd name="T1" fmla="*/ 56 h 56"/>
                    <a:gd name="T2" fmla="*/ 0 w 22"/>
                    <a:gd name="T3" fmla="*/ 0 h 56"/>
                    <a:gd name="T4" fmla="*/ 22 w 22"/>
                    <a:gd name="T5" fmla="*/ 0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2" h="56">
                      <a:moveTo>
                        <a:pt x="0" y="56"/>
                      </a:moveTo>
                      <a:lnTo>
                        <a:pt x="0" y="0"/>
                      </a:lnTo>
                      <a:lnTo>
                        <a:pt x="22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Rectangle 16"/>
                <p:cNvSpPr>
                  <a:spLocks noChangeArrowheads="1"/>
                </p:cNvSpPr>
                <p:nvPr/>
              </p:nvSpPr>
              <p:spPr bwMode="auto">
                <a:xfrm>
                  <a:off x="3045" y="1308"/>
                  <a:ext cx="1133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KT806053|Hu/Kharj-KSA-2598/2015|2-2015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59" name="Freeform 17"/>
                <p:cNvSpPr>
                  <a:spLocks/>
                </p:cNvSpPr>
                <p:nvPr/>
              </p:nvSpPr>
              <p:spPr bwMode="auto">
                <a:xfrm>
                  <a:off x="2877" y="1287"/>
                  <a:ext cx="168" cy="56"/>
                </a:xfrm>
                <a:custGeom>
                  <a:avLst/>
                  <a:gdLst>
                    <a:gd name="T0" fmla="*/ 0 w 168"/>
                    <a:gd name="T1" fmla="*/ 0 h 56"/>
                    <a:gd name="T2" fmla="*/ 0 w 168"/>
                    <a:gd name="T3" fmla="*/ 56 h 56"/>
                    <a:gd name="T4" fmla="*/ 168 w 168"/>
                    <a:gd name="T5" fmla="*/ 56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68" h="56">
                      <a:moveTo>
                        <a:pt x="0" y="0"/>
                      </a:moveTo>
                      <a:lnTo>
                        <a:pt x="0" y="56"/>
                      </a:lnTo>
                      <a:lnTo>
                        <a:pt x="168" y="56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Rectangle 18"/>
                <p:cNvSpPr>
                  <a:spLocks noChangeArrowheads="1"/>
                </p:cNvSpPr>
                <p:nvPr/>
              </p:nvSpPr>
              <p:spPr bwMode="auto">
                <a:xfrm>
                  <a:off x="3022" y="1367"/>
                  <a:ext cx="1133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KT806052|Hu/Kharj-KSA-2599/2015|2-2015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61" name="Freeform 19"/>
                <p:cNvSpPr>
                  <a:spLocks/>
                </p:cNvSpPr>
                <p:nvPr/>
              </p:nvSpPr>
              <p:spPr bwMode="auto">
                <a:xfrm>
                  <a:off x="2877" y="1317"/>
                  <a:ext cx="145" cy="86"/>
                </a:xfrm>
                <a:custGeom>
                  <a:avLst/>
                  <a:gdLst>
                    <a:gd name="T0" fmla="*/ 0 w 145"/>
                    <a:gd name="T1" fmla="*/ 0 h 86"/>
                    <a:gd name="T2" fmla="*/ 0 w 145"/>
                    <a:gd name="T3" fmla="*/ 86 h 86"/>
                    <a:gd name="T4" fmla="*/ 145 w 145"/>
                    <a:gd name="T5" fmla="*/ 86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45" h="86">
                      <a:moveTo>
                        <a:pt x="0" y="0"/>
                      </a:moveTo>
                      <a:lnTo>
                        <a:pt x="0" y="86"/>
                      </a:lnTo>
                      <a:lnTo>
                        <a:pt x="145" y="86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Rectangle 20"/>
                <p:cNvSpPr>
                  <a:spLocks noChangeArrowheads="1"/>
                </p:cNvSpPr>
                <p:nvPr/>
              </p:nvSpPr>
              <p:spPr bwMode="auto">
                <a:xfrm>
                  <a:off x="3078" y="1427"/>
                  <a:ext cx="1166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KT806046|Hu/Hufuf-KSA-11002/2015|5-2015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63" name="Freeform 21"/>
                <p:cNvSpPr>
                  <a:spLocks/>
                </p:cNvSpPr>
                <p:nvPr/>
              </p:nvSpPr>
              <p:spPr bwMode="auto">
                <a:xfrm>
                  <a:off x="3068" y="1462"/>
                  <a:ext cx="10" cy="30"/>
                </a:xfrm>
                <a:custGeom>
                  <a:avLst/>
                  <a:gdLst>
                    <a:gd name="T0" fmla="*/ 0 w 10"/>
                    <a:gd name="T1" fmla="*/ 30 h 30"/>
                    <a:gd name="T2" fmla="*/ 0 w 10"/>
                    <a:gd name="T3" fmla="*/ 0 h 30"/>
                    <a:gd name="T4" fmla="*/ 10 w 10"/>
                    <a:gd name="T5" fmla="*/ 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" h="30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10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Rectangle 22"/>
                <p:cNvSpPr>
                  <a:spLocks noChangeArrowheads="1"/>
                </p:cNvSpPr>
                <p:nvPr/>
              </p:nvSpPr>
              <p:spPr bwMode="auto">
                <a:xfrm>
                  <a:off x="3192" y="1487"/>
                  <a:ext cx="1565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KT029139.1|Hu/MERS-CoV/KOR/KNIH/002_05_2015|5-2015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65" name="Freeform 23"/>
                <p:cNvSpPr>
                  <a:spLocks/>
                </p:cNvSpPr>
                <p:nvPr/>
              </p:nvSpPr>
              <p:spPr bwMode="auto">
                <a:xfrm>
                  <a:off x="3068" y="1492"/>
                  <a:ext cx="124" cy="30"/>
                </a:xfrm>
                <a:custGeom>
                  <a:avLst/>
                  <a:gdLst>
                    <a:gd name="T0" fmla="*/ 0 w 124"/>
                    <a:gd name="T1" fmla="*/ 0 h 30"/>
                    <a:gd name="T2" fmla="*/ 0 w 124"/>
                    <a:gd name="T3" fmla="*/ 30 h 30"/>
                    <a:gd name="T4" fmla="*/ 124 w 124"/>
                    <a:gd name="T5" fmla="*/ 3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4" h="30">
                      <a:moveTo>
                        <a:pt x="0" y="0"/>
                      </a:moveTo>
                      <a:lnTo>
                        <a:pt x="0" y="30"/>
                      </a:lnTo>
                      <a:lnTo>
                        <a:pt x="124" y="3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24"/>
                <p:cNvSpPr>
                  <a:spLocks/>
                </p:cNvSpPr>
                <p:nvPr/>
              </p:nvSpPr>
              <p:spPr bwMode="auto">
                <a:xfrm>
                  <a:off x="3045" y="1492"/>
                  <a:ext cx="23" cy="45"/>
                </a:xfrm>
                <a:custGeom>
                  <a:avLst/>
                  <a:gdLst>
                    <a:gd name="T0" fmla="*/ 0 w 23"/>
                    <a:gd name="T1" fmla="*/ 45 h 45"/>
                    <a:gd name="T2" fmla="*/ 0 w 23"/>
                    <a:gd name="T3" fmla="*/ 0 h 45"/>
                    <a:gd name="T4" fmla="*/ 23 w 23"/>
                    <a:gd name="T5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" h="45">
                      <a:moveTo>
                        <a:pt x="0" y="45"/>
                      </a:moveTo>
                      <a:lnTo>
                        <a:pt x="0" y="0"/>
                      </a:lnTo>
                      <a:lnTo>
                        <a:pt x="23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7" name="Rectangle 25"/>
                <p:cNvSpPr>
                  <a:spLocks noChangeArrowheads="1"/>
                </p:cNvSpPr>
                <p:nvPr/>
              </p:nvSpPr>
              <p:spPr bwMode="auto">
                <a:xfrm>
                  <a:off x="3207" y="1546"/>
                  <a:ext cx="927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KT006149.1|Hu/ChinaGD01|5-2015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68" name="Freeform 26"/>
                <p:cNvSpPr>
                  <a:spLocks/>
                </p:cNvSpPr>
                <p:nvPr/>
              </p:nvSpPr>
              <p:spPr bwMode="auto">
                <a:xfrm>
                  <a:off x="3045" y="1537"/>
                  <a:ext cx="162" cy="45"/>
                </a:xfrm>
                <a:custGeom>
                  <a:avLst/>
                  <a:gdLst>
                    <a:gd name="T0" fmla="*/ 0 w 162"/>
                    <a:gd name="T1" fmla="*/ 0 h 45"/>
                    <a:gd name="T2" fmla="*/ 0 w 162"/>
                    <a:gd name="T3" fmla="*/ 45 h 45"/>
                    <a:gd name="T4" fmla="*/ 162 w 162"/>
                    <a:gd name="T5" fmla="*/ 45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62" h="45">
                      <a:moveTo>
                        <a:pt x="0" y="0"/>
                      </a:moveTo>
                      <a:lnTo>
                        <a:pt x="0" y="45"/>
                      </a:lnTo>
                      <a:lnTo>
                        <a:pt x="162" y="45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27"/>
                <p:cNvSpPr>
                  <a:spLocks/>
                </p:cNvSpPr>
                <p:nvPr/>
              </p:nvSpPr>
              <p:spPr bwMode="auto">
                <a:xfrm>
                  <a:off x="2877" y="1383"/>
                  <a:ext cx="168" cy="154"/>
                </a:xfrm>
                <a:custGeom>
                  <a:avLst/>
                  <a:gdLst>
                    <a:gd name="T0" fmla="*/ 0 w 168"/>
                    <a:gd name="T1" fmla="*/ 0 h 154"/>
                    <a:gd name="T2" fmla="*/ 0 w 168"/>
                    <a:gd name="T3" fmla="*/ 154 h 154"/>
                    <a:gd name="T4" fmla="*/ 168 w 168"/>
                    <a:gd name="T5" fmla="*/ 154 h 1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68" h="154">
                      <a:moveTo>
                        <a:pt x="0" y="0"/>
                      </a:moveTo>
                      <a:lnTo>
                        <a:pt x="0" y="154"/>
                      </a:lnTo>
                      <a:lnTo>
                        <a:pt x="168" y="154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Rectangle 28"/>
                <p:cNvSpPr>
                  <a:spLocks noChangeArrowheads="1"/>
                </p:cNvSpPr>
                <p:nvPr/>
              </p:nvSpPr>
              <p:spPr bwMode="auto">
                <a:xfrm>
                  <a:off x="3021" y="1606"/>
                  <a:ext cx="1135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KT806047|Hu/Hufuf-KSA-9158/2015|5-2015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1" name="Freeform 29"/>
                <p:cNvSpPr>
                  <a:spLocks/>
                </p:cNvSpPr>
                <p:nvPr/>
              </p:nvSpPr>
              <p:spPr bwMode="auto">
                <a:xfrm>
                  <a:off x="2877" y="1436"/>
                  <a:ext cx="144" cy="205"/>
                </a:xfrm>
                <a:custGeom>
                  <a:avLst/>
                  <a:gdLst>
                    <a:gd name="T0" fmla="*/ 0 w 144"/>
                    <a:gd name="T1" fmla="*/ 0 h 205"/>
                    <a:gd name="T2" fmla="*/ 0 w 144"/>
                    <a:gd name="T3" fmla="*/ 205 h 205"/>
                    <a:gd name="T4" fmla="*/ 144 w 144"/>
                    <a:gd name="T5" fmla="*/ 205 h 2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44" h="205">
                      <a:moveTo>
                        <a:pt x="0" y="0"/>
                      </a:moveTo>
                      <a:lnTo>
                        <a:pt x="0" y="205"/>
                      </a:lnTo>
                      <a:lnTo>
                        <a:pt x="144" y="205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" name="Rectangle 30"/>
                <p:cNvSpPr>
                  <a:spLocks noChangeArrowheads="1"/>
                </p:cNvSpPr>
                <p:nvPr/>
              </p:nvSpPr>
              <p:spPr bwMode="auto">
                <a:xfrm>
                  <a:off x="3029" y="1666"/>
                  <a:ext cx="1221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KT026454.1|Hu/Riyadh-KSA-4050/2015|3-2015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3" name="Freeform 31"/>
                <p:cNvSpPr>
                  <a:spLocks/>
                </p:cNvSpPr>
                <p:nvPr/>
              </p:nvSpPr>
              <p:spPr bwMode="auto">
                <a:xfrm>
                  <a:off x="2877" y="1466"/>
                  <a:ext cx="152" cy="235"/>
                </a:xfrm>
                <a:custGeom>
                  <a:avLst/>
                  <a:gdLst>
                    <a:gd name="T0" fmla="*/ 0 w 152"/>
                    <a:gd name="T1" fmla="*/ 0 h 235"/>
                    <a:gd name="T2" fmla="*/ 0 w 152"/>
                    <a:gd name="T3" fmla="*/ 235 h 235"/>
                    <a:gd name="T4" fmla="*/ 152 w 152"/>
                    <a:gd name="T5" fmla="*/ 235 h 2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52" h="235">
                      <a:moveTo>
                        <a:pt x="0" y="0"/>
                      </a:moveTo>
                      <a:lnTo>
                        <a:pt x="0" y="235"/>
                      </a:lnTo>
                      <a:lnTo>
                        <a:pt x="152" y="235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Line 32"/>
                <p:cNvSpPr>
                  <a:spLocks noChangeShapeType="1"/>
                </p:cNvSpPr>
                <p:nvPr/>
              </p:nvSpPr>
              <p:spPr bwMode="auto">
                <a:xfrm>
                  <a:off x="2877" y="1231"/>
                  <a:ext cx="0" cy="235"/>
                </a:xfrm>
                <a:prstGeom prst="line">
                  <a:avLst/>
                </a:pr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5" name="Freeform 33"/>
                <p:cNvSpPr>
                  <a:spLocks/>
                </p:cNvSpPr>
                <p:nvPr/>
              </p:nvSpPr>
              <p:spPr bwMode="auto">
                <a:xfrm>
                  <a:off x="2853" y="1466"/>
                  <a:ext cx="24" cy="162"/>
                </a:xfrm>
                <a:custGeom>
                  <a:avLst/>
                  <a:gdLst>
                    <a:gd name="T0" fmla="*/ 0 w 24"/>
                    <a:gd name="T1" fmla="*/ 162 h 162"/>
                    <a:gd name="T2" fmla="*/ 0 w 24"/>
                    <a:gd name="T3" fmla="*/ 0 h 162"/>
                    <a:gd name="T4" fmla="*/ 24 w 24"/>
                    <a:gd name="T5" fmla="*/ 0 h 1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4" h="162">
                      <a:moveTo>
                        <a:pt x="0" y="162"/>
                      </a:moveTo>
                      <a:lnTo>
                        <a:pt x="0" y="0"/>
                      </a:lnTo>
                      <a:lnTo>
                        <a:pt x="24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Rectangle 34"/>
                <p:cNvSpPr>
                  <a:spLocks noChangeArrowheads="1"/>
                </p:cNvSpPr>
                <p:nvPr/>
              </p:nvSpPr>
              <p:spPr bwMode="auto">
                <a:xfrm>
                  <a:off x="2957" y="1725"/>
                  <a:ext cx="1174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KT806049|Hu/Riyadh-KSA-3181/2015|2-2015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7" name="Freeform 35"/>
                <p:cNvSpPr>
                  <a:spLocks/>
                </p:cNvSpPr>
                <p:nvPr/>
              </p:nvSpPr>
              <p:spPr bwMode="auto">
                <a:xfrm>
                  <a:off x="2921" y="1761"/>
                  <a:ext cx="36" cy="30"/>
                </a:xfrm>
                <a:custGeom>
                  <a:avLst/>
                  <a:gdLst>
                    <a:gd name="T0" fmla="*/ 0 w 36"/>
                    <a:gd name="T1" fmla="*/ 30 h 30"/>
                    <a:gd name="T2" fmla="*/ 0 w 36"/>
                    <a:gd name="T3" fmla="*/ 0 h 30"/>
                    <a:gd name="T4" fmla="*/ 36 w 36"/>
                    <a:gd name="T5" fmla="*/ 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6" h="30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36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Rectangle 36"/>
                <p:cNvSpPr>
                  <a:spLocks noChangeArrowheads="1"/>
                </p:cNvSpPr>
                <p:nvPr/>
              </p:nvSpPr>
              <p:spPr bwMode="auto">
                <a:xfrm>
                  <a:off x="3009" y="1785"/>
                  <a:ext cx="1221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KT026453.1|Hu/Riyadh-KSA-2959/2015|2-2015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9" name="Freeform 37"/>
                <p:cNvSpPr>
                  <a:spLocks/>
                </p:cNvSpPr>
                <p:nvPr/>
              </p:nvSpPr>
              <p:spPr bwMode="auto">
                <a:xfrm>
                  <a:off x="2921" y="1791"/>
                  <a:ext cx="88" cy="29"/>
                </a:xfrm>
                <a:custGeom>
                  <a:avLst/>
                  <a:gdLst>
                    <a:gd name="T0" fmla="*/ 0 w 88"/>
                    <a:gd name="T1" fmla="*/ 0 h 29"/>
                    <a:gd name="T2" fmla="*/ 0 w 88"/>
                    <a:gd name="T3" fmla="*/ 29 h 29"/>
                    <a:gd name="T4" fmla="*/ 88 w 88"/>
                    <a:gd name="T5" fmla="*/ 2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88" h="29">
                      <a:moveTo>
                        <a:pt x="0" y="0"/>
                      </a:moveTo>
                      <a:lnTo>
                        <a:pt x="0" y="29"/>
                      </a:lnTo>
                      <a:lnTo>
                        <a:pt x="88" y="29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0" name="Freeform 38"/>
                <p:cNvSpPr>
                  <a:spLocks/>
                </p:cNvSpPr>
                <p:nvPr/>
              </p:nvSpPr>
              <p:spPr bwMode="auto">
                <a:xfrm>
                  <a:off x="2853" y="1628"/>
                  <a:ext cx="68" cy="163"/>
                </a:xfrm>
                <a:custGeom>
                  <a:avLst/>
                  <a:gdLst>
                    <a:gd name="T0" fmla="*/ 0 w 68"/>
                    <a:gd name="T1" fmla="*/ 0 h 163"/>
                    <a:gd name="T2" fmla="*/ 0 w 68"/>
                    <a:gd name="T3" fmla="*/ 163 h 163"/>
                    <a:gd name="T4" fmla="*/ 68 w 68"/>
                    <a:gd name="T5" fmla="*/ 163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8" h="163">
                      <a:moveTo>
                        <a:pt x="0" y="0"/>
                      </a:moveTo>
                      <a:lnTo>
                        <a:pt x="0" y="163"/>
                      </a:lnTo>
                      <a:lnTo>
                        <a:pt x="68" y="163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1" name="Freeform 39"/>
                <p:cNvSpPr>
                  <a:spLocks/>
                </p:cNvSpPr>
                <p:nvPr/>
              </p:nvSpPr>
              <p:spPr bwMode="auto">
                <a:xfrm>
                  <a:off x="2737" y="1628"/>
                  <a:ext cx="116" cy="126"/>
                </a:xfrm>
                <a:custGeom>
                  <a:avLst/>
                  <a:gdLst>
                    <a:gd name="T0" fmla="*/ 0 w 116"/>
                    <a:gd name="T1" fmla="*/ 126 h 126"/>
                    <a:gd name="T2" fmla="*/ 0 w 116"/>
                    <a:gd name="T3" fmla="*/ 0 h 126"/>
                    <a:gd name="T4" fmla="*/ 116 w 116"/>
                    <a:gd name="T5" fmla="*/ 0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6" h="126">
                      <a:moveTo>
                        <a:pt x="0" y="126"/>
                      </a:moveTo>
                      <a:lnTo>
                        <a:pt x="0" y="0"/>
                      </a:lnTo>
                      <a:lnTo>
                        <a:pt x="116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2" name="Rectangle 40"/>
                <p:cNvSpPr>
                  <a:spLocks noChangeArrowheads="1"/>
                </p:cNvSpPr>
                <p:nvPr/>
              </p:nvSpPr>
              <p:spPr bwMode="auto">
                <a:xfrm>
                  <a:off x="2944" y="1845"/>
                  <a:ext cx="1174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KT806051|Hu/Riyadh-KSA-2716/2015|2-2015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83" name="Freeform 41"/>
                <p:cNvSpPr>
                  <a:spLocks/>
                </p:cNvSpPr>
                <p:nvPr/>
              </p:nvSpPr>
              <p:spPr bwMode="auto">
                <a:xfrm>
                  <a:off x="2737" y="1754"/>
                  <a:ext cx="207" cy="126"/>
                </a:xfrm>
                <a:custGeom>
                  <a:avLst/>
                  <a:gdLst>
                    <a:gd name="T0" fmla="*/ 0 w 207"/>
                    <a:gd name="T1" fmla="*/ 0 h 126"/>
                    <a:gd name="T2" fmla="*/ 0 w 207"/>
                    <a:gd name="T3" fmla="*/ 126 h 126"/>
                    <a:gd name="T4" fmla="*/ 207 w 207"/>
                    <a:gd name="T5" fmla="*/ 126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7" h="126">
                      <a:moveTo>
                        <a:pt x="0" y="0"/>
                      </a:moveTo>
                      <a:lnTo>
                        <a:pt x="0" y="126"/>
                      </a:lnTo>
                      <a:lnTo>
                        <a:pt x="207" y="126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" name="Freeform 42"/>
                <p:cNvSpPr>
                  <a:spLocks/>
                </p:cNvSpPr>
                <p:nvPr/>
              </p:nvSpPr>
              <p:spPr bwMode="auto">
                <a:xfrm>
                  <a:off x="2687" y="1754"/>
                  <a:ext cx="50" cy="93"/>
                </a:xfrm>
                <a:custGeom>
                  <a:avLst/>
                  <a:gdLst>
                    <a:gd name="T0" fmla="*/ 0 w 50"/>
                    <a:gd name="T1" fmla="*/ 93 h 93"/>
                    <a:gd name="T2" fmla="*/ 0 w 50"/>
                    <a:gd name="T3" fmla="*/ 0 h 93"/>
                    <a:gd name="T4" fmla="*/ 50 w 50"/>
                    <a:gd name="T5" fmla="*/ 0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0" h="93">
                      <a:moveTo>
                        <a:pt x="0" y="93"/>
                      </a:moveTo>
                      <a:lnTo>
                        <a:pt x="0" y="0"/>
                      </a:lnTo>
                      <a:lnTo>
                        <a:pt x="50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5" name="Rectangle 43"/>
                <p:cNvSpPr>
                  <a:spLocks noChangeArrowheads="1"/>
                </p:cNvSpPr>
                <p:nvPr/>
              </p:nvSpPr>
              <p:spPr bwMode="auto">
                <a:xfrm>
                  <a:off x="2820" y="1904"/>
                  <a:ext cx="1181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KT806048|Hu/Khobar-KSA-6736/2015|2-2015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86" name="Freeform 44"/>
                <p:cNvSpPr>
                  <a:spLocks/>
                </p:cNvSpPr>
                <p:nvPr/>
              </p:nvSpPr>
              <p:spPr bwMode="auto">
                <a:xfrm>
                  <a:off x="2687" y="1847"/>
                  <a:ext cx="133" cy="93"/>
                </a:xfrm>
                <a:custGeom>
                  <a:avLst/>
                  <a:gdLst>
                    <a:gd name="T0" fmla="*/ 0 w 133"/>
                    <a:gd name="T1" fmla="*/ 0 h 93"/>
                    <a:gd name="T2" fmla="*/ 0 w 133"/>
                    <a:gd name="T3" fmla="*/ 93 h 93"/>
                    <a:gd name="T4" fmla="*/ 133 w 133"/>
                    <a:gd name="T5" fmla="*/ 93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33" h="93">
                      <a:moveTo>
                        <a:pt x="0" y="0"/>
                      </a:moveTo>
                      <a:lnTo>
                        <a:pt x="0" y="93"/>
                      </a:lnTo>
                      <a:lnTo>
                        <a:pt x="133" y="93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7" name="Freeform 45"/>
                <p:cNvSpPr>
                  <a:spLocks/>
                </p:cNvSpPr>
                <p:nvPr/>
              </p:nvSpPr>
              <p:spPr bwMode="auto">
                <a:xfrm>
                  <a:off x="2339" y="1847"/>
                  <a:ext cx="348" cy="76"/>
                </a:xfrm>
                <a:custGeom>
                  <a:avLst/>
                  <a:gdLst>
                    <a:gd name="T0" fmla="*/ 0 w 348"/>
                    <a:gd name="T1" fmla="*/ 76 h 76"/>
                    <a:gd name="T2" fmla="*/ 0 w 348"/>
                    <a:gd name="T3" fmla="*/ 0 h 76"/>
                    <a:gd name="T4" fmla="*/ 348 w 348"/>
                    <a:gd name="T5" fmla="*/ 0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48" h="76">
                      <a:moveTo>
                        <a:pt x="0" y="76"/>
                      </a:moveTo>
                      <a:lnTo>
                        <a:pt x="0" y="0"/>
                      </a:lnTo>
                      <a:lnTo>
                        <a:pt x="348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8" name="Rectangle 46"/>
                <p:cNvSpPr>
                  <a:spLocks noChangeArrowheads="1"/>
                </p:cNvSpPr>
                <p:nvPr/>
              </p:nvSpPr>
              <p:spPr bwMode="auto">
                <a:xfrm>
                  <a:off x="2732" y="1964"/>
                  <a:ext cx="1255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KT806055|Hu/Jeddah-KSA-C20860/2015|1-2015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89" name="Freeform 47"/>
                <p:cNvSpPr>
                  <a:spLocks/>
                </p:cNvSpPr>
                <p:nvPr/>
              </p:nvSpPr>
              <p:spPr bwMode="auto">
                <a:xfrm>
                  <a:off x="2339" y="1923"/>
                  <a:ext cx="393" cy="76"/>
                </a:xfrm>
                <a:custGeom>
                  <a:avLst/>
                  <a:gdLst>
                    <a:gd name="T0" fmla="*/ 0 w 393"/>
                    <a:gd name="T1" fmla="*/ 0 h 76"/>
                    <a:gd name="T2" fmla="*/ 0 w 393"/>
                    <a:gd name="T3" fmla="*/ 76 h 76"/>
                    <a:gd name="T4" fmla="*/ 393 w 393"/>
                    <a:gd name="T5" fmla="*/ 76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93" h="76">
                      <a:moveTo>
                        <a:pt x="0" y="0"/>
                      </a:moveTo>
                      <a:lnTo>
                        <a:pt x="0" y="76"/>
                      </a:lnTo>
                      <a:lnTo>
                        <a:pt x="393" y="76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48"/>
                <p:cNvSpPr>
                  <a:spLocks/>
                </p:cNvSpPr>
                <p:nvPr/>
              </p:nvSpPr>
              <p:spPr bwMode="auto">
                <a:xfrm>
                  <a:off x="2290" y="1923"/>
                  <a:ext cx="49" cy="67"/>
                </a:xfrm>
                <a:custGeom>
                  <a:avLst/>
                  <a:gdLst>
                    <a:gd name="T0" fmla="*/ 0 w 49"/>
                    <a:gd name="T1" fmla="*/ 67 h 67"/>
                    <a:gd name="T2" fmla="*/ 0 w 49"/>
                    <a:gd name="T3" fmla="*/ 0 h 67"/>
                    <a:gd name="T4" fmla="*/ 49 w 49"/>
                    <a:gd name="T5" fmla="*/ 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9" h="67">
                      <a:moveTo>
                        <a:pt x="0" y="67"/>
                      </a:moveTo>
                      <a:lnTo>
                        <a:pt x="0" y="0"/>
                      </a:lnTo>
                      <a:lnTo>
                        <a:pt x="49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Rectangle 49"/>
                <p:cNvSpPr>
                  <a:spLocks noChangeArrowheads="1"/>
                </p:cNvSpPr>
                <p:nvPr/>
              </p:nvSpPr>
              <p:spPr bwMode="auto">
                <a:xfrm>
                  <a:off x="2486" y="2024"/>
                  <a:ext cx="1049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KJ156934.1|Hu/Riyadh_14_2013|8-2013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92" name="Freeform 50"/>
                <p:cNvSpPr>
                  <a:spLocks/>
                </p:cNvSpPr>
                <p:nvPr/>
              </p:nvSpPr>
              <p:spPr bwMode="auto">
                <a:xfrm>
                  <a:off x="2290" y="1990"/>
                  <a:ext cx="196" cy="69"/>
                </a:xfrm>
                <a:custGeom>
                  <a:avLst/>
                  <a:gdLst>
                    <a:gd name="T0" fmla="*/ 0 w 196"/>
                    <a:gd name="T1" fmla="*/ 0 h 69"/>
                    <a:gd name="T2" fmla="*/ 0 w 196"/>
                    <a:gd name="T3" fmla="*/ 69 h 69"/>
                    <a:gd name="T4" fmla="*/ 196 w 196"/>
                    <a:gd name="T5" fmla="*/ 69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96" h="69">
                      <a:moveTo>
                        <a:pt x="0" y="0"/>
                      </a:moveTo>
                      <a:lnTo>
                        <a:pt x="0" y="69"/>
                      </a:lnTo>
                      <a:lnTo>
                        <a:pt x="196" y="69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51"/>
                <p:cNvSpPr>
                  <a:spLocks/>
                </p:cNvSpPr>
                <p:nvPr/>
              </p:nvSpPr>
              <p:spPr bwMode="auto">
                <a:xfrm>
                  <a:off x="2253" y="1990"/>
                  <a:ext cx="37" cy="64"/>
                </a:xfrm>
                <a:custGeom>
                  <a:avLst/>
                  <a:gdLst>
                    <a:gd name="T0" fmla="*/ 0 w 37"/>
                    <a:gd name="T1" fmla="*/ 64 h 64"/>
                    <a:gd name="T2" fmla="*/ 0 w 37"/>
                    <a:gd name="T3" fmla="*/ 0 h 64"/>
                    <a:gd name="T4" fmla="*/ 37 w 37"/>
                    <a:gd name="T5" fmla="*/ 0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7" h="64">
                      <a:moveTo>
                        <a:pt x="0" y="64"/>
                      </a:moveTo>
                      <a:lnTo>
                        <a:pt x="0" y="0"/>
                      </a:lnTo>
                      <a:lnTo>
                        <a:pt x="37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Rectangle 52"/>
                <p:cNvSpPr>
                  <a:spLocks noChangeArrowheads="1"/>
                </p:cNvSpPr>
                <p:nvPr/>
              </p:nvSpPr>
              <p:spPr bwMode="auto">
                <a:xfrm>
                  <a:off x="2303" y="2083"/>
                  <a:ext cx="1172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KF600628.1|Hu/Hafr-Al-Batin_1_2013|6-2013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95" name="Freeform 53"/>
                <p:cNvSpPr>
                  <a:spLocks/>
                </p:cNvSpPr>
                <p:nvPr/>
              </p:nvSpPr>
              <p:spPr bwMode="auto">
                <a:xfrm>
                  <a:off x="2253" y="2054"/>
                  <a:ext cx="50" cy="65"/>
                </a:xfrm>
                <a:custGeom>
                  <a:avLst/>
                  <a:gdLst>
                    <a:gd name="T0" fmla="*/ 0 w 50"/>
                    <a:gd name="T1" fmla="*/ 0 h 65"/>
                    <a:gd name="T2" fmla="*/ 0 w 50"/>
                    <a:gd name="T3" fmla="*/ 65 h 65"/>
                    <a:gd name="T4" fmla="*/ 50 w 50"/>
                    <a:gd name="T5" fmla="*/ 65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0" h="65">
                      <a:moveTo>
                        <a:pt x="0" y="0"/>
                      </a:moveTo>
                      <a:lnTo>
                        <a:pt x="0" y="65"/>
                      </a:lnTo>
                      <a:lnTo>
                        <a:pt x="50" y="65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6" name="Freeform 54"/>
                <p:cNvSpPr>
                  <a:spLocks/>
                </p:cNvSpPr>
                <p:nvPr/>
              </p:nvSpPr>
              <p:spPr bwMode="auto">
                <a:xfrm>
                  <a:off x="2231" y="2054"/>
                  <a:ext cx="22" cy="77"/>
                </a:xfrm>
                <a:custGeom>
                  <a:avLst/>
                  <a:gdLst>
                    <a:gd name="T0" fmla="*/ 0 w 22"/>
                    <a:gd name="T1" fmla="*/ 77 h 77"/>
                    <a:gd name="T2" fmla="*/ 0 w 22"/>
                    <a:gd name="T3" fmla="*/ 0 h 77"/>
                    <a:gd name="T4" fmla="*/ 22 w 22"/>
                    <a:gd name="T5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2" h="77">
                      <a:moveTo>
                        <a:pt x="0" y="77"/>
                      </a:moveTo>
                      <a:lnTo>
                        <a:pt x="0" y="0"/>
                      </a:lnTo>
                      <a:lnTo>
                        <a:pt x="22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Rectangle 55"/>
                <p:cNvSpPr>
                  <a:spLocks noChangeArrowheads="1"/>
                </p:cNvSpPr>
                <p:nvPr/>
              </p:nvSpPr>
              <p:spPr bwMode="auto">
                <a:xfrm>
                  <a:off x="2385" y="2143"/>
                  <a:ext cx="807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KF961222.1|Hu/Qatar4|5-2013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98" name="Freeform 56"/>
                <p:cNvSpPr>
                  <a:spLocks/>
                </p:cNvSpPr>
                <p:nvPr/>
              </p:nvSpPr>
              <p:spPr bwMode="auto">
                <a:xfrm>
                  <a:off x="2375" y="2178"/>
                  <a:ext cx="10" cy="30"/>
                </a:xfrm>
                <a:custGeom>
                  <a:avLst/>
                  <a:gdLst>
                    <a:gd name="T0" fmla="*/ 0 w 10"/>
                    <a:gd name="T1" fmla="*/ 30 h 30"/>
                    <a:gd name="T2" fmla="*/ 0 w 10"/>
                    <a:gd name="T3" fmla="*/ 0 h 30"/>
                    <a:gd name="T4" fmla="*/ 10 w 10"/>
                    <a:gd name="T5" fmla="*/ 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" h="30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10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Rectangle 57"/>
                <p:cNvSpPr>
                  <a:spLocks noChangeArrowheads="1"/>
                </p:cNvSpPr>
                <p:nvPr/>
              </p:nvSpPr>
              <p:spPr bwMode="auto">
                <a:xfrm>
                  <a:off x="2398" y="2203"/>
                  <a:ext cx="838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KF961221.1|Hu/Qatar3|10-2013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00" name="Freeform 58"/>
                <p:cNvSpPr>
                  <a:spLocks/>
                </p:cNvSpPr>
                <p:nvPr/>
              </p:nvSpPr>
              <p:spPr bwMode="auto">
                <a:xfrm>
                  <a:off x="2375" y="2208"/>
                  <a:ext cx="23" cy="30"/>
                </a:xfrm>
                <a:custGeom>
                  <a:avLst/>
                  <a:gdLst>
                    <a:gd name="T0" fmla="*/ 0 w 23"/>
                    <a:gd name="T1" fmla="*/ 0 h 30"/>
                    <a:gd name="T2" fmla="*/ 0 w 23"/>
                    <a:gd name="T3" fmla="*/ 30 h 30"/>
                    <a:gd name="T4" fmla="*/ 23 w 23"/>
                    <a:gd name="T5" fmla="*/ 3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" h="30">
                      <a:moveTo>
                        <a:pt x="0" y="0"/>
                      </a:moveTo>
                      <a:lnTo>
                        <a:pt x="0" y="30"/>
                      </a:lnTo>
                      <a:lnTo>
                        <a:pt x="23" y="3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9"/>
                <p:cNvSpPr>
                  <a:spLocks/>
                </p:cNvSpPr>
                <p:nvPr/>
              </p:nvSpPr>
              <p:spPr bwMode="auto">
                <a:xfrm>
                  <a:off x="2231" y="2131"/>
                  <a:ext cx="144" cy="77"/>
                </a:xfrm>
                <a:custGeom>
                  <a:avLst/>
                  <a:gdLst>
                    <a:gd name="T0" fmla="*/ 0 w 144"/>
                    <a:gd name="T1" fmla="*/ 0 h 77"/>
                    <a:gd name="T2" fmla="*/ 0 w 144"/>
                    <a:gd name="T3" fmla="*/ 77 h 77"/>
                    <a:gd name="T4" fmla="*/ 144 w 144"/>
                    <a:gd name="T5" fmla="*/ 77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44" h="77">
                      <a:moveTo>
                        <a:pt x="0" y="0"/>
                      </a:moveTo>
                      <a:lnTo>
                        <a:pt x="0" y="77"/>
                      </a:lnTo>
                      <a:lnTo>
                        <a:pt x="144" y="77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60"/>
                <p:cNvSpPr>
                  <a:spLocks/>
                </p:cNvSpPr>
                <p:nvPr/>
              </p:nvSpPr>
              <p:spPr bwMode="auto">
                <a:xfrm>
                  <a:off x="2157" y="2131"/>
                  <a:ext cx="74" cy="98"/>
                </a:xfrm>
                <a:custGeom>
                  <a:avLst/>
                  <a:gdLst>
                    <a:gd name="T0" fmla="*/ 0 w 74"/>
                    <a:gd name="T1" fmla="*/ 98 h 98"/>
                    <a:gd name="T2" fmla="*/ 0 w 74"/>
                    <a:gd name="T3" fmla="*/ 0 h 98"/>
                    <a:gd name="T4" fmla="*/ 74 w 74"/>
                    <a:gd name="T5" fmla="*/ 0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4" h="98">
                      <a:moveTo>
                        <a:pt x="0" y="98"/>
                      </a:moveTo>
                      <a:lnTo>
                        <a:pt x="0" y="0"/>
                      </a:lnTo>
                      <a:lnTo>
                        <a:pt x="74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Rectangle 61"/>
                <p:cNvSpPr>
                  <a:spLocks noChangeArrowheads="1"/>
                </p:cNvSpPr>
                <p:nvPr/>
              </p:nvSpPr>
              <p:spPr bwMode="auto">
                <a:xfrm>
                  <a:off x="2596" y="2262"/>
                  <a:ext cx="1487" cy="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lvl="0"/>
                  <a:r>
                    <a:rPr lang="en-US" altLang="en-US" sz="700" dirty="0">
                      <a:solidFill>
                        <a:srgbClr val="000000"/>
                      </a:solidFill>
                    </a:rPr>
                    <a:t> KJ813439.1|Hu/Indiana/USA-1_Saudi Arabia_2014|4-2014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04" name="Freeform 62"/>
                <p:cNvSpPr>
                  <a:spLocks/>
                </p:cNvSpPr>
                <p:nvPr/>
              </p:nvSpPr>
              <p:spPr bwMode="auto">
                <a:xfrm>
                  <a:off x="2587" y="2298"/>
                  <a:ext cx="9" cy="29"/>
                </a:xfrm>
                <a:custGeom>
                  <a:avLst/>
                  <a:gdLst>
                    <a:gd name="T0" fmla="*/ 0 w 9"/>
                    <a:gd name="T1" fmla="*/ 29 h 29"/>
                    <a:gd name="T2" fmla="*/ 0 w 9"/>
                    <a:gd name="T3" fmla="*/ 0 h 29"/>
                    <a:gd name="T4" fmla="*/ 9 w 9"/>
                    <a:gd name="T5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9" h="29">
                      <a:moveTo>
                        <a:pt x="0" y="29"/>
                      </a:moveTo>
                      <a:lnTo>
                        <a:pt x="0" y="0"/>
                      </a:lnTo>
                      <a:lnTo>
                        <a:pt x="9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Rectangle 63"/>
                <p:cNvSpPr>
                  <a:spLocks noChangeArrowheads="1"/>
                </p:cNvSpPr>
                <p:nvPr/>
              </p:nvSpPr>
              <p:spPr bwMode="auto">
                <a:xfrm>
                  <a:off x="2664" y="2322"/>
                  <a:ext cx="1477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KM027262.1|Hu/Riyadh_2014KSA_683/KSA/2014|4-2014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06" name="Freeform 64"/>
                <p:cNvSpPr>
                  <a:spLocks/>
                </p:cNvSpPr>
                <p:nvPr/>
              </p:nvSpPr>
              <p:spPr bwMode="auto">
                <a:xfrm>
                  <a:off x="2587" y="2327"/>
                  <a:ext cx="77" cy="30"/>
                </a:xfrm>
                <a:custGeom>
                  <a:avLst/>
                  <a:gdLst>
                    <a:gd name="T0" fmla="*/ 0 w 77"/>
                    <a:gd name="T1" fmla="*/ 0 h 30"/>
                    <a:gd name="T2" fmla="*/ 0 w 77"/>
                    <a:gd name="T3" fmla="*/ 30 h 30"/>
                    <a:gd name="T4" fmla="*/ 77 w 77"/>
                    <a:gd name="T5" fmla="*/ 3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7" h="30">
                      <a:moveTo>
                        <a:pt x="0" y="0"/>
                      </a:moveTo>
                      <a:lnTo>
                        <a:pt x="0" y="30"/>
                      </a:lnTo>
                      <a:lnTo>
                        <a:pt x="77" y="3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65"/>
                <p:cNvSpPr>
                  <a:spLocks/>
                </p:cNvSpPr>
                <p:nvPr/>
              </p:nvSpPr>
              <p:spPr bwMode="auto">
                <a:xfrm>
                  <a:off x="2157" y="2229"/>
                  <a:ext cx="430" cy="98"/>
                </a:xfrm>
                <a:custGeom>
                  <a:avLst/>
                  <a:gdLst>
                    <a:gd name="T0" fmla="*/ 0 w 430"/>
                    <a:gd name="T1" fmla="*/ 0 h 98"/>
                    <a:gd name="T2" fmla="*/ 0 w 430"/>
                    <a:gd name="T3" fmla="*/ 98 h 98"/>
                    <a:gd name="T4" fmla="*/ 430 w 430"/>
                    <a:gd name="T5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0" h="98">
                      <a:moveTo>
                        <a:pt x="0" y="0"/>
                      </a:moveTo>
                      <a:lnTo>
                        <a:pt x="0" y="98"/>
                      </a:lnTo>
                      <a:lnTo>
                        <a:pt x="430" y="98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8" name="Freeform 66"/>
                <p:cNvSpPr>
                  <a:spLocks/>
                </p:cNvSpPr>
                <p:nvPr/>
              </p:nvSpPr>
              <p:spPr bwMode="auto">
                <a:xfrm>
                  <a:off x="2048" y="2229"/>
                  <a:ext cx="109" cy="94"/>
                </a:xfrm>
                <a:custGeom>
                  <a:avLst/>
                  <a:gdLst>
                    <a:gd name="T0" fmla="*/ 0 w 109"/>
                    <a:gd name="T1" fmla="*/ 94 h 94"/>
                    <a:gd name="T2" fmla="*/ 0 w 109"/>
                    <a:gd name="T3" fmla="*/ 0 h 94"/>
                    <a:gd name="T4" fmla="*/ 109 w 109"/>
                    <a:gd name="T5" fmla="*/ 0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9" h="94">
                      <a:moveTo>
                        <a:pt x="0" y="94"/>
                      </a:moveTo>
                      <a:lnTo>
                        <a:pt x="0" y="0"/>
                      </a:lnTo>
                      <a:lnTo>
                        <a:pt x="109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Rectangle 67"/>
                <p:cNvSpPr>
                  <a:spLocks noChangeArrowheads="1"/>
                </p:cNvSpPr>
                <p:nvPr/>
              </p:nvSpPr>
              <p:spPr bwMode="auto">
                <a:xfrm>
                  <a:off x="2198" y="2381"/>
                  <a:ext cx="1235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KJ156874.1|Hu/Hafr-Al-Batin_6_2013|8-2013(1)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0" name="Freeform 68"/>
                <p:cNvSpPr>
                  <a:spLocks/>
                </p:cNvSpPr>
                <p:nvPr/>
              </p:nvSpPr>
              <p:spPr bwMode="auto">
                <a:xfrm>
                  <a:off x="2048" y="2323"/>
                  <a:ext cx="150" cy="94"/>
                </a:xfrm>
                <a:custGeom>
                  <a:avLst/>
                  <a:gdLst>
                    <a:gd name="T0" fmla="*/ 0 w 150"/>
                    <a:gd name="T1" fmla="*/ 0 h 94"/>
                    <a:gd name="T2" fmla="*/ 0 w 150"/>
                    <a:gd name="T3" fmla="*/ 94 h 94"/>
                    <a:gd name="T4" fmla="*/ 150 w 150"/>
                    <a:gd name="T5" fmla="*/ 94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50" h="94">
                      <a:moveTo>
                        <a:pt x="0" y="0"/>
                      </a:moveTo>
                      <a:lnTo>
                        <a:pt x="0" y="94"/>
                      </a:lnTo>
                      <a:lnTo>
                        <a:pt x="150" y="94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69"/>
                <p:cNvSpPr>
                  <a:spLocks/>
                </p:cNvSpPr>
                <p:nvPr/>
              </p:nvSpPr>
              <p:spPr bwMode="auto">
                <a:xfrm>
                  <a:off x="1860" y="2323"/>
                  <a:ext cx="188" cy="715"/>
                </a:xfrm>
                <a:custGeom>
                  <a:avLst/>
                  <a:gdLst>
                    <a:gd name="T0" fmla="*/ 0 w 188"/>
                    <a:gd name="T1" fmla="*/ 715 h 715"/>
                    <a:gd name="T2" fmla="*/ 0 w 188"/>
                    <a:gd name="T3" fmla="*/ 0 h 715"/>
                    <a:gd name="T4" fmla="*/ 188 w 188"/>
                    <a:gd name="T5" fmla="*/ 0 h 7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88" h="715">
                      <a:moveTo>
                        <a:pt x="0" y="715"/>
                      </a:moveTo>
                      <a:lnTo>
                        <a:pt x="0" y="0"/>
                      </a:lnTo>
                      <a:lnTo>
                        <a:pt x="188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2" name="Rectangle 70"/>
                <p:cNvSpPr>
                  <a:spLocks noChangeArrowheads="1"/>
                </p:cNvSpPr>
                <p:nvPr/>
              </p:nvSpPr>
              <p:spPr bwMode="auto">
                <a:xfrm>
                  <a:off x="2250" y="2441"/>
                  <a:ext cx="1182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KJ713299.1|Camel/KSA-CAMEL-376|11-2013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3" name="Freeform 71"/>
                <p:cNvSpPr>
                  <a:spLocks/>
                </p:cNvSpPr>
                <p:nvPr/>
              </p:nvSpPr>
              <p:spPr bwMode="auto">
                <a:xfrm>
                  <a:off x="2016" y="2477"/>
                  <a:ext cx="234" cy="221"/>
                </a:xfrm>
                <a:custGeom>
                  <a:avLst/>
                  <a:gdLst>
                    <a:gd name="T0" fmla="*/ 0 w 234"/>
                    <a:gd name="T1" fmla="*/ 221 h 221"/>
                    <a:gd name="T2" fmla="*/ 0 w 234"/>
                    <a:gd name="T3" fmla="*/ 0 h 221"/>
                    <a:gd name="T4" fmla="*/ 234 w 234"/>
                    <a:gd name="T5" fmla="*/ 0 h 2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4" h="221">
                      <a:moveTo>
                        <a:pt x="0" y="221"/>
                      </a:moveTo>
                      <a:lnTo>
                        <a:pt x="0" y="0"/>
                      </a:lnTo>
                      <a:lnTo>
                        <a:pt x="234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" name="Rectangle 72"/>
                <p:cNvSpPr>
                  <a:spLocks noChangeArrowheads="1"/>
                </p:cNvSpPr>
                <p:nvPr/>
              </p:nvSpPr>
              <p:spPr bwMode="auto">
                <a:xfrm>
                  <a:off x="2266" y="2501"/>
                  <a:ext cx="1805" cy="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lvl="0"/>
                  <a:r>
                    <a:rPr lang="en-US" altLang="en-US" sz="700" dirty="0">
                      <a:solidFill>
                        <a:srgbClr val="000000"/>
                      </a:solidFill>
                    </a:rPr>
                    <a:t> </a:t>
                  </a:r>
                  <a:r>
                    <a:rPr lang="en-US" altLang="en-US" sz="700" dirty="0" smtClean="0">
                      <a:solidFill>
                        <a:srgbClr val="000000"/>
                      </a:solidFill>
                    </a:rPr>
                    <a:t>KJ361500.1|Hu-France (UAE)-FRA1_1627-2013_BAL_Sanger|4-2013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5" name="Freeform 73"/>
                <p:cNvSpPr>
                  <a:spLocks/>
                </p:cNvSpPr>
                <p:nvPr/>
              </p:nvSpPr>
              <p:spPr bwMode="auto">
                <a:xfrm>
                  <a:off x="2229" y="2536"/>
                  <a:ext cx="37" cy="30"/>
                </a:xfrm>
                <a:custGeom>
                  <a:avLst/>
                  <a:gdLst>
                    <a:gd name="T0" fmla="*/ 0 w 37"/>
                    <a:gd name="T1" fmla="*/ 30 h 30"/>
                    <a:gd name="T2" fmla="*/ 0 w 37"/>
                    <a:gd name="T3" fmla="*/ 0 h 30"/>
                    <a:gd name="T4" fmla="*/ 37 w 37"/>
                    <a:gd name="T5" fmla="*/ 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7" h="30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37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6" name="Rectangle 74"/>
                <p:cNvSpPr>
                  <a:spLocks noChangeArrowheads="1"/>
                </p:cNvSpPr>
                <p:nvPr/>
              </p:nvSpPr>
              <p:spPr bwMode="auto">
                <a:xfrm>
                  <a:off x="2253" y="2560"/>
                  <a:ext cx="1576" cy="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lvl="0"/>
                  <a:r>
                    <a:rPr kumimoji="0" lang="en-US" altLang="en-US" sz="7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KJ361501.1|</a:t>
                  </a:r>
                  <a:r>
                    <a:rPr lang="en-US" altLang="en-US" sz="700" dirty="0">
                      <a:solidFill>
                        <a:srgbClr val="000000"/>
                      </a:solidFill>
                    </a:rPr>
                    <a:t>Hu-France - FRA2_130569-2013_IS_HTS|5-2013</a:t>
                  </a:r>
                </a:p>
              </p:txBody>
            </p:sp>
            <p:sp>
              <p:nvSpPr>
                <p:cNvPr id="217" name="Freeform 75"/>
                <p:cNvSpPr>
                  <a:spLocks/>
                </p:cNvSpPr>
                <p:nvPr/>
              </p:nvSpPr>
              <p:spPr bwMode="auto">
                <a:xfrm>
                  <a:off x="2229" y="2566"/>
                  <a:ext cx="24" cy="30"/>
                </a:xfrm>
                <a:custGeom>
                  <a:avLst/>
                  <a:gdLst>
                    <a:gd name="T0" fmla="*/ 0 w 24"/>
                    <a:gd name="T1" fmla="*/ 0 h 30"/>
                    <a:gd name="T2" fmla="*/ 0 w 24"/>
                    <a:gd name="T3" fmla="*/ 30 h 30"/>
                    <a:gd name="T4" fmla="*/ 24 w 24"/>
                    <a:gd name="T5" fmla="*/ 3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4" h="30">
                      <a:moveTo>
                        <a:pt x="0" y="0"/>
                      </a:moveTo>
                      <a:lnTo>
                        <a:pt x="0" y="30"/>
                      </a:lnTo>
                      <a:lnTo>
                        <a:pt x="24" y="3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Rectangle 76"/>
                <p:cNvSpPr>
                  <a:spLocks noChangeArrowheads="1"/>
                </p:cNvSpPr>
                <p:nvPr/>
              </p:nvSpPr>
              <p:spPr bwMode="auto">
                <a:xfrm>
                  <a:off x="2291" y="2620"/>
                  <a:ext cx="876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KF745068.1|Hu/FRA/UAE|5-2013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9" name="Freeform 77"/>
                <p:cNvSpPr>
                  <a:spLocks/>
                </p:cNvSpPr>
                <p:nvPr/>
              </p:nvSpPr>
              <p:spPr bwMode="auto">
                <a:xfrm>
                  <a:off x="2229" y="2596"/>
                  <a:ext cx="62" cy="60"/>
                </a:xfrm>
                <a:custGeom>
                  <a:avLst/>
                  <a:gdLst>
                    <a:gd name="T0" fmla="*/ 0 w 62"/>
                    <a:gd name="T1" fmla="*/ 0 h 60"/>
                    <a:gd name="T2" fmla="*/ 0 w 62"/>
                    <a:gd name="T3" fmla="*/ 60 h 60"/>
                    <a:gd name="T4" fmla="*/ 62 w 62"/>
                    <a:gd name="T5" fmla="*/ 6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2" h="60">
                      <a:moveTo>
                        <a:pt x="0" y="0"/>
                      </a:moveTo>
                      <a:lnTo>
                        <a:pt x="0" y="60"/>
                      </a:lnTo>
                      <a:lnTo>
                        <a:pt x="62" y="6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0" name="Line 78"/>
                <p:cNvSpPr>
                  <a:spLocks noChangeShapeType="1"/>
                </p:cNvSpPr>
                <p:nvPr/>
              </p:nvSpPr>
              <p:spPr bwMode="auto">
                <a:xfrm>
                  <a:off x="2229" y="2536"/>
                  <a:ext cx="0" cy="60"/>
                </a:xfrm>
                <a:prstGeom prst="line">
                  <a:avLst/>
                </a:pr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79"/>
                <p:cNvSpPr>
                  <a:spLocks/>
                </p:cNvSpPr>
                <p:nvPr/>
              </p:nvSpPr>
              <p:spPr bwMode="auto">
                <a:xfrm>
                  <a:off x="2055" y="2596"/>
                  <a:ext cx="174" cy="323"/>
                </a:xfrm>
                <a:custGeom>
                  <a:avLst/>
                  <a:gdLst>
                    <a:gd name="T0" fmla="*/ 0 w 174"/>
                    <a:gd name="T1" fmla="*/ 323 h 323"/>
                    <a:gd name="T2" fmla="*/ 0 w 174"/>
                    <a:gd name="T3" fmla="*/ 0 h 323"/>
                    <a:gd name="T4" fmla="*/ 174 w 174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74" h="323">
                      <a:moveTo>
                        <a:pt x="0" y="323"/>
                      </a:moveTo>
                      <a:lnTo>
                        <a:pt x="0" y="0"/>
                      </a:lnTo>
                      <a:lnTo>
                        <a:pt x="174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Rectangle 80"/>
                <p:cNvSpPr>
                  <a:spLocks noChangeArrowheads="1"/>
                </p:cNvSpPr>
                <p:nvPr/>
              </p:nvSpPr>
              <p:spPr bwMode="auto">
                <a:xfrm>
                  <a:off x="2399" y="2680"/>
                  <a:ext cx="1275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KP209313.1|Hu/AbuDhabi_UAE_26_2014|4-2014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23" name="Freeform 81"/>
                <p:cNvSpPr>
                  <a:spLocks/>
                </p:cNvSpPr>
                <p:nvPr/>
              </p:nvSpPr>
              <p:spPr bwMode="auto">
                <a:xfrm>
                  <a:off x="2376" y="2715"/>
                  <a:ext cx="23" cy="30"/>
                </a:xfrm>
                <a:custGeom>
                  <a:avLst/>
                  <a:gdLst>
                    <a:gd name="T0" fmla="*/ 0 w 23"/>
                    <a:gd name="T1" fmla="*/ 30 h 30"/>
                    <a:gd name="T2" fmla="*/ 0 w 23"/>
                    <a:gd name="T3" fmla="*/ 0 h 30"/>
                    <a:gd name="T4" fmla="*/ 23 w 23"/>
                    <a:gd name="T5" fmla="*/ 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" h="30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23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4" name="Rectangle 82"/>
                <p:cNvSpPr>
                  <a:spLocks noChangeArrowheads="1"/>
                </p:cNvSpPr>
                <p:nvPr/>
              </p:nvSpPr>
              <p:spPr bwMode="auto">
                <a:xfrm>
                  <a:off x="2409" y="2739"/>
                  <a:ext cx="1275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KP209307.1|Hu/AbuDhabi_UAE_18_2014|4-2014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25" name="Freeform 83"/>
                <p:cNvSpPr>
                  <a:spLocks/>
                </p:cNvSpPr>
                <p:nvPr/>
              </p:nvSpPr>
              <p:spPr bwMode="auto">
                <a:xfrm>
                  <a:off x="2376" y="2745"/>
                  <a:ext cx="33" cy="30"/>
                </a:xfrm>
                <a:custGeom>
                  <a:avLst/>
                  <a:gdLst>
                    <a:gd name="T0" fmla="*/ 0 w 33"/>
                    <a:gd name="T1" fmla="*/ 0 h 30"/>
                    <a:gd name="T2" fmla="*/ 0 w 33"/>
                    <a:gd name="T3" fmla="*/ 30 h 30"/>
                    <a:gd name="T4" fmla="*/ 33 w 33"/>
                    <a:gd name="T5" fmla="*/ 3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3" h="30">
                      <a:moveTo>
                        <a:pt x="0" y="0"/>
                      </a:moveTo>
                      <a:lnTo>
                        <a:pt x="0" y="30"/>
                      </a:lnTo>
                      <a:lnTo>
                        <a:pt x="33" y="3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6" name="Freeform 84"/>
                <p:cNvSpPr>
                  <a:spLocks/>
                </p:cNvSpPr>
                <p:nvPr/>
              </p:nvSpPr>
              <p:spPr bwMode="auto">
                <a:xfrm>
                  <a:off x="2356" y="2745"/>
                  <a:ext cx="20" cy="45"/>
                </a:xfrm>
                <a:custGeom>
                  <a:avLst/>
                  <a:gdLst>
                    <a:gd name="T0" fmla="*/ 0 w 20"/>
                    <a:gd name="T1" fmla="*/ 45 h 45"/>
                    <a:gd name="T2" fmla="*/ 0 w 20"/>
                    <a:gd name="T3" fmla="*/ 0 h 45"/>
                    <a:gd name="T4" fmla="*/ 20 w 20"/>
                    <a:gd name="T5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45">
                      <a:moveTo>
                        <a:pt x="0" y="45"/>
                      </a:moveTo>
                      <a:lnTo>
                        <a:pt x="0" y="0"/>
                      </a:lnTo>
                      <a:lnTo>
                        <a:pt x="20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7" name="Rectangle 85"/>
                <p:cNvSpPr>
                  <a:spLocks noChangeArrowheads="1"/>
                </p:cNvSpPr>
                <p:nvPr/>
              </p:nvSpPr>
              <p:spPr bwMode="auto">
                <a:xfrm>
                  <a:off x="2366" y="2799"/>
                  <a:ext cx="1313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KP209306.1|Hu/AbuDhabi_UAE_8_2014|4-2014(2)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28" name="Freeform 86"/>
                <p:cNvSpPr>
                  <a:spLocks/>
                </p:cNvSpPr>
                <p:nvPr/>
              </p:nvSpPr>
              <p:spPr bwMode="auto">
                <a:xfrm>
                  <a:off x="2356" y="2790"/>
                  <a:ext cx="10" cy="45"/>
                </a:xfrm>
                <a:custGeom>
                  <a:avLst/>
                  <a:gdLst>
                    <a:gd name="T0" fmla="*/ 0 w 10"/>
                    <a:gd name="T1" fmla="*/ 0 h 45"/>
                    <a:gd name="T2" fmla="*/ 0 w 10"/>
                    <a:gd name="T3" fmla="*/ 45 h 45"/>
                    <a:gd name="T4" fmla="*/ 10 w 10"/>
                    <a:gd name="T5" fmla="*/ 45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" h="45">
                      <a:moveTo>
                        <a:pt x="0" y="0"/>
                      </a:moveTo>
                      <a:lnTo>
                        <a:pt x="0" y="45"/>
                      </a:lnTo>
                      <a:lnTo>
                        <a:pt x="10" y="45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87"/>
                <p:cNvSpPr>
                  <a:spLocks/>
                </p:cNvSpPr>
                <p:nvPr/>
              </p:nvSpPr>
              <p:spPr bwMode="auto">
                <a:xfrm>
                  <a:off x="2338" y="2790"/>
                  <a:ext cx="18" cy="51"/>
                </a:xfrm>
                <a:custGeom>
                  <a:avLst/>
                  <a:gdLst>
                    <a:gd name="T0" fmla="*/ 0 w 18"/>
                    <a:gd name="T1" fmla="*/ 51 h 51"/>
                    <a:gd name="T2" fmla="*/ 0 w 18"/>
                    <a:gd name="T3" fmla="*/ 0 h 51"/>
                    <a:gd name="T4" fmla="*/ 18 w 18"/>
                    <a:gd name="T5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8" h="51">
                      <a:moveTo>
                        <a:pt x="0" y="51"/>
                      </a:moveTo>
                      <a:lnTo>
                        <a:pt x="0" y="0"/>
                      </a:lnTo>
                      <a:lnTo>
                        <a:pt x="18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Rectangle 88"/>
                <p:cNvSpPr>
                  <a:spLocks noChangeArrowheads="1"/>
                </p:cNvSpPr>
                <p:nvPr/>
              </p:nvSpPr>
              <p:spPr bwMode="auto">
                <a:xfrm>
                  <a:off x="2374" y="2859"/>
                  <a:ext cx="1275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KP209308.1|Hu/AbuDhabi_UAE_16_2014|4-2014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1" name="Freeform 89"/>
                <p:cNvSpPr>
                  <a:spLocks/>
                </p:cNvSpPr>
                <p:nvPr/>
              </p:nvSpPr>
              <p:spPr bwMode="auto">
                <a:xfrm>
                  <a:off x="2338" y="2841"/>
                  <a:ext cx="36" cy="53"/>
                </a:xfrm>
                <a:custGeom>
                  <a:avLst/>
                  <a:gdLst>
                    <a:gd name="T0" fmla="*/ 0 w 36"/>
                    <a:gd name="T1" fmla="*/ 0 h 53"/>
                    <a:gd name="T2" fmla="*/ 0 w 36"/>
                    <a:gd name="T3" fmla="*/ 53 h 53"/>
                    <a:gd name="T4" fmla="*/ 36 w 36"/>
                    <a:gd name="T5" fmla="*/ 53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6" h="53">
                      <a:moveTo>
                        <a:pt x="0" y="0"/>
                      </a:moveTo>
                      <a:lnTo>
                        <a:pt x="0" y="53"/>
                      </a:lnTo>
                      <a:lnTo>
                        <a:pt x="36" y="53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90"/>
                <p:cNvSpPr>
                  <a:spLocks/>
                </p:cNvSpPr>
                <p:nvPr/>
              </p:nvSpPr>
              <p:spPr bwMode="auto">
                <a:xfrm>
                  <a:off x="2289" y="2841"/>
                  <a:ext cx="49" cy="57"/>
                </a:xfrm>
                <a:custGeom>
                  <a:avLst/>
                  <a:gdLst>
                    <a:gd name="T0" fmla="*/ 0 w 49"/>
                    <a:gd name="T1" fmla="*/ 57 h 57"/>
                    <a:gd name="T2" fmla="*/ 0 w 49"/>
                    <a:gd name="T3" fmla="*/ 0 h 57"/>
                    <a:gd name="T4" fmla="*/ 49 w 49"/>
                    <a:gd name="T5" fmla="*/ 0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9" h="57">
                      <a:moveTo>
                        <a:pt x="0" y="57"/>
                      </a:moveTo>
                      <a:lnTo>
                        <a:pt x="0" y="0"/>
                      </a:lnTo>
                      <a:lnTo>
                        <a:pt x="49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Rectangle 91"/>
                <p:cNvSpPr>
                  <a:spLocks noChangeArrowheads="1"/>
                </p:cNvSpPr>
                <p:nvPr/>
              </p:nvSpPr>
              <p:spPr bwMode="auto">
                <a:xfrm>
                  <a:off x="2402" y="2918"/>
                  <a:ext cx="1453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KP209310.1|Hu/</a:t>
                  </a:r>
                  <a:r>
                    <a:rPr kumimoji="0" lang="en-US" altLang="en-US" sz="700" b="0" i="0" u="none" strike="noStrike" cap="none" normalizeH="0" baseline="0" dirty="0" err="1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AbuDhabi</a:t>
                  </a:r>
                  <a:r>
                    <a:rPr kumimoji="0" lang="en-US" altLang="en-US" sz="7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/Gayathi_UAE_2_2014|3-2014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4" name="Freeform 92"/>
                <p:cNvSpPr>
                  <a:spLocks/>
                </p:cNvSpPr>
                <p:nvPr/>
              </p:nvSpPr>
              <p:spPr bwMode="auto">
                <a:xfrm>
                  <a:off x="2289" y="2898"/>
                  <a:ext cx="113" cy="56"/>
                </a:xfrm>
                <a:custGeom>
                  <a:avLst/>
                  <a:gdLst>
                    <a:gd name="T0" fmla="*/ 0 w 113"/>
                    <a:gd name="T1" fmla="*/ 0 h 56"/>
                    <a:gd name="T2" fmla="*/ 0 w 113"/>
                    <a:gd name="T3" fmla="*/ 56 h 56"/>
                    <a:gd name="T4" fmla="*/ 113 w 113"/>
                    <a:gd name="T5" fmla="*/ 56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3" h="56">
                      <a:moveTo>
                        <a:pt x="0" y="0"/>
                      </a:moveTo>
                      <a:lnTo>
                        <a:pt x="0" y="56"/>
                      </a:lnTo>
                      <a:lnTo>
                        <a:pt x="113" y="56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93"/>
                <p:cNvSpPr>
                  <a:spLocks/>
                </p:cNvSpPr>
                <p:nvPr/>
              </p:nvSpPr>
              <p:spPr bwMode="auto">
                <a:xfrm>
                  <a:off x="2187" y="2898"/>
                  <a:ext cx="102" cy="57"/>
                </a:xfrm>
                <a:custGeom>
                  <a:avLst/>
                  <a:gdLst>
                    <a:gd name="T0" fmla="*/ 0 w 102"/>
                    <a:gd name="T1" fmla="*/ 57 h 57"/>
                    <a:gd name="T2" fmla="*/ 0 w 102"/>
                    <a:gd name="T3" fmla="*/ 0 h 57"/>
                    <a:gd name="T4" fmla="*/ 102 w 102"/>
                    <a:gd name="T5" fmla="*/ 0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2" h="57">
                      <a:moveTo>
                        <a:pt x="0" y="57"/>
                      </a:moveTo>
                      <a:lnTo>
                        <a:pt x="0" y="0"/>
                      </a:lnTo>
                      <a:lnTo>
                        <a:pt x="102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Rectangle 94"/>
                <p:cNvSpPr>
                  <a:spLocks noChangeArrowheads="1"/>
                </p:cNvSpPr>
                <p:nvPr/>
              </p:nvSpPr>
              <p:spPr bwMode="auto">
                <a:xfrm>
                  <a:off x="2332" y="2978"/>
                  <a:ext cx="1099" cy="2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lvl="0"/>
                  <a:r>
                    <a:rPr lang="en-US" altLang="en-US" sz="700" dirty="0">
                      <a:solidFill>
                        <a:srgbClr val="000000"/>
                      </a:solidFill>
                    </a:rPr>
                    <a:t> </a:t>
                  </a:r>
                  <a:r>
                    <a:rPr lang="en-US" altLang="en-US" sz="700" dirty="0" smtClean="0">
                      <a:solidFill>
                        <a:srgbClr val="000000"/>
                      </a:solidFill>
                    </a:rPr>
                    <a:t>KP719933.1|Camel/UAE/D1209/2014|2014</a:t>
                  </a:r>
                  <a:endParaRPr lang="en-US" altLang="en-US" sz="700" dirty="0">
                    <a:solidFill>
                      <a:srgbClr val="000000"/>
                    </a:solidFill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7" name="Freeform 95"/>
                <p:cNvSpPr>
                  <a:spLocks/>
                </p:cNvSpPr>
                <p:nvPr/>
              </p:nvSpPr>
              <p:spPr bwMode="auto">
                <a:xfrm>
                  <a:off x="2187" y="2955"/>
                  <a:ext cx="145" cy="58"/>
                </a:xfrm>
                <a:custGeom>
                  <a:avLst/>
                  <a:gdLst>
                    <a:gd name="T0" fmla="*/ 0 w 145"/>
                    <a:gd name="T1" fmla="*/ 0 h 58"/>
                    <a:gd name="T2" fmla="*/ 0 w 145"/>
                    <a:gd name="T3" fmla="*/ 58 h 58"/>
                    <a:gd name="T4" fmla="*/ 145 w 145"/>
                    <a:gd name="T5" fmla="*/ 58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45" h="58">
                      <a:moveTo>
                        <a:pt x="0" y="0"/>
                      </a:moveTo>
                      <a:lnTo>
                        <a:pt x="0" y="58"/>
                      </a:lnTo>
                      <a:lnTo>
                        <a:pt x="145" y="58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96"/>
                <p:cNvSpPr>
                  <a:spLocks/>
                </p:cNvSpPr>
                <p:nvPr/>
              </p:nvSpPr>
              <p:spPr bwMode="auto">
                <a:xfrm>
                  <a:off x="2164" y="2955"/>
                  <a:ext cx="23" cy="73"/>
                </a:xfrm>
                <a:custGeom>
                  <a:avLst/>
                  <a:gdLst>
                    <a:gd name="T0" fmla="*/ 0 w 23"/>
                    <a:gd name="T1" fmla="*/ 73 h 73"/>
                    <a:gd name="T2" fmla="*/ 0 w 23"/>
                    <a:gd name="T3" fmla="*/ 0 h 73"/>
                    <a:gd name="T4" fmla="*/ 23 w 23"/>
                    <a:gd name="T5" fmla="*/ 0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" h="73">
                      <a:moveTo>
                        <a:pt x="0" y="73"/>
                      </a:moveTo>
                      <a:lnTo>
                        <a:pt x="0" y="0"/>
                      </a:lnTo>
                      <a:lnTo>
                        <a:pt x="23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Rectangle 97"/>
                <p:cNvSpPr>
                  <a:spLocks noChangeArrowheads="1"/>
                </p:cNvSpPr>
                <p:nvPr/>
              </p:nvSpPr>
              <p:spPr bwMode="auto">
                <a:xfrm>
                  <a:off x="2398" y="3038"/>
                  <a:ext cx="1207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KP719931.1|Camel/UAE/D1339.2/2014|6-2014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40" name="Freeform 98"/>
                <p:cNvSpPr>
                  <a:spLocks/>
                </p:cNvSpPr>
                <p:nvPr/>
              </p:nvSpPr>
              <p:spPr bwMode="auto">
                <a:xfrm>
                  <a:off x="2389" y="3073"/>
                  <a:ext cx="9" cy="30"/>
                </a:xfrm>
                <a:custGeom>
                  <a:avLst/>
                  <a:gdLst>
                    <a:gd name="T0" fmla="*/ 0 w 9"/>
                    <a:gd name="T1" fmla="*/ 30 h 30"/>
                    <a:gd name="T2" fmla="*/ 0 w 9"/>
                    <a:gd name="T3" fmla="*/ 0 h 30"/>
                    <a:gd name="T4" fmla="*/ 9 w 9"/>
                    <a:gd name="T5" fmla="*/ 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9" h="30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9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Rectangle 99"/>
                <p:cNvSpPr>
                  <a:spLocks noChangeArrowheads="1"/>
                </p:cNvSpPr>
                <p:nvPr/>
              </p:nvSpPr>
              <p:spPr bwMode="auto">
                <a:xfrm>
                  <a:off x="2440" y="3097"/>
                  <a:ext cx="1238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KP719932.1|Camel/UAE/D1243.12/2014|6-2014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42" name="Freeform 100"/>
                <p:cNvSpPr>
                  <a:spLocks/>
                </p:cNvSpPr>
                <p:nvPr/>
              </p:nvSpPr>
              <p:spPr bwMode="auto">
                <a:xfrm>
                  <a:off x="2389" y="3103"/>
                  <a:ext cx="51" cy="30"/>
                </a:xfrm>
                <a:custGeom>
                  <a:avLst/>
                  <a:gdLst>
                    <a:gd name="T0" fmla="*/ 0 w 51"/>
                    <a:gd name="T1" fmla="*/ 0 h 30"/>
                    <a:gd name="T2" fmla="*/ 0 w 51"/>
                    <a:gd name="T3" fmla="*/ 30 h 30"/>
                    <a:gd name="T4" fmla="*/ 51 w 51"/>
                    <a:gd name="T5" fmla="*/ 3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1" h="30">
                      <a:moveTo>
                        <a:pt x="0" y="0"/>
                      </a:moveTo>
                      <a:lnTo>
                        <a:pt x="0" y="30"/>
                      </a:lnTo>
                      <a:lnTo>
                        <a:pt x="51" y="3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101"/>
                <p:cNvSpPr>
                  <a:spLocks/>
                </p:cNvSpPr>
                <p:nvPr/>
              </p:nvSpPr>
              <p:spPr bwMode="auto">
                <a:xfrm>
                  <a:off x="2164" y="3028"/>
                  <a:ext cx="225" cy="75"/>
                </a:xfrm>
                <a:custGeom>
                  <a:avLst/>
                  <a:gdLst>
                    <a:gd name="T0" fmla="*/ 0 w 225"/>
                    <a:gd name="T1" fmla="*/ 0 h 75"/>
                    <a:gd name="T2" fmla="*/ 0 w 225"/>
                    <a:gd name="T3" fmla="*/ 75 h 75"/>
                    <a:gd name="T4" fmla="*/ 225 w 225"/>
                    <a:gd name="T5" fmla="*/ 75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25" h="75">
                      <a:moveTo>
                        <a:pt x="0" y="0"/>
                      </a:moveTo>
                      <a:lnTo>
                        <a:pt x="0" y="75"/>
                      </a:lnTo>
                      <a:lnTo>
                        <a:pt x="225" y="75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102"/>
                <p:cNvSpPr>
                  <a:spLocks/>
                </p:cNvSpPr>
                <p:nvPr/>
              </p:nvSpPr>
              <p:spPr bwMode="auto">
                <a:xfrm>
                  <a:off x="2083" y="3028"/>
                  <a:ext cx="81" cy="216"/>
                </a:xfrm>
                <a:custGeom>
                  <a:avLst/>
                  <a:gdLst>
                    <a:gd name="T0" fmla="*/ 0 w 81"/>
                    <a:gd name="T1" fmla="*/ 216 h 216"/>
                    <a:gd name="T2" fmla="*/ 0 w 81"/>
                    <a:gd name="T3" fmla="*/ 0 h 216"/>
                    <a:gd name="T4" fmla="*/ 81 w 81"/>
                    <a:gd name="T5" fmla="*/ 0 h 2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81" h="216">
                      <a:moveTo>
                        <a:pt x="0" y="216"/>
                      </a:moveTo>
                      <a:lnTo>
                        <a:pt x="0" y="0"/>
                      </a:lnTo>
                      <a:lnTo>
                        <a:pt x="81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Rectangle 103"/>
                <p:cNvSpPr>
                  <a:spLocks noChangeArrowheads="1"/>
                </p:cNvSpPr>
                <p:nvPr/>
              </p:nvSpPr>
              <p:spPr bwMode="auto">
                <a:xfrm>
                  <a:off x="2299" y="3157"/>
                  <a:ext cx="1275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KP209312.1|Hu/AbuDhabi_UAE_9_2013|11-2013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46" name="Freeform 104"/>
                <p:cNvSpPr>
                  <a:spLocks/>
                </p:cNvSpPr>
                <p:nvPr/>
              </p:nvSpPr>
              <p:spPr bwMode="auto">
                <a:xfrm>
                  <a:off x="2210" y="3192"/>
                  <a:ext cx="89" cy="82"/>
                </a:xfrm>
                <a:custGeom>
                  <a:avLst/>
                  <a:gdLst>
                    <a:gd name="T0" fmla="*/ 0 w 89"/>
                    <a:gd name="T1" fmla="*/ 82 h 82"/>
                    <a:gd name="T2" fmla="*/ 0 w 89"/>
                    <a:gd name="T3" fmla="*/ 0 h 82"/>
                    <a:gd name="T4" fmla="*/ 89 w 89"/>
                    <a:gd name="T5" fmla="*/ 0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89" h="82">
                      <a:moveTo>
                        <a:pt x="0" y="82"/>
                      </a:moveTo>
                      <a:lnTo>
                        <a:pt x="0" y="0"/>
                      </a:lnTo>
                      <a:lnTo>
                        <a:pt x="89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Rectangle 105"/>
                <p:cNvSpPr>
                  <a:spLocks noChangeArrowheads="1"/>
                </p:cNvSpPr>
                <p:nvPr/>
              </p:nvSpPr>
              <p:spPr bwMode="auto">
                <a:xfrm>
                  <a:off x="2415" y="3217"/>
                  <a:ext cx="1238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KP719928.1|Camel/UAE/D1164.10/2014|6-2014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48" name="Freeform 106"/>
                <p:cNvSpPr>
                  <a:spLocks/>
                </p:cNvSpPr>
                <p:nvPr/>
              </p:nvSpPr>
              <p:spPr bwMode="auto">
                <a:xfrm>
                  <a:off x="2392" y="3252"/>
                  <a:ext cx="23" cy="30"/>
                </a:xfrm>
                <a:custGeom>
                  <a:avLst/>
                  <a:gdLst>
                    <a:gd name="T0" fmla="*/ 0 w 23"/>
                    <a:gd name="T1" fmla="*/ 30 h 30"/>
                    <a:gd name="T2" fmla="*/ 0 w 23"/>
                    <a:gd name="T3" fmla="*/ 0 h 30"/>
                    <a:gd name="T4" fmla="*/ 23 w 23"/>
                    <a:gd name="T5" fmla="*/ 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" h="30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23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Rectangle 107"/>
                <p:cNvSpPr>
                  <a:spLocks noChangeArrowheads="1"/>
                </p:cNvSpPr>
                <p:nvPr/>
              </p:nvSpPr>
              <p:spPr bwMode="auto">
                <a:xfrm>
                  <a:off x="2440" y="3276"/>
                  <a:ext cx="1207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KP719927.1|Camel/UAE/D1164.9/2014|6-2014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50" name="Freeform 108"/>
                <p:cNvSpPr>
                  <a:spLocks/>
                </p:cNvSpPr>
                <p:nvPr/>
              </p:nvSpPr>
              <p:spPr bwMode="auto">
                <a:xfrm>
                  <a:off x="2392" y="3282"/>
                  <a:ext cx="48" cy="30"/>
                </a:xfrm>
                <a:custGeom>
                  <a:avLst/>
                  <a:gdLst>
                    <a:gd name="T0" fmla="*/ 0 w 48"/>
                    <a:gd name="T1" fmla="*/ 0 h 30"/>
                    <a:gd name="T2" fmla="*/ 0 w 48"/>
                    <a:gd name="T3" fmla="*/ 30 h 30"/>
                    <a:gd name="T4" fmla="*/ 48 w 48"/>
                    <a:gd name="T5" fmla="*/ 3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30">
                      <a:moveTo>
                        <a:pt x="0" y="0"/>
                      </a:moveTo>
                      <a:lnTo>
                        <a:pt x="0" y="30"/>
                      </a:lnTo>
                      <a:lnTo>
                        <a:pt x="48" y="3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109"/>
                <p:cNvSpPr>
                  <a:spLocks/>
                </p:cNvSpPr>
                <p:nvPr/>
              </p:nvSpPr>
              <p:spPr bwMode="auto">
                <a:xfrm>
                  <a:off x="2369" y="3282"/>
                  <a:ext cx="23" cy="45"/>
                </a:xfrm>
                <a:custGeom>
                  <a:avLst/>
                  <a:gdLst>
                    <a:gd name="T0" fmla="*/ 0 w 23"/>
                    <a:gd name="T1" fmla="*/ 45 h 45"/>
                    <a:gd name="T2" fmla="*/ 0 w 23"/>
                    <a:gd name="T3" fmla="*/ 0 h 45"/>
                    <a:gd name="T4" fmla="*/ 23 w 23"/>
                    <a:gd name="T5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" h="45">
                      <a:moveTo>
                        <a:pt x="0" y="45"/>
                      </a:moveTo>
                      <a:lnTo>
                        <a:pt x="0" y="0"/>
                      </a:lnTo>
                      <a:lnTo>
                        <a:pt x="23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Rectangle 110"/>
                <p:cNvSpPr>
                  <a:spLocks noChangeArrowheads="1"/>
                </p:cNvSpPr>
                <p:nvPr/>
              </p:nvSpPr>
              <p:spPr bwMode="auto">
                <a:xfrm>
                  <a:off x="2406" y="3336"/>
                  <a:ext cx="1238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KP719929.1|Camel/UAE/D1164.11/2014|6-2014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53" name="Freeform 111"/>
                <p:cNvSpPr>
                  <a:spLocks/>
                </p:cNvSpPr>
                <p:nvPr/>
              </p:nvSpPr>
              <p:spPr bwMode="auto">
                <a:xfrm>
                  <a:off x="2369" y="3327"/>
                  <a:ext cx="37" cy="44"/>
                </a:xfrm>
                <a:custGeom>
                  <a:avLst/>
                  <a:gdLst>
                    <a:gd name="T0" fmla="*/ 0 w 37"/>
                    <a:gd name="T1" fmla="*/ 0 h 44"/>
                    <a:gd name="T2" fmla="*/ 0 w 37"/>
                    <a:gd name="T3" fmla="*/ 44 h 44"/>
                    <a:gd name="T4" fmla="*/ 37 w 37"/>
                    <a:gd name="T5" fmla="*/ 44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7" h="44">
                      <a:moveTo>
                        <a:pt x="0" y="0"/>
                      </a:moveTo>
                      <a:lnTo>
                        <a:pt x="0" y="44"/>
                      </a:lnTo>
                      <a:lnTo>
                        <a:pt x="37" y="44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4" name="Rectangle 112"/>
                <p:cNvSpPr>
                  <a:spLocks noChangeArrowheads="1"/>
                </p:cNvSpPr>
                <p:nvPr/>
              </p:nvSpPr>
              <p:spPr bwMode="auto">
                <a:xfrm>
                  <a:off x="2378" y="3396"/>
                  <a:ext cx="1238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KP719930.1|Camel/UAE/D1164.14/2014|6-2014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55" name="Freeform 113"/>
                <p:cNvSpPr>
                  <a:spLocks/>
                </p:cNvSpPr>
                <p:nvPr/>
              </p:nvSpPr>
              <p:spPr bwMode="auto">
                <a:xfrm>
                  <a:off x="2369" y="3356"/>
                  <a:ext cx="9" cy="75"/>
                </a:xfrm>
                <a:custGeom>
                  <a:avLst/>
                  <a:gdLst>
                    <a:gd name="T0" fmla="*/ 0 w 9"/>
                    <a:gd name="T1" fmla="*/ 0 h 75"/>
                    <a:gd name="T2" fmla="*/ 0 w 9"/>
                    <a:gd name="T3" fmla="*/ 75 h 75"/>
                    <a:gd name="T4" fmla="*/ 9 w 9"/>
                    <a:gd name="T5" fmla="*/ 75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9" h="75">
                      <a:moveTo>
                        <a:pt x="0" y="0"/>
                      </a:moveTo>
                      <a:lnTo>
                        <a:pt x="0" y="75"/>
                      </a:lnTo>
                      <a:lnTo>
                        <a:pt x="9" y="75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" name="Line 114"/>
                <p:cNvSpPr>
                  <a:spLocks noChangeShapeType="1"/>
                </p:cNvSpPr>
                <p:nvPr/>
              </p:nvSpPr>
              <p:spPr bwMode="auto">
                <a:xfrm>
                  <a:off x="2369" y="3282"/>
                  <a:ext cx="0" cy="74"/>
                </a:xfrm>
                <a:prstGeom prst="line">
                  <a:avLst/>
                </a:pr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7" name="Freeform 115"/>
                <p:cNvSpPr>
                  <a:spLocks/>
                </p:cNvSpPr>
                <p:nvPr/>
              </p:nvSpPr>
              <p:spPr bwMode="auto">
                <a:xfrm>
                  <a:off x="2210" y="3274"/>
                  <a:ext cx="159" cy="82"/>
                </a:xfrm>
                <a:custGeom>
                  <a:avLst/>
                  <a:gdLst>
                    <a:gd name="T0" fmla="*/ 0 w 159"/>
                    <a:gd name="T1" fmla="*/ 0 h 82"/>
                    <a:gd name="T2" fmla="*/ 0 w 159"/>
                    <a:gd name="T3" fmla="*/ 82 h 82"/>
                    <a:gd name="T4" fmla="*/ 159 w 159"/>
                    <a:gd name="T5" fmla="*/ 82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59" h="82">
                      <a:moveTo>
                        <a:pt x="0" y="0"/>
                      </a:moveTo>
                      <a:lnTo>
                        <a:pt x="0" y="82"/>
                      </a:lnTo>
                      <a:lnTo>
                        <a:pt x="159" y="82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8" name="Rectangle 116"/>
                <p:cNvSpPr>
                  <a:spLocks noChangeArrowheads="1"/>
                </p:cNvSpPr>
                <p:nvPr/>
              </p:nvSpPr>
              <p:spPr bwMode="auto">
                <a:xfrm>
                  <a:off x="2268" y="3455"/>
                  <a:ext cx="1129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KT156560.1|Hu/Oman_2285_2013|10-2013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59" name="Freeform 117"/>
                <p:cNvSpPr>
                  <a:spLocks/>
                </p:cNvSpPr>
                <p:nvPr/>
              </p:nvSpPr>
              <p:spPr bwMode="auto">
                <a:xfrm>
                  <a:off x="2210" y="3342"/>
                  <a:ext cx="58" cy="149"/>
                </a:xfrm>
                <a:custGeom>
                  <a:avLst/>
                  <a:gdLst>
                    <a:gd name="T0" fmla="*/ 0 w 58"/>
                    <a:gd name="T1" fmla="*/ 0 h 149"/>
                    <a:gd name="T2" fmla="*/ 0 w 58"/>
                    <a:gd name="T3" fmla="*/ 149 h 149"/>
                    <a:gd name="T4" fmla="*/ 58 w 58"/>
                    <a:gd name="T5" fmla="*/ 149 h 1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8" h="149">
                      <a:moveTo>
                        <a:pt x="0" y="0"/>
                      </a:moveTo>
                      <a:lnTo>
                        <a:pt x="0" y="149"/>
                      </a:lnTo>
                      <a:lnTo>
                        <a:pt x="58" y="149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0" name="Line 118"/>
                <p:cNvSpPr>
                  <a:spLocks noChangeShapeType="1"/>
                </p:cNvSpPr>
                <p:nvPr/>
              </p:nvSpPr>
              <p:spPr bwMode="auto">
                <a:xfrm>
                  <a:off x="2210" y="3192"/>
                  <a:ext cx="0" cy="150"/>
                </a:xfrm>
                <a:prstGeom prst="line">
                  <a:avLst/>
                </a:pr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1" name="Freeform 119"/>
                <p:cNvSpPr>
                  <a:spLocks/>
                </p:cNvSpPr>
                <p:nvPr/>
              </p:nvSpPr>
              <p:spPr bwMode="auto">
                <a:xfrm>
                  <a:off x="2174" y="3342"/>
                  <a:ext cx="36" cy="119"/>
                </a:xfrm>
                <a:custGeom>
                  <a:avLst/>
                  <a:gdLst>
                    <a:gd name="T0" fmla="*/ 0 w 36"/>
                    <a:gd name="T1" fmla="*/ 119 h 119"/>
                    <a:gd name="T2" fmla="*/ 0 w 36"/>
                    <a:gd name="T3" fmla="*/ 0 h 119"/>
                    <a:gd name="T4" fmla="*/ 36 w 36"/>
                    <a:gd name="T5" fmla="*/ 0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6" h="119">
                      <a:moveTo>
                        <a:pt x="0" y="119"/>
                      </a:moveTo>
                      <a:lnTo>
                        <a:pt x="0" y="0"/>
                      </a:lnTo>
                      <a:lnTo>
                        <a:pt x="36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2" name="Rectangle 120"/>
                <p:cNvSpPr>
                  <a:spLocks noChangeArrowheads="1"/>
                </p:cNvSpPr>
                <p:nvPr/>
              </p:nvSpPr>
              <p:spPr bwMode="auto">
                <a:xfrm>
                  <a:off x="2285" y="3515"/>
                  <a:ext cx="1131" cy="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lvl="0"/>
                  <a:r>
                    <a:rPr lang="en-US" altLang="en-US" sz="700" dirty="0">
                      <a:solidFill>
                        <a:srgbClr val="000000"/>
                      </a:solidFill>
                    </a:rPr>
                    <a:t> KJ650295.1|Camel/KFU-HKU 13|12-2013(2)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63" name="Freeform 121"/>
                <p:cNvSpPr>
                  <a:spLocks/>
                </p:cNvSpPr>
                <p:nvPr/>
              </p:nvSpPr>
              <p:spPr bwMode="auto">
                <a:xfrm>
                  <a:off x="2223" y="3550"/>
                  <a:ext cx="62" cy="30"/>
                </a:xfrm>
                <a:custGeom>
                  <a:avLst/>
                  <a:gdLst>
                    <a:gd name="T0" fmla="*/ 0 w 62"/>
                    <a:gd name="T1" fmla="*/ 30 h 30"/>
                    <a:gd name="T2" fmla="*/ 0 w 62"/>
                    <a:gd name="T3" fmla="*/ 0 h 30"/>
                    <a:gd name="T4" fmla="*/ 62 w 62"/>
                    <a:gd name="T5" fmla="*/ 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2" h="30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62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4" name="Rectangle 122"/>
                <p:cNvSpPr>
                  <a:spLocks noChangeArrowheads="1"/>
                </p:cNvSpPr>
                <p:nvPr/>
              </p:nvSpPr>
              <p:spPr bwMode="auto">
                <a:xfrm>
                  <a:off x="2378" y="3575"/>
                  <a:ext cx="1129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KT156561.1|Hu/Oman_2874_2013|12-2013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65" name="Freeform 123"/>
                <p:cNvSpPr>
                  <a:spLocks/>
                </p:cNvSpPr>
                <p:nvPr/>
              </p:nvSpPr>
              <p:spPr bwMode="auto">
                <a:xfrm>
                  <a:off x="2223" y="3580"/>
                  <a:ext cx="155" cy="30"/>
                </a:xfrm>
                <a:custGeom>
                  <a:avLst/>
                  <a:gdLst>
                    <a:gd name="T0" fmla="*/ 0 w 155"/>
                    <a:gd name="T1" fmla="*/ 0 h 30"/>
                    <a:gd name="T2" fmla="*/ 0 w 155"/>
                    <a:gd name="T3" fmla="*/ 30 h 30"/>
                    <a:gd name="T4" fmla="*/ 155 w 155"/>
                    <a:gd name="T5" fmla="*/ 3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55" h="30">
                      <a:moveTo>
                        <a:pt x="0" y="0"/>
                      </a:moveTo>
                      <a:lnTo>
                        <a:pt x="0" y="30"/>
                      </a:lnTo>
                      <a:lnTo>
                        <a:pt x="155" y="3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6" name="Freeform 124"/>
                <p:cNvSpPr>
                  <a:spLocks/>
                </p:cNvSpPr>
                <p:nvPr/>
              </p:nvSpPr>
              <p:spPr bwMode="auto">
                <a:xfrm>
                  <a:off x="2174" y="3461"/>
                  <a:ext cx="49" cy="119"/>
                </a:xfrm>
                <a:custGeom>
                  <a:avLst/>
                  <a:gdLst>
                    <a:gd name="T0" fmla="*/ 0 w 49"/>
                    <a:gd name="T1" fmla="*/ 0 h 119"/>
                    <a:gd name="T2" fmla="*/ 0 w 49"/>
                    <a:gd name="T3" fmla="*/ 119 h 119"/>
                    <a:gd name="T4" fmla="*/ 49 w 49"/>
                    <a:gd name="T5" fmla="*/ 119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9" h="119">
                      <a:moveTo>
                        <a:pt x="0" y="0"/>
                      </a:moveTo>
                      <a:lnTo>
                        <a:pt x="0" y="119"/>
                      </a:lnTo>
                      <a:lnTo>
                        <a:pt x="49" y="119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7" name="Freeform 125"/>
                <p:cNvSpPr>
                  <a:spLocks/>
                </p:cNvSpPr>
                <p:nvPr/>
              </p:nvSpPr>
              <p:spPr bwMode="auto">
                <a:xfrm>
                  <a:off x="2083" y="3244"/>
                  <a:ext cx="91" cy="217"/>
                </a:xfrm>
                <a:custGeom>
                  <a:avLst/>
                  <a:gdLst>
                    <a:gd name="T0" fmla="*/ 0 w 91"/>
                    <a:gd name="T1" fmla="*/ 0 h 217"/>
                    <a:gd name="T2" fmla="*/ 0 w 91"/>
                    <a:gd name="T3" fmla="*/ 217 h 217"/>
                    <a:gd name="T4" fmla="*/ 91 w 91"/>
                    <a:gd name="T5" fmla="*/ 217 h 2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91" h="217">
                      <a:moveTo>
                        <a:pt x="0" y="0"/>
                      </a:moveTo>
                      <a:lnTo>
                        <a:pt x="0" y="217"/>
                      </a:lnTo>
                      <a:lnTo>
                        <a:pt x="91" y="217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8" name="Freeform 126"/>
                <p:cNvSpPr>
                  <a:spLocks/>
                </p:cNvSpPr>
                <p:nvPr/>
              </p:nvSpPr>
              <p:spPr bwMode="auto">
                <a:xfrm>
                  <a:off x="2055" y="2919"/>
                  <a:ext cx="28" cy="325"/>
                </a:xfrm>
                <a:custGeom>
                  <a:avLst/>
                  <a:gdLst>
                    <a:gd name="T0" fmla="*/ 0 w 28"/>
                    <a:gd name="T1" fmla="*/ 0 h 325"/>
                    <a:gd name="T2" fmla="*/ 0 w 28"/>
                    <a:gd name="T3" fmla="*/ 325 h 325"/>
                    <a:gd name="T4" fmla="*/ 28 w 28"/>
                    <a:gd name="T5" fmla="*/ 325 h 3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8" h="325">
                      <a:moveTo>
                        <a:pt x="0" y="0"/>
                      </a:moveTo>
                      <a:lnTo>
                        <a:pt x="0" y="325"/>
                      </a:lnTo>
                      <a:lnTo>
                        <a:pt x="28" y="325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9" name="Freeform 127"/>
                <p:cNvSpPr>
                  <a:spLocks/>
                </p:cNvSpPr>
                <p:nvPr/>
              </p:nvSpPr>
              <p:spPr bwMode="auto">
                <a:xfrm>
                  <a:off x="2016" y="2698"/>
                  <a:ext cx="39" cy="221"/>
                </a:xfrm>
                <a:custGeom>
                  <a:avLst/>
                  <a:gdLst>
                    <a:gd name="T0" fmla="*/ 0 w 39"/>
                    <a:gd name="T1" fmla="*/ 0 h 221"/>
                    <a:gd name="T2" fmla="*/ 0 w 39"/>
                    <a:gd name="T3" fmla="*/ 221 h 221"/>
                    <a:gd name="T4" fmla="*/ 39 w 39"/>
                    <a:gd name="T5" fmla="*/ 221 h 2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9" h="221">
                      <a:moveTo>
                        <a:pt x="0" y="0"/>
                      </a:moveTo>
                      <a:lnTo>
                        <a:pt x="0" y="221"/>
                      </a:lnTo>
                      <a:lnTo>
                        <a:pt x="39" y="221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0" name="Freeform 128"/>
                <p:cNvSpPr>
                  <a:spLocks/>
                </p:cNvSpPr>
                <p:nvPr/>
              </p:nvSpPr>
              <p:spPr bwMode="auto">
                <a:xfrm>
                  <a:off x="1959" y="2698"/>
                  <a:ext cx="57" cy="485"/>
                </a:xfrm>
                <a:custGeom>
                  <a:avLst/>
                  <a:gdLst>
                    <a:gd name="T0" fmla="*/ 0 w 57"/>
                    <a:gd name="T1" fmla="*/ 485 h 485"/>
                    <a:gd name="T2" fmla="*/ 0 w 57"/>
                    <a:gd name="T3" fmla="*/ 0 h 485"/>
                    <a:gd name="T4" fmla="*/ 57 w 57"/>
                    <a:gd name="T5" fmla="*/ 0 h 4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7" h="485">
                      <a:moveTo>
                        <a:pt x="0" y="485"/>
                      </a:moveTo>
                      <a:lnTo>
                        <a:pt x="0" y="0"/>
                      </a:lnTo>
                      <a:lnTo>
                        <a:pt x="57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" name="Rectangle 129"/>
                <p:cNvSpPr>
                  <a:spLocks noChangeArrowheads="1"/>
                </p:cNvSpPr>
                <p:nvPr/>
              </p:nvSpPr>
              <p:spPr bwMode="auto">
                <a:xfrm>
                  <a:off x="2067" y="3634"/>
                  <a:ext cx="1075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KF600630.1|Hu/Buraidah_1_2013|5-2013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72" name="Freeform 130"/>
                <p:cNvSpPr>
                  <a:spLocks/>
                </p:cNvSpPr>
                <p:nvPr/>
              </p:nvSpPr>
              <p:spPr bwMode="auto">
                <a:xfrm>
                  <a:off x="1959" y="3183"/>
                  <a:ext cx="108" cy="487"/>
                </a:xfrm>
                <a:custGeom>
                  <a:avLst/>
                  <a:gdLst>
                    <a:gd name="T0" fmla="*/ 0 w 108"/>
                    <a:gd name="T1" fmla="*/ 0 h 487"/>
                    <a:gd name="T2" fmla="*/ 0 w 108"/>
                    <a:gd name="T3" fmla="*/ 487 h 487"/>
                    <a:gd name="T4" fmla="*/ 108 w 108"/>
                    <a:gd name="T5" fmla="*/ 487 h 4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8" h="487">
                      <a:moveTo>
                        <a:pt x="0" y="0"/>
                      </a:moveTo>
                      <a:lnTo>
                        <a:pt x="0" y="487"/>
                      </a:lnTo>
                      <a:lnTo>
                        <a:pt x="108" y="487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" name="Freeform 131"/>
                <p:cNvSpPr>
                  <a:spLocks/>
                </p:cNvSpPr>
                <p:nvPr/>
              </p:nvSpPr>
              <p:spPr bwMode="auto">
                <a:xfrm>
                  <a:off x="1915" y="3183"/>
                  <a:ext cx="44" cy="569"/>
                </a:xfrm>
                <a:custGeom>
                  <a:avLst/>
                  <a:gdLst>
                    <a:gd name="T0" fmla="*/ 0 w 44"/>
                    <a:gd name="T1" fmla="*/ 569 h 569"/>
                    <a:gd name="T2" fmla="*/ 0 w 44"/>
                    <a:gd name="T3" fmla="*/ 0 h 569"/>
                    <a:gd name="T4" fmla="*/ 44 w 44"/>
                    <a:gd name="T5" fmla="*/ 0 h 5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4" h="569">
                      <a:moveTo>
                        <a:pt x="0" y="569"/>
                      </a:moveTo>
                      <a:lnTo>
                        <a:pt x="0" y="0"/>
                      </a:lnTo>
                      <a:lnTo>
                        <a:pt x="44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" name="Rectangle 132"/>
                <p:cNvSpPr>
                  <a:spLocks noChangeArrowheads="1"/>
                </p:cNvSpPr>
                <p:nvPr/>
              </p:nvSpPr>
              <p:spPr bwMode="auto">
                <a:xfrm>
                  <a:off x="2184" y="3694"/>
                  <a:ext cx="1118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KF186567.1|Hu/Al-Hasa_1_2013|5-2013(4)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75" name="Freeform 133"/>
                <p:cNvSpPr>
                  <a:spLocks/>
                </p:cNvSpPr>
                <p:nvPr/>
              </p:nvSpPr>
              <p:spPr bwMode="auto">
                <a:xfrm>
                  <a:off x="2175" y="3729"/>
                  <a:ext cx="9" cy="30"/>
                </a:xfrm>
                <a:custGeom>
                  <a:avLst/>
                  <a:gdLst>
                    <a:gd name="T0" fmla="*/ 0 w 9"/>
                    <a:gd name="T1" fmla="*/ 30 h 30"/>
                    <a:gd name="T2" fmla="*/ 0 w 9"/>
                    <a:gd name="T3" fmla="*/ 0 h 30"/>
                    <a:gd name="T4" fmla="*/ 9 w 9"/>
                    <a:gd name="T5" fmla="*/ 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9" h="30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9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" name="Rectangle 134"/>
                <p:cNvSpPr>
                  <a:spLocks noChangeArrowheads="1"/>
                </p:cNvSpPr>
                <p:nvPr/>
              </p:nvSpPr>
              <p:spPr bwMode="auto">
                <a:xfrm>
                  <a:off x="2208" y="3753"/>
                  <a:ext cx="1080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KF600644.1|Hu/Al-Hasa_16_2013|5-2013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77" name="Freeform 135"/>
                <p:cNvSpPr>
                  <a:spLocks/>
                </p:cNvSpPr>
                <p:nvPr/>
              </p:nvSpPr>
              <p:spPr bwMode="auto">
                <a:xfrm>
                  <a:off x="2175" y="3759"/>
                  <a:ext cx="33" cy="30"/>
                </a:xfrm>
                <a:custGeom>
                  <a:avLst/>
                  <a:gdLst>
                    <a:gd name="T0" fmla="*/ 0 w 33"/>
                    <a:gd name="T1" fmla="*/ 0 h 30"/>
                    <a:gd name="T2" fmla="*/ 0 w 33"/>
                    <a:gd name="T3" fmla="*/ 30 h 30"/>
                    <a:gd name="T4" fmla="*/ 33 w 33"/>
                    <a:gd name="T5" fmla="*/ 3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3" h="30">
                      <a:moveTo>
                        <a:pt x="0" y="0"/>
                      </a:moveTo>
                      <a:lnTo>
                        <a:pt x="0" y="30"/>
                      </a:lnTo>
                      <a:lnTo>
                        <a:pt x="33" y="3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" name="Rectangle 136"/>
                <p:cNvSpPr>
                  <a:spLocks noChangeArrowheads="1"/>
                </p:cNvSpPr>
                <p:nvPr/>
              </p:nvSpPr>
              <p:spPr bwMode="auto">
                <a:xfrm>
                  <a:off x="2208" y="3813"/>
                  <a:ext cx="1073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KJ156866.1|Hu/Al-Hasa_25_2013|5-2013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79" name="Freeform 137"/>
                <p:cNvSpPr>
                  <a:spLocks/>
                </p:cNvSpPr>
                <p:nvPr/>
              </p:nvSpPr>
              <p:spPr bwMode="auto">
                <a:xfrm>
                  <a:off x="2175" y="3789"/>
                  <a:ext cx="33" cy="60"/>
                </a:xfrm>
                <a:custGeom>
                  <a:avLst/>
                  <a:gdLst>
                    <a:gd name="T0" fmla="*/ 0 w 33"/>
                    <a:gd name="T1" fmla="*/ 0 h 60"/>
                    <a:gd name="T2" fmla="*/ 0 w 33"/>
                    <a:gd name="T3" fmla="*/ 60 h 60"/>
                    <a:gd name="T4" fmla="*/ 33 w 33"/>
                    <a:gd name="T5" fmla="*/ 6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3" h="60">
                      <a:moveTo>
                        <a:pt x="0" y="0"/>
                      </a:moveTo>
                      <a:lnTo>
                        <a:pt x="0" y="60"/>
                      </a:lnTo>
                      <a:lnTo>
                        <a:pt x="33" y="6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" name="Rectangle 138"/>
                <p:cNvSpPr>
                  <a:spLocks noChangeArrowheads="1"/>
                </p:cNvSpPr>
                <p:nvPr/>
              </p:nvSpPr>
              <p:spPr bwMode="auto">
                <a:xfrm>
                  <a:off x="2198" y="3873"/>
                  <a:ext cx="1080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KF600645.1|Hu/Al-Hasa_15_2013|5-2013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81" name="Freeform 139"/>
                <p:cNvSpPr>
                  <a:spLocks/>
                </p:cNvSpPr>
                <p:nvPr/>
              </p:nvSpPr>
              <p:spPr bwMode="auto">
                <a:xfrm>
                  <a:off x="2175" y="3819"/>
                  <a:ext cx="23" cy="89"/>
                </a:xfrm>
                <a:custGeom>
                  <a:avLst/>
                  <a:gdLst>
                    <a:gd name="T0" fmla="*/ 0 w 23"/>
                    <a:gd name="T1" fmla="*/ 0 h 89"/>
                    <a:gd name="T2" fmla="*/ 0 w 23"/>
                    <a:gd name="T3" fmla="*/ 89 h 89"/>
                    <a:gd name="T4" fmla="*/ 23 w 23"/>
                    <a:gd name="T5" fmla="*/ 89 h 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" h="89">
                      <a:moveTo>
                        <a:pt x="0" y="0"/>
                      </a:moveTo>
                      <a:lnTo>
                        <a:pt x="0" y="89"/>
                      </a:lnTo>
                      <a:lnTo>
                        <a:pt x="23" y="89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2" name="Rectangle 140"/>
                <p:cNvSpPr>
                  <a:spLocks noChangeArrowheads="1"/>
                </p:cNvSpPr>
                <p:nvPr/>
              </p:nvSpPr>
              <p:spPr bwMode="auto">
                <a:xfrm>
                  <a:off x="2246" y="3932"/>
                  <a:ext cx="1080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KF600647.1|Hu/Al-Hasa_17_2013|5-2013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83" name="Freeform 141"/>
                <p:cNvSpPr>
                  <a:spLocks/>
                </p:cNvSpPr>
                <p:nvPr/>
              </p:nvSpPr>
              <p:spPr bwMode="auto">
                <a:xfrm>
                  <a:off x="2198" y="3968"/>
                  <a:ext cx="48" cy="30"/>
                </a:xfrm>
                <a:custGeom>
                  <a:avLst/>
                  <a:gdLst>
                    <a:gd name="T0" fmla="*/ 0 w 48"/>
                    <a:gd name="T1" fmla="*/ 30 h 30"/>
                    <a:gd name="T2" fmla="*/ 0 w 48"/>
                    <a:gd name="T3" fmla="*/ 0 h 30"/>
                    <a:gd name="T4" fmla="*/ 48 w 48"/>
                    <a:gd name="T5" fmla="*/ 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30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48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4" name="Rectangle 142"/>
                <p:cNvSpPr>
                  <a:spLocks noChangeArrowheads="1"/>
                </p:cNvSpPr>
                <p:nvPr/>
              </p:nvSpPr>
              <p:spPr bwMode="auto">
                <a:xfrm>
                  <a:off x="2235" y="3992"/>
                  <a:ext cx="1080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KF600632.1|Hu/Al-Hasa_19_2013|5-2013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85" name="Freeform 143"/>
                <p:cNvSpPr>
                  <a:spLocks/>
                </p:cNvSpPr>
                <p:nvPr/>
              </p:nvSpPr>
              <p:spPr bwMode="auto">
                <a:xfrm>
                  <a:off x="2198" y="3998"/>
                  <a:ext cx="37" cy="30"/>
                </a:xfrm>
                <a:custGeom>
                  <a:avLst/>
                  <a:gdLst>
                    <a:gd name="T0" fmla="*/ 0 w 37"/>
                    <a:gd name="T1" fmla="*/ 0 h 30"/>
                    <a:gd name="T2" fmla="*/ 0 w 37"/>
                    <a:gd name="T3" fmla="*/ 30 h 30"/>
                    <a:gd name="T4" fmla="*/ 37 w 37"/>
                    <a:gd name="T5" fmla="*/ 3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7" h="30">
                      <a:moveTo>
                        <a:pt x="0" y="0"/>
                      </a:moveTo>
                      <a:lnTo>
                        <a:pt x="0" y="30"/>
                      </a:lnTo>
                      <a:lnTo>
                        <a:pt x="37" y="3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6" name="Freeform 144"/>
                <p:cNvSpPr>
                  <a:spLocks/>
                </p:cNvSpPr>
                <p:nvPr/>
              </p:nvSpPr>
              <p:spPr bwMode="auto">
                <a:xfrm>
                  <a:off x="2175" y="3864"/>
                  <a:ext cx="23" cy="134"/>
                </a:xfrm>
                <a:custGeom>
                  <a:avLst/>
                  <a:gdLst>
                    <a:gd name="T0" fmla="*/ 0 w 23"/>
                    <a:gd name="T1" fmla="*/ 0 h 134"/>
                    <a:gd name="T2" fmla="*/ 0 w 23"/>
                    <a:gd name="T3" fmla="*/ 134 h 134"/>
                    <a:gd name="T4" fmla="*/ 23 w 23"/>
                    <a:gd name="T5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" h="134">
                      <a:moveTo>
                        <a:pt x="0" y="0"/>
                      </a:moveTo>
                      <a:lnTo>
                        <a:pt x="0" y="134"/>
                      </a:lnTo>
                      <a:lnTo>
                        <a:pt x="23" y="134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7" name="Rectangle 145"/>
                <p:cNvSpPr>
                  <a:spLocks noChangeArrowheads="1"/>
                </p:cNvSpPr>
                <p:nvPr/>
              </p:nvSpPr>
              <p:spPr bwMode="auto">
                <a:xfrm>
                  <a:off x="2198" y="4052"/>
                  <a:ext cx="1049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KF186566.1|Hu/Al-Hasa_2_2013|4-2013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88" name="Freeform 146"/>
                <p:cNvSpPr>
                  <a:spLocks/>
                </p:cNvSpPr>
                <p:nvPr/>
              </p:nvSpPr>
              <p:spPr bwMode="auto">
                <a:xfrm>
                  <a:off x="2175" y="3908"/>
                  <a:ext cx="23" cy="179"/>
                </a:xfrm>
                <a:custGeom>
                  <a:avLst/>
                  <a:gdLst>
                    <a:gd name="T0" fmla="*/ 0 w 23"/>
                    <a:gd name="T1" fmla="*/ 0 h 179"/>
                    <a:gd name="T2" fmla="*/ 0 w 23"/>
                    <a:gd name="T3" fmla="*/ 179 h 179"/>
                    <a:gd name="T4" fmla="*/ 23 w 23"/>
                    <a:gd name="T5" fmla="*/ 179 h 1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" h="179">
                      <a:moveTo>
                        <a:pt x="0" y="0"/>
                      </a:moveTo>
                      <a:lnTo>
                        <a:pt x="0" y="179"/>
                      </a:lnTo>
                      <a:lnTo>
                        <a:pt x="23" y="179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9" name="Rectangle 147"/>
                <p:cNvSpPr>
                  <a:spLocks noChangeArrowheads="1"/>
                </p:cNvSpPr>
                <p:nvPr/>
              </p:nvSpPr>
              <p:spPr bwMode="auto">
                <a:xfrm>
                  <a:off x="2210" y="4111"/>
                  <a:ext cx="1080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KF600634.1|Hu/Al-Hasa_21_2013|5-2013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90" name="Freeform 148"/>
                <p:cNvSpPr>
                  <a:spLocks/>
                </p:cNvSpPr>
                <p:nvPr/>
              </p:nvSpPr>
              <p:spPr bwMode="auto">
                <a:xfrm>
                  <a:off x="2175" y="3938"/>
                  <a:ext cx="35" cy="209"/>
                </a:xfrm>
                <a:custGeom>
                  <a:avLst/>
                  <a:gdLst>
                    <a:gd name="T0" fmla="*/ 0 w 35"/>
                    <a:gd name="T1" fmla="*/ 0 h 209"/>
                    <a:gd name="T2" fmla="*/ 0 w 35"/>
                    <a:gd name="T3" fmla="*/ 209 h 209"/>
                    <a:gd name="T4" fmla="*/ 35 w 35"/>
                    <a:gd name="T5" fmla="*/ 209 h 2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5" h="209">
                      <a:moveTo>
                        <a:pt x="0" y="0"/>
                      </a:moveTo>
                      <a:lnTo>
                        <a:pt x="0" y="209"/>
                      </a:lnTo>
                      <a:lnTo>
                        <a:pt x="35" y="209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1" name="Line 149"/>
                <p:cNvSpPr>
                  <a:spLocks noChangeShapeType="1"/>
                </p:cNvSpPr>
                <p:nvPr/>
              </p:nvSpPr>
              <p:spPr bwMode="auto">
                <a:xfrm>
                  <a:off x="2175" y="3729"/>
                  <a:ext cx="0" cy="209"/>
                </a:xfrm>
                <a:prstGeom prst="line">
                  <a:avLst/>
                </a:pr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2" name="Freeform 150"/>
                <p:cNvSpPr>
                  <a:spLocks/>
                </p:cNvSpPr>
                <p:nvPr/>
              </p:nvSpPr>
              <p:spPr bwMode="auto">
                <a:xfrm>
                  <a:off x="2021" y="3938"/>
                  <a:ext cx="154" cy="134"/>
                </a:xfrm>
                <a:custGeom>
                  <a:avLst/>
                  <a:gdLst>
                    <a:gd name="T0" fmla="*/ 0 w 154"/>
                    <a:gd name="T1" fmla="*/ 134 h 134"/>
                    <a:gd name="T2" fmla="*/ 0 w 154"/>
                    <a:gd name="T3" fmla="*/ 0 h 134"/>
                    <a:gd name="T4" fmla="*/ 154 w 154"/>
                    <a:gd name="T5" fmla="*/ 0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54" h="134">
                      <a:moveTo>
                        <a:pt x="0" y="134"/>
                      </a:moveTo>
                      <a:lnTo>
                        <a:pt x="0" y="0"/>
                      </a:lnTo>
                      <a:lnTo>
                        <a:pt x="154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3" name="Rectangle 151"/>
                <p:cNvSpPr>
                  <a:spLocks noChangeArrowheads="1"/>
                </p:cNvSpPr>
                <p:nvPr/>
              </p:nvSpPr>
              <p:spPr bwMode="auto">
                <a:xfrm>
                  <a:off x="2309" y="4171"/>
                  <a:ext cx="1018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KJ156869.1|Hu/Riyadh_9_2013|7-2013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94" name="Freeform 152"/>
                <p:cNvSpPr>
                  <a:spLocks/>
                </p:cNvSpPr>
                <p:nvPr/>
              </p:nvSpPr>
              <p:spPr bwMode="auto">
                <a:xfrm>
                  <a:off x="2021" y="4072"/>
                  <a:ext cx="288" cy="135"/>
                </a:xfrm>
                <a:custGeom>
                  <a:avLst/>
                  <a:gdLst>
                    <a:gd name="T0" fmla="*/ 0 w 288"/>
                    <a:gd name="T1" fmla="*/ 0 h 135"/>
                    <a:gd name="T2" fmla="*/ 0 w 288"/>
                    <a:gd name="T3" fmla="*/ 135 h 135"/>
                    <a:gd name="T4" fmla="*/ 288 w 288"/>
                    <a:gd name="T5" fmla="*/ 135 h 1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88" h="135">
                      <a:moveTo>
                        <a:pt x="0" y="0"/>
                      </a:moveTo>
                      <a:lnTo>
                        <a:pt x="0" y="135"/>
                      </a:lnTo>
                      <a:lnTo>
                        <a:pt x="288" y="135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5" name="Freeform 153"/>
                <p:cNvSpPr>
                  <a:spLocks/>
                </p:cNvSpPr>
                <p:nvPr/>
              </p:nvSpPr>
              <p:spPr bwMode="auto">
                <a:xfrm>
                  <a:off x="1961" y="4072"/>
                  <a:ext cx="60" cy="127"/>
                </a:xfrm>
                <a:custGeom>
                  <a:avLst/>
                  <a:gdLst>
                    <a:gd name="T0" fmla="*/ 0 w 60"/>
                    <a:gd name="T1" fmla="*/ 127 h 127"/>
                    <a:gd name="T2" fmla="*/ 0 w 60"/>
                    <a:gd name="T3" fmla="*/ 0 h 127"/>
                    <a:gd name="T4" fmla="*/ 60 w 60"/>
                    <a:gd name="T5" fmla="*/ 0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0" h="127">
                      <a:moveTo>
                        <a:pt x="0" y="127"/>
                      </a:moveTo>
                      <a:lnTo>
                        <a:pt x="0" y="0"/>
                      </a:lnTo>
                      <a:lnTo>
                        <a:pt x="60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6" name="Rectangle 154"/>
                <p:cNvSpPr>
                  <a:spLocks noChangeArrowheads="1"/>
                </p:cNvSpPr>
                <p:nvPr/>
              </p:nvSpPr>
              <p:spPr bwMode="auto">
                <a:xfrm>
                  <a:off x="2111" y="4231"/>
                  <a:ext cx="1037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KM210278.1|Hu/England/3/2013|2-2013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97" name="Freeform 155"/>
                <p:cNvSpPr>
                  <a:spLocks/>
                </p:cNvSpPr>
                <p:nvPr/>
              </p:nvSpPr>
              <p:spPr bwMode="auto">
                <a:xfrm>
                  <a:off x="2102" y="4266"/>
                  <a:ext cx="9" cy="30"/>
                </a:xfrm>
                <a:custGeom>
                  <a:avLst/>
                  <a:gdLst>
                    <a:gd name="T0" fmla="*/ 0 w 9"/>
                    <a:gd name="T1" fmla="*/ 30 h 30"/>
                    <a:gd name="T2" fmla="*/ 0 w 9"/>
                    <a:gd name="T3" fmla="*/ 0 h 30"/>
                    <a:gd name="T4" fmla="*/ 9 w 9"/>
                    <a:gd name="T5" fmla="*/ 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9" h="30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9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8" name="Rectangle 156"/>
                <p:cNvSpPr>
                  <a:spLocks noChangeArrowheads="1"/>
                </p:cNvSpPr>
                <p:nvPr/>
              </p:nvSpPr>
              <p:spPr bwMode="auto">
                <a:xfrm>
                  <a:off x="2111" y="4290"/>
                  <a:ext cx="1037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KM015348.1|Hu/England/2/2013|2-2013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99" name="Freeform 157"/>
                <p:cNvSpPr>
                  <a:spLocks/>
                </p:cNvSpPr>
                <p:nvPr/>
              </p:nvSpPr>
              <p:spPr bwMode="auto">
                <a:xfrm>
                  <a:off x="2102" y="4296"/>
                  <a:ext cx="9" cy="30"/>
                </a:xfrm>
                <a:custGeom>
                  <a:avLst/>
                  <a:gdLst>
                    <a:gd name="T0" fmla="*/ 0 w 9"/>
                    <a:gd name="T1" fmla="*/ 0 h 30"/>
                    <a:gd name="T2" fmla="*/ 0 w 9"/>
                    <a:gd name="T3" fmla="*/ 30 h 30"/>
                    <a:gd name="T4" fmla="*/ 9 w 9"/>
                    <a:gd name="T5" fmla="*/ 3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9" h="30">
                      <a:moveTo>
                        <a:pt x="0" y="0"/>
                      </a:moveTo>
                      <a:lnTo>
                        <a:pt x="0" y="30"/>
                      </a:lnTo>
                      <a:lnTo>
                        <a:pt x="9" y="3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0" name="Rectangle 158"/>
                <p:cNvSpPr>
                  <a:spLocks noChangeArrowheads="1"/>
                </p:cNvSpPr>
                <p:nvPr/>
              </p:nvSpPr>
              <p:spPr bwMode="auto">
                <a:xfrm>
                  <a:off x="2124" y="4350"/>
                  <a:ext cx="1037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KM210277.1|Hu/England/4/2013|2-2013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1" name="Freeform 159"/>
                <p:cNvSpPr>
                  <a:spLocks/>
                </p:cNvSpPr>
                <p:nvPr/>
              </p:nvSpPr>
              <p:spPr bwMode="auto">
                <a:xfrm>
                  <a:off x="2102" y="4326"/>
                  <a:ext cx="22" cy="59"/>
                </a:xfrm>
                <a:custGeom>
                  <a:avLst/>
                  <a:gdLst>
                    <a:gd name="T0" fmla="*/ 0 w 22"/>
                    <a:gd name="T1" fmla="*/ 0 h 59"/>
                    <a:gd name="T2" fmla="*/ 0 w 22"/>
                    <a:gd name="T3" fmla="*/ 59 h 59"/>
                    <a:gd name="T4" fmla="*/ 22 w 22"/>
                    <a:gd name="T5" fmla="*/ 59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2" h="59">
                      <a:moveTo>
                        <a:pt x="0" y="0"/>
                      </a:moveTo>
                      <a:lnTo>
                        <a:pt x="0" y="59"/>
                      </a:lnTo>
                      <a:lnTo>
                        <a:pt x="22" y="59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2" name="Line 160"/>
                <p:cNvSpPr>
                  <a:spLocks noChangeShapeType="1"/>
                </p:cNvSpPr>
                <p:nvPr/>
              </p:nvSpPr>
              <p:spPr bwMode="auto">
                <a:xfrm>
                  <a:off x="2102" y="4266"/>
                  <a:ext cx="0" cy="60"/>
                </a:xfrm>
                <a:prstGeom prst="line">
                  <a:avLst/>
                </a:pr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3" name="Freeform 161"/>
                <p:cNvSpPr>
                  <a:spLocks/>
                </p:cNvSpPr>
                <p:nvPr/>
              </p:nvSpPr>
              <p:spPr bwMode="auto">
                <a:xfrm>
                  <a:off x="1961" y="4199"/>
                  <a:ext cx="141" cy="127"/>
                </a:xfrm>
                <a:custGeom>
                  <a:avLst/>
                  <a:gdLst>
                    <a:gd name="T0" fmla="*/ 0 w 141"/>
                    <a:gd name="T1" fmla="*/ 0 h 127"/>
                    <a:gd name="T2" fmla="*/ 0 w 141"/>
                    <a:gd name="T3" fmla="*/ 127 h 127"/>
                    <a:gd name="T4" fmla="*/ 141 w 141"/>
                    <a:gd name="T5" fmla="*/ 127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41" h="127">
                      <a:moveTo>
                        <a:pt x="0" y="0"/>
                      </a:moveTo>
                      <a:lnTo>
                        <a:pt x="0" y="127"/>
                      </a:lnTo>
                      <a:lnTo>
                        <a:pt x="141" y="127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4" name="Freeform 162"/>
                <p:cNvSpPr>
                  <a:spLocks/>
                </p:cNvSpPr>
                <p:nvPr/>
              </p:nvSpPr>
              <p:spPr bwMode="auto">
                <a:xfrm>
                  <a:off x="1939" y="4199"/>
                  <a:ext cx="22" cy="122"/>
                </a:xfrm>
                <a:custGeom>
                  <a:avLst/>
                  <a:gdLst>
                    <a:gd name="T0" fmla="*/ 0 w 22"/>
                    <a:gd name="T1" fmla="*/ 122 h 122"/>
                    <a:gd name="T2" fmla="*/ 0 w 22"/>
                    <a:gd name="T3" fmla="*/ 0 h 122"/>
                    <a:gd name="T4" fmla="*/ 22 w 22"/>
                    <a:gd name="T5" fmla="*/ 0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2" h="122">
                      <a:moveTo>
                        <a:pt x="0" y="122"/>
                      </a:moveTo>
                      <a:lnTo>
                        <a:pt x="0" y="0"/>
                      </a:lnTo>
                      <a:lnTo>
                        <a:pt x="22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" name="Rectangle 163"/>
                <p:cNvSpPr>
                  <a:spLocks noChangeArrowheads="1"/>
                </p:cNvSpPr>
                <p:nvPr/>
              </p:nvSpPr>
              <p:spPr bwMode="auto">
                <a:xfrm>
                  <a:off x="1973" y="4410"/>
                  <a:ext cx="1056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KF600652.1|Hu/Riyadh_2_2012|10-2012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6" name="Freeform 164"/>
                <p:cNvSpPr>
                  <a:spLocks/>
                </p:cNvSpPr>
                <p:nvPr/>
              </p:nvSpPr>
              <p:spPr bwMode="auto">
                <a:xfrm>
                  <a:off x="1939" y="4321"/>
                  <a:ext cx="34" cy="124"/>
                </a:xfrm>
                <a:custGeom>
                  <a:avLst/>
                  <a:gdLst>
                    <a:gd name="T0" fmla="*/ 0 w 34"/>
                    <a:gd name="T1" fmla="*/ 0 h 124"/>
                    <a:gd name="T2" fmla="*/ 0 w 34"/>
                    <a:gd name="T3" fmla="*/ 124 h 124"/>
                    <a:gd name="T4" fmla="*/ 34 w 34"/>
                    <a:gd name="T5" fmla="*/ 124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4" h="124">
                      <a:moveTo>
                        <a:pt x="0" y="0"/>
                      </a:moveTo>
                      <a:lnTo>
                        <a:pt x="0" y="124"/>
                      </a:lnTo>
                      <a:lnTo>
                        <a:pt x="34" y="124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" name="Freeform 165"/>
                <p:cNvSpPr>
                  <a:spLocks/>
                </p:cNvSpPr>
                <p:nvPr/>
              </p:nvSpPr>
              <p:spPr bwMode="auto">
                <a:xfrm>
                  <a:off x="1915" y="3752"/>
                  <a:ext cx="24" cy="569"/>
                </a:xfrm>
                <a:custGeom>
                  <a:avLst/>
                  <a:gdLst>
                    <a:gd name="T0" fmla="*/ 0 w 24"/>
                    <a:gd name="T1" fmla="*/ 0 h 569"/>
                    <a:gd name="T2" fmla="*/ 0 w 24"/>
                    <a:gd name="T3" fmla="*/ 569 h 569"/>
                    <a:gd name="T4" fmla="*/ 24 w 24"/>
                    <a:gd name="T5" fmla="*/ 569 h 5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4" h="569">
                      <a:moveTo>
                        <a:pt x="0" y="0"/>
                      </a:moveTo>
                      <a:lnTo>
                        <a:pt x="0" y="569"/>
                      </a:lnTo>
                      <a:lnTo>
                        <a:pt x="24" y="569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8" name="Freeform 166"/>
                <p:cNvSpPr>
                  <a:spLocks/>
                </p:cNvSpPr>
                <p:nvPr/>
              </p:nvSpPr>
              <p:spPr bwMode="auto">
                <a:xfrm>
                  <a:off x="1860" y="3038"/>
                  <a:ext cx="55" cy="714"/>
                </a:xfrm>
                <a:custGeom>
                  <a:avLst/>
                  <a:gdLst>
                    <a:gd name="T0" fmla="*/ 0 w 55"/>
                    <a:gd name="T1" fmla="*/ 0 h 714"/>
                    <a:gd name="T2" fmla="*/ 0 w 55"/>
                    <a:gd name="T3" fmla="*/ 714 h 714"/>
                    <a:gd name="T4" fmla="*/ 55 w 55"/>
                    <a:gd name="T5" fmla="*/ 714 h 7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5" h="714">
                      <a:moveTo>
                        <a:pt x="0" y="0"/>
                      </a:moveTo>
                      <a:lnTo>
                        <a:pt x="0" y="714"/>
                      </a:lnTo>
                      <a:lnTo>
                        <a:pt x="55" y="714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9" name="Freeform 167"/>
                <p:cNvSpPr>
                  <a:spLocks/>
                </p:cNvSpPr>
                <p:nvPr/>
              </p:nvSpPr>
              <p:spPr bwMode="auto">
                <a:xfrm>
                  <a:off x="1735" y="3038"/>
                  <a:ext cx="125" cy="748"/>
                </a:xfrm>
                <a:custGeom>
                  <a:avLst/>
                  <a:gdLst>
                    <a:gd name="T0" fmla="*/ 0 w 125"/>
                    <a:gd name="T1" fmla="*/ 748 h 748"/>
                    <a:gd name="T2" fmla="*/ 0 w 125"/>
                    <a:gd name="T3" fmla="*/ 0 h 748"/>
                    <a:gd name="T4" fmla="*/ 125 w 125"/>
                    <a:gd name="T5" fmla="*/ 0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5" h="748">
                      <a:moveTo>
                        <a:pt x="0" y="748"/>
                      </a:moveTo>
                      <a:lnTo>
                        <a:pt x="0" y="0"/>
                      </a:lnTo>
                      <a:lnTo>
                        <a:pt x="125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0" name="Rectangle 168"/>
                <p:cNvSpPr>
                  <a:spLocks noChangeArrowheads="1"/>
                </p:cNvSpPr>
                <p:nvPr/>
              </p:nvSpPr>
              <p:spPr bwMode="auto">
                <a:xfrm>
                  <a:off x="1889" y="4469"/>
                  <a:ext cx="991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KF600620.1|Hu/Bisha_1_2012|6-2012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11" name="Freeform 169"/>
                <p:cNvSpPr>
                  <a:spLocks/>
                </p:cNvSpPr>
                <p:nvPr/>
              </p:nvSpPr>
              <p:spPr bwMode="auto">
                <a:xfrm>
                  <a:off x="1880" y="4505"/>
                  <a:ext cx="9" cy="30"/>
                </a:xfrm>
                <a:custGeom>
                  <a:avLst/>
                  <a:gdLst>
                    <a:gd name="T0" fmla="*/ 0 w 9"/>
                    <a:gd name="T1" fmla="*/ 30 h 30"/>
                    <a:gd name="T2" fmla="*/ 0 w 9"/>
                    <a:gd name="T3" fmla="*/ 0 h 30"/>
                    <a:gd name="T4" fmla="*/ 9 w 9"/>
                    <a:gd name="T5" fmla="*/ 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9" h="30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9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2" name="Rectangle 170"/>
                <p:cNvSpPr>
                  <a:spLocks noChangeArrowheads="1"/>
                </p:cNvSpPr>
                <p:nvPr/>
              </p:nvSpPr>
              <p:spPr bwMode="auto">
                <a:xfrm>
                  <a:off x="1901" y="4529"/>
                  <a:ext cx="1056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KF600612.1|Hu/Riyadh_1_2012|10-2012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13" name="Freeform 171"/>
                <p:cNvSpPr>
                  <a:spLocks/>
                </p:cNvSpPr>
                <p:nvPr/>
              </p:nvSpPr>
              <p:spPr bwMode="auto">
                <a:xfrm>
                  <a:off x="1880" y="4535"/>
                  <a:ext cx="21" cy="29"/>
                </a:xfrm>
                <a:custGeom>
                  <a:avLst/>
                  <a:gdLst>
                    <a:gd name="T0" fmla="*/ 0 w 21"/>
                    <a:gd name="T1" fmla="*/ 0 h 29"/>
                    <a:gd name="T2" fmla="*/ 0 w 21"/>
                    <a:gd name="T3" fmla="*/ 29 h 29"/>
                    <a:gd name="T4" fmla="*/ 21 w 21"/>
                    <a:gd name="T5" fmla="*/ 2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" h="29">
                      <a:moveTo>
                        <a:pt x="0" y="0"/>
                      </a:moveTo>
                      <a:lnTo>
                        <a:pt x="0" y="29"/>
                      </a:lnTo>
                      <a:lnTo>
                        <a:pt x="21" y="29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4" name="Freeform 172"/>
                <p:cNvSpPr>
                  <a:spLocks/>
                </p:cNvSpPr>
                <p:nvPr/>
              </p:nvSpPr>
              <p:spPr bwMode="auto">
                <a:xfrm>
                  <a:off x="1735" y="3786"/>
                  <a:ext cx="145" cy="749"/>
                </a:xfrm>
                <a:custGeom>
                  <a:avLst/>
                  <a:gdLst>
                    <a:gd name="T0" fmla="*/ 0 w 145"/>
                    <a:gd name="T1" fmla="*/ 0 h 749"/>
                    <a:gd name="T2" fmla="*/ 0 w 145"/>
                    <a:gd name="T3" fmla="*/ 749 h 749"/>
                    <a:gd name="T4" fmla="*/ 145 w 145"/>
                    <a:gd name="T5" fmla="*/ 749 h 7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45" h="749">
                      <a:moveTo>
                        <a:pt x="0" y="0"/>
                      </a:moveTo>
                      <a:lnTo>
                        <a:pt x="0" y="749"/>
                      </a:lnTo>
                      <a:lnTo>
                        <a:pt x="145" y="749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5" name="Freeform 173"/>
                <p:cNvSpPr>
                  <a:spLocks/>
                </p:cNvSpPr>
                <p:nvPr/>
              </p:nvSpPr>
              <p:spPr bwMode="auto">
                <a:xfrm>
                  <a:off x="1607" y="3786"/>
                  <a:ext cx="128" cy="1095"/>
                </a:xfrm>
                <a:custGeom>
                  <a:avLst/>
                  <a:gdLst>
                    <a:gd name="T0" fmla="*/ 0 w 128"/>
                    <a:gd name="T1" fmla="*/ 1095 h 1095"/>
                    <a:gd name="T2" fmla="*/ 0 w 128"/>
                    <a:gd name="T3" fmla="*/ 0 h 1095"/>
                    <a:gd name="T4" fmla="*/ 128 w 128"/>
                    <a:gd name="T5" fmla="*/ 0 h 10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8" h="1095">
                      <a:moveTo>
                        <a:pt x="0" y="1095"/>
                      </a:moveTo>
                      <a:lnTo>
                        <a:pt x="0" y="0"/>
                      </a:lnTo>
                      <a:lnTo>
                        <a:pt x="128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6" name="Rectangle 174"/>
                <p:cNvSpPr>
                  <a:spLocks noChangeArrowheads="1"/>
                </p:cNvSpPr>
                <p:nvPr/>
              </p:nvSpPr>
              <p:spPr bwMode="auto">
                <a:xfrm>
                  <a:off x="2513" y="4589"/>
                  <a:ext cx="1227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KR011263.1|Hu/Riyadh-KSA-2345/2015|1-2015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17" name="Freeform 175"/>
                <p:cNvSpPr>
                  <a:spLocks/>
                </p:cNvSpPr>
                <p:nvPr/>
              </p:nvSpPr>
              <p:spPr bwMode="auto">
                <a:xfrm>
                  <a:off x="2503" y="4624"/>
                  <a:ext cx="10" cy="30"/>
                </a:xfrm>
                <a:custGeom>
                  <a:avLst/>
                  <a:gdLst>
                    <a:gd name="T0" fmla="*/ 0 w 10"/>
                    <a:gd name="T1" fmla="*/ 30 h 30"/>
                    <a:gd name="T2" fmla="*/ 0 w 10"/>
                    <a:gd name="T3" fmla="*/ 0 h 30"/>
                    <a:gd name="T4" fmla="*/ 10 w 10"/>
                    <a:gd name="T5" fmla="*/ 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" h="30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10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8" name="Rectangle 176"/>
                <p:cNvSpPr>
                  <a:spLocks noChangeArrowheads="1"/>
                </p:cNvSpPr>
                <p:nvPr/>
              </p:nvSpPr>
              <p:spPr bwMode="auto">
                <a:xfrm>
                  <a:off x="2513" y="4648"/>
                  <a:ext cx="1227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KR011264.1|Hu/Riyadh-KSA-2343/2015|1-2015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19" name="Freeform 177"/>
                <p:cNvSpPr>
                  <a:spLocks/>
                </p:cNvSpPr>
                <p:nvPr/>
              </p:nvSpPr>
              <p:spPr bwMode="auto">
                <a:xfrm>
                  <a:off x="2503" y="4654"/>
                  <a:ext cx="10" cy="30"/>
                </a:xfrm>
                <a:custGeom>
                  <a:avLst/>
                  <a:gdLst>
                    <a:gd name="T0" fmla="*/ 0 w 10"/>
                    <a:gd name="T1" fmla="*/ 0 h 30"/>
                    <a:gd name="T2" fmla="*/ 0 w 10"/>
                    <a:gd name="T3" fmla="*/ 30 h 30"/>
                    <a:gd name="T4" fmla="*/ 10 w 10"/>
                    <a:gd name="T5" fmla="*/ 3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" h="30">
                      <a:moveTo>
                        <a:pt x="0" y="0"/>
                      </a:moveTo>
                      <a:lnTo>
                        <a:pt x="0" y="30"/>
                      </a:lnTo>
                      <a:lnTo>
                        <a:pt x="10" y="3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0" name="Rectangle 178"/>
                <p:cNvSpPr>
                  <a:spLocks noChangeArrowheads="1"/>
                </p:cNvSpPr>
                <p:nvPr/>
              </p:nvSpPr>
              <p:spPr bwMode="auto">
                <a:xfrm>
                  <a:off x="2513" y="4708"/>
                  <a:ext cx="1227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KR011265.1|Hu/Riyadh-KSA-2466/2015|1-2015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21" name="Freeform 179"/>
                <p:cNvSpPr>
                  <a:spLocks/>
                </p:cNvSpPr>
                <p:nvPr/>
              </p:nvSpPr>
              <p:spPr bwMode="auto">
                <a:xfrm>
                  <a:off x="2503" y="4684"/>
                  <a:ext cx="10" cy="59"/>
                </a:xfrm>
                <a:custGeom>
                  <a:avLst/>
                  <a:gdLst>
                    <a:gd name="T0" fmla="*/ 0 w 10"/>
                    <a:gd name="T1" fmla="*/ 0 h 59"/>
                    <a:gd name="T2" fmla="*/ 0 w 10"/>
                    <a:gd name="T3" fmla="*/ 59 h 59"/>
                    <a:gd name="T4" fmla="*/ 10 w 10"/>
                    <a:gd name="T5" fmla="*/ 59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" h="59">
                      <a:moveTo>
                        <a:pt x="0" y="0"/>
                      </a:moveTo>
                      <a:lnTo>
                        <a:pt x="0" y="59"/>
                      </a:lnTo>
                      <a:lnTo>
                        <a:pt x="10" y="59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2" name="Rectangle 180"/>
                <p:cNvSpPr>
                  <a:spLocks noChangeArrowheads="1"/>
                </p:cNvSpPr>
                <p:nvPr/>
              </p:nvSpPr>
              <p:spPr bwMode="auto">
                <a:xfrm>
                  <a:off x="2513" y="4768"/>
                  <a:ext cx="1227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KR011266.1|Hu/Riyadh-KSA-2049/2015|1-2015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23" name="Freeform 181"/>
                <p:cNvSpPr>
                  <a:spLocks/>
                </p:cNvSpPr>
                <p:nvPr/>
              </p:nvSpPr>
              <p:spPr bwMode="auto">
                <a:xfrm>
                  <a:off x="2503" y="4714"/>
                  <a:ext cx="10" cy="89"/>
                </a:xfrm>
                <a:custGeom>
                  <a:avLst/>
                  <a:gdLst>
                    <a:gd name="T0" fmla="*/ 0 w 10"/>
                    <a:gd name="T1" fmla="*/ 0 h 89"/>
                    <a:gd name="T2" fmla="*/ 0 w 10"/>
                    <a:gd name="T3" fmla="*/ 89 h 89"/>
                    <a:gd name="T4" fmla="*/ 10 w 10"/>
                    <a:gd name="T5" fmla="*/ 89 h 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" h="89">
                      <a:moveTo>
                        <a:pt x="0" y="0"/>
                      </a:moveTo>
                      <a:lnTo>
                        <a:pt x="0" y="89"/>
                      </a:lnTo>
                      <a:lnTo>
                        <a:pt x="10" y="89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4" name="Line 182"/>
                <p:cNvSpPr>
                  <a:spLocks noChangeShapeType="1"/>
                </p:cNvSpPr>
                <p:nvPr/>
              </p:nvSpPr>
              <p:spPr bwMode="auto">
                <a:xfrm>
                  <a:off x="2503" y="4624"/>
                  <a:ext cx="0" cy="90"/>
                </a:xfrm>
                <a:prstGeom prst="line">
                  <a:avLst/>
                </a:pr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5" name="Freeform 183"/>
                <p:cNvSpPr>
                  <a:spLocks/>
                </p:cNvSpPr>
                <p:nvPr/>
              </p:nvSpPr>
              <p:spPr bwMode="auto">
                <a:xfrm>
                  <a:off x="2191" y="4714"/>
                  <a:ext cx="312" cy="74"/>
                </a:xfrm>
                <a:custGeom>
                  <a:avLst/>
                  <a:gdLst>
                    <a:gd name="T0" fmla="*/ 0 w 312"/>
                    <a:gd name="T1" fmla="*/ 74 h 74"/>
                    <a:gd name="T2" fmla="*/ 0 w 312"/>
                    <a:gd name="T3" fmla="*/ 0 h 74"/>
                    <a:gd name="T4" fmla="*/ 312 w 312"/>
                    <a:gd name="T5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12" h="74">
                      <a:moveTo>
                        <a:pt x="0" y="74"/>
                      </a:moveTo>
                      <a:lnTo>
                        <a:pt x="0" y="0"/>
                      </a:lnTo>
                      <a:lnTo>
                        <a:pt x="312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6" name="Rectangle 184"/>
                <p:cNvSpPr>
                  <a:spLocks noChangeArrowheads="1"/>
                </p:cNvSpPr>
                <p:nvPr/>
              </p:nvSpPr>
              <p:spPr bwMode="auto">
                <a:xfrm>
                  <a:off x="2244" y="4827"/>
                  <a:ext cx="1182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KJ713295.1|Camel/KSA-CAMEL-505|11-2013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27" name="Freeform 185"/>
                <p:cNvSpPr>
                  <a:spLocks/>
                </p:cNvSpPr>
                <p:nvPr/>
              </p:nvSpPr>
              <p:spPr bwMode="auto">
                <a:xfrm>
                  <a:off x="2191" y="4788"/>
                  <a:ext cx="53" cy="75"/>
                </a:xfrm>
                <a:custGeom>
                  <a:avLst/>
                  <a:gdLst>
                    <a:gd name="T0" fmla="*/ 0 w 53"/>
                    <a:gd name="T1" fmla="*/ 0 h 75"/>
                    <a:gd name="T2" fmla="*/ 0 w 53"/>
                    <a:gd name="T3" fmla="*/ 75 h 75"/>
                    <a:gd name="T4" fmla="*/ 53 w 53"/>
                    <a:gd name="T5" fmla="*/ 75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3" h="75">
                      <a:moveTo>
                        <a:pt x="0" y="0"/>
                      </a:moveTo>
                      <a:lnTo>
                        <a:pt x="0" y="75"/>
                      </a:lnTo>
                      <a:lnTo>
                        <a:pt x="53" y="75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8" name="Freeform 186"/>
                <p:cNvSpPr>
                  <a:spLocks/>
                </p:cNvSpPr>
                <p:nvPr/>
              </p:nvSpPr>
              <p:spPr bwMode="auto">
                <a:xfrm>
                  <a:off x="2150" y="4788"/>
                  <a:ext cx="41" cy="67"/>
                </a:xfrm>
                <a:custGeom>
                  <a:avLst/>
                  <a:gdLst>
                    <a:gd name="T0" fmla="*/ 0 w 41"/>
                    <a:gd name="T1" fmla="*/ 67 h 67"/>
                    <a:gd name="T2" fmla="*/ 0 w 41"/>
                    <a:gd name="T3" fmla="*/ 0 h 67"/>
                    <a:gd name="T4" fmla="*/ 41 w 41"/>
                    <a:gd name="T5" fmla="*/ 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1" h="67">
                      <a:moveTo>
                        <a:pt x="0" y="67"/>
                      </a:moveTo>
                      <a:lnTo>
                        <a:pt x="0" y="0"/>
                      </a:lnTo>
                      <a:lnTo>
                        <a:pt x="41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9" name="Rectangle 187"/>
                <p:cNvSpPr>
                  <a:spLocks noChangeArrowheads="1"/>
                </p:cNvSpPr>
                <p:nvPr/>
              </p:nvSpPr>
              <p:spPr bwMode="auto">
                <a:xfrm>
                  <a:off x="2234" y="4887"/>
                  <a:ext cx="1182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KJ713296.1|Camel/KSA-CAMEL-378|11-2013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30" name="Freeform 188"/>
                <p:cNvSpPr>
                  <a:spLocks/>
                </p:cNvSpPr>
                <p:nvPr/>
              </p:nvSpPr>
              <p:spPr bwMode="auto">
                <a:xfrm>
                  <a:off x="2150" y="4855"/>
                  <a:ext cx="84" cy="67"/>
                </a:xfrm>
                <a:custGeom>
                  <a:avLst/>
                  <a:gdLst>
                    <a:gd name="T0" fmla="*/ 0 w 84"/>
                    <a:gd name="T1" fmla="*/ 0 h 67"/>
                    <a:gd name="T2" fmla="*/ 0 w 84"/>
                    <a:gd name="T3" fmla="*/ 67 h 67"/>
                    <a:gd name="T4" fmla="*/ 84 w 84"/>
                    <a:gd name="T5" fmla="*/ 67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84" h="67">
                      <a:moveTo>
                        <a:pt x="0" y="0"/>
                      </a:moveTo>
                      <a:lnTo>
                        <a:pt x="0" y="67"/>
                      </a:lnTo>
                      <a:lnTo>
                        <a:pt x="84" y="67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1" name="Freeform 189"/>
                <p:cNvSpPr>
                  <a:spLocks/>
                </p:cNvSpPr>
                <p:nvPr/>
              </p:nvSpPr>
              <p:spPr bwMode="auto">
                <a:xfrm>
                  <a:off x="2094" y="4855"/>
                  <a:ext cx="56" cy="235"/>
                </a:xfrm>
                <a:custGeom>
                  <a:avLst/>
                  <a:gdLst>
                    <a:gd name="T0" fmla="*/ 0 w 56"/>
                    <a:gd name="T1" fmla="*/ 235 h 235"/>
                    <a:gd name="T2" fmla="*/ 0 w 56"/>
                    <a:gd name="T3" fmla="*/ 0 h 235"/>
                    <a:gd name="T4" fmla="*/ 56 w 56"/>
                    <a:gd name="T5" fmla="*/ 0 h 2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6" h="235">
                      <a:moveTo>
                        <a:pt x="0" y="235"/>
                      </a:moveTo>
                      <a:lnTo>
                        <a:pt x="0" y="0"/>
                      </a:lnTo>
                      <a:lnTo>
                        <a:pt x="56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2" name="Rectangle 190"/>
                <p:cNvSpPr>
                  <a:spLocks noChangeArrowheads="1"/>
                </p:cNvSpPr>
                <p:nvPr/>
              </p:nvSpPr>
              <p:spPr bwMode="auto">
                <a:xfrm>
                  <a:off x="2243" y="4947"/>
                  <a:ext cx="1474" cy="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lvl="0"/>
                  <a:r>
                    <a:rPr lang="en-US" altLang="en-US" sz="700" dirty="0">
                      <a:solidFill>
                        <a:srgbClr val="000000"/>
                      </a:solidFill>
                    </a:rPr>
                    <a:t> KJ829365.1|Hu/Florida/USA-2_Saudi Arabia_2014|5-2014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33" name="Freeform 191"/>
                <p:cNvSpPr>
                  <a:spLocks/>
                </p:cNvSpPr>
                <p:nvPr/>
              </p:nvSpPr>
              <p:spPr bwMode="auto">
                <a:xfrm>
                  <a:off x="2221" y="4982"/>
                  <a:ext cx="22" cy="81"/>
                </a:xfrm>
                <a:custGeom>
                  <a:avLst/>
                  <a:gdLst>
                    <a:gd name="T0" fmla="*/ 0 w 22"/>
                    <a:gd name="T1" fmla="*/ 81 h 81"/>
                    <a:gd name="T2" fmla="*/ 0 w 22"/>
                    <a:gd name="T3" fmla="*/ 0 h 81"/>
                    <a:gd name="T4" fmla="*/ 22 w 22"/>
                    <a:gd name="T5" fmla="*/ 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2" h="81">
                      <a:moveTo>
                        <a:pt x="0" y="81"/>
                      </a:moveTo>
                      <a:lnTo>
                        <a:pt x="0" y="0"/>
                      </a:lnTo>
                      <a:lnTo>
                        <a:pt x="22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4" name="Rectangle 192"/>
                <p:cNvSpPr>
                  <a:spLocks noChangeArrowheads="1"/>
                </p:cNvSpPr>
                <p:nvPr/>
              </p:nvSpPr>
              <p:spPr bwMode="auto">
                <a:xfrm>
                  <a:off x="3015" y="5006"/>
                  <a:ext cx="1269" cy="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lvl="0"/>
                  <a:r>
                    <a:rPr lang="en-US" altLang="en-US" sz="700" dirty="0">
                      <a:solidFill>
                        <a:srgbClr val="000000"/>
                      </a:solidFill>
                    </a:rPr>
                    <a:t> </a:t>
                  </a:r>
                  <a:r>
                    <a:rPr lang="en-US" altLang="en-US" sz="700" dirty="0" smtClean="0">
                      <a:solidFill>
                        <a:srgbClr val="000000"/>
                      </a:solidFill>
                    </a:rPr>
                    <a:t>KM027255.1|Hu/Jeddah_C7149/KSA/2014-04-05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35" name="Freeform 193"/>
                <p:cNvSpPr>
                  <a:spLocks/>
                </p:cNvSpPr>
                <p:nvPr/>
              </p:nvSpPr>
              <p:spPr bwMode="auto">
                <a:xfrm>
                  <a:off x="2828" y="5042"/>
                  <a:ext cx="187" cy="30"/>
                </a:xfrm>
                <a:custGeom>
                  <a:avLst/>
                  <a:gdLst>
                    <a:gd name="T0" fmla="*/ 0 w 187"/>
                    <a:gd name="T1" fmla="*/ 30 h 30"/>
                    <a:gd name="T2" fmla="*/ 0 w 187"/>
                    <a:gd name="T3" fmla="*/ 0 h 30"/>
                    <a:gd name="T4" fmla="*/ 187 w 187"/>
                    <a:gd name="T5" fmla="*/ 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87" h="30">
                      <a:moveTo>
                        <a:pt x="0" y="30"/>
                      </a:moveTo>
                      <a:lnTo>
                        <a:pt x="0" y="0"/>
                      </a:lnTo>
                      <a:lnTo>
                        <a:pt x="187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6" name="Rectangle 194"/>
                <p:cNvSpPr>
                  <a:spLocks noChangeArrowheads="1"/>
                </p:cNvSpPr>
                <p:nvPr/>
              </p:nvSpPr>
              <p:spPr bwMode="auto">
                <a:xfrm>
                  <a:off x="2837" y="5066"/>
                  <a:ext cx="1492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KM027261.1|Hu/Makkah_C9355/KSA/Makkah/2014-04-15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37" name="Freeform 195"/>
                <p:cNvSpPr>
                  <a:spLocks/>
                </p:cNvSpPr>
                <p:nvPr/>
              </p:nvSpPr>
              <p:spPr bwMode="auto">
                <a:xfrm>
                  <a:off x="2828" y="5072"/>
                  <a:ext cx="9" cy="29"/>
                </a:xfrm>
                <a:custGeom>
                  <a:avLst/>
                  <a:gdLst>
                    <a:gd name="T0" fmla="*/ 0 w 9"/>
                    <a:gd name="T1" fmla="*/ 0 h 29"/>
                    <a:gd name="T2" fmla="*/ 0 w 9"/>
                    <a:gd name="T3" fmla="*/ 29 h 29"/>
                    <a:gd name="T4" fmla="*/ 9 w 9"/>
                    <a:gd name="T5" fmla="*/ 2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9" h="29">
                      <a:moveTo>
                        <a:pt x="0" y="0"/>
                      </a:moveTo>
                      <a:lnTo>
                        <a:pt x="0" y="29"/>
                      </a:lnTo>
                      <a:lnTo>
                        <a:pt x="9" y="29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8" name="Freeform 196"/>
                <p:cNvSpPr>
                  <a:spLocks/>
                </p:cNvSpPr>
                <p:nvPr/>
              </p:nvSpPr>
              <p:spPr bwMode="auto">
                <a:xfrm>
                  <a:off x="2400" y="5072"/>
                  <a:ext cx="428" cy="44"/>
                </a:xfrm>
                <a:custGeom>
                  <a:avLst/>
                  <a:gdLst>
                    <a:gd name="T0" fmla="*/ 0 w 428"/>
                    <a:gd name="T1" fmla="*/ 44 h 44"/>
                    <a:gd name="T2" fmla="*/ 0 w 428"/>
                    <a:gd name="T3" fmla="*/ 0 h 44"/>
                    <a:gd name="T4" fmla="*/ 428 w 428"/>
                    <a:gd name="T5" fmla="*/ 0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28" h="44">
                      <a:moveTo>
                        <a:pt x="0" y="44"/>
                      </a:moveTo>
                      <a:lnTo>
                        <a:pt x="0" y="0"/>
                      </a:lnTo>
                      <a:lnTo>
                        <a:pt x="428" y="0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9" name="Rectangle 197"/>
                <p:cNvSpPr>
                  <a:spLocks noChangeArrowheads="1"/>
                </p:cNvSpPr>
                <p:nvPr/>
              </p:nvSpPr>
              <p:spPr bwMode="auto">
                <a:xfrm>
                  <a:off x="2488" y="5126"/>
                  <a:ext cx="1266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KM027257.1|Hu/Jeddah_C7770/KSA/2014-04-07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40" name="Freeform 198"/>
                <p:cNvSpPr>
                  <a:spLocks/>
                </p:cNvSpPr>
                <p:nvPr/>
              </p:nvSpPr>
              <p:spPr bwMode="auto">
                <a:xfrm>
                  <a:off x="2400" y="5116"/>
                  <a:ext cx="88" cy="45"/>
                </a:xfrm>
                <a:custGeom>
                  <a:avLst/>
                  <a:gdLst>
                    <a:gd name="T0" fmla="*/ 0 w 88"/>
                    <a:gd name="T1" fmla="*/ 0 h 45"/>
                    <a:gd name="T2" fmla="*/ 0 w 88"/>
                    <a:gd name="T3" fmla="*/ 45 h 45"/>
                    <a:gd name="T4" fmla="*/ 88 w 88"/>
                    <a:gd name="T5" fmla="*/ 45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88" h="45">
                      <a:moveTo>
                        <a:pt x="0" y="0"/>
                      </a:moveTo>
                      <a:lnTo>
                        <a:pt x="0" y="45"/>
                      </a:lnTo>
                      <a:lnTo>
                        <a:pt x="88" y="45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1" name="Rectangle 199"/>
                <p:cNvSpPr>
                  <a:spLocks noChangeArrowheads="1"/>
                </p:cNvSpPr>
                <p:nvPr/>
              </p:nvSpPr>
              <p:spPr bwMode="auto">
                <a:xfrm>
                  <a:off x="2436" y="5185"/>
                  <a:ext cx="1266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KM027258.1|Hu/Jeddah_C8826/KSA/2014-04-12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42" name="Freeform 200"/>
                <p:cNvSpPr>
                  <a:spLocks/>
                </p:cNvSpPr>
                <p:nvPr/>
              </p:nvSpPr>
              <p:spPr bwMode="auto">
                <a:xfrm>
                  <a:off x="2400" y="5146"/>
                  <a:ext cx="36" cy="75"/>
                </a:xfrm>
                <a:custGeom>
                  <a:avLst/>
                  <a:gdLst>
                    <a:gd name="T0" fmla="*/ 0 w 36"/>
                    <a:gd name="T1" fmla="*/ 0 h 75"/>
                    <a:gd name="T2" fmla="*/ 0 w 36"/>
                    <a:gd name="T3" fmla="*/ 75 h 75"/>
                    <a:gd name="T4" fmla="*/ 36 w 36"/>
                    <a:gd name="T5" fmla="*/ 75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6" h="75">
                      <a:moveTo>
                        <a:pt x="0" y="0"/>
                      </a:moveTo>
                      <a:lnTo>
                        <a:pt x="0" y="75"/>
                      </a:lnTo>
                      <a:lnTo>
                        <a:pt x="36" y="75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3" name="Line 201"/>
                <p:cNvSpPr>
                  <a:spLocks noChangeShapeType="1"/>
                </p:cNvSpPr>
                <p:nvPr/>
              </p:nvSpPr>
              <p:spPr bwMode="auto">
                <a:xfrm>
                  <a:off x="2400" y="5072"/>
                  <a:ext cx="0" cy="74"/>
                </a:xfrm>
                <a:prstGeom prst="line">
                  <a:avLst/>
                </a:pr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4" name="Freeform 202"/>
                <p:cNvSpPr>
                  <a:spLocks/>
                </p:cNvSpPr>
                <p:nvPr/>
              </p:nvSpPr>
              <p:spPr bwMode="auto">
                <a:xfrm>
                  <a:off x="2221" y="5063"/>
                  <a:ext cx="179" cy="83"/>
                </a:xfrm>
                <a:custGeom>
                  <a:avLst/>
                  <a:gdLst>
                    <a:gd name="T0" fmla="*/ 0 w 179"/>
                    <a:gd name="T1" fmla="*/ 0 h 83"/>
                    <a:gd name="T2" fmla="*/ 0 w 179"/>
                    <a:gd name="T3" fmla="*/ 83 h 83"/>
                    <a:gd name="T4" fmla="*/ 179 w 179"/>
                    <a:gd name="T5" fmla="*/ 83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79" h="83">
                      <a:moveTo>
                        <a:pt x="0" y="0"/>
                      </a:moveTo>
                      <a:lnTo>
                        <a:pt x="0" y="83"/>
                      </a:lnTo>
                      <a:lnTo>
                        <a:pt x="179" y="83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5" name="Rectangle 203"/>
                <p:cNvSpPr>
                  <a:spLocks noChangeArrowheads="1"/>
                </p:cNvSpPr>
                <p:nvPr/>
              </p:nvSpPr>
              <p:spPr bwMode="auto">
                <a:xfrm>
                  <a:off x="2230" y="5245"/>
                  <a:ext cx="1266" cy="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KM027256.1|Hu/Jeddah_C7569/KSA/2014-04-03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46" name="Freeform 204"/>
                <p:cNvSpPr>
                  <a:spLocks/>
                </p:cNvSpPr>
                <p:nvPr/>
              </p:nvSpPr>
              <p:spPr bwMode="auto">
                <a:xfrm>
                  <a:off x="2221" y="5131"/>
                  <a:ext cx="9" cy="149"/>
                </a:xfrm>
                <a:custGeom>
                  <a:avLst/>
                  <a:gdLst>
                    <a:gd name="T0" fmla="*/ 0 w 9"/>
                    <a:gd name="T1" fmla="*/ 0 h 149"/>
                    <a:gd name="T2" fmla="*/ 0 w 9"/>
                    <a:gd name="T3" fmla="*/ 149 h 149"/>
                    <a:gd name="T4" fmla="*/ 9 w 9"/>
                    <a:gd name="T5" fmla="*/ 149 h 1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9" h="149">
                      <a:moveTo>
                        <a:pt x="0" y="0"/>
                      </a:moveTo>
                      <a:lnTo>
                        <a:pt x="0" y="149"/>
                      </a:lnTo>
                      <a:lnTo>
                        <a:pt x="9" y="149"/>
                      </a:lnTo>
                    </a:path>
                  </a:pathLst>
                </a:custGeom>
                <a:noFill/>
                <a:ln w="0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85" name="Rectangle 206"/>
              <p:cNvSpPr>
                <a:spLocks noChangeArrowheads="1"/>
              </p:cNvSpPr>
              <p:nvPr/>
            </p:nvSpPr>
            <p:spPr bwMode="auto">
              <a:xfrm>
                <a:off x="2243" y="5304"/>
                <a:ext cx="1266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KM027259.1|Hu/Jeddah_C9055/KSA/2014-04-14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6" name="Freeform 207"/>
              <p:cNvSpPr>
                <a:spLocks/>
              </p:cNvSpPr>
              <p:nvPr/>
            </p:nvSpPr>
            <p:spPr bwMode="auto">
              <a:xfrm>
                <a:off x="2221" y="5161"/>
                <a:ext cx="22" cy="179"/>
              </a:xfrm>
              <a:custGeom>
                <a:avLst/>
                <a:gdLst>
                  <a:gd name="T0" fmla="*/ 0 w 22"/>
                  <a:gd name="T1" fmla="*/ 0 h 179"/>
                  <a:gd name="T2" fmla="*/ 0 w 22"/>
                  <a:gd name="T3" fmla="*/ 179 h 179"/>
                  <a:gd name="T4" fmla="*/ 22 w 22"/>
                  <a:gd name="T5" fmla="*/ 17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" h="179">
                    <a:moveTo>
                      <a:pt x="0" y="0"/>
                    </a:moveTo>
                    <a:lnTo>
                      <a:pt x="0" y="179"/>
                    </a:lnTo>
                    <a:lnTo>
                      <a:pt x="22" y="179"/>
                    </a:lnTo>
                  </a:path>
                </a:pathLst>
              </a:custGeom>
              <a:noFill/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Rectangle 208"/>
              <p:cNvSpPr>
                <a:spLocks noChangeArrowheads="1"/>
              </p:cNvSpPr>
              <p:nvPr/>
            </p:nvSpPr>
            <p:spPr bwMode="auto">
              <a:xfrm>
                <a:off x="2256" y="5364"/>
                <a:ext cx="1485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KM027260.1|Hu/Jeddah_C10306/KSA/2014-04-20|4-2014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8" name="Freeform 209"/>
              <p:cNvSpPr>
                <a:spLocks/>
              </p:cNvSpPr>
              <p:nvPr/>
            </p:nvSpPr>
            <p:spPr bwMode="auto">
              <a:xfrm>
                <a:off x="2221" y="5191"/>
                <a:ext cx="35" cy="209"/>
              </a:xfrm>
              <a:custGeom>
                <a:avLst/>
                <a:gdLst>
                  <a:gd name="T0" fmla="*/ 0 w 35"/>
                  <a:gd name="T1" fmla="*/ 0 h 209"/>
                  <a:gd name="T2" fmla="*/ 0 w 35"/>
                  <a:gd name="T3" fmla="*/ 209 h 209"/>
                  <a:gd name="T4" fmla="*/ 35 w 35"/>
                  <a:gd name="T5" fmla="*/ 209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5" h="209">
                    <a:moveTo>
                      <a:pt x="0" y="0"/>
                    </a:moveTo>
                    <a:lnTo>
                      <a:pt x="0" y="209"/>
                    </a:lnTo>
                    <a:lnTo>
                      <a:pt x="35" y="209"/>
                    </a:lnTo>
                  </a:path>
                </a:pathLst>
              </a:custGeom>
              <a:noFill/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Line 210"/>
              <p:cNvSpPr>
                <a:spLocks noChangeShapeType="1"/>
              </p:cNvSpPr>
              <p:nvPr/>
            </p:nvSpPr>
            <p:spPr bwMode="auto">
              <a:xfrm>
                <a:off x="2221" y="4982"/>
                <a:ext cx="0" cy="209"/>
              </a:xfrm>
              <a:prstGeom prst="line">
                <a:avLst/>
              </a:prstGeom>
              <a:noFill/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211"/>
              <p:cNvSpPr>
                <a:spLocks/>
              </p:cNvSpPr>
              <p:nvPr/>
            </p:nvSpPr>
            <p:spPr bwMode="auto">
              <a:xfrm>
                <a:off x="2159" y="5191"/>
                <a:ext cx="62" cy="134"/>
              </a:xfrm>
              <a:custGeom>
                <a:avLst/>
                <a:gdLst>
                  <a:gd name="T0" fmla="*/ 0 w 62"/>
                  <a:gd name="T1" fmla="*/ 134 h 134"/>
                  <a:gd name="T2" fmla="*/ 0 w 62"/>
                  <a:gd name="T3" fmla="*/ 0 h 134"/>
                  <a:gd name="T4" fmla="*/ 62 w 62"/>
                  <a:gd name="T5" fmla="*/ 0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2" h="134">
                    <a:moveTo>
                      <a:pt x="0" y="134"/>
                    </a:moveTo>
                    <a:lnTo>
                      <a:pt x="0" y="0"/>
                    </a:lnTo>
                    <a:lnTo>
                      <a:pt x="62" y="0"/>
                    </a:lnTo>
                  </a:path>
                </a:pathLst>
              </a:custGeom>
              <a:noFill/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Rectangle 212"/>
              <p:cNvSpPr>
                <a:spLocks noChangeArrowheads="1"/>
              </p:cNvSpPr>
              <p:nvPr/>
            </p:nvSpPr>
            <p:spPr bwMode="auto">
              <a:xfrm>
                <a:off x="2195" y="5424"/>
                <a:ext cx="1075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KJ650098.1|Camel/Qatar_2_2014|2-2014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2" name="Freeform 213"/>
              <p:cNvSpPr>
                <a:spLocks/>
              </p:cNvSpPr>
              <p:nvPr/>
            </p:nvSpPr>
            <p:spPr bwMode="auto">
              <a:xfrm>
                <a:off x="2159" y="5325"/>
                <a:ext cx="36" cy="134"/>
              </a:xfrm>
              <a:custGeom>
                <a:avLst/>
                <a:gdLst>
                  <a:gd name="T0" fmla="*/ 0 w 36"/>
                  <a:gd name="T1" fmla="*/ 0 h 134"/>
                  <a:gd name="T2" fmla="*/ 0 w 36"/>
                  <a:gd name="T3" fmla="*/ 134 h 134"/>
                  <a:gd name="T4" fmla="*/ 36 w 36"/>
                  <a:gd name="T5" fmla="*/ 134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134">
                    <a:moveTo>
                      <a:pt x="0" y="0"/>
                    </a:moveTo>
                    <a:lnTo>
                      <a:pt x="0" y="134"/>
                    </a:lnTo>
                    <a:lnTo>
                      <a:pt x="36" y="134"/>
                    </a:lnTo>
                  </a:path>
                </a:pathLst>
              </a:custGeom>
              <a:noFill/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14"/>
              <p:cNvSpPr>
                <a:spLocks/>
              </p:cNvSpPr>
              <p:nvPr/>
            </p:nvSpPr>
            <p:spPr bwMode="auto">
              <a:xfrm>
                <a:off x="2094" y="5090"/>
                <a:ext cx="65" cy="235"/>
              </a:xfrm>
              <a:custGeom>
                <a:avLst/>
                <a:gdLst>
                  <a:gd name="T0" fmla="*/ 0 w 65"/>
                  <a:gd name="T1" fmla="*/ 0 h 235"/>
                  <a:gd name="T2" fmla="*/ 0 w 65"/>
                  <a:gd name="T3" fmla="*/ 235 h 235"/>
                  <a:gd name="T4" fmla="*/ 65 w 65"/>
                  <a:gd name="T5" fmla="*/ 235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5" h="235">
                    <a:moveTo>
                      <a:pt x="0" y="0"/>
                    </a:moveTo>
                    <a:lnTo>
                      <a:pt x="0" y="235"/>
                    </a:lnTo>
                    <a:lnTo>
                      <a:pt x="65" y="235"/>
                    </a:lnTo>
                  </a:path>
                </a:pathLst>
              </a:custGeom>
              <a:noFill/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215"/>
              <p:cNvSpPr>
                <a:spLocks/>
              </p:cNvSpPr>
              <p:nvPr/>
            </p:nvSpPr>
            <p:spPr bwMode="auto">
              <a:xfrm>
                <a:off x="2013" y="5090"/>
                <a:ext cx="81" cy="214"/>
              </a:xfrm>
              <a:custGeom>
                <a:avLst/>
                <a:gdLst>
                  <a:gd name="T0" fmla="*/ 0 w 81"/>
                  <a:gd name="T1" fmla="*/ 214 h 214"/>
                  <a:gd name="T2" fmla="*/ 0 w 81"/>
                  <a:gd name="T3" fmla="*/ 0 h 214"/>
                  <a:gd name="T4" fmla="*/ 81 w 81"/>
                  <a:gd name="T5" fmla="*/ 0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1" h="214">
                    <a:moveTo>
                      <a:pt x="0" y="214"/>
                    </a:moveTo>
                    <a:lnTo>
                      <a:pt x="0" y="0"/>
                    </a:lnTo>
                    <a:lnTo>
                      <a:pt x="81" y="0"/>
                    </a:lnTo>
                  </a:path>
                </a:pathLst>
              </a:custGeom>
              <a:noFill/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Rectangle 216"/>
              <p:cNvSpPr>
                <a:spLocks noChangeArrowheads="1"/>
              </p:cNvSpPr>
              <p:nvPr/>
            </p:nvSpPr>
            <p:spPr bwMode="auto">
              <a:xfrm>
                <a:off x="2304" y="5483"/>
                <a:ext cx="1182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KJ713297.1|Camel/KSA-CAMEL-503|11-2013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6" name="Freeform 217"/>
              <p:cNvSpPr>
                <a:spLocks/>
              </p:cNvSpPr>
              <p:nvPr/>
            </p:nvSpPr>
            <p:spPr bwMode="auto">
              <a:xfrm>
                <a:off x="2013" y="5304"/>
                <a:ext cx="291" cy="215"/>
              </a:xfrm>
              <a:custGeom>
                <a:avLst/>
                <a:gdLst>
                  <a:gd name="T0" fmla="*/ 0 w 291"/>
                  <a:gd name="T1" fmla="*/ 0 h 215"/>
                  <a:gd name="T2" fmla="*/ 0 w 291"/>
                  <a:gd name="T3" fmla="*/ 215 h 215"/>
                  <a:gd name="T4" fmla="*/ 291 w 291"/>
                  <a:gd name="T5" fmla="*/ 215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1" h="215">
                    <a:moveTo>
                      <a:pt x="0" y="0"/>
                    </a:moveTo>
                    <a:lnTo>
                      <a:pt x="0" y="215"/>
                    </a:lnTo>
                    <a:lnTo>
                      <a:pt x="291" y="215"/>
                    </a:lnTo>
                  </a:path>
                </a:pathLst>
              </a:custGeom>
              <a:noFill/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18"/>
              <p:cNvSpPr>
                <a:spLocks/>
              </p:cNvSpPr>
              <p:nvPr/>
            </p:nvSpPr>
            <p:spPr bwMode="auto">
              <a:xfrm>
                <a:off x="1876" y="5304"/>
                <a:ext cx="137" cy="137"/>
              </a:xfrm>
              <a:custGeom>
                <a:avLst/>
                <a:gdLst>
                  <a:gd name="T0" fmla="*/ 0 w 137"/>
                  <a:gd name="T1" fmla="*/ 137 h 137"/>
                  <a:gd name="T2" fmla="*/ 0 w 137"/>
                  <a:gd name="T3" fmla="*/ 0 h 137"/>
                  <a:gd name="T4" fmla="*/ 137 w 137"/>
                  <a:gd name="T5" fmla="*/ 0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7" h="137">
                    <a:moveTo>
                      <a:pt x="0" y="137"/>
                    </a:moveTo>
                    <a:lnTo>
                      <a:pt x="0" y="0"/>
                    </a:lnTo>
                    <a:lnTo>
                      <a:pt x="137" y="0"/>
                    </a:lnTo>
                  </a:path>
                </a:pathLst>
              </a:custGeom>
              <a:noFill/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Rectangle 219"/>
              <p:cNvSpPr>
                <a:spLocks noChangeArrowheads="1"/>
              </p:cNvSpPr>
              <p:nvPr/>
            </p:nvSpPr>
            <p:spPr bwMode="auto">
              <a:xfrm>
                <a:off x="2172" y="5543"/>
                <a:ext cx="1182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KJ713298.1|Camel/KSA-CAMEL-363|11-2013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9" name="Freeform 220"/>
              <p:cNvSpPr>
                <a:spLocks/>
              </p:cNvSpPr>
              <p:nvPr/>
            </p:nvSpPr>
            <p:spPr bwMode="auto">
              <a:xfrm>
                <a:off x="1876" y="5441"/>
                <a:ext cx="296" cy="138"/>
              </a:xfrm>
              <a:custGeom>
                <a:avLst/>
                <a:gdLst>
                  <a:gd name="T0" fmla="*/ 0 w 296"/>
                  <a:gd name="T1" fmla="*/ 0 h 138"/>
                  <a:gd name="T2" fmla="*/ 0 w 296"/>
                  <a:gd name="T3" fmla="*/ 138 h 138"/>
                  <a:gd name="T4" fmla="*/ 296 w 296"/>
                  <a:gd name="T5" fmla="*/ 13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6" h="138">
                    <a:moveTo>
                      <a:pt x="0" y="0"/>
                    </a:moveTo>
                    <a:lnTo>
                      <a:pt x="0" y="138"/>
                    </a:lnTo>
                    <a:lnTo>
                      <a:pt x="296" y="138"/>
                    </a:lnTo>
                  </a:path>
                </a:pathLst>
              </a:custGeom>
              <a:noFill/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21"/>
              <p:cNvSpPr>
                <a:spLocks/>
              </p:cNvSpPr>
              <p:nvPr/>
            </p:nvSpPr>
            <p:spPr bwMode="auto">
              <a:xfrm>
                <a:off x="1737" y="5441"/>
                <a:ext cx="139" cy="113"/>
              </a:xfrm>
              <a:custGeom>
                <a:avLst/>
                <a:gdLst>
                  <a:gd name="T0" fmla="*/ 0 w 139"/>
                  <a:gd name="T1" fmla="*/ 113 h 113"/>
                  <a:gd name="T2" fmla="*/ 0 w 139"/>
                  <a:gd name="T3" fmla="*/ 0 h 113"/>
                  <a:gd name="T4" fmla="*/ 139 w 139"/>
                  <a:gd name="T5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9" h="113">
                    <a:moveTo>
                      <a:pt x="0" y="113"/>
                    </a:moveTo>
                    <a:lnTo>
                      <a:pt x="0" y="0"/>
                    </a:lnTo>
                    <a:lnTo>
                      <a:pt x="139" y="0"/>
                    </a:lnTo>
                  </a:path>
                </a:pathLst>
              </a:custGeom>
              <a:noFill/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Rectangle 222"/>
              <p:cNvSpPr>
                <a:spLocks noChangeArrowheads="1"/>
              </p:cNvSpPr>
              <p:nvPr/>
            </p:nvSpPr>
            <p:spPr bwMode="auto">
              <a:xfrm>
                <a:off x="2018" y="5603"/>
                <a:ext cx="1143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KC667074.1|Hu/England-Qatar/2012|9-2012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2" name="Freeform 223"/>
              <p:cNvSpPr>
                <a:spLocks/>
              </p:cNvSpPr>
              <p:nvPr/>
            </p:nvSpPr>
            <p:spPr bwMode="auto">
              <a:xfrm>
                <a:off x="2009" y="5638"/>
                <a:ext cx="9" cy="30"/>
              </a:xfrm>
              <a:custGeom>
                <a:avLst/>
                <a:gdLst>
                  <a:gd name="T0" fmla="*/ 0 w 9"/>
                  <a:gd name="T1" fmla="*/ 30 h 30"/>
                  <a:gd name="T2" fmla="*/ 0 w 9"/>
                  <a:gd name="T3" fmla="*/ 0 h 30"/>
                  <a:gd name="T4" fmla="*/ 9 w 9"/>
                  <a:gd name="T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" h="30">
                    <a:moveTo>
                      <a:pt x="0" y="30"/>
                    </a:moveTo>
                    <a:lnTo>
                      <a:pt x="0" y="0"/>
                    </a:lnTo>
                    <a:lnTo>
                      <a:pt x="9" y="0"/>
                    </a:lnTo>
                  </a:path>
                </a:pathLst>
              </a:custGeom>
              <a:noFill/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Rectangle 224"/>
              <p:cNvSpPr>
                <a:spLocks noChangeArrowheads="1"/>
              </p:cNvSpPr>
              <p:nvPr/>
            </p:nvSpPr>
            <p:spPr bwMode="auto">
              <a:xfrm>
                <a:off x="2018" y="5662"/>
                <a:ext cx="876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lvl="0"/>
                <a:r>
                  <a:rPr lang="en-US" altLang="en-US" sz="700" dirty="0">
                    <a:solidFill>
                      <a:srgbClr val="000000"/>
                    </a:solidFill>
                  </a:rPr>
                  <a:t> KC164505.2|Hu/England 1|9-2012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4" name="Freeform 225"/>
              <p:cNvSpPr>
                <a:spLocks/>
              </p:cNvSpPr>
              <p:nvPr/>
            </p:nvSpPr>
            <p:spPr bwMode="auto">
              <a:xfrm>
                <a:off x="2009" y="5668"/>
                <a:ext cx="9" cy="30"/>
              </a:xfrm>
              <a:custGeom>
                <a:avLst/>
                <a:gdLst>
                  <a:gd name="T0" fmla="*/ 0 w 9"/>
                  <a:gd name="T1" fmla="*/ 0 h 30"/>
                  <a:gd name="T2" fmla="*/ 0 w 9"/>
                  <a:gd name="T3" fmla="*/ 30 h 30"/>
                  <a:gd name="T4" fmla="*/ 9 w 9"/>
                  <a:gd name="T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" h="30">
                    <a:moveTo>
                      <a:pt x="0" y="0"/>
                    </a:moveTo>
                    <a:lnTo>
                      <a:pt x="0" y="30"/>
                    </a:lnTo>
                    <a:lnTo>
                      <a:pt x="9" y="30"/>
                    </a:lnTo>
                  </a:path>
                </a:pathLst>
              </a:custGeom>
              <a:noFill/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26"/>
              <p:cNvSpPr>
                <a:spLocks/>
              </p:cNvSpPr>
              <p:nvPr/>
            </p:nvSpPr>
            <p:spPr bwMode="auto">
              <a:xfrm>
                <a:off x="1737" y="5554"/>
                <a:ext cx="272" cy="114"/>
              </a:xfrm>
              <a:custGeom>
                <a:avLst/>
                <a:gdLst>
                  <a:gd name="T0" fmla="*/ 0 w 272"/>
                  <a:gd name="T1" fmla="*/ 0 h 114"/>
                  <a:gd name="T2" fmla="*/ 0 w 272"/>
                  <a:gd name="T3" fmla="*/ 114 h 114"/>
                  <a:gd name="T4" fmla="*/ 272 w 272"/>
                  <a:gd name="T5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2" h="114">
                    <a:moveTo>
                      <a:pt x="0" y="0"/>
                    </a:moveTo>
                    <a:lnTo>
                      <a:pt x="0" y="114"/>
                    </a:lnTo>
                    <a:lnTo>
                      <a:pt x="272" y="114"/>
                    </a:lnTo>
                  </a:path>
                </a:pathLst>
              </a:custGeom>
              <a:noFill/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Rectangle 227"/>
              <p:cNvSpPr>
                <a:spLocks noChangeArrowheads="1"/>
              </p:cNvSpPr>
              <p:nvPr/>
            </p:nvSpPr>
            <p:spPr bwMode="auto">
              <a:xfrm>
                <a:off x="2142" y="5722"/>
                <a:ext cx="1025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KF600613.1|Hu/Riyadh_3_2013|2-2013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7" name="Freeform 228"/>
              <p:cNvSpPr>
                <a:spLocks/>
              </p:cNvSpPr>
              <p:nvPr/>
            </p:nvSpPr>
            <p:spPr bwMode="auto">
              <a:xfrm>
                <a:off x="1873" y="5758"/>
                <a:ext cx="269" cy="59"/>
              </a:xfrm>
              <a:custGeom>
                <a:avLst/>
                <a:gdLst>
                  <a:gd name="T0" fmla="*/ 0 w 269"/>
                  <a:gd name="T1" fmla="*/ 59 h 59"/>
                  <a:gd name="T2" fmla="*/ 0 w 269"/>
                  <a:gd name="T3" fmla="*/ 0 h 59"/>
                  <a:gd name="T4" fmla="*/ 269 w 269"/>
                  <a:gd name="T5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9" h="59">
                    <a:moveTo>
                      <a:pt x="0" y="59"/>
                    </a:moveTo>
                    <a:lnTo>
                      <a:pt x="0" y="0"/>
                    </a:lnTo>
                    <a:lnTo>
                      <a:pt x="269" y="0"/>
                    </a:lnTo>
                  </a:path>
                </a:pathLst>
              </a:custGeom>
              <a:noFill/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Rectangle 229"/>
              <p:cNvSpPr>
                <a:spLocks noChangeArrowheads="1"/>
              </p:cNvSpPr>
              <p:nvPr/>
            </p:nvSpPr>
            <p:spPr bwMode="auto">
              <a:xfrm>
                <a:off x="2093" y="5782"/>
                <a:ext cx="1283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KJ156881.1|Hu/Wadi-Ad-Dawasir_1_2013|6-2013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9" name="Freeform 230"/>
              <p:cNvSpPr>
                <a:spLocks/>
              </p:cNvSpPr>
              <p:nvPr/>
            </p:nvSpPr>
            <p:spPr bwMode="auto">
              <a:xfrm>
                <a:off x="1915" y="5817"/>
                <a:ext cx="178" cy="61"/>
              </a:xfrm>
              <a:custGeom>
                <a:avLst/>
                <a:gdLst>
                  <a:gd name="T0" fmla="*/ 0 w 178"/>
                  <a:gd name="T1" fmla="*/ 61 h 61"/>
                  <a:gd name="T2" fmla="*/ 0 w 178"/>
                  <a:gd name="T3" fmla="*/ 0 h 61"/>
                  <a:gd name="T4" fmla="*/ 178 w 178"/>
                  <a:gd name="T5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8" h="61">
                    <a:moveTo>
                      <a:pt x="0" y="61"/>
                    </a:moveTo>
                    <a:lnTo>
                      <a:pt x="0" y="0"/>
                    </a:lnTo>
                    <a:lnTo>
                      <a:pt x="178" y="0"/>
                    </a:lnTo>
                  </a:path>
                </a:pathLst>
              </a:custGeom>
              <a:noFill/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Rectangle 231"/>
              <p:cNvSpPr>
                <a:spLocks noChangeArrowheads="1"/>
              </p:cNvSpPr>
              <p:nvPr/>
            </p:nvSpPr>
            <p:spPr bwMode="auto">
              <a:xfrm>
                <a:off x="2101" y="5841"/>
                <a:ext cx="1018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KJ156944.1|Hu/Riyadh_5_2013|7-2013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1" name="Freeform 232"/>
              <p:cNvSpPr>
                <a:spLocks/>
              </p:cNvSpPr>
              <p:nvPr/>
            </p:nvSpPr>
            <p:spPr bwMode="auto">
              <a:xfrm>
                <a:off x="1943" y="5877"/>
                <a:ext cx="158" cy="63"/>
              </a:xfrm>
              <a:custGeom>
                <a:avLst/>
                <a:gdLst>
                  <a:gd name="T0" fmla="*/ 0 w 158"/>
                  <a:gd name="T1" fmla="*/ 63 h 63"/>
                  <a:gd name="T2" fmla="*/ 0 w 158"/>
                  <a:gd name="T3" fmla="*/ 0 h 63"/>
                  <a:gd name="T4" fmla="*/ 158 w 158"/>
                  <a:gd name="T5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8" h="63">
                    <a:moveTo>
                      <a:pt x="0" y="63"/>
                    </a:moveTo>
                    <a:lnTo>
                      <a:pt x="0" y="0"/>
                    </a:lnTo>
                    <a:lnTo>
                      <a:pt x="158" y="0"/>
                    </a:lnTo>
                  </a:path>
                </a:pathLst>
              </a:custGeom>
              <a:noFill/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Rectangle 233"/>
              <p:cNvSpPr>
                <a:spLocks noChangeArrowheads="1"/>
              </p:cNvSpPr>
              <p:nvPr/>
            </p:nvSpPr>
            <p:spPr bwMode="auto">
              <a:xfrm>
                <a:off x="2110" y="5901"/>
                <a:ext cx="940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KJ156949.1|Hu/Taif_1_2013|6-2013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3" name="Freeform 234"/>
              <p:cNvSpPr>
                <a:spLocks/>
              </p:cNvSpPr>
              <p:nvPr/>
            </p:nvSpPr>
            <p:spPr bwMode="auto">
              <a:xfrm>
                <a:off x="2009" y="5936"/>
                <a:ext cx="101" cy="67"/>
              </a:xfrm>
              <a:custGeom>
                <a:avLst/>
                <a:gdLst>
                  <a:gd name="T0" fmla="*/ 0 w 101"/>
                  <a:gd name="T1" fmla="*/ 67 h 67"/>
                  <a:gd name="T2" fmla="*/ 0 w 101"/>
                  <a:gd name="T3" fmla="*/ 0 h 67"/>
                  <a:gd name="T4" fmla="*/ 101 w 101"/>
                  <a:gd name="T5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1" h="67">
                    <a:moveTo>
                      <a:pt x="0" y="67"/>
                    </a:moveTo>
                    <a:lnTo>
                      <a:pt x="0" y="0"/>
                    </a:lnTo>
                    <a:lnTo>
                      <a:pt x="101" y="0"/>
                    </a:lnTo>
                  </a:path>
                </a:pathLst>
              </a:custGeom>
              <a:noFill/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Rectangle 235"/>
              <p:cNvSpPr>
                <a:spLocks noChangeArrowheads="1"/>
              </p:cNvSpPr>
              <p:nvPr/>
            </p:nvSpPr>
            <p:spPr bwMode="auto">
              <a:xfrm>
                <a:off x="2155" y="5961"/>
                <a:ext cx="1395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KF958702.1|Hu/MERS-CoV-Jeddah-human-1|11-2013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5" name="Freeform 236"/>
              <p:cNvSpPr>
                <a:spLocks/>
              </p:cNvSpPr>
              <p:nvPr/>
            </p:nvSpPr>
            <p:spPr bwMode="auto">
              <a:xfrm>
                <a:off x="2145" y="5996"/>
                <a:ext cx="10" cy="30"/>
              </a:xfrm>
              <a:custGeom>
                <a:avLst/>
                <a:gdLst>
                  <a:gd name="T0" fmla="*/ 0 w 10"/>
                  <a:gd name="T1" fmla="*/ 30 h 30"/>
                  <a:gd name="T2" fmla="*/ 0 w 10"/>
                  <a:gd name="T3" fmla="*/ 0 h 30"/>
                  <a:gd name="T4" fmla="*/ 10 w 10"/>
                  <a:gd name="T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30">
                    <a:moveTo>
                      <a:pt x="0" y="30"/>
                    </a:moveTo>
                    <a:lnTo>
                      <a:pt x="0" y="0"/>
                    </a:lnTo>
                    <a:lnTo>
                      <a:pt x="10" y="0"/>
                    </a:lnTo>
                  </a:path>
                </a:pathLst>
              </a:custGeom>
              <a:noFill/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Rectangle 237"/>
              <p:cNvSpPr>
                <a:spLocks noChangeArrowheads="1"/>
              </p:cNvSpPr>
              <p:nvPr/>
            </p:nvSpPr>
            <p:spPr bwMode="auto">
              <a:xfrm>
                <a:off x="2156" y="6020"/>
                <a:ext cx="1384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KF917527.1|Hu/MERS-CoV-Jeddah-Camel-1|11-2013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7" name="Freeform 238"/>
              <p:cNvSpPr>
                <a:spLocks/>
              </p:cNvSpPr>
              <p:nvPr/>
            </p:nvSpPr>
            <p:spPr bwMode="auto">
              <a:xfrm>
                <a:off x="2145" y="6026"/>
                <a:ext cx="11" cy="30"/>
              </a:xfrm>
              <a:custGeom>
                <a:avLst/>
                <a:gdLst>
                  <a:gd name="T0" fmla="*/ 0 w 11"/>
                  <a:gd name="T1" fmla="*/ 0 h 30"/>
                  <a:gd name="T2" fmla="*/ 0 w 11"/>
                  <a:gd name="T3" fmla="*/ 30 h 30"/>
                  <a:gd name="T4" fmla="*/ 11 w 11"/>
                  <a:gd name="T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30">
                    <a:moveTo>
                      <a:pt x="0" y="0"/>
                    </a:moveTo>
                    <a:lnTo>
                      <a:pt x="0" y="30"/>
                    </a:lnTo>
                    <a:lnTo>
                      <a:pt x="11" y="30"/>
                    </a:lnTo>
                  </a:path>
                </a:pathLst>
              </a:custGeom>
              <a:noFill/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Freeform 239"/>
              <p:cNvSpPr>
                <a:spLocks/>
              </p:cNvSpPr>
              <p:nvPr/>
            </p:nvSpPr>
            <p:spPr bwMode="auto">
              <a:xfrm>
                <a:off x="2098" y="6026"/>
                <a:ext cx="47" cy="45"/>
              </a:xfrm>
              <a:custGeom>
                <a:avLst/>
                <a:gdLst>
                  <a:gd name="T0" fmla="*/ 0 w 47"/>
                  <a:gd name="T1" fmla="*/ 45 h 45"/>
                  <a:gd name="T2" fmla="*/ 0 w 47"/>
                  <a:gd name="T3" fmla="*/ 0 h 45"/>
                  <a:gd name="T4" fmla="*/ 47 w 47"/>
                  <a:gd name="T5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45">
                    <a:moveTo>
                      <a:pt x="0" y="45"/>
                    </a:moveTo>
                    <a:lnTo>
                      <a:pt x="0" y="0"/>
                    </a:lnTo>
                    <a:lnTo>
                      <a:pt x="47" y="0"/>
                    </a:lnTo>
                  </a:path>
                </a:pathLst>
              </a:custGeom>
              <a:noFill/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Rectangle 240"/>
              <p:cNvSpPr>
                <a:spLocks noChangeArrowheads="1"/>
              </p:cNvSpPr>
              <p:nvPr/>
            </p:nvSpPr>
            <p:spPr bwMode="auto">
              <a:xfrm>
                <a:off x="2111" y="6080"/>
                <a:ext cx="1059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KJ556336.1|Hu/Jeddah_1_2013|11-2013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0" name="Freeform 241"/>
              <p:cNvSpPr>
                <a:spLocks/>
              </p:cNvSpPr>
              <p:nvPr/>
            </p:nvSpPr>
            <p:spPr bwMode="auto">
              <a:xfrm>
                <a:off x="2098" y="6071"/>
                <a:ext cx="13" cy="44"/>
              </a:xfrm>
              <a:custGeom>
                <a:avLst/>
                <a:gdLst>
                  <a:gd name="T0" fmla="*/ 0 w 13"/>
                  <a:gd name="T1" fmla="*/ 0 h 44"/>
                  <a:gd name="T2" fmla="*/ 0 w 13"/>
                  <a:gd name="T3" fmla="*/ 44 h 44"/>
                  <a:gd name="T4" fmla="*/ 13 w 13"/>
                  <a:gd name="T5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44">
                    <a:moveTo>
                      <a:pt x="0" y="0"/>
                    </a:moveTo>
                    <a:lnTo>
                      <a:pt x="0" y="44"/>
                    </a:lnTo>
                    <a:lnTo>
                      <a:pt x="13" y="44"/>
                    </a:lnTo>
                  </a:path>
                </a:pathLst>
              </a:custGeom>
              <a:noFill/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Freeform 242"/>
              <p:cNvSpPr>
                <a:spLocks/>
              </p:cNvSpPr>
              <p:nvPr/>
            </p:nvSpPr>
            <p:spPr bwMode="auto">
              <a:xfrm>
                <a:off x="2009" y="6003"/>
                <a:ext cx="89" cy="68"/>
              </a:xfrm>
              <a:custGeom>
                <a:avLst/>
                <a:gdLst>
                  <a:gd name="T0" fmla="*/ 0 w 89"/>
                  <a:gd name="T1" fmla="*/ 0 h 68"/>
                  <a:gd name="T2" fmla="*/ 0 w 89"/>
                  <a:gd name="T3" fmla="*/ 68 h 68"/>
                  <a:gd name="T4" fmla="*/ 89 w 89"/>
                  <a:gd name="T5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9" h="68">
                    <a:moveTo>
                      <a:pt x="0" y="0"/>
                    </a:moveTo>
                    <a:lnTo>
                      <a:pt x="0" y="68"/>
                    </a:lnTo>
                    <a:lnTo>
                      <a:pt x="89" y="68"/>
                    </a:lnTo>
                  </a:path>
                </a:pathLst>
              </a:custGeom>
              <a:noFill/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Freeform 243"/>
              <p:cNvSpPr>
                <a:spLocks/>
              </p:cNvSpPr>
              <p:nvPr/>
            </p:nvSpPr>
            <p:spPr bwMode="auto">
              <a:xfrm>
                <a:off x="1943" y="5940"/>
                <a:ext cx="66" cy="63"/>
              </a:xfrm>
              <a:custGeom>
                <a:avLst/>
                <a:gdLst>
                  <a:gd name="T0" fmla="*/ 0 w 66"/>
                  <a:gd name="T1" fmla="*/ 0 h 63"/>
                  <a:gd name="T2" fmla="*/ 0 w 66"/>
                  <a:gd name="T3" fmla="*/ 63 h 63"/>
                  <a:gd name="T4" fmla="*/ 66 w 66"/>
                  <a:gd name="T5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6" h="63">
                    <a:moveTo>
                      <a:pt x="0" y="0"/>
                    </a:moveTo>
                    <a:lnTo>
                      <a:pt x="0" y="63"/>
                    </a:lnTo>
                    <a:lnTo>
                      <a:pt x="66" y="63"/>
                    </a:lnTo>
                  </a:path>
                </a:pathLst>
              </a:custGeom>
              <a:noFill/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Freeform 244"/>
              <p:cNvSpPr>
                <a:spLocks/>
              </p:cNvSpPr>
              <p:nvPr/>
            </p:nvSpPr>
            <p:spPr bwMode="auto">
              <a:xfrm>
                <a:off x="1915" y="5878"/>
                <a:ext cx="28" cy="62"/>
              </a:xfrm>
              <a:custGeom>
                <a:avLst/>
                <a:gdLst>
                  <a:gd name="T0" fmla="*/ 0 w 28"/>
                  <a:gd name="T1" fmla="*/ 0 h 62"/>
                  <a:gd name="T2" fmla="*/ 0 w 28"/>
                  <a:gd name="T3" fmla="*/ 62 h 62"/>
                  <a:gd name="T4" fmla="*/ 28 w 28"/>
                  <a:gd name="T5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" h="62">
                    <a:moveTo>
                      <a:pt x="0" y="0"/>
                    </a:moveTo>
                    <a:lnTo>
                      <a:pt x="0" y="62"/>
                    </a:lnTo>
                    <a:lnTo>
                      <a:pt x="28" y="62"/>
                    </a:lnTo>
                  </a:path>
                </a:pathLst>
              </a:custGeom>
              <a:noFill/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Freeform 245"/>
              <p:cNvSpPr>
                <a:spLocks/>
              </p:cNvSpPr>
              <p:nvPr/>
            </p:nvSpPr>
            <p:spPr bwMode="auto">
              <a:xfrm>
                <a:off x="1873" y="5817"/>
                <a:ext cx="42" cy="61"/>
              </a:xfrm>
              <a:custGeom>
                <a:avLst/>
                <a:gdLst>
                  <a:gd name="T0" fmla="*/ 0 w 42"/>
                  <a:gd name="T1" fmla="*/ 0 h 61"/>
                  <a:gd name="T2" fmla="*/ 0 w 42"/>
                  <a:gd name="T3" fmla="*/ 61 h 61"/>
                  <a:gd name="T4" fmla="*/ 42 w 42"/>
                  <a:gd name="T5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61">
                    <a:moveTo>
                      <a:pt x="0" y="0"/>
                    </a:moveTo>
                    <a:lnTo>
                      <a:pt x="0" y="61"/>
                    </a:lnTo>
                    <a:lnTo>
                      <a:pt x="42" y="61"/>
                    </a:lnTo>
                  </a:path>
                </a:pathLst>
              </a:custGeom>
              <a:noFill/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Freeform 246"/>
              <p:cNvSpPr>
                <a:spLocks/>
              </p:cNvSpPr>
              <p:nvPr/>
            </p:nvSpPr>
            <p:spPr bwMode="auto">
              <a:xfrm>
                <a:off x="1795" y="5817"/>
                <a:ext cx="78" cy="179"/>
              </a:xfrm>
              <a:custGeom>
                <a:avLst/>
                <a:gdLst>
                  <a:gd name="T0" fmla="*/ 0 w 78"/>
                  <a:gd name="T1" fmla="*/ 179 h 179"/>
                  <a:gd name="T2" fmla="*/ 0 w 78"/>
                  <a:gd name="T3" fmla="*/ 0 h 179"/>
                  <a:gd name="T4" fmla="*/ 78 w 78"/>
                  <a:gd name="T5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8" h="179">
                    <a:moveTo>
                      <a:pt x="0" y="179"/>
                    </a:moveTo>
                    <a:lnTo>
                      <a:pt x="0" y="0"/>
                    </a:lnTo>
                    <a:lnTo>
                      <a:pt x="78" y="0"/>
                    </a:lnTo>
                  </a:path>
                </a:pathLst>
              </a:custGeom>
              <a:noFill/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Rectangle 247"/>
              <p:cNvSpPr>
                <a:spLocks noChangeArrowheads="1"/>
              </p:cNvSpPr>
              <p:nvPr/>
            </p:nvSpPr>
            <p:spPr bwMode="auto">
              <a:xfrm>
                <a:off x="1937" y="6140"/>
                <a:ext cx="1018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KJ156952.1|Hu/Riyadh_4_2013|3-2013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7" name="Freeform 248"/>
              <p:cNvSpPr>
                <a:spLocks/>
              </p:cNvSpPr>
              <p:nvPr/>
            </p:nvSpPr>
            <p:spPr bwMode="auto">
              <a:xfrm>
                <a:off x="1795" y="5996"/>
                <a:ext cx="142" cy="179"/>
              </a:xfrm>
              <a:custGeom>
                <a:avLst/>
                <a:gdLst>
                  <a:gd name="T0" fmla="*/ 0 w 142"/>
                  <a:gd name="T1" fmla="*/ 0 h 179"/>
                  <a:gd name="T2" fmla="*/ 0 w 142"/>
                  <a:gd name="T3" fmla="*/ 179 h 179"/>
                  <a:gd name="T4" fmla="*/ 142 w 142"/>
                  <a:gd name="T5" fmla="*/ 17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2" h="179">
                    <a:moveTo>
                      <a:pt x="0" y="0"/>
                    </a:moveTo>
                    <a:lnTo>
                      <a:pt x="0" y="179"/>
                    </a:lnTo>
                    <a:lnTo>
                      <a:pt x="142" y="179"/>
                    </a:lnTo>
                  </a:path>
                </a:pathLst>
              </a:custGeom>
              <a:noFill/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Freeform 249"/>
              <p:cNvSpPr>
                <a:spLocks/>
              </p:cNvSpPr>
              <p:nvPr/>
            </p:nvSpPr>
            <p:spPr bwMode="auto">
              <a:xfrm>
                <a:off x="1737" y="5719"/>
                <a:ext cx="58" cy="277"/>
              </a:xfrm>
              <a:custGeom>
                <a:avLst/>
                <a:gdLst>
                  <a:gd name="T0" fmla="*/ 0 w 58"/>
                  <a:gd name="T1" fmla="*/ 0 h 277"/>
                  <a:gd name="T2" fmla="*/ 0 w 58"/>
                  <a:gd name="T3" fmla="*/ 277 h 277"/>
                  <a:gd name="T4" fmla="*/ 58 w 58"/>
                  <a:gd name="T5" fmla="*/ 277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277">
                    <a:moveTo>
                      <a:pt x="0" y="0"/>
                    </a:moveTo>
                    <a:lnTo>
                      <a:pt x="0" y="277"/>
                    </a:lnTo>
                    <a:lnTo>
                      <a:pt x="58" y="277"/>
                    </a:lnTo>
                  </a:path>
                </a:pathLst>
              </a:custGeom>
              <a:noFill/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Line 250"/>
              <p:cNvSpPr>
                <a:spLocks noChangeShapeType="1"/>
              </p:cNvSpPr>
              <p:nvPr/>
            </p:nvSpPr>
            <p:spPr bwMode="auto">
              <a:xfrm>
                <a:off x="1737" y="5441"/>
                <a:ext cx="0" cy="278"/>
              </a:xfrm>
              <a:prstGeom prst="line">
                <a:avLst/>
              </a:prstGeom>
              <a:noFill/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Freeform 251"/>
              <p:cNvSpPr>
                <a:spLocks/>
              </p:cNvSpPr>
              <p:nvPr/>
            </p:nvSpPr>
            <p:spPr bwMode="auto">
              <a:xfrm>
                <a:off x="1660" y="5719"/>
                <a:ext cx="77" cy="258"/>
              </a:xfrm>
              <a:custGeom>
                <a:avLst/>
                <a:gdLst>
                  <a:gd name="T0" fmla="*/ 0 w 77"/>
                  <a:gd name="T1" fmla="*/ 258 h 258"/>
                  <a:gd name="T2" fmla="*/ 0 w 77"/>
                  <a:gd name="T3" fmla="*/ 0 h 258"/>
                  <a:gd name="T4" fmla="*/ 77 w 77"/>
                  <a:gd name="T5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7" h="258">
                    <a:moveTo>
                      <a:pt x="0" y="258"/>
                    </a:moveTo>
                    <a:lnTo>
                      <a:pt x="0" y="0"/>
                    </a:lnTo>
                    <a:lnTo>
                      <a:pt x="77" y="0"/>
                    </a:lnTo>
                  </a:path>
                </a:pathLst>
              </a:custGeom>
              <a:noFill/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Rectangle 252"/>
              <p:cNvSpPr>
                <a:spLocks noChangeArrowheads="1"/>
              </p:cNvSpPr>
              <p:nvPr/>
            </p:nvSpPr>
            <p:spPr bwMode="auto">
              <a:xfrm>
                <a:off x="1816" y="6199"/>
                <a:ext cx="765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KF192507.1|Hu/Munich|2013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2" name="Freeform 253"/>
              <p:cNvSpPr>
                <a:spLocks/>
              </p:cNvSpPr>
              <p:nvPr/>
            </p:nvSpPr>
            <p:spPr bwMode="auto">
              <a:xfrm>
                <a:off x="1660" y="5977"/>
                <a:ext cx="156" cy="258"/>
              </a:xfrm>
              <a:custGeom>
                <a:avLst/>
                <a:gdLst>
                  <a:gd name="T0" fmla="*/ 0 w 156"/>
                  <a:gd name="T1" fmla="*/ 0 h 258"/>
                  <a:gd name="T2" fmla="*/ 0 w 156"/>
                  <a:gd name="T3" fmla="*/ 258 h 258"/>
                  <a:gd name="T4" fmla="*/ 156 w 156"/>
                  <a:gd name="T5" fmla="*/ 258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6" h="258">
                    <a:moveTo>
                      <a:pt x="0" y="0"/>
                    </a:moveTo>
                    <a:lnTo>
                      <a:pt x="0" y="258"/>
                    </a:lnTo>
                    <a:lnTo>
                      <a:pt x="156" y="258"/>
                    </a:lnTo>
                  </a:path>
                </a:pathLst>
              </a:custGeom>
              <a:noFill/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Freeform 254"/>
              <p:cNvSpPr>
                <a:spLocks/>
              </p:cNvSpPr>
              <p:nvPr/>
            </p:nvSpPr>
            <p:spPr bwMode="auto">
              <a:xfrm>
                <a:off x="1607" y="4881"/>
                <a:ext cx="53" cy="1096"/>
              </a:xfrm>
              <a:custGeom>
                <a:avLst/>
                <a:gdLst>
                  <a:gd name="T0" fmla="*/ 0 w 53"/>
                  <a:gd name="T1" fmla="*/ 0 h 1096"/>
                  <a:gd name="T2" fmla="*/ 0 w 53"/>
                  <a:gd name="T3" fmla="*/ 1096 h 1096"/>
                  <a:gd name="T4" fmla="*/ 53 w 53"/>
                  <a:gd name="T5" fmla="*/ 1096 h 10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3" h="1096">
                    <a:moveTo>
                      <a:pt x="0" y="0"/>
                    </a:moveTo>
                    <a:lnTo>
                      <a:pt x="0" y="1096"/>
                    </a:lnTo>
                    <a:lnTo>
                      <a:pt x="53" y="1096"/>
                    </a:lnTo>
                  </a:path>
                </a:pathLst>
              </a:custGeom>
              <a:noFill/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Freeform 255"/>
              <p:cNvSpPr>
                <a:spLocks/>
              </p:cNvSpPr>
              <p:nvPr/>
            </p:nvSpPr>
            <p:spPr bwMode="auto">
              <a:xfrm>
                <a:off x="1370" y="4881"/>
                <a:ext cx="237" cy="729"/>
              </a:xfrm>
              <a:custGeom>
                <a:avLst/>
                <a:gdLst>
                  <a:gd name="T0" fmla="*/ 0 w 237"/>
                  <a:gd name="T1" fmla="*/ 729 h 729"/>
                  <a:gd name="T2" fmla="*/ 0 w 237"/>
                  <a:gd name="T3" fmla="*/ 0 h 729"/>
                  <a:gd name="T4" fmla="*/ 237 w 237"/>
                  <a:gd name="T5" fmla="*/ 0 h 7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7" h="729">
                    <a:moveTo>
                      <a:pt x="0" y="729"/>
                    </a:moveTo>
                    <a:lnTo>
                      <a:pt x="0" y="0"/>
                    </a:lnTo>
                    <a:lnTo>
                      <a:pt x="237" y="0"/>
                    </a:lnTo>
                  </a:path>
                </a:pathLst>
              </a:custGeom>
              <a:noFill/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Rectangle 256"/>
              <p:cNvSpPr>
                <a:spLocks noChangeArrowheads="1"/>
              </p:cNvSpPr>
              <p:nvPr/>
            </p:nvSpPr>
            <p:spPr bwMode="auto">
              <a:xfrm>
                <a:off x="3033" y="6259"/>
                <a:ext cx="1053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KJ477102.1|Camel/NRCE-HKU205|2013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6" name="Freeform 257"/>
              <p:cNvSpPr>
                <a:spLocks/>
              </p:cNvSpPr>
              <p:nvPr/>
            </p:nvSpPr>
            <p:spPr bwMode="auto">
              <a:xfrm>
                <a:off x="1607" y="6294"/>
                <a:ext cx="1426" cy="45"/>
              </a:xfrm>
              <a:custGeom>
                <a:avLst/>
                <a:gdLst>
                  <a:gd name="T0" fmla="*/ 0 w 1426"/>
                  <a:gd name="T1" fmla="*/ 45 h 45"/>
                  <a:gd name="T2" fmla="*/ 0 w 1426"/>
                  <a:gd name="T3" fmla="*/ 0 h 45"/>
                  <a:gd name="T4" fmla="*/ 1426 w 1426"/>
                  <a:gd name="T5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26" h="45">
                    <a:moveTo>
                      <a:pt x="0" y="45"/>
                    </a:moveTo>
                    <a:lnTo>
                      <a:pt x="0" y="0"/>
                    </a:lnTo>
                    <a:lnTo>
                      <a:pt x="1426" y="0"/>
                    </a:lnTo>
                  </a:path>
                </a:pathLst>
              </a:custGeom>
              <a:noFill/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Rectangle 258"/>
              <p:cNvSpPr>
                <a:spLocks noChangeArrowheads="1"/>
              </p:cNvSpPr>
              <p:nvPr/>
            </p:nvSpPr>
            <p:spPr bwMode="auto">
              <a:xfrm>
                <a:off x="2205" y="6319"/>
                <a:ext cx="893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JX869059.2|Hu/EMC/2012|6-2012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8" name="Freeform 259"/>
              <p:cNvSpPr>
                <a:spLocks/>
              </p:cNvSpPr>
              <p:nvPr/>
            </p:nvSpPr>
            <p:spPr bwMode="auto">
              <a:xfrm>
                <a:off x="1746" y="6354"/>
                <a:ext cx="459" cy="30"/>
              </a:xfrm>
              <a:custGeom>
                <a:avLst/>
                <a:gdLst>
                  <a:gd name="T0" fmla="*/ 0 w 459"/>
                  <a:gd name="T1" fmla="*/ 30 h 30"/>
                  <a:gd name="T2" fmla="*/ 0 w 459"/>
                  <a:gd name="T3" fmla="*/ 0 h 30"/>
                  <a:gd name="T4" fmla="*/ 459 w 459"/>
                  <a:gd name="T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9" h="30">
                    <a:moveTo>
                      <a:pt x="0" y="30"/>
                    </a:moveTo>
                    <a:lnTo>
                      <a:pt x="0" y="0"/>
                    </a:lnTo>
                    <a:lnTo>
                      <a:pt x="459" y="0"/>
                    </a:lnTo>
                  </a:path>
                </a:pathLst>
              </a:custGeom>
              <a:noFill/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Rectangle 260"/>
              <p:cNvSpPr>
                <a:spLocks noChangeArrowheads="1"/>
              </p:cNvSpPr>
              <p:nvPr/>
            </p:nvSpPr>
            <p:spPr bwMode="auto">
              <a:xfrm>
                <a:off x="2261" y="6378"/>
                <a:ext cx="1041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KC776174.1|Hu/Jordan-N3/2012|4-2012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0" name="Freeform 261"/>
              <p:cNvSpPr>
                <a:spLocks/>
              </p:cNvSpPr>
              <p:nvPr/>
            </p:nvSpPr>
            <p:spPr bwMode="auto">
              <a:xfrm>
                <a:off x="1746" y="6384"/>
                <a:ext cx="515" cy="30"/>
              </a:xfrm>
              <a:custGeom>
                <a:avLst/>
                <a:gdLst>
                  <a:gd name="T0" fmla="*/ 0 w 515"/>
                  <a:gd name="T1" fmla="*/ 0 h 30"/>
                  <a:gd name="T2" fmla="*/ 0 w 515"/>
                  <a:gd name="T3" fmla="*/ 30 h 30"/>
                  <a:gd name="T4" fmla="*/ 515 w 515"/>
                  <a:gd name="T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15" h="30">
                    <a:moveTo>
                      <a:pt x="0" y="0"/>
                    </a:moveTo>
                    <a:lnTo>
                      <a:pt x="0" y="30"/>
                    </a:lnTo>
                    <a:lnTo>
                      <a:pt x="515" y="30"/>
                    </a:lnTo>
                  </a:path>
                </a:pathLst>
              </a:custGeom>
              <a:noFill/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Freeform 262"/>
              <p:cNvSpPr>
                <a:spLocks/>
              </p:cNvSpPr>
              <p:nvPr/>
            </p:nvSpPr>
            <p:spPr bwMode="auto">
              <a:xfrm>
                <a:off x="1607" y="6339"/>
                <a:ext cx="139" cy="45"/>
              </a:xfrm>
              <a:custGeom>
                <a:avLst/>
                <a:gdLst>
                  <a:gd name="T0" fmla="*/ 0 w 139"/>
                  <a:gd name="T1" fmla="*/ 0 h 45"/>
                  <a:gd name="T2" fmla="*/ 0 w 139"/>
                  <a:gd name="T3" fmla="*/ 45 h 45"/>
                  <a:gd name="T4" fmla="*/ 139 w 139"/>
                  <a:gd name="T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9" h="45">
                    <a:moveTo>
                      <a:pt x="0" y="0"/>
                    </a:moveTo>
                    <a:lnTo>
                      <a:pt x="0" y="45"/>
                    </a:lnTo>
                    <a:lnTo>
                      <a:pt x="139" y="45"/>
                    </a:lnTo>
                  </a:path>
                </a:pathLst>
              </a:custGeom>
              <a:noFill/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Freeform 263"/>
              <p:cNvSpPr>
                <a:spLocks/>
              </p:cNvSpPr>
              <p:nvPr/>
            </p:nvSpPr>
            <p:spPr bwMode="auto">
              <a:xfrm>
                <a:off x="1370" y="5610"/>
                <a:ext cx="237" cy="729"/>
              </a:xfrm>
              <a:custGeom>
                <a:avLst/>
                <a:gdLst>
                  <a:gd name="T0" fmla="*/ 0 w 237"/>
                  <a:gd name="T1" fmla="*/ 0 h 729"/>
                  <a:gd name="T2" fmla="*/ 0 w 237"/>
                  <a:gd name="T3" fmla="*/ 729 h 729"/>
                  <a:gd name="T4" fmla="*/ 237 w 237"/>
                  <a:gd name="T5" fmla="*/ 729 h 7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7" h="729">
                    <a:moveTo>
                      <a:pt x="0" y="0"/>
                    </a:moveTo>
                    <a:lnTo>
                      <a:pt x="0" y="729"/>
                    </a:lnTo>
                    <a:lnTo>
                      <a:pt x="237" y="729"/>
                    </a:lnTo>
                  </a:path>
                </a:pathLst>
              </a:custGeom>
              <a:noFill/>
              <a:ln w="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Line 265"/>
              <p:cNvSpPr>
                <a:spLocks noChangeShapeType="1"/>
              </p:cNvSpPr>
              <p:nvPr/>
            </p:nvSpPr>
            <p:spPr bwMode="auto">
              <a:xfrm>
                <a:off x="1599" y="6518"/>
                <a:ext cx="227" cy="0"/>
              </a:xfrm>
              <a:prstGeom prst="line">
                <a:avLst/>
              </a:prstGeom>
              <a:noFill/>
              <a:ln w="0" cap="sq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Line 266"/>
              <p:cNvSpPr>
                <a:spLocks noChangeShapeType="1"/>
              </p:cNvSpPr>
              <p:nvPr/>
            </p:nvSpPr>
            <p:spPr bwMode="auto">
              <a:xfrm>
                <a:off x="1599" y="6500"/>
                <a:ext cx="0" cy="36"/>
              </a:xfrm>
              <a:prstGeom prst="line">
                <a:avLst/>
              </a:prstGeom>
              <a:noFill/>
              <a:ln w="0" cap="sq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Line 267"/>
              <p:cNvSpPr>
                <a:spLocks noChangeShapeType="1"/>
              </p:cNvSpPr>
              <p:nvPr/>
            </p:nvSpPr>
            <p:spPr bwMode="auto">
              <a:xfrm>
                <a:off x="1826" y="6500"/>
                <a:ext cx="0" cy="36"/>
              </a:xfrm>
              <a:prstGeom prst="line">
                <a:avLst/>
              </a:prstGeom>
              <a:noFill/>
              <a:ln w="0" cap="sq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Rectangle 268"/>
              <p:cNvSpPr>
                <a:spLocks noChangeArrowheads="1"/>
              </p:cNvSpPr>
              <p:nvPr/>
            </p:nvSpPr>
            <p:spPr bwMode="auto">
              <a:xfrm>
                <a:off x="1637" y="6537"/>
                <a:ext cx="190" cy="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S Sans Serif"/>
                  </a:rPr>
                  <a:t>0.0005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5" name="Oval 4"/>
            <p:cNvSpPr/>
            <p:nvPr/>
          </p:nvSpPr>
          <p:spPr>
            <a:xfrm>
              <a:off x="6732972" y="1727882"/>
              <a:ext cx="45654" cy="453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n w="0">
                  <a:solidFill>
                    <a:schemeClr val="accent1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6732972" y="1824379"/>
              <a:ext cx="45654" cy="453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n w="0">
                  <a:solidFill>
                    <a:schemeClr val="accent1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669472" y="1911239"/>
              <a:ext cx="45654" cy="453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n w="0">
                  <a:solidFill>
                    <a:schemeClr val="accent1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6609749" y="2104150"/>
              <a:ext cx="45654" cy="453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n w="0">
                  <a:solidFill>
                    <a:schemeClr val="accent1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575509" y="2202544"/>
              <a:ext cx="45654" cy="453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n w="0">
                  <a:solidFill>
                    <a:schemeClr val="accent1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6722462" y="2292210"/>
              <a:ext cx="45654" cy="453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n w="0">
                  <a:solidFill>
                    <a:schemeClr val="accent1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581696" y="2574020"/>
              <a:ext cx="45654" cy="453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n w="0">
                  <a:solidFill>
                    <a:schemeClr val="accent1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6723881" y="2670177"/>
              <a:ext cx="45654" cy="453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n w="0">
                  <a:solidFill>
                    <a:schemeClr val="accent1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547836" y="2766108"/>
              <a:ext cx="45654" cy="453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n w="0">
                  <a:solidFill>
                    <a:schemeClr val="accent1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6691313" y="2861810"/>
              <a:ext cx="45654" cy="453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n w="0">
                  <a:solidFill>
                    <a:schemeClr val="accent1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6519436" y="2960576"/>
              <a:ext cx="45654" cy="453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n w="0">
                  <a:solidFill>
                    <a:schemeClr val="accent1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6337071" y="3052763"/>
              <a:ext cx="45654" cy="453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n w="0">
                  <a:solidFill>
                    <a:schemeClr val="accent1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6320600" y="3149489"/>
              <a:ext cx="45654" cy="453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n w="0">
                  <a:solidFill>
                    <a:schemeClr val="accent1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5932803" y="7318340"/>
              <a:ext cx="45654" cy="453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n w="0">
                  <a:solidFill>
                    <a:schemeClr val="accent1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5936649" y="7418405"/>
              <a:ext cx="45654" cy="453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n w="0">
                  <a:solidFill>
                    <a:schemeClr val="accent1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5936649" y="7497439"/>
              <a:ext cx="45654" cy="453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n w="0">
                  <a:solidFill>
                    <a:schemeClr val="accent1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5936649" y="7599591"/>
              <a:ext cx="45654" cy="453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n w="0">
                  <a:solidFill>
                    <a:schemeClr val="accent1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547474" y="1697138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491911" y="1774975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454897" y="1854494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88</a:t>
              </a:r>
              <a:endParaRPr lang="en-US" sz="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61059" y="2343650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351897" y="2484584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468257" y="2745062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092734" y="2830659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541139" y="2952800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463838" y="3059912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433921" y="3162400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95</a:t>
              </a:r>
              <a:endParaRPr lang="en-US" sz="4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598149" y="3407779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367881" y="3286126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80649" y="3440957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99</a:t>
              </a:r>
              <a:endParaRPr lang="en-US" sz="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934698" y="3599189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082824" y="3584671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368773" y="4020187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031227" y="4183379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782991" y="4726039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940130" y="4955763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539411" y="4413206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461980" y="4502151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260430" y="4712071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331399" y="4591200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77</a:t>
              </a:r>
              <a:endParaRPr lang="en-US" sz="4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624184" y="4829123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168075" y="5049838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99</a:t>
              </a:r>
              <a:endParaRPr lang="en-US" sz="4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097257" y="4535489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627190" y="5113338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589338" y="5230582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336926" y="5207100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275886" y="5396013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359230" y="5584825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886661" y="5857271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94</a:t>
              </a:r>
              <a:endParaRPr lang="en-US" sz="4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348341" y="6250259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97</a:t>
              </a:r>
              <a:endParaRPr lang="en-US" sz="4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275886" y="6152398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036041" y="6367791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971493" y="6570663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98</a:t>
              </a:r>
              <a:endParaRPr lang="en-US" sz="4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64683" y="6766769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809160" y="7102475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583202" y="5911901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735602" y="6064301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374979" y="7653287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801395" y="7385200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330734" y="7502626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94</a:t>
              </a:r>
              <a:endParaRPr lang="en-US" sz="4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267075" y="7611319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94</a:t>
              </a:r>
              <a:endParaRPr lang="en-US" sz="4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148807" y="7984938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315302" y="7955857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351981" y="8142387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256063" y="8357494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021885" y="8319394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804398" y="8538635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583202" y="8980006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016409" y="8900077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461498" y="9388575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804398" y="9134928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874147" y="9237762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236198" y="9472663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156219" y="9540724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014490" y="9435683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2596189" y="10038833"/>
              <a:ext cx="417354" cy="153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" dirty="0" smtClean="0"/>
                <a:t>100</a:t>
              </a:r>
              <a:endParaRPr lang="en-US" sz="400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4180505" y="1665176"/>
              <a:ext cx="3371234" cy="1466961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855618" y="2931356"/>
              <a:ext cx="112305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NRC-2015</a:t>
              </a:r>
              <a:endParaRPr lang="en-US" sz="9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872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1160</TotalTime>
  <Words>259</Words>
  <Application>Microsoft Office PowerPoint</Application>
  <PresentationFormat>Letter Paper (8.5x11 in)</PresentationFormat>
  <Paragraphs>152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MS Sans Serif</vt:lpstr>
      <vt:lpstr>1_Office Theme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Midgley, Claire (CDC/OID/NCIRD) (CTR)</dc:creator>
  <cp:lastModifiedBy>Midgley, Claire (CDC/OID/NCIRD) (CTR)</cp:lastModifiedBy>
  <cp:revision>73</cp:revision>
  <cp:lastPrinted>2015-07-14T17:36:35Z</cp:lastPrinted>
  <dcterms:created xsi:type="dcterms:W3CDTF">2015-07-13T17:16:15Z</dcterms:created>
  <dcterms:modified xsi:type="dcterms:W3CDTF">2016-05-09T18:16:36Z</dcterms:modified>
</cp:coreProperties>
</file>