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3" r:id="rId3"/>
    <p:sldId id="257" r:id="rId4"/>
    <p:sldId id="263" r:id="rId5"/>
    <p:sldId id="286" r:id="rId6"/>
    <p:sldId id="299" r:id="rId7"/>
    <p:sldId id="264" r:id="rId8"/>
    <p:sldId id="265" r:id="rId9"/>
    <p:sldId id="275" r:id="rId10"/>
    <p:sldId id="267" r:id="rId11"/>
    <p:sldId id="268" r:id="rId12"/>
    <p:sldId id="298" r:id="rId13"/>
    <p:sldId id="291" r:id="rId14"/>
    <p:sldId id="292" r:id="rId15"/>
    <p:sldId id="295" r:id="rId16"/>
    <p:sldId id="258" r:id="rId17"/>
    <p:sldId id="259" r:id="rId18"/>
    <p:sldId id="269" r:id="rId19"/>
    <p:sldId id="270" r:id="rId20"/>
    <p:sldId id="282" r:id="rId21"/>
    <p:sldId id="260" r:id="rId22"/>
    <p:sldId id="276" r:id="rId23"/>
    <p:sldId id="277" r:id="rId24"/>
    <p:sldId id="279" r:id="rId25"/>
    <p:sldId id="281" r:id="rId26"/>
    <p:sldId id="262" r:id="rId27"/>
    <p:sldId id="284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oberts" initials="evl1" lastIdx="114" clrIdx="0">
    <p:extLst>
      <p:ext uri="{19B8F6BF-5375-455C-9EA6-DF929625EA0E}">
        <p15:presenceInfo xmlns:p15="http://schemas.microsoft.com/office/powerpoint/2012/main" userId="VRoberts" providerId="None"/>
      </p:ext>
    </p:extLst>
  </p:cmAuthor>
  <p:cmAuthor id="2" name="Joana Yu" initials="JYu" lastIdx="34" clrIdx="1">
    <p:extLst>
      <p:ext uri="{19B8F6BF-5375-455C-9EA6-DF929625EA0E}">
        <p15:presenceInfo xmlns:p15="http://schemas.microsoft.com/office/powerpoint/2012/main" userId="Joana Yu" providerId="None"/>
      </p:ext>
    </p:extLst>
  </p:cmAuthor>
  <p:cmAuthor id="3" name="Kambhampati, Anita (CDC/OID/NCIRD) (CTR)" initials="KA((" lastIdx="5" clrIdx="2">
    <p:extLst>
      <p:ext uri="{19B8F6BF-5375-455C-9EA6-DF929625EA0E}">
        <p15:presenceInfo xmlns:p15="http://schemas.microsoft.com/office/powerpoint/2012/main" userId="S-1-5-21-1207783550-2075000910-922709458-371600" providerId="AD"/>
      </p:ext>
    </p:extLst>
  </p:cmAuthor>
  <p:cmAuthor id="4" name="Hill, Vincent (CDC/OID/NCEZID)" initials="HV(" lastIdx="3" clrIdx="3">
    <p:extLst>
      <p:ext uri="{19B8F6BF-5375-455C-9EA6-DF929625EA0E}">
        <p15:presenceInfo xmlns:p15="http://schemas.microsoft.com/office/powerpoint/2012/main" userId="S-1-5-21-1207783550-2075000910-922709458-189959" providerId="AD"/>
      </p:ext>
    </p:extLst>
  </p:cmAuthor>
  <p:cmAuthor id="5" name="Backer, Lorraine (CDC/ONDIEH/NCEH)" initials="BL(" lastIdx="3" clrIdx="4">
    <p:extLst>
      <p:ext uri="{19B8F6BF-5375-455C-9EA6-DF929625EA0E}">
        <p15:presenceInfo xmlns:p15="http://schemas.microsoft.com/office/powerpoint/2012/main" userId="S-1-5-21-1207783550-2075000910-922709458-173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0" autoAdjust="0"/>
    <p:restoredTop sz="94718" autoAdjust="0"/>
  </p:normalViewPr>
  <p:slideViewPr>
    <p:cSldViewPr snapToGrid="0">
      <p:cViewPr varScale="1">
        <p:scale>
          <a:sx n="37" d="100"/>
          <a:sy n="37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D37-AC09-4650-B62C-C26140EBAA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F424-D950-4071-938A-A8BDE7DB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A95DB-5DCC-4762-A364-A324F9094C0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94A5D-7399-4693-81F6-455E27F0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88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65A5-1E98-4466-9A47-D08CEEEEAD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RSAdmin@cdc.gov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olum.eemb.ucsb.edu/organism/redtid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www.mywaterquality.ca.gov/monitoring_council/cyanohab_network/index.shtml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hyperlink" Target="https://www.climate.gov/news-features/event-tracker/spring-climate-plays-major-role-lake-erie-algae-bloo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gtrekker.com/Story/dog-toxic-summer-blue-breen-algae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toxics.usgs.gov/highlights/algal_toxin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770021"/>
            <a:ext cx="8428383" cy="435857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mtClean="0"/>
              <a:t>User Resources </a:t>
            </a:r>
            <a:r>
              <a:rPr lang="en-US" sz="3200" b="1" dirty="0" smtClean="0"/>
              <a:t>for the: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/>
              <a:t>One Health Harmful Algal Bloom System (OHHABS) </a:t>
            </a:r>
            <a:br>
              <a:rPr lang="en-US" sz="3200" b="1" dirty="0" smtClean="0"/>
            </a:br>
            <a:r>
              <a:rPr lang="en-US" sz="3200" b="1" dirty="0" smtClean="0"/>
              <a:t>and</a:t>
            </a:r>
            <a:br>
              <a:rPr lang="en-US" sz="3200" b="1" dirty="0" smtClean="0"/>
            </a:br>
            <a:r>
              <a:rPr lang="en-US" sz="3200" b="1" dirty="0" smtClean="0"/>
              <a:t>National </a:t>
            </a:r>
            <a:r>
              <a:rPr lang="en-US" sz="3200" b="1" dirty="0"/>
              <a:t>Outbreak Reporting System (NORS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83965"/>
            <a:ext cx="6858000" cy="389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Updated: 07/08/2016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4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OHHABS report structu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62" y="2480453"/>
            <a:ext cx="6137095" cy="41690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90" y="1027314"/>
            <a:ext cx="7886700" cy="1453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OHHABS reports contain 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Environmental form (only one form per report)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Human form (one or multiple forms per report)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Animal form (one or multiple forms per report)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35" y="163335"/>
            <a:ext cx="7886700" cy="7778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OHHABS </a:t>
            </a:r>
            <a:r>
              <a:rPr lang="en-US" sz="3200" b="1" dirty="0"/>
              <a:t>Reports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3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2" y="6519446"/>
            <a:ext cx="397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200" dirty="0" smtClean="0"/>
              <a:t>Not all data are required in </a:t>
            </a:r>
            <a:r>
              <a:rPr lang="en-US" sz="1100" dirty="0" smtClean="0"/>
              <a:t>OHHABS</a:t>
            </a:r>
            <a:endParaRPr lang="en-US" sz="1200" dirty="0"/>
          </a:p>
        </p:txBody>
      </p:sp>
      <p:graphicFrame>
        <p:nvGraphicFramePr>
          <p:cNvPr id="4" name="Table 3" descr="Table of the types of data that can be reported in Environmental Form, Human Form, and Animal Form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30208"/>
              </p:ext>
            </p:extLst>
          </p:nvPr>
        </p:nvGraphicFramePr>
        <p:xfrm>
          <a:off x="405043" y="908386"/>
          <a:ext cx="8508568" cy="5611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18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</a:rPr>
                        <a:t>Form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50" b="1" dirty="0" smtClean="0">
                          <a:solidFill>
                            <a:schemeClr val="bg1"/>
                          </a:solidFill>
                        </a:rPr>
                        <a:t>Types</a:t>
                      </a:r>
                      <a:r>
                        <a:rPr lang="en-US" sz="1650" b="1" baseline="0" dirty="0" smtClean="0">
                          <a:solidFill>
                            <a:schemeClr val="bg1"/>
                          </a:solidFill>
                        </a:rPr>
                        <a:t> of Data Collected</a:t>
                      </a:r>
                      <a:endParaRPr lang="en-US" sz="165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4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Environmental Form </a:t>
                      </a:r>
                      <a:endParaRPr lang="en-US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Location of the HAB</a:t>
                      </a:r>
                      <a:r>
                        <a:rPr lang="en-US" sz="1650" baseline="0" dirty="0" smtClean="0"/>
                        <a:t> </a:t>
                      </a:r>
                      <a:r>
                        <a:rPr lang="en-US" sz="1650" dirty="0" smtClean="0"/>
                        <a:t>event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Observed</a:t>
                      </a:r>
                      <a:r>
                        <a:rPr lang="en-US" sz="1650" baseline="0" dirty="0" smtClean="0"/>
                        <a:t> water body characteristics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Advisories and health warnings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Laboratory testing – event sample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Pathogens or toxins detected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Other data systems that contain associated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Seafood catch or harvest location for HAB-associated foodborne illnesses </a:t>
                      </a:r>
                      <a:endParaRPr lang="en-US" sz="16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4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Human Form</a:t>
                      </a:r>
                      <a:endParaRPr lang="en-US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General case information (e.g.,</a:t>
                      </a:r>
                      <a:r>
                        <a:rPr lang="en-US" sz="1650" baseline="0" dirty="0" smtClean="0"/>
                        <a:t> sex, age in years)</a:t>
                      </a:r>
                      <a:endParaRPr lang="en-US" sz="165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Exposures</a:t>
                      </a:r>
                      <a:r>
                        <a:rPr lang="en-US" sz="1650" baseline="0" dirty="0" smtClean="0"/>
                        <a:t> (e.g., activities, duration)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Signs </a:t>
                      </a: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and symptoms of illness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Medical and health history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Clinical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Pathogens or toxins detected in clinical samples</a:t>
                      </a:r>
                      <a:endParaRPr lang="en-US" sz="16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Animal Form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General case information (e.g., type of animal,</a:t>
                      </a:r>
                      <a:r>
                        <a:rPr lang="en-US" sz="1650" baseline="0" dirty="0" smtClean="0"/>
                        <a:t> </a:t>
                      </a:r>
                      <a:r>
                        <a:rPr lang="en-US" sz="1650" dirty="0" smtClean="0"/>
                        <a:t>single/group</a:t>
                      </a:r>
                      <a:r>
                        <a:rPr lang="en-US" sz="1650" baseline="0" dirty="0" smtClean="0"/>
                        <a:t> of animals)</a:t>
                      </a:r>
                      <a:endParaRPr lang="en-US" sz="165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Exposures</a:t>
                      </a:r>
                      <a:r>
                        <a:rPr lang="en-US" sz="1650" baseline="0" dirty="0" smtClean="0"/>
                        <a:t> (e.g. activities, duration)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Signs of illness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Health information (e.g., veterinary treatment)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Clinical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Pathogen or toxins detected in clinical samples</a:t>
                      </a:r>
                      <a:endParaRPr lang="en-US" sz="16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34" y="207130"/>
            <a:ext cx="7965186" cy="592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Types of Data Collected in an OHHABS Report*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37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HAB Event and Case Definitions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6291"/>
            <a:ext cx="7886700" cy="4680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HAB event and case definitions standardize how OHHABS report data will be classified by CDC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Assessments of the level of evidence that a HAB event or associated illness occurred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Developed through discussions with state and federal partners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Definitions 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HAB Event (Suspect, Confirmed)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Human Case (Suspect, Probable, Confirmed)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Animal </a:t>
            </a:r>
            <a:r>
              <a:rPr lang="en-US" sz="2000" dirty="0"/>
              <a:t>Case (Suspect, </a:t>
            </a:r>
            <a:r>
              <a:rPr lang="en-US" sz="2000" dirty="0" smtClean="0"/>
              <a:t>Probable, </a:t>
            </a:r>
            <a:r>
              <a:rPr lang="en-US" sz="2000" dirty="0"/>
              <a:t>Confirmed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Definitions can be found at </a:t>
            </a:r>
            <a:r>
              <a:rPr lang="en-US" sz="2400" dirty="0" smtClean="0">
                <a:solidFill>
                  <a:srgbClr val="0070C0"/>
                </a:solidFill>
              </a:rPr>
              <a:t>www.cdc.gov/habs/ohhabs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an OHHABS report with an Environmental Form onl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3" y="2618697"/>
            <a:ext cx="4076700" cy="27146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83658" y="1987358"/>
            <a:ext cx="3886200" cy="509118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 smtClean="0"/>
              <a:t>2. Report only </a:t>
            </a:r>
            <a:r>
              <a:rPr lang="en-US" sz="2000" dirty="0"/>
              <a:t>environmental </a:t>
            </a:r>
            <a:r>
              <a:rPr lang="en-US" sz="2000" dirty="0" smtClean="0"/>
              <a:t>data</a:t>
            </a:r>
            <a:endParaRPr lang="en-US" sz="2000" dirty="0"/>
          </a:p>
        </p:txBody>
      </p:sp>
      <p:pic>
        <p:nvPicPr>
          <p:cNvPr id="6" name="Picture 5" descr="Image of an OHHABS report with an Environmental Form, Human Form(s), and Animal Form(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9" y="2594706"/>
            <a:ext cx="4000395" cy="27195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29" y="1960185"/>
            <a:ext cx="3886200" cy="765176"/>
          </a:xfrm>
        </p:spPr>
        <p:txBody>
          <a:bodyPr>
            <a:normAutofit fontScale="92500"/>
          </a:bodyPr>
          <a:lstStyle/>
          <a:p>
            <a:pPr marL="109538" lvl="1" indent="-109538">
              <a:buFont typeface="+mj-lt"/>
              <a:buAutoNum type="arabicPeriod"/>
            </a:pPr>
            <a:r>
              <a:rPr lang="en-US" sz="2100" dirty="0" smtClean="0"/>
              <a:t>Report environmental data, human case data, and animal case data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213" y="663870"/>
            <a:ext cx="7886700" cy="818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Ways to Create a Report in OHHABS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82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n OHHABS report with an Environmental Form and Animal Form(s)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36" y="2815877"/>
            <a:ext cx="4267200" cy="27527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98300"/>
            <a:ext cx="4296900" cy="695902"/>
          </a:xfrm>
        </p:spPr>
        <p:txBody>
          <a:bodyPr>
            <a:normAutofit/>
          </a:bodyPr>
          <a:lstStyle/>
          <a:p>
            <a:pPr marL="231775" lvl="1" indent="-231775">
              <a:spcBef>
                <a:spcPts val="1000"/>
              </a:spcBef>
              <a:buNone/>
            </a:pPr>
            <a:r>
              <a:rPr lang="en-US" sz="2000" dirty="0" smtClean="0"/>
              <a:t>4. </a:t>
            </a:r>
            <a:r>
              <a:rPr lang="en-US" sz="1900" dirty="0" smtClean="0"/>
              <a:t>Report animal </a:t>
            </a:r>
            <a:r>
              <a:rPr lang="en-US" sz="1900" dirty="0"/>
              <a:t>case data with environmental </a:t>
            </a:r>
            <a:r>
              <a:rPr lang="en-US" sz="1900" dirty="0" smtClean="0"/>
              <a:t>data</a:t>
            </a:r>
            <a:endParaRPr lang="en-US" sz="1900" dirty="0"/>
          </a:p>
        </p:txBody>
      </p:sp>
      <p:pic>
        <p:nvPicPr>
          <p:cNvPr id="2" name="Picture 1" descr="Image of an OHHABS report with an Environmental Form and Human Form(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0" y="2804261"/>
            <a:ext cx="4229100" cy="2809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11" y="2088241"/>
            <a:ext cx="4251689" cy="958518"/>
          </a:xfrm>
        </p:spPr>
        <p:txBody>
          <a:bodyPr>
            <a:normAutofit/>
          </a:bodyPr>
          <a:lstStyle/>
          <a:p>
            <a:pPr marL="231775" lvl="1" indent="-231775">
              <a:buNone/>
            </a:pPr>
            <a:r>
              <a:rPr lang="en-US" sz="1900" dirty="0" smtClean="0"/>
              <a:t>3. Report human </a:t>
            </a:r>
            <a:r>
              <a:rPr lang="en-US" sz="1900" dirty="0"/>
              <a:t>case data with environmental </a:t>
            </a:r>
            <a:r>
              <a:rPr lang="en-US" sz="1900" dirty="0" smtClean="0"/>
              <a:t>data</a:t>
            </a:r>
            <a:endParaRPr lang="en-US" sz="1900" strike="sngStrik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39486" y="2836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Ways to Create a Report in </a:t>
            </a:r>
            <a:r>
              <a:rPr lang="en-US" sz="3200" b="1" dirty="0" smtClean="0"/>
              <a:t>OHHABS (</a:t>
            </a:r>
            <a:r>
              <a:rPr lang="en-US" sz="3200" b="1" dirty="0"/>
              <a:t>continued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9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1126435"/>
            <a:ext cx="8454887" cy="50505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OHHABS resources are available at </a:t>
            </a:r>
            <a:r>
              <a:rPr lang="en-US" sz="2400" dirty="0" smtClean="0">
                <a:solidFill>
                  <a:srgbClr val="0070C0"/>
                </a:solidFill>
              </a:rPr>
              <a:t>www.cdc.gov/habs/ohhabs</a:t>
            </a:r>
            <a:r>
              <a:rPr lang="en-US" sz="2400" dirty="0" smtClean="0"/>
              <a:t> 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Guidance materials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Getting Started and Technical Features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Environmental Form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Human Form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Animal Form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Foodborne Illness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Multistate Reporting Guidance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Event and case </a:t>
            </a:r>
            <a:r>
              <a:rPr lang="en-US" dirty="0"/>
              <a:t>d</a:t>
            </a:r>
            <a:r>
              <a:rPr lang="en-US" dirty="0" smtClean="0"/>
              <a:t>efinitions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Paper &amp; fillable PDF 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Data </a:t>
            </a:r>
            <a:r>
              <a:rPr lang="en-US" dirty="0"/>
              <a:t>d</a:t>
            </a:r>
            <a:r>
              <a:rPr lang="en-US" dirty="0" smtClean="0"/>
              <a:t>ictionary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more information about HAB events and HAB associated illnesses, please visit </a:t>
            </a:r>
            <a:r>
              <a:rPr lang="en-US" sz="2400" dirty="0" smtClean="0">
                <a:solidFill>
                  <a:srgbClr val="0070C0"/>
                </a:solidFill>
              </a:rPr>
              <a:t>www.cdc.gov/habs/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041" y="291953"/>
            <a:ext cx="7886700" cy="7064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OHHABS </a:t>
            </a:r>
            <a:r>
              <a:rPr lang="en-US" sz="3200" b="1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250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2333626"/>
            <a:ext cx="81470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National Outbreak Reporting System (NORS)</a:t>
            </a:r>
          </a:p>
        </p:txBody>
      </p:sp>
    </p:spTree>
    <p:extLst>
      <p:ext uri="{BB962C8B-B14F-4D97-AF65-F5344CB8AC3E}">
        <p14:creationId xmlns:p14="http://schemas.microsoft.com/office/powerpoint/2010/main" val="1728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NORS log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19494" r="5561" b="25783"/>
          <a:stretch/>
        </p:blipFill>
        <p:spPr>
          <a:xfrm>
            <a:off x="6788257" y="5679043"/>
            <a:ext cx="2146107" cy="953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30969"/>
            <a:ext cx="8417593" cy="52698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Electronic reporting system launched in 2009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Web-based, password-protected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Not a real-time notification or outbreak investigation </a:t>
            </a:r>
            <a:r>
              <a:rPr lang="en-US" sz="1900" dirty="0" smtClean="0"/>
              <a:t>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Used by local, state, and territorial public health partners for voluntary outbreak reporting to the Centers for Disease Control and Prevention (CDC)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Outbreaks</a:t>
            </a:r>
            <a:r>
              <a:rPr lang="en-US" sz="2200" dirty="0"/>
              <a:t>: </a:t>
            </a:r>
            <a:r>
              <a:rPr lang="en-US" sz="2200" dirty="0" smtClean="0"/>
              <a:t>two or more </a:t>
            </a:r>
            <a:r>
              <a:rPr lang="en-US" sz="2200" dirty="0"/>
              <a:t>human cases of illness epidemiologically linked </a:t>
            </a:r>
            <a:r>
              <a:rPr lang="en-US" sz="2200" dirty="0" smtClean="0"/>
              <a:t>by </a:t>
            </a:r>
            <a:r>
              <a:rPr lang="en-US" sz="2200" dirty="0"/>
              <a:t>time, exposure and illness characteristics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Collects aggregate data </a:t>
            </a:r>
            <a:r>
              <a:rPr lang="en-US" sz="2200" dirty="0" smtClean="0"/>
              <a:t>on: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Waterborne disease outbreaks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Foodborne disease outbreaks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Enteric disease outbreaks </a:t>
            </a:r>
            <a:r>
              <a:rPr lang="en-US" sz="1900" dirty="0" smtClean="0"/>
              <a:t>transmitted by other transmission modes including animal contact, person-to-person contact, environmental contamination, and unknown modes of transmission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Outbreak data </a:t>
            </a:r>
            <a:r>
              <a:rPr lang="en-US" sz="2200" dirty="0"/>
              <a:t>provide information about national outbreak trends and learning lessons for preventing future outbreaks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For more information, visit the NORS website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www.cdc.gov/NORS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73038"/>
            <a:ext cx="8172450" cy="8697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National Outbreak Reporting System (NORS)</a:t>
            </a:r>
          </a:p>
        </p:txBody>
      </p:sp>
    </p:spTree>
    <p:extLst>
      <p:ext uri="{BB962C8B-B14F-4D97-AF65-F5344CB8AC3E}">
        <p14:creationId xmlns:p14="http://schemas.microsoft.com/office/powerpoint/2010/main" val="12943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6750" y="24860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Linked systems: </a:t>
            </a:r>
            <a:br>
              <a:rPr lang="en-US" sz="3200" b="1" dirty="0" smtClean="0"/>
            </a:br>
            <a:r>
              <a:rPr lang="en-US" sz="3200" b="1" dirty="0" smtClean="0"/>
              <a:t>OHHABS and NORS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1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 of HAB-associated illness informatoin collected in NORS and OHHABS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9098" r="9855" b="7682"/>
          <a:stretch/>
        </p:blipFill>
        <p:spPr>
          <a:xfrm>
            <a:off x="1987826" y="3648773"/>
            <a:ext cx="5261113" cy="31009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41" y="1075624"/>
            <a:ext cx="8623317" cy="3267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OHHABS and NORS </a:t>
            </a:r>
            <a:r>
              <a:rPr lang="en-US" sz="2000" dirty="0" smtClean="0"/>
              <a:t>are linked in two ways: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Can both collect different types data for HAB-associated outbreaks that together will inform public health understanding and prevention efforts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NORS collects aggregate outbreak data (≥ two human cases of illness)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OHHABS collects environmental data, human case data, and animal case data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Share technical reporting features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HAB-associated outbreaks may be reported to both OHHABS and NORS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Data about the outbreak are collected differently in each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3363"/>
            <a:ext cx="7886700" cy="7064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How are OHHABS and NORS Linked?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5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59" y="484395"/>
            <a:ext cx="797780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Purpose of the OHHABS and NORS Informational Resources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68" y="1809958"/>
            <a:ext cx="7886700" cy="4136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information presented in these slides is intended to serve as a resource for local, state, and territorial public health authorities.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These slides are intended to provide technical information about reporting to the One Health Harmful Algal Bloom System (OHHABS</a:t>
            </a:r>
            <a:r>
              <a:rPr lang="en-US" sz="2400" dirty="0"/>
              <a:t>) and the National Outbreak Reporting System (NORS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85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40" y="2485917"/>
            <a:ext cx="77693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Shared Technical Reporting Features for OHHABS and NORS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20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144"/>
            <a:ext cx="7886700" cy="8794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Technical Definitions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3618"/>
            <a:ext cx="8178466" cy="526521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Reporting structure </a:t>
            </a:r>
            <a:r>
              <a:rPr lang="en-US" sz="2000" dirty="0"/>
              <a:t>– </a:t>
            </a:r>
            <a:r>
              <a:rPr lang="en-US" sz="2000" dirty="0" smtClean="0"/>
              <a:t>describes the organization of state, territorial, or local public health agencies or users in OHHABS or NORS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dirty="0" smtClean="0"/>
              <a:t>Reporting site </a:t>
            </a:r>
            <a:r>
              <a:rPr lang="en-US" sz="1900" dirty="0" smtClean="0"/>
              <a:t>– refers any state or territory that reports in OHHABS or NORS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b="1" dirty="0"/>
              <a:t>Agency</a:t>
            </a:r>
            <a:r>
              <a:rPr lang="en-US" sz="1900" dirty="0"/>
              <a:t> – </a:t>
            </a:r>
            <a:r>
              <a:rPr lang="en-US" sz="1900" dirty="0" smtClean="0"/>
              <a:t>refers to a reporting </a:t>
            </a:r>
            <a:r>
              <a:rPr lang="en-US" sz="1900" dirty="0"/>
              <a:t>group </a:t>
            </a:r>
            <a:r>
              <a:rPr lang="en-US" sz="1900" dirty="0" smtClean="0"/>
              <a:t>geographically or functionally organized within </a:t>
            </a:r>
            <a:r>
              <a:rPr lang="en-US" sz="1900" dirty="0"/>
              <a:t>a reporting </a:t>
            </a:r>
            <a:r>
              <a:rPr lang="en-US" sz="1900" dirty="0" smtClean="0"/>
              <a:t>site (e.g., state county, state region)</a:t>
            </a:r>
            <a:endParaRPr lang="en-US" sz="1300" dirty="0" smtClean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/>
              <a:t>User type </a:t>
            </a:r>
            <a:r>
              <a:rPr lang="en-US" sz="2000" dirty="0"/>
              <a:t>– describes </a:t>
            </a:r>
            <a:r>
              <a:rPr lang="en-US" sz="2000" dirty="0" smtClean="0"/>
              <a:t>the functions </a:t>
            </a:r>
            <a:r>
              <a:rPr lang="en-US" sz="2000" dirty="0"/>
              <a:t>a user can have in </a:t>
            </a:r>
            <a:r>
              <a:rPr lang="en-US" sz="2000" dirty="0" smtClean="0"/>
              <a:t>OHHABS or NORS (e.g</a:t>
            </a:r>
            <a:r>
              <a:rPr lang="en-US" sz="2000" dirty="0"/>
              <a:t>., managing </a:t>
            </a:r>
            <a:r>
              <a:rPr lang="en-US" sz="2000" dirty="0" smtClean="0"/>
              <a:t>other user accounts</a:t>
            </a:r>
            <a:r>
              <a:rPr lang="en-US" sz="2000" dirty="0"/>
              <a:t>, editing reports, viewing reports</a:t>
            </a:r>
            <a:r>
              <a:rPr lang="en-US" sz="2000" dirty="0" smtClean="0"/>
              <a:t>)</a:t>
            </a:r>
            <a:endParaRPr lang="en-US" sz="13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/>
              <a:t>Permissions</a:t>
            </a:r>
            <a:r>
              <a:rPr lang="en-US" sz="2000" dirty="0" smtClean="0"/>
              <a:t> – describes the way that a reporting site manages and view</a:t>
            </a:r>
            <a:r>
              <a:rPr lang="en-US" sz="2000" dirty="0"/>
              <a:t>s</a:t>
            </a:r>
            <a:r>
              <a:rPr lang="en-US" sz="2000" dirty="0" smtClean="0"/>
              <a:t> reports and users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b="1" dirty="0" smtClean="0"/>
              <a:t>Permissions model </a:t>
            </a:r>
            <a:r>
              <a:rPr lang="en-US" sz="1900" dirty="0" smtClean="0"/>
              <a:t>– refers to the way report and user management are organized in a reporting site.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smtClean="0"/>
              <a:t>The permissions model allows </a:t>
            </a:r>
            <a:r>
              <a:rPr lang="en-US" sz="1900" dirty="0"/>
              <a:t>reporting sites to </a:t>
            </a:r>
            <a:r>
              <a:rPr lang="en-US" sz="1900" dirty="0" smtClean="0"/>
              <a:t>have the </a:t>
            </a:r>
            <a:r>
              <a:rPr lang="en-US" sz="1900" dirty="0"/>
              <a:t>flexibility </a:t>
            </a:r>
            <a:r>
              <a:rPr lang="en-US" sz="1900" dirty="0" smtClean="0"/>
              <a:t>to centralize or share </a:t>
            </a:r>
            <a:r>
              <a:rPr lang="en-US" sz="1900" dirty="0"/>
              <a:t>the </a:t>
            </a:r>
            <a:r>
              <a:rPr lang="en-US" sz="1900" dirty="0" smtClean="0"/>
              <a:t>reporting burden across agencies and </a:t>
            </a:r>
            <a:r>
              <a:rPr lang="en-US" sz="1900" dirty="0"/>
              <a:t>at the </a:t>
            </a:r>
            <a:r>
              <a:rPr lang="en-US" sz="1900" dirty="0" smtClean="0"/>
              <a:t>local, state, or territory levels.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smtClean="0"/>
              <a:t>Each reporting site set up its permissions model </a:t>
            </a:r>
            <a:r>
              <a:rPr lang="en-US" sz="1900" dirty="0"/>
              <a:t>in 2009 </a:t>
            </a:r>
            <a:r>
              <a:rPr lang="en-US" sz="1900" dirty="0" smtClean="0"/>
              <a:t>based on administrative needs.</a:t>
            </a:r>
          </a:p>
          <a:p>
            <a:pPr marL="457200" lvl="1" indent="0"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3528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the Option 3- State C permissions model exampl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13" y="4680937"/>
            <a:ext cx="3933127" cy="1864895"/>
          </a:xfrm>
          <a:prstGeom prst="rect">
            <a:avLst/>
          </a:prstGeom>
        </p:spPr>
      </p:pic>
      <p:pic>
        <p:nvPicPr>
          <p:cNvPr id="8" name="Picture 7" descr="Image of the Option 2- State b permissions model example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50" y="2737625"/>
            <a:ext cx="4041251" cy="1894818"/>
          </a:xfrm>
          <a:prstGeom prst="rect">
            <a:avLst/>
          </a:prstGeom>
        </p:spPr>
      </p:pic>
      <p:pic>
        <p:nvPicPr>
          <p:cNvPr id="7" name="Picture 6" descr="Image of the Option 1 - State a permissions model example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55" y="858578"/>
            <a:ext cx="4041251" cy="18872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5" y="1024659"/>
            <a:ext cx="4295274" cy="5602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There are three different types of permissions models for reporting sites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 type of permissions model affects how users manage and view reports in their reporting site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 </a:t>
            </a:r>
            <a:r>
              <a:rPr lang="en-US" sz="2000" dirty="0" smtClean="0"/>
              <a:t>reporting </a:t>
            </a:r>
            <a:r>
              <a:rPr lang="en-US" sz="2000" dirty="0"/>
              <a:t>site can have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 </a:t>
            </a:r>
            <a:r>
              <a:rPr lang="en-US" sz="1700" dirty="0" smtClean="0"/>
              <a:t>Single </a:t>
            </a:r>
            <a:r>
              <a:rPr lang="en-US" sz="1700" dirty="0"/>
              <a:t>agency (Option 1)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Multiple </a:t>
            </a:r>
            <a:r>
              <a:rPr lang="en-US" sz="1700" dirty="0"/>
              <a:t>agencies (Options 2 and 3</a:t>
            </a:r>
            <a:r>
              <a:rPr lang="en-US" sz="17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Only two levels of agencies are allowed in a reporting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For </a:t>
            </a:r>
            <a:r>
              <a:rPr lang="en-US" sz="2000" dirty="0"/>
              <a:t>more information about your state’s permission model, contact your </a:t>
            </a:r>
            <a:r>
              <a:rPr lang="en-US" sz="2000" dirty="0" smtClean="0"/>
              <a:t>state’s NORS</a:t>
            </a:r>
            <a:r>
              <a:rPr lang="en-US" sz="2000" dirty="0"/>
              <a:t> </a:t>
            </a:r>
            <a:r>
              <a:rPr lang="en-US" sz="2000" dirty="0" smtClean="0"/>
              <a:t>or OHHABS administrator </a:t>
            </a:r>
            <a:r>
              <a:rPr lang="en-US" sz="2000" dirty="0"/>
              <a:t>or the CDC NORS Team at </a:t>
            </a:r>
            <a:r>
              <a:rPr lang="en-US" sz="2000" dirty="0">
                <a:hlinkClick r:id="rId5"/>
              </a:rPr>
              <a:t>NORSAdmin@cdc.gov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82" y="191002"/>
            <a:ext cx="7886700" cy="7417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Permission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2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the Option 1 - State A permissions model example. State A once has one State Agenc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71" y="3387593"/>
            <a:ext cx="6526318" cy="30478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63" y="1390574"/>
            <a:ext cx="82145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A is the example for the Option 1 Permission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A is organized with one State Agency that reports to OHHABS or NORS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 State A, all users in the State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all reports in the State Agency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27" y="329030"/>
            <a:ext cx="6075947" cy="982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 1 Permission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99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the Option 2- State B permissions model example. State B has several regional agencies within the state agenc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7" y="3969323"/>
            <a:ext cx="5593492" cy="26226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6" y="1010641"/>
            <a:ext cx="82145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B is the example for the Option 2 Permission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B is organized with several Regional Agencies within a 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All Regional Agencies and the State Agency report to OHHABS and NORS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In State B, users in the State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all reports in the 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all reports in the Regional Agencies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 State B, users in the Regional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</a:t>
            </a:r>
            <a:r>
              <a:rPr lang="en-US" sz="1600" dirty="0"/>
              <a:t>all reports in their Regional </a:t>
            </a:r>
            <a:r>
              <a:rPr lang="en-US" sz="1600" dirty="0" smtClean="0"/>
              <a:t>Agency but not reports created by State Agency </a:t>
            </a:r>
            <a:r>
              <a:rPr lang="en-US" sz="1600" dirty="0"/>
              <a:t>u</a:t>
            </a:r>
            <a:r>
              <a:rPr lang="en-US" sz="1600" dirty="0" smtClean="0"/>
              <a:t>sers or users in other Regional Agencies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27" y="152994"/>
            <a:ext cx="6075947" cy="982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 2 Permission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585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Option 3- State C permissions model example. State C has a multiple regional agencies instead of a state agency. There are several county agencies within a regional agenc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4043597"/>
            <a:ext cx="5464490" cy="2631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6" y="938457"/>
            <a:ext cx="82145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C is the example for the Option 3 Permission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C is organized with several Regional Agencies and County Agencies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There is no State </a:t>
            </a:r>
            <a:r>
              <a:rPr lang="en-US" sz="1600" dirty="0"/>
              <a:t>A</a:t>
            </a:r>
            <a:r>
              <a:rPr lang="en-US" sz="1600" dirty="0" smtClean="0"/>
              <a:t>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The County Agencies are within a Regional Agency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In State C, users in the Regional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View only their Regional Agency’s </a:t>
            </a:r>
            <a:r>
              <a:rPr lang="en-US" sz="1600" dirty="0" smtClean="0"/>
              <a:t>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the all County Agencies’ reports within their Regional Agency</a:t>
            </a: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In State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dirty="0" smtClean="0"/>
              <a:t>, users in the County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only their County Agency’s reports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35" y="31990"/>
            <a:ext cx="6075947" cy="982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 3 Permission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32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97" y="402687"/>
            <a:ext cx="7886700" cy="6508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OHHABS and NORS User Types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988" y="1201291"/>
            <a:ext cx="8125962" cy="5360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There are three </a:t>
            </a:r>
            <a:r>
              <a:rPr lang="en-US" sz="2000" dirty="0"/>
              <a:t>different user </a:t>
            </a:r>
            <a:r>
              <a:rPr lang="en-US" sz="2000" dirty="0" smtClean="0"/>
              <a:t>options for OHHABS and NORS: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OHHABS and NORS user – user can access both systems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OHHABS </a:t>
            </a:r>
            <a:r>
              <a:rPr lang="en-US" sz="1800" dirty="0"/>
              <a:t>only user – </a:t>
            </a:r>
            <a:r>
              <a:rPr lang="en-US" sz="1800" dirty="0" smtClean="0"/>
              <a:t>user </a:t>
            </a:r>
            <a:r>
              <a:rPr lang="en-US" sz="1800" dirty="0"/>
              <a:t>can access only </a:t>
            </a:r>
            <a:r>
              <a:rPr lang="en-US" sz="1800" dirty="0" smtClean="0"/>
              <a:t>OHHABS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NORS only </a:t>
            </a:r>
            <a:r>
              <a:rPr lang="en-US" sz="1800" dirty="0" smtClean="0"/>
              <a:t>user – user can access only NORS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User types in OHHABS and NORS can </a:t>
            </a:r>
            <a:r>
              <a:rPr lang="en-US" sz="2000" dirty="0"/>
              <a:t>perform </a:t>
            </a:r>
            <a:r>
              <a:rPr lang="en-US" sz="2000" dirty="0" smtClean="0"/>
              <a:t>different functions (</a:t>
            </a:r>
            <a:r>
              <a:rPr lang="en-US" sz="2000" dirty="0"/>
              <a:t>e.g., managing </a:t>
            </a:r>
            <a:r>
              <a:rPr lang="en-US" sz="2000" dirty="0" smtClean="0"/>
              <a:t>other user accounts</a:t>
            </a:r>
            <a:r>
              <a:rPr lang="en-US" sz="2000" dirty="0"/>
              <a:t>, editing reports, viewing </a:t>
            </a:r>
            <a:r>
              <a:rPr lang="en-US" sz="2000" dirty="0" smtClean="0"/>
              <a:t>reports)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Reports </a:t>
            </a:r>
            <a:r>
              <a:rPr lang="en-US" sz="1800" dirty="0"/>
              <a:t>a user can view and manage depends on the site’s permissions </a:t>
            </a:r>
            <a:r>
              <a:rPr lang="en-US" sz="1800" dirty="0" smtClean="0"/>
              <a:t>model, user agency, and user type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There are four different User Types that can perform different functions: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Reporting Site Administrator (RSA)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Agency Administrator (AA)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Read-Write (</a:t>
            </a:r>
            <a:r>
              <a:rPr lang="en-US" sz="1800" dirty="0"/>
              <a:t>RW</a:t>
            </a:r>
            <a:r>
              <a:rPr lang="en-US" sz="1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Read-Only (RO)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An OHHABS and NORS user can have different user types in each system (e.g., a user can be an OHHABS RSA and a NORS RW)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9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 descr="Table of the User Type overiew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910498"/>
              </p:ext>
            </p:extLst>
          </p:nvPr>
        </p:nvGraphicFramePr>
        <p:xfrm>
          <a:off x="233994" y="1042450"/>
          <a:ext cx="8465563" cy="55103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9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Permissions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Reporting Site </a:t>
                      </a:r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Administrator (RSA)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Agency </a:t>
                      </a:r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Administrator (AA)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Read-Write (RW)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Read-Only (RO)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User Management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Users Across Their Reporting 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Users Across Their Agency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Report Management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Create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 New Report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Delete Their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View Reports Across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Their Agency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 Reports Across Their Reporting Site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 Reports Across Their Agency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 Their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Own Reports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1919"/>
            <a:ext cx="7886700" cy="6561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Overview of User Type Functions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9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34" y="1463842"/>
            <a:ext cx="7886700" cy="47452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To gain access to OHHABS or NORS, please contact your OHHABS Reporting Site Administrator (</a:t>
            </a:r>
            <a:r>
              <a:rPr lang="en-US" sz="2400" dirty="0"/>
              <a:t>RSA) or NORS Reporting Site Administrator (RSA)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For states or territories that have not yet assigned an OHHABS RSA, the NORS RSA will be automatically assigned as an OHHABS RSA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assistance identifying your state’s NORS or OHHABS RSA, please contact </a:t>
            </a:r>
            <a:r>
              <a:rPr lang="en-US" sz="2400" dirty="0" smtClean="0">
                <a:solidFill>
                  <a:srgbClr val="0070C0"/>
                </a:solidFill>
              </a:rPr>
              <a:t>NORSWater@cdc.gov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additional questions about OHHABS, please visit </a:t>
            </a:r>
            <a:r>
              <a:rPr lang="en-US" sz="2400" dirty="0" smtClean="0">
                <a:solidFill>
                  <a:srgbClr val="0070C0"/>
                </a:solidFill>
              </a:rPr>
              <a:t>www.cdc.gov/habs/ohhabs </a:t>
            </a:r>
            <a:r>
              <a:rPr lang="en-US" sz="2400" dirty="0" smtClean="0"/>
              <a:t>or contact </a:t>
            </a:r>
            <a:r>
              <a:rPr lang="en-US" sz="2400" dirty="0" smtClean="0">
                <a:solidFill>
                  <a:srgbClr val="0070C0"/>
                </a:solidFill>
              </a:rPr>
              <a:t>NORSWater@cdc.gov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0734" y="489360"/>
            <a:ext cx="7886700" cy="6508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OHHABS and NORS User Support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856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939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Content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82232"/>
            <a:ext cx="7626350" cy="47980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One Health Harmful Algal Bloom System (OHHABS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National Outbreak Reporting System (NORS)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Linked Systems: OHHABS </a:t>
            </a:r>
            <a:r>
              <a:rPr lang="en-US" sz="2400" dirty="0"/>
              <a:t>and NORS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Permission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User Types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1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650" y="2333626"/>
            <a:ext cx="81470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One Health Harmful Algal Bloom System (OHHABS)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1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9788" y="6561923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UCSB Biolum - Dinoflagellate</a:t>
            </a:r>
            <a:endParaRPr lang="en-US" sz="1050" dirty="0"/>
          </a:p>
        </p:txBody>
      </p:sp>
      <p:pic>
        <p:nvPicPr>
          <p:cNvPr id="7" name="Picture 6" descr="Image of a red dinoflagellate bloom in the ocean.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13" y="4626864"/>
            <a:ext cx="2926471" cy="1997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2884" y="6561923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CA Water Boards - Cyanobacteria</a:t>
            </a:r>
            <a:endParaRPr lang="en-US" sz="1050" dirty="0"/>
          </a:p>
        </p:txBody>
      </p:sp>
      <p:pic>
        <p:nvPicPr>
          <p:cNvPr id="12" name="Picture 11" descr="Image of microscopic cyanobacteria.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8" y="4626864"/>
            <a:ext cx="2578260" cy="1935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6713" y="1170432"/>
            <a:ext cx="8386739" cy="3456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Harmful algal bloom (HAB) – overgrowth of phytoplankton (cyanobacteria or microalgae) that can cause harm to animals, people, or the local ecology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Occur in warm, nutrient rich fresh or marine waters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Adverse effects: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Economic (e.g., beach closures, shellfish harvest closures)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Ecologic (e.g., oxygen depletion, sunlight deprivation)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Health (e.g., human and animal illnesses)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3852" y="358839"/>
            <a:ext cx="8229600" cy="5921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Harmful </a:t>
            </a:r>
            <a:r>
              <a:rPr lang="en-US" sz="3200" b="1" dirty="0" smtClean="0"/>
              <a:t>Algal </a:t>
            </a:r>
            <a:r>
              <a:rPr lang="en-US" sz="3200" b="1" dirty="0"/>
              <a:t>Blooms (HABs)</a:t>
            </a:r>
          </a:p>
        </p:txBody>
      </p:sp>
    </p:spTree>
    <p:extLst>
      <p:ext uri="{BB962C8B-B14F-4D97-AF65-F5344CB8AC3E}">
        <p14:creationId xmlns:p14="http://schemas.microsoft.com/office/powerpoint/2010/main" val="15303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2626" y="6582794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David </a:t>
            </a:r>
            <a:r>
              <a:rPr lang="en-US" sz="1050" dirty="0" err="1" smtClean="0"/>
              <a:t>Zapotosky</a:t>
            </a:r>
            <a:endParaRPr lang="en-US" sz="1050" dirty="0"/>
          </a:p>
        </p:txBody>
      </p:sp>
      <p:pic>
        <p:nvPicPr>
          <p:cNvPr id="8" name="Picture 7" descr="Image of a dense green algae in a glass.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1361" r="10604" b="-1361"/>
          <a:stretch/>
        </p:blipFill>
        <p:spPr>
          <a:xfrm>
            <a:off x="6260125" y="3690198"/>
            <a:ext cx="2525151" cy="292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635" y="6571369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USGS</a:t>
            </a:r>
            <a:endParaRPr lang="en-US" sz="1050" dirty="0"/>
          </a:p>
        </p:txBody>
      </p:sp>
      <p:pic>
        <p:nvPicPr>
          <p:cNvPr id="6" name="Picture 5" descr="Image of a Notice sign about a HAB in a water body.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5" y="3693824"/>
            <a:ext cx="3360181" cy="2877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856" y="6550966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Jill </a:t>
            </a:r>
            <a:r>
              <a:rPr lang="en-US" sz="1050" dirty="0" err="1" smtClean="0"/>
              <a:t>Siegrist</a:t>
            </a:r>
            <a:endParaRPr lang="en-US" sz="1050" dirty="0"/>
          </a:p>
        </p:txBody>
      </p:sp>
      <p:pic>
        <p:nvPicPr>
          <p:cNvPr id="4" name="Picture 3" descr="Image of a dog swimming in a lake with a HAB.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"/>
          <a:stretch/>
        </p:blipFill>
        <p:spPr>
          <a:xfrm>
            <a:off x="321286" y="3720347"/>
            <a:ext cx="1997976" cy="28624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24" y="1065288"/>
            <a:ext cx="7886700" cy="267870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Exposure pathways:  ingestion (water or food), inhalation, dermal contact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One Health issue – humans, animals, and the environment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Emerging public health issue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Warming climate, nutrient pollution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Challenges: identifying and characterizing HAB-associated illnesses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To learn more about HAB-associated illnesses, visit </a:t>
            </a:r>
            <a:r>
              <a:rPr lang="en-US" sz="2400" dirty="0">
                <a:solidFill>
                  <a:srgbClr val="0070C0"/>
                </a:solidFill>
              </a:rPr>
              <a:t>www.cdc.gov/habs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48" y="14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HABs and Public Health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7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161764" y="6422744"/>
            <a:ext cx="8229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Adapted from: </a:t>
            </a:r>
            <a:r>
              <a:rPr lang="en-US" dirty="0">
                <a:solidFill>
                  <a:srgbClr val="0070C0"/>
                </a:solidFill>
              </a:rPr>
              <a:t>http://www.cdc.gov/onehealth</a:t>
            </a:r>
            <a:r>
              <a:rPr lang="en-US" dirty="0" smtClean="0">
                <a:solidFill>
                  <a:srgbClr val="0070C0"/>
                </a:solidFill>
              </a:rPr>
              <a:t>/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of a person with a d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457" y="0"/>
            <a:ext cx="1878543" cy="16906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7225"/>
            <a:ext cx="7886700" cy="3521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health of humans is connected to the health of animals and the environment.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Animals share susceptibility to some diseases and environmental hazards such as </a:t>
            </a:r>
            <a:r>
              <a:rPr lang="en-US" sz="2400" dirty="0" smtClean="0"/>
              <a:t>harmful algal blooms (HABs);</a:t>
            </a:r>
            <a:r>
              <a:rPr lang="en-US" sz="2400" strike="sngStrike" dirty="0"/>
              <a:t> </a:t>
            </a:r>
            <a:r>
              <a:rPr lang="en-US" sz="2400" dirty="0" smtClean="0"/>
              <a:t>animal illnesses may serve </a:t>
            </a:r>
            <a:r>
              <a:rPr lang="en-US" sz="2400" dirty="0"/>
              <a:t>as early </a:t>
            </a:r>
            <a:r>
              <a:rPr lang="en-US" sz="2400" dirty="0" smtClean="0"/>
              <a:t>warnings for potential </a:t>
            </a:r>
            <a:r>
              <a:rPr lang="en-US" sz="2400" dirty="0"/>
              <a:t>human illness.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Successful public health interventions require the cooperation of the human health, veterinary health, and environmental health communities.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One Health</a:t>
            </a:r>
          </a:p>
        </p:txBody>
      </p:sp>
    </p:spTree>
    <p:extLst>
      <p:ext uri="{BB962C8B-B14F-4D97-AF65-F5344CB8AC3E}">
        <p14:creationId xmlns:p14="http://schemas.microsoft.com/office/powerpoint/2010/main" val="2915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 of HABs affecting the environment, people, and animal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30" y="139914"/>
            <a:ext cx="1384549" cy="12449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70" y="1497496"/>
            <a:ext cx="8429625" cy="512859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 smtClean="0"/>
              <a:t>Electronic reporting system launched in 2016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Web-based</a:t>
            </a:r>
            <a:r>
              <a:rPr lang="en-US" sz="1800" dirty="0"/>
              <a:t>, password-protected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Not a real-time notification or </a:t>
            </a:r>
            <a:r>
              <a:rPr lang="en-US" sz="1800" dirty="0" smtClean="0"/>
              <a:t>case </a:t>
            </a:r>
            <a:r>
              <a:rPr lang="en-US" sz="1800" dirty="0"/>
              <a:t>investigation </a:t>
            </a:r>
            <a:r>
              <a:rPr lang="en-US" sz="1800" dirty="0" smtClean="0"/>
              <a:t>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Event-based, not for routine </a:t>
            </a:r>
            <a:r>
              <a:rPr lang="en-US" sz="1800" dirty="0"/>
              <a:t>water </a:t>
            </a:r>
            <a:r>
              <a:rPr lang="en-US" sz="1800" dirty="0" smtClean="0"/>
              <a:t>monitoring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Used by local, state, and territorial public health partners for voluntary </a:t>
            </a:r>
            <a:r>
              <a:rPr lang="en-US" sz="1900" dirty="0" smtClean="0"/>
              <a:t>reporting of HAB events or HAB-associated human and animal illnesses to </a:t>
            </a:r>
            <a:r>
              <a:rPr lang="en-US" sz="1900" dirty="0"/>
              <a:t>the Centers for Disease Control and Prevention (CDC)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1900" dirty="0" smtClean="0"/>
              <a:t>Collects data on foodborne or waterborne </a:t>
            </a:r>
            <a:r>
              <a:rPr lang="en-US" sz="1900" dirty="0"/>
              <a:t>HAB events </a:t>
            </a:r>
            <a:r>
              <a:rPr lang="en-US" sz="1900" dirty="0" smtClean="0"/>
              <a:t>in fresh and marine water settings: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HAB events (environmental data)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HAB-associated human cases of illness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HAB-associated animal cases of illness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/>
              <a:t>OHHABS fills a gap in health surveillance, and will inform understanding </a:t>
            </a:r>
            <a:r>
              <a:rPr lang="en-US" sz="1900" dirty="0"/>
              <a:t>of </a:t>
            </a:r>
            <a:r>
              <a:rPr lang="en-US" sz="1900" dirty="0" smtClean="0"/>
              <a:t>HAB occurrences and HAB-associated illnesses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/>
              <a:t>For </a:t>
            </a:r>
            <a:r>
              <a:rPr lang="en-US" sz="1900" dirty="0"/>
              <a:t>more information, visit </a:t>
            </a:r>
            <a:r>
              <a:rPr lang="en-US" sz="1900" dirty="0" smtClean="0"/>
              <a:t>the OHHABS website </a:t>
            </a:r>
            <a:r>
              <a:rPr lang="en-US" sz="1900" dirty="0" smtClean="0">
                <a:solidFill>
                  <a:srgbClr val="0070C0"/>
                </a:solidFill>
              </a:rPr>
              <a:t>www.cdc.gov/habs/ohhabs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31" y="252520"/>
            <a:ext cx="7389633" cy="113237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One Health Harmful Algal Bloom System (OHHABS)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89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52" y="233224"/>
            <a:ext cx="7886700" cy="11207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Acknowledgments</a:t>
            </a:r>
            <a:br>
              <a:rPr lang="en-US" sz="3200" b="1" dirty="0" smtClean="0"/>
            </a:br>
            <a:r>
              <a:rPr lang="en-US" sz="1600" b="1" dirty="0" smtClean="0"/>
              <a:t>A special thanks to the OHHABS working group of state and federal partners for contributing to the development and success of OHHABS!</a:t>
            </a:r>
            <a:endParaRPr lang="en-US" sz="1800" b="1" dirty="0"/>
          </a:p>
        </p:txBody>
      </p:sp>
      <p:pic>
        <p:nvPicPr>
          <p:cNvPr id="3" name="Picture 2" descr="Image of the federal and state partners in the OHHABS working group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" y="1428750"/>
            <a:ext cx="88677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3218</TotalTime>
  <Words>1888</Words>
  <Application>Microsoft Office PowerPoint</Application>
  <PresentationFormat>On-screen Show (4:3)</PresentationFormat>
  <Paragraphs>250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User Resources for the: One Health Harmful Algal Bloom System (OHHABS)  and National Outbreak Reporting System (NORS)</vt:lpstr>
      <vt:lpstr>Purpose of the OHHABS and NORS Informational Resources</vt:lpstr>
      <vt:lpstr>Content</vt:lpstr>
      <vt:lpstr>One Health Harmful Algal Bloom System (OHHABS)</vt:lpstr>
      <vt:lpstr>Harmful Algal Blooms (HABs)</vt:lpstr>
      <vt:lpstr>HABs and Public Health</vt:lpstr>
      <vt:lpstr>One Health</vt:lpstr>
      <vt:lpstr>One Health Harmful Algal Bloom System (OHHABS)</vt:lpstr>
      <vt:lpstr>Acknowledgments A special thanks to the OHHABS working group of state and federal partners for contributing to the development and success of OHHABS!</vt:lpstr>
      <vt:lpstr>OHHABS Reports</vt:lpstr>
      <vt:lpstr>Types of Data Collected in an OHHABS Report*</vt:lpstr>
      <vt:lpstr>HAB Event and Case Definitions</vt:lpstr>
      <vt:lpstr>Ways to Create a Report in OHHABS</vt:lpstr>
      <vt:lpstr>Ways to Create a Report in OHHABS (continued)</vt:lpstr>
      <vt:lpstr>OHHABS Resources</vt:lpstr>
      <vt:lpstr>National Outbreak Reporting System (NORS)</vt:lpstr>
      <vt:lpstr>National Outbreak Reporting System (NORS)</vt:lpstr>
      <vt:lpstr>Linked systems:  OHHABS and NORS</vt:lpstr>
      <vt:lpstr>How are OHHABS and NORS Linked?</vt:lpstr>
      <vt:lpstr>Shared Technical Reporting Features for OHHABS and NORS</vt:lpstr>
      <vt:lpstr>Technical Definitions</vt:lpstr>
      <vt:lpstr>Permission Models</vt:lpstr>
      <vt:lpstr>Option 1 Permission Model</vt:lpstr>
      <vt:lpstr>Option 2 Permission Model</vt:lpstr>
      <vt:lpstr>Option 3 Permission Model</vt:lpstr>
      <vt:lpstr>OHHABS and NORS User Types</vt:lpstr>
      <vt:lpstr>Overview of User Type Functions</vt:lpstr>
      <vt:lpstr>OHHABS and NORS User Support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Slides: National Outbreak Reporting System (NORS) and One Health Harmful Algal Bloom System (OHHABS)</dc:title>
  <dc:creator>Joana Yu</dc:creator>
  <cp:lastModifiedBy>Foote, John (CDC/OD/OADS) (CTR)</cp:lastModifiedBy>
  <cp:revision>282</cp:revision>
  <dcterms:created xsi:type="dcterms:W3CDTF">2015-10-19T13:44:10Z</dcterms:created>
  <dcterms:modified xsi:type="dcterms:W3CDTF">2017-07-17T12:53:05Z</dcterms:modified>
</cp:coreProperties>
</file>