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0"/>
  </p:notesMasterIdLst>
  <p:handoutMasterIdLst>
    <p:handoutMasterId r:id="rId31"/>
  </p:handoutMasterIdLst>
  <p:sldIdLst>
    <p:sldId id="256" r:id="rId2"/>
    <p:sldId id="293" r:id="rId3"/>
    <p:sldId id="257" r:id="rId4"/>
    <p:sldId id="263" r:id="rId5"/>
    <p:sldId id="286" r:id="rId6"/>
    <p:sldId id="299" r:id="rId7"/>
    <p:sldId id="264" r:id="rId8"/>
    <p:sldId id="265" r:id="rId9"/>
    <p:sldId id="275" r:id="rId10"/>
    <p:sldId id="267" r:id="rId11"/>
    <p:sldId id="268" r:id="rId12"/>
    <p:sldId id="298" r:id="rId13"/>
    <p:sldId id="291" r:id="rId14"/>
    <p:sldId id="292" r:id="rId15"/>
    <p:sldId id="295" r:id="rId16"/>
    <p:sldId id="258" r:id="rId17"/>
    <p:sldId id="259" r:id="rId18"/>
    <p:sldId id="269" r:id="rId19"/>
    <p:sldId id="270" r:id="rId20"/>
    <p:sldId id="282" r:id="rId21"/>
    <p:sldId id="260" r:id="rId22"/>
    <p:sldId id="276" r:id="rId23"/>
    <p:sldId id="277" r:id="rId24"/>
    <p:sldId id="279" r:id="rId25"/>
    <p:sldId id="281" r:id="rId26"/>
    <p:sldId id="262" r:id="rId27"/>
    <p:sldId id="284" r:id="rId28"/>
    <p:sldId id="294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Roberts" initials="evl1" lastIdx="114" clrIdx="0">
    <p:extLst>
      <p:ext uri="{19B8F6BF-5375-455C-9EA6-DF929625EA0E}">
        <p15:presenceInfo xmlns:p15="http://schemas.microsoft.com/office/powerpoint/2012/main" userId="VRoberts" providerId="None"/>
      </p:ext>
    </p:extLst>
  </p:cmAuthor>
  <p:cmAuthor id="2" name="Joana Yu" initials="JYu" lastIdx="34" clrIdx="1">
    <p:extLst>
      <p:ext uri="{19B8F6BF-5375-455C-9EA6-DF929625EA0E}">
        <p15:presenceInfo xmlns:p15="http://schemas.microsoft.com/office/powerpoint/2012/main" userId="Joana Yu" providerId="None"/>
      </p:ext>
    </p:extLst>
  </p:cmAuthor>
  <p:cmAuthor id="3" name="Kambhampati, Anita (CDC/OID/NCIRD) (CTR)" initials="KA((" lastIdx="5" clrIdx="2">
    <p:extLst>
      <p:ext uri="{19B8F6BF-5375-455C-9EA6-DF929625EA0E}">
        <p15:presenceInfo xmlns:p15="http://schemas.microsoft.com/office/powerpoint/2012/main" userId="S-1-5-21-1207783550-2075000910-922709458-371600" providerId="AD"/>
      </p:ext>
    </p:extLst>
  </p:cmAuthor>
  <p:cmAuthor id="4" name="Hill, Vincent (CDC/OID/NCEZID)" initials="HV(" lastIdx="3" clrIdx="3">
    <p:extLst>
      <p:ext uri="{19B8F6BF-5375-455C-9EA6-DF929625EA0E}">
        <p15:presenceInfo xmlns:p15="http://schemas.microsoft.com/office/powerpoint/2012/main" userId="S-1-5-21-1207783550-2075000910-922709458-189959" providerId="AD"/>
      </p:ext>
    </p:extLst>
  </p:cmAuthor>
  <p:cmAuthor id="5" name="Backer, Lorraine (CDC/ONDIEH/NCEH)" initials="BL(" lastIdx="3" clrIdx="4">
    <p:extLst>
      <p:ext uri="{19B8F6BF-5375-455C-9EA6-DF929625EA0E}">
        <p15:presenceInfo xmlns:p15="http://schemas.microsoft.com/office/powerpoint/2012/main" userId="S-1-5-21-1207783550-2075000910-922709458-17342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90" autoAdjust="0"/>
    <p:restoredTop sz="94718" autoAdjust="0"/>
  </p:normalViewPr>
  <p:slideViewPr>
    <p:cSldViewPr snapToGrid="0">
      <p:cViewPr varScale="1">
        <p:scale>
          <a:sx n="37" d="100"/>
          <a:sy n="37" d="100"/>
        </p:scale>
        <p:origin x="1003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1176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A59D37-AC09-4650-B62C-C26140EBAA17}" type="datetimeFigureOut">
              <a:rPr lang="en-US" smtClean="0"/>
              <a:t>7/17/2017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1DF424-D950-4071-938A-A8BDE7DBF9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37103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BA95DB-5DCC-4762-A364-A324F9094C0D}" type="datetimeFigureOut">
              <a:rPr lang="en-US" smtClean="0"/>
              <a:t>7/17/2017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394A5D-7399-4693-81F6-455E27F08A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90102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82054C-5FFB-4925-88B8-34BFE44764D6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14285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A65A5-1E98-4466-9A47-D08CEEEEAD03}" type="datetimeFigureOut">
              <a:rPr lang="en-US" smtClean="0"/>
              <a:t>7/17/2017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2EFE7-FB46-482F-AA0E-27A7D92006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7517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A65A5-1E98-4466-9A47-D08CEEEEAD03}" type="datetimeFigureOut">
              <a:rPr lang="en-US" smtClean="0"/>
              <a:t>7/17/2017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2EFE7-FB46-482F-AA0E-27A7D92006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50281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A65A5-1E98-4466-9A47-D08CEEEEAD03}" type="datetimeFigureOut">
              <a:rPr lang="en-US" smtClean="0"/>
              <a:t>7/17/2017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2EFE7-FB46-482F-AA0E-27A7D92006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5114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asic Content Badg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b" anchorCtr="0"/>
          <a:lstStyle>
            <a:lvl1pPr>
              <a:lnSpc>
                <a:spcPts val="3000"/>
              </a:lnSpc>
              <a:defRPr sz="2800" b="1" baseline="0">
                <a:solidFill>
                  <a:schemeClr val="bg1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191000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bg1"/>
              </a:buClr>
              <a:buSzPct val="70000"/>
              <a:buFont typeface="Wingdings" pitchFamily="2" charset="2"/>
              <a:buChar char="§"/>
              <a:defRPr sz="2400" b="1" baseline="0">
                <a:solidFill>
                  <a:schemeClr val="bg2"/>
                </a:solidFill>
                <a:latin typeface="Calibri" pitchFamily="34" charset="0"/>
              </a:defRPr>
            </a:lvl1pPr>
            <a:lvl2pPr marL="742950" indent="-285750">
              <a:buClr>
                <a:schemeClr val="bg1"/>
              </a:buClr>
              <a:buSzPct val="100000"/>
              <a:buFont typeface="Arial" pitchFamily="34" charset="0"/>
              <a:buChar char="•"/>
              <a:defRPr sz="2000">
                <a:solidFill>
                  <a:schemeClr val="bg2"/>
                </a:solidFill>
              </a:defRPr>
            </a:lvl2pPr>
            <a:lvl3pPr marL="1143000" indent="-228600">
              <a:buClr>
                <a:schemeClr val="bg1"/>
              </a:buClr>
              <a:buSzPct val="100000"/>
              <a:buFont typeface="Courier New" pitchFamily="49" charset="0"/>
              <a:buChar char="o"/>
              <a:defRPr sz="1800">
                <a:solidFill>
                  <a:schemeClr val="bg2"/>
                </a:solidFill>
              </a:defRPr>
            </a:lvl3pPr>
            <a:lvl4pPr>
              <a:buClr>
                <a:schemeClr val="bg1"/>
              </a:buClr>
              <a:buSzPct val="70000"/>
              <a:buFont typeface="Courier New" pitchFamily="49" charset="0"/>
              <a:buChar char="o"/>
              <a:defRPr sz="1800" baseline="0">
                <a:solidFill>
                  <a:schemeClr val="bg2"/>
                </a:solidFill>
              </a:defRPr>
            </a:lvl4pPr>
            <a:lvl5pPr>
              <a:buClr>
                <a:schemeClr val="bg1"/>
              </a:buClr>
              <a:buSzPct val="70000"/>
              <a:buFont typeface="Arial" pitchFamily="34" charset="0"/>
              <a:buChar char="•"/>
              <a:defRPr sz="1800">
                <a:solidFill>
                  <a:schemeClr val="bg2"/>
                </a:solidFill>
              </a:defRPr>
            </a:lvl5pPr>
          </a:lstStyle>
          <a:p>
            <a:pPr lvl="0"/>
            <a:endParaRPr lang="en-US" dirty="0" smtClean="0"/>
          </a:p>
          <a:p>
            <a:pPr lvl="1"/>
            <a:endParaRPr lang="en-US" dirty="0" smtClean="0"/>
          </a:p>
          <a:p>
            <a:pPr lvl="2"/>
            <a:endParaRPr lang="en-US" dirty="0" smtClean="0"/>
          </a:p>
          <a:p>
            <a:pPr lvl="3"/>
            <a:endParaRPr lang="en-US" dirty="0"/>
          </a:p>
        </p:txBody>
      </p:sp>
      <p:sp>
        <p:nvSpPr>
          <p:cNvPr id="7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1905000" y="5791200"/>
            <a:ext cx="6781800" cy="609600"/>
          </a:xfrm>
          <a:prstGeom prst="rect">
            <a:avLst/>
          </a:prstGeom>
        </p:spPr>
        <p:txBody>
          <a:bodyPr anchor="b" anchorCtr="0"/>
          <a:lstStyle>
            <a:lvl1pPr algn="l">
              <a:lnSpc>
                <a:spcPts val="1100"/>
              </a:lnSpc>
              <a:buNone/>
              <a:defRPr sz="1100" baseline="0">
                <a:solidFill>
                  <a:schemeClr val="tx2"/>
                </a:solidFill>
                <a:latin typeface="Calibri" pitchFamily="34" charset="0"/>
              </a:defRPr>
            </a:lvl1pPr>
            <a:lvl2pPr algn="ctr">
              <a:defRPr>
                <a:solidFill>
                  <a:schemeClr val="tx2"/>
                </a:solidFill>
              </a:defRPr>
            </a:lvl2pPr>
            <a:lvl3pPr algn="ctr">
              <a:defRPr>
                <a:solidFill>
                  <a:schemeClr val="tx2"/>
                </a:solidFill>
              </a:defRPr>
            </a:lvl3pPr>
            <a:lvl4pPr algn="ctr">
              <a:defRPr>
                <a:solidFill>
                  <a:schemeClr val="tx2"/>
                </a:solidFill>
              </a:defRPr>
            </a:lvl4pPr>
            <a:lvl5pPr algn="ctr"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*Citations and references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1548854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A65A5-1E98-4466-9A47-D08CEEEEAD03}" type="datetimeFigureOut">
              <a:rPr lang="en-US" smtClean="0"/>
              <a:t>7/17/2017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2EFE7-FB46-482F-AA0E-27A7D92006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6132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A65A5-1E98-4466-9A47-D08CEEEEAD03}" type="datetimeFigureOut">
              <a:rPr lang="en-US" smtClean="0"/>
              <a:t>7/17/2017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2EFE7-FB46-482F-AA0E-27A7D92006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5469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A65A5-1E98-4466-9A47-D08CEEEEAD03}" type="datetimeFigureOut">
              <a:rPr lang="en-US" smtClean="0"/>
              <a:t>7/17/2017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2EFE7-FB46-482F-AA0E-27A7D92006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4338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A65A5-1E98-4466-9A47-D08CEEEEAD03}" type="datetimeFigureOut">
              <a:rPr lang="en-US" smtClean="0"/>
              <a:t>7/17/2017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2EFE7-FB46-482F-AA0E-27A7D92006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41458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A65A5-1E98-4466-9A47-D08CEEEEAD03}" type="datetimeFigureOut">
              <a:rPr lang="en-US" smtClean="0"/>
              <a:t>7/17/2017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2EFE7-FB46-482F-AA0E-27A7D92006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3608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A65A5-1E98-4466-9A47-D08CEEEEAD03}" type="datetimeFigureOut">
              <a:rPr lang="en-US" smtClean="0"/>
              <a:t>7/17/2017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2EFE7-FB46-482F-AA0E-27A7D92006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40804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A65A5-1E98-4466-9A47-D08CEEEEAD03}" type="datetimeFigureOut">
              <a:rPr lang="en-US" smtClean="0"/>
              <a:t>7/17/2017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2EFE7-FB46-482F-AA0E-27A7D92006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17643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A65A5-1E98-4466-9A47-D08CEEEEAD03}" type="datetimeFigureOut">
              <a:rPr lang="en-US" smtClean="0"/>
              <a:t>7/17/2017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2EFE7-FB46-482F-AA0E-27A7D92006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9662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EA65A5-1E98-4466-9A47-D08CEEEEAD03}" type="datetimeFigureOut">
              <a:rPr lang="en-US" smtClean="0"/>
              <a:t>7/17/2017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22EFE7-FB46-482F-AA0E-27A7D92006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3138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hyperlink" Target="mailto:NORSAdmin@cdc.gov" TargetMode="External"/><Relationship Id="rId4" Type="http://schemas.openxmlformats.org/officeDocument/2006/relationships/image" Target="../media/image19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biolum.eemb.ucsb.edu/organism/redtide.html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jpg"/><Relationship Id="rId5" Type="http://schemas.openxmlformats.org/officeDocument/2006/relationships/hyperlink" Target="http://www.mywaterquality.ca.gov/monitoring_council/cyanohab_network/index.shtml" TargetMode="External"/><Relationship Id="rId4" Type="http://schemas.openxmlformats.org/officeDocument/2006/relationships/image" Target="../media/image2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6.gif"/><Relationship Id="rId2" Type="http://schemas.openxmlformats.org/officeDocument/2006/relationships/hyperlink" Target="https://www.climate.gov/news-features/event-tracker/spring-climate-plays-major-role-lake-erie-algae-blooms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dogtrekker.com/Story/dog-toxic-summer-blue-breen-algae" TargetMode="External"/><Relationship Id="rId5" Type="http://schemas.openxmlformats.org/officeDocument/2006/relationships/image" Target="../media/image5.jpg"/><Relationship Id="rId4" Type="http://schemas.openxmlformats.org/officeDocument/2006/relationships/hyperlink" Target="http://toxics.usgs.gov/highlights/algal_toxins/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7565" y="770021"/>
            <a:ext cx="8428383" cy="4358570"/>
          </a:xfrm>
        </p:spPr>
        <p:txBody>
          <a:bodyPr anchor="ctr"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3200" b="1" smtClean="0"/>
              <a:t>User Resources </a:t>
            </a:r>
            <a:r>
              <a:rPr lang="en-US" sz="3200" b="1" dirty="0" smtClean="0"/>
              <a:t>for the:</a:t>
            </a:r>
            <a:r>
              <a:rPr lang="en-US" sz="3200" b="1" dirty="0" smtClean="0">
                <a:solidFill>
                  <a:srgbClr val="FF0000"/>
                </a:solidFill>
              </a:rPr>
              <a:t/>
            </a:r>
            <a:br>
              <a:rPr lang="en-US" sz="3200" b="1" dirty="0" smtClean="0">
                <a:solidFill>
                  <a:srgbClr val="FF0000"/>
                </a:solidFill>
              </a:rPr>
            </a:br>
            <a:r>
              <a:rPr lang="en-US" sz="3200" b="1" dirty="0" smtClean="0"/>
              <a:t>One Health Harmful Algal Bloom System (OHHABS) </a:t>
            </a:r>
            <a:br>
              <a:rPr lang="en-US" sz="3200" b="1" dirty="0" smtClean="0"/>
            </a:br>
            <a:r>
              <a:rPr lang="en-US" sz="3200" b="1" dirty="0" smtClean="0"/>
              <a:t>and</a:t>
            </a:r>
            <a:br>
              <a:rPr lang="en-US" sz="3200" b="1" dirty="0" smtClean="0"/>
            </a:br>
            <a:r>
              <a:rPr lang="en-US" sz="3200" b="1" dirty="0" smtClean="0"/>
              <a:t>National </a:t>
            </a:r>
            <a:r>
              <a:rPr lang="en-US" sz="3200" b="1" dirty="0"/>
              <a:t>Outbreak Reporting System (NORS</a:t>
            </a:r>
            <a:r>
              <a:rPr lang="en-US" sz="3200" b="1" dirty="0" smtClean="0"/>
              <a:t>)</a:t>
            </a:r>
            <a:endParaRPr lang="en-US" sz="32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5883965"/>
            <a:ext cx="6858000" cy="389834"/>
          </a:xfrm>
        </p:spPr>
        <p:txBody>
          <a:bodyPr>
            <a:normAutofit/>
          </a:bodyPr>
          <a:lstStyle/>
          <a:p>
            <a:r>
              <a:rPr lang="en-US" sz="1800" dirty="0" smtClean="0"/>
              <a:t>Updated: 07/08/2016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39410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age of the OHHABS report structure.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6562" y="2480453"/>
            <a:ext cx="6137095" cy="4169082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4790" y="1027314"/>
            <a:ext cx="7886700" cy="1453139"/>
          </a:xfrm>
        </p:spPr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US" sz="2000" dirty="0" smtClean="0"/>
              <a:t>OHHABS reports contain forms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800" dirty="0" smtClean="0"/>
              <a:t>Environmental form (only one form per report)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800" dirty="0" smtClean="0"/>
              <a:t>Human form (one or multiple forms per report)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800" dirty="0" smtClean="0"/>
              <a:t>Animal form (one or multiple forms per report)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0235" y="163335"/>
            <a:ext cx="7886700" cy="777874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/>
              <a:t>OHHABS </a:t>
            </a:r>
            <a:r>
              <a:rPr lang="en-US" sz="3200" b="1" dirty="0"/>
              <a:t>Reports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147348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6982" y="6519446"/>
            <a:ext cx="39762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*</a:t>
            </a:r>
            <a:r>
              <a:rPr lang="en-US" sz="1200" dirty="0" smtClean="0"/>
              <a:t>Not all data are required in </a:t>
            </a:r>
            <a:r>
              <a:rPr lang="en-US" sz="1100" dirty="0" smtClean="0"/>
              <a:t>OHHABS</a:t>
            </a:r>
            <a:endParaRPr lang="en-US" sz="1200" dirty="0"/>
          </a:p>
        </p:txBody>
      </p:sp>
      <p:graphicFrame>
        <p:nvGraphicFramePr>
          <p:cNvPr id="4" name="Table 3" descr="Table of the types of data that can be reported in Environmental Form, Human Form, and Animal Form.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2130208"/>
              </p:ext>
            </p:extLst>
          </p:nvPr>
        </p:nvGraphicFramePr>
        <p:xfrm>
          <a:off x="405043" y="908386"/>
          <a:ext cx="8508568" cy="56110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4897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8595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55182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chemeClr val="bg2"/>
                          </a:solidFill>
                        </a:rPr>
                        <a:t>Form Type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50" b="1" dirty="0" smtClean="0">
                          <a:solidFill>
                            <a:schemeClr val="bg1"/>
                          </a:solidFill>
                        </a:rPr>
                        <a:t>Types</a:t>
                      </a:r>
                      <a:r>
                        <a:rPr lang="en-US" sz="1650" b="1" baseline="0" dirty="0" smtClean="0">
                          <a:solidFill>
                            <a:schemeClr val="bg1"/>
                          </a:solidFill>
                        </a:rPr>
                        <a:t> of Data Collected</a:t>
                      </a:r>
                      <a:endParaRPr lang="en-US" sz="1650" b="1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24488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Environmental Form </a:t>
                      </a:r>
                      <a:endParaRPr lang="en-US" sz="1800" dirty="0" smtClean="0">
                        <a:solidFill>
                          <a:schemeClr val="bg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50" dirty="0" smtClean="0"/>
                        <a:t>Location of the HAB</a:t>
                      </a:r>
                      <a:r>
                        <a:rPr lang="en-US" sz="1650" baseline="0" dirty="0" smtClean="0"/>
                        <a:t> </a:t>
                      </a:r>
                      <a:r>
                        <a:rPr lang="en-US" sz="1650" dirty="0" smtClean="0"/>
                        <a:t>event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50" dirty="0" smtClean="0"/>
                        <a:t>Observed</a:t>
                      </a:r>
                      <a:r>
                        <a:rPr lang="en-US" sz="1650" baseline="0" dirty="0" smtClean="0"/>
                        <a:t> water body characteristics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50" baseline="0" dirty="0" smtClean="0"/>
                        <a:t>Advisories and health warnings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50" baseline="0" dirty="0" smtClean="0">
                          <a:solidFill>
                            <a:schemeClr val="tx1"/>
                          </a:solidFill>
                        </a:rPr>
                        <a:t>Laboratory testing – event sample testing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50" baseline="0" dirty="0" smtClean="0">
                          <a:solidFill>
                            <a:schemeClr val="tx1"/>
                          </a:solidFill>
                        </a:rPr>
                        <a:t>Pathogens or toxins detected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50" baseline="0" dirty="0" smtClean="0">
                          <a:solidFill>
                            <a:schemeClr val="tx1"/>
                          </a:solidFill>
                        </a:rPr>
                        <a:t>Other data systems that contain associated information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50" baseline="0" dirty="0" smtClean="0">
                          <a:solidFill>
                            <a:schemeClr val="tx1"/>
                          </a:solidFill>
                        </a:rPr>
                        <a:t>Seafood catch or harvest location for HAB-associated foodborne illnesses </a:t>
                      </a:r>
                      <a:endParaRPr lang="en-US" sz="165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2943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Human Form</a:t>
                      </a:r>
                      <a:endParaRPr lang="en-US" sz="1800" dirty="0" smtClean="0">
                        <a:solidFill>
                          <a:schemeClr val="bg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50" dirty="0" smtClean="0"/>
                        <a:t>General case information (e.g.,</a:t>
                      </a:r>
                      <a:r>
                        <a:rPr lang="en-US" sz="1650" baseline="0" dirty="0" smtClean="0"/>
                        <a:t> sex, age in years)</a:t>
                      </a:r>
                      <a:endParaRPr lang="en-US" sz="1650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50" dirty="0" smtClean="0"/>
                        <a:t>Exposures</a:t>
                      </a:r>
                      <a:r>
                        <a:rPr lang="en-US" sz="1650" baseline="0" dirty="0" smtClean="0"/>
                        <a:t> (e.g., activities, duration)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50" baseline="0" dirty="0" smtClean="0"/>
                        <a:t>Signs </a:t>
                      </a:r>
                      <a:r>
                        <a:rPr lang="en-US" sz="1650" baseline="0" dirty="0" smtClean="0">
                          <a:solidFill>
                            <a:schemeClr val="tx1"/>
                          </a:solidFill>
                        </a:rPr>
                        <a:t>and symptoms of illness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50" baseline="0" dirty="0" smtClean="0">
                          <a:solidFill>
                            <a:schemeClr val="tx1"/>
                          </a:solidFill>
                        </a:rPr>
                        <a:t>Medical and health history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50" baseline="0" dirty="0" smtClean="0">
                          <a:solidFill>
                            <a:schemeClr val="tx1"/>
                          </a:solidFill>
                        </a:rPr>
                        <a:t>Clinical testing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50" baseline="0" dirty="0" smtClean="0">
                          <a:solidFill>
                            <a:schemeClr val="tx1"/>
                          </a:solidFill>
                        </a:rPr>
                        <a:t>Pathogens or toxins detected in clinical samples</a:t>
                      </a:r>
                      <a:endParaRPr lang="en-US" sz="165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91382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Animal Form</a:t>
                      </a:r>
                      <a:endParaRPr lang="en-US" sz="1800" dirty="0">
                        <a:solidFill>
                          <a:schemeClr val="bg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50" dirty="0" smtClean="0"/>
                        <a:t>General case information (e.g., type of animal,</a:t>
                      </a:r>
                      <a:r>
                        <a:rPr lang="en-US" sz="1650" baseline="0" dirty="0" smtClean="0"/>
                        <a:t> </a:t>
                      </a:r>
                      <a:r>
                        <a:rPr lang="en-US" sz="1650" dirty="0" smtClean="0"/>
                        <a:t>single/group</a:t>
                      </a:r>
                      <a:r>
                        <a:rPr lang="en-US" sz="1650" baseline="0" dirty="0" smtClean="0"/>
                        <a:t> of animals)</a:t>
                      </a:r>
                      <a:endParaRPr lang="en-US" sz="1650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50" dirty="0" smtClean="0"/>
                        <a:t>Exposures</a:t>
                      </a:r>
                      <a:r>
                        <a:rPr lang="en-US" sz="1650" baseline="0" dirty="0" smtClean="0"/>
                        <a:t> (e.g. activities, duration)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50" baseline="0" dirty="0" smtClean="0"/>
                        <a:t>Signs of illness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50" baseline="0" dirty="0" smtClean="0"/>
                        <a:t>Health information (e.g., veterinary treatment)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50" baseline="0" dirty="0" smtClean="0"/>
                        <a:t>Clinical testing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50" baseline="0" dirty="0" smtClean="0"/>
                        <a:t>Pathogen or toxins detected in clinical samples</a:t>
                      </a:r>
                      <a:endParaRPr lang="en-US" sz="165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6734" y="207130"/>
            <a:ext cx="7965186" cy="592962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/>
              <a:t>Types of Data Collected in an OHHABS Report*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2293706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978765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/>
              <a:t>HAB Event and Case Definitions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496291"/>
            <a:ext cx="7886700" cy="4680672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sz="2400" dirty="0" smtClean="0"/>
              <a:t>HAB event and case definitions standardize how OHHABS report data will be classified by CDC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dirty="0" smtClean="0"/>
              <a:t>Assessments of the level of evidence that a HAB event or associated illness occurred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dirty="0" smtClean="0"/>
              <a:t>Developed through discussions with state and federal partners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400" dirty="0" smtClean="0"/>
              <a:t>Definitions for: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dirty="0" smtClean="0"/>
              <a:t>HAB Event (Suspect, Confirmed)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dirty="0" smtClean="0"/>
              <a:t>Human Case (Suspect, Probable, Confirmed)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dirty="0" smtClean="0"/>
              <a:t>Animal </a:t>
            </a:r>
            <a:r>
              <a:rPr lang="en-US" sz="2000" dirty="0"/>
              <a:t>Case (Suspect, </a:t>
            </a:r>
            <a:r>
              <a:rPr lang="en-US" sz="2000" dirty="0" smtClean="0"/>
              <a:t>Probable, </a:t>
            </a:r>
            <a:r>
              <a:rPr lang="en-US" sz="2000" dirty="0"/>
              <a:t>Confirmed</a:t>
            </a:r>
            <a:r>
              <a:rPr lang="en-US" sz="2000" dirty="0" smtClean="0"/>
              <a:t>)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400" dirty="0" smtClean="0"/>
              <a:t>Definitions can be found at </a:t>
            </a:r>
            <a:r>
              <a:rPr lang="en-US" sz="2400" dirty="0" smtClean="0">
                <a:solidFill>
                  <a:srgbClr val="0070C0"/>
                </a:solidFill>
              </a:rPr>
              <a:t>www.cdc.gov/habs/ohhabs </a:t>
            </a:r>
            <a:endParaRPr lang="en-US" sz="2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48398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 of an OHHABS report with an Environmental Form only.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3563" y="2618697"/>
            <a:ext cx="4076700" cy="2714625"/>
          </a:xfrm>
          <a:prstGeom prst="rect">
            <a:avLst/>
          </a:prstGeom>
        </p:spPr>
      </p:pic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4883658" y="1987358"/>
            <a:ext cx="3886200" cy="509118"/>
          </a:xfrm>
        </p:spPr>
        <p:txBody>
          <a:bodyPr>
            <a:normAutofit fontScale="92500"/>
          </a:bodyPr>
          <a:lstStyle/>
          <a:p>
            <a:pPr marL="0" lvl="1" indent="0">
              <a:spcBef>
                <a:spcPts val="1000"/>
              </a:spcBef>
              <a:buNone/>
            </a:pPr>
            <a:r>
              <a:rPr lang="en-US" sz="2000" dirty="0" smtClean="0"/>
              <a:t>2. Report only </a:t>
            </a:r>
            <a:r>
              <a:rPr lang="en-US" sz="2000" dirty="0"/>
              <a:t>environmental </a:t>
            </a:r>
            <a:r>
              <a:rPr lang="en-US" sz="2000" dirty="0" smtClean="0"/>
              <a:t>data</a:t>
            </a:r>
            <a:endParaRPr lang="en-US" sz="2000" dirty="0"/>
          </a:p>
        </p:txBody>
      </p:sp>
      <p:pic>
        <p:nvPicPr>
          <p:cNvPr id="6" name="Picture 5" descr="Image of an OHHABS report with an Environmental Form, Human Form(s), and Animal Form(s).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4429" y="2594706"/>
            <a:ext cx="4000395" cy="2719566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4429" y="1960185"/>
            <a:ext cx="3886200" cy="765176"/>
          </a:xfrm>
        </p:spPr>
        <p:txBody>
          <a:bodyPr>
            <a:normAutofit fontScale="92500"/>
          </a:bodyPr>
          <a:lstStyle/>
          <a:p>
            <a:pPr marL="109538" lvl="1" indent="-109538">
              <a:buFont typeface="+mj-lt"/>
              <a:buAutoNum type="arabicPeriod"/>
            </a:pPr>
            <a:r>
              <a:rPr lang="en-US" sz="2100" dirty="0" smtClean="0"/>
              <a:t>Report environmental data, human case data, and animal case data</a:t>
            </a:r>
          </a:p>
          <a:p>
            <a:pPr marL="971550" lvl="1" indent="-514350">
              <a:buFont typeface="+mj-lt"/>
              <a:buAutoNum type="arabicPeriod"/>
            </a:pPr>
            <a:endParaRPr lang="en-US" sz="2000" dirty="0" smtClean="0"/>
          </a:p>
          <a:p>
            <a:pPr marL="971550" lvl="1" indent="-514350">
              <a:buFont typeface="+mj-lt"/>
              <a:buAutoNum type="arabicPeriod"/>
            </a:pPr>
            <a:endParaRPr lang="en-US" sz="2000" dirty="0"/>
          </a:p>
          <a:p>
            <a:pPr marL="971550" lvl="1" indent="-514350">
              <a:buFont typeface="+mj-lt"/>
              <a:buAutoNum type="arabicPeriod"/>
            </a:pPr>
            <a:endParaRPr lang="en-US" sz="2000" dirty="0" smtClean="0"/>
          </a:p>
          <a:p>
            <a:pPr marL="971550" lvl="1" indent="-514350">
              <a:buFont typeface="+mj-lt"/>
              <a:buAutoNum type="arabicPeriod"/>
            </a:pPr>
            <a:endParaRPr lang="en-US" sz="2000" dirty="0"/>
          </a:p>
          <a:p>
            <a:pPr marL="971550" lvl="1" indent="-514350">
              <a:buFont typeface="+mj-lt"/>
              <a:buAutoNum type="arabicPeriod"/>
            </a:pPr>
            <a:endParaRPr lang="en-US" sz="2000" dirty="0" smtClean="0"/>
          </a:p>
          <a:p>
            <a:pPr marL="971550" lvl="1" indent="-514350">
              <a:buFont typeface="+mj-lt"/>
              <a:buAutoNum type="arabicPeriod"/>
            </a:pPr>
            <a:endParaRPr lang="en-US" sz="2000" dirty="0"/>
          </a:p>
          <a:p>
            <a:pPr marL="971550" lvl="1" indent="-514350">
              <a:buFont typeface="+mj-lt"/>
              <a:buAutoNum type="arabicPeriod"/>
            </a:pPr>
            <a:endParaRPr lang="en-US" sz="2000" dirty="0" smtClean="0"/>
          </a:p>
          <a:p>
            <a:pPr marL="971550" lvl="1" indent="-514350">
              <a:buFont typeface="+mj-lt"/>
              <a:buAutoNum type="arabicPeriod"/>
            </a:pPr>
            <a:endParaRPr lang="en-US" sz="2000" dirty="0"/>
          </a:p>
          <a:p>
            <a:pPr marL="971550" lvl="1" indent="-514350">
              <a:buFont typeface="+mj-lt"/>
              <a:buAutoNum type="arabicPeriod"/>
            </a:pPr>
            <a:endParaRPr lang="en-US" sz="20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70213" y="663870"/>
            <a:ext cx="7886700" cy="818563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/>
              <a:t>Ways to Create a Report in OHHABS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2468266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Image of an OHHABS report with an Environmental Form and Animal Form(s).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2836" y="2815877"/>
            <a:ext cx="4267200" cy="2752725"/>
          </a:xfrm>
          <a:prstGeom prst="rect">
            <a:avLst/>
          </a:prstGeo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2098300"/>
            <a:ext cx="4296900" cy="695902"/>
          </a:xfrm>
        </p:spPr>
        <p:txBody>
          <a:bodyPr>
            <a:normAutofit/>
          </a:bodyPr>
          <a:lstStyle/>
          <a:p>
            <a:pPr marL="231775" lvl="1" indent="-231775">
              <a:spcBef>
                <a:spcPts val="1000"/>
              </a:spcBef>
              <a:buNone/>
            </a:pPr>
            <a:r>
              <a:rPr lang="en-US" sz="2000" dirty="0" smtClean="0"/>
              <a:t>4. </a:t>
            </a:r>
            <a:r>
              <a:rPr lang="en-US" sz="1900" dirty="0" smtClean="0"/>
              <a:t>Report animal </a:t>
            </a:r>
            <a:r>
              <a:rPr lang="en-US" sz="1900" dirty="0"/>
              <a:t>case data with environmental </a:t>
            </a:r>
            <a:r>
              <a:rPr lang="en-US" sz="1900" dirty="0" smtClean="0"/>
              <a:t>data</a:t>
            </a:r>
            <a:endParaRPr lang="en-US" sz="1900" dirty="0"/>
          </a:p>
        </p:txBody>
      </p:sp>
      <p:pic>
        <p:nvPicPr>
          <p:cNvPr id="2" name="Picture 1" descr="Image of an OHHABS report with an Environmental Form and Human Form(s).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6800" y="2804261"/>
            <a:ext cx="4229100" cy="2809875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0311" y="2088241"/>
            <a:ext cx="4251689" cy="958518"/>
          </a:xfrm>
        </p:spPr>
        <p:txBody>
          <a:bodyPr>
            <a:normAutofit/>
          </a:bodyPr>
          <a:lstStyle/>
          <a:p>
            <a:pPr marL="231775" lvl="1" indent="-231775">
              <a:buNone/>
            </a:pPr>
            <a:r>
              <a:rPr lang="en-US" sz="1900" dirty="0" smtClean="0"/>
              <a:t>3. Report human </a:t>
            </a:r>
            <a:r>
              <a:rPr lang="en-US" sz="1900" dirty="0"/>
              <a:t>case data with environmental </a:t>
            </a:r>
            <a:r>
              <a:rPr lang="en-US" sz="1900" dirty="0" smtClean="0"/>
              <a:t>data</a:t>
            </a:r>
            <a:endParaRPr lang="en-US" sz="1900" strike="sngStrike" dirty="0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739486" y="283630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/>
              <a:t>Ways to Create a Report in </a:t>
            </a:r>
            <a:r>
              <a:rPr lang="en-US" sz="3200" b="1" dirty="0" smtClean="0"/>
              <a:t>OHHABS (</a:t>
            </a:r>
            <a:r>
              <a:rPr lang="en-US" sz="3200" b="1" dirty="0"/>
              <a:t>continued</a:t>
            </a:r>
            <a:r>
              <a:rPr lang="en-US" sz="3200" b="1" dirty="0" smtClean="0"/>
              <a:t>)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859643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4313" y="1126435"/>
            <a:ext cx="8454887" cy="5050529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 </a:t>
            </a:r>
            <a:r>
              <a:rPr lang="en-US" sz="2400" dirty="0" smtClean="0"/>
              <a:t>OHHABS resources are available at </a:t>
            </a:r>
            <a:r>
              <a:rPr lang="en-US" sz="2400" dirty="0" smtClean="0">
                <a:solidFill>
                  <a:srgbClr val="0070C0"/>
                </a:solidFill>
              </a:rPr>
              <a:t>www.cdc.gov/habs/ohhabs</a:t>
            </a:r>
            <a:r>
              <a:rPr lang="en-US" sz="2400" dirty="0" smtClean="0"/>
              <a:t> </a:t>
            </a:r>
            <a:endParaRPr lang="en-US" sz="1600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Guidance materials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dirty="0" smtClean="0"/>
              <a:t>Getting Started and Technical Features Guidance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dirty="0" smtClean="0"/>
              <a:t>Environmental Form Guidance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dirty="0" smtClean="0"/>
              <a:t>Human Form Guidance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dirty="0" smtClean="0"/>
              <a:t>Animal Form Guidance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dirty="0" smtClean="0"/>
              <a:t>Foodborne Illness Guidance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dirty="0" smtClean="0"/>
              <a:t>Multistate Reporting Guidance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Event and case </a:t>
            </a:r>
            <a:r>
              <a:rPr lang="en-US" dirty="0"/>
              <a:t>d</a:t>
            </a:r>
            <a:r>
              <a:rPr lang="en-US" dirty="0" smtClean="0"/>
              <a:t>efinitions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Paper &amp; fillable PDF forms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Data </a:t>
            </a:r>
            <a:r>
              <a:rPr lang="en-US" dirty="0"/>
              <a:t>d</a:t>
            </a:r>
            <a:r>
              <a:rPr lang="en-US" dirty="0" smtClean="0"/>
              <a:t>ictionary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400" dirty="0" smtClean="0"/>
              <a:t>For more information about HAB events and HAB associated illnesses, please visit </a:t>
            </a:r>
            <a:r>
              <a:rPr lang="en-US" sz="2400" dirty="0" smtClean="0">
                <a:solidFill>
                  <a:srgbClr val="0070C0"/>
                </a:solidFill>
              </a:rPr>
              <a:t>www.cdc.gov/habs/ </a:t>
            </a:r>
            <a:endParaRPr lang="en-US" sz="2400" dirty="0">
              <a:solidFill>
                <a:srgbClr val="0070C0"/>
              </a:solidFill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28041" y="291953"/>
            <a:ext cx="7886700" cy="706438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/>
              <a:t>OHHABS </a:t>
            </a:r>
            <a:r>
              <a:rPr lang="en-US" sz="3200" b="1" dirty="0" smtClean="0"/>
              <a:t>Resources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3525032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650" y="2333626"/>
            <a:ext cx="8147050" cy="1325563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/>
              <a:t>National Outbreak Reporting System (NORS)</a:t>
            </a:r>
          </a:p>
        </p:txBody>
      </p:sp>
    </p:spTree>
    <p:extLst>
      <p:ext uri="{BB962C8B-B14F-4D97-AF65-F5344CB8AC3E}">
        <p14:creationId xmlns:p14="http://schemas.microsoft.com/office/powerpoint/2010/main" val="1728557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age of the NORS logo.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88" t="19494" r="5561" b="25783"/>
          <a:stretch/>
        </p:blipFill>
        <p:spPr>
          <a:xfrm>
            <a:off x="6788257" y="5679043"/>
            <a:ext cx="2146107" cy="953825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775" y="1130969"/>
            <a:ext cx="8417593" cy="5269832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sz="2200" dirty="0" smtClean="0"/>
              <a:t>Electronic reporting system launched in 2009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900" dirty="0" smtClean="0"/>
              <a:t>Web-based, password-protected system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900" dirty="0"/>
              <a:t>Not a real-time notification or outbreak investigation </a:t>
            </a:r>
            <a:r>
              <a:rPr lang="en-US" sz="1900" dirty="0" smtClean="0"/>
              <a:t>system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200" dirty="0"/>
              <a:t>Used by local, state, and territorial public health partners for voluntary outbreak reporting to the Centers for Disease Control and Prevention (CDC) </a:t>
            </a:r>
            <a:endParaRPr lang="en-US" sz="2200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US" sz="2200" dirty="0" smtClean="0"/>
              <a:t>Outbreaks</a:t>
            </a:r>
            <a:r>
              <a:rPr lang="en-US" sz="2200" dirty="0"/>
              <a:t>: </a:t>
            </a:r>
            <a:r>
              <a:rPr lang="en-US" sz="2200" dirty="0" smtClean="0"/>
              <a:t>two or more </a:t>
            </a:r>
            <a:r>
              <a:rPr lang="en-US" sz="2200" dirty="0"/>
              <a:t>human cases of illness epidemiologically linked </a:t>
            </a:r>
            <a:r>
              <a:rPr lang="en-US" sz="2200" dirty="0" smtClean="0"/>
              <a:t>by </a:t>
            </a:r>
            <a:r>
              <a:rPr lang="en-US" sz="2200" dirty="0"/>
              <a:t>time, exposure and illness characteristics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200" dirty="0"/>
              <a:t>Collects aggregate data </a:t>
            </a:r>
            <a:r>
              <a:rPr lang="en-US" sz="2200" dirty="0" smtClean="0"/>
              <a:t>on: </a:t>
            </a:r>
            <a:endParaRPr lang="en-US" sz="22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900" dirty="0"/>
              <a:t>Waterborne disease outbreaks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900" dirty="0"/>
              <a:t>Foodborne disease outbreaks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900" dirty="0"/>
              <a:t>Enteric disease outbreaks </a:t>
            </a:r>
            <a:r>
              <a:rPr lang="en-US" sz="1900" dirty="0" smtClean="0"/>
              <a:t>transmitted by other transmission modes including animal contact, person-to-person contact, environmental contamination, and unknown modes of transmission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200" dirty="0" smtClean="0"/>
              <a:t>Outbreak data </a:t>
            </a:r>
            <a:r>
              <a:rPr lang="en-US" sz="2200" dirty="0"/>
              <a:t>provide information about national outbreak trends and learning lessons for preventing future outbreaks</a:t>
            </a:r>
            <a:r>
              <a:rPr lang="en-US" sz="2200" dirty="0" smtClean="0"/>
              <a:t>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200" dirty="0" smtClean="0"/>
              <a:t>For more information, visit the NORS website</a:t>
            </a:r>
          </a:p>
          <a:p>
            <a:pPr marL="457200" lvl="1" indent="0">
              <a:buNone/>
            </a:pPr>
            <a:r>
              <a:rPr lang="en-US" sz="2200" dirty="0" smtClean="0">
                <a:solidFill>
                  <a:srgbClr val="0070C0"/>
                </a:solidFill>
              </a:rPr>
              <a:t>www.cdc.gov/NORS 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5775" y="173038"/>
            <a:ext cx="8172450" cy="869778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/>
              <a:t>National Outbreak Reporting System (NORS)</a:t>
            </a:r>
          </a:p>
        </p:txBody>
      </p:sp>
    </p:spTree>
    <p:extLst>
      <p:ext uri="{BB962C8B-B14F-4D97-AF65-F5344CB8AC3E}">
        <p14:creationId xmlns:p14="http://schemas.microsoft.com/office/powerpoint/2010/main" val="1294329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66750" y="2486026"/>
            <a:ext cx="7886700" cy="1325563"/>
          </a:xfrm>
        </p:spPr>
        <p:txBody>
          <a:bodyPr>
            <a:noAutofit/>
          </a:bodyPr>
          <a:lstStyle/>
          <a:p>
            <a:pPr algn="ctr"/>
            <a:r>
              <a:rPr lang="en-US" sz="3200" b="1" dirty="0" smtClean="0"/>
              <a:t>Linked systems: </a:t>
            </a:r>
            <a:br>
              <a:rPr lang="en-US" sz="3200" b="1" dirty="0" smtClean="0"/>
            </a:br>
            <a:r>
              <a:rPr lang="en-US" sz="3200" b="1" dirty="0" smtClean="0"/>
              <a:t>OHHABS and NORS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257146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iagram of HAB-associated illness informatoin collected in NORS and OHHABS.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26" t="9098" r="9855" b="7682"/>
          <a:stretch/>
        </p:blipFill>
        <p:spPr>
          <a:xfrm>
            <a:off x="1987826" y="3648773"/>
            <a:ext cx="5261113" cy="3100985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0341" y="1075624"/>
            <a:ext cx="8623317" cy="3267936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sz="2000" dirty="0"/>
              <a:t>OHHABS and NORS </a:t>
            </a:r>
            <a:r>
              <a:rPr lang="en-US" sz="2000" dirty="0" smtClean="0"/>
              <a:t>are linked in two ways: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800" dirty="0" smtClean="0"/>
              <a:t>Can both collect different types data for HAB-associated outbreaks that together will inform public health understanding and prevention efforts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1600" dirty="0" smtClean="0"/>
              <a:t>NORS collects aggregate outbreak data (≥ two human cases of illness) 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1600" dirty="0" smtClean="0"/>
              <a:t>OHHABS collects environmental data, human case data, and animal case data 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800" dirty="0" smtClean="0"/>
              <a:t>Share technical reporting features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200" dirty="0" smtClean="0"/>
              <a:t>HAB-associated outbreaks may be reported to both OHHABS and NORS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800" dirty="0" smtClean="0"/>
              <a:t>Data about the outbreak are collected differently in each system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33363"/>
            <a:ext cx="7886700" cy="706438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/>
              <a:t>How are OHHABS and NORS Linked?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595716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3559" y="484395"/>
            <a:ext cx="7977809" cy="1325563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/>
              <a:t>Purpose of the OHHABS and NORS Informational Resources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4668" y="1809958"/>
            <a:ext cx="7886700" cy="4136128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sz="2400" dirty="0" smtClean="0"/>
              <a:t>The information presented in these slides is intended to serve as a resource for local, state, and territorial public health authorities.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400" dirty="0" smtClean="0"/>
              <a:t>These slides are intended to provide technical information about reporting to the One Health Harmful Algal Bloom System (OHHABS</a:t>
            </a:r>
            <a:r>
              <a:rPr lang="en-US" sz="2400" dirty="0"/>
              <a:t>) and the National Outbreak Reporting System (NORS</a:t>
            </a:r>
            <a:r>
              <a:rPr lang="en-US" sz="2400" dirty="0" smtClean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2068529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40" y="2485917"/>
            <a:ext cx="7769391" cy="1325563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/>
              <a:t>Shared Technical Reporting Features for OHHABS and NORS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3452000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44144"/>
            <a:ext cx="7886700" cy="879474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/>
              <a:t>Technical Definitions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123618"/>
            <a:ext cx="8178466" cy="5265214"/>
          </a:xfrm>
        </p:spPr>
        <p:txBody>
          <a:bodyPr>
            <a:normAutofit lnSpcReduction="10000"/>
          </a:bodyPr>
          <a:lstStyle/>
          <a:p>
            <a:pPr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2000" b="1" dirty="0"/>
              <a:t>Reporting structure </a:t>
            </a:r>
            <a:r>
              <a:rPr lang="en-US" sz="2000" dirty="0"/>
              <a:t>– </a:t>
            </a:r>
            <a:r>
              <a:rPr lang="en-US" sz="2000" dirty="0" smtClean="0"/>
              <a:t>describes the organization of state, territorial, or local public health agencies or users in OHHABS or NORS</a:t>
            </a:r>
          </a:p>
          <a:p>
            <a:pPr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1900" b="1" dirty="0" smtClean="0"/>
              <a:t>Reporting site </a:t>
            </a:r>
            <a:r>
              <a:rPr lang="en-US" sz="1900" dirty="0" smtClean="0"/>
              <a:t>– refers any state or territory that reports in OHHABS or NORS</a:t>
            </a:r>
          </a:p>
          <a:p>
            <a:pPr lvl="1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900" b="1" dirty="0"/>
              <a:t>Agency</a:t>
            </a:r>
            <a:r>
              <a:rPr lang="en-US" sz="1900" dirty="0"/>
              <a:t> – </a:t>
            </a:r>
            <a:r>
              <a:rPr lang="en-US" sz="1900" dirty="0" smtClean="0"/>
              <a:t>refers to a reporting </a:t>
            </a:r>
            <a:r>
              <a:rPr lang="en-US" sz="1900" dirty="0"/>
              <a:t>group </a:t>
            </a:r>
            <a:r>
              <a:rPr lang="en-US" sz="1900" dirty="0" smtClean="0"/>
              <a:t>geographically or functionally organized within </a:t>
            </a:r>
            <a:r>
              <a:rPr lang="en-US" sz="1900" dirty="0"/>
              <a:t>a reporting </a:t>
            </a:r>
            <a:r>
              <a:rPr lang="en-US" sz="1900" dirty="0" smtClean="0"/>
              <a:t>site (e.g., state county, state region)</a:t>
            </a:r>
            <a:endParaRPr lang="en-US" sz="1300" dirty="0" smtClean="0"/>
          </a:p>
          <a:p>
            <a:pPr lvl="0"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2000" b="1" dirty="0" smtClean="0"/>
              <a:t>User type </a:t>
            </a:r>
            <a:r>
              <a:rPr lang="en-US" sz="2000" dirty="0"/>
              <a:t>– describes </a:t>
            </a:r>
            <a:r>
              <a:rPr lang="en-US" sz="2000" dirty="0" smtClean="0"/>
              <a:t>the functions </a:t>
            </a:r>
            <a:r>
              <a:rPr lang="en-US" sz="2000" dirty="0"/>
              <a:t>a user can have in </a:t>
            </a:r>
            <a:r>
              <a:rPr lang="en-US" sz="2000" dirty="0" smtClean="0"/>
              <a:t>OHHABS or NORS (e.g</a:t>
            </a:r>
            <a:r>
              <a:rPr lang="en-US" sz="2000" dirty="0"/>
              <a:t>., managing </a:t>
            </a:r>
            <a:r>
              <a:rPr lang="en-US" sz="2000" dirty="0" smtClean="0"/>
              <a:t>other user accounts</a:t>
            </a:r>
            <a:r>
              <a:rPr lang="en-US" sz="2000" dirty="0"/>
              <a:t>, editing reports, viewing reports</a:t>
            </a:r>
            <a:r>
              <a:rPr lang="en-US" sz="2000" dirty="0" smtClean="0"/>
              <a:t>)</a:t>
            </a:r>
            <a:endParaRPr lang="en-US" sz="1300" dirty="0" smtClean="0"/>
          </a:p>
          <a:p>
            <a:pPr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2000" b="1" dirty="0" smtClean="0"/>
              <a:t>Permissions</a:t>
            </a:r>
            <a:r>
              <a:rPr lang="en-US" sz="2000" dirty="0" smtClean="0"/>
              <a:t> – describes the way that a reporting site manages and view</a:t>
            </a:r>
            <a:r>
              <a:rPr lang="en-US" sz="2000" dirty="0"/>
              <a:t>s</a:t>
            </a:r>
            <a:r>
              <a:rPr lang="en-US" sz="2000" dirty="0" smtClean="0"/>
              <a:t> reports and users</a:t>
            </a:r>
          </a:p>
          <a:p>
            <a:pPr lvl="1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900" b="1" dirty="0" smtClean="0"/>
              <a:t>Permissions model </a:t>
            </a:r>
            <a:r>
              <a:rPr lang="en-US" sz="1900" dirty="0" smtClean="0"/>
              <a:t>– refers to the way report and user management are organized in a reporting site. </a:t>
            </a:r>
          </a:p>
          <a:p>
            <a:pPr lvl="1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900" dirty="0" smtClean="0"/>
              <a:t>The permissions model allows </a:t>
            </a:r>
            <a:r>
              <a:rPr lang="en-US" sz="1900" dirty="0"/>
              <a:t>reporting sites to </a:t>
            </a:r>
            <a:r>
              <a:rPr lang="en-US" sz="1900" dirty="0" smtClean="0"/>
              <a:t>have the </a:t>
            </a:r>
            <a:r>
              <a:rPr lang="en-US" sz="1900" dirty="0"/>
              <a:t>flexibility </a:t>
            </a:r>
            <a:r>
              <a:rPr lang="en-US" sz="1900" dirty="0" smtClean="0"/>
              <a:t>to centralize or share </a:t>
            </a:r>
            <a:r>
              <a:rPr lang="en-US" sz="1900" dirty="0"/>
              <a:t>the </a:t>
            </a:r>
            <a:r>
              <a:rPr lang="en-US" sz="1900" dirty="0" smtClean="0"/>
              <a:t>reporting burden across agencies and </a:t>
            </a:r>
            <a:r>
              <a:rPr lang="en-US" sz="1900" dirty="0"/>
              <a:t>at the </a:t>
            </a:r>
            <a:r>
              <a:rPr lang="en-US" sz="1900" dirty="0" smtClean="0"/>
              <a:t>local, state, or territory levels.</a:t>
            </a:r>
          </a:p>
          <a:p>
            <a:pPr lvl="1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900" dirty="0" smtClean="0"/>
              <a:t>Each reporting site set up its permissions model </a:t>
            </a:r>
            <a:r>
              <a:rPr lang="en-US" sz="1900" dirty="0"/>
              <a:t>in 2009 </a:t>
            </a:r>
            <a:r>
              <a:rPr lang="en-US" sz="1900" dirty="0" smtClean="0"/>
              <a:t>based on administrative needs.</a:t>
            </a:r>
          </a:p>
          <a:p>
            <a:pPr marL="457200" lvl="1" indent="0">
              <a:buNone/>
            </a:pPr>
            <a:endParaRPr lang="en-US" sz="1300" dirty="0" smtClean="0"/>
          </a:p>
        </p:txBody>
      </p:sp>
    </p:spTree>
    <p:extLst>
      <p:ext uri="{BB962C8B-B14F-4D97-AF65-F5344CB8AC3E}">
        <p14:creationId xmlns:p14="http://schemas.microsoft.com/office/powerpoint/2010/main" val="1352837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Image of the Option 3- State C permissions model example. 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52313" y="4680937"/>
            <a:ext cx="3933127" cy="1864895"/>
          </a:xfrm>
          <a:prstGeom prst="rect">
            <a:avLst/>
          </a:prstGeom>
        </p:spPr>
      </p:pic>
      <p:pic>
        <p:nvPicPr>
          <p:cNvPr id="8" name="Picture 7" descr="Image of the Option 2- State b permissions model example. 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8250" y="2737625"/>
            <a:ext cx="4041251" cy="1894818"/>
          </a:xfrm>
          <a:prstGeom prst="rect">
            <a:avLst/>
          </a:prstGeom>
        </p:spPr>
      </p:pic>
      <p:pic>
        <p:nvPicPr>
          <p:cNvPr id="7" name="Picture 6" descr="Image of the Option 1 - State a permissions model example. 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01855" y="858578"/>
            <a:ext cx="4041251" cy="1887285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8915" y="1024659"/>
            <a:ext cx="4295274" cy="5602142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sz="2000" dirty="0" smtClean="0"/>
              <a:t>There are three different types of permissions models for reporting sites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000" dirty="0" smtClean="0"/>
              <a:t>The type of permissions model affects how users manage and view reports in their reporting site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000" dirty="0"/>
              <a:t>A </a:t>
            </a:r>
            <a:r>
              <a:rPr lang="en-US" sz="2000" dirty="0" smtClean="0"/>
              <a:t>reporting </a:t>
            </a:r>
            <a:r>
              <a:rPr lang="en-US" sz="2000" dirty="0"/>
              <a:t>site can have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/>
              <a:t> </a:t>
            </a:r>
            <a:r>
              <a:rPr lang="en-US" sz="1700" dirty="0" smtClean="0"/>
              <a:t>Single </a:t>
            </a:r>
            <a:r>
              <a:rPr lang="en-US" sz="1700" dirty="0"/>
              <a:t>agency (Option 1)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700" dirty="0"/>
              <a:t> </a:t>
            </a:r>
            <a:r>
              <a:rPr lang="en-US" sz="1700" dirty="0" smtClean="0"/>
              <a:t>Multiple </a:t>
            </a:r>
            <a:r>
              <a:rPr lang="en-US" sz="1700" dirty="0"/>
              <a:t>agencies (Options 2 and 3</a:t>
            </a:r>
            <a:r>
              <a:rPr lang="en-US" sz="1700" dirty="0" smtClean="0"/>
              <a:t>)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000" dirty="0"/>
              <a:t>Only two levels of agencies are allowed in a reporting site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000" dirty="0" smtClean="0"/>
              <a:t>For </a:t>
            </a:r>
            <a:r>
              <a:rPr lang="en-US" sz="2000" dirty="0"/>
              <a:t>more information about your state’s permission model, contact your </a:t>
            </a:r>
            <a:r>
              <a:rPr lang="en-US" sz="2000" dirty="0" smtClean="0"/>
              <a:t>state’s NORS</a:t>
            </a:r>
            <a:r>
              <a:rPr lang="en-US" sz="2000" dirty="0"/>
              <a:t> </a:t>
            </a:r>
            <a:r>
              <a:rPr lang="en-US" sz="2000" dirty="0" smtClean="0"/>
              <a:t>or OHHABS administrator </a:t>
            </a:r>
            <a:r>
              <a:rPr lang="en-US" sz="2000" dirty="0"/>
              <a:t>or the CDC NORS Team at </a:t>
            </a:r>
            <a:r>
              <a:rPr lang="en-US" sz="2000" dirty="0">
                <a:hlinkClick r:id="rId5"/>
              </a:rPr>
              <a:t>NORSAdmin@cdc.gov</a:t>
            </a:r>
            <a:endParaRPr lang="en-US" sz="2000" dirty="0"/>
          </a:p>
          <a:p>
            <a:pPr>
              <a:buFont typeface="Wingdings" panose="05000000000000000000" pitchFamily="2" charset="2"/>
              <a:buChar char="q"/>
            </a:pPr>
            <a:endParaRPr lang="en-US" sz="2000" dirty="0" smtClean="0"/>
          </a:p>
          <a:p>
            <a:pPr>
              <a:buFont typeface="Wingdings" panose="05000000000000000000" pitchFamily="2" charset="2"/>
              <a:buChar char="q"/>
            </a:pPr>
            <a:endParaRPr lang="en-US" sz="1600" dirty="0"/>
          </a:p>
          <a:p>
            <a:pPr lvl="1">
              <a:buFont typeface="Wingdings" panose="05000000000000000000" pitchFamily="2" charset="2"/>
              <a:buChar char="§"/>
            </a:pPr>
            <a:endParaRPr lang="en-US" sz="1600" dirty="0" smtClean="0"/>
          </a:p>
          <a:p>
            <a:pPr>
              <a:buFont typeface="Wingdings" panose="05000000000000000000" pitchFamily="2" charset="2"/>
              <a:buChar char="q"/>
            </a:pPr>
            <a:endParaRPr lang="en-US" sz="20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0682" y="191002"/>
            <a:ext cx="7886700" cy="741779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/>
              <a:t>Permission Models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932206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Image of the Option 1 - State A permissions model example. State A once has one State Agency.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9671" y="3387593"/>
            <a:ext cx="6526318" cy="3047824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9963" y="1390574"/>
            <a:ext cx="8214561" cy="4351338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sz="2000" dirty="0" smtClean="0"/>
              <a:t> State A is the example for the Option 1 Permission Model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000" dirty="0" smtClean="0"/>
              <a:t> State A is organized with one State Agency that reports to OHHABS or NORS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000" dirty="0" smtClean="0"/>
              <a:t>In State A, all users in the State Agency can: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View all reports in the State Agency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US" sz="1600" dirty="0" smtClean="0"/>
          </a:p>
          <a:p>
            <a:pPr lvl="1">
              <a:buFont typeface="Wingdings" panose="05000000000000000000" pitchFamily="2" charset="2"/>
              <a:buChar char="§"/>
            </a:pPr>
            <a:endParaRPr lang="en-US" sz="16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8327" y="329030"/>
            <a:ext cx="6075947" cy="982411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/>
              <a:t>Option 1 Permission Model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1139929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Image of the Option 2- State B permissions model example. State B has several regional agencies within the state agency.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8327" y="3969323"/>
            <a:ext cx="5593492" cy="2622616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2396" y="1010641"/>
            <a:ext cx="8214561" cy="4351338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sz="2000" dirty="0" smtClean="0"/>
              <a:t> State B is the example for the Option 2 Permission Model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000" dirty="0" smtClean="0"/>
              <a:t> State B is organized with several Regional Agencies within a State Agency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All Regional Agencies and the State Agency report to OHHABS and NORS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000" dirty="0" smtClean="0"/>
              <a:t> In State B, users in the State Agency can: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View all reports in the State Agency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View all reports in the Regional Agencies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000" dirty="0" smtClean="0"/>
              <a:t>In State B, users in the Regional Agency can: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View </a:t>
            </a:r>
            <a:r>
              <a:rPr lang="en-US" sz="1600" dirty="0"/>
              <a:t>all reports in their Regional </a:t>
            </a:r>
            <a:r>
              <a:rPr lang="en-US" sz="1600" dirty="0" smtClean="0"/>
              <a:t>Agency but not reports created by State Agency </a:t>
            </a:r>
            <a:r>
              <a:rPr lang="en-US" sz="1600" dirty="0"/>
              <a:t>u</a:t>
            </a:r>
            <a:r>
              <a:rPr lang="en-US" sz="1600" dirty="0" smtClean="0"/>
              <a:t>sers or users in other Regional Agencies</a:t>
            </a:r>
            <a:endParaRPr lang="en-US" sz="1600" dirty="0"/>
          </a:p>
          <a:p>
            <a:pPr lvl="1">
              <a:buFont typeface="Wingdings" panose="05000000000000000000" pitchFamily="2" charset="2"/>
              <a:buChar char="q"/>
            </a:pPr>
            <a:endParaRPr lang="en-US" sz="1600" dirty="0" smtClean="0"/>
          </a:p>
          <a:p>
            <a:pPr lvl="1">
              <a:buFont typeface="Wingdings" panose="05000000000000000000" pitchFamily="2" charset="2"/>
              <a:buChar char="§"/>
            </a:pPr>
            <a:endParaRPr lang="en-US" sz="1600" dirty="0" smtClean="0"/>
          </a:p>
          <a:p>
            <a:pPr lvl="1">
              <a:buFont typeface="Wingdings" panose="05000000000000000000" pitchFamily="2" charset="2"/>
              <a:buChar char="§"/>
            </a:pPr>
            <a:endParaRPr lang="en-US" sz="16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8327" y="152994"/>
            <a:ext cx="6075947" cy="982411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/>
              <a:t>Option 2 Permission Model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2258519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age of the Option 3- State C permissions model example. State C has a multiple regional agencies instead of a state agency. There are several county agencies within a regional agency.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5548" y="4043597"/>
            <a:ext cx="5464490" cy="263105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2396" y="938457"/>
            <a:ext cx="8214561" cy="4351338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sz="2000" dirty="0" smtClean="0"/>
              <a:t> State C is the example for the Option 3 Permission Model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000" dirty="0" smtClean="0"/>
              <a:t> State C is organized with several Regional Agencies and County Agencies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There is no State </a:t>
            </a:r>
            <a:r>
              <a:rPr lang="en-US" sz="1600" dirty="0"/>
              <a:t>A</a:t>
            </a:r>
            <a:r>
              <a:rPr lang="en-US" sz="1600" dirty="0" smtClean="0"/>
              <a:t>gency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The County Agencies are within a Regional Agency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000" dirty="0"/>
              <a:t> </a:t>
            </a:r>
            <a:r>
              <a:rPr lang="en-US" sz="2000" dirty="0" smtClean="0"/>
              <a:t>In State C, users in the Regional Agency can: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/>
              <a:t>View only their Regional Agency’s </a:t>
            </a:r>
            <a:r>
              <a:rPr lang="en-US" sz="1600" dirty="0" smtClean="0"/>
              <a:t>reports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View the all County Agencies’ reports within their Regional Agency</a:t>
            </a:r>
            <a:endParaRPr lang="en-US" sz="1600" dirty="0"/>
          </a:p>
          <a:p>
            <a:pPr>
              <a:buFont typeface="Wingdings" panose="05000000000000000000" pitchFamily="2" charset="2"/>
              <a:buChar char="q"/>
            </a:pPr>
            <a:r>
              <a:rPr lang="en-US" sz="2000" dirty="0" smtClean="0"/>
              <a:t> In State </a:t>
            </a:r>
            <a:r>
              <a:rPr lang="en-US" sz="2000" dirty="0" smtClean="0">
                <a:solidFill>
                  <a:srgbClr val="7030A0"/>
                </a:solidFill>
              </a:rPr>
              <a:t>C</a:t>
            </a:r>
            <a:r>
              <a:rPr lang="en-US" sz="2000" dirty="0" smtClean="0"/>
              <a:t>, users in the County Agency can: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View only their County Agency’s reports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US" sz="1600" dirty="0" smtClean="0"/>
          </a:p>
          <a:p>
            <a:pPr lvl="1">
              <a:buFont typeface="Wingdings" panose="05000000000000000000" pitchFamily="2" charset="2"/>
              <a:buChar char="§"/>
            </a:pPr>
            <a:endParaRPr lang="en-US" sz="16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5635" y="31990"/>
            <a:ext cx="6075947" cy="982411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/>
              <a:t>Option 3 Permission Model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3283219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997" y="402687"/>
            <a:ext cx="7886700" cy="650873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/>
              <a:t>OHHABS and NORS User Types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6988" y="1201291"/>
            <a:ext cx="8125962" cy="5360888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sz="2000" dirty="0" smtClean="0"/>
              <a:t>There are three </a:t>
            </a:r>
            <a:r>
              <a:rPr lang="en-US" sz="2000" dirty="0"/>
              <a:t>different user </a:t>
            </a:r>
            <a:r>
              <a:rPr lang="en-US" sz="2000" dirty="0" smtClean="0"/>
              <a:t>options for OHHABS and NORS:</a:t>
            </a:r>
            <a:endParaRPr lang="en-US" sz="2000" dirty="0"/>
          </a:p>
          <a:p>
            <a:pPr marL="800100" lvl="1" indent="-342900">
              <a:buFont typeface="+mj-lt"/>
              <a:buAutoNum type="arabicPeriod"/>
            </a:pPr>
            <a:r>
              <a:rPr lang="en-US" sz="1800" dirty="0" smtClean="0"/>
              <a:t>OHHABS and NORS user – user can access both systems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800" dirty="0" smtClean="0"/>
              <a:t>OHHABS </a:t>
            </a:r>
            <a:r>
              <a:rPr lang="en-US" sz="1800" dirty="0"/>
              <a:t>only user – </a:t>
            </a:r>
            <a:r>
              <a:rPr lang="en-US" sz="1800" dirty="0" smtClean="0"/>
              <a:t>user </a:t>
            </a:r>
            <a:r>
              <a:rPr lang="en-US" sz="1800" dirty="0"/>
              <a:t>can access only </a:t>
            </a:r>
            <a:r>
              <a:rPr lang="en-US" sz="1800" dirty="0" smtClean="0"/>
              <a:t>OHHABS</a:t>
            </a:r>
            <a:endParaRPr lang="en-US" sz="1800" dirty="0"/>
          </a:p>
          <a:p>
            <a:pPr marL="800100" lvl="1" indent="-342900">
              <a:buFont typeface="+mj-lt"/>
              <a:buAutoNum type="arabicPeriod"/>
            </a:pPr>
            <a:r>
              <a:rPr lang="en-US" sz="1800" dirty="0"/>
              <a:t>NORS only </a:t>
            </a:r>
            <a:r>
              <a:rPr lang="en-US" sz="1800" dirty="0" smtClean="0"/>
              <a:t>user – user can access only NORS</a:t>
            </a:r>
            <a:endParaRPr lang="en-US" sz="1800" dirty="0"/>
          </a:p>
          <a:p>
            <a:pPr>
              <a:buFont typeface="Wingdings" panose="05000000000000000000" pitchFamily="2" charset="2"/>
              <a:buChar char="q"/>
            </a:pPr>
            <a:r>
              <a:rPr lang="en-US" sz="2000" dirty="0" smtClean="0"/>
              <a:t>User types in OHHABS and NORS can </a:t>
            </a:r>
            <a:r>
              <a:rPr lang="en-US" sz="2000" dirty="0"/>
              <a:t>perform </a:t>
            </a:r>
            <a:r>
              <a:rPr lang="en-US" sz="2000" dirty="0" smtClean="0"/>
              <a:t>different functions (</a:t>
            </a:r>
            <a:r>
              <a:rPr lang="en-US" sz="2000" dirty="0"/>
              <a:t>e.g., managing </a:t>
            </a:r>
            <a:r>
              <a:rPr lang="en-US" sz="2000" dirty="0" smtClean="0"/>
              <a:t>other user accounts</a:t>
            </a:r>
            <a:r>
              <a:rPr lang="en-US" sz="2000" dirty="0"/>
              <a:t>, editing reports, viewing </a:t>
            </a:r>
            <a:r>
              <a:rPr lang="en-US" sz="2000" dirty="0" smtClean="0"/>
              <a:t>reports)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800" dirty="0" smtClean="0"/>
              <a:t>Reports </a:t>
            </a:r>
            <a:r>
              <a:rPr lang="en-US" sz="1800" dirty="0"/>
              <a:t>a user can view and manage depends on the site’s permissions </a:t>
            </a:r>
            <a:r>
              <a:rPr lang="en-US" sz="1800" dirty="0" smtClean="0"/>
              <a:t>model, user agency, and user type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000" dirty="0" smtClean="0"/>
              <a:t>There are four different User Types that can perform different functions: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800" dirty="0" smtClean="0"/>
              <a:t>Reporting Site Administrator (RSA)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800" dirty="0" smtClean="0"/>
              <a:t>Agency Administrator (AA)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800" dirty="0" smtClean="0"/>
              <a:t>Read-Write (</a:t>
            </a:r>
            <a:r>
              <a:rPr lang="en-US" sz="1800" dirty="0"/>
              <a:t>RW</a:t>
            </a:r>
            <a:r>
              <a:rPr lang="en-US" sz="1800" dirty="0" smtClean="0"/>
              <a:t>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800" dirty="0" smtClean="0"/>
              <a:t>Read-Only (RO)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000" dirty="0" smtClean="0"/>
              <a:t>An OHHABS and NORS user can have different user types in each system (e.g., a user can be an OHHABS RSA and a NORS RW)</a:t>
            </a:r>
          </a:p>
          <a:p>
            <a:pPr marL="0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559017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2" descr="Table of the User Type overiew.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80910498"/>
              </p:ext>
            </p:extLst>
          </p:nvPr>
        </p:nvGraphicFramePr>
        <p:xfrm>
          <a:off x="233994" y="1042450"/>
          <a:ext cx="8465563" cy="5510395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9943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933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2137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7190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8458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9660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baseline="0" dirty="0" smtClean="0">
                          <a:solidFill>
                            <a:schemeClr val="bg2"/>
                          </a:solidFill>
                          <a:effectLst/>
                          <a:latin typeface="+mn-lt"/>
                        </a:rPr>
                        <a:t>Permissions</a:t>
                      </a:r>
                      <a:endParaRPr lang="en-US" sz="1400" b="1" i="0" u="none" strike="noStrike" dirty="0">
                        <a:solidFill>
                          <a:schemeClr val="bg2"/>
                        </a:solidFill>
                        <a:effectLst/>
                        <a:latin typeface="+mn-lt"/>
                      </a:endParaRPr>
                    </a:p>
                  </a:txBody>
                  <a:tcPr marL="6764" marR="6764" marT="676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solidFill>
                            <a:schemeClr val="bg2"/>
                          </a:solidFill>
                          <a:effectLst/>
                        </a:rPr>
                        <a:t>Reporting Site </a:t>
                      </a:r>
                      <a:r>
                        <a:rPr lang="en-US" sz="1400" b="1" u="none" strike="noStrike" dirty="0" smtClean="0">
                          <a:solidFill>
                            <a:schemeClr val="bg2"/>
                          </a:solidFill>
                          <a:effectLst/>
                        </a:rPr>
                        <a:t>Administrator (RSA)</a:t>
                      </a:r>
                      <a:endParaRPr lang="en-US" sz="1400" b="1" i="0" u="none" strike="noStrike" dirty="0">
                        <a:solidFill>
                          <a:schemeClr val="bg2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764" marR="6764" marT="676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solidFill>
                            <a:schemeClr val="bg2"/>
                          </a:solidFill>
                          <a:effectLst/>
                        </a:rPr>
                        <a:t>Agency </a:t>
                      </a:r>
                      <a:r>
                        <a:rPr lang="en-US" sz="1400" b="1" u="none" strike="noStrike" dirty="0" smtClean="0">
                          <a:solidFill>
                            <a:schemeClr val="bg2"/>
                          </a:solidFill>
                          <a:effectLst/>
                        </a:rPr>
                        <a:t>Administrator (AA)</a:t>
                      </a:r>
                      <a:endParaRPr lang="en-US" sz="1400" b="1" i="0" u="none" strike="noStrike" dirty="0">
                        <a:solidFill>
                          <a:schemeClr val="bg2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764" marR="6764" marT="676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 smtClean="0">
                          <a:solidFill>
                            <a:schemeClr val="bg2"/>
                          </a:solidFill>
                          <a:effectLst/>
                        </a:rPr>
                        <a:t>Read-Write (RW)</a:t>
                      </a:r>
                      <a:endParaRPr lang="en-US" sz="1400" b="1" i="0" u="none" strike="noStrike" dirty="0">
                        <a:solidFill>
                          <a:schemeClr val="bg2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764" marR="6764" marT="676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 smtClean="0">
                          <a:solidFill>
                            <a:schemeClr val="bg2"/>
                          </a:solidFill>
                          <a:effectLst/>
                        </a:rPr>
                        <a:t>Read-Only (RO)</a:t>
                      </a:r>
                      <a:endParaRPr lang="en-US" sz="1400" b="1" i="0" u="none" strike="noStrike" dirty="0">
                        <a:solidFill>
                          <a:schemeClr val="bg2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764" marR="6764" marT="676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8674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 User Management</a:t>
                      </a:r>
                      <a:endParaRPr lang="en-US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764" marR="6764" marT="676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6764" marR="6764" marT="676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6764" marR="6764" marT="676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6764" marR="6764" marT="676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6764" marR="6764" marT="676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9092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 Manage</a:t>
                      </a:r>
                      <a:r>
                        <a:rPr lang="en-US" sz="1400" b="0" i="0" u="none" strike="noStrike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 Users Across Their Reporting Site</a:t>
                      </a:r>
                      <a:endParaRPr lang="en-US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764" marR="6764" marT="676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u="none" strike="noStrike" baseline="0" dirty="0" smtClean="0">
                          <a:solidFill>
                            <a:srgbClr val="00B050"/>
                          </a:solidFill>
                          <a:effectLst/>
                          <a:latin typeface="Wingdings" panose="05000000000000000000" pitchFamily="2" charset="2"/>
                        </a:rPr>
                        <a:t>ü</a:t>
                      </a:r>
                      <a:endParaRPr lang="en-US" sz="1800" b="1" i="0" u="none" strike="noStrike" baseline="0" dirty="0" smtClean="0">
                        <a:solidFill>
                          <a:srgbClr val="00B050"/>
                        </a:solidFill>
                        <a:effectLst/>
                        <a:latin typeface="Wingdings" panose="05000000000000000000" pitchFamily="2" charset="2"/>
                      </a:endParaRPr>
                    </a:p>
                  </a:txBody>
                  <a:tcPr marL="6764" marR="6764" marT="676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u="none" strike="noStrike" dirty="0" smtClean="0">
                          <a:solidFill>
                            <a:srgbClr val="FF0000"/>
                          </a:solidFill>
                          <a:effectLst/>
                          <a:latin typeface="Wingdings" panose="05000000000000000000" pitchFamily="2" charset="2"/>
                        </a:rPr>
                        <a:t>û</a:t>
                      </a:r>
                      <a:endParaRPr lang="en-US" sz="1800" b="0" i="0" u="none" strike="noStrike" dirty="0" smtClean="0">
                        <a:solidFill>
                          <a:srgbClr val="FF0000"/>
                        </a:solidFill>
                        <a:effectLst/>
                        <a:latin typeface="Wingdings" panose="05000000000000000000" pitchFamily="2" charset="2"/>
                      </a:endParaRPr>
                    </a:p>
                  </a:txBody>
                  <a:tcPr marL="6764" marR="6764" marT="676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u="none" strike="noStrike" dirty="0" smtClean="0">
                          <a:solidFill>
                            <a:srgbClr val="FF0000"/>
                          </a:solidFill>
                          <a:effectLst/>
                          <a:latin typeface="Wingdings" panose="05000000000000000000" pitchFamily="2" charset="2"/>
                        </a:rPr>
                        <a:t>û</a:t>
                      </a:r>
                      <a:endParaRPr lang="en-US" sz="1800" b="0" i="0" u="none" strike="noStrike" dirty="0" smtClean="0">
                        <a:solidFill>
                          <a:srgbClr val="FF0000"/>
                        </a:solidFill>
                        <a:effectLst/>
                        <a:latin typeface="Wingdings" panose="05000000000000000000" pitchFamily="2" charset="2"/>
                      </a:endParaRPr>
                    </a:p>
                  </a:txBody>
                  <a:tcPr marL="6764" marR="6764" marT="676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u="none" strike="noStrike" dirty="0" smtClean="0">
                          <a:solidFill>
                            <a:srgbClr val="FF0000"/>
                          </a:solidFill>
                          <a:effectLst/>
                          <a:latin typeface="Wingdings" panose="05000000000000000000" pitchFamily="2" charset="2"/>
                        </a:rPr>
                        <a:t>û</a:t>
                      </a:r>
                      <a:endParaRPr lang="en-US" sz="1800" b="0" i="0" u="none" strike="noStrike" dirty="0" smtClean="0">
                        <a:solidFill>
                          <a:srgbClr val="FF0000"/>
                        </a:solidFill>
                        <a:effectLst/>
                        <a:latin typeface="Wingdings" panose="05000000000000000000" pitchFamily="2" charset="2"/>
                      </a:endParaRPr>
                    </a:p>
                  </a:txBody>
                  <a:tcPr marL="6764" marR="6764" marT="676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1176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 Manage</a:t>
                      </a:r>
                      <a:r>
                        <a:rPr lang="en-US" sz="1400" b="0" i="0" u="none" strike="noStrike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 Users Across Their Agency</a:t>
                      </a:r>
                      <a:endParaRPr lang="en-US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764" marR="6764" marT="676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u="none" strike="noStrike" baseline="0" dirty="0">
                          <a:solidFill>
                            <a:srgbClr val="00B050"/>
                          </a:solidFill>
                          <a:effectLst/>
                          <a:latin typeface="Wingdings" panose="05000000000000000000" pitchFamily="2" charset="2"/>
                        </a:rPr>
                        <a:t>ü</a:t>
                      </a:r>
                      <a:endParaRPr lang="en-US" sz="1800" b="1" i="0" u="none" strike="noStrike" baseline="0" dirty="0">
                        <a:solidFill>
                          <a:srgbClr val="00B050"/>
                        </a:solidFill>
                        <a:effectLst/>
                        <a:latin typeface="Wingdings" panose="05000000000000000000" pitchFamily="2" charset="2"/>
                      </a:endParaRPr>
                    </a:p>
                  </a:txBody>
                  <a:tcPr marL="6764" marR="6764" marT="676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u="none" strike="noStrike" baseline="0" dirty="0" smtClean="0">
                          <a:solidFill>
                            <a:srgbClr val="00B050"/>
                          </a:solidFill>
                          <a:effectLst/>
                          <a:latin typeface="Wingdings" panose="05000000000000000000" pitchFamily="2" charset="2"/>
                        </a:rPr>
                        <a:t>ü</a:t>
                      </a:r>
                      <a:endParaRPr lang="en-US" sz="1800" b="1" i="0" u="none" strike="noStrike" baseline="0" dirty="0" smtClean="0">
                        <a:solidFill>
                          <a:srgbClr val="00B050"/>
                        </a:solidFill>
                        <a:effectLst/>
                        <a:latin typeface="Wingdings" panose="05000000000000000000" pitchFamily="2" charset="2"/>
                      </a:endParaRPr>
                    </a:p>
                  </a:txBody>
                  <a:tcPr marL="6764" marR="6764" marT="676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 smtClean="0">
                          <a:solidFill>
                            <a:srgbClr val="FF0000"/>
                          </a:solidFill>
                          <a:effectLst/>
                          <a:latin typeface="Wingdings" panose="05000000000000000000" pitchFamily="2" charset="2"/>
                        </a:rPr>
                        <a:t>û</a:t>
                      </a:r>
                      <a:endParaRPr lang="en-US" sz="1800" b="0" i="0" u="none" strike="noStrike" dirty="0">
                        <a:solidFill>
                          <a:srgbClr val="FF0000"/>
                        </a:solidFill>
                        <a:effectLst/>
                        <a:latin typeface="Wingdings" panose="05000000000000000000" pitchFamily="2" charset="2"/>
                      </a:endParaRPr>
                    </a:p>
                  </a:txBody>
                  <a:tcPr marL="6764" marR="6764" marT="676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 smtClean="0">
                          <a:solidFill>
                            <a:srgbClr val="FF0000"/>
                          </a:solidFill>
                          <a:effectLst/>
                          <a:latin typeface="Wingdings" panose="05000000000000000000" pitchFamily="2" charset="2"/>
                        </a:rPr>
                        <a:t>û</a:t>
                      </a:r>
                      <a:endParaRPr lang="en-US" sz="1800" b="0" i="0" u="none" strike="noStrike" dirty="0">
                        <a:solidFill>
                          <a:srgbClr val="FF0000"/>
                        </a:solidFill>
                        <a:effectLst/>
                        <a:latin typeface="Wingdings" panose="05000000000000000000" pitchFamily="2" charset="2"/>
                      </a:endParaRPr>
                    </a:p>
                  </a:txBody>
                  <a:tcPr marL="6764" marR="6764" marT="676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7194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 Report Management</a:t>
                      </a:r>
                      <a:endParaRPr lang="en-US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764" marR="6764" marT="676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6764" marR="6764" marT="676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6764" marR="6764" marT="676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6764" marR="6764" marT="676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6764" marR="6764" marT="676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4793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 Create </a:t>
                      </a:r>
                      <a:r>
                        <a:rPr lang="en-US" sz="1400" u="none" strike="noStrike" dirty="0">
                          <a:effectLst/>
                          <a:latin typeface="+mn-lt"/>
                        </a:rPr>
                        <a:t>a New Report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764" marR="6764" marT="676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u="none" strike="noStrike" baseline="0" dirty="0">
                          <a:solidFill>
                            <a:srgbClr val="00B050"/>
                          </a:solidFill>
                          <a:effectLst/>
                          <a:latin typeface="Wingdings" panose="05000000000000000000" pitchFamily="2" charset="2"/>
                        </a:rPr>
                        <a:t>ü</a:t>
                      </a:r>
                      <a:endParaRPr lang="en-US" sz="1800" b="1" i="0" u="none" strike="noStrike" baseline="0" dirty="0">
                        <a:solidFill>
                          <a:srgbClr val="00B050"/>
                        </a:solidFill>
                        <a:effectLst/>
                        <a:latin typeface="Wingdings" panose="05000000000000000000" pitchFamily="2" charset="2"/>
                      </a:endParaRPr>
                    </a:p>
                  </a:txBody>
                  <a:tcPr marL="6764" marR="6764" marT="676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u="none" strike="noStrike" baseline="0" dirty="0" smtClean="0">
                          <a:solidFill>
                            <a:srgbClr val="00B050"/>
                          </a:solidFill>
                          <a:effectLst/>
                          <a:latin typeface="Wingdings" panose="05000000000000000000" pitchFamily="2" charset="2"/>
                        </a:rPr>
                        <a:t>ü</a:t>
                      </a:r>
                      <a:endParaRPr lang="en-US" sz="1800" b="1" i="0" u="none" strike="noStrike" baseline="0" dirty="0">
                        <a:solidFill>
                          <a:srgbClr val="00B050"/>
                        </a:solidFill>
                        <a:effectLst/>
                        <a:latin typeface="Wingdings" panose="05000000000000000000" pitchFamily="2" charset="2"/>
                      </a:endParaRPr>
                    </a:p>
                  </a:txBody>
                  <a:tcPr marL="6764" marR="6764" marT="676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u="none" strike="noStrike" baseline="0" dirty="0" smtClean="0">
                          <a:solidFill>
                            <a:srgbClr val="00B050"/>
                          </a:solidFill>
                          <a:effectLst/>
                          <a:latin typeface="Wingdings" panose="05000000000000000000" pitchFamily="2" charset="2"/>
                        </a:rPr>
                        <a:t>ü</a:t>
                      </a:r>
                      <a:endParaRPr lang="en-US" sz="1800" b="1" i="0" u="none" strike="noStrike" baseline="0" dirty="0">
                        <a:solidFill>
                          <a:srgbClr val="00B050"/>
                        </a:solidFill>
                        <a:effectLst/>
                        <a:latin typeface="Wingdings" panose="05000000000000000000" pitchFamily="2" charset="2"/>
                      </a:endParaRPr>
                    </a:p>
                  </a:txBody>
                  <a:tcPr marL="6764" marR="6764" marT="676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 smtClean="0">
                          <a:solidFill>
                            <a:srgbClr val="FF0000"/>
                          </a:solidFill>
                          <a:effectLst/>
                          <a:latin typeface="Wingdings" panose="05000000000000000000" pitchFamily="2" charset="2"/>
                        </a:rPr>
                        <a:t>û</a:t>
                      </a:r>
                      <a:endParaRPr lang="en-US" sz="1800" b="0" i="0" u="none" strike="noStrike" dirty="0">
                        <a:solidFill>
                          <a:srgbClr val="FF0000"/>
                        </a:solidFill>
                        <a:effectLst/>
                        <a:latin typeface="Wingdings" panose="05000000000000000000" pitchFamily="2" charset="2"/>
                      </a:endParaRPr>
                    </a:p>
                  </a:txBody>
                  <a:tcPr marL="6764" marR="6764" marT="676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1334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baseline="0" dirty="0" smtClean="0">
                          <a:effectLst/>
                          <a:latin typeface="+mn-lt"/>
                        </a:rPr>
                        <a:t> </a:t>
                      </a:r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Delete Their</a:t>
                      </a:r>
                      <a:r>
                        <a:rPr lang="en-US" sz="1400" u="none" strike="noStrike" baseline="0" dirty="0" smtClean="0">
                          <a:effectLst/>
                          <a:latin typeface="+mn-lt"/>
                        </a:rPr>
                        <a:t> </a:t>
                      </a:r>
                      <a:r>
                        <a:rPr lang="en-US" sz="1400" u="none" strike="noStrike" dirty="0" smtClean="0">
                          <a:effectLst/>
                          <a:latin typeface="+mn-lt"/>
                        </a:rPr>
                        <a:t>Report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764" marR="6764" marT="676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u="none" strike="noStrike" baseline="0" dirty="0">
                          <a:solidFill>
                            <a:srgbClr val="00B050"/>
                          </a:solidFill>
                          <a:effectLst/>
                          <a:latin typeface="Wingdings" panose="05000000000000000000" pitchFamily="2" charset="2"/>
                        </a:rPr>
                        <a:t>ü</a:t>
                      </a:r>
                      <a:endParaRPr lang="en-US" sz="1800" b="1" i="0" u="none" strike="noStrike" baseline="0" dirty="0">
                        <a:solidFill>
                          <a:srgbClr val="00B050"/>
                        </a:solidFill>
                        <a:effectLst/>
                        <a:latin typeface="Wingdings" panose="05000000000000000000" pitchFamily="2" charset="2"/>
                      </a:endParaRPr>
                    </a:p>
                  </a:txBody>
                  <a:tcPr marL="6764" marR="6764" marT="676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u="none" strike="noStrike" baseline="0" dirty="0" smtClean="0">
                          <a:solidFill>
                            <a:srgbClr val="00B050"/>
                          </a:solidFill>
                          <a:effectLst/>
                          <a:latin typeface="Wingdings" panose="05000000000000000000" pitchFamily="2" charset="2"/>
                        </a:rPr>
                        <a:t>ü</a:t>
                      </a:r>
                      <a:endParaRPr lang="en-US" sz="1800" b="1" i="0" u="none" strike="noStrike" baseline="0" dirty="0">
                        <a:solidFill>
                          <a:srgbClr val="00B050"/>
                        </a:solidFill>
                        <a:effectLst/>
                        <a:latin typeface="Wingdings" panose="05000000000000000000" pitchFamily="2" charset="2"/>
                      </a:endParaRPr>
                    </a:p>
                  </a:txBody>
                  <a:tcPr marL="6764" marR="6764" marT="676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 smtClean="0">
                          <a:solidFill>
                            <a:srgbClr val="FF0000"/>
                          </a:solidFill>
                          <a:effectLst/>
                          <a:latin typeface="Wingdings" panose="05000000000000000000" pitchFamily="2" charset="2"/>
                        </a:rPr>
                        <a:t>û</a:t>
                      </a:r>
                      <a:endParaRPr lang="en-US" sz="1800" b="0" i="0" u="none" strike="noStrike" dirty="0">
                        <a:solidFill>
                          <a:srgbClr val="FF0000"/>
                        </a:solidFill>
                        <a:effectLst/>
                        <a:latin typeface="Wingdings" panose="05000000000000000000" pitchFamily="2" charset="2"/>
                      </a:endParaRPr>
                    </a:p>
                  </a:txBody>
                  <a:tcPr marL="6764" marR="6764" marT="676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 smtClean="0">
                          <a:solidFill>
                            <a:srgbClr val="FF0000"/>
                          </a:solidFill>
                          <a:effectLst/>
                          <a:latin typeface="Wingdings" panose="05000000000000000000" pitchFamily="2" charset="2"/>
                        </a:rPr>
                        <a:t>û</a:t>
                      </a:r>
                      <a:endParaRPr lang="en-US" sz="1800" b="0" i="0" u="none" strike="noStrike" dirty="0">
                        <a:solidFill>
                          <a:srgbClr val="FF0000"/>
                        </a:solidFill>
                        <a:effectLst/>
                        <a:latin typeface="Wingdings" panose="05000000000000000000" pitchFamily="2" charset="2"/>
                      </a:endParaRPr>
                    </a:p>
                  </a:txBody>
                  <a:tcPr marL="6764" marR="6764" marT="676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2909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View Reports Across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Their Agency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764" marR="6764" marT="676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u="none" strike="noStrike" baseline="0" dirty="0" smtClean="0">
                          <a:solidFill>
                            <a:srgbClr val="00B050"/>
                          </a:solidFill>
                          <a:effectLst/>
                          <a:latin typeface="Wingdings" panose="05000000000000000000" pitchFamily="2" charset="2"/>
                        </a:rPr>
                        <a:t>ü</a:t>
                      </a:r>
                      <a:endParaRPr lang="en-US" sz="1800" b="1" i="0" u="none" strike="noStrike" baseline="0" dirty="0" smtClean="0">
                        <a:solidFill>
                          <a:srgbClr val="00B050"/>
                        </a:solidFill>
                        <a:effectLst/>
                        <a:latin typeface="Wingdings" panose="05000000000000000000" pitchFamily="2" charset="2"/>
                      </a:endParaRPr>
                    </a:p>
                  </a:txBody>
                  <a:tcPr marL="6764" marR="6764" marT="676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u="none" strike="noStrike" baseline="0" dirty="0" smtClean="0">
                          <a:solidFill>
                            <a:srgbClr val="00B050"/>
                          </a:solidFill>
                          <a:effectLst/>
                          <a:latin typeface="Wingdings" panose="05000000000000000000" pitchFamily="2" charset="2"/>
                        </a:rPr>
                        <a:t>ü</a:t>
                      </a:r>
                      <a:endParaRPr lang="en-US" sz="1800" b="1" i="0" u="none" strike="noStrike" baseline="0" dirty="0" smtClean="0">
                        <a:solidFill>
                          <a:srgbClr val="00B050"/>
                        </a:solidFill>
                        <a:effectLst/>
                        <a:latin typeface="Wingdings" panose="05000000000000000000" pitchFamily="2" charset="2"/>
                      </a:endParaRPr>
                    </a:p>
                  </a:txBody>
                  <a:tcPr marL="6764" marR="6764" marT="676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u="none" strike="noStrike" baseline="0" dirty="0" smtClean="0">
                          <a:solidFill>
                            <a:srgbClr val="00B050"/>
                          </a:solidFill>
                          <a:effectLst/>
                          <a:latin typeface="Wingdings" panose="05000000000000000000" pitchFamily="2" charset="2"/>
                        </a:rPr>
                        <a:t>ü</a:t>
                      </a:r>
                      <a:endParaRPr lang="en-US" sz="1800" b="1" i="0" u="none" strike="noStrike" baseline="0" dirty="0" smtClean="0">
                        <a:solidFill>
                          <a:srgbClr val="00B050"/>
                        </a:solidFill>
                        <a:effectLst/>
                        <a:latin typeface="Wingdings" panose="05000000000000000000" pitchFamily="2" charset="2"/>
                      </a:endParaRPr>
                    </a:p>
                  </a:txBody>
                  <a:tcPr marL="6764" marR="6764" marT="676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u="none" strike="noStrike" baseline="0" dirty="0" smtClean="0">
                          <a:solidFill>
                            <a:srgbClr val="00B050"/>
                          </a:solidFill>
                          <a:effectLst/>
                          <a:latin typeface="Wingdings" panose="05000000000000000000" pitchFamily="2" charset="2"/>
                        </a:rPr>
                        <a:t>ü</a:t>
                      </a:r>
                      <a:endParaRPr lang="en-US" sz="1800" b="1" i="0" u="none" strike="noStrike" baseline="0" dirty="0" smtClean="0">
                        <a:solidFill>
                          <a:srgbClr val="00B050"/>
                        </a:solidFill>
                        <a:effectLst/>
                        <a:latin typeface="Wingdings" panose="05000000000000000000" pitchFamily="2" charset="2"/>
                      </a:endParaRPr>
                    </a:p>
                  </a:txBody>
                  <a:tcPr marL="6764" marR="6764" marT="676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2909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 Manage Reports Across Their Reporting Site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764" marR="6764" marT="676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u="none" strike="noStrike" baseline="0" dirty="0" smtClean="0">
                          <a:solidFill>
                            <a:srgbClr val="00B050"/>
                          </a:solidFill>
                          <a:effectLst/>
                          <a:latin typeface="Wingdings" panose="05000000000000000000" pitchFamily="2" charset="2"/>
                        </a:rPr>
                        <a:t>ü</a:t>
                      </a:r>
                      <a:endParaRPr lang="en-US" sz="1800" b="1" i="0" u="none" strike="noStrike" baseline="0" dirty="0" smtClean="0">
                        <a:solidFill>
                          <a:srgbClr val="00B050"/>
                        </a:solidFill>
                        <a:effectLst/>
                        <a:latin typeface="Wingdings" panose="05000000000000000000" pitchFamily="2" charset="2"/>
                      </a:endParaRPr>
                    </a:p>
                  </a:txBody>
                  <a:tcPr marL="6764" marR="6764" marT="676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u="none" strike="noStrike" dirty="0" smtClean="0">
                          <a:solidFill>
                            <a:srgbClr val="FF0000"/>
                          </a:solidFill>
                          <a:effectLst/>
                          <a:latin typeface="Wingdings" panose="05000000000000000000" pitchFamily="2" charset="2"/>
                        </a:rPr>
                        <a:t>û</a:t>
                      </a:r>
                      <a:endParaRPr lang="en-US" sz="1800" b="0" i="0" u="none" strike="noStrike" dirty="0" smtClean="0">
                        <a:solidFill>
                          <a:srgbClr val="FF0000"/>
                        </a:solidFill>
                        <a:effectLst/>
                        <a:latin typeface="Wingdings" panose="05000000000000000000" pitchFamily="2" charset="2"/>
                      </a:endParaRPr>
                    </a:p>
                  </a:txBody>
                  <a:tcPr marL="6764" marR="6764" marT="676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u="none" strike="noStrike" dirty="0" smtClean="0">
                          <a:solidFill>
                            <a:srgbClr val="FF0000"/>
                          </a:solidFill>
                          <a:effectLst/>
                          <a:latin typeface="Wingdings" panose="05000000000000000000" pitchFamily="2" charset="2"/>
                        </a:rPr>
                        <a:t>û</a:t>
                      </a:r>
                      <a:endParaRPr lang="en-US" sz="1800" b="0" i="0" u="none" strike="noStrike" dirty="0" smtClean="0">
                        <a:solidFill>
                          <a:srgbClr val="FF0000"/>
                        </a:solidFill>
                        <a:effectLst/>
                        <a:latin typeface="Wingdings" panose="05000000000000000000" pitchFamily="2" charset="2"/>
                      </a:endParaRPr>
                    </a:p>
                  </a:txBody>
                  <a:tcPr marL="6764" marR="6764" marT="676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u="none" strike="noStrike" dirty="0" smtClean="0">
                          <a:solidFill>
                            <a:srgbClr val="FF0000"/>
                          </a:solidFill>
                          <a:effectLst/>
                          <a:latin typeface="Wingdings" panose="05000000000000000000" pitchFamily="2" charset="2"/>
                        </a:rPr>
                        <a:t>û</a:t>
                      </a:r>
                      <a:endParaRPr lang="en-US" sz="1800" b="0" i="0" u="none" strike="noStrike" dirty="0" smtClean="0">
                        <a:solidFill>
                          <a:srgbClr val="FF0000"/>
                        </a:solidFill>
                        <a:effectLst/>
                        <a:latin typeface="Wingdings" panose="05000000000000000000" pitchFamily="2" charset="2"/>
                      </a:endParaRPr>
                    </a:p>
                  </a:txBody>
                  <a:tcPr marL="6764" marR="6764" marT="676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2909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 Manage Reports Across Their Agency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764" marR="6764" marT="676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u="none" strike="noStrike" baseline="0" dirty="0" smtClean="0">
                          <a:solidFill>
                            <a:srgbClr val="00B050"/>
                          </a:solidFill>
                          <a:effectLst/>
                          <a:latin typeface="Wingdings" panose="05000000000000000000" pitchFamily="2" charset="2"/>
                        </a:rPr>
                        <a:t>ü</a:t>
                      </a:r>
                      <a:endParaRPr lang="en-US" sz="1800" b="1" i="0" u="none" strike="noStrike" baseline="0" dirty="0" smtClean="0">
                        <a:solidFill>
                          <a:srgbClr val="00B050"/>
                        </a:solidFill>
                        <a:effectLst/>
                        <a:latin typeface="Wingdings" panose="05000000000000000000" pitchFamily="2" charset="2"/>
                      </a:endParaRPr>
                    </a:p>
                  </a:txBody>
                  <a:tcPr marL="6764" marR="6764" marT="676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u="none" strike="noStrike" baseline="0" dirty="0" smtClean="0">
                          <a:solidFill>
                            <a:srgbClr val="00B050"/>
                          </a:solidFill>
                          <a:effectLst/>
                          <a:latin typeface="Wingdings" panose="05000000000000000000" pitchFamily="2" charset="2"/>
                        </a:rPr>
                        <a:t>ü</a:t>
                      </a:r>
                      <a:endParaRPr lang="en-US" sz="1800" b="1" i="0" u="none" strike="noStrike" baseline="0" dirty="0" smtClean="0">
                        <a:solidFill>
                          <a:srgbClr val="00B050"/>
                        </a:solidFill>
                        <a:effectLst/>
                        <a:latin typeface="Wingdings" panose="05000000000000000000" pitchFamily="2" charset="2"/>
                      </a:endParaRPr>
                    </a:p>
                  </a:txBody>
                  <a:tcPr marL="6764" marR="6764" marT="676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u="none" strike="noStrike" dirty="0" smtClean="0">
                          <a:solidFill>
                            <a:srgbClr val="FF0000"/>
                          </a:solidFill>
                          <a:effectLst/>
                          <a:latin typeface="Wingdings" panose="05000000000000000000" pitchFamily="2" charset="2"/>
                        </a:rPr>
                        <a:t>û</a:t>
                      </a:r>
                      <a:endParaRPr lang="en-US" sz="1800" b="0" i="0" u="none" strike="noStrike" dirty="0" smtClean="0">
                        <a:solidFill>
                          <a:srgbClr val="FF0000"/>
                        </a:solidFill>
                        <a:effectLst/>
                        <a:latin typeface="Wingdings" panose="05000000000000000000" pitchFamily="2" charset="2"/>
                      </a:endParaRPr>
                    </a:p>
                  </a:txBody>
                  <a:tcPr marL="6764" marR="6764" marT="676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u="none" strike="noStrike" dirty="0" smtClean="0">
                          <a:solidFill>
                            <a:srgbClr val="FF0000"/>
                          </a:solidFill>
                          <a:effectLst/>
                          <a:latin typeface="Wingdings" panose="05000000000000000000" pitchFamily="2" charset="2"/>
                        </a:rPr>
                        <a:t>û</a:t>
                      </a:r>
                      <a:endParaRPr lang="en-US" sz="1800" b="0" i="0" u="none" strike="noStrike" dirty="0" smtClean="0">
                        <a:solidFill>
                          <a:srgbClr val="FF0000"/>
                        </a:solidFill>
                        <a:effectLst/>
                        <a:latin typeface="Wingdings" panose="05000000000000000000" pitchFamily="2" charset="2"/>
                      </a:endParaRPr>
                    </a:p>
                  </a:txBody>
                  <a:tcPr marL="6764" marR="6764" marT="676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52909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Manage Their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Own Reports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764" marR="6764" marT="676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u="none" strike="noStrike" baseline="0" dirty="0" smtClean="0">
                          <a:solidFill>
                            <a:srgbClr val="00B050"/>
                          </a:solidFill>
                          <a:effectLst/>
                          <a:latin typeface="Wingdings" panose="05000000000000000000" pitchFamily="2" charset="2"/>
                        </a:rPr>
                        <a:t>ü</a:t>
                      </a:r>
                      <a:endParaRPr lang="en-US" sz="1800" b="1" i="0" u="none" strike="noStrike" baseline="0" dirty="0" smtClean="0">
                        <a:solidFill>
                          <a:srgbClr val="00B050"/>
                        </a:solidFill>
                        <a:effectLst/>
                        <a:latin typeface="Wingdings" panose="05000000000000000000" pitchFamily="2" charset="2"/>
                      </a:endParaRPr>
                    </a:p>
                  </a:txBody>
                  <a:tcPr marL="6764" marR="6764" marT="676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u="none" strike="noStrike" baseline="0" dirty="0" smtClean="0">
                          <a:solidFill>
                            <a:srgbClr val="00B050"/>
                          </a:solidFill>
                          <a:effectLst/>
                          <a:latin typeface="Wingdings" panose="05000000000000000000" pitchFamily="2" charset="2"/>
                        </a:rPr>
                        <a:t>ü</a:t>
                      </a:r>
                      <a:endParaRPr lang="en-US" sz="1800" b="1" i="0" u="none" strike="noStrike" baseline="0" dirty="0" smtClean="0">
                        <a:solidFill>
                          <a:srgbClr val="00B050"/>
                        </a:solidFill>
                        <a:effectLst/>
                        <a:latin typeface="Wingdings" panose="05000000000000000000" pitchFamily="2" charset="2"/>
                      </a:endParaRPr>
                    </a:p>
                  </a:txBody>
                  <a:tcPr marL="6764" marR="6764" marT="676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u="none" strike="noStrike" baseline="0" dirty="0" smtClean="0">
                          <a:solidFill>
                            <a:srgbClr val="00B050"/>
                          </a:solidFill>
                          <a:effectLst/>
                          <a:latin typeface="Wingdings" panose="05000000000000000000" pitchFamily="2" charset="2"/>
                        </a:rPr>
                        <a:t>ü</a:t>
                      </a:r>
                      <a:endParaRPr lang="en-US" sz="1800" b="1" i="0" u="none" strike="noStrike" baseline="0" dirty="0" smtClean="0">
                        <a:solidFill>
                          <a:srgbClr val="00B050"/>
                        </a:solidFill>
                        <a:effectLst/>
                        <a:latin typeface="Wingdings" panose="05000000000000000000" pitchFamily="2" charset="2"/>
                      </a:endParaRPr>
                    </a:p>
                  </a:txBody>
                  <a:tcPr marL="6764" marR="6764" marT="676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u="none" strike="noStrike" dirty="0" smtClean="0">
                          <a:solidFill>
                            <a:srgbClr val="FF0000"/>
                          </a:solidFill>
                          <a:effectLst/>
                          <a:latin typeface="Wingdings" panose="05000000000000000000" pitchFamily="2" charset="2"/>
                        </a:rPr>
                        <a:t>û</a:t>
                      </a:r>
                      <a:endParaRPr lang="en-US" sz="1800" b="0" i="0" u="none" strike="noStrike" dirty="0" smtClean="0">
                        <a:solidFill>
                          <a:srgbClr val="FF0000"/>
                        </a:solidFill>
                        <a:effectLst/>
                        <a:latin typeface="Wingdings" panose="05000000000000000000" pitchFamily="2" charset="2"/>
                      </a:endParaRPr>
                    </a:p>
                  </a:txBody>
                  <a:tcPr marL="6764" marR="6764" marT="676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917" y="241919"/>
            <a:ext cx="7886700" cy="656152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/>
              <a:t>Overview of User Type Functions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553965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0734" y="1463842"/>
            <a:ext cx="7886700" cy="4745205"/>
          </a:xfrm>
        </p:spPr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US" sz="2400" dirty="0" smtClean="0"/>
              <a:t>To gain access to OHHABS or NORS, please contact your OHHABS Reporting Site Administrator (</a:t>
            </a:r>
            <a:r>
              <a:rPr lang="en-US" sz="2400" dirty="0"/>
              <a:t>RSA) or NORS Reporting Site Administrator (RSA) </a:t>
            </a:r>
            <a:endParaRPr lang="en-US" sz="2400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dirty="0" smtClean="0"/>
              <a:t>For states or territories that have not yet assigned an OHHABS RSA, the NORS RSA will be automatically assigned as an OHHABS RSA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400" dirty="0" smtClean="0"/>
              <a:t>For assistance identifying your state’s NORS or OHHABS RSA, please contact </a:t>
            </a:r>
            <a:r>
              <a:rPr lang="en-US" sz="2400" dirty="0" smtClean="0">
                <a:solidFill>
                  <a:srgbClr val="0070C0"/>
                </a:solidFill>
              </a:rPr>
              <a:t>NORSWater@cdc.gov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400" dirty="0" smtClean="0"/>
              <a:t>For additional questions about OHHABS, please visit </a:t>
            </a:r>
            <a:r>
              <a:rPr lang="en-US" sz="2400" dirty="0" smtClean="0">
                <a:solidFill>
                  <a:srgbClr val="0070C0"/>
                </a:solidFill>
              </a:rPr>
              <a:t>www.cdc.gov/habs/ohhabs </a:t>
            </a:r>
            <a:r>
              <a:rPr lang="en-US" sz="2400" dirty="0" smtClean="0"/>
              <a:t>or contact </a:t>
            </a:r>
            <a:r>
              <a:rPr lang="en-US" sz="2400" dirty="0" smtClean="0">
                <a:solidFill>
                  <a:srgbClr val="0070C0"/>
                </a:solidFill>
              </a:rPr>
              <a:t>NORSWater@cdc.gov</a:t>
            </a:r>
            <a:r>
              <a:rPr lang="en-US" sz="2400" dirty="0" smtClean="0"/>
              <a:t> </a:t>
            </a:r>
          </a:p>
          <a:p>
            <a:pPr>
              <a:buFont typeface="Wingdings" panose="05000000000000000000" pitchFamily="2" charset="2"/>
              <a:buChar char="q"/>
            </a:pP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60734" y="489360"/>
            <a:ext cx="7886700" cy="650873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/>
              <a:t>OHHABS and NORS User Support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42885688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19394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/>
              <a:t>Content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89000" y="1382232"/>
            <a:ext cx="7626350" cy="4798018"/>
          </a:xfrm>
        </p:spPr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US" sz="2400" dirty="0"/>
              <a:t>One Health Harmful Algal Bloom System (OHHABS</a:t>
            </a:r>
            <a:r>
              <a:rPr lang="en-US" sz="2400" dirty="0" smtClean="0"/>
              <a:t>)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400" dirty="0" smtClean="0"/>
              <a:t>National Outbreak Reporting System (NORS)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400" dirty="0" smtClean="0"/>
              <a:t>Linked Systems: OHHABS </a:t>
            </a:r>
            <a:r>
              <a:rPr lang="en-US" sz="2400" dirty="0"/>
              <a:t>and NORS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Permission Models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User Types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66129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501650" y="2333626"/>
            <a:ext cx="8147050" cy="1325563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/>
              <a:t>One Health Harmful Algal Bloom System (OHHABS)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511331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5239788" y="6561923"/>
            <a:ext cx="263956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Source: UCSB Biolum - Dinoflagellate</a:t>
            </a:r>
            <a:endParaRPr lang="en-US" sz="1050" dirty="0"/>
          </a:p>
        </p:txBody>
      </p:sp>
      <p:pic>
        <p:nvPicPr>
          <p:cNvPr id="7" name="Picture 6" descr="Image of a red dinoflagellate bloom in the ocean.">
            <a:hlinkClick r:id="rId3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1113" y="4626864"/>
            <a:ext cx="2926471" cy="199743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672884" y="6561923"/>
            <a:ext cx="263956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Source: CA Water Boards - Cyanobacteria</a:t>
            </a:r>
            <a:endParaRPr lang="en-US" sz="1050" dirty="0"/>
          </a:p>
        </p:txBody>
      </p:sp>
      <p:pic>
        <p:nvPicPr>
          <p:cNvPr id="12" name="Picture 11" descr="Image of microscopic cyanobacteria.">
            <a:hlinkClick r:id="rId5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3538" y="4626864"/>
            <a:ext cx="2578260" cy="1935059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66713" y="1170432"/>
            <a:ext cx="8386739" cy="3456432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sz="2400" dirty="0" smtClean="0"/>
              <a:t>Harmful algal bloom (HAB) – overgrowth of phytoplankton (cyanobacteria or microalgae) that can cause harm to animals, people, or the local ecology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Occur in warm, nutrient rich fresh or marine waters</a:t>
            </a:r>
            <a:endParaRPr lang="en-US" dirty="0"/>
          </a:p>
          <a:p>
            <a:pPr>
              <a:buFont typeface="Wingdings" panose="05000000000000000000" pitchFamily="2" charset="2"/>
              <a:buChar char="q"/>
            </a:pPr>
            <a:r>
              <a:rPr lang="en-US" sz="2400" dirty="0" smtClean="0">
                <a:latin typeface="Calibri" panose="020F0502020204030204" pitchFamily="34" charset="0"/>
              </a:rPr>
              <a:t>Adverse effects: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>
                <a:latin typeface="Calibri" panose="020F0502020204030204" pitchFamily="34" charset="0"/>
              </a:rPr>
              <a:t>Economic (e.g., beach closures, shellfish harvest closures)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>
                <a:latin typeface="Calibri" panose="020F0502020204030204" pitchFamily="34" charset="0"/>
              </a:rPr>
              <a:t>Ecologic (e.g., oxygen depletion, sunlight deprivation)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>
                <a:latin typeface="Calibri" panose="020F0502020204030204" pitchFamily="34" charset="0"/>
              </a:rPr>
              <a:t>Health (e.g., human and animal illnesses)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523852" y="358839"/>
            <a:ext cx="8229600" cy="592137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/>
              <a:t>Harmful </a:t>
            </a:r>
            <a:r>
              <a:rPr lang="en-US" sz="3200" b="1" dirty="0" smtClean="0"/>
              <a:t>Algal </a:t>
            </a:r>
            <a:r>
              <a:rPr lang="en-US" sz="3200" b="1" dirty="0"/>
              <a:t>Blooms (HABs)</a:t>
            </a:r>
          </a:p>
        </p:txBody>
      </p:sp>
    </p:spTree>
    <p:extLst>
      <p:ext uri="{BB962C8B-B14F-4D97-AF65-F5344CB8AC3E}">
        <p14:creationId xmlns:p14="http://schemas.microsoft.com/office/powerpoint/2010/main" val="1530366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6282626" y="6582794"/>
            <a:ext cx="263956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Source: David </a:t>
            </a:r>
            <a:r>
              <a:rPr lang="en-US" sz="1050" dirty="0" err="1" smtClean="0"/>
              <a:t>Zapotosky</a:t>
            </a:r>
            <a:endParaRPr lang="en-US" sz="1050" dirty="0"/>
          </a:p>
        </p:txBody>
      </p:sp>
      <p:pic>
        <p:nvPicPr>
          <p:cNvPr id="8" name="Picture 7" descr="Image of a dense green algae in a glass.">
            <a:hlinkClick r:id="rId2"/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87" t="1361" r="10604" b="-1361"/>
          <a:stretch/>
        </p:blipFill>
        <p:spPr>
          <a:xfrm>
            <a:off x="6260125" y="3690198"/>
            <a:ext cx="2525151" cy="292939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70635" y="6571369"/>
            <a:ext cx="263956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Source: USGS</a:t>
            </a:r>
            <a:endParaRPr lang="en-US" sz="1050" dirty="0"/>
          </a:p>
        </p:txBody>
      </p:sp>
      <p:pic>
        <p:nvPicPr>
          <p:cNvPr id="6" name="Picture 5" descr="Image of a Notice sign about a HAB in a water body.">
            <a:hlinkClick r:id="rId4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0635" y="3693824"/>
            <a:ext cx="3360181" cy="287715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11856" y="6550966"/>
            <a:ext cx="263956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Source: Jill </a:t>
            </a:r>
            <a:r>
              <a:rPr lang="en-US" sz="1050" dirty="0" err="1" smtClean="0"/>
              <a:t>Siegrist</a:t>
            </a:r>
            <a:endParaRPr lang="en-US" sz="1050" dirty="0"/>
          </a:p>
        </p:txBody>
      </p:sp>
      <p:pic>
        <p:nvPicPr>
          <p:cNvPr id="4" name="Picture 3" descr="Image of a dog swimming in a lake with a HAB.">
            <a:hlinkClick r:id="rId6"/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901"/>
          <a:stretch/>
        </p:blipFill>
        <p:spPr>
          <a:xfrm>
            <a:off x="321286" y="3720347"/>
            <a:ext cx="1997976" cy="2862447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2424" y="1065288"/>
            <a:ext cx="7886700" cy="2678704"/>
          </a:xfrm>
        </p:spPr>
        <p:txBody>
          <a:bodyPr>
            <a:normAutofit fontScale="85000" lnSpcReduction="10000"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sz="2400" dirty="0"/>
              <a:t>Exposure pathways:  ingestion (water or food), inhalation, dermal contact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400" dirty="0"/>
              <a:t>One Health issue – humans, animals, and the environment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400" dirty="0"/>
              <a:t>Emerging public health issue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dirty="0"/>
              <a:t>Warming climate, nutrient pollution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400" dirty="0"/>
              <a:t>Challenges: identifying and characterizing HAB-associated illnesses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400" dirty="0"/>
              <a:t>To learn more about HAB-associated illnesses, visit </a:t>
            </a:r>
            <a:r>
              <a:rPr lang="en-US" sz="2400" dirty="0">
                <a:solidFill>
                  <a:srgbClr val="0070C0"/>
                </a:solidFill>
              </a:rPr>
              <a:t>www.cdc.gov/habs</a:t>
            </a:r>
            <a:r>
              <a:rPr lang="en-US" sz="2400" dirty="0"/>
              <a:t> 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548" y="14080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/>
              <a:t>HABs and Public Health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3307708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3"/>
          <p:cNvSpPr txBox="1">
            <a:spLocks/>
          </p:cNvSpPr>
          <p:nvPr/>
        </p:nvSpPr>
        <p:spPr>
          <a:xfrm>
            <a:off x="161764" y="6422744"/>
            <a:ext cx="8229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chemeClr val="tx1"/>
                </a:solidFill>
              </a:rPr>
              <a:t>Adapted from: </a:t>
            </a:r>
            <a:r>
              <a:rPr lang="en-US" dirty="0">
                <a:solidFill>
                  <a:srgbClr val="0070C0"/>
                </a:solidFill>
              </a:rPr>
              <a:t>http://www.cdc.gov/onehealth</a:t>
            </a:r>
            <a:r>
              <a:rPr lang="en-US" dirty="0" smtClean="0">
                <a:solidFill>
                  <a:srgbClr val="0070C0"/>
                </a:solidFill>
              </a:rPr>
              <a:t>/ </a:t>
            </a:r>
            <a:endParaRPr lang="en-US" dirty="0">
              <a:solidFill>
                <a:srgbClr val="0070C0"/>
              </a:solidFill>
            </a:endParaRPr>
          </a:p>
        </p:txBody>
      </p:sp>
      <p:pic>
        <p:nvPicPr>
          <p:cNvPr id="4" name="Picture 3" descr="Image of a person with a do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65457" y="0"/>
            <a:ext cx="1878543" cy="1690689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927225"/>
            <a:ext cx="7886700" cy="3521075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sz="2400" dirty="0"/>
              <a:t>The health of humans is connected to the health of animals and the environment.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400" dirty="0"/>
              <a:t>Animals share susceptibility to some diseases and environmental hazards such as </a:t>
            </a:r>
            <a:r>
              <a:rPr lang="en-US" sz="2400" dirty="0" smtClean="0"/>
              <a:t>harmful algal blooms (HABs);</a:t>
            </a:r>
            <a:r>
              <a:rPr lang="en-US" sz="2400" strike="sngStrike" dirty="0"/>
              <a:t> </a:t>
            </a:r>
            <a:r>
              <a:rPr lang="en-US" sz="2400" dirty="0" smtClean="0"/>
              <a:t>animal illnesses may serve </a:t>
            </a:r>
            <a:r>
              <a:rPr lang="en-US" sz="2400" dirty="0"/>
              <a:t>as early </a:t>
            </a:r>
            <a:r>
              <a:rPr lang="en-US" sz="2400" dirty="0" smtClean="0"/>
              <a:t>warnings for potential </a:t>
            </a:r>
            <a:r>
              <a:rPr lang="en-US" sz="2400" dirty="0"/>
              <a:t>human illness.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400" dirty="0"/>
              <a:t>Successful public health interventions require the cooperation of the human health, veterinary health, and environmental health communities. 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b="1" dirty="0"/>
              <a:t>One Health</a:t>
            </a:r>
          </a:p>
        </p:txBody>
      </p:sp>
    </p:spTree>
    <p:extLst>
      <p:ext uri="{BB962C8B-B14F-4D97-AF65-F5344CB8AC3E}">
        <p14:creationId xmlns:p14="http://schemas.microsoft.com/office/powerpoint/2010/main" val="2915594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iagram of HABs affecting the environment, people, and animals.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6930" y="139914"/>
            <a:ext cx="1384549" cy="1244976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6870" y="1497496"/>
            <a:ext cx="8429625" cy="5128591"/>
          </a:xfrm>
        </p:spPr>
        <p:txBody>
          <a:bodyPr>
            <a:normAutofit/>
          </a:bodyPr>
          <a:lstStyle/>
          <a:p>
            <a:pPr>
              <a:spcBef>
                <a:spcPts val="4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1900" dirty="0" smtClean="0"/>
              <a:t>Electronic reporting system launched in 2016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800" dirty="0" smtClean="0"/>
              <a:t>Web-based</a:t>
            </a:r>
            <a:r>
              <a:rPr lang="en-US" sz="1800" dirty="0"/>
              <a:t>, password-protected system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800" dirty="0"/>
              <a:t>Not a real-time notification or </a:t>
            </a:r>
            <a:r>
              <a:rPr lang="en-US" sz="1800" dirty="0" smtClean="0"/>
              <a:t>case </a:t>
            </a:r>
            <a:r>
              <a:rPr lang="en-US" sz="1800" dirty="0"/>
              <a:t>investigation </a:t>
            </a:r>
            <a:r>
              <a:rPr lang="en-US" sz="1800" dirty="0" smtClean="0"/>
              <a:t>system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800" dirty="0" smtClean="0"/>
              <a:t>Event-based, not for routine </a:t>
            </a:r>
            <a:r>
              <a:rPr lang="en-US" sz="1800" dirty="0"/>
              <a:t>water </a:t>
            </a:r>
            <a:r>
              <a:rPr lang="en-US" sz="1800" dirty="0" smtClean="0"/>
              <a:t>monitoring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1900" dirty="0"/>
              <a:t>Used by local, state, and territorial public health partners for voluntary </a:t>
            </a:r>
            <a:r>
              <a:rPr lang="en-US" sz="1900" dirty="0" smtClean="0"/>
              <a:t>reporting of HAB events or HAB-associated human and animal illnesses to </a:t>
            </a:r>
            <a:r>
              <a:rPr lang="en-US" sz="1900" dirty="0"/>
              <a:t>the Centers for Disease Control and Prevention (CDC)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000" dirty="0" smtClean="0"/>
              <a:t> </a:t>
            </a:r>
            <a:r>
              <a:rPr lang="en-US" sz="1900" dirty="0" smtClean="0"/>
              <a:t>Collects data on foodborne or waterborne </a:t>
            </a:r>
            <a:r>
              <a:rPr lang="en-US" sz="1900" dirty="0"/>
              <a:t>HAB events </a:t>
            </a:r>
            <a:r>
              <a:rPr lang="en-US" sz="1900" dirty="0" smtClean="0"/>
              <a:t>in fresh and marine water settings: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800" dirty="0" smtClean="0"/>
              <a:t>HAB events (environmental data)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800" dirty="0" smtClean="0"/>
              <a:t>HAB-associated human cases of illness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800" dirty="0" smtClean="0"/>
              <a:t>HAB-associated animal cases of illness</a:t>
            </a:r>
            <a:endParaRPr lang="en-US" sz="1200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US" sz="1900" dirty="0" smtClean="0"/>
              <a:t>OHHABS fills a gap in health surveillance, and will inform understanding </a:t>
            </a:r>
            <a:r>
              <a:rPr lang="en-US" sz="1900" dirty="0"/>
              <a:t>of </a:t>
            </a:r>
            <a:r>
              <a:rPr lang="en-US" sz="1900" dirty="0" smtClean="0"/>
              <a:t>HAB occurrences and HAB-associated illnesses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1900" dirty="0" smtClean="0"/>
              <a:t>For </a:t>
            </a:r>
            <a:r>
              <a:rPr lang="en-US" sz="1900" dirty="0"/>
              <a:t>more information, visit </a:t>
            </a:r>
            <a:r>
              <a:rPr lang="en-US" sz="1900" dirty="0" smtClean="0"/>
              <a:t>the OHHABS website </a:t>
            </a:r>
            <a:r>
              <a:rPr lang="en-US" sz="1900" dirty="0" smtClean="0">
                <a:solidFill>
                  <a:srgbClr val="0070C0"/>
                </a:solidFill>
              </a:rPr>
              <a:t>www.cdc.gov/habs/ohhabs</a:t>
            </a:r>
            <a:endParaRPr lang="en-US" sz="2000" dirty="0">
              <a:solidFill>
                <a:srgbClr val="0070C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031" y="252520"/>
            <a:ext cx="7389633" cy="1132370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/>
              <a:t>One Health Harmful Algal Bloom System (OHHABS)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968938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0652" y="233224"/>
            <a:ext cx="7886700" cy="1120774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/>
              <a:t>Acknowledgments</a:t>
            </a:r>
            <a:br>
              <a:rPr lang="en-US" sz="3200" b="1" dirty="0" smtClean="0"/>
            </a:br>
            <a:r>
              <a:rPr lang="en-US" sz="1600" b="1" dirty="0" smtClean="0"/>
              <a:t>A special thanks to the OHHABS working group of state and federal partners for contributing to the development and success of OHHABS!</a:t>
            </a:r>
            <a:endParaRPr lang="en-US" sz="1800" b="1" dirty="0"/>
          </a:p>
        </p:txBody>
      </p:sp>
      <p:pic>
        <p:nvPicPr>
          <p:cNvPr id="3" name="Picture 2" descr="Image of the federal and state partners in the OHHABS working group.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59" y="1428750"/>
            <a:ext cx="8867775" cy="542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1459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3218</TotalTime>
  <Words>1888</Words>
  <Application>Microsoft Office PowerPoint</Application>
  <PresentationFormat>On-screen Show (4:3)</PresentationFormat>
  <Paragraphs>250</Paragraphs>
  <Slides>28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5" baseType="lpstr">
      <vt:lpstr>Arial</vt:lpstr>
      <vt:lpstr>Calibri</vt:lpstr>
      <vt:lpstr>Calibri Light</vt:lpstr>
      <vt:lpstr>Courier New</vt:lpstr>
      <vt:lpstr>Times New Roman</vt:lpstr>
      <vt:lpstr>Wingdings</vt:lpstr>
      <vt:lpstr>Office Theme</vt:lpstr>
      <vt:lpstr>User Resources for the: One Health Harmful Algal Bloom System (OHHABS)  and National Outbreak Reporting System (NORS)</vt:lpstr>
      <vt:lpstr>Purpose of the OHHABS and NORS Informational Resources</vt:lpstr>
      <vt:lpstr>Content</vt:lpstr>
      <vt:lpstr>One Health Harmful Algal Bloom System (OHHABS)</vt:lpstr>
      <vt:lpstr>Harmful Algal Blooms (HABs)</vt:lpstr>
      <vt:lpstr>HABs and Public Health</vt:lpstr>
      <vt:lpstr>One Health</vt:lpstr>
      <vt:lpstr>One Health Harmful Algal Bloom System (OHHABS)</vt:lpstr>
      <vt:lpstr>Acknowledgments A special thanks to the OHHABS working group of state and federal partners for contributing to the development and success of OHHABS!</vt:lpstr>
      <vt:lpstr>OHHABS Reports</vt:lpstr>
      <vt:lpstr>Types of Data Collected in an OHHABS Report*</vt:lpstr>
      <vt:lpstr>HAB Event and Case Definitions</vt:lpstr>
      <vt:lpstr>Ways to Create a Report in OHHABS</vt:lpstr>
      <vt:lpstr>Ways to Create a Report in OHHABS (continued)</vt:lpstr>
      <vt:lpstr>OHHABS Resources</vt:lpstr>
      <vt:lpstr>National Outbreak Reporting System (NORS)</vt:lpstr>
      <vt:lpstr>National Outbreak Reporting System (NORS)</vt:lpstr>
      <vt:lpstr>Linked systems:  OHHABS and NORS</vt:lpstr>
      <vt:lpstr>How are OHHABS and NORS Linked?</vt:lpstr>
      <vt:lpstr>Shared Technical Reporting Features for OHHABS and NORS</vt:lpstr>
      <vt:lpstr>Technical Definitions</vt:lpstr>
      <vt:lpstr>Permission Models</vt:lpstr>
      <vt:lpstr>Option 1 Permission Model</vt:lpstr>
      <vt:lpstr>Option 2 Permission Model</vt:lpstr>
      <vt:lpstr>Option 3 Permission Model</vt:lpstr>
      <vt:lpstr>OHHABS and NORS User Types</vt:lpstr>
      <vt:lpstr>Overview of User Type Functions</vt:lpstr>
      <vt:lpstr>OHHABS and NORS User Support</vt:lpstr>
    </vt:vector>
  </TitlesOfParts>
  <Company>Centers for Disease Control and Prevention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Overview Slides: National Outbreak Reporting System (NORS) and One Health Harmful Algal Bloom System (OHHABS)</dc:title>
  <dc:creator>Joana Yu</dc:creator>
  <cp:lastModifiedBy>Foote, John (CDC/OD/OADS) (CTR)</cp:lastModifiedBy>
  <cp:revision>282</cp:revision>
  <dcterms:created xsi:type="dcterms:W3CDTF">2015-10-19T13:44:10Z</dcterms:created>
  <dcterms:modified xsi:type="dcterms:W3CDTF">2017-07-17T12:53:05Z</dcterms:modified>
</cp:coreProperties>
</file>