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8"/>
  </p:notesMasterIdLst>
  <p:handoutMasterIdLst>
    <p:handoutMasterId r:id="rId39"/>
  </p:handoutMasterIdLst>
  <p:sldIdLst>
    <p:sldId id="257" r:id="rId2"/>
    <p:sldId id="296" r:id="rId3"/>
    <p:sldId id="300" r:id="rId4"/>
    <p:sldId id="301" r:id="rId5"/>
    <p:sldId id="302" r:id="rId6"/>
    <p:sldId id="303" r:id="rId7"/>
    <p:sldId id="305" r:id="rId8"/>
    <p:sldId id="304"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298" r:id="rId37"/>
  </p:sldIdLst>
  <p:sldSz cx="9144000" cy="5143500" type="screen16x9"/>
  <p:notesSz cx="6858000" cy="9296400"/>
  <p:embeddedFontLst>
    <p:embeddedFont>
      <p:font typeface="Calibri" panose="020F0502020204030204" pitchFamily="34" charset="0"/>
      <p:regular r:id="rId40"/>
      <p:bold r:id="rId41"/>
      <p:italic r:id="rId42"/>
      <p:boldItalic r:id="rId43"/>
    </p:embeddedFont>
    <p:embeddedFont>
      <p:font typeface="Myriad Web Pro" panose="020B0604020202020204" charset="0"/>
      <p:regular r:id="rId44"/>
      <p:bold r:id="rId45"/>
      <p:italic r:id="rId4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by, Stacie (CDC/OID/NCIRD)" initials="GS(" lastIdx="8" clrIdx="0">
    <p:extLst>
      <p:ext uri="{19B8F6BF-5375-455C-9EA6-DF929625EA0E}">
        <p15:presenceInfo xmlns:p15="http://schemas.microsoft.com/office/powerpoint/2012/main" userId="S-1-5-21-1207783550-2075000910-922709458-177170" providerId="AD"/>
      </p:ext>
    </p:extLst>
  </p:cmAuthor>
  <p:cmAuthor id="2" name="Williams, Walter W. (CDC/OID/NCIRD)" initials="WWW(" lastIdx="4" clrIdx="1">
    <p:extLst>
      <p:ext uri="{19B8F6BF-5375-455C-9EA6-DF929625EA0E}">
        <p15:presenceInfo xmlns:p15="http://schemas.microsoft.com/office/powerpoint/2012/main" userId="S-1-5-21-1207783550-2075000910-922709458-198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13D"/>
    <a:srgbClr val="B2A97E"/>
    <a:srgbClr val="532E63"/>
    <a:srgbClr val="8B9B92"/>
    <a:srgbClr val="910D20"/>
    <a:srgbClr val="F37D8E"/>
    <a:srgbClr val="F1F1F1"/>
    <a:srgbClr val="F0F0F0"/>
    <a:srgbClr val="594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3075" autoAdjust="0"/>
  </p:normalViewPr>
  <p:slideViewPr>
    <p:cSldViewPr snapToGrid="0">
      <p:cViewPr varScale="1">
        <p:scale>
          <a:sx n="123" d="100"/>
          <a:sy n="123" d="100"/>
        </p:scale>
        <p:origin x="768"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910D2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1.0802469135802469E-2"/>
                  <c:y val="0"/>
                </c:manualLayout>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74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45 </a:t>
                    </a:r>
                    <a:r>
                      <a:rPr lang="en-US" b="1" dirty="0" smtClean="0"/>
                      <a:t>(+1.6)</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63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Influenza, ≥19 yrs, HCP</c:v>
                </c:pt>
                <c:pt idx="1">
                  <c:v>Influenza, ≥65 yrs</c:v>
                </c:pt>
                <c:pt idx="2">
                  <c:v>Influenza, 50-64 yrs</c:v>
                </c:pt>
                <c:pt idx="3">
                  <c:v>Influenza, 19-49 yrs</c:v>
                </c:pt>
                <c:pt idx="4">
                  <c:v>Influenza, ≥19 yrs</c:v>
                </c:pt>
              </c:strCache>
            </c:strRef>
          </c:cat>
          <c:val>
            <c:numRef>
              <c:f>Sheet1!$B$2:$B$6</c:f>
              <c:numCache>
                <c:formatCode>General</c:formatCode>
                <c:ptCount val="5"/>
                <c:pt idx="0">
                  <c:v>68.599999999999994</c:v>
                </c:pt>
                <c:pt idx="1">
                  <c:v>73.5</c:v>
                </c:pt>
                <c:pt idx="2">
                  <c:v>48.7</c:v>
                </c:pt>
                <c:pt idx="3">
                  <c:v>32.5</c:v>
                </c:pt>
                <c:pt idx="4">
                  <c:v>44.8</c:v>
                </c:pt>
              </c:numCache>
            </c:numRef>
          </c:val>
        </c:ser>
        <c:dLbls>
          <c:showLegendKey val="0"/>
          <c:showVal val="0"/>
          <c:showCatName val="0"/>
          <c:showSerName val="0"/>
          <c:showPercent val="0"/>
          <c:showBubbleSize val="0"/>
        </c:dLbls>
        <c:gapWidth val="150"/>
        <c:axId val="174767272"/>
        <c:axId val="174771192"/>
      </c:barChart>
      <c:catAx>
        <c:axId val="174767272"/>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4771192"/>
        <c:crosses val="autoZero"/>
        <c:auto val="1"/>
        <c:lblAlgn val="ctr"/>
        <c:lblOffset val="100"/>
        <c:noMultiLvlLbl val="0"/>
      </c:catAx>
      <c:valAx>
        <c:axId val="174771192"/>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174767272"/>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2012-13</c:v>
                </c:pt>
              </c:strCache>
            </c:strRef>
          </c:tx>
          <c:spPr>
            <a:solidFill>
              <a:srgbClr val="B2A97E"/>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Sheet1!$A$2:$A$3</c:f>
              <c:strCache>
                <c:ptCount val="2"/>
                <c:pt idx="0">
                  <c:v>Influenza, ≥19 yrs, HCP</c:v>
                </c:pt>
                <c:pt idx="1">
                  <c:v>Influenza, ≥19 yrs</c:v>
                </c:pt>
              </c:strCache>
            </c:strRef>
          </c:cat>
          <c:val>
            <c:numRef>
              <c:f>Sheet1!$B$2:$B$3</c:f>
              <c:numCache>
                <c:formatCode>General</c:formatCode>
                <c:ptCount val="2"/>
                <c:pt idx="0">
                  <c:v>67.3</c:v>
                </c:pt>
                <c:pt idx="1">
                  <c:v>42.8</c:v>
                </c:pt>
              </c:numCache>
            </c:numRef>
          </c:val>
        </c:ser>
        <c:ser>
          <c:idx val="1"/>
          <c:order val="1"/>
          <c:tx>
            <c:strRef>
              <c:f>Sheet1!$C$1</c:f>
              <c:strCache>
                <c:ptCount val="1"/>
                <c:pt idx="0">
                  <c:v>2013-14</c:v>
                </c:pt>
              </c:strCache>
            </c:strRef>
          </c:tx>
          <c:spPr>
            <a:solidFill>
              <a:srgbClr val="532E63"/>
            </a:solidFill>
          </c:spPr>
          <c:invertIfNegative val="0"/>
          <c:cat>
            <c:strRef>
              <c:f>Sheet1!$A$2:$A$3</c:f>
              <c:strCache>
                <c:ptCount val="2"/>
                <c:pt idx="0">
                  <c:v>Influenza, ≥19 yrs, HCP</c:v>
                </c:pt>
                <c:pt idx="1">
                  <c:v>Influenza, ≥19 yrs</c:v>
                </c:pt>
              </c:strCache>
            </c:strRef>
          </c:cat>
          <c:val>
            <c:numRef>
              <c:f>Sheet1!$C$2:$C$3</c:f>
              <c:numCache>
                <c:formatCode>General</c:formatCode>
                <c:ptCount val="2"/>
                <c:pt idx="0">
                  <c:v>65.400000000000006</c:v>
                </c:pt>
                <c:pt idx="1">
                  <c:v>43.2</c:v>
                </c:pt>
              </c:numCache>
            </c:numRef>
          </c:val>
        </c:ser>
        <c:ser>
          <c:idx val="2"/>
          <c:order val="2"/>
          <c:tx>
            <c:strRef>
              <c:f>Sheet1!$D$1</c:f>
              <c:strCache>
                <c:ptCount val="1"/>
                <c:pt idx="0">
                  <c:v>2014-15</c:v>
                </c:pt>
              </c:strCache>
            </c:strRef>
          </c:tx>
          <c:spPr>
            <a:solidFill>
              <a:srgbClr val="8B9B92"/>
            </a:solidFill>
          </c:spPr>
          <c:invertIfNegative val="0"/>
          <c:cat>
            <c:strRef>
              <c:f>Sheet1!$A$2:$A$3</c:f>
              <c:strCache>
                <c:ptCount val="2"/>
                <c:pt idx="0">
                  <c:v>Influenza, ≥19 yrs, HCP</c:v>
                </c:pt>
                <c:pt idx="1">
                  <c:v>Influenza, ≥19 yrs</c:v>
                </c:pt>
              </c:strCache>
            </c:strRef>
          </c:cat>
          <c:val>
            <c:numRef>
              <c:f>Sheet1!$D$2:$D$3</c:f>
              <c:numCache>
                <c:formatCode>General</c:formatCode>
                <c:ptCount val="2"/>
                <c:pt idx="0">
                  <c:v>68.599999999999994</c:v>
                </c:pt>
                <c:pt idx="1">
                  <c:v>44.8</c:v>
                </c:pt>
              </c:numCache>
            </c:numRef>
          </c:val>
        </c:ser>
        <c:dLbls>
          <c:showLegendKey val="0"/>
          <c:showVal val="0"/>
          <c:showCatName val="0"/>
          <c:showSerName val="0"/>
          <c:showPercent val="0"/>
          <c:showBubbleSize val="0"/>
        </c:dLbls>
        <c:gapWidth val="200"/>
        <c:axId val="99000632"/>
        <c:axId val="177764960"/>
      </c:barChart>
      <c:catAx>
        <c:axId val="99000632"/>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4960"/>
        <c:crosses val="autoZero"/>
        <c:auto val="1"/>
        <c:lblAlgn val="ctr"/>
        <c:lblOffset val="100"/>
        <c:noMultiLvlLbl val="0"/>
      </c:catAx>
      <c:valAx>
        <c:axId val="177764960"/>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b="0" dirty="0" smtClean="0">
                    <a:solidFill>
                      <a:srgbClr val="00213D"/>
                    </a:solidFill>
                    <a:latin typeface="Calibri" panose="020F0502020204030204" pitchFamily="34" charset="0"/>
                  </a:rPr>
                  <a:t>% Vaccinated</a:t>
                </a:r>
                <a:endParaRPr lang="en-US" b="0"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99000632"/>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66788179255376"/>
          <c:y val="3.4482758620689655E-2"/>
          <c:w val="0.54627964907164384"/>
          <c:h val="0.77582858177210612"/>
        </c:manualLayout>
      </c:layout>
      <c:barChart>
        <c:barDir val="bar"/>
        <c:grouping val="clustered"/>
        <c:varyColors val="0"/>
        <c:ser>
          <c:idx val="0"/>
          <c:order val="0"/>
          <c:tx>
            <c:strRef>
              <c:f>Sheet1!$B$1</c:f>
              <c:strCache>
                <c:ptCount val="1"/>
                <c:pt idx="0">
                  <c:v>Series 1</c:v>
                </c:pt>
              </c:strCache>
            </c:strRef>
          </c:tx>
          <c:spPr>
            <a:solidFill>
              <a:srgbClr val="002060">
                <a:lumMod val="50000"/>
                <a:lumOff val="50000"/>
              </a:srgbClr>
            </a:solidFill>
            <a:ln>
              <a:solidFill>
                <a:srgbClr val="0F56DC">
                  <a:lumMod val="15000"/>
                  <a:lumOff val="85000"/>
                </a:srgbClr>
              </a:solidFill>
            </a:ln>
          </c:spPr>
          <c:invertIfNegative val="0"/>
          <c:dPt>
            <c:idx val="0"/>
            <c:invertIfNegative val="0"/>
            <c:bubble3D val="0"/>
          </c:dPt>
          <c:dPt>
            <c:idx val="1"/>
            <c:invertIfNegative val="0"/>
            <c:bubble3D val="0"/>
            <c:spPr>
              <a:solidFill>
                <a:srgbClr val="910D20"/>
              </a:solidFill>
              <a:ln>
                <a:solidFill>
                  <a:srgbClr val="0F56DC">
                    <a:lumMod val="15000"/>
                    <a:lumOff val="85000"/>
                  </a:srgbClr>
                </a:solidFill>
              </a:ln>
            </c:spPr>
          </c:dPt>
          <c:dPt>
            <c:idx val="2"/>
            <c:invertIfNegative val="0"/>
            <c:bubble3D val="0"/>
            <c:spPr>
              <a:solidFill>
                <a:srgbClr val="910D20"/>
              </a:solidFill>
              <a:ln>
                <a:solidFill>
                  <a:srgbClr val="0F56DC">
                    <a:lumMod val="15000"/>
                    <a:lumOff val="85000"/>
                  </a:srgbClr>
                </a:solidFill>
              </a:ln>
            </c:spPr>
          </c:dPt>
          <c:dPt>
            <c:idx val="3"/>
            <c:invertIfNegative val="0"/>
            <c:bubble3D val="0"/>
          </c:dPt>
          <c:dPt>
            <c:idx val="4"/>
            <c:invertIfNegative val="0"/>
            <c:bubble3D val="0"/>
          </c:dPt>
          <c:dPt>
            <c:idx val="5"/>
            <c:invertIfNegative val="0"/>
            <c:bubble3D val="0"/>
          </c:dPt>
          <c:dLbls>
            <c:dLbl>
              <c:idx val="0"/>
              <c:tx>
                <c:rich>
                  <a:bodyPr/>
                  <a:lstStyle/>
                  <a:p>
                    <a:r>
                      <a:rPr lang="en-US" dirty="0" smtClean="0"/>
                      <a:t>31 </a:t>
                    </a:r>
                    <a:r>
                      <a:rPr lang="en-US" b="1" dirty="0" smtClean="0"/>
                      <a:t>(+2.7)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6296296296296294E-3"/>
                  <c:y val="5.7471264367816091E-3"/>
                </c:manualLayout>
              </c:layout>
              <c:tx>
                <c:rich>
                  <a:bodyPr/>
                  <a:lstStyle/>
                  <a:p>
                    <a:r>
                      <a:rPr lang="en-US" dirty="0" smtClean="0"/>
                      <a:t>23</a:t>
                    </a:r>
                    <a:r>
                      <a:rPr lang="en-US" baseline="0" dirty="0" smtClean="0"/>
                      <a:t> </a:t>
                    </a:r>
                    <a:r>
                      <a:rPr lang="en-US" b="1" baseline="0" dirty="0" smtClean="0"/>
                      <a:t>(+2.8)</a:t>
                    </a:r>
                    <a:endParaRPr lang="en-US" b="1"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Herpes Zoster (Shingles), ≥60 yrs</c:v>
                </c:pt>
                <c:pt idx="1">
                  <c:v>Pneumococcal, ≥65 yrs</c:v>
                </c:pt>
                <c:pt idx="2">
                  <c:v>Pneumococcal, IR 19-64yrs</c:v>
                </c:pt>
              </c:strCache>
            </c:strRef>
          </c:cat>
          <c:val>
            <c:numRef>
              <c:f>Sheet1!$B$2:$B$4</c:f>
              <c:numCache>
                <c:formatCode>General</c:formatCode>
                <c:ptCount val="3"/>
                <c:pt idx="0">
                  <c:v>30.6</c:v>
                </c:pt>
                <c:pt idx="1">
                  <c:v>63.6</c:v>
                </c:pt>
                <c:pt idx="2">
                  <c:v>23</c:v>
                </c:pt>
              </c:numCache>
            </c:numRef>
          </c:val>
        </c:ser>
        <c:dLbls>
          <c:showLegendKey val="0"/>
          <c:showVal val="0"/>
          <c:showCatName val="0"/>
          <c:showSerName val="0"/>
          <c:showPercent val="0"/>
          <c:showBubbleSize val="0"/>
        </c:dLbls>
        <c:gapWidth val="150"/>
        <c:axId val="177769664"/>
        <c:axId val="177768096"/>
      </c:barChart>
      <c:catAx>
        <c:axId val="177769664"/>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8096"/>
        <c:crosses val="autoZero"/>
        <c:auto val="1"/>
        <c:lblAlgn val="ctr"/>
        <c:lblOffset val="100"/>
        <c:noMultiLvlLbl val="0"/>
      </c:catAx>
      <c:valAx>
        <c:axId val="177768096"/>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9664"/>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2013</c:v>
                </c:pt>
              </c:strCache>
            </c:strRef>
          </c:tx>
          <c:spPr>
            <a:solidFill>
              <a:srgbClr val="B2A97E"/>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Sheet1!$A$2:$A$4</c:f>
              <c:strCache>
                <c:ptCount val="3"/>
                <c:pt idx="0">
                  <c:v>Zoster, ≥60 yrs</c:v>
                </c:pt>
                <c:pt idx="1">
                  <c:v>Pneumococcal, ≥65 yrs</c:v>
                </c:pt>
                <c:pt idx="2">
                  <c:v>Pneumococcal, IR 19-64yrs</c:v>
                </c:pt>
              </c:strCache>
            </c:strRef>
          </c:cat>
          <c:val>
            <c:numRef>
              <c:f>Sheet1!$B$2:$B$4</c:f>
              <c:numCache>
                <c:formatCode>General</c:formatCode>
                <c:ptCount val="3"/>
                <c:pt idx="0">
                  <c:v>24.2</c:v>
                </c:pt>
                <c:pt idx="1">
                  <c:v>59.7</c:v>
                </c:pt>
                <c:pt idx="2">
                  <c:v>21.2</c:v>
                </c:pt>
              </c:numCache>
            </c:numRef>
          </c:val>
        </c:ser>
        <c:ser>
          <c:idx val="1"/>
          <c:order val="1"/>
          <c:tx>
            <c:strRef>
              <c:f>Sheet1!$C$1</c:f>
              <c:strCache>
                <c:ptCount val="1"/>
                <c:pt idx="0">
                  <c:v>2014</c:v>
                </c:pt>
              </c:strCache>
            </c:strRef>
          </c:tx>
          <c:spPr>
            <a:solidFill>
              <a:srgbClr val="532E63"/>
            </a:solidFill>
          </c:spPr>
          <c:invertIfNegative val="0"/>
          <c:cat>
            <c:strRef>
              <c:f>Sheet1!$A$2:$A$4</c:f>
              <c:strCache>
                <c:ptCount val="3"/>
                <c:pt idx="0">
                  <c:v>Zoster, ≥60 yrs</c:v>
                </c:pt>
                <c:pt idx="1">
                  <c:v>Pneumococcal, ≥65 yrs</c:v>
                </c:pt>
                <c:pt idx="2">
                  <c:v>Pneumococcal, IR 19-64yrs</c:v>
                </c:pt>
              </c:strCache>
            </c:strRef>
          </c:cat>
          <c:val>
            <c:numRef>
              <c:f>Sheet1!$C$2:$C$4</c:f>
              <c:numCache>
                <c:formatCode>General</c:formatCode>
                <c:ptCount val="3"/>
                <c:pt idx="0">
                  <c:v>27.9</c:v>
                </c:pt>
                <c:pt idx="1">
                  <c:v>61.3</c:v>
                </c:pt>
                <c:pt idx="2">
                  <c:v>20.3</c:v>
                </c:pt>
              </c:numCache>
            </c:numRef>
          </c:val>
        </c:ser>
        <c:ser>
          <c:idx val="2"/>
          <c:order val="2"/>
          <c:tx>
            <c:strRef>
              <c:f>Sheet1!$D$1</c:f>
              <c:strCache>
                <c:ptCount val="1"/>
                <c:pt idx="0">
                  <c:v>2015</c:v>
                </c:pt>
              </c:strCache>
            </c:strRef>
          </c:tx>
          <c:invertIfNegative val="0"/>
          <c:dPt>
            <c:idx val="0"/>
            <c:invertIfNegative val="0"/>
            <c:bubble3D val="0"/>
            <c:spPr>
              <a:solidFill>
                <a:srgbClr val="8B9B92"/>
              </a:solidFill>
            </c:spPr>
          </c:dPt>
          <c:dPt>
            <c:idx val="1"/>
            <c:invertIfNegative val="0"/>
            <c:bubble3D val="0"/>
            <c:spPr>
              <a:solidFill>
                <a:srgbClr val="8B9B92"/>
              </a:solidFill>
            </c:spPr>
          </c:dPt>
          <c:dPt>
            <c:idx val="2"/>
            <c:invertIfNegative val="0"/>
            <c:bubble3D val="0"/>
            <c:spPr>
              <a:solidFill>
                <a:srgbClr val="8B9B92"/>
              </a:solidFill>
            </c:spPr>
          </c:dPt>
          <c:cat>
            <c:strRef>
              <c:f>Sheet1!$A$2:$A$4</c:f>
              <c:strCache>
                <c:ptCount val="3"/>
                <c:pt idx="0">
                  <c:v>Zoster, ≥60 yrs</c:v>
                </c:pt>
                <c:pt idx="1">
                  <c:v>Pneumococcal, ≥65 yrs</c:v>
                </c:pt>
                <c:pt idx="2">
                  <c:v>Pneumococcal, IR 19-64yrs</c:v>
                </c:pt>
              </c:strCache>
            </c:strRef>
          </c:cat>
          <c:val>
            <c:numRef>
              <c:f>Sheet1!$D$2:$D$4</c:f>
              <c:numCache>
                <c:formatCode>General</c:formatCode>
                <c:ptCount val="3"/>
                <c:pt idx="0">
                  <c:v>30.6</c:v>
                </c:pt>
                <c:pt idx="1">
                  <c:v>63.6</c:v>
                </c:pt>
                <c:pt idx="2">
                  <c:v>23</c:v>
                </c:pt>
              </c:numCache>
            </c:numRef>
          </c:val>
        </c:ser>
        <c:dLbls>
          <c:showLegendKey val="0"/>
          <c:showVal val="0"/>
          <c:showCatName val="0"/>
          <c:showSerName val="0"/>
          <c:showPercent val="0"/>
          <c:showBubbleSize val="0"/>
        </c:dLbls>
        <c:gapWidth val="150"/>
        <c:axId val="177765352"/>
        <c:axId val="177770056"/>
      </c:barChart>
      <c:catAx>
        <c:axId val="177765352"/>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70056"/>
        <c:crosses val="autoZero"/>
        <c:auto val="1"/>
        <c:lblAlgn val="ctr"/>
        <c:lblOffset val="100"/>
        <c:noMultiLvlLbl val="0"/>
      </c:catAx>
      <c:valAx>
        <c:axId val="177770056"/>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b="0" dirty="0" smtClean="0">
                    <a:solidFill>
                      <a:srgbClr val="00213D"/>
                    </a:solidFill>
                    <a:latin typeface="Calibri" panose="020F0502020204030204" pitchFamily="34" charset="0"/>
                  </a:rPr>
                  <a:t>% Vaccinated</a:t>
                </a:r>
                <a:endParaRPr lang="en-US" b="0"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5352"/>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70C0"/>
              </a:solidFill>
            </c:spPr>
          </c:dPt>
          <c:dPt>
            <c:idx val="1"/>
            <c:invertIfNegative val="0"/>
            <c:bubble3D val="0"/>
            <c:spPr>
              <a:solidFill>
                <a:srgbClr val="0070C0"/>
              </a:solidFill>
            </c:spPr>
          </c:dPt>
          <c:dPt>
            <c:idx val="2"/>
            <c:invertIfNegative val="0"/>
            <c:bubble3D val="0"/>
            <c:spPr>
              <a:solidFill>
                <a:srgbClr val="0070C0"/>
              </a:solidFill>
            </c:spPr>
          </c:dPt>
          <c:dPt>
            <c:idx val="3"/>
            <c:invertIfNegative val="0"/>
            <c:bubble3D val="0"/>
            <c:spPr>
              <a:solidFill>
                <a:srgbClr val="910D20"/>
              </a:solidFill>
            </c:spPr>
          </c:dPt>
          <c:dPt>
            <c:idx val="4"/>
            <c:invertIfNegative val="0"/>
            <c:bubble3D val="0"/>
            <c:spPr>
              <a:solidFill>
                <a:srgbClr val="910D20"/>
              </a:solidFill>
            </c:spPr>
          </c:dPt>
          <c:dPt>
            <c:idx val="5"/>
            <c:invertIfNegative val="0"/>
            <c:bubble3D val="0"/>
            <c:spPr>
              <a:solidFill>
                <a:srgbClr val="910D20"/>
              </a:solidFill>
            </c:spPr>
          </c:dPt>
          <c:dLbls>
            <c:dLbl>
              <c:idx val="0"/>
              <c:layout>
                <c:manualLayout>
                  <c:x val="1.0802469135802469E-2"/>
                  <c:y val="0"/>
                </c:manualLayout>
              </c:layout>
              <c:tx>
                <c:rich>
                  <a:bodyPr/>
                  <a:lstStyle/>
                  <a:p>
                    <a:r>
                      <a:rPr lang="en-US" dirty="0" smtClean="0"/>
                      <a:t>46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42</a:t>
                    </a:r>
                    <a:r>
                      <a:rPr lang="en-US" baseline="0" dirty="0" smtClean="0"/>
                      <a:t> </a:t>
                    </a:r>
                    <a:r>
                      <a:rPr lang="en-US" b="1" baseline="0" dirty="0" smtClean="0"/>
                      <a:t>(+10.0)</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23 </a:t>
                    </a:r>
                    <a:r>
                      <a:rPr lang="en-US" b="1"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62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Tdap past 10 yrs, HCP ≥19 yrs</c:v>
                </c:pt>
                <c:pt idx="1">
                  <c:v>Tdap past 10 yrs, Living with infant &lt;1 yr, ≥ 19 yrs</c:v>
                </c:pt>
                <c:pt idx="2">
                  <c:v>Tdap past 10 yrs, ≥19 yrs</c:v>
                </c:pt>
                <c:pt idx="3">
                  <c:v>Td or Tdap past 10 yrs, ≥65 yrs</c:v>
                </c:pt>
                <c:pt idx="4">
                  <c:v>Td or Tdap past 10 yrs, 50-64 yrs</c:v>
                </c:pt>
                <c:pt idx="5">
                  <c:v>Td or Tdap past 10 yrs, 19-49 yrs</c:v>
                </c:pt>
              </c:strCache>
            </c:strRef>
          </c:cat>
          <c:val>
            <c:numRef>
              <c:f>Sheet1!$B$2:$B$7</c:f>
              <c:numCache>
                <c:formatCode>General</c:formatCode>
                <c:ptCount val="6"/>
                <c:pt idx="0">
                  <c:v>45.6</c:v>
                </c:pt>
                <c:pt idx="1">
                  <c:v>41.9</c:v>
                </c:pt>
                <c:pt idx="2">
                  <c:v>23.1</c:v>
                </c:pt>
                <c:pt idx="3">
                  <c:v>56.9</c:v>
                </c:pt>
                <c:pt idx="4">
                  <c:v>64.099999999999994</c:v>
                </c:pt>
                <c:pt idx="5">
                  <c:v>62.1</c:v>
                </c:pt>
              </c:numCache>
            </c:numRef>
          </c:val>
        </c:ser>
        <c:dLbls>
          <c:showLegendKey val="0"/>
          <c:showVal val="0"/>
          <c:showCatName val="0"/>
          <c:showSerName val="0"/>
          <c:showPercent val="0"/>
          <c:showBubbleSize val="0"/>
        </c:dLbls>
        <c:gapWidth val="150"/>
        <c:axId val="177764568"/>
        <c:axId val="177768488"/>
      </c:barChart>
      <c:catAx>
        <c:axId val="177764568"/>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8488"/>
        <c:crosses val="autoZero"/>
        <c:auto val="1"/>
        <c:lblAlgn val="ctr"/>
        <c:lblOffset val="100"/>
        <c:noMultiLvlLbl val="0"/>
      </c:catAx>
      <c:valAx>
        <c:axId val="177768488"/>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4568"/>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rgbClr val="532E63"/>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0"/>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3888888888888888E-2"/>
                  <c:y val="2.8735632183908046E-3"/>
                </c:manualLayout>
              </c:layout>
              <c:tx>
                <c:rich>
                  <a:bodyPr/>
                  <a:lstStyle/>
                  <a:p>
                    <a:r>
                      <a:rPr lang="en-US" b="0" dirty="0" smtClean="0"/>
                      <a:t>5</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HepA (≥2 doses), 19-49 yrs</c:v>
                </c:pt>
                <c:pt idx="1">
                  <c:v>HepA (≥2 doses), Chronic Liver Disease</c:v>
                </c:pt>
                <c:pt idx="2">
                  <c:v>HepA (≥2 doses), No Endemic Area Travel</c:v>
                </c:pt>
                <c:pt idx="3">
                  <c:v>HepA (≥2 doses), Endemic Area Travel</c:v>
                </c:pt>
                <c:pt idx="4">
                  <c:v>HepA (≥2 doses), ≥19 yrs</c:v>
                </c:pt>
              </c:strCache>
            </c:strRef>
          </c:cat>
          <c:val>
            <c:numRef>
              <c:f>Sheet1!$B$2:$B$6</c:f>
              <c:numCache>
                <c:formatCode>0.0</c:formatCode>
                <c:ptCount val="5"/>
                <c:pt idx="0" formatCode="General">
                  <c:v>12.3</c:v>
                </c:pt>
                <c:pt idx="1">
                  <c:v>8.6</c:v>
                </c:pt>
                <c:pt idx="2" formatCode="General">
                  <c:v>5.4</c:v>
                </c:pt>
                <c:pt idx="3" formatCode="General">
                  <c:v>16</c:v>
                </c:pt>
                <c:pt idx="4" formatCode="General">
                  <c:v>9</c:v>
                </c:pt>
              </c:numCache>
            </c:numRef>
          </c:val>
        </c:ser>
        <c:dLbls>
          <c:showLegendKey val="0"/>
          <c:showVal val="0"/>
          <c:showCatName val="0"/>
          <c:showSerName val="0"/>
          <c:showPercent val="0"/>
          <c:showBubbleSize val="0"/>
        </c:dLbls>
        <c:gapWidth val="150"/>
        <c:axId val="177769272"/>
        <c:axId val="177771624"/>
      </c:barChart>
      <c:catAx>
        <c:axId val="177769272"/>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71624"/>
        <c:crosses val="autoZero"/>
        <c:auto val="1"/>
        <c:lblAlgn val="ctr"/>
        <c:lblOffset val="100"/>
        <c:noMultiLvlLbl val="0"/>
      </c:catAx>
      <c:valAx>
        <c:axId val="177771624"/>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177769272"/>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rgbClr val="8B9B9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dLbl>
              <c:idx val="0"/>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3888888888888888E-2"/>
                  <c:y val="2.8735632183908046E-3"/>
                </c:manualLayout>
              </c:layout>
              <c:tx>
                <c:rich>
                  <a:bodyPr/>
                  <a:lstStyle/>
                  <a:p>
                    <a:r>
                      <a:rPr lang="en-US" dirty="0" smtClean="0"/>
                      <a:t>32</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65</a:t>
                    </a:r>
                    <a:r>
                      <a:rPr lang="en-US" baseline="0" dirty="0" smtClean="0"/>
                      <a:t> </a:t>
                    </a:r>
                    <a:r>
                      <a:rPr lang="en-US" b="1" baseline="0" dirty="0" smtClean="0"/>
                      <a:t>(+4.1)</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27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21 </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b="0" dirty="0" smtClean="0"/>
                      <a:t>32</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25</a:t>
                    </a:r>
                    <a:endParaRPr lang="en-US" b="1"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HepB (≥3 doses), Diabetes ≥60 yrs</c:v>
                </c:pt>
                <c:pt idx="1">
                  <c:v>HepB (≥3 doses), Diabetes 19-59 yrs</c:v>
                </c:pt>
                <c:pt idx="2">
                  <c:v>HepB (≥3 doses), 19-49 yrs</c:v>
                </c:pt>
                <c:pt idx="3">
                  <c:v>HepB (≥3 doses), HCP ≥19 yrs</c:v>
                </c:pt>
                <c:pt idx="4">
                  <c:v>HepB (≥3 doses), Chronic Liver Disease</c:v>
                </c:pt>
                <c:pt idx="5">
                  <c:v>HepB (≥3 doses), No Endemic Area Travel</c:v>
                </c:pt>
                <c:pt idx="6">
                  <c:v>HepB (≥3 doses), Endemic Area Travel</c:v>
                </c:pt>
                <c:pt idx="7">
                  <c:v>HepB (≥3 doses), ≥19 yrs</c:v>
                </c:pt>
              </c:strCache>
            </c:strRef>
          </c:cat>
          <c:val>
            <c:numRef>
              <c:f>Sheet1!$B$2:$B$9</c:f>
              <c:numCache>
                <c:formatCode>General</c:formatCode>
                <c:ptCount val="8"/>
                <c:pt idx="0">
                  <c:v>12.6</c:v>
                </c:pt>
                <c:pt idx="1">
                  <c:v>24.4</c:v>
                </c:pt>
                <c:pt idx="2">
                  <c:v>32</c:v>
                </c:pt>
                <c:pt idx="3" formatCode="0.0">
                  <c:v>64.7</c:v>
                </c:pt>
                <c:pt idx="4" formatCode="0.0">
                  <c:v>27.4</c:v>
                </c:pt>
                <c:pt idx="5">
                  <c:v>20.9</c:v>
                </c:pt>
                <c:pt idx="6">
                  <c:v>31.6</c:v>
                </c:pt>
                <c:pt idx="7">
                  <c:v>24.6</c:v>
                </c:pt>
              </c:numCache>
            </c:numRef>
          </c:val>
        </c:ser>
        <c:dLbls>
          <c:showLegendKey val="0"/>
          <c:showVal val="0"/>
          <c:showCatName val="0"/>
          <c:showSerName val="0"/>
          <c:showPercent val="0"/>
          <c:showBubbleSize val="0"/>
        </c:dLbls>
        <c:gapWidth val="150"/>
        <c:axId val="266340264"/>
        <c:axId val="266340656"/>
      </c:barChart>
      <c:catAx>
        <c:axId val="266340264"/>
        <c:scaling>
          <c:orientation val="minMax"/>
        </c:scaling>
        <c:delete val="0"/>
        <c:axPos val="l"/>
        <c:numFmt formatCode="General" sourceLinked="0"/>
        <c:majorTickMark val="out"/>
        <c:minorTickMark val="none"/>
        <c:tickLblPos val="nextTo"/>
        <c:txPr>
          <a:bodyPr/>
          <a:lstStyle/>
          <a:p>
            <a:pPr>
              <a:defRPr sz="1600">
                <a:solidFill>
                  <a:srgbClr val="00213D"/>
                </a:solidFill>
                <a:latin typeface="Calibri" panose="020F0502020204030204" pitchFamily="34" charset="0"/>
              </a:defRPr>
            </a:pPr>
            <a:endParaRPr lang="en-US"/>
          </a:p>
        </c:txPr>
        <c:crossAx val="266340656"/>
        <c:crosses val="autoZero"/>
        <c:auto val="1"/>
        <c:lblAlgn val="ctr"/>
        <c:lblOffset val="100"/>
        <c:noMultiLvlLbl val="0"/>
      </c:catAx>
      <c:valAx>
        <c:axId val="266340656"/>
        <c:scaling>
          <c:orientation val="minMax"/>
          <c:max val="100"/>
          <c:min val="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266340264"/>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rgbClr val="7030A0"/>
            </a:solidFill>
          </c:spPr>
          <c:invertIfNegative val="0"/>
          <c:dPt>
            <c:idx val="0"/>
            <c:invertIfNegative val="0"/>
            <c:bubble3D val="0"/>
            <c:spPr>
              <a:pattFill prst="wdUpDiag">
                <a:fgClr>
                  <a:srgbClr val="B2A97E"/>
                </a:fgClr>
                <a:bgClr>
                  <a:srgbClr val="FFFFFF"/>
                </a:bgClr>
              </a:pattFill>
              <a:ln w="25400">
                <a:solidFill>
                  <a:srgbClr val="B2A97E"/>
                </a:solidFill>
              </a:ln>
            </c:spPr>
          </c:dPt>
          <c:dPt>
            <c:idx val="1"/>
            <c:invertIfNegative val="0"/>
            <c:bubble3D val="0"/>
            <c:spPr>
              <a:pattFill prst="wdUpDiag">
                <a:fgClr>
                  <a:srgbClr val="B2A97E"/>
                </a:fgClr>
                <a:bgClr>
                  <a:srgbClr val="FFFFFF"/>
                </a:bgClr>
              </a:pattFill>
              <a:ln w="25400">
                <a:solidFill>
                  <a:srgbClr val="B2A97E"/>
                </a:solidFill>
              </a:ln>
            </c:spPr>
          </c:dPt>
          <c:dPt>
            <c:idx val="2"/>
            <c:invertIfNegative val="0"/>
            <c:bubble3D val="0"/>
            <c:spPr>
              <a:pattFill prst="wdUpDiag">
                <a:fgClr>
                  <a:srgbClr val="B2A97E"/>
                </a:fgClr>
                <a:bgClr>
                  <a:srgbClr val="FFFFFF"/>
                </a:bgClr>
              </a:pattFill>
              <a:ln w="25400">
                <a:solidFill>
                  <a:srgbClr val="B2A97E"/>
                </a:solidFill>
              </a:ln>
            </c:spPr>
          </c:dPt>
          <c:dPt>
            <c:idx val="3"/>
            <c:invertIfNegative val="0"/>
            <c:bubble3D val="0"/>
            <c:spPr>
              <a:solidFill>
                <a:srgbClr val="B2A97E"/>
              </a:solidFill>
            </c:spPr>
          </c:dPt>
          <c:dPt>
            <c:idx val="4"/>
            <c:invertIfNegative val="0"/>
            <c:bubble3D val="0"/>
            <c:spPr>
              <a:solidFill>
                <a:srgbClr val="B2A97E"/>
              </a:solidFill>
            </c:spPr>
          </c:dPt>
          <c:dPt>
            <c:idx val="5"/>
            <c:invertIfNegative val="0"/>
            <c:bubble3D val="0"/>
            <c:spPr>
              <a:solidFill>
                <a:srgbClr val="B2A97E"/>
              </a:solidFill>
            </c:spPr>
          </c:dPt>
          <c:dPt>
            <c:idx val="6"/>
            <c:invertIfNegative val="0"/>
            <c:bubble3D val="0"/>
          </c:dPt>
          <c:dLbls>
            <c:dLbl>
              <c:idx val="0"/>
              <c:tx>
                <c:rich>
                  <a:bodyPr/>
                  <a:lstStyle/>
                  <a:p>
                    <a:r>
                      <a:rPr lang="en-US" baseline="0" dirty="0" smtClean="0"/>
                      <a:t>7</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0" baseline="0" dirty="0" smtClean="0"/>
                      <a:t>16</a:t>
                    </a:r>
                    <a:endParaRPr lang="en-US" b="0"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6296296296296294E-3"/>
                  <c:y val="-8.6206896551724657E-3"/>
                </c:manualLayout>
              </c:layout>
              <c:tx>
                <c:rich>
                  <a:bodyPr/>
                  <a:lstStyle/>
                  <a:p>
                    <a:r>
                      <a:rPr lang="en-US" dirty="0" smtClean="0"/>
                      <a:t>10 </a:t>
                    </a:r>
                    <a:endParaRPr lang="en-US" b="1" dirty="0" smtClean="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5.7471264367816091E-3"/>
                </c:manualLayout>
              </c:layout>
              <c:tx>
                <c:rich>
                  <a:bodyPr/>
                  <a:lstStyle/>
                  <a:p>
                    <a:r>
                      <a:rPr lang="en-US" b="0" i="0" baseline="0" dirty="0" smtClean="0"/>
                      <a:t>41</a:t>
                    </a:r>
                    <a:endParaRPr lang="en-US" b="1" i="0" baseline="0"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42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1.8000016041604986E-3"/>
                  <c:y val="3.2119830535673449E-3"/>
                </c:manualLayout>
              </c:layout>
              <c:tx>
                <c:rich>
                  <a:bodyPr wrap="square" lIns="38100" tIns="19050" rIns="38100" bIns="19050" anchor="ctr">
                    <a:noAutofit/>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42</a:t>
                    </a:r>
                    <a:endParaRPr lang="en-US" dirty="0">
                      <a:solidFill>
                        <a:srgbClr val="00213D"/>
                      </a:solidFill>
                      <a:latin typeface="Calibri" panose="020F0502020204030204" pitchFamily="34" charset="0"/>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7061032657437195E-2"/>
                      <c:h val="6.8292032414497619E-2"/>
                    </c:manualLayout>
                  </c15:layout>
                </c:ext>
              </c:extLst>
            </c:dLbl>
            <c:spPr>
              <a:noFill/>
              <a:ln>
                <a:noFill/>
              </a:ln>
              <a:effectLst/>
            </c:spPr>
            <c:txPr>
              <a:bodyPr wrap="square" lIns="38100" tIns="19050" rIns="38100" bIns="19050" anchor="ctr">
                <a:spAutoFit/>
              </a:bodyPr>
              <a:lstStyle/>
              <a:p>
                <a:pPr>
                  <a:defRPr>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Males 22-26 yrs</c:v>
                </c:pt>
                <c:pt idx="1">
                  <c:v>Males 19-21 yrs</c:v>
                </c:pt>
                <c:pt idx="2">
                  <c:v>Males 19-26 yrs</c:v>
                </c:pt>
                <c:pt idx="3">
                  <c:v>Females 22-26 yrs</c:v>
                </c:pt>
                <c:pt idx="4">
                  <c:v>Females 19-21 yrs</c:v>
                </c:pt>
                <c:pt idx="5">
                  <c:v>Females 19-26 yrs</c:v>
                </c:pt>
              </c:strCache>
            </c:strRef>
          </c:cat>
          <c:val>
            <c:numRef>
              <c:f>Sheet1!$B$2:$B$7</c:f>
              <c:numCache>
                <c:formatCode>General</c:formatCode>
                <c:ptCount val="6"/>
                <c:pt idx="0">
                  <c:v>7.3</c:v>
                </c:pt>
                <c:pt idx="1">
                  <c:v>15.7</c:v>
                </c:pt>
                <c:pt idx="2">
                  <c:v>10.1</c:v>
                </c:pt>
                <c:pt idx="3" formatCode="0.0">
                  <c:v>41.4</c:v>
                </c:pt>
                <c:pt idx="4">
                  <c:v>42</c:v>
                </c:pt>
                <c:pt idx="5">
                  <c:v>41.6</c:v>
                </c:pt>
              </c:numCache>
            </c:numRef>
          </c:val>
        </c:ser>
        <c:dLbls>
          <c:showLegendKey val="0"/>
          <c:showVal val="0"/>
          <c:showCatName val="0"/>
          <c:showSerName val="0"/>
          <c:showPercent val="0"/>
          <c:showBubbleSize val="0"/>
        </c:dLbls>
        <c:gapWidth val="150"/>
        <c:axId val="266335168"/>
        <c:axId val="266339872"/>
      </c:barChart>
      <c:catAx>
        <c:axId val="266335168"/>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266339872"/>
        <c:crosses val="autoZero"/>
        <c:auto val="1"/>
        <c:lblAlgn val="ctr"/>
        <c:lblOffset val="100"/>
        <c:noMultiLvlLbl val="0"/>
      </c:catAx>
      <c:valAx>
        <c:axId val="266339872"/>
        <c:scaling>
          <c:orientation val="minMax"/>
          <c:max val="100"/>
        </c:scaling>
        <c:delete val="0"/>
        <c:axPos val="b"/>
        <c:majorGridlines/>
        <c:title>
          <c:tx>
            <c:rich>
              <a:bodyPr/>
              <a:lstStyle/>
              <a:p>
                <a:pPr>
                  <a:defRPr>
                    <a:solidFill>
                      <a:srgbClr val="00213D"/>
                    </a:solidFill>
                    <a:latin typeface="Calibri" panose="020F0502020204030204" pitchFamily="34" charset="0"/>
                  </a:defRPr>
                </a:pPr>
                <a:r>
                  <a:rPr lang="en-US" dirty="0" smtClean="0">
                    <a:solidFill>
                      <a:srgbClr val="00213D"/>
                    </a:solidFill>
                    <a:latin typeface="Calibri" panose="020F0502020204030204" pitchFamily="34" charset="0"/>
                  </a:rPr>
                  <a:t>% Vaccinated</a:t>
                </a:r>
                <a:endParaRPr lang="en-US" dirty="0">
                  <a:solidFill>
                    <a:srgbClr val="00213D"/>
                  </a:solidFill>
                  <a:latin typeface="Calibri" panose="020F0502020204030204" pitchFamily="34" charset="0"/>
                </a:endParaRPr>
              </a:p>
            </c:rich>
          </c:tx>
          <c:overlay val="0"/>
        </c:title>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2663351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809529017206187"/>
          <c:y val="3.6363636363636362E-2"/>
          <c:w val="0.54948187032176532"/>
          <c:h val="0.85308589835361492"/>
        </c:manualLayout>
      </c:layout>
      <c:barChart>
        <c:barDir val="bar"/>
        <c:grouping val="stacked"/>
        <c:varyColors val="0"/>
        <c:ser>
          <c:idx val="0"/>
          <c:order val="0"/>
          <c:tx>
            <c:strRef>
              <c:f>Sheet1!$B$1</c:f>
              <c:strCache>
                <c:ptCount val="1"/>
                <c:pt idx="0">
                  <c:v>2013</c:v>
                </c:pt>
              </c:strCache>
            </c:strRef>
          </c:tx>
          <c:invertIfNegative val="0"/>
          <c:dPt>
            <c:idx val="0"/>
            <c:invertIfNegative val="0"/>
            <c:bubble3D val="0"/>
            <c:spPr>
              <a:solidFill>
                <a:srgbClr val="B2A97E"/>
              </a:solidFill>
            </c:spPr>
          </c:dPt>
          <c:dPt>
            <c:idx val="1"/>
            <c:invertIfNegative val="0"/>
            <c:bubble3D val="0"/>
            <c:spPr>
              <a:solidFill>
                <a:srgbClr val="532E63"/>
              </a:solidFill>
            </c:spPr>
          </c:dPt>
          <c:dPt>
            <c:idx val="2"/>
            <c:invertIfNegative val="0"/>
            <c:bubble3D val="0"/>
            <c:spPr>
              <a:solidFill>
                <a:srgbClr val="8B9B92"/>
              </a:solidFill>
            </c:spPr>
          </c:dPt>
          <c:dPt>
            <c:idx val="3"/>
            <c:invertIfNegative val="0"/>
            <c:bubble3D val="0"/>
            <c:spPr>
              <a:solidFill>
                <a:srgbClr val="7030A0"/>
              </a:solidFill>
            </c:spPr>
          </c:dPt>
          <c:dLbls>
            <c:delete val="1"/>
          </c:dLbls>
          <c:cat>
            <c:strRef>
              <c:f>Sheet1!$A$2:$A$4</c:f>
              <c:strCache>
                <c:ptCount val="3"/>
                <c:pt idx="0">
                  <c:v>Tdap, ≥19 yrs</c:v>
                </c:pt>
                <c:pt idx="1">
                  <c:v>Herpes Zoster, ≥60 yrs</c:v>
                </c:pt>
                <c:pt idx="2">
                  <c:v>Pneumococcal, IR 19-64 yrs</c:v>
                </c:pt>
              </c:strCache>
            </c:strRef>
          </c:cat>
          <c:val>
            <c:numRef>
              <c:f>Sheet1!$B$2:$B$4</c:f>
              <c:numCache>
                <c:formatCode>General</c:formatCode>
                <c:ptCount val="3"/>
                <c:pt idx="0">
                  <c:v>20.100000000000001</c:v>
                </c:pt>
                <c:pt idx="1">
                  <c:v>27.9</c:v>
                </c:pt>
                <c:pt idx="2">
                  <c:v>20.3</c:v>
                </c:pt>
              </c:numCache>
            </c:numRef>
          </c:val>
        </c:ser>
        <c:ser>
          <c:idx val="1"/>
          <c:order val="1"/>
          <c:tx>
            <c:strRef>
              <c:f>Sheet1!$C$1</c:f>
              <c:strCache>
                <c:ptCount val="1"/>
                <c:pt idx="0">
                  <c:v>2014</c:v>
                </c:pt>
              </c:strCache>
            </c:strRef>
          </c:tx>
          <c:spPr>
            <a:noFill/>
            <a:ln w="31750" cmpd="sng">
              <a:solidFill>
                <a:srgbClr val="7030A0"/>
              </a:solidFill>
              <a:prstDash val="solid"/>
            </a:ln>
          </c:spPr>
          <c:invertIfNegative val="0"/>
          <c:dPt>
            <c:idx val="0"/>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rgbClr val="B2A97E"/>
                </a:solidFill>
                <a:prstDash val="solid"/>
              </a:ln>
            </c:spPr>
          </c:dPt>
          <c:dPt>
            <c:idx val="1"/>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rgbClr val="532E63"/>
                </a:solidFill>
                <a:prstDash val="solid"/>
              </a:ln>
            </c:spPr>
          </c:dPt>
          <c:dPt>
            <c:idx val="2"/>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rgbClr val="8B9B92"/>
                </a:solidFill>
                <a:prstDash val="solid"/>
              </a:ln>
            </c:spPr>
          </c:dPt>
          <c:dPt>
            <c:idx val="3"/>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rgbClr val="7030A0"/>
                </a:solidFill>
                <a:prstDash val="solid"/>
              </a:ln>
            </c:spPr>
          </c:dPt>
          <c:dLbls>
            <c:dLbl>
              <c:idx val="0"/>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5432098765431532E-3"/>
                  <c:y val="0"/>
                </c:manualLayout>
              </c:layout>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rgbClr val="00213D"/>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Tdap, ≥19 yrs</c:v>
                </c:pt>
                <c:pt idx="1">
                  <c:v>Herpes Zoster, ≥60 yrs</c:v>
                </c:pt>
                <c:pt idx="2">
                  <c:v>Pneumococcal, IR 19-64 yrs</c:v>
                </c:pt>
              </c:strCache>
            </c:strRef>
          </c:cat>
          <c:val>
            <c:numRef>
              <c:f>Sheet1!$C$2:$C$4</c:f>
              <c:numCache>
                <c:formatCode>0</c:formatCode>
                <c:ptCount val="3"/>
                <c:pt idx="0">
                  <c:v>2.9</c:v>
                </c:pt>
                <c:pt idx="1">
                  <c:v>3</c:v>
                </c:pt>
                <c:pt idx="2">
                  <c:v>3</c:v>
                </c:pt>
              </c:numCache>
            </c:numRef>
          </c:val>
        </c:ser>
        <c:dLbls>
          <c:showLegendKey val="0"/>
          <c:showVal val="1"/>
          <c:showCatName val="0"/>
          <c:showSerName val="0"/>
          <c:showPercent val="0"/>
          <c:showBubbleSize val="0"/>
        </c:dLbls>
        <c:gapWidth val="150"/>
        <c:overlap val="100"/>
        <c:axId val="266341048"/>
        <c:axId val="266341440"/>
      </c:barChart>
      <c:catAx>
        <c:axId val="266341048"/>
        <c:scaling>
          <c:orientation val="minMax"/>
        </c:scaling>
        <c:delete val="0"/>
        <c:axPos val="l"/>
        <c:numFmt formatCode="General" sourceLinked="0"/>
        <c:majorTickMark val="out"/>
        <c:minorTickMark val="none"/>
        <c:tickLblPos val="nextTo"/>
        <c:txPr>
          <a:bodyPr/>
          <a:lstStyle/>
          <a:p>
            <a:pPr>
              <a:defRPr>
                <a:solidFill>
                  <a:srgbClr val="00213D"/>
                </a:solidFill>
                <a:latin typeface="Calibri" panose="020F0502020204030204" pitchFamily="34" charset="0"/>
              </a:defRPr>
            </a:pPr>
            <a:endParaRPr lang="en-US"/>
          </a:p>
        </c:txPr>
        <c:crossAx val="266341440"/>
        <c:crosses val="autoZero"/>
        <c:auto val="1"/>
        <c:lblAlgn val="ctr"/>
        <c:lblOffset val="100"/>
        <c:noMultiLvlLbl val="0"/>
      </c:catAx>
      <c:valAx>
        <c:axId val="266341440"/>
        <c:scaling>
          <c:orientation val="minMax"/>
          <c:max val="100"/>
          <c:min val="0"/>
        </c:scaling>
        <c:delete val="0"/>
        <c:axPos val="b"/>
        <c:majorGridlines/>
        <c:numFmt formatCode="General" sourceLinked="1"/>
        <c:majorTickMark val="out"/>
        <c:minorTickMark val="none"/>
        <c:tickLblPos val="nextTo"/>
        <c:txPr>
          <a:bodyPr/>
          <a:lstStyle/>
          <a:p>
            <a:pPr>
              <a:defRPr>
                <a:solidFill>
                  <a:srgbClr val="00213D"/>
                </a:solidFill>
                <a:latin typeface="Calibri" panose="020F0502020204030204" pitchFamily="34" charset="0"/>
              </a:defRPr>
            </a:pPr>
            <a:endParaRPr lang="en-US"/>
          </a:p>
        </c:txPr>
        <c:crossAx val="266341048"/>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0.74057</cdr:x>
      <cdr:y>0.1462</cdr:y>
    </cdr:from>
    <cdr:to>
      <cdr:x>0.81017</cdr:x>
      <cdr:y>0.27071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33172" y="537380"/>
          <a:ext cx="454231" cy="457640"/>
        </a:xfrm>
        <a:prstGeom xmlns:a="http://schemas.openxmlformats.org/drawingml/2006/main" prst="rect">
          <a:avLst/>
        </a:prstGeom>
      </cdr:spPr>
    </cdr:pic>
  </cdr:relSizeAnchor>
  <cdr:relSizeAnchor xmlns:cdr="http://schemas.openxmlformats.org/drawingml/2006/chartDrawing">
    <cdr:from>
      <cdr:x>0.3796</cdr:x>
      <cdr:y>0.1099</cdr:y>
    </cdr:from>
    <cdr:to>
      <cdr:x>0.49554</cdr:x>
      <cdr:y>0.1865</cdr:y>
    </cdr:to>
    <cdr:sp macro="" textlink="">
      <cdr:nvSpPr>
        <cdr:cNvPr id="4" name="TextBox 22"/>
        <cdr:cNvSpPr txBox="1"/>
      </cdr:nvSpPr>
      <cdr:spPr>
        <a:xfrm xmlns:a="http://schemas.openxmlformats.org/drawingml/2006/main">
          <a:off x="3123956" y="485714"/>
          <a:ext cx="95410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2014-15</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0.86111</cdr:x>
      <cdr:y>0.52928</cdr:y>
    </cdr:from>
    <cdr:to>
      <cdr:x>0.93071</cdr:x>
      <cdr:y>0.65379</cdr:y>
    </cdr:to>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086600" y="2339209"/>
          <a:ext cx="572780" cy="550284"/>
        </a:xfrm>
        <a:prstGeom xmlns:a="http://schemas.openxmlformats.org/drawingml/2006/main" prst="rect">
          <a:avLst/>
        </a:prstGeom>
      </cdr:spPr>
    </cdr:pic>
  </cdr:relSizeAnchor>
  <cdr:relSizeAnchor xmlns:cdr="http://schemas.openxmlformats.org/drawingml/2006/chartDrawing">
    <cdr:from>
      <cdr:x>0.38406</cdr:x>
      <cdr:y>0.54551</cdr:y>
    </cdr:from>
    <cdr:to>
      <cdr:x>0.5</cdr:x>
      <cdr:y>0.62211</cdr:y>
    </cdr:to>
    <cdr:sp macro="" textlink="">
      <cdr:nvSpPr>
        <cdr:cNvPr id="8" name="TextBox 22"/>
        <cdr:cNvSpPr txBox="1"/>
      </cdr:nvSpPr>
      <cdr:spPr>
        <a:xfrm xmlns:a="http://schemas.openxmlformats.org/drawingml/2006/main">
          <a:off x="2506493" y="2005030"/>
          <a:ext cx="756660" cy="28154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2013-14</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0.38406</cdr:x>
      <cdr:y>0.47048</cdr:y>
    </cdr:from>
    <cdr:to>
      <cdr:x>0.5</cdr:x>
      <cdr:y>0.54708</cdr:y>
    </cdr:to>
    <cdr:sp macro="" textlink="">
      <cdr:nvSpPr>
        <cdr:cNvPr id="9" name="TextBox 22"/>
        <cdr:cNvSpPr txBox="1"/>
      </cdr:nvSpPr>
      <cdr:spPr>
        <a:xfrm xmlns:a="http://schemas.openxmlformats.org/drawingml/2006/main">
          <a:off x="2506493" y="1729280"/>
          <a:ext cx="756660" cy="28154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2014-15</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0.38406</cdr:x>
      <cdr:y>0.17396</cdr:y>
    </cdr:from>
    <cdr:to>
      <cdr:x>0.5</cdr:x>
      <cdr:y>0.25056</cdr:y>
    </cdr:to>
    <cdr:sp macro="" textlink="">
      <cdr:nvSpPr>
        <cdr:cNvPr id="10" name="TextBox 22"/>
        <cdr:cNvSpPr txBox="1"/>
      </cdr:nvSpPr>
      <cdr:spPr>
        <a:xfrm xmlns:a="http://schemas.openxmlformats.org/drawingml/2006/main">
          <a:off x="2506493" y="639407"/>
          <a:ext cx="756660" cy="28154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2013-14</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0.38406</cdr:x>
      <cdr:y>0.2512</cdr:y>
    </cdr:from>
    <cdr:to>
      <cdr:x>0.53025</cdr:x>
      <cdr:y>0.34331</cdr:y>
    </cdr:to>
    <cdr:sp macro="" textlink="">
      <cdr:nvSpPr>
        <cdr:cNvPr id="11" name="TextBox 22"/>
        <cdr:cNvSpPr txBox="1"/>
      </cdr:nvSpPr>
      <cdr:spPr>
        <a:xfrm xmlns:a="http://schemas.openxmlformats.org/drawingml/2006/main">
          <a:off x="2506493" y="923290"/>
          <a:ext cx="95410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2012-13</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0.3836</cdr:x>
      <cdr:y>0.61382</cdr:y>
    </cdr:from>
    <cdr:to>
      <cdr:x>0.5298</cdr:x>
      <cdr:y>0.70593</cdr:y>
    </cdr:to>
    <cdr:sp macro="" textlink="">
      <cdr:nvSpPr>
        <cdr:cNvPr id="12" name="TextBox 22"/>
        <cdr:cNvSpPr txBox="1"/>
      </cdr:nvSpPr>
      <cdr:spPr>
        <a:xfrm xmlns:a="http://schemas.openxmlformats.org/drawingml/2006/main">
          <a:off x="2503505" y="2256118"/>
          <a:ext cx="95410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2012-13</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0.86455</cdr:x>
      <cdr:y>0.34942</cdr:y>
    </cdr:from>
    <cdr:to>
      <cdr:x>0.92936</cdr:x>
      <cdr:y>0.46536</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748869" y="1207081"/>
          <a:ext cx="430986" cy="400551"/>
        </a:xfrm>
        <a:prstGeom xmlns:a="http://schemas.openxmlformats.org/drawingml/2006/main" prst="rect">
          <a:avLst/>
        </a:prstGeom>
      </cdr:spPr>
    </cdr:pic>
  </cdr:relSizeAnchor>
  <cdr:relSizeAnchor xmlns:cdr="http://schemas.openxmlformats.org/drawingml/2006/chartDrawing">
    <cdr:from>
      <cdr:x>0.70642</cdr:x>
      <cdr:y>0.08991</cdr:y>
    </cdr:from>
    <cdr:to>
      <cdr:x>0.7677</cdr:x>
      <cdr:y>0.19953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697364" y="310612"/>
          <a:ext cx="407483" cy="378677"/>
        </a:xfrm>
        <a:prstGeom xmlns:a="http://schemas.openxmlformats.org/drawingml/2006/main" prst="rect">
          <a:avLst/>
        </a:prstGeom>
      </cdr:spPr>
    </cdr:pic>
  </cdr:relSizeAnchor>
  <cdr:relSizeAnchor xmlns:cdr="http://schemas.openxmlformats.org/drawingml/2006/chartDrawing">
    <cdr:from>
      <cdr:x>0.44339</cdr:x>
      <cdr:y>0.52402</cdr:y>
    </cdr:from>
    <cdr:to>
      <cdr:x>0.52271</cdr:x>
      <cdr:y>0.60062</cdr:y>
    </cdr:to>
    <cdr:sp macro="" textlink="">
      <cdr:nvSpPr>
        <cdr:cNvPr id="4" name="TextBox 22"/>
        <cdr:cNvSpPr txBox="1"/>
      </cdr:nvSpPr>
      <cdr:spPr>
        <a:xfrm xmlns:a="http://schemas.openxmlformats.org/drawingml/2006/main">
          <a:off x="2948324" y="1810258"/>
          <a:ext cx="527444" cy="2646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2015</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0.64144</cdr:x>
      <cdr:y>0.29101</cdr:y>
    </cdr:from>
    <cdr:to>
      <cdr:x>0.72076</cdr:x>
      <cdr:y>0.36761</cdr:y>
    </cdr:to>
    <cdr:sp macro="" textlink="">
      <cdr:nvSpPr>
        <cdr:cNvPr id="5" name="TextBox 22"/>
        <cdr:cNvSpPr txBox="1"/>
      </cdr:nvSpPr>
      <cdr:spPr>
        <a:xfrm xmlns:a="http://schemas.openxmlformats.org/drawingml/2006/main">
          <a:off x="4265317" y="1005312"/>
          <a:ext cx="527444" cy="26461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2015</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0.43203</cdr:x>
      <cdr:y>0.06096</cdr:y>
    </cdr:from>
    <cdr:to>
      <cdr:x>0.51135</cdr:x>
      <cdr:y>0.13756</cdr:y>
    </cdr:to>
    <cdr:sp macro="" textlink="">
      <cdr:nvSpPr>
        <cdr:cNvPr id="6" name="TextBox 22"/>
        <cdr:cNvSpPr txBox="1"/>
      </cdr:nvSpPr>
      <cdr:spPr>
        <a:xfrm xmlns:a="http://schemas.openxmlformats.org/drawingml/2006/main">
          <a:off x="2872804" y="210589"/>
          <a:ext cx="527443" cy="2646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2015</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0.55491</cdr:x>
      <cdr:y>0.61151</cdr:y>
    </cdr:from>
    <cdr:to>
      <cdr:x>0.61344</cdr:x>
      <cdr:y>0.71622</cdr:y>
    </cdr:to>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89937" y="2112517"/>
          <a:ext cx="389187" cy="361704"/>
        </a:xfrm>
        <a:prstGeom xmlns:a="http://schemas.openxmlformats.org/drawingml/2006/main" prst="rect">
          <a:avLst/>
        </a:prstGeom>
      </cdr:spPr>
    </cdr:pic>
  </cdr:relSizeAnchor>
  <cdr:relSizeAnchor xmlns:cdr="http://schemas.openxmlformats.org/drawingml/2006/chartDrawing">
    <cdr:from>
      <cdr:x>0.43293</cdr:x>
      <cdr:y>0.10162</cdr:y>
    </cdr:from>
    <cdr:to>
      <cdr:x>0.53109</cdr:x>
      <cdr:y>0.19962</cdr:y>
    </cdr:to>
    <cdr:sp macro="" textlink="">
      <cdr:nvSpPr>
        <cdr:cNvPr id="8" name="TextBox 22"/>
        <cdr:cNvSpPr txBox="1"/>
      </cdr:nvSpPr>
      <cdr:spPr>
        <a:xfrm xmlns:a="http://schemas.openxmlformats.org/drawingml/2006/main">
          <a:off x="2878780" y="351036"/>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2014</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0.43158</cdr:x>
      <cdr:y>0.15092</cdr:y>
    </cdr:from>
    <cdr:to>
      <cdr:x>0.52974</cdr:x>
      <cdr:y>0.24892</cdr:y>
    </cdr:to>
    <cdr:sp macro="" textlink="">
      <cdr:nvSpPr>
        <cdr:cNvPr id="9" name="TextBox 22"/>
        <cdr:cNvSpPr txBox="1"/>
      </cdr:nvSpPr>
      <cdr:spPr>
        <a:xfrm xmlns:a="http://schemas.openxmlformats.org/drawingml/2006/main">
          <a:off x="2869816" y="521366"/>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2013</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0.6401</cdr:x>
      <cdr:y>0.34333</cdr:y>
    </cdr:from>
    <cdr:to>
      <cdr:x>0.73826</cdr:x>
      <cdr:y>0.44133</cdr:y>
    </cdr:to>
    <cdr:sp macro="" textlink="">
      <cdr:nvSpPr>
        <cdr:cNvPr id="10" name="TextBox 22"/>
        <cdr:cNvSpPr txBox="1"/>
      </cdr:nvSpPr>
      <cdr:spPr>
        <a:xfrm xmlns:a="http://schemas.openxmlformats.org/drawingml/2006/main">
          <a:off x="4256357" y="1186042"/>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2014</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0.64144</cdr:x>
      <cdr:y>0.39233</cdr:y>
    </cdr:from>
    <cdr:to>
      <cdr:x>0.73961</cdr:x>
      <cdr:y>0.49033</cdr:y>
    </cdr:to>
    <cdr:sp macro="" textlink="">
      <cdr:nvSpPr>
        <cdr:cNvPr id="11" name="TextBox 22"/>
        <cdr:cNvSpPr txBox="1"/>
      </cdr:nvSpPr>
      <cdr:spPr>
        <a:xfrm xmlns:a="http://schemas.openxmlformats.org/drawingml/2006/main">
          <a:off x="4265322" y="1355319"/>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2013</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0.43571</cdr:x>
      <cdr:y>0.57601</cdr:y>
    </cdr:from>
    <cdr:to>
      <cdr:x>0.53387</cdr:x>
      <cdr:y>0.67402</cdr:y>
    </cdr:to>
    <cdr:sp macro="" textlink="">
      <cdr:nvSpPr>
        <cdr:cNvPr id="12" name="TextBox 22"/>
        <cdr:cNvSpPr txBox="1"/>
      </cdr:nvSpPr>
      <cdr:spPr>
        <a:xfrm xmlns:a="http://schemas.openxmlformats.org/drawingml/2006/main">
          <a:off x="2897280" y="1989877"/>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2014</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dr:relSizeAnchor xmlns:cdr="http://schemas.openxmlformats.org/drawingml/2006/chartDrawing">
    <cdr:from>
      <cdr:x>0.43571</cdr:x>
      <cdr:y>0.62501</cdr:y>
    </cdr:from>
    <cdr:to>
      <cdr:x>0.53387</cdr:x>
      <cdr:y>0.72302</cdr:y>
    </cdr:to>
    <cdr:sp macro="" textlink="">
      <cdr:nvSpPr>
        <cdr:cNvPr id="13" name="TextBox 22"/>
        <cdr:cNvSpPr txBox="1"/>
      </cdr:nvSpPr>
      <cdr:spPr>
        <a:xfrm xmlns:a="http://schemas.openxmlformats.org/drawingml/2006/main">
          <a:off x="2897280" y="2159154"/>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Myriad Web Pro" panose="020B0604020202020204" charset="0"/>
            </a:rPr>
            <a:t>2013</a:t>
          </a:r>
          <a:endParaRPr kumimoji="0" lang="en-US" sz="1800" b="1" i="0" u="none" strike="noStrike" kern="0" cap="none" spc="0" normalizeH="0" baseline="0" noProof="0" dirty="0" smtClean="0">
            <a:ln>
              <a:noFill/>
            </a:ln>
            <a:solidFill>
              <a:prstClr val="white"/>
            </a:solidFill>
            <a:effectLst/>
            <a:uLnTx/>
            <a:uFillTx/>
            <a:latin typeface="Myriad Web Pro" panose="020B060402020202020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0.57036</cdr:x>
      <cdr:y>0.12727</cdr:y>
    </cdr:from>
    <cdr:to>
      <cdr:x>0.65516</cdr:x>
      <cdr:y>0.2295</cdr:y>
    </cdr:to>
    <cdr:sp macro="" textlink="">
      <cdr:nvSpPr>
        <cdr:cNvPr id="2" name="Rectangle 1"/>
        <cdr:cNvSpPr/>
      </cdr:nvSpPr>
      <cdr:spPr>
        <a:xfrm xmlns:a="http://schemas.openxmlformats.org/drawingml/2006/main">
          <a:off x="3926868" y="459798"/>
          <a:ext cx="583814"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solidFill>
                <a:srgbClr val="00213D"/>
              </a:solidFill>
              <a:latin typeface="Calibri" panose="020F0502020204030204" pitchFamily="34" charset="0"/>
            </a:rPr>
            <a:t>23%</a:t>
          </a:r>
          <a:endParaRPr lang="en-US" dirty="0">
            <a:solidFill>
              <a:srgbClr val="00213D"/>
            </a:solidFill>
            <a:latin typeface="Calibri" panose="020F0502020204030204" pitchFamily="34" charset="0"/>
          </a:endParaRPr>
        </a:p>
      </cdr:txBody>
    </cdr:sp>
  </cdr:relSizeAnchor>
  <cdr:relSizeAnchor xmlns:cdr="http://schemas.openxmlformats.org/drawingml/2006/chartDrawing">
    <cdr:from>
      <cdr:x>0.60378</cdr:x>
      <cdr:y>0.43077</cdr:y>
    </cdr:from>
    <cdr:to>
      <cdr:x>0.68858</cdr:x>
      <cdr:y>0.533</cdr:y>
    </cdr:to>
    <cdr:sp macro="" textlink="">
      <cdr:nvSpPr>
        <cdr:cNvPr id="3" name="Rectangle 2"/>
        <cdr:cNvSpPr/>
      </cdr:nvSpPr>
      <cdr:spPr>
        <a:xfrm xmlns:a="http://schemas.openxmlformats.org/drawingml/2006/main">
          <a:off x="4156962" y="1556272"/>
          <a:ext cx="583814" cy="369332"/>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rgbClr val="00213D"/>
              </a:solidFill>
              <a:latin typeface="Calibri" panose="020F0502020204030204" pitchFamily="34" charset="0"/>
            </a:rPr>
            <a:t>31%</a:t>
          </a:r>
          <a:endParaRPr lang="en-US" sz="1800" dirty="0">
            <a:solidFill>
              <a:srgbClr val="00213D"/>
            </a:solidFill>
            <a:latin typeface="Calibri" panose="020F0502020204030204" pitchFamily="34" charset="0"/>
          </a:endParaRPr>
        </a:p>
      </cdr:txBody>
    </cdr:sp>
  </cdr:relSizeAnchor>
  <cdr:relSizeAnchor xmlns:cdr="http://schemas.openxmlformats.org/drawingml/2006/chartDrawing">
    <cdr:from>
      <cdr:x>0.57861</cdr:x>
      <cdr:y>0.69178</cdr:y>
    </cdr:from>
    <cdr:to>
      <cdr:x>0.6634</cdr:x>
      <cdr:y>0.79401</cdr:y>
    </cdr:to>
    <cdr:sp macro="" textlink="">
      <cdr:nvSpPr>
        <cdr:cNvPr id="4" name="Rectangle 3"/>
        <cdr:cNvSpPr/>
      </cdr:nvSpPr>
      <cdr:spPr>
        <a:xfrm xmlns:a="http://schemas.openxmlformats.org/drawingml/2006/main">
          <a:off x="3983645" y="2499254"/>
          <a:ext cx="583814" cy="369332"/>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rgbClr val="00213D"/>
              </a:solidFill>
              <a:latin typeface="Calibri" panose="020F0502020204030204" pitchFamily="34" charset="0"/>
            </a:rPr>
            <a:t>23%</a:t>
          </a:r>
          <a:endParaRPr lang="en-US" sz="1800" dirty="0">
            <a:solidFill>
              <a:srgbClr val="00213D"/>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098"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884414" y="1"/>
            <a:ext cx="2972098"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3/1/2017</a:t>
            </a:fld>
            <a:endParaRPr lang="en-US"/>
          </a:p>
        </p:txBody>
      </p:sp>
      <p:sp>
        <p:nvSpPr>
          <p:cNvPr id="4" name="Footer Placeholder 3"/>
          <p:cNvSpPr>
            <a:spLocks noGrp="1"/>
          </p:cNvSpPr>
          <p:nvPr>
            <p:ph type="ftr" sz="quarter" idx="2"/>
          </p:nvPr>
        </p:nvSpPr>
        <p:spPr>
          <a:xfrm>
            <a:off x="1" y="8830658"/>
            <a:ext cx="2972098"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098"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2"/>
            <a:ext cx="2972098"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3/1/2017</a:t>
            </a:fld>
            <a:endParaRPr lang="en-US"/>
          </a:p>
        </p:txBody>
      </p:sp>
      <p:sp>
        <p:nvSpPr>
          <p:cNvPr id="4" name="Slide Image Placeholder 3"/>
          <p:cNvSpPr>
            <a:spLocks noGrp="1" noRot="1" noChangeAspect="1"/>
          </p:cNvSpPr>
          <p:nvPr>
            <p:ph type="sldImg" idx="2"/>
          </p:nvPr>
        </p:nvSpPr>
        <p:spPr>
          <a:xfrm>
            <a:off x="3302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686099" y="4416100"/>
            <a:ext cx="5485804"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660"/>
            <a:ext cx="2972098"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830660"/>
            <a:ext cx="2972098"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1390">
              <a:spcBef>
                <a:spcPct val="0"/>
              </a:spcBef>
              <a:defRPr/>
            </a:pPr>
            <a:r>
              <a:rPr lang="en-US" dirty="0"/>
              <a:t>Vaccinations are recommended throughout life to prevent vaccine-preventable diseases and their sequelae. Adult vaccination coverage, however, remains low for most routinely recommended vaccines and well below </a:t>
            </a:r>
            <a:r>
              <a:rPr lang="en-US" i="1" dirty="0"/>
              <a:t>Healthy People 2020</a:t>
            </a:r>
            <a:r>
              <a:rPr lang="en-US" dirty="0"/>
              <a:t>  targets. </a:t>
            </a:r>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100" dirty="0"/>
              <a:t>Pneumococcal vaccination coverage among those aged 19-64 years with increased-risk conditions was 21.2% in 2013, 20.3% in 2014, and 23.0% in 2015. </a:t>
            </a:r>
            <a:r>
              <a:rPr lang="en-US" sz="1100" u="sng" dirty="0"/>
              <a:t>Coverage during all years was well below the Healthy People 2020 target of 60%</a:t>
            </a:r>
            <a:r>
              <a:rPr lang="en-US" sz="1100" dirty="0"/>
              <a:t>.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Pneumococcal vaccination coverage among those aged ≥65 years was 59.7% in 2013, 61.3% in 2014, and 63.6% in 2015. </a:t>
            </a:r>
            <a:r>
              <a:rPr lang="en-US" sz="1100" u="sng" dirty="0"/>
              <a:t>Coverage during all years was well below the Healthy People 2020 target of 90%. </a:t>
            </a:r>
          </a:p>
          <a:p>
            <a:pPr defTabSz="881390" fontAlgn="auto">
              <a:spcBef>
                <a:spcPts val="0"/>
              </a:spcBef>
              <a:spcAft>
                <a:spcPts val="0"/>
              </a:spcAft>
              <a:defRPr/>
            </a:pPr>
            <a:endParaRPr lang="en-US" sz="1100" dirty="0"/>
          </a:p>
          <a:p>
            <a:r>
              <a:rPr lang="en-US" sz="1100" dirty="0"/>
              <a:t>Herpes zoster vaccination coverage among those aged ≥60 years was 24.2% in 2013, 27.9% in 2014, and 30.6% in 2015. </a:t>
            </a:r>
            <a:r>
              <a:rPr lang="en-US" sz="1100" u="sng" dirty="0"/>
              <a:t>Coverage significantly increased from year to year, as overall coverage surpassed the Healthy People 2020 target of 30% in 2015. The zoster estimate for non-Hispanic whites (35%) also exceeded the Healthy People 2020 target. </a:t>
            </a:r>
            <a:r>
              <a:rPr lang="en-US" sz="1100" dirty="0" smtClean="0"/>
              <a:t>The </a:t>
            </a:r>
            <a:r>
              <a:rPr lang="en-US" sz="1100" u="sng" dirty="0" smtClean="0"/>
              <a:t>herpes zoster vaccination target</a:t>
            </a:r>
            <a:r>
              <a:rPr lang="en-US" sz="1100" dirty="0" smtClean="0"/>
              <a:t>, however, is </a:t>
            </a:r>
            <a:r>
              <a:rPr lang="en-US" sz="1100" u="sng" dirty="0" smtClean="0"/>
              <a:t>considerably lower than other targets </a:t>
            </a:r>
            <a:r>
              <a:rPr lang="en-US" sz="1100" dirty="0" smtClean="0"/>
              <a:t>(e.g., </a:t>
            </a:r>
            <a:r>
              <a:rPr lang="en-US" sz="1100" u="sng" dirty="0" smtClean="0"/>
              <a:t>70%</a:t>
            </a:r>
            <a:r>
              <a:rPr lang="en-US" sz="1100" dirty="0" smtClean="0"/>
              <a:t> </a:t>
            </a:r>
            <a:r>
              <a:rPr lang="en-US" sz="1100" u="sng" dirty="0" smtClean="0"/>
              <a:t>of influenza vaccination of adults &gt;</a:t>
            </a:r>
            <a:r>
              <a:rPr lang="en-US" sz="1100" u="none" dirty="0" smtClean="0"/>
              <a:t>19 years and </a:t>
            </a:r>
            <a:r>
              <a:rPr lang="en-US" sz="1100" u="sng" dirty="0" smtClean="0"/>
              <a:t>90% for pneumococcal vaccination of adults &gt;65 years</a:t>
            </a:r>
            <a:r>
              <a:rPr lang="en-US" sz="1100" u="none" dirty="0" smtClean="0"/>
              <a:t>). </a:t>
            </a:r>
            <a:endParaRPr lang="en-US" sz="1100" u="sng" dirty="0"/>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5953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u="sng" dirty="0"/>
              <a:t>Moving to tetanus vaccination</a:t>
            </a:r>
            <a:r>
              <a:rPr lang="en-US" sz="1100" dirty="0"/>
              <a:t>:</a:t>
            </a:r>
          </a:p>
          <a:p>
            <a:pPr lvl="0"/>
            <a:r>
              <a:rPr lang="en-US" sz="1100" u="sng" dirty="0"/>
              <a:t>The proportion of adults who received a tetanus vaccination during the past 10 years was 62.1% </a:t>
            </a:r>
            <a:r>
              <a:rPr lang="en-US" sz="1100" dirty="0"/>
              <a:t>for those aged </a:t>
            </a:r>
            <a:r>
              <a:rPr lang="en-US" sz="1100" u="sng" dirty="0"/>
              <a:t>19-49 years</a:t>
            </a:r>
            <a:r>
              <a:rPr lang="en-US" sz="1100" dirty="0"/>
              <a:t>, </a:t>
            </a:r>
            <a:r>
              <a:rPr lang="en-US" sz="1100" u="sng" dirty="0"/>
              <a:t>64.1%</a:t>
            </a:r>
            <a:r>
              <a:rPr lang="en-US" sz="1100" dirty="0"/>
              <a:t> for those aged </a:t>
            </a:r>
            <a:r>
              <a:rPr lang="en-US" sz="1100" u="sng" dirty="0"/>
              <a:t>50-64 years</a:t>
            </a:r>
            <a:r>
              <a:rPr lang="en-US" sz="1100" dirty="0"/>
              <a:t>, and </a:t>
            </a:r>
            <a:r>
              <a:rPr lang="en-US" sz="1100" u="sng" dirty="0"/>
              <a:t>56.9%</a:t>
            </a:r>
            <a:r>
              <a:rPr lang="en-US" sz="1100" dirty="0"/>
              <a:t> for those aged </a:t>
            </a:r>
            <a:r>
              <a:rPr lang="en-US" sz="1100" u="sng" dirty="0"/>
              <a:t>65 years and older.</a:t>
            </a:r>
          </a:p>
          <a:p>
            <a:pPr lvl="0"/>
            <a:endParaRPr lang="en-US" sz="1100" u="sng" dirty="0"/>
          </a:p>
          <a:p>
            <a:pPr lvl="0"/>
            <a:r>
              <a:rPr lang="en-US" sz="1100" dirty="0"/>
              <a:t>Overall tetanus coverage did not increase from 2014.</a:t>
            </a:r>
          </a:p>
          <a:p>
            <a:pPr lvl="0"/>
            <a:endParaRPr lang="en-US" sz="1100" dirty="0"/>
          </a:p>
          <a:p>
            <a:pPr defTabSz="881390" fontAlgn="auto">
              <a:spcBef>
                <a:spcPts val="0"/>
              </a:spcBef>
              <a:spcAft>
                <a:spcPts val="0"/>
              </a:spcAft>
              <a:defRPr/>
            </a:pPr>
            <a:r>
              <a:rPr lang="en-US" sz="1100" dirty="0"/>
              <a:t>Reported </a:t>
            </a:r>
            <a:r>
              <a:rPr lang="en-US" sz="1100" u="sng" dirty="0" err="1"/>
              <a:t>Tdap</a:t>
            </a:r>
            <a:r>
              <a:rPr lang="en-US" sz="1100" u="sng" dirty="0"/>
              <a:t> coverage among persons aged ≥19 years was 23.1%, a 3.1 percentage point increase</a:t>
            </a:r>
            <a:r>
              <a:rPr lang="en-US" sz="1100" dirty="0"/>
              <a:t> compared with the 2014 estimate. (</a:t>
            </a:r>
            <a:r>
              <a:rPr lang="en-US" sz="1100" u="sng" dirty="0"/>
              <a:t>Primarily due to increases among non-Hispanic whites, non-Hispanic blacks, and non-Hispanic Asians</a:t>
            </a:r>
            <a:r>
              <a:rPr lang="en-US" sz="1100" dirty="0"/>
              <a:t>.)</a:t>
            </a:r>
          </a:p>
          <a:p>
            <a:endParaRPr lang="en-US" sz="1100" dirty="0"/>
          </a:p>
          <a:p>
            <a:r>
              <a:rPr lang="en-US" sz="1100" u="sng" dirty="0" err="1"/>
              <a:t>Tdap</a:t>
            </a:r>
            <a:r>
              <a:rPr lang="en-US" sz="1100" u="sng" dirty="0"/>
              <a:t> vaccination </a:t>
            </a:r>
            <a:r>
              <a:rPr lang="en-US" sz="1100" dirty="0"/>
              <a:t>of adults who have close contact with infants &lt;1 year (e.g., parents, grandparents, child-care providers, &amp; HCP) can reduce the risk for transmitting pertussis to unprotected infants. </a:t>
            </a:r>
          </a:p>
          <a:p>
            <a:endParaRPr lang="en-US" sz="1100" dirty="0"/>
          </a:p>
          <a:p>
            <a:pPr defTabSz="881390" fontAlgn="auto">
              <a:spcBef>
                <a:spcPts val="0"/>
              </a:spcBef>
              <a:spcAft>
                <a:spcPts val="0"/>
              </a:spcAft>
              <a:defRPr/>
            </a:pPr>
            <a:r>
              <a:rPr lang="en-US" sz="1100" u="sng" dirty="0" err="1"/>
              <a:t>Tdap</a:t>
            </a:r>
            <a:r>
              <a:rPr lang="en-US" sz="1100" u="sng" dirty="0"/>
              <a:t> coverage </a:t>
            </a:r>
            <a:r>
              <a:rPr lang="en-US" sz="1100" dirty="0"/>
              <a:t>of adults aged ≥</a:t>
            </a:r>
            <a:r>
              <a:rPr lang="en-US" sz="1100" u="sng" dirty="0"/>
              <a:t>19 years </a:t>
            </a:r>
            <a:r>
              <a:rPr lang="en-US" sz="1100" dirty="0"/>
              <a:t>among </a:t>
            </a:r>
            <a:r>
              <a:rPr lang="en-US" sz="1100" u="sng" dirty="0"/>
              <a:t>those with household contact with an infant aged &lt;1 year</a:t>
            </a:r>
            <a:r>
              <a:rPr lang="en-US" sz="1100" dirty="0"/>
              <a:t> was </a:t>
            </a:r>
            <a:r>
              <a:rPr lang="en-US" sz="1100" u="sng" dirty="0"/>
              <a:t>41.9%</a:t>
            </a:r>
            <a:r>
              <a:rPr lang="en-US" sz="1100" dirty="0"/>
              <a:t>, </a:t>
            </a:r>
            <a:r>
              <a:rPr lang="en-US" sz="1100" u="sng" dirty="0"/>
              <a:t>a 10.0 percentage point increase compared with the 2014 estimate</a:t>
            </a:r>
            <a:r>
              <a:rPr lang="en-US" sz="1100" dirty="0"/>
              <a:t>.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err="1"/>
              <a:t>Tdap</a:t>
            </a:r>
            <a:r>
              <a:rPr lang="en-US" sz="1100" dirty="0"/>
              <a:t> vaccination from 2005-2015 among health-care personnel aged ≥19 years was 45.6%, similar to the 2014 estimate.</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148487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100" u="sng" dirty="0"/>
              <a:t>39% of respondents were excluded from estimations of </a:t>
            </a:r>
            <a:r>
              <a:rPr lang="en-US" sz="1100" u="sng" dirty="0" err="1"/>
              <a:t>Tdap</a:t>
            </a:r>
            <a:r>
              <a:rPr lang="en-US" sz="1100" u="sng" dirty="0"/>
              <a:t> coverage, creating a potential for bias</a:t>
            </a:r>
            <a:r>
              <a:rPr lang="en-US" sz="1100" dirty="0"/>
              <a:t>.</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err="1"/>
              <a:t>Tdap</a:t>
            </a:r>
            <a:r>
              <a:rPr lang="en-US" sz="1100" u="sng" dirty="0"/>
              <a:t> coverage was estimated after excluding </a:t>
            </a:r>
            <a:r>
              <a:rPr lang="en-US" sz="1100" dirty="0"/>
              <a:t>from the 33,348 respondents aged </a:t>
            </a:r>
            <a:r>
              <a:rPr lang="en-US" sz="1100" u="sng" dirty="0"/>
              <a:t>&gt;</a:t>
            </a:r>
            <a:r>
              <a:rPr lang="en-US" sz="1100" dirty="0"/>
              <a:t>19 years:</a:t>
            </a:r>
          </a:p>
          <a:p>
            <a:pPr marL="165261" indent="-165261" defTabSz="881390" fontAlgn="auto">
              <a:spcBef>
                <a:spcPts val="0"/>
              </a:spcBef>
              <a:spcAft>
                <a:spcPts val="0"/>
              </a:spcAft>
              <a:buFont typeface="Arial" pitchFamily="34" charset="0"/>
              <a:buChar char="•"/>
              <a:defRPr/>
            </a:pPr>
            <a:r>
              <a:rPr lang="en-US" sz="1100" dirty="0"/>
              <a:t>All those without a “yes” or “no” response for tetanus vaccination status in the past 10 years (n = 1,907 [5.7%])</a:t>
            </a:r>
          </a:p>
          <a:p>
            <a:pPr marL="165261" indent="-165261" defTabSz="881390" fontAlgn="auto">
              <a:spcBef>
                <a:spcPts val="0"/>
              </a:spcBef>
              <a:spcAft>
                <a:spcPts val="0"/>
              </a:spcAft>
              <a:buFont typeface="Arial" pitchFamily="34" charset="0"/>
              <a:buChar char="•"/>
              <a:defRPr/>
            </a:pPr>
            <a:r>
              <a:rPr lang="en-US" sz="1100" dirty="0"/>
              <a:t>Those without tetanus vaccination status during 2005–2015 (n = 591 [1.7%])</a:t>
            </a:r>
          </a:p>
          <a:p>
            <a:pPr marL="165261" indent="-165261" defTabSz="881390" fontAlgn="auto">
              <a:spcBef>
                <a:spcPts val="0"/>
              </a:spcBef>
              <a:spcAft>
                <a:spcPts val="0"/>
              </a:spcAft>
              <a:buFont typeface="Arial" pitchFamily="34" charset="0"/>
              <a:buChar char="•"/>
              <a:defRPr/>
            </a:pPr>
            <a:r>
              <a:rPr lang="en-US" sz="1100" u="sng" dirty="0"/>
              <a:t>And </a:t>
            </a:r>
            <a:r>
              <a:rPr lang="en-US" sz="1100" dirty="0"/>
              <a:t>those who </a:t>
            </a:r>
            <a:r>
              <a:rPr lang="en-US" sz="1100" u="sng" dirty="0"/>
              <a:t>reported tetanus vaccination </a:t>
            </a:r>
            <a:r>
              <a:rPr lang="en-US" sz="1100" dirty="0"/>
              <a:t>during 2005-2015 </a:t>
            </a:r>
            <a:r>
              <a:rPr lang="en-US" sz="1100" u="sng" dirty="0"/>
              <a:t>but were not told </a:t>
            </a:r>
            <a:r>
              <a:rPr lang="en-US" sz="1100" dirty="0"/>
              <a:t>(n = 8,408 [25.2%]), </a:t>
            </a:r>
            <a:r>
              <a:rPr lang="en-US" sz="1100" u="sng" dirty="0"/>
              <a:t>did not know the vaccine type </a:t>
            </a:r>
            <a:r>
              <a:rPr lang="en-US" sz="1100" dirty="0"/>
              <a:t>(Td or </a:t>
            </a:r>
            <a:r>
              <a:rPr lang="en-US" sz="1100" dirty="0" err="1"/>
              <a:t>Tdap</a:t>
            </a:r>
            <a:r>
              <a:rPr lang="en-US" sz="1100" dirty="0"/>
              <a:t>) (n = 2,031 [6.1%]), or </a:t>
            </a:r>
            <a:r>
              <a:rPr lang="en-US" sz="1100" u="sng" dirty="0"/>
              <a:t>refused to answer or for whom data were not obtained </a:t>
            </a:r>
            <a:r>
              <a:rPr lang="en-US" sz="1100" dirty="0"/>
              <a:t>(n=5 [0.01%]) yielding a sample of 20,406 respondents aged </a:t>
            </a:r>
            <a:r>
              <a:rPr lang="en-US" sz="1100" u="sng" dirty="0"/>
              <a:t>&gt;</a:t>
            </a:r>
            <a:r>
              <a:rPr lang="en-US" sz="1100" dirty="0"/>
              <a:t>19 years for whom </a:t>
            </a:r>
            <a:r>
              <a:rPr lang="en-US" sz="1100" dirty="0" err="1"/>
              <a:t>Tdap</a:t>
            </a:r>
            <a:r>
              <a:rPr lang="en-US" sz="1100" dirty="0"/>
              <a:t> vaccination status could be assessed. 	</a:t>
            </a:r>
          </a:p>
          <a:p>
            <a:pPr lvl="0"/>
            <a:r>
              <a:rPr lang="en-US" sz="1100" dirty="0"/>
              <a:t> </a:t>
            </a:r>
          </a:p>
          <a:p>
            <a:pPr lvl="0"/>
            <a:r>
              <a:rPr lang="en-US" sz="1100" dirty="0"/>
              <a:t>Sensitivity calculations were conducted to assess the magnitude of potential bias that might result from these exclusions.  Depending on what proportion of excluded respondents actually received </a:t>
            </a:r>
            <a:r>
              <a:rPr lang="en-US" sz="1100" dirty="0" err="1"/>
              <a:t>Tdap</a:t>
            </a:r>
            <a:r>
              <a:rPr lang="en-US" sz="1100" dirty="0"/>
              <a:t>, actual </a:t>
            </a:r>
            <a:r>
              <a:rPr lang="en-US" sz="1100" dirty="0" err="1"/>
              <a:t>Tdap</a:t>
            </a:r>
            <a:r>
              <a:rPr lang="en-US" sz="1100" dirty="0"/>
              <a:t> coverage could fall within the range of 16.3%–50.4% for adults 19-64 years and 11.0% -44.5% for adults </a:t>
            </a:r>
            <a:r>
              <a:rPr lang="en-US" sz="1100" u="sng" dirty="0"/>
              <a:t>&gt;</a:t>
            </a:r>
            <a:r>
              <a:rPr lang="en-US" sz="1100" dirty="0"/>
              <a:t>65 years. </a:t>
            </a:r>
          </a:p>
          <a:p>
            <a:endParaRPr lang="en-US" sz="1100" dirty="0"/>
          </a:p>
          <a:p>
            <a:r>
              <a:rPr lang="en-US" sz="1100" dirty="0"/>
              <a:t>This sensitivity analysis assumes no errors in reporting when the responses are all “yes” or “no” combinations [i.e., it does not assess accuracy of reporting Td or </a:t>
            </a:r>
            <a:r>
              <a:rPr lang="en-US" sz="1100" dirty="0" err="1"/>
              <a:t>Tdap</a:t>
            </a:r>
            <a:r>
              <a:rPr lang="en-US" sz="1100" dirty="0"/>
              <a:t> vaccination status – i.e., receipt of Td or </a:t>
            </a:r>
            <a:r>
              <a:rPr lang="en-US" sz="1100" dirty="0" err="1"/>
              <a:t>Tdap</a:t>
            </a:r>
            <a:r>
              <a:rPr lang="en-US" sz="1100" dirty="0"/>
              <a:t> or not getting either Td or </a:t>
            </a:r>
            <a:r>
              <a:rPr lang="en-US" sz="1100" dirty="0" err="1"/>
              <a:t>Tdap</a:t>
            </a:r>
            <a:r>
              <a:rPr lang="en-US" sz="1100" dirty="0"/>
              <a:t>].</a:t>
            </a: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122235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100" u="sng" dirty="0"/>
              <a:t>This slide shows the proportion </a:t>
            </a:r>
            <a:r>
              <a:rPr lang="en-US" sz="1100" u="sng" dirty="0" err="1"/>
              <a:t>Tdap</a:t>
            </a:r>
            <a:r>
              <a:rPr lang="en-US" sz="1100" u="sng" dirty="0"/>
              <a:t> among those who received a tetanus vaccination.</a:t>
            </a:r>
          </a:p>
          <a:p>
            <a:pPr lvl="0"/>
            <a:endParaRPr lang="en-US" sz="1100" dirty="0"/>
          </a:p>
          <a:p>
            <a:pPr lvl="0"/>
            <a:r>
              <a:rPr lang="en-US" sz="1100" u="sng" dirty="0"/>
              <a:t>Among 16,996 respondents aged &gt;19 years who received a tetanus vaccination during 2005–2015</a:t>
            </a:r>
            <a:r>
              <a:rPr lang="en-US" sz="1100" dirty="0"/>
              <a:t>, </a:t>
            </a:r>
            <a:r>
              <a:rPr lang="en-US" sz="1100" u="sng" dirty="0"/>
              <a:t>49.1% reported that they were not informed of the vaccination type, and 12.6% could not recall what type of tetanus vaccination they had receiv</a:t>
            </a:r>
            <a:r>
              <a:rPr lang="en-US" sz="1100" dirty="0"/>
              <a:t>ed.</a:t>
            </a:r>
          </a:p>
          <a:p>
            <a:pPr lvl="0"/>
            <a:endParaRPr lang="en-US" sz="1100" dirty="0"/>
          </a:p>
          <a:p>
            <a:pPr lvl="0"/>
            <a:r>
              <a:rPr lang="en-US" sz="1100" u="sng" dirty="0"/>
              <a:t>Of the remaining 38.3% of respondents</a:t>
            </a:r>
            <a:r>
              <a:rPr lang="en-US" sz="1100" dirty="0"/>
              <a:t> who reported they knew what type of tetanus vaccine they received, </a:t>
            </a:r>
            <a:r>
              <a:rPr lang="en-US" sz="1100" u="sng" dirty="0"/>
              <a:t>72.0% reported receiving </a:t>
            </a:r>
            <a:r>
              <a:rPr lang="en-US" sz="1100" u="sng" dirty="0" err="1"/>
              <a:t>Tdap</a:t>
            </a:r>
            <a:r>
              <a:rPr lang="en-US" sz="1100" dirty="0"/>
              <a:t>.</a:t>
            </a:r>
          </a:p>
          <a:p>
            <a:pPr lvl="0"/>
            <a:endParaRPr lang="en-US" sz="1100" dirty="0"/>
          </a:p>
          <a:p>
            <a:pPr defTabSz="881390" fontAlgn="auto">
              <a:spcBef>
                <a:spcPts val="0"/>
              </a:spcBef>
              <a:spcAft>
                <a:spcPts val="0"/>
              </a:spcAft>
              <a:defRPr/>
            </a:pPr>
            <a:r>
              <a:rPr lang="en-US" sz="1100" u="sng" dirty="0"/>
              <a:t>Among</a:t>
            </a:r>
            <a:r>
              <a:rPr lang="en-US" sz="1100" dirty="0"/>
              <a:t> 1,853 </a:t>
            </a:r>
            <a:r>
              <a:rPr lang="en-US" sz="1100" u="sng" dirty="0"/>
              <a:t>health-care personnel aged &gt;19 years </a:t>
            </a:r>
            <a:r>
              <a:rPr lang="en-US" sz="1100" dirty="0"/>
              <a:t>who received a tetanus vaccination, </a:t>
            </a:r>
            <a:r>
              <a:rPr lang="en-US" sz="1100" u="sng" dirty="0"/>
              <a:t>32.0% reported they were not informed of the vaccination ty</a:t>
            </a:r>
            <a:r>
              <a:rPr lang="en-US" sz="1100" dirty="0"/>
              <a:t>pe, and </a:t>
            </a:r>
            <a:r>
              <a:rPr lang="en-US" sz="1100" u="sng" dirty="0"/>
              <a:t>10.3% could not recall what type of tetanus vaccination they had received.</a:t>
            </a:r>
            <a:r>
              <a:rPr lang="en-US" sz="1100" dirty="0"/>
              <a:t>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Of the remaining HCP (57.7%) who reported they knew what type of tetanus vaccine they received, </a:t>
            </a:r>
            <a:r>
              <a:rPr lang="en-US" sz="1100" u="sng" dirty="0"/>
              <a:t>78.2% reported receiving </a:t>
            </a:r>
            <a:r>
              <a:rPr lang="en-US" sz="1100" u="sng" dirty="0" err="1"/>
              <a:t>Tdap</a:t>
            </a:r>
            <a:r>
              <a:rPr lang="en-US" sz="1100" dirty="0"/>
              <a:t>.</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Among persons aged </a:t>
            </a:r>
            <a:r>
              <a:rPr lang="en-US" sz="1100" u="sng" dirty="0"/>
              <a:t>&gt;</a:t>
            </a:r>
            <a:r>
              <a:rPr lang="en-US" sz="1100" dirty="0"/>
              <a:t>19 years who received a tetanus vaccination and reported they knew what type of tetanus vaccine they received, </a:t>
            </a:r>
            <a:r>
              <a:rPr lang="en-US" sz="1100" u="sng" dirty="0"/>
              <a:t>HCP were more likely to report receipt of </a:t>
            </a:r>
            <a:r>
              <a:rPr lang="en-US" sz="1100" u="sng" dirty="0" err="1"/>
              <a:t>Tdap</a:t>
            </a:r>
            <a:r>
              <a:rPr lang="en-US" sz="1100" u="sng" dirty="0"/>
              <a:t> (78.2%) than non-HCP (70.8%)</a:t>
            </a:r>
            <a:r>
              <a:rPr lang="en-US" sz="1100" dirty="0"/>
              <a:t>.</a:t>
            </a:r>
          </a:p>
          <a:p>
            <a:pPr lvl="0"/>
            <a:endParaRPr lang="en-US" sz="1100" dirty="0"/>
          </a:p>
          <a:p>
            <a:pPr eaLnBrk="1" hangingPunct="1">
              <a:spcBef>
                <a:spcPct val="0"/>
              </a:spcBef>
            </a:pPr>
            <a:endParaRPr lang="en-US" sz="1100" dirty="0"/>
          </a:p>
          <a:p>
            <a:pPr eaLnBrk="1" hangingPunct="1">
              <a:spcBef>
                <a:spcPct val="0"/>
              </a:spcBef>
            </a:pPr>
            <a:endParaRPr lang="en-US" sz="1100" dirty="0"/>
          </a:p>
          <a:p>
            <a:pPr eaLnBrk="1" hangingPunct="1">
              <a:spcBef>
                <a:spcPct val="0"/>
              </a:spcBef>
            </a:pPr>
            <a:endParaRPr lang="en-US" sz="1100" dirty="0"/>
          </a:p>
          <a:p>
            <a:pPr lvl="0"/>
            <a:r>
              <a:rPr lang="en-US" sz="1100" dirty="0"/>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0987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fontAlgn="auto">
              <a:spcBef>
                <a:spcPts val="0"/>
              </a:spcBef>
              <a:spcAft>
                <a:spcPts val="0"/>
              </a:spcAft>
              <a:defRPr/>
            </a:pPr>
            <a:r>
              <a:rPr lang="en-US" sz="1100" dirty="0"/>
              <a:t>Hepatitis A coverage among adults aged ≥19 years was low at 9.0%, and similar to the estimate for 2014 (9.0%).</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Coverage was higher </a:t>
            </a:r>
            <a:r>
              <a:rPr lang="en-US" sz="1100" dirty="0"/>
              <a:t>(16.0%) </a:t>
            </a:r>
            <a:r>
              <a:rPr lang="en-US" sz="1100" u="sng" dirty="0"/>
              <a:t>among people who traveled outside the United States </a:t>
            </a:r>
            <a:r>
              <a:rPr lang="en-US" sz="1100" dirty="0"/>
              <a:t>since 1995 to countries where hepatitis A has been prevalent (to countries other than  Europe, Japan, Australia, New Zealand, and Canada), </a:t>
            </a:r>
            <a:r>
              <a:rPr lang="en-US" sz="1100" u="sng" dirty="0"/>
              <a:t>than among respondents who traveled only to countries of low </a:t>
            </a:r>
            <a:r>
              <a:rPr lang="en-US" sz="1100" u="sng" dirty="0" err="1"/>
              <a:t>endemicity</a:t>
            </a:r>
            <a:r>
              <a:rPr lang="en-US" sz="1100" dirty="0"/>
              <a:t> (5.4%).</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Vaccination coverage among adult travelers to highly endemic countries was similar to the estimate for 2014.</a:t>
            </a:r>
          </a:p>
          <a:p>
            <a:endParaRPr lang="en-US" sz="1100" dirty="0"/>
          </a:p>
          <a:p>
            <a:r>
              <a:rPr lang="en-US" sz="1100" dirty="0"/>
              <a:t>Coverage among adults aged ≥19 years with chronic liver conditions was 8.6%, similar to the estimate for 2014 (13.8%). </a:t>
            </a:r>
          </a:p>
          <a:p>
            <a:endParaRPr lang="en-US" sz="1100" dirty="0"/>
          </a:p>
          <a:p>
            <a:r>
              <a:rPr lang="en-US" sz="1100" dirty="0"/>
              <a:t>Hepatitis A vaccination coverage among adults aged 19-49 years was 12.3%, similar to the estimate for 2014 (12.1%). </a:t>
            </a:r>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920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1390" fontAlgn="auto">
              <a:spcBef>
                <a:spcPts val="0"/>
              </a:spcBef>
              <a:spcAft>
                <a:spcPts val="0"/>
              </a:spcAft>
              <a:defRPr/>
            </a:pPr>
            <a:r>
              <a:rPr lang="en-US" sz="1100" dirty="0"/>
              <a:t>Hepatitis B coverage among adults aged ≥19 years was 24.6%, and similar to the estimate from 2014 (24.5%).</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Coverage was higher </a:t>
            </a:r>
            <a:r>
              <a:rPr lang="en-US" sz="1100" dirty="0"/>
              <a:t>(31.6%) </a:t>
            </a:r>
            <a:r>
              <a:rPr lang="en-US" sz="1100" u="sng" dirty="0"/>
              <a:t>among people who traveled outside the United States </a:t>
            </a:r>
            <a:r>
              <a:rPr lang="en-US" sz="1100" dirty="0"/>
              <a:t>since 1995 to countries where hepatitis B has been prevalent (to countries other than  Europe, Japan, Australia, New Zealand, and Canada), </a:t>
            </a:r>
            <a:r>
              <a:rPr lang="en-US" sz="1100" u="sng" dirty="0"/>
              <a:t>than among respondents who traveled only to countries of low </a:t>
            </a:r>
            <a:r>
              <a:rPr lang="en-US" sz="1100" u="sng" dirty="0" err="1"/>
              <a:t>endemicity</a:t>
            </a:r>
            <a:r>
              <a:rPr lang="en-US" sz="1100" dirty="0"/>
              <a:t> (20.9%).</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Vaccination coverage among adult travelers to highly endemic countries and among respondents who traveled only to countries of low </a:t>
            </a:r>
            <a:r>
              <a:rPr lang="en-US" sz="1100" dirty="0" err="1"/>
              <a:t>endemicity</a:t>
            </a:r>
            <a:r>
              <a:rPr lang="en-US" sz="1100" dirty="0"/>
              <a:t> were similar to the estimates for 2014.</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Hepatitis B vaccination coverage among persons ≥19 years with chronic liver </a:t>
            </a:r>
            <a:r>
              <a:rPr lang="en-US" sz="1100" dirty="0"/>
              <a:t>disease was 27.4%, </a:t>
            </a:r>
            <a:r>
              <a:rPr lang="en-US" sz="1100" u="sng" dirty="0"/>
              <a:t>similar</a:t>
            </a:r>
            <a:r>
              <a:rPr lang="en-US" sz="1100" dirty="0"/>
              <a:t> to the estimate from 2014 (29.8%). </a:t>
            </a:r>
          </a:p>
          <a:p>
            <a:endParaRPr lang="en-US" sz="1100" dirty="0"/>
          </a:p>
          <a:p>
            <a:r>
              <a:rPr lang="en-US" sz="1100" dirty="0"/>
              <a:t>Overall, </a:t>
            </a:r>
            <a:r>
              <a:rPr lang="en-US" sz="1100" u="sng" dirty="0"/>
              <a:t>hepatitis B vaccination coverage among HCP</a:t>
            </a:r>
            <a:r>
              <a:rPr lang="en-US" sz="1100" dirty="0"/>
              <a:t> was 64.7%, a </a:t>
            </a:r>
            <a:r>
              <a:rPr lang="en-US" sz="1100" u="sng" dirty="0"/>
              <a:t>4.1 percentage point increase </a:t>
            </a:r>
            <a:r>
              <a:rPr lang="en-US" sz="1100" dirty="0"/>
              <a:t>compared with the estimate for 2014 (60.7%). </a:t>
            </a:r>
          </a:p>
          <a:p>
            <a:endParaRPr lang="en-US" sz="1100" dirty="0"/>
          </a:p>
          <a:p>
            <a:pPr defTabSz="881390" fontAlgn="auto">
              <a:spcBef>
                <a:spcPts val="0"/>
              </a:spcBef>
              <a:spcAft>
                <a:spcPts val="0"/>
              </a:spcAft>
              <a:defRPr/>
            </a:pPr>
            <a:r>
              <a:rPr lang="en-US" sz="1100" dirty="0"/>
              <a:t>Hepatitis B coverage among adults aged 19-49 years was 32.0%, similar to the estimate for 2014 (32.2%).</a:t>
            </a:r>
          </a:p>
          <a:p>
            <a:endParaRPr lang="en-US" sz="1100" dirty="0"/>
          </a:p>
          <a:p>
            <a:pPr defTabSz="881390" fontAlgn="auto">
              <a:spcBef>
                <a:spcPts val="0"/>
              </a:spcBef>
              <a:spcAft>
                <a:spcPts val="0"/>
              </a:spcAft>
              <a:defRPr/>
            </a:pPr>
            <a:r>
              <a:rPr lang="en-US" sz="1100" u="sng" dirty="0"/>
              <a:t>For people with diabetes</a:t>
            </a:r>
            <a:r>
              <a:rPr lang="en-US" sz="1100" dirty="0"/>
              <a:t>, coverage was 24.4% for adults aged 19-59 years and 12.6% for adults aged 60 and older, </a:t>
            </a:r>
            <a:r>
              <a:rPr lang="en-US" sz="1100" u="sng" dirty="0"/>
              <a:t>similar to the estimates for 2014</a:t>
            </a:r>
            <a:r>
              <a:rPr lang="en-US" sz="1100" dirty="0"/>
              <a:t>, highlighting the need to increase awareness of increased risk for acute hepatitis B and vaccination in this population.</a:t>
            </a:r>
          </a:p>
          <a:p>
            <a:endParaRPr lang="en-US" sz="1100" dirty="0"/>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118852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Adults were classified as HCP if they reported that they currently volunteer or work in a hospital, medical clinic, doctor’s office, dentist’s office, nursing home, or some other health care facility including part-time and unpaid work in a health care facility as well as professional nursing care provided in the home. </a:t>
            </a:r>
            <a:r>
              <a:rPr lang="en-US" sz="1100" u="sng" dirty="0"/>
              <a:t>HCP were classified as having direct patient care responsibilities if they reported providing direct patient care (physical or hands-on contact with patients) as part of their routine work.</a:t>
            </a:r>
          </a:p>
          <a:p>
            <a:pPr lvl="0"/>
            <a:endParaRPr lang="en-US" sz="1100" dirty="0"/>
          </a:p>
          <a:p>
            <a:pPr lvl="0"/>
            <a:r>
              <a:rPr lang="en-US" sz="1100" dirty="0"/>
              <a:t>Influenza vaccination coverage during the 2014-15 season was 68.9% among HCP with direct patient care, similar to the estimate among HCP without direct patient care (67.9%). Influenza vaccination coverage among HCP with and without direct patient care was similar to coverage during the 2013-14 season.</a:t>
            </a:r>
          </a:p>
          <a:p>
            <a:pPr lvl="0"/>
            <a:endParaRPr lang="en-US" sz="1100" dirty="0"/>
          </a:p>
          <a:p>
            <a:pPr lvl="0"/>
            <a:r>
              <a:rPr lang="en-US" sz="1100" u="sng" dirty="0" err="1"/>
              <a:t>Tdap</a:t>
            </a:r>
            <a:r>
              <a:rPr lang="en-US" sz="1100" u="sng" dirty="0"/>
              <a:t> vaccination coverage was higher among HCP with direct patient care (51.1%) compared to HCP without direct patient care (35.5%), and coverage among both groups was similar to coverage in 2014</a:t>
            </a:r>
            <a:r>
              <a:rPr lang="en-US" sz="1100" dirty="0"/>
              <a:t>.</a:t>
            </a:r>
          </a:p>
          <a:p>
            <a:pPr lvl="0"/>
            <a:endParaRPr lang="en-US" sz="1100" dirty="0"/>
          </a:p>
          <a:p>
            <a:pPr lvl="0"/>
            <a:r>
              <a:rPr lang="en-US" sz="1100" u="sng" dirty="0"/>
              <a:t>Hepatitis B vaccination coverage was higher among HCP with direct patient care (74.1%) compared to HCP without direct patient </a:t>
            </a:r>
            <a:r>
              <a:rPr lang="en-US" sz="1100" dirty="0"/>
              <a:t>care (49.3%). </a:t>
            </a:r>
            <a:r>
              <a:rPr lang="en-US" sz="1100" u="sng" dirty="0"/>
              <a:t>Coverage among HCP with direct patient care increased by 6.4 percentage points compared with the 2014 estimate</a:t>
            </a:r>
            <a:r>
              <a:rPr lang="en-US" sz="1100" dirty="0"/>
              <a:t>, while coverage among HCP without direct patient care was similar to coverage in 2014. </a:t>
            </a:r>
          </a:p>
          <a:p>
            <a:pPr lvl="0"/>
            <a:endParaRPr lang="en-US" sz="1100" dirty="0"/>
          </a:p>
          <a:p>
            <a:pPr eaLnBrk="1" hangingPunct="1">
              <a:spcBef>
                <a:spcPct val="0"/>
              </a:spcBef>
            </a:pPr>
            <a:endParaRPr lang="en-US" sz="1100" dirty="0"/>
          </a:p>
          <a:p>
            <a:pPr eaLnBrk="1" hangingPunct="1">
              <a:spcBef>
                <a:spcPct val="0"/>
              </a:spcBef>
            </a:pPr>
            <a:endParaRPr lang="en-US" sz="1100" dirty="0"/>
          </a:p>
          <a:p>
            <a:pPr eaLnBrk="1" hangingPunct="1">
              <a:spcBef>
                <a:spcPct val="0"/>
              </a:spcBef>
            </a:pPr>
            <a:endParaRPr lang="en-US" sz="1100" dirty="0"/>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141353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Among women aged 19-26 years, 41.6% reported receiving at least one dose of HPV vaccine, similar to the estimate reported for 2014. </a:t>
            </a:r>
          </a:p>
          <a:p>
            <a:pPr lvl="0"/>
            <a:endParaRPr lang="en-US" sz="1100" dirty="0"/>
          </a:p>
          <a:p>
            <a:pPr defTabSz="881390" fontAlgn="auto">
              <a:spcBef>
                <a:spcPts val="0"/>
              </a:spcBef>
              <a:spcAft>
                <a:spcPts val="0"/>
              </a:spcAft>
              <a:defRPr/>
            </a:pPr>
            <a:r>
              <a:rPr lang="en-US" sz="1100" dirty="0"/>
              <a:t>Coverage among women aged 19–21 years was 42.0%, similar to the 2014 estimate.  Coverage among women aged 22-26 years was 41.4%, similar to the 2014 estimate.</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Coverage among males has remained low since the ACIP recommendation to vaccinate males in October 2011</a:t>
            </a:r>
            <a:r>
              <a:rPr lang="en-US" sz="1100" dirty="0"/>
              <a:t>.</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Receipt of at least one dose of HPV vaccine among males aged 19-26 years was 10.1%, similar to the 2014 estimate. Coverage was 15.7% for males aged 19-21 years, similar to the 2014 estimate, and 7.3% for those aged 22-26 years, similar to the 2014 estimate.</a:t>
            </a:r>
          </a:p>
          <a:p>
            <a:endParaRPr lang="en-US" sz="1100" dirty="0"/>
          </a:p>
          <a:p>
            <a:r>
              <a:rPr lang="en-US" sz="1100" u="sng" dirty="0"/>
              <a:t>Note:</a:t>
            </a:r>
            <a:r>
              <a:rPr lang="en-US" sz="1100" dirty="0"/>
              <a:t>  Males up through age 21 were recommended to receive HPV vaccine in October 2011, and males 22-26 years at high risk.  </a:t>
            </a:r>
          </a:p>
          <a:p>
            <a:pPr lvl="0"/>
            <a:endParaRPr lang="en-US" sz="1100" dirty="0"/>
          </a:p>
          <a:p>
            <a:endParaRPr lang="en-US" sz="1100" dirty="0"/>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73772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u="sng" dirty="0"/>
              <a:t>Data on age at first dose of HPV vaccination of adults was collected for the first time in 2013</a:t>
            </a:r>
            <a:r>
              <a:rPr lang="en-US" sz="1100" dirty="0"/>
              <a:t>.  Most male (58%) and female (72%) respondents in the NHIS reported receiving the first dose of HPV vaccine at age ≥13 years (i.e., at ages 13-18 years). Only 6% of females and about 7% of males reported receiving the first dose at the target ages of 11 or 12 years. Some respondents (6% of females and 6% of males) also indicated the first HPV vaccination dose was received before HPV vaccine was licensed for use in 2006 suggesting inaccurate recall [</a:t>
            </a:r>
            <a:r>
              <a:rPr lang="en-US" sz="1100" b="1" dirty="0"/>
              <a:t>Note</a:t>
            </a:r>
            <a:r>
              <a:rPr lang="en-US" sz="1100" dirty="0"/>
              <a:t>: </a:t>
            </a:r>
            <a:r>
              <a:rPr lang="en-US" sz="1100" u="sng" dirty="0"/>
              <a:t>This estimation based on calculating the difference between age reported at the time of interview and age respondent indicated the first dose of HPV vaccine was received. If this difference was ≥11 years, this would imply receipt of vaccination in 2004 or earlier, before HPV vaccine was licensed for use in 2006</a:t>
            </a:r>
            <a:r>
              <a:rPr lang="en-US" sz="1100" dirty="0"/>
              <a:t>]. </a:t>
            </a:r>
          </a:p>
          <a:p>
            <a:endParaRPr lang="en-US" sz="1100" dirty="0"/>
          </a:p>
          <a:p>
            <a:r>
              <a:rPr lang="en-US" sz="1100" dirty="0"/>
              <a:t>In 2015, white women reported higher HPV coverage than Hispanic women. This finding is in contrast to data on HPV vaccination of adolescent girls aged 13–17 years reported in the 2015 National Immunization Survey – Teen (NIS-Teen). In the 2015 NIS-Teen, among females, ≥1, ≥2, and ≥3 HPV dose coverage was higher among Hispanic compared with white adolescents. HPV vaccination coverage for ≥1 and ≥2 doses was higher for females living below poverty level compared with those living at or above the poverty level. The higher coverage in NIS-Teen among Hispanic females and those living below poverty level might be partly attributable to the continued effectiveness of the Vaccines for Children program, which provides recommended vaccines at no cost to eligible children through age 18 years. Although vaccination coverage among persons aged 13–17 years has increased since a licensed HPV vaccine has been available and recommended by ACIP, many adolescent and young adult females remain unvaccinated and vulnerable to develop cancers that HPV vaccines can prevent. Until HPV vaccination increases among adolescents, a high proportion of young women eligible for HPV vaccination will be expected. Results from studies of the cost-effectiveness of HPV vaccination of young women have suggested that catch-up vaccination could reduce the amount of time needed to achieve population level impacts of vaccination. Findings from initial studies of vaccination impact in settings where catch-up vaccination programs were successful in achieving high coverage rates among young women are consistent with these cost-effectiveness studies.</a:t>
            </a:r>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126324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u="sng" dirty="0"/>
              <a:t>To Summarize:</a:t>
            </a:r>
          </a:p>
          <a:p>
            <a:endParaRPr lang="en-US" sz="1100" dirty="0"/>
          </a:p>
          <a:p>
            <a:r>
              <a:rPr lang="en-US" sz="1100" dirty="0"/>
              <a:t>Compared with estimates from the 2014 NHIS, </a:t>
            </a:r>
            <a:r>
              <a:rPr lang="en-US" sz="1100" u="sng" dirty="0"/>
              <a:t>modest statistically significant increases in 2015 were observed for three vaccinations for adults</a:t>
            </a:r>
            <a:r>
              <a:rPr lang="en-US" sz="1100" dirty="0"/>
              <a:t>: </a:t>
            </a:r>
            <a:r>
              <a:rPr lang="en-US" sz="1100" u="sng" dirty="0"/>
              <a:t>Pneumococcal (among adults 19-64 years at increased risk), Herpes Zoster (among adults ≥60 years) and </a:t>
            </a:r>
            <a:r>
              <a:rPr lang="en-US" sz="1100" u="sng" dirty="0" err="1"/>
              <a:t>Tdap</a:t>
            </a:r>
            <a:r>
              <a:rPr lang="en-US" sz="1100" u="sng" dirty="0"/>
              <a:t> (among adults ≥19 years)</a:t>
            </a:r>
            <a:r>
              <a:rPr lang="en-US" sz="1100" dirty="0"/>
              <a:t>.  The increases, </a:t>
            </a:r>
            <a:r>
              <a:rPr lang="en-US" sz="1100" u="sng" dirty="0"/>
              <a:t>noted in the boxes at the end of each bar</a:t>
            </a:r>
            <a:r>
              <a:rPr lang="en-US" sz="1100" dirty="0"/>
              <a:t>, were about 3 percentage points for each vaccine.</a:t>
            </a:r>
          </a:p>
          <a:p>
            <a:endParaRPr lang="en-US" sz="1100" dirty="0"/>
          </a:p>
          <a:p>
            <a:r>
              <a:rPr lang="en-US" sz="1100" u="sng" dirty="0"/>
              <a:t>The increase in pneumococcal vaccination was primarily due to increases among non-Hispanic whites, while the increase in herpes zoster vaccination was primarily due to increases among non-Hispanic whites and Asians.  The increase in </a:t>
            </a:r>
            <a:r>
              <a:rPr lang="en-US" sz="1100" u="sng" dirty="0" err="1"/>
              <a:t>Tdap</a:t>
            </a:r>
            <a:r>
              <a:rPr lang="en-US" sz="1100" u="sng" dirty="0"/>
              <a:t> vaccination was primarily due to increases among non-Hispanic whites, blacks and Asians. Racial/ethnic differences between non-Hispanic whites and other racial/ethnic groups widened for pneumococcal and herpes zoster vaccination.</a:t>
            </a:r>
          </a:p>
          <a:p>
            <a:endParaRPr lang="en-US" sz="1100" dirty="0"/>
          </a:p>
          <a:p>
            <a:r>
              <a:rPr lang="en-US" sz="1100" dirty="0"/>
              <a:t>Generally, there was no overall improvement for other vaccination groups.</a:t>
            </a:r>
          </a:p>
          <a:p>
            <a:pPr lvl="0"/>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315542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summarizes results</a:t>
            </a:r>
            <a:r>
              <a:rPr lang="en-US" baseline="0" dirty="0" smtClean="0"/>
              <a:t> from the 2015 NHIS on </a:t>
            </a:r>
            <a:r>
              <a:rPr lang="en-US" u="sng" baseline="0" dirty="0" smtClean="0"/>
              <a:t>adult vaccination coverage. </a:t>
            </a:r>
            <a:r>
              <a:rPr lang="en-US" baseline="0" dirty="0" smtClean="0"/>
              <a:t> Publication in the MMWR is pending.</a:t>
            </a:r>
          </a:p>
          <a:p>
            <a:endParaRPr lang="en-US" dirty="0"/>
          </a:p>
          <a:p>
            <a:pPr defTabSz="881390" fontAlgn="auto">
              <a:spcBef>
                <a:spcPts val="0"/>
              </a:spcBef>
              <a:spcAft>
                <a:spcPts val="0"/>
              </a:spcAft>
              <a:defRPr/>
            </a:pPr>
            <a:r>
              <a:rPr lang="en-US" dirty="0" smtClean="0"/>
              <a:t>I will describe the data source; </a:t>
            </a:r>
            <a:r>
              <a:rPr lang="en-US" u="sng" dirty="0" smtClean="0"/>
              <a:t>provide a top-level summary </a:t>
            </a:r>
            <a:r>
              <a:rPr lang="en-US" dirty="0" smtClean="0"/>
              <a:t>of the </a:t>
            </a:r>
            <a:r>
              <a:rPr lang="en-US" u="sng" dirty="0" smtClean="0"/>
              <a:t>key coverage findings  </a:t>
            </a:r>
            <a:r>
              <a:rPr lang="en-US" u="sng" dirty="0"/>
              <a:t>by age, race/ethnicity, and vaccination indication</a:t>
            </a:r>
            <a:r>
              <a:rPr lang="en-US" dirty="0"/>
              <a:t>; </a:t>
            </a:r>
            <a:r>
              <a:rPr lang="en-US" u="sng" dirty="0"/>
              <a:t>summarize associations </a:t>
            </a:r>
            <a:r>
              <a:rPr lang="en-US" dirty="0"/>
              <a:t>of coverage </a:t>
            </a:r>
            <a:r>
              <a:rPr lang="en-US" u="sng" dirty="0"/>
              <a:t>with age, health insurance status, usual place for health care, physician contacts, and nativity</a:t>
            </a:r>
            <a:r>
              <a:rPr lang="en-US" dirty="0"/>
              <a:t>; </a:t>
            </a:r>
            <a:r>
              <a:rPr lang="en-US" u="sng" dirty="0"/>
              <a:t>limitations</a:t>
            </a:r>
            <a:r>
              <a:rPr lang="en-US" dirty="0"/>
              <a:t> of the report; </a:t>
            </a:r>
            <a:r>
              <a:rPr lang="en-US" u="sng" dirty="0"/>
              <a:t>conclusions</a:t>
            </a:r>
            <a:r>
              <a:rPr lang="en-US" dirty="0"/>
              <a:t>; and </a:t>
            </a:r>
            <a:r>
              <a:rPr lang="en-US" u="sng" dirty="0"/>
              <a:t>provide sources for additional information</a:t>
            </a:r>
            <a:r>
              <a:rPr lang="en-US" dirty="0"/>
              <a:t>.</a:t>
            </a:r>
            <a:endParaRPr lang="en-US" dirty="0" smtClean="0"/>
          </a:p>
          <a:p>
            <a:endParaRPr lang="en-US" baseline="0" dirty="0" smtClean="0"/>
          </a:p>
          <a:p>
            <a:r>
              <a:rPr lang="en-US" dirty="0"/>
              <a:t>Race/ethnicity was categorized as Hispanic or Latino, black, white, Asian, and “other.” Persons identified as Hispanic or Latino might be of any race. Persons identified as black, white, Asian, or other race are non-Hispanic. “Other” includes American Indian/Alaska Native and multiple race. The five racial/ethnic categories are mutually exclusive.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 next two slides show, for the vaccination groups for which we reported results by race/ethnicity, the vaccination coverage among non-Hispanic whites and the difference (disparity) in coverage for non-Hispanic blacks, Hispanics and non-Hispanic Asians compared to whites. In this slide, influenza vaccination is shown.</a:t>
            </a:r>
          </a:p>
          <a:p>
            <a:endParaRPr lang="en-US" sz="1100" dirty="0"/>
          </a:p>
          <a:p>
            <a:r>
              <a:rPr lang="en-US" sz="1100" u="sng" dirty="0"/>
              <a:t>Shown in red</a:t>
            </a:r>
            <a:r>
              <a:rPr lang="en-US" sz="1100" dirty="0"/>
              <a:t>, we see that </a:t>
            </a:r>
            <a:r>
              <a:rPr lang="en-US" sz="1100" u="sng" dirty="0"/>
              <a:t>there were statistically significant disparities for 9 of the 15 comparisons by vaccine and age/target groups.  </a:t>
            </a:r>
            <a:r>
              <a:rPr lang="en-US" sz="1100" dirty="0"/>
              <a:t>These disparities ranged from -6 percentage points for blacks vs. whites for influenza vaccination in 19-49 year old adults, to -16 percentage points for Hispanics vs. whites for influenza vaccination in adults aged ≥19 years.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54163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u="sng" dirty="0"/>
              <a:t>Moving to non-influenza vaccination disparities</a:t>
            </a:r>
            <a:r>
              <a:rPr lang="en-US" sz="1100" dirty="0"/>
              <a:t>:</a:t>
            </a:r>
          </a:p>
          <a:p>
            <a:endParaRPr lang="en-US" sz="1100" dirty="0"/>
          </a:p>
          <a:p>
            <a:r>
              <a:rPr lang="en-US" sz="1100" u="sng" dirty="0"/>
              <a:t>Shown in red</a:t>
            </a:r>
            <a:r>
              <a:rPr lang="en-US" sz="1100" dirty="0"/>
              <a:t>, we see that </a:t>
            </a:r>
            <a:r>
              <a:rPr lang="en-US" sz="1100" u="sng" dirty="0"/>
              <a:t>there were statistically significant disparities for 32 of the 42 comparisons by vaccine and age/target groups.  </a:t>
            </a:r>
            <a:r>
              <a:rPr lang="en-US" sz="1100" dirty="0"/>
              <a:t>These disparities ranged from -2 percentage points for Hispanics vs. whites for </a:t>
            </a:r>
            <a:r>
              <a:rPr lang="en-US" sz="1100" dirty="0" err="1"/>
              <a:t>HepA</a:t>
            </a:r>
            <a:r>
              <a:rPr lang="en-US" sz="1100" dirty="0"/>
              <a:t> vaccination in 19-49 year old adults, to -26 percentage points for Hispanics vs. whites for pneumococcal vaccination in adults aged ≥65 years.</a:t>
            </a:r>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403045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u="sng" dirty="0">
                <a:solidFill>
                  <a:schemeClr val="tx2"/>
                </a:solidFill>
              </a:rPr>
              <a:t>Compared with 2014, racial/ethnic differences persisted for all seven and widened for pneumococcal and herpes zoster.</a:t>
            </a:r>
          </a:p>
          <a:p>
            <a:pPr defTabSz="881390" fontAlgn="auto">
              <a:spcBef>
                <a:spcPts val="0"/>
              </a:spcBef>
              <a:spcAft>
                <a:spcPts val="0"/>
              </a:spcAft>
              <a:defRPr/>
            </a:pPr>
            <a:endParaRPr lang="en-US" dirty="0" smtClean="0"/>
          </a:p>
          <a:p>
            <a:r>
              <a:rPr lang="en-US" sz="1900" dirty="0">
                <a:solidFill>
                  <a:schemeClr val="tx2"/>
                </a:solidFill>
                <a:cs typeface="Arial" pitchFamily="34" charset="0"/>
              </a:rPr>
              <a:t>Non-Hispanic blacks, Hispanics, and Non-Hispanic Asians had lower vaccination coverage than that of non-Hispanic whites for all of the vaccines routinely recommended for adults, except for:</a:t>
            </a:r>
            <a:endParaRPr lang="en-US" sz="1900" dirty="0">
              <a:solidFill>
                <a:schemeClr val="tx2"/>
              </a:solidFill>
            </a:endParaRPr>
          </a:p>
          <a:p>
            <a:pPr lvl="1"/>
            <a:r>
              <a:rPr lang="en-US" u="sng" dirty="0" smtClean="0">
                <a:solidFill>
                  <a:schemeClr val="tx2"/>
                </a:solidFill>
              </a:rPr>
              <a:t>Influenza 19+</a:t>
            </a:r>
            <a:r>
              <a:rPr lang="en-US" dirty="0" smtClean="0">
                <a:solidFill>
                  <a:schemeClr val="tx2"/>
                </a:solidFill>
              </a:rPr>
              <a:t> -- Asians had coverage similar to whites</a:t>
            </a:r>
            <a:endParaRPr lang="en-US" u="sng" dirty="0" smtClean="0">
              <a:solidFill>
                <a:schemeClr val="tx2"/>
              </a:solidFill>
            </a:endParaRPr>
          </a:p>
          <a:p>
            <a:pPr lvl="1"/>
            <a:r>
              <a:rPr lang="en-US" u="sng" dirty="0" smtClean="0">
                <a:solidFill>
                  <a:schemeClr val="tx2"/>
                </a:solidFill>
              </a:rPr>
              <a:t>PPSV/PCV13 19-64-IR  </a:t>
            </a:r>
            <a:r>
              <a:rPr lang="en-US" dirty="0" smtClean="0">
                <a:solidFill>
                  <a:schemeClr val="tx2"/>
                </a:solidFill>
              </a:rPr>
              <a:t>--  Blacks and Asians had coverage similar to whites</a:t>
            </a:r>
          </a:p>
          <a:p>
            <a:pPr lvl="1"/>
            <a:r>
              <a:rPr lang="en-US" u="sng" dirty="0" err="1" smtClean="0">
                <a:solidFill>
                  <a:schemeClr val="tx2"/>
                </a:solidFill>
              </a:rPr>
              <a:t>HepA</a:t>
            </a:r>
            <a:r>
              <a:rPr lang="en-US" u="sng" dirty="0" smtClean="0">
                <a:solidFill>
                  <a:schemeClr val="tx2"/>
                </a:solidFill>
              </a:rPr>
              <a:t> 19-49</a:t>
            </a:r>
            <a:r>
              <a:rPr lang="en-US" dirty="0" smtClean="0">
                <a:solidFill>
                  <a:schemeClr val="tx2"/>
                </a:solidFill>
              </a:rPr>
              <a:t> – Blacks had coverage similar to whites and Asians had higher coverage than whites</a:t>
            </a:r>
          </a:p>
          <a:p>
            <a:pPr lvl="1"/>
            <a:r>
              <a:rPr lang="en-US" u="sng" dirty="0" err="1" smtClean="0">
                <a:solidFill>
                  <a:schemeClr val="tx2"/>
                </a:solidFill>
              </a:rPr>
              <a:t>HepB</a:t>
            </a:r>
            <a:r>
              <a:rPr lang="en-US" u="sng" dirty="0" smtClean="0">
                <a:solidFill>
                  <a:schemeClr val="tx2"/>
                </a:solidFill>
              </a:rPr>
              <a:t> 19-49</a:t>
            </a:r>
            <a:r>
              <a:rPr lang="en-US" dirty="0" smtClean="0">
                <a:solidFill>
                  <a:schemeClr val="tx2"/>
                </a:solidFill>
              </a:rPr>
              <a:t> – Asians had coverage similar to whites</a:t>
            </a:r>
          </a:p>
          <a:p>
            <a:pPr lvl="1"/>
            <a:r>
              <a:rPr lang="en-US" u="sng" dirty="0" smtClean="0">
                <a:solidFill>
                  <a:schemeClr val="tx2"/>
                </a:solidFill>
              </a:rPr>
              <a:t>HPV 19-26 females </a:t>
            </a:r>
            <a:r>
              <a:rPr lang="en-US" dirty="0" smtClean="0">
                <a:solidFill>
                  <a:schemeClr val="tx2"/>
                </a:solidFill>
              </a:rPr>
              <a:t>– Blacks and Asians had coverage similar to whites</a:t>
            </a:r>
          </a:p>
          <a:p>
            <a:pPr lvl="1"/>
            <a:endParaRPr lang="en-US" dirty="0" smtClean="0">
              <a:solidFill>
                <a:schemeClr val="tx2"/>
              </a:solidFill>
            </a:endParaRPr>
          </a:p>
          <a:p>
            <a:r>
              <a:rPr lang="en-US" dirty="0">
                <a:solidFill>
                  <a:schemeClr val="tx2"/>
                </a:solidFill>
              </a:rPr>
              <a:t>Non-Hispanic black HCP and Hispanic HCP had lower coverage than white HCP for Influenza, </a:t>
            </a:r>
            <a:r>
              <a:rPr lang="en-US" dirty="0" err="1">
                <a:solidFill>
                  <a:schemeClr val="tx2"/>
                </a:solidFill>
              </a:rPr>
              <a:t>Tdap</a:t>
            </a:r>
            <a:r>
              <a:rPr lang="en-US" dirty="0">
                <a:solidFill>
                  <a:schemeClr val="tx2"/>
                </a:solidFill>
              </a:rPr>
              <a:t>, and </a:t>
            </a:r>
            <a:r>
              <a:rPr lang="en-US" dirty="0" err="1">
                <a:solidFill>
                  <a:schemeClr val="tx2"/>
                </a:solidFill>
              </a:rPr>
              <a:t>HepB</a:t>
            </a:r>
            <a:r>
              <a:rPr lang="en-US" dirty="0">
                <a:solidFill>
                  <a:schemeClr val="tx2"/>
                </a:solidFill>
              </a:rPr>
              <a:t>.</a:t>
            </a:r>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261766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257708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Although the point estimates for each year vary by only a few percentage points, linear trend tests indicated that </a:t>
            </a:r>
            <a:r>
              <a:rPr lang="en-US" sz="1100" u="sng" dirty="0"/>
              <a:t>influenza vaccination coverage significantly increased overall among persons aged ≥19 years from the 2009-10 influenza season to the 2014–15 season</a:t>
            </a:r>
            <a:r>
              <a:rPr lang="en-US" sz="1100" dirty="0"/>
              <a:t> (test for trend: p &lt; 0.01). During 2010–2015, </a:t>
            </a:r>
            <a:r>
              <a:rPr lang="en-US" sz="1100" u="sng" dirty="0"/>
              <a:t>pneumococcal vaccination coverage increased significantly among increased-risk persons aged 19–64 years and persons aged ≥65 years</a:t>
            </a:r>
            <a:r>
              <a:rPr lang="en-US" sz="1100" dirty="0"/>
              <a:t> (tests for trend: p &lt; 0.01 and p=0.01, respectively). During 2010–2015, </a:t>
            </a:r>
            <a:r>
              <a:rPr lang="en-US" sz="1100" u="sng" dirty="0"/>
              <a:t>significant increases also occurred for </a:t>
            </a:r>
            <a:r>
              <a:rPr lang="en-US" sz="1100" u="sng" dirty="0" err="1"/>
              <a:t>Tdap</a:t>
            </a:r>
            <a:r>
              <a:rPr lang="en-US" sz="1100" u="sng" dirty="0"/>
              <a:t> vaccination overall among persons aged ≥19 years </a:t>
            </a:r>
            <a:r>
              <a:rPr lang="en-US" sz="1100" dirty="0"/>
              <a:t>(test for trend: p&lt; 0.01), hepatitis A vaccination among persons aged </a:t>
            </a:r>
            <a:r>
              <a:rPr lang="en-US" sz="1100" u="sng" dirty="0"/>
              <a:t>≥19 years </a:t>
            </a:r>
            <a:r>
              <a:rPr lang="en-US" sz="1100" dirty="0"/>
              <a:t>(test for trend: p=0.04), hepatitis B vaccination among persons aged </a:t>
            </a:r>
            <a:r>
              <a:rPr lang="en-US" sz="1100" u="sng" dirty="0"/>
              <a:t>≥19 years </a:t>
            </a:r>
            <a:r>
              <a:rPr lang="en-US" sz="1100" dirty="0"/>
              <a:t>(test for trend: p&lt; 0.01), </a:t>
            </a:r>
            <a:r>
              <a:rPr lang="en-US" sz="1100" u="sng" dirty="0"/>
              <a:t>herpes zoster vaccination</a:t>
            </a:r>
            <a:r>
              <a:rPr lang="en-US" sz="1100" dirty="0"/>
              <a:t> of persons aged ≥60 years (test for trend, p&lt; 0.01), </a:t>
            </a:r>
            <a:r>
              <a:rPr lang="en-US" sz="1100" u="sng" dirty="0"/>
              <a:t>and HPV vaccination of females and males aged 19–26 years </a:t>
            </a:r>
            <a:r>
              <a:rPr lang="en-US" sz="1100" dirty="0"/>
              <a:t>(test for trend, p&lt; 0.01). </a:t>
            </a:r>
            <a:r>
              <a:rPr lang="en-US" sz="1100" u="sng" dirty="0"/>
              <a:t>Coverage did not show statistically significant changes during 2010–2014 for </a:t>
            </a:r>
            <a:r>
              <a:rPr lang="en-US" sz="1100" dirty="0"/>
              <a:t>overall tetanus vaccination [persons aged ≥19 years]) (tests for trend: p&gt;0.05).  </a:t>
            </a:r>
          </a:p>
          <a:p>
            <a:endParaRPr lang="en-US" sz="1100" dirty="0"/>
          </a:p>
          <a:p>
            <a:r>
              <a:rPr lang="en-US" sz="1100" b="1" dirty="0"/>
              <a:t>Main message</a:t>
            </a:r>
            <a:r>
              <a:rPr lang="en-US" sz="1100" dirty="0"/>
              <a:t>:</a:t>
            </a:r>
          </a:p>
          <a:p>
            <a:r>
              <a:rPr lang="en-US" sz="1100" u="sng" dirty="0"/>
              <a:t>During this period, small increases in coverage occurred for some vaccines, but overall coverage levels remain low for all the routinely recommended vaccines for adults</a:t>
            </a:r>
            <a:r>
              <a:rPr lang="en-US" sz="1100" dirty="0"/>
              <a:t>.</a:t>
            </a:r>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262344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140120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a:solidFill>
                  <a:schemeClr val="tx2"/>
                </a:solidFill>
              </a:rPr>
              <a:t>Association of Age with Vaccination Coverage</a:t>
            </a:r>
            <a:r>
              <a:rPr lang="en-US" sz="1100" dirty="0">
                <a:solidFill>
                  <a:schemeClr val="tx2"/>
                </a:solidFill>
              </a:rPr>
              <a:t>:</a:t>
            </a:r>
            <a:endParaRPr lang="en-US" sz="1100" u="sng" dirty="0">
              <a:solidFill>
                <a:schemeClr val="tx2"/>
              </a:solidFill>
            </a:endParaRPr>
          </a:p>
          <a:p>
            <a:endParaRPr lang="en-US" sz="1100" u="sng" dirty="0">
              <a:solidFill>
                <a:schemeClr val="tx2"/>
              </a:solidFill>
            </a:endParaRPr>
          </a:p>
          <a:p>
            <a:r>
              <a:rPr lang="en-US" sz="1100" u="sng" dirty="0">
                <a:solidFill>
                  <a:schemeClr val="tx2"/>
                </a:solidFill>
              </a:rPr>
              <a:t>Influenza and pneumococcal vaccination</a:t>
            </a:r>
            <a:r>
              <a:rPr lang="en-US" sz="1100" dirty="0">
                <a:solidFill>
                  <a:schemeClr val="tx2"/>
                </a:solidFill>
              </a:rPr>
              <a:t> – adults aged </a:t>
            </a:r>
            <a:r>
              <a:rPr lang="en-US" sz="1100" u="sng" dirty="0">
                <a:solidFill>
                  <a:schemeClr val="tx2"/>
                </a:solidFill>
              </a:rPr>
              <a:t>&gt;</a:t>
            </a:r>
            <a:r>
              <a:rPr lang="en-US" sz="1100" dirty="0">
                <a:solidFill>
                  <a:schemeClr val="tx2"/>
                </a:solidFill>
              </a:rPr>
              <a:t>65 years had higher coverage than those 19-64 years.</a:t>
            </a:r>
          </a:p>
          <a:p>
            <a:endParaRPr lang="en-US" sz="1100" u="sng" dirty="0">
              <a:solidFill>
                <a:schemeClr val="tx2"/>
              </a:solidFill>
            </a:endParaRPr>
          </a:p>
          <a:p>
            <a:r>
              <a:rPr lang="en-US" sz="1100" u="sng" dirty="0">
                <a:solidFill>
                  <a:schemeClr val="tx2"/>
                </a:solidFill>
              </a:rPr>
              <a:t>Td and </a:t>
            </a:r>
            <a:r>
              <a:rPr lang="en-US" sz="1100" u="sng" dirty="0" err="1">
                <a:solidFill>
                  <a:schemeClr val="tx2"/>
                </a:solidFill>
              </a:rPr>
              <a:t>Tdap</a:t>
            </a:r>
            <a:r>
              <a:rPr lang="en-US" sz="1100" u="sng" dirty="0">
                <a:solidFill>
                  <a:schemeClr val="tx2"/>
                </a:solidFill>
              </a:rPr>
              <a:t> vaccination </a:t>
            </a:r>
            <a:r>
              <a:rPr lang="en-US" sz="1100" dirty="0">
                <a:solidFill>
                  <a:schemeClr val="tx2"/>
                </a:solidFill>
              </a:rPr>
              <a:t>– adults aged 19-64 years had higher coverage than those </a:t>
            </a:r>
            <a:r>
              <a:rPr lang="en-US" sz="1100" u="sng" dirty="0">
                <a:solidFill>
                  <a:schemeClr val="tx2"/>
                </a:solidFill>
              </a:rPr>
              <a:t>&gt;</a:t>
            </a:r>
            <a:r>
              <a:rPr lang="en-US" sz="1100" dirty="0">
                <a:solidFill>
                  <a:schemeClr val="tx2"/>
                </a:solidFill>
              </a:rPr>
              <a:t> 65 years.</a:t>
            </a:r>
          </a:p>
          <a:p>
            <a:r>
              <a:rPr lang="en-US" sz="1100" dirty="0">
                <a:solidFill>
                  <a:schemeClr val="tx2"/>
                </a:solidFill>
              </a:rPr>
              <a:t> </a:t>
            </a:r>
          </a:p>
          <a:p>
            <a:r>
              <a:rPr lang="en-US" sz="1100" u="sng" dirty="0" err="1">
                <a:solidFill>
                  <a:schemeClr val="tx2"/>
                </a:solidFill>
              </a:rPr>
              <a:t>HepB</a:t>
            </a:r>
            <a:r>
              <a:rPr lang="en-US" sz="1100" u="sng" dirty="0">
                <a:solidFill>
                  <a:schemeClr val="tx2"/>
                </a:solidFill>
              </a:rPr>
              <a:t> vaccination, persons with diabetes </a:t>
            </a:r>
            <a:r>
              <a:rPr lang="en-US" sz="1100" dirty="0">
                <a:solidFill>
                  <a:schemeClr val="tx2"/>
                </a:solidFill>
              </a:rPr>
              <a:t>– adults aged 19-59 years had higher coverage than those </a:t>
            </a:r>
            <a:r>
              <a:rPr lang="en-US" sz="1100" u="sng" dirty="0">
                <a:solidFill>
                  <a:schemeClr val="tx2"/>
                </a:solidFill>
              </a:rPr>
              <a:t>&gt;</a:t>
            </a:r>
            <a:r>
              <a:rPr lang="en-US" sz="1100" dirty="0">
                <a:solidFill>
                  <a:schemeClr val="tx2"/>
                </a:solidFill>
              </a:rPr>
              <a:t>60 years.</a:t>
            </a:r>
          </a:p>
          <a:p>
            <a:endParaRPr lang="en-US" sz="1100" u="sng" dirty="0">
              <a:solidFill>
                <a:schemeClr val="tx2"/>
              </a:solidFill>
            </a:endParaRPr>
          </a:p>
          <a:p>
            <a:r>
              <a:rPr lang="en-US" sz="1100" u="sng" dirty="0">
                <a:solidFill>
                  <a:schemeClr val="tx2"/>
                </a:solidFill>
              </a:rPr>
              <a:t>Herpes zoster vaccination </a:t>
            </a:r>
            <a:r>
              <a:rPr lang="en-US" sz="1100" dirty="0">
                <a:solidFill>
                  <a:schemeClr val="tx2"/>
                </a:solidFill>
              </a:rPr>
              <a:t>– adults age </a:t>
            </a:r>
            <a:r>
              <a:rPr lang="en-US" sz="1100" u="sng" dirty="0">
                <a:solidFill>
                  <a:schemeClr val="tx2"/>
                </a:solidFill>
              </a:rPr>
              <a:t>&gt;</a:t>
            </a:r>
            <a:r>
              <a:rPr lang="en-US" sz="1100" dirty="0">
                <a:solidFill>
                  <a:schemeClr val="tx2"/>
                </a:solidFill>
              </a:rPr>
              <a:t>65 years had higher coverage than those 60-64 years.</a:t>
            </a: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205679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2"/>
                </a:solidFill>
              </a:rPr>
              <a:t>Association of Health Insurance Status with Vaccination Coverage:</a:t>
            </a:r>
          </a:p>
          <a:p>
            <a:endParaRPr lang="en-US" sz="1100" dirty="0">
              <a:solidFill>
                <a:schemeClr val="tx2"/>
              </a:solidFill>
            </a:endParaRPr>
          </a:p>
          <a:p>
            <a:r>
              <a:rPr lang="en-US" sz="1100" dirty="0">
                <a:solidFill>
                  <a:schemeClr val="tx2"/>
                </a:solidFill>
              </a:rPr>
              <a:t>Most study respondents (89%) indicated having some type of health insurance </a:t>
            </a:r>
          </a:p>
          <a:p>
            <a:endParaRPr lang="en-US" sz="1100" dirty="0">
              <a:solidFill>
                <a:schemeClr val="tx2"/>
              </a:solidFill>
            </a:endParaRPr>
          </a:p>
          <a:p>
            <a:r>
              <a:rPr lang="en-US" sz="1100" dirty="0">
                <a:solidFill>
                  <a:schemeClr val="tx2"/>
                </a:solidFill>
              </a:rPr>
              <a:t>Coverage was lower among adults without health insurance compared with those with health insurance. </a:t>
            </a:r>
          </a:p>
          <a:p>
            <a:endParaRPr lang="en-US" sz="1100" dirty="0">
              <a:solidFill>
                <a:schemeClr val="tx2"/>
              </a:solidFill>
            </a:endParaRPr>
          </a:p>
          <a:p>
            <a:r>
              <a:rPr lang="en-US" sz="1100" dirty="0">
                <a:solidFill>
                  <a:schemeClr val="tx2"/>
                </a:solidFill>
              </a:rPr>
              <a:t>Coverage differed by type of insurance. </a:t>
            </a:r>
          </a:p>
          <a:p>
            <a:endParaRPr lang="en-US" sz="1100" dirty="0">
              <a:solidFill>
                <a:schemeClr val="tx2"/>
              </a:solidFill>
            </a:endParaRPr>
          </a:p>
          <a:p>
            <a:r>
              <a:rPr lang="en-US" sz="1100" dirty="0">
                <a:solidFill>
                  <a:schemeClr val="tx2"/>
                </a:solidFill>
              </a:rPr>
              <a:t>Coverage was generally higher among those reporting private versus public insurance.</a:t>
            </a:r>
          </a:p>
          <a:p>
            <a:endParaRPr lang="en-US" sz="1100" dirty="0">
              <a:solidFill>
                <a:schemeClr val="tx2"/>
              </a:solidFill>
            </a:endParaRPr>
          </a:p>
          <a:p>
            <a:endParaRPr lang="en-US" sz="1100" dirty="0">
              <a:solidFill>
                <a:schemeClr val="tx2"/>
              </a:solidFill>
            </a:endParaRP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30411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2"/>
                </a:solidFill>
              </a:rPr>
              <a:t>Association of Health Insurance Status and Having a Usual Place for Health Care with Vaccination Coverage:</a:t>
            </a:r>
          </a:p>
          <a:p>
            <a:endParaRPr lang="en-US" sz="1000" dirty="0">
              <a:solidFill>
                <a:schemeClr val="tx2"/>
              </a:solidFill>
            </a:endParaRPr>
          </a:p>
          <a:p>
            <a:r>
              <a:rPr lang="en-US" sz="1100" dirty="0">
                <a:solidFill>
                  <a:schemeClr val="tx2"/>
                </a:solidFill>
              </a:rPr>
              <a:t>Generally, adults with a usual place for health care were more likely to report having received recommended vaccinations than those who did not have a usual place for health care, </a:t>
            </a:r>
            <a:r>
              <a:rPr lang="en-US" sz="1100" u="sng" dirty="0">
                <a:solidFill>
                  <a:schemeClr val="tx2"/>
                </a:solidFill>
              </a:rPr>
              <a:t>among those with or without health insurance.</a:t>
            </a:r>
          </a:p>
          <a:p>
            <a:endParaRPr lang="en-US" sz="1100" u="sng" dirty="0">
              <a:solidFill>
                <a:schemeClr val="tx2"/>
              </a:solidFill>
            </a:endParaRPr>
          </a:p>
          <a:p>
            <a:r>
              <a:rPr lang="en-US" sz="1100" dirty="0"/>
              <a:t>These observations suggest that an increased number of physician contacts might have facilitated opportunities to be reminded of the need for vaccinations, discussions about indicated vaccinations, and a recommendation and decision to vaccinate. These findings are also consistent with previous reports indicating that persons who have a usual place for health care or medical home and who seek medical care one or more times during the year are more likely to be vaccinated and receive other preventive services than those without a usual place for health care.</a:t>
            </a:r>
            <a:endParaRPr lang="en-US" sz="1000" dirty="0">
              <a:solidFill>
                <a:schemeClr val="tx2"/>
              </a:solidFill>
            </a:endParaRPr>
          </a:p>
          <a:p>
            <a:endParaRPr lang="en-US" sz="1000" dirty="0">
              <a:solidFill>
                <a:schemeClr val="tx2"/>
              </a:solidFill>
            </a:endParaRPr>
          </a:p>
          <a:p>
            <a:endParaRPr lang="en-US" sz="10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1274549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tx2"/>
                </a:solidFill>
              </a:rPr>
              <a:t>Adult Vaccination Coverage by Health Insurance Status and Physician Contacts:</a:t>
            </a:r>
          </a:p>
          <a:p>
            <a:endParaRPr lang="en-US" sz="1100" dirty="0">
              <a:solidFill>
                <a:schemeClr val="tx2"/>
              </a:solidFill>
            </a:endParaRPr>
          </a:p>
          <a:p>
            <a:r>
              <a:rPr lang="en-US" sz="1100" dirty="0">
                <a:solidFill>
                  <a:schemeClr val="tx2"/>
                </a:solidFill>
              </a:rPr>
              <a:t>With few exceptions, coverage was higher among those reporting having had one or more physician contacts in the past year compared with those who had not visited a physician, </a:t>
            </a:r>
            <a:r>
              <a:rPr lang="en-US" sz="1100" u="sng" dirty="0">
                <a:solidFill>
                  <a:schemeClr val="tx2"/>
                </a:solidFill>
              </a:rPr>
              <a:t>regardless of whether they had health insurance.</a:t>
            </a:r>
          </a:p>
          <a:p>
            <a:endParaRPr lang="en-US" sz="1100" dirty="0">
              <a:solidFill>
                <a:schemeClr val="tx2"/>
              </a:solidFill>
            </a:endParaRPr>
          </a:p>
          <a:p>
            <a:r>
              <a:rPr lang="en-US" sz="1100" dirty="0">
                <a:solidFill>
                  <a:schemeClr val="tx2"/>
                </a:solidFill>
              </a:rPr>
              <a:t>Vaccination coverage generally increased as the number of physician contacts increased.</a:t>
            </a:r>
          </a:p>
          <a:p>
            <a:endParaRPr lang="en-US" sz="1100" dirty="0">
              <a:solidFill>
                <a:schemeClr val="tx2"/>
              </a:solidFill>
            </a:endParaRPr>
          </a:p>
          <a:p>
            <a:r>
              <a:rPr lang="en-US" sz="1100" u="sng" dirty="0">
                <a:solidFill>
                  <a:schemeClr val="tx2"/>
                </a:solidFill>
              </a:rPr>
              <a:t>Missed opportunities to vaccinate occurred</a:t>
            </a:r>
            <a:r>
              <a:rPr lang="en-US" sz="1100" dirty="0">
                <a:solidFill>
                  <a:schemeClr val="tx2"/>
                </a:solidFill>
              </a:rPr>
              <a:t>: </a:t>
            </a:r>
            <a:r>
              <a:rPr lang="en-US" dirty="0"/>
              <a:t>among adults who had health insurance and ≥10 physician contacts within the past year,</a:t>
            </a:r>
            <a:r>
              <a:rPr lang="en-US" u="sng" dirty="0"/>
              <a:t>18.2%–90.8% reported not having received vaccinations that were recommended</a:t>
            </a:r>
            <a:r>
              <a:rPr lang="en-US" dirty="0"/>
              <a:t> </a:t>
            </a:r>
            <a:r>
              <a:rPr lang="en-US" u="sng" dirty="0"/>
              <a:t>either for all persons or for those with some specific indication </a:t>
            </a:r>
            <a:r>
              <a:rPr lang="en-US" dirty="0"/>
              <a:t>[18.2% -- influenza vaccination, persons aged ≥65 years; </a:t>
            </a:r>
            <a:r>
              <a:rPr lang="en-US" dirty="0" smtClean="0"/>
              <a:t>85.6% </a:t>
            </a:r>
            <a:r>
              <a:rPr lang="en-US" dirty="0"/>
              <a:t>-- hepatitis </a:t>
            </a:r>
            <a:r>
              <a:rPr lang="en-US" dirty="0" smtClean="0"/>
              <a:t>B </a:t>
            </a:r>
            <a:r>
              <a:rPr lang="en-US" dirty="0"/>
              <a:t>vaccination, adults aged </a:t>
            </a:r>
            <a:r>
              <a:rPr lang="en-US" dirty="0" smtClean="0"/>
              <a:t>≥60 years with diabetes]. </a:t>
            </a:r>
            <a:endParaRPr lang="en-US" sz="1100" dirty="0">
              <a:solidFill>
                <a:schemeClr val="tx2"/>
              </a:solidFill>
            </a:endParaRP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174364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a:t>To assess adult (aged ≥19 years) vaccination coverage for selected vaccines, we </a:t>
            </a:r>
            <a:r>
              <a:rPr lang="en-US" sz="1100" u="sng" dirty="0"/>
              <a:t>analyzed data from the 2015 National Health Interview Survey</a:t>
            </a:r>
            <a:r>
              <a:rPr lang="en-US" sz="1100" dirty="0"/>
              <a:t> (NHIS). </a:t>
            </a:r>
          </a:p>
          <a:p>
            <a:endParaRPr lang="en-US" sz="1100" dirty="0"/>
          </a:p>
          <a:p>
            <a:pPr defTabSz="881390" fontAlgn="auto">
              <a:spcBef>
                <a:spcPts val="0"/>
              </a:spcBef>
              <a:spcAft>
                <a:spcPts val="0"/>
              </a:spcAft>
              <a:defRPr/>
            </a:pPr>
            <a:r>
              <a:rPr lang="en-US" sz="1100" u="sng" dirty="0"/>
              <a:t>NHIS is an annual in-home survey </a:t>
            </a:r>
            <a:r>
              <a:rPr lang="en-US" sz="1100" dirty="0"/>
              <a:t>about the health and health care of the </a:t>
            </a:r>
            <a:r>
              <a:rPr lang="en-US" sz="1100" u="sng" dirty="0"/>
              <a:t>non-institutionalized, civilian population </a:t>
            </a:r>
            <a:r>
              <a:rPr lang="en-US" sz="1100" dirty="0"/>
              <a:t>in the United States </a:t>
            </a:r>
            <a:r>
              <a:rPr lang="en-US" sz="1100" u="sng" dirty="0"/>
              <a:t>using nationally representative samples</a:t>
            </a:r>
            <a:r>
              <a:rPr lang="en-US" sz="1100" dirty="0"/>
              <a:t>.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Questions about receipt of recommended vaccinations for adults are asked of one randomly selected adult within each family in the household.</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Weighted data </a:t>
            </a:r>
            <a:r>
              <a:rPr lang="en-US" sz="1100" dirty="0"/>
              <a:t>were used to produce </a:t>
            </a:r>
            <a:r>
              <a:rPr lang="en-US" sz="1100" u="sng" dirty="0"/>
              <a:t>national coverage estimates</a:t>
            </a:r>
            <a:r>
              <a:rPr lang="en-US" sz="1100" dirty="0"/>
              <a:t>. </a:t>
            </a:r>
          </a:p>
          <a:p>
            <a:pPr defTabSz="881390" fontAlgn="auto">
              <a:spcBef>
                <a:spcPts val="0"/>
              </a:spcBef>
              <a:spcAft>
                <a:spcPts val="0"/>
              </a:spcAft>
              <a:defRPr/>
            </a:pPr>
            <a:endParaRPr lang="en-US" sz="1100" dirty="0"/>
          </a:p>
          <a:p>
            <a:r>
              <a:rPr lang="en-US" sz="1100" dirty="0"/>
              <a:t>The final sample adult component response rate for the 2015 NHIS was 55.2%.  The adult sample was, </a:t>
            </a:r>
            <a:r>
              <a:rPr lang="en-US" dirty="0"/>
              <a:t>33,348 </a:t>
            </a:r>
            <a:r>
              <a:rPr lang="en-US" sz="1100" dirty="0"/>
              <a:t>.</a:t>
            </a:r>
          </a:p>
          <a:p>
            <a:endParaRPr lang="en-US" sz="1100" dirty="0"/>
          </a:p>
          <a:p>
            <a:r>
              <a:rPr lang="en-US" sz="1100" dirty="0"/>
              <a:t>The final sample adult component response rates for estimating influenza vaccination coverage for the 2014-15 influenza season were </a:t>
            </a:r>
            <a:r>
              <a:rPr lang="en-US" dirty="0"/>
              <a:t>58.9</a:t>
            </a:r>
            <a:r>
              <a:rPr lang="en-US" sz="1100" dirty="0"/>
              <a:t>% for 2014 and </a:t>
            </a:r>
            <a:r>
              <a:rPr lang="en-US" dirty="0"/>
              <a:t>55.2</a:t>
            </a:r>
            <a:r>
              <a:rPr lang="en-US" sz="1100" dirty="0"/>
              <a:t>% for 2015, respectively. The total adult sample for influenza coverage estimation was </a:t>
            </a:r>
            <a:r>
              <a:rPr lang="en-US" dirty="0"/>
              <a:t>31,897</a:t>
            </a:r>
            <a:r>
              <a:rPr lang="en-US" sz="1100" dirty="0"/>
              <a:t> persons aged ≥19 years. </a:t>
            </a:r>
          </a:p>
          <a:p>
            <a:endParaRPr lang="en-US" sz="1100" dirty="0"/>
          </a:p>
          <a:p>
            <a:pPr defTabSz="881390" fontAlgn="auto">
              <a:spcBef>
                <a:spcPts val="0"/>
              </a:spcBef>
              <a:spcAft>
                <a:spcPts val="0"/>
              </a:spcAft>
              <a:defRPr/>
            </a:pPr>
            <a:r>
              <a:rPr lang="en-US" sz="1100" u="sng" dirty="0"/>
              <a:t>Note:</a:t>
            </a:r>
            <a:r>
              <a:rPr lang="en-US" sz="1100" dirty="0"/>
              <a:t> Point estimates and estimates of corresponding variances were calculated using statistical software to account for the complex sample design. Statistical significance was defined as p&lt;0.05. </a:t>
            </a:r>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363295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a:solidFill>
                  <a:schemeClr val="tx2"/>
                </a:solidFill>
              </a:rPr>
              <a:t>Adult Vaccination Coverage by Nativity</a:t>
            </a:r>
            <a:r>
              <a:rPr lang="en-US" sz="1100" dirty="0">
                <a:solidFill>
                  <a:schemeClr val="tx2"/>
                </a:solidFill>
              </a:rPr>
              <a:t>:</a:t>
            </a:r>
          </a:p>
          <a:p>
            <a:endParaRPr lang="en-US" sz="1100" dirty="0">
              <a:solidFill>
                <a:schemeClr val="tx2"/>
              </a:solidFill>
            </a:endParaRPr>
          </a:p>
          <a:p>
            <a:pPr defTabSz="881390" fontAlgn="auto">
              <a:spcBef>
                <a:spcPts val="0"/>
              </a:spcBef>
              <a:spcAft>
                <a:spcPts val="0"/>
              </a:spcAft>
              <a:defRPr/>
            </a:pPr>
            <a:r>
              <a:rPr lang="en-US" sz="1100" dirty="0">
                <a:solidFill>
                  <a:schemeClr val="tx2"/>
                </a:solidFill>
              </a:rPr>
              <a:t>Vaccination </a:t>
            </a:r>
            <a:r>
              <a:rPr lang="en-US" sz="1100" u="sng" dirty="0">
                <a:solidFill>
                  <a:schemeClr val="tx2"/>
                </a:solidFill>
              </a:rPr>
              <a:t>coverage among U.S. - born respondents was higher than that of foreign-born respondents </a:t>
            </a:r>
            <a:r>
              <a:rPr lang="en-US" sz="1100" dirty="0">
                <a:solidFill>
                  <a:schemeClr val="tx2"/>
                </a:solidFill>
              </a:rPr>
              <a:t>with few exceptions (influenza vaccination, 19-49 years and aged 50-64 years; </a:t>
            </a:r>
            <a:r>
              <a:rPr lang="en-US" sz="1100" dirty="0" err="1">
                <a:solidFill>
                  <a:schemeClr val="tx2"/>
                </a:solidFill>
              </a:rPr>
              <a:t>HepA</a:t>
            </a:r>
            <a:r>
              <a:rPr lang="en-US" sz="1100" dirty="0">
                <a:solidFill>
                  <a:schemeClr val="tx2"/>
                </a:solidFill>
              </a:rPr>
              <a:t> vaccination, </a:t>
            </a:r>
            <a:r>
              <a:rPr lang="en-US" sz="1100" u="sng" dirty="0">
                <a:solidFill>
                  <a:schemeClr val="tx2"/>
                </a:solidFill>
              </a:rPr>
              <a:t>&gt;</a:t>
            </a:r>
            <a:r>
              <a:rPr lang="en-US" sz="1100" dirty="0">
                <a:solidFill>
                  <a:schemeClr val="tx2"/>
                </a:solidFill>
              </a:rPr>
              <a:t>19; </a:t>
            </a:r>
            <a:r>
              <a:rPr lang="en-US" sz="1100" dirty="0" err="1">
                <a:solidFill>
                  <a:schemeClr val="tx2"/>
                </a:solidFill>
              </a:rPr>
              <a:t>HepB</a:t>
            </a:r>
            <a:r>
              <a:rPr lang="en-US" sz="1100" dirty="0">
                <a:solidFill>
                  <a:schemeClr val="tx2"/>
                </a:solidFill>
              </a:rPr>
              <a:t> vaccination, </a:t>
            </a:r>
            <a:r>
              <a:rPr lang="en-US" sz="1100" u="sng" dirty="0">
                <a:solidFill>
                  <a:schemeClr val="tx2"/>
                </a:solidFill>
              </a:rPr>
              <a:t>&gt;</a:t>
            </a:r>
            <a:r>
              <a:rPr lang="en-US" sz="1100" dirty="0">
                <a:solidFill>
                  <a:schemeClr val="tx2"/>
                </a:solidFill>
              </a:rPr>
              <a:t>19, persons with diabetes, or chronic liver disease).</a:t>
            </a:r>
          </a:p>
          <a:p>
            <a:pPr defTabSz="881390" fontAlgn="auto">
              <a:spcBef>
                <a:spcPts val="0"/>
              </a:spcBef>
              <a:spcAft>
                <a:spcPts val="0"/>
              </a:spcAft>
              <a:defRPr/>
            </a:pPr>
            <a:endParaRPr lang="en-US" sz="1100" dirty="0">
              <a:solidFill>
                <a:schemeClr val="tx2"/>
              </a:solidFill>
            </a:endParaRPr>
          </a:p>
          <a:p>
            <a:pPr defTabSz="881390" fontAlgn="auto">
              <a:spcBef>
                <a:spcPts val="0"/>
              </a:spcBef>
              <a:spcAft>
                <a:spcPts val="0"/>
              </a:spcAft>
              <a:defRPr/>
            </a:pPr>
            <a:r>
              <a:rPr lang="en-US" sz="1100" dirty="0"/>
              <a:t>Vaccination coverage among the foreign born in the United States depends on the vaccinations they received as children or adults </a:t>
            </a:r>
            <a:r>
              <a:rPr lang="en-US" sz="1100" dirty="0" err="1"/>
              <a:t>premigration</a:t>
            </a:r>
            <a:r>
              <a:rPr lang="en-US" sz="1100" dirty="0"/>
              <a:t>, during migration, </a:t>
            </a:r>
            <a:r>
              <a:rPr lang="en-US" sz="1100" dirty="0" err="1"/>
              <a:t>postmigration</a:t>
            </a:r>
            <a:r>
              <a:rPr lang="en-US" sz="1100" dirty="0"/>
              <a:t>, or during return visits to their country of origin. Vaccination coverage and immunization schedules are different in many countries compared with the United States and vary by country and even by regions within countries. Although immigrant visa applicants and refugees destined for permanent resettlement in the United States are subject to ACIP-recommended vaccination requirements, the differences between the United States and other countries in the schedules of routine vaccinations among adults might contribute to differences in the coverage levels of the vaccines studied. </a:t>
            </a:r>
            <a:endParaRPr lang="en-US" sz="1000" dirty="0">
              <a:solidFill>
                <a:schemeClr val="tx2"/>
              </a:solidFill>
            </a:endParaRPr>
          </a:p>
          <a:p>
            <a:pPr defTabSz="881390" fontAlgn="auto">
              <a:spcBef>
                <a:spcPts val="0"/>
              </a:spcBef>
              <a:spcAft>
                <a:spcPts val="0"/>
              </a:spcAft>
              <a:defRPr/>
            </a:pPr>
            <a:endParaRPr lang="en-US" sz="1100" dirty="0">
              <a:solidFill>
                <a:schemeClr val="tx2"/>
              </a:solidFill>
            </a:endParaRP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301750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a:solidFill>
                  <a:schemeClr val="tx2"/>
                </a:solidFill>
              </a:rPr>
              <a:t>Adult Vaccination Coverage by Years Living in the United States and Citizenship</a:t>
            </a:r>
            <a:r>
              <a:rPr lang="en-US" sz="1100" dirty="0">
                <a:solidFill>
                  <a:schemeClr val="tx2"/>
                </a:solidFill>
              </a:rPr>
              <a:t>:</a:t>
            </a:r>
          </a:p>
          <a:p>
            <a:endParaRPr lang="en-US" sz="1100" dirty="0">
              <a:solidFill>
                <a:schemeClr val="tx2"/>
              </a:solidFill>
            </a:endParaRPr>
          </a:p>
          <a:p>
            <a:r>
              <a:rPr lang="en-US" sz="1100" dirty="0">
                <a:solidFill>
                  <a:schemeClr val="tx2"/>
                </a:solidFill>
              </a:rPr>
              <a:t>Coverage varied for foreign-born persons living in the United States </a:t>
            </a:r>
            <a:r>
              <a:rPr lang="en-US" sz="1100" u="sng" dirty="0">
                <a:solidFill>
                  <a:schemeClr val="tx2"/>
                </a:solidFill>
              </a:rPr>
              <a:t>&gt;</a:t>
            </a:r>
            <a:r>
              <a:rPr lang="en-US" sz="1100" dirty="0">
                <a:solidFill>
                  <a:schemeClr val="tx2"/>
                </a:solidFill>
              </a:rPr>
              <a:t>10 years compared with those living in the United States &lt;10 years, but with no consistent pattern.</a:t>
            </a:r>
          </a:p>
          <a:p>
            <a:endParaRPr lang="en-US" sz="1100" u="sng" dirty="0">
              <a:solidFill>
                <a:schemeClr val="tx2"/>
              </a:solidFill>
            </a:endParaRPr>
          </a:p>
          <a:p>
            <a:r>
              <a:rPr lang="en-US" sz="1100" dirty="0">
                <a:solidFill>
                  <a:schemeClr val="tx2"/>
                </a:solidFill>
              </a:rPr>
              <a:t>Coverage among foreign-born adults who were U.S. citizens was generally higher than that for foreign-born respondents who were not U.S. citizens</a:t>
            </a:r>
            <a:endParaRPr lang="en-US" sz="1100" u="sng" dirty="0">
              <a:solidFill>
                <a:schemeClr val="tx2"/>
              </a:solidFill>
            </a:endParaRPr>
          </a:p>
          <a:p>
            <a:endParaRPr lang="en-US" sz="1100" u="sng" dirty="0">
              <a:solidFill>
                <a:schemeClr val="tx2"/>
              </a:solidFill>
            </a:endParaRPr>
          </a:p>
          <a:p>
            <a:pPr defTabSz="881390" fontAlgn="auto">
              <a:spcBef>
                <a:spcPts val="0"/>
              </a:spcBef>
              <a:spcAft>
                <a:spcPts val="0"/>
              </a:spcAft>
              <a:defRPr/>
            </a:pPr>
            <a:r>
              <a:rPr lang="en-US" sz="1100" dirty="0"/>
              <a:t>Vaccination coverage among the foreign born in the United States depends on the vaccinations they received as children or adults </a:t>
            </a:r>
            <a:r>
              <a:rPr lang="en-US" sz="1100" dirty="0" err="1"/>
              <a:t>premigration</a:t>
            </a:r>
            <a:r>
              <a:rPr lang="en-US" sz="1100" dirty="0"/>
              <a:t>, during migration, </a:t>
            </a:r>
            <a:r>
              <a:rPr lang="en-US" sz="1100" dirty="0" err="1"/>
              <a:t>postmigration</a:t>
            </a:r>
            <a:r>
              <a:rPr lang="en-US" sz="1100" dirty="0"/>
              <a:t>, or during return visits to their country of origin. Vaccination coverage and immunization schedules are different in many countries compared with the United States and vary by country and even by regions within countries. the differences between the United States and other countries in the schedules of routine vaccinations among adults might contribute to differences in the coverage levels of the vaccines studied. Depending on their origin, age at arrival, and year of arrival, foreign-born adults arriving in the United States might have differences in vaccination coverage compared with U.S.-born populations. After arrival in the United States, many foreign-born adults experience socioeconomic, cultural, linguistic, and other barriers to accessing health care and preventive services, including vaccination.   </a:t>
            </a:r>
            <a:endParaRPr lang="en-US" sz="1000" u="sng" dirty="0">
              <a:solidFill>
                <a:schemeClr val="tx2"/>
              </a:solidFill>
            </a:endParaRPr>
          </a:p>
          <a:p>
            <a:endParaRPr lang="en-US" sz="1100" u="sng" dirty="0">
              <a:solidFill>
                <a:schemeClr val="tx2"/>
              </a:solidFill>
            </a:endParaRP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241566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a:t>The findings in this report are subject to at least five limitations. </a:t>
            </a:r>
          </a:p>
          <a:p>
            <a:endParaRPr lang="en-US" sz="1100" dirty="0"/>
          </a:p>
          <a:p>
            <a:r>
              <a:rPr lang="en-US" sz="1100" dirty="0"/>
              <a:t>First, the NHIS </a:t>
            </a:r>
            <a:r>
              <a:rPr lang="en-US" sz="1100" u="sng" dirty="0"/>
              <a:t>sample excludes persons in the military and those residing in institutions</a:t>
            </a:r>
            <a:r>
              <a:rPr lang="en-US" sz="1100" dirty="0"/>
              <a:t>, so results apply only to the civilian, non-institutionalized population (Note: which might result in underestimation or overestimation of overall vaccination coverage levels). </a:t>
            </a:r>
          </a:p>
          <a:p>
            <a:endParaRPr lang="en-US" sz="1100" dirty="0"/>
          </a:p>
          <a:p>
            <a:r>
              <a:rPr lang="en-US" sz="1100" dirty="0"/>
              <a:t>Second, the </a:t>
            </a:r>
            <a:r>
              <a:rPr lang="en-US" sz="1100" u="sng" dirty="0"/>
              <a:t>response rate was 55.2%. </a:t>
            </a:r>
            <a:r>
              <a:rPr lang="en-US" sz="1100" dirty="0"/>
              <a:t>A low response rate can result </a:t>
            </a:r>
            <a:r>
              <a:rPr lang="en-US" sz="1100"/>
              <a:t>in </a:t>
            </a:r>
            <a:r>
              <a:rPr lang="en-US" sz="1100" smtClean="0"/>
              <a:t>selection </a:t>
            </a:r>
            <a:r>
              <a:rPr lang="en-US" sz="1100" dirty="0"/>
              <a:t>bias if the nonresponse is unequal among the participants regarding vaccination. </a:t>
            </a:r>
          </a:p>
          <a:p>
            <a:endParaRPr lang="en-US" sz="1100" dirty="0"/>
          </a:p>
          <a:p>
            <a:r>
              <a:rPr lang="en-US" sz="1100" dirty="0"/>
              <a:t>Third, the </a:t>
            </a:r>
            <a:r>
              <a:rPr lang="en-US" sz="1100" u="sng" dirty="0"/>
              <a:t>determination of vaccination status and identification of high-risk or increased-risk conditions </a:t>
            </a:r>
            <a:r>
              <a:rPr lang="en-US" sz="1100" dirty="0"/>
              <a:t>in NHIS were </a:t>
            </a:r>
            <a:r>
              <a:rPr lang="en-US" sz="1100" u="sng" dirty="0"/>
              <a:t>not validated by medical records</a:t>
            </a:r>
            <a:r>
              <a:rPr lang="en-US" sz="1100" dirty="0"/>
              <a:t>. </a:t>
            </a:r>
          </a:p>
          <a:p>
            <a:endParaRPr lang="en-US" sz="1100" dirty="0"/>
          </a:p>
          <a:p>
            <a:r>
              <a:rPr lang="en-US" sz="1100" dirty="0"/>
              <a:t>Fourth, </a:t>
            </a:r>
            <a:r>
              <a:rPr lang="en-US" sz="1100" u="sng" dirty="0"/>
              <a:t>self-report of vaccination is subject to recall bias</a:t>
            </a:r>
            <a:r>
              <a:rPr lang="en-US" sz="1100" dirty="0"/>
              <a:t>. However, adult self-reported vaccination status has been shown to be sensitive for pneumococcal, tetanus, hepatitis A, hepatitis B, HPV and herpes zoster vaccination and specific for vaccination with all these vaccines, except for tetanus vaccination (See </a:t>
            </a:r>
            <a:r>
              <a:rPr lang="en-US" sz="1100" dirty="0" err="1"/>
              <a:t>Rolnick</a:t>
            </a:r>
            <a:r>
              <a:rPr lang="en-US" sz="1100" dirty="0"/>
              <a:t> et al. Self-report compared to electronic medical record across eight adult vaccines. Vaccine 2013;31:3928-3935).</a:t>
            </a:r>
          </a:p>
          <a:p>
            <a:endParaRPr lang="en-US" sz="1100" dirty="0"/>
          </a:p>
          <a:p>
            <a:r>
              <a:rPr lang="en-US" sz="1100" dirty="0"/>
              <a:t>Fifth, the </a:t>
            </a:r>
            <a:r>
              <a:rPr lang="en-US" sz="1100" u="sng" dirty="0" err="1"/>
              <a:t>Tdap</a:t>
            </a:r>
            <a:r>
              <a:rPr lang="en-US" sz="1100" u="sng" dirty="0"/>
              <a:t> estimate is subject to considerable uncertainty</a:t>
            </a:r>
            <a:r>
              <a:rPr lang="en-US" sz="1100" dirty="0"/>
              <a:t>. </a:t>
            </a:r>
            <a:r>
              <a:rPr lang="en-US" sz="1100" u="sng" dirty="0"/>
              <a:t>Many respondents were excluded from estimations</a:t>
            </a:r>
            <a:r>
              <a:rPr lang="en-US" sz="1100" dirty="0"/>
              <a:t> of </a:t>
            </a:r>
            <a:r>
              <a:rPr lang="en-US" sz="1100" dirty="0" err="1"/>
              <a:t>Tdap</a:t>
            </a:r>
            <a:r>
              <a:rPr lang="en-US" sz="1100" dirty="0"/>
              <a:t> coverage, creating a potential for bias. All respondents who reported a tetanus vaccination during 2005–2015 but were unable to say whether Td or </a:t>
            </a:r>
            <a:r>
              <a:rPr lang="en-US" sz="1100" dirty="0" err="1"/>
              <a:t>Tdap</a:t>
            </a:r>
            <a:r>
              <a:rPr lang="en-US" sz="1100" dirty="0"/>
              <a:t> was used, were excluded. </a:t>
            </a:r>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dirty="0"/>
          </a:p>
        </p:txBody>
      </p:sp>
    </p:spTree>
    <p:extLst>
      <p:ext uri="{BB962C8B-B14F-4D97-AF65-F5344CB8AC3E}">
        <p14:creationId xmlns:p14="http://schemas.microsoft.com/office/powerpoint/2010/main" val="3253100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a:t>Vaccination coverage estimates for only one of the four vaccines in this report that are included in </a:t>
            </a:r>
            <a:r>
              <a:rPr lang="en-US" sz="1100" i="1" u="sng" dirty="0"/>
              <a:t>Healthy People 2020 </a:t>
            </a:r>
            <a:r>
              <a:rPr lang="en-US" sz="1100" u="sng" dirty="0"/>
              <a:t>met the target level; herpes zoster vaccination </a:t>
            </a:r>
            <a:r>
              <a:rPr lang="en-US" sz="1100" dirty="0"/>
              <a:t>(IID 14)</a:t>
            </a:r>
            <a:r>
              <a:rPr lang="en-US" sz="1100" u="sng" dirty="0"/>
              <a:t> was &gt;30% in 2015 among adults ≥60</a:t>
            </a:r>
            <a:r>
              <a:rPr lang="en-US" sz="1100" i="1" u="sng" dirty="0"/>
              <a:t>.  </a:t>
            </a:r>
            <a:r>
              <a:rPr lang="en-US" sz="1100" u="sng" dirty="0"/>
              <a:t>Vaccination coverage estimates for the remaining three vaccines in this report that are included in </a:t>
            </a:r>
            <a:r>
              <a:rPr lang="en-US" sz="1100" i="1" u="sng" dirty="0"/>
              <a:t>Healthy People 2020 </a:t>
            </a:r>
            <a:r>
              <a:rPr lang="en-US" sz="1100" dirty="0"/>
              <a:t>(influenza, pneumococcal, and hepatitis B [for HCP] vaccines) </a:t>
            </a:r>
            <a:r>
              <a:rPr lang="en-US" sz="1100" u="sng" dirty="0"/>
              <a:t>are below the respective target levels </a:t>
            </a:r>
            <a:r>
              <a:rPr lang="en-US" sz="1100" dirty="0"/>
              <a:t>of 70% for overall influenza vaccination for persons aged </a:t>
            </a:r>
            <a:r>
              <a:rPr lang="en-US" sz="1100" u="sng" dirty="0"/>
              <a:t>&gt;</a:t>
            </a:r>
            <a:r>
              <a:rPr lang="en-US" sz="1100" dirty="0"/>
              <a:t> 19 years and 90% for HCP (objectives IID-12.12 and IID 12.13, respectively), 90% for persons aged ≥65 years and 60% for persons aged 18–64 years at </a:t>
            </a:r>
            <a:r>
              <a:rPr lang="en-US" sz="1100" dirty="0" smtClean="0"/>
              <a:t>increased </a:t>
            </a:r>
            <a:r>
              <a:rPr lang="en-US" sz="1100" dirty="0"/>
              <a:t>risk (pneumococcal vaccine [objectives IID 13.1 and IID 13.2, respectively]), and 90% (hepatitis vaccine for HCP [IID 15.3]). </a:t>
            </a:r>
          </a:p>
          <a:p>
            <a:endParaRPr lang="en-US" sz="1100" dirty="0"/>
          </a:p>
          <a:p>
            <a:r>
              <a:rPr lang="en-US" sz="1100" u="sng" dirty="0"/>
              <a:t>Despite some improvements in vaccination, coverage remains low for most vaccines routinely recommended for adults and racial and ethnic disparities remain</a:t>
            </a:r>
            <a:r>
              <a:rPr lang="en-US" sz="1100" dirty="0"/>
              <a:t>.</a:t>
            </a:r>
          </a:p>
          <a:p>
            <a:endParaRPr lang="en-US" sz="1100" dirty="0"/>
          </a:p>
          <a:p>
            <a:r>
              <a:rPr lang="en-US" sz="1100" u="sng" dirty="0"/>
              <a:t>Much remains to be done</a:t>
            </a:r>
            <a:r>
              <a:rPr lang="en-US" sz="1100" dirty="0"/>
              <a:t>.  Wider use of practices shown to improve adult vaccination is needed, including assessment of patients’ vaccination needs by health-care providers and routine recommendation and offering of needed vaccines to adults, implementing reminder-recall systems, use of standing order programs for vaccination, and assessment of practice-level vaccination rates with feedback to staff members. </a:t>
            </a:r>
          </a:p>
          <a:p>
            <a:endParaRPr lang="en-US" sz="1100" dirty="0"/>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3430259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100" dirty="0"/>
              <a:t>Collaborators from 6 Divisions in three Centers across CDC.</a:t>
            </a:r>
          </a:p>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3174868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4047013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tx2"/>
                </a:solidFill>
              </a:rPr>
              <a:t>Brief online report published February 7, 2017</a:t>
            </a:r>
          </a:p>
          <a:p>
            <a:pPr lvl="1"/>
            <a:r>
              <a:rPr lang="en-US" dirty="0" smtClean="0">
                <a:solidFill>
                  <a:schemeClr val="tx2"/>
                </a:solidFill>
              </a:rPr>
              <a:t>- Publication concurrent with release of 2017 Adult Immunization Schedule.</a:t>
            </a:r>
          </a:p>
          <a:p>
            <a:pPr lvl="1"/>
            <a:r>
              <a:rPr lang="en-US" dirty="0" smtClean="0">
                <a:solidFill>
                  <a:schemeClr val="tx2"/>
                </a:solidFill>
              </a:rPr>
              <a:t>- Highlighted key findings for all vaccines in this presentation, except influenza.</a:t>
            </a:r>
          </a:p>
          <a:p>
            <a:pPr lvl="1"/>
            <a:r>
              <a:rPr lang="en-US" dirty="0" smtClean="0">
                <a:solidFill>
                  <a:schemeClr val="tx2"/>
                </a:solidFill>
              </a:rPr>
              <a:t>- Comprehensive adult vaccination coverage report pending publication in MMWR. </a:t>
            </a:r>
          </a:p>
          <a:p>
            <a:endParaRPr lang="en-US" dirty="0" smtClean="0">
              <a:solidFill>
                <a:schemeClr val="tx2"/>
              </a:solidFill>
            </a:endParaRPr>
          </a:p>
          <a:p>
            <a:pPr marL="171450" indent="-171450">
              <a:buFont typeface="Arial" panose="020B0604020202020204" pitchFamily="34" charset="0"/>
              <a:buChar char="•"/>
            </a:pPr>
            <a:r>
              <a:rPr lang="en-US" dirty="0" smtClean="0">
                <a:solidFill>
                  <a:schemeClr val="tx2"/>
                </a:solidFill>
              </a:rPr>
              <a:t>Key findings from online and comprehensive reports included in this presentation.</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49306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81390" fontAlgn="auto">
              <a:spcBef>
                <a:spcPts val="0"/>
              </a:spcBef>
              <a:spcAft>
                <a:spcPts val="0"/>
              </a:spcAft>
              <a:defRPr/>
            </a:pPr>
            <a:r>
              <a:rPr lang="en-US" sz="1100" dirty="0"/>
              <a:t>This report summarizes the results of that analysis for influenza vaccine (for the 2014-15 influenza season), pneumococcal vaccine (overall, for 23-valent pneumococcal polysaccharide vaccine, and for 13-valent pneumococcal conjugate vaccine), for tetanus toxoid–containing vaccines (including tetanus and diphtheria vaccine [Td] or tetanus and diphtheria with acellular pertussis vaccine [</a:t>
            </a:r>
            <a:r>
              <a:rPr lang="en-US" sz="1100" dirty="0" err="1"/>
              <a:t>Tdap</a:t>
            </a:r>
            <a:r>
              <a:rPr lang="en-US" sz="1100" dirty="0"/>
              <a:t>]), hepatitis A, hepatitis B, herpes zoster (shingles), and human papillomavirus (HPV) vaccines. </a:t>
            </a:r>
          </a:p>
          <a:p>
            <a:pPr defTabSz="881390" fontAlgn="auto">
              <a:spcBef>
                <a:spcPts val="0"/>
              </a:spcBef>
              <a:spcAft>
                <a:spcPts val="0"/>
              </a:spcAft>
              <a:defRPr/>
            </a:pPr>
            <a:endParaRPr lang="en-US" sz="1100" dirty="0"/>
          </a:p>
          <a:p>
            <a:pPr marL="0" marR="0" lvl="1" indent="0" algn="l" defTabSz="881390" rtl="0" eaLnBrk="1" fontAlgn="auto" latinLnBrk="0" hangingPunct="1">
              <a:lnSpc>
                <a:spcPct val="100000"/>
              </a:lnSpc>
              <a:spcBef>
                <a:spcPts val="0"/>
              </a:spcBef>
              <a:spcAft>
                <a:spcPts val="0"/>
              </a:spcAft>
              <a:buClrTx/>
              <a:buSzTx/>
              <a:buFontTx/>
              <a:buNone/>
              <a:tabLst/>
              <a:defRPr/>
            </a:pPr>
            <a:r>
              <a:rPr lang="en-US" sz="1100" dirty="0" smtClean="0"/>
              <a:t>There are no questions in NHIS to ascertain pneumococcal vaccination by type.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u="sng" dirty="0"/>
              <a:t>Comprehensive information on high-risk conditions for hepatitis A or B was not collected in the 2015 NHIS</a:t>
            </a:r>
            <a:r>
              <a:rPr lang="en-US" sz="1100" dirty="0"/>
              <a:t>: For </a:t>
            </a:r>
            <a:r>
              <a:rPr lang="en-US" sz="1100" dirty="0">
                <a:solidFill>
                  <a:schemeClr val="tx2"/>
                </a:solidFill>
              </a:rPr>
              <a:t>high-risk for </a:t>
            </a:r>
            <a:r>
              <a:rPr lang="en-US" sz="1100" dirty="0" err="1"/>
              <a:t>HepA</a:t>
            </a:r>
            <a:r>
              <a:rPr lang="en-US" sz="1100" dirty="0"/>
              <a:t>, </a:t>
            </a:r>
            <a:r>
              <a:rPr lang="en-US" sz="1100" dirty="0">
                <a:solidFill>
                  <a:schemeClr val="tx2"/>
                </a:solidFill>
              </a:rPr>
              <a:t>information was collected on travel status &amp; chronic liver disease and for </a:t>
            </a:r>
            <a:r>
              <a:rPr lang="en-US" sz="1100" dirty="0" err="1">
                <a:solidFill>
                  <a:schemeClr val="tx2"/>
                </a:solidFill>
              </a:rPr>
              <a:t>Hep</a:t>
            </a:r>
            <a:r>
              <a:rPr lang="en-US" sz="1100" dirty="0">
                <a:solidFill>
                  <a:schemeClr val="tx2"/>
                </a:solidFill>
              </a:rPr>
              <a:t> B, travel status, chronic liver disease, and diabetes.</a:t>
            </a:r>
            <a:r>
              <a:rPr lang="en-US" sz="1100" dirty="0"/>
              <a:t> </a:t>
            </a:r>
          </a:p>
          <a:p>
            <a:endParaRPr lang="en-US" sz="1100" dirty="0"/>
          </a:p>
          <a:p>
            <a:r>
              <a:rPr lang="en-US" sz="1100" u="sng" dirty="0"/>
              <a:t>Increased-risk conditions for pneumococcal disease were identified as shown on the next slide</a:t>
            </a:r>
            <a:r>
              <a:rPr lang="en-US" sz="1100" dirty="0"/>
              <a:t>.</a:t>
            </a:r>
          </a:p>
          <a:p>
            <a:endParaRPr lang="en-US" sz="1100" dirty="0"/>
          </a:p>
          <a:p>
            <a:r>
              <a:rPr lang="en-US" sz="1100" u="sng" dirty="0"/>
              <a:t>Health Care Personnel were identified, including those with direct patient care</a:t>
            </a:r>
            <a:r>
              <a:rPr lang="en-US" sz="1100" dirty="0"/>
              <a:t>.</a:t>
            </a:r>
          </a:p>
          <a:p>
            <a:endParaRPr lang="en-US" sz="1100" u="sng" dirty="0"/>
          </a:p>
          <a:p>
            <a:r>
              <a:rPr lang="en-US" sz="1100" u="sng" dirty="0"/>
              <a:t>Note -- 2015 NHIS HCP Questions</a:t>
            </a:r>
            <a:r>
              <a:rPr lang="en-US" sz="1100" dirty="0"/>
              <a:t>:</a:t>
            </a:r>
          </a:p>
          <a:p>
            <a:pPr marL="165261" indent="-165261">
              <a:buFont typeface="Arial" panose="020B0604020202020204" pitchFamily="34" charset="0"/>
              <a:buChar char="•"/>
            </a:pPr>
            <a:r>
              <a:rPr lang="en-US" sz="1100" dirty="0"/>
              <a:t>Do you currently volunteer or work in a hospital, medical clinic, doctor’s office, dentist’s office, nursing home or some other health-care facility? This includes part-time and unpaid work in a health care facility as well as professional nursing care provided in the home. </a:t>
            </a:r>
          </a:p>
          <a:p>
            <a:pPr marL="165261" indent="-165261">
              <a:buFont typeface="Arial" panose="020B0604020202020204" pitchFamily="34" charset="0"/>
              <a:buChar char="•"/>
            </a:pPr>
            <a:r>
              <a:rPr lang="en-US" sz="1100" dirty="0"/>
              <a:t>Do you provide direct patient care as part of your routine work? By direct patient care we mean physical or hands on contact with patients.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69024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100" dirty="0"/>
              <a:t>For </a:t>
            </a:r>
            <a:r>
              <a:rPr lang="en-US" sz="1100" u="sng" dirty="0"/>
              <a:t>increased-risk conditions for pneumococcal disease</a:t>
            </a:r>
            <a:r>
              <a:rPr lang="en-US" sz="1100" dirty="0"/>
              <a:t>, respondents were asked if they </a:t>
            </a:r>
            <a:r>
              <a:rPr lang="en-US" sz="1100" u="sng" dirty="0"/>
              <a:t>were told by a doctor or other health professional that they had selected </a:t>
            </a:r>
            <a:r>
              <a:rPr lang="en-US" sz="1100" u="sng" dirty="0" smtClean="0"/>
              <a:t>conditions (refer</a:t>
            </a:r>
            <a:r>
              <a:rPr lang="en-US" sz="1100" u="sng" baseline="0" dirty="0" smtClean="0"/>
              <a:t> to slide)</a:t>
            </a:r>
            <a:r>
              <a:rPr lang="en-US" sz="1100" dirty="0" smtClean="0"/>
              <a:t>.</a:t>
            </a:r>
            <a:endParaRPr lang="en-US" sz="1100" dirty="0"/>
          </a:p>
          <a:p>
            <a:endParaRPr lang="en-US" sz="1100" dirty="0"/>
          </a:p>
          <a:p>
            <a:r>
              <a:rPr lang="en-US" sz="1100" dirty="0"/>
              <a:t>Or, were </a:t>
            </a:r>
            <a:r>
              <a:rPr lang="en-US" sz="1100" u="sng" dirty="0"/>
              <a:t>current smokers</a:t>
            </a:r>
            <a:r>
              <a:rPr lang="en-US" sz="1100" dirty="0"/>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41685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latin typeface="Myriad Web Pro"/>
              </a:rPr>
              <a:t>Interviews from August 2014 through June 2015 were used to estimate influenza vaccination coverage from July 2014 through May 2015 using Kaplan Meier survival analysis.</a:t>
            </a:r>
            <a:endParaRPr lang="en-US" sz="1100" u="sng" dirty="0"/>
          </a:p>
          <a:p>
            <a:pPr lvl="0"/>
            <a:endParaRPr lang="en-US" sz="1100" u="sng" dirty="0"/>
          </a:p>
          <a:p>
            <a:pPr lvl="0"/>
            <a:r>
              <a:rPr lang="en-US" sz="1100" u="sng" dirty="0"/>
              <a:t>Influenza vaccination coverage during the 2014-15 season was 44.8% </a:t>
            </a:r>
            <a:r>
              <a:rPr lang="en-US" sz="1100" dirty="0"/>
              <a:t>for those aged </a:t>
            </a:r>
            <a:r>
              <a:rPr lang="en-US" sz="1100" u="sng" dirty="0"/>
              <a:t>≥19 years, an increase of 1.6 percentage points compared to the 2013-14 season. </a:t>
            </a:r>
            <a:r>
              <a:rPr lang="en-US" sz="1100" dirty="0"/>
              <a:t> Influenza vaccination coverage was </a:t>
            </a:r>
            <a:r>
              <a:rPr lang="en-US" sz="1100" u="sng" dirty="0"/>
              <a:t>32.5%</a:t>
            </a:r>
            <a:r>
              <a:rPr lang="en-US" sz="1100" dirty="0"/>
              <a:t> for those aged </a:t>
            </a:r>
            <a:r>
              <a:rPr lang="en-US" sz="1100" u="sng" dirty="0"/>
              <a:t>19-49 years</a:t>
            </a:r>
            <a:r>
              <a:rPr lang="en-US" sz="1100" dirty="0"/>
              <a:t>, </a:t>
            </a:r>
            <a:r>
              <a:rPr lang="en-US" sz="1100" u="sng" dirty="0"/>
              <a:t>48.7% </a:t>
            </a:r>
            <a:r>
              <a:rPr lang="en-US" sz="1100" dirty="0"/>
              <a:t>for those aged </a:t>
            </a:r>
            <a:r>
              <a:rPr lang="en-US" sz="1100" u="sng" dirty="0"/>
              <a:t>50-64 years</a:t>
            </a:r>
            <a:r>
              <a:rPr lang="en-US" sz="1100" dirty="0"/>
              <a:t>, and </a:t>
            </a:r>
            <a:r>
              <a:rPr lang="en-US" sz="1100" u="sng" dirty="0"/>
              <a:t>73.5%</a:t>
            </a:r>
            <a:r>
              <a:rPr lang="en-US" sz="1100" dirty="0"/>
              <a:t> for those aged </a:t>
            </a:r>
            <a:r>
              <a:rPr lang="en-US" sz="1100" u="sng" dirty="0"/>
              <a:t>65 years and older. </a:t>
            </a:r>
            <a:r>
              <a:rPr lang="en-US" sz="1100" u="sng" dirty="0" smtClean="0"/>
              <a:t> </a:t>
            </a:r>
            <a:r>
              <a:rPr lang="en-US" sz="1100" u="none" dirty="0" smtClean="0"/>
              <a:t>Note that </a:t>
            </a:r>
            <a:r>
              <a:rPr lang="en-US" sz="1100" u="sng" dirty="0" smtClean="0"/>
              <a:t>influenza vaccination covera</a:t>
            </a:r>
            <a:r>
              <a:rPr lang="en-US" sz="1100" dirty="0" smtClean="0"/>
              <a:t>ge for those aged </a:t>
            </a:r>
            <a:r>
              <a:rPr lang="en-US" sz="1100" u="sng" dirty="0" smtClean="0"/>
              <a:t>65 years and older</a:t>
            </a:r>
            <a:r>
              <a:rPr lang="en-US" sz="1100" u="none" dirty="0" smtClean="0"/>
              <a:t> was</a:t>
            </a:r>
            <a:r>
              <a:rPr lang="en-US" sz="1100" u="none" baseline="0" dirty="0" smtClean="0"/>
              <a:t> </a:t>
            </a:r>
            <a:r>
              <a:rPr lang="en-US" sz="1100" u="sng" baseline="0" dirty="0" smtClean="0"/>
              <a:t>higher than the HP2020 target of 70%.</a:t>
            </a:r>
            <a:endParaRPr lang="en-US" sz="1100" u="sng" dirty="0" smtClean="0"/>
          </a:p>
          <a:p>
            <a:pPr lvl="0"/>
            <a:endParaRPr lang="en-US" sz="1100" u="sng" dirty="0" smtClean="0"/>
          </a:p>
          <a:p>
            <a:pPr lvl="0"/>
            <a:r>
              <a:rPr lang="en-US" sz="1100" dirty="0" smtClean="0"/>
              <a:t>Influenza </a:t>
            </a:r>
            <a:r>
              <a:rPr lang="en-US" sz="1100" dirty="0"/>
              <a:t>vaccination coverage among </a:t>
            </a:r>
            <a:r>
              <a:rPr lang="en-US" sz="1100" u="sng" dirty="0"/>
              <a:t>health-care personnel aged ≥19 years </a:t>
            </a:r>
            <a:r>
              <a:rPr lang="en-US" sz="1100" dirty="0"/>
              <a:t>was </a:t>
            </a:r>
            <a:r>
              <a:rPr lang="en-US" sz="1100" u="sng" dirty="0"/>
              <a:t>68.6</a:t>
            </a:r>
            <a:r>
              <a:rPr lang="en-US" sz="1100" dirty="0"/>
              <a:t>%. </a:t>
            </a:r>
            <a:endParaRPr lang="en-US" sz="1100" u="sng" dirty="0"/>
          </a:p>
          <a:p>
            <a:pPr lvl="0"/>
            <a:endParaRPr lang="en-US" sz="1100" u="sng" dirty="0"/>
          </a:p>
          <a:p>
            <a:pPr lvl="0"/>
            <a:r>
              <a:rPr lang="en-US" sz="1100" dirty="0"/>
              <a:t>Among health-care personnel, influenza vaccination coverage did not increase from the 2013-14 season</a:t>
            </a:r>
            <a:r>
              <a:rPr lang="en-US" sz="1100" dirty="0" smtClean="0"/>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NHIS is the HP2020 data source. NHIS results are available later than BRFSS estimates that are reported in September, and BRFSS vs. NHIS estimates might differ. </a:t>
            </a:r>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88797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100" dirty="0">
                <a:latin typeface="Myriad Web Pro"/>
              </a:rPr>
              <a:t>Interviews from August through June of each season were used to estimate influenza vaccination coverage from July through May using Kaplan Meier survival analysis.</a:t>
            </a:r>
          </a:p>
          <a:p>
            <a:pPr defTabSz="881390" fontAlgn="auto">
              <a:spcBef>
                <a:spcPts val="0"/>
              </a:spcBef>
              <a:spcAft>
                <a:spcPts val="0"/>
              </a:spcAft>
              <a:defRPr/>
            </a:pPr>
            <a:endParaRPr lang="en-US" sz="1100" u="sng" dirty="0">
              <a:latin typeface="Myriad Web Pro"/>
            </a:endParaRPr>
          </a:p>
          <a:p>
            <a:pPr defTabSz="881390" fontAlgn="auto">
              <a:spcBef>
                <a:spcPts val="0"/>
              </a:spcBef>
              <a:spcAft>
                <a:spcPts val="0"/>
              </a:spcAft>
              <a:defRPr/>
            </a:pPr>
            <a:r>
              <a:rPr lang="en-US" sz="1100" dirty="0"/>
              <a:t>Influenza vaccination coverage among those aged ≥19 years was 42.8% during the 2012-13 season, 43.2% during the 2013-14 season, and 44.8% during the 2014-15 season. Coverage significantly increased from the 2012-13 season to the 2014-15 season, but coverage during all seasons was well below the Healthy People 2020 target of 70%. </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Influenza vaccination coverage among health-care personnel aged ≥19 years was 67.3% in the 2012-13 season, 65.4% in the 2013-14 season, and 68.6% in the 2014-15 season. Coverage did not increase significantly from the 2012-13 season to the 2014-15 season, and coverage during all seasons was well below the Healthy People 2020 target of 90%. </a:t>
            </a:r>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2393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81390" fontAlgn="auto">
              <a:spcBef>
                <a:spcPts val="0"/>
              </a:spcBef>
              <a:spcAft>
                <a:spcPts val="0"/>
              </a:spcAft>
              <a:defRPr/>
            </a:pPr>
            <a:r>
              <a:rPr lang="en-US" sz="1100" dirty="0"/>
              <a:t>As you know, there are two types of pneumococcal vaccine, </a:t>
            </a:r>
            <a:r>
              <a:rPr lang="en-US" sz="1100" u="sng" dirty="0"/>
              <a:t>the 23-valent polysaccharide vaccine (PPSV-23) which has been recommended for many years </a:t>
            </a:r>
            <a:r>
              <a:rPr lang="en-US" sz="1100" dirty="0"/>
              <a:t>for adults, and the 13-valent conjugate vaccine </a:t>
            </a:r>
            <a:r>
              <a:rPr lang="en-US" sz="1100" u="sng" dirty="0"/>
              <a:t>(PCV-13) which was recommended in June 2012</a:t>
            </a:r>
            <a:r>
              <a:rPr lang="en-US" sz="1100" dirty="0"/>
              <a:t> for adults with weakened immune systems and other specific groups, and in August 2014 for routine use among adults </a:t>
            </a:r>
            <a:r>
              <a:rPr lang="en-US" sz="1100" u="sng" dirty="0"/>
              <a:t>&gt;</a:t>
            </a:r>
            <a:r>
              <a:rPr lang="en-US" sz="1100" dirty="0"/>
              <a:t> 65 years.</a:t>
            </a:r>
          </a:p>
          <a:p>
            <a:endParaRPr lang="en-US" sz="1100" dirty="0"/>
          </a:p>
          <a:p>
            <a:pPr defTabSz="881390" fontAlgn="auto">
              <a:spcBef>
                <a:spcPts val="0"/>
              </a:spcBef>
              <a:spcAft>
                <a:spcPts val="0"/>
              </a:spcAft>
              <a:defRPr/>
            </a:pPr>
            <a:r>
              <a:rPr lang="en-US" sz="1100" dirty="0"/>
              <a:t>These coverage estimates reflect </a:t>
            </a:r>
            <a:r>
              <a:rPr lang="en-US" sz="1100" u="sng" dirty="0"/>
              <a:t>overall pneumococcal vaccination coverage </a:t>
            </a:r>
            <a:r>
              <a:rPr lang="en-US" sz="1100" dirty="0"/>
              <a:t>for PPSV-23 and PCV13 vaccine uptake. (</a:t>
            </a:r>
            <a:r>
              <a:rPr lang="en-US" sz="1100" u="sng" dirty="0"/>
              <a:t>The 2015 NHIS did not </a:t>
            </a:r>
            <a:r>
              <a:rPr lang="en-US" sz="1100" u="sng" dirty="0" smtClean="0"/>
              <a:t>include questions to try to ascertain pneumococcal </a:t>
            </a:r>
            <a:r>
              <a:rPr lang="en-US" sz="1100" u="sng" dirty="0"/>
              <a:t>vaccinations by type (PPSV23 versus PCV13</a:t>
            </a:r>
            <a:r>
              <a:rPr lang="en-US" sz="1100" dirty="0"/>
              <a:t>).)</a:t>
            </a:r>
          </a:p>
          <a:p>
            <a:endParaRPr lang="en-US" sz="1100" dirty="0"/>
          </a:p>
          <a:p>
            <a:pPr defTabSz="881390" fontAlgn="auto">
              <a:spcBef>
                <a:spcPts val="0"/>
              </a:spcBef>
              <a:spcAft>
                <a:spcPts val="0"/>
              </a:spcAft>
              <a:defRPr/>
            </a:pPr>
            <a:r>
              <a:rPr lang="en-US" sz="1100" dirty="0"/>
              <a:t>Coverage among adults aged 19-64 years at increased risk for pneumococcal disease was 23.0%, an increase of 2.8 percentage points compared to 2014 (20.3%). </a:t>
            </a:r>
          </a:p>
          <a:p>
            <a:pPr defTabSz="881390" fontAlgn="auto">
              <a:spcBef>
                <a:spcPts val="0"/>
              </a:spcBef>
              <a:spcAft>
                <a:spcPts val="0"/>
              </a:spcAft>
              <a:defRPr/>
            </a:pPr>
            <a:r>
              <a:rPr lang="en-US" sz="1100" dirty="0"/>
              <a:t>(</a:t>
            </a:r>
            <a:r>
              <a:rPr lang="en-US" sz="1100" u="sng" dirty="0"/>
              <a:t>Primarily due to increase among non-Hispanic whites</a:t>
            </a:r>
            <a:r>
              <a:rPr lang="en-US" sz="1100" dirty="0"/>
              <a:t>.)</a:t>
            </a:r>
          </a:p>
          <a:p>
            <a:pPr defTabSz="881390" fontAlgn="auto">
              <a:spcBef>
                <a:spcPts val="0"/>
              </a:spcBef>
              <a:spcAft>
                <a:spcPts val="0"/>
              </a:spcAft>
              <a:defRPr/>
            </a:pPr>
            <a:endParaRPr lang="en-US" sz="1100" dirty="0"/>
          </a:p>
          <a:p>
            <a:pPr defTabSz="881390" fontAlgn="auto">
              <a:spcBef>
                <a:spcPts val="0"/>
              </a:spcBef>
              <a:spcAft>
                <a:spcPts val="0"/>
              </a:spcAft>
              <a:defRPr/>
            </a:pPr>
            <a:r>
              <a:rPr lang="en-US" sz="1100" dirty="0"/>
              <a:t>Pneumococcal coverage among adults aged 65 years and older was 63.6%, </a:t>
            </a:r>
            <a:r>
              <a:rPr lang="en-US" sz="1100" u="sng" dirty="0"/>
              <a:t>similar to the </a:t>
            </a:r>
            <a:r>
              <a:rPr lang="en-US" sz="1100" u="sng" dirty="0" smtClean="0"/>
              <a:t>estimate </a:t>
            </a:r>
            <a:r>
              <a:rPr lang="en-US" sz="1100" u="sng" dirty="0"/>
              <a:t>for 2014</a:t>
            </a:r>
            <a:r>
              <a:rPr lang="en-US" sz="1100" dirty="0"/>
              <a:t>.</a:t>
            </a:r>
          </a:p>
          <a:p>
            <a:endParaRPr lang="en-US" sz="1100" dirty="0"/>
          </a:p>
          <a:p>
            <a:pPr defTabSz="881390" fontAlgn="auto">
              <a:spcBef>
                <a:spcPts val="0"/>
              </a:spcBef>
              <a:spcAft>
                <a:spcPts val="0"/>
              </a:spcAft>
              <a:defRPr/>
            </a:pPr>
            <a:r>
              <a:rPr lang="en-US" sz="1100" u="sng" dirty="0"/>
              <a:t>Among adults aged 60 years and older</a:t>
            </a:r>
            <a:r>
              <a:rPr lang="en-US" sz="1100" dirty="0"/>
              <a:t>, 30.6% reported receiving herpes zoster vaccination, </a:t>
            </a:r>
            <a:r>
              <a:rPr lang="en-US" sz="1100" u="sng" dirty="0"/>
              <a:t>a 2.7 percentage point increase </a:t>
            </a:r>
            <a:r>
              <a:rPr lang="en-US" sz="1100" dirty="0"/>
              <a:t>from the estimate for 2014 (27.9%).</a:t>
            </a:r>
          </a:p>
          <a:p>
            <a:r>
              <a:rPr lang="en-US" sz="1100" dirty="0"/>
              <a:t>(Primarily due to increases among non-Hispanic whites and non-Hispanic Asians.)</a:t>
            </a:r>
          </a:p>
          <a:p>
            <a:endParaRPr lang="en-US" sz="1100" dirty="0"/>
          </a:p>
          <a:p>
            <a:r>
              <a:rPr lang="en-US" sz="1100" b="1" u="sng" dirty="0" smtClean="0"/>
              <a:t>Note (To be highlighted on next slide</a:t>
            </a:r>
            <a:r>
              <a:rPr lang="en-US" sz="1100" u="sng" dirty="0" smtClean="0"/>
              <a:t>): Herpes </a:t>
            </a:r>
            <a:r>
              <a:rPr lang="en-US" sz="1100" u="sng" dirty="0"/>
              <a:t>zoster vaccination coverage among the overall population </a:t>
            </a:r>
            <a:r>
              <a:rPr lang="en-US" sz="1100" dirty="0"/>
              <a:t>(31%) </a:t>
            </a:r>
            <a:r>
              <a:rPr lang="en-US" sz="1100" u="sng" dirty="0"/>
              <a:t>and non-Hispanic whites </a:t>
            </a:r>
            <a:r>
              <a:rPr lang="en-US" sz="1100" dirty="0"/>
              <a:t>(35%) was </a:t>
            </a:r>
            <a:r>
              <a:rPr lang="en-US" sz="1100" u="sng" dirty="0"/>
              <a:t>higher than the 30% Healthy People 2020 tar</a:t>
            </a:r>
            <a:r>
              <a:rPr lang="en-US" sz="1100" dirty="0"/>
              <a:t>get. </a:t>
            </a:r>
            <a:r>
              <a:rPr lang="en-US" sz="1100" dirty="0" smtClean="0"/>
              <a:t>The </a:t>
            </a:r>
            <a:r>
              <a:rPr lang="en-US" sz="1100" u="sng" dirty="0" smtClean="0"/>
              <a:t>herpes zoster vaccination target</a:t>
            </a:r>
            <a:r>
              <a:rPr lang="en-US" sz="1100" dirty="0" smtClean="0"/>
              <a:t>, however, is </a:t>
            </a:r>
            <a:r>
              <a:rPr lang="en-US" sz="1100" u="sng" dirty="0" smtClean="0"/>
              <a:t>considerably lower than other targets </a:t>
            </a:r>
            <a:r>
              <a:rPr lang="en-US" sz="1100" dirty="0" smtClean="0"/>
              <a:t>(e.g., 70% of influenza vaccination of adults </a:t>
            </a:r>
            <a:r>
              <a:rPr lang="en-US" sz="1100" u="sng" dirty="0" smtClean="0"/>
              <a:t>&gt;</a:t>
            </a:r>
            <a:r>
              <a:rPr lang="en-US" sz="1100" u="none" dirty="0" smtClean="0"/>
              <a:t>19 years and 90% for pneumococcal vaccination of adults </a:t>
            </a:r>
            <a:r>
              <a:rPr lang="en-US" sz="1100" u="sng" dirty="0" smtClean="0"/>
              <a:t>&gt;</a:t>
            </a:r>
            <a:r>
              <a:rPr lang="en-US" sz="1100" u="none" dirty="0" smtClean="0"/>
              <a:t>65 years.</a:t>
            </a:r>
            <a:endParaRPr lang="en-US" sz="1100" u="sng" dirty="0"/>
          </a:p>
          <a:p>
            <a:endParaRPr lang="en-US" sz="11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137204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471"/>
          <a:stretch/>
        </p:blipFill>
        <p:spPr>
          <a:xfrm>
            <a:off x="0" y="1"/>
            <a:ext cx="9144000" cy="9360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213D"/>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76552"/>
            <a:ext cx="6903076" cy="369332"/>
          </a:xfrm>
          <a:prstGeom prst="rect">
            <a:avLst/>
          </a:prstGeom>
          <a:noFill/>
        </p:spPr>
        <p:txBody>
          <a:bodyPr wrap="square" rtlCol="0">
            <a:spAutoFit/>
          </a:bodyPr>
          <a:lstStyle/>
          <a:p>
            <a:r>
              <a:rPr lang="en-US" b="1" dirty="0" smtClean="0">
                <a:solidFill>
                  <a:srgbClr val="000000"/>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42508016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smtClean="0"/>
              <a:t>Bottom band: NCIRD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0"/>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rgbClr val="00213D"/>
                </a:solidFill>
              </a:defRPr>
            </a:lvl1pPr>
            <a:lvl2pPr>
              <a:buClr>
                <a:srgbClr val="B2A97E"/>
              </a:buClr>
              <a:defRPr sz="2000">
                <a:solidFill>
                  <a:srgbClr val="00213D"/>
                </a:solidFill>
              </a:defRPr>
            </a:lvl2pPr>
            <a:lvl3pPr>
              <a:buClr>
                <a:srgbClr val="594F40"/>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82892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00213D"/>
                </a:solidFill>
                <a:latin typeface="Calibri" panose="020F0502020204030204" pitchFamily="34" charset="0"/>
              </a:rPr>
              <a:t>For more information, contact CDC</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1-800-CDC-INFO (232-4636)</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TTY:  1-888-232-6348    www.cdc.gov</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
            </a:r>
            <a:br>
              <a:rPr lang="en-US" sz="1200" dirty="0" smtClean="0">
                <a:solidFill>
                  <a:srgbClr val="00213D"/>
                </a:solidFill>
                <a:latin typeface="Calibri" panose="020F0502020204030204" pitchFamily="34" charset="0"/>
              </a:rPr>
            </a:br>
            <a:r>
              <a:rPr lang="en-US" sz="1200" dirty="0" smtClean="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4" r:id="rId1"/>
    <p:sldLayoutId id="2147483863" r:id="rId2"/>
    <p:sldLayoutId id="2147483852" r:id="rId3"/>
    <p:sldLayoutId id="2147483823" r:id="rId4"/>
    <p:sldLayoutId id="2147483849"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532E63"/>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32E63"/>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vaccines/hcp/acip-recs/index.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cdc.gov/vaccines/imz-managers/coverage/adultvaxview/index.html" TargetMode="External"/><Relationship Id="rId5" Type="http://schemas.openxmlformats.org/officeDocument/2006/relationships/hyperlink" Target="http://stacks.cdc.gov/view/cdc/37407https:/www.cdc.gov/vaccines/imz-managers/coverage/adultvaxview/coverage-estimates/2015.html" TargetMode="External"/><Relationship Id="rId4" Type="http://schemas.openxmlformats.org/officeDocument/2006/relationships/hyperlink" Target="http://www.cdc.gov/mmwr/volumes/65/ss/ss6501a1.htm?s_cid=ss6501a1_w.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smtClean="0"/>
              <a:t>Adult Vaccination Update</a:t>
            </a:r>
            <a:endParaRPr lang="en-US" altLang="en-US" dirty="0"/>
          </a:p>
        </p:txBody>
      </p:sp>
      <p:sp>
        <p:nvSpPr>
          <p:cNvPr id="2" name="Subtitle 1"/>
          <p:cNvSpPr>
            <a:spLocks noGrp="1"/>
          </p:cNvSpPr>
          <p:nvPr>
            <p:ph type="subTitle" idx="1"/>
          </p:nvPr>
        </p:nvSpPr>
        <p:spPr/>
        <p:txBody>
          <a:bodyPr/>
          <a:lstStyle/>
          <a:p>
            <a:r>
              <a:rPr lang="en-US" dirty="0"/>
              <a:t>Walter W. Williams, M.D., M.P.H.</a:t>
            </a:r>
          </a:p>
          <a:p>
            <a:r>
              <a:rPr lang="en-US" dirty="0"/>
              <a:t>Medical Epidemiologist, NCIRD</a:t>
            </a:r>
          </a:p>
          <a:p>
            <a:endParaRPr lang="en-US" dirty="0"/>
          </a:p>
          <a:p>
            <a:endParaRPr lang="en-US" dirty="0"/>
          </a:p>
        </p:txBody>
      </p:sp>
      <p:sp>
        <p:nvSpPr>
          <p:cNvPr id="6" name="Text Placeholder 5"/>
          <p:cNvSpPr>
            <a:spLocks noGrp="1"/>
          </p:cNvSpPr>
          <p:nvPr>
            <p:ph type="body" sz="quarter" idx="10"/>
          </p:nvPr>
        </p:nvSpPr>
        <p:spPr/>
        <p:txBody>
          <a:bodyPr/>
          <a:lstStyle/>
          <a:p>
            <a:r>
              <a:rPr lang="en-US" dirty="0"/>
              <a:t>Immunization Services Division Seminar</a:t>
            </a:r>
          </a:p>
          <a:p>
            <a:r>
              <a:rPr lang="en-US" dirty="0"/>
              <a:t>March 2, 2017</a:t>
            </a:r>
          </a:p>
          <a:p>
            <a:pPr marL="0" indent="0"/>
            <a:r>
              <a:rPr lang="en-US" dirty="0" smtClean="0"/>
              <a:t/>
            </a:r>
            <a:br>
              <a:rPr lang="en-US" dirty="0" smtClean="0"/>
            </a:br>
            <a:endParaRPr lang="en-US" dirty="0" smtClean="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pPr lvl="0" eaLnBrk="1" fontAlgn="auto" hangingPunct="1">
              <a:spcAft>
                <a:spcPts val="0"/>
              </a:spcAft>
              <a:defRPr/>
            </a:pPr>
            <a:r>
              <a:rPr lang="en-US" sz="2400" dirty="0">
                <a:solidFill>
                  <a:srgbClr val="1F497D"/>
                </a:solidFill>
                <a:latin typeface="Calibri"/>
              </a:rPr>
              <a:t>Adult Immunization Coverage, Selected Vaccines by Age and Increased-risk Status, </a:t>
            </a:r>
            <a:r>
              <a:rPr lang="en-US" sz="2400" dirty="0" smtClean="0">
                <a:solidFill>
                  <a:srgbClr val="1F497D"/>
                </a:solidFill>
                <a:latin typeface="Calibri"/>
              </a:rPr>
              <a:t>2013-2015, United </a:t>
            </a:r>
            <a:r>
              <a:rPr lang="en-US" sz="2400" dirty="0">
                <a:solidFill>
                  <a:srgbClr val="1F497D"/>
                </a:solidFill>
                <a:latin typeface="Calibri"/>
              </a:rPr>
              <a:t>States</a:t>
            </a:r>
          </a:p>
        </p:txBody>
      </p:sp>
      <p:graphicFrame>
        <p:nvGraphicFramePr>
          <p:cNvPr id="7" name="Content Placeholder 4"/>
          <p:cNvGraphicFramePr>
            <a:graphicFrameLocks/>
          </p:cNvGraphicFramePr>
          <p:nvPr>
            <p:extLst>
              <p:ext uri="{D42A27DB-BD31-4B8C-83A1-F6EECF244321}">
                <p14:modId xmlns:p14="http://schemas.microsoft.com/office/powerpoint/2010/main" val="1895963247"/>
              </p:ext>
            </p:extLst>
          </p:nvPr>
        </p:nvGraphicFramePr>
        <p:xfrm>
          <a:off x="1021976" y="890659"/>
          <a:ext cx="6649569" cy="3454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457199" y="4240306"/>
            <a:ext cx="6400800" cy="609600"/>
          </a:xfrm>
          <a:prstGeom prst="rect">
            <a:avLst/>
          </a:prstGeom>
        </p:spPr>
        <p:txBody>
          <a:bodyPr vert="horz" lIns="91429" tIns="45714" rIns="91429" bIns="45714" rtlCol="0" anchor="b">
            <a:normAutofit/>
          </a:bodyPr>
          <a:lstStyle>
            <a:lvl1pPr marL="342900" indent="-342900" algn="l" defTabSz="914400" rtl="0" eaLnBrk="1" latinLnBrk="0" hangingPunct="1">
              <a:spcBef>
                <a:spcPct val="20000"/>
              </a:spcBef>
              <a:buFont typeface="Arial" panose="020B0604020202020204"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HP2020 Targets:  90% PPV ≥65 </a:t>
            </a:r>
            <a:r>
              <a:rPr kumimoji="0" lang="en-US" sz="1400" b="0" i="0" u="none" strike="noStrike" kern="1200" cap="none" spc="0" normalizeH="0" baseline="0" noProof="0" dirty="0" err="1" smtClean="0">
                <a:ln>
                  <a:noFill/>
                </a:ln>
                <a:solidFill>
                  <a:srgbClr val="00213D"/>
                </a:solidFill>
                <a:effectLst/>
                <a:uLnTx/>
                <a:uFillTx/>
                <a:latin typeface="Calibri"/>
                <a:ea typeface="+mn-ea"/>
                <a:cs typeface="+mn-cs"/>
              </a:rPr>
              <a:t>yrs</a:t>
            </a:r>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  60% PPV IR 19-64 </a:t>
            </a:r>
            <a:r>
              <a:rPr kumimoji="0" lang="en-US" sz="1400" b="0" i="0" u="none" strike="noStrike" kern="1200" cap="none" spc="0" normalizeH="0" baseline="0" noProof="0" dirty="0" err="1" smtClean="0">
                <a:ln>
                  <a:noFill/>
                </a:ln>
                <a:solidFill>
                  <a:srgbClr val="00213D"/>
                </a:solidFill>
                <a:effectLst/>
                <a:uLnTx/>
                <a:uFillTx/>
                <a:latin typeface="Calibri"/>
                <a:ea typeface="+mn-ea"/>
                <a:cs typeface="+mn-cs"/>
              </a:rPr>
              <a:t>yrs</a:t>
            </a:r>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 30% </a:t>
            </a:r>
            <a:r>
              <a:rPr lang="en-US" sz="1400" dirty="0" smtClean="0">
                <a:solidFill>
                  <a:srgbClr val="00213D"/>
                </a:solidFill>
                <a:latin typeface="Calibri"/>
              </a:rPr>
              <a:t>zoster ≥60 </a:t>
            </a:r>
            <a:r>
              <a:rPr lang="en-US" sz="1400" dirty="0" err="1">
                <a:solidFill>
                  <a:srgbClr val="00213D"/>
                </a:solidFill>
                <a:latin typeface="Calibri"/>
              </a:rPr>
              <a:t>yrs</a:t>
            </a:r>
            <a:endParaRPr kumimoji="0" lang="en-US" sz="1400" b="0" i="0" u="none" strike="noStrike" kern="1200" cap="none" spc="0" normalizeH="0" baseline="0" noProof="0" dirty="0" smtClean="0">
              <a:ln>
                <a:noFill/>
              </a:ln>
              <a:solidFill>
                <a:srgbClr val="00213D"/>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Data Source:  2013, 2014 and 2015 NHIS</a:t>
            </a:r>
            <a:endParaRPr kumimoji="0" lang="en-US" sz="1400" b="0" i="0" u="none" strike="noStrike" kern="1200" cap="none" spc="0" normalizeH="0" baseline="0" noProof="0" dirty="0">
              <a:ln>
                <a:noFill/>
              </a:ln>
              <a:solidFill>
                <a:srgbClr val="00213D"/>
              </a:solidFill>
              <a:effectLst/>
              <a:uLnTx/>
              <a:uFillTx/>
              <a:latin typeface="Calibri"/>
              <a:ea typeface="+mn-ea"/>
              <a:cs typeface="+mn-cs"/>
            </a:endParaRPr>
          </a:p>
        </p:txBody>
      </p:sp>
    </p:spTree>
    <p:extLst>
      <p:ext uri="{BB962C8B-B14F-4D97-AF65-F5344CB8AC3E}">
        <p14:creationId xmlns:p14="http://schemas.microsoft.com/office/powerpoint/2010/main" val="32113657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pPr lvl="0" eaLnBrk="1" fontAlgn="auto" hangingPunct="1">
              <a:spcAft>
                <a:spcPts val="0"/>
              </a:spcAft>
              <a:defRPr/>
            </a:pPr>
            <a:r>
              <a:rPr lang="en-US" dirty="0">
                <a:solidFill>
                  <a:srgbClr val="1F497D"/>
                </a:solidFill>
                <a:latin typeface="Calibri"/>
              </a:rPr>
              <a:t>Adult Tetanus-containing Vaccination Coverage by Age and High-risk Status, </a:t>
            </a:r>
            <a:r>
              <a:rPr lang="en-US" dirty="0" smtClean="0">
                <a:solidFill>
                  <a:srgbClr val="1F497D"/>
                </a:solidFill>
                <a:latin typeface="Calibri"/>
              </a:rPr>
              <a:t>United </a:t>
            </a:r>
            <a:r>
              <a:rPr lang="en-US" dirty="0">
                <a:solidFill>
                  <a:srgbClr val="1F497D"/>
                </a:solidFill>
                <a:latin typeface="Calibri"/>
              </a:rPr>
              <a:t>States</a:t>
            </a:r>
          </a:p>
        </p:txBody>
      </p:sp>
      <p:graphicFrame>
        <p:nvGraphicFramePr>
          <p:cNvPr id="5" name="Content Placeholder 4"/>
          <p:cNvGraphicFramePr>
            <a:graphicFrameLocks/>
          </p:cNvGraphicFramePr>
          <p:nvPr>
            <p:extLst>
              <p:ext uri="{D42A27DB-BD31-4B8C-83A1-F6EECF244321}">
                <p14:modId xmlns:p14="http://schemas.microsoft.com/office/powerpoint/2010/main" val="1741661972"/>
              </p:ext>
            </p:extLst>
          </p:nvPr>
        </p:nvGraphicFramePr>
        <p:xfrm>
          <a:off x="1048871" y="928758"/>
          <a:ext cx="6553200" cy="35589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a:spLocks noGrp="1"/>
          </p:cNvSpPr>
          <p:nvPr>
            <p:ph type="body" sz="quarter" idx="4294967295"/>
          </p:nvPr>
        </p:nvSpPr>
        <p:spPr>
          <a:xfrm>
            <a:off x="457199" y="4365812"/>
            <a:ext cx="8229600" cy="609600"/>
          </a:xfrm>
          <a:prstGeom prst="rect">
            <a:avLst/>
          </a:prstGeom>
        </p:spPr>
        <p:txBody>
          <a:bodyPr/>
          <a:lstStyle/>
          <a:p>
            <a:pPr marL="0" indent="0">
              <a:buNone/>
            </a:pPr>
            <a:r>
              <a:rPr lang="en-US" sz="1800" dirty="0" smtClean="0">
                <a:solidFill>
                  <a:srgbClr val="00213D"/>
                </a:solidFill>
              </a:rPr>
              <a:t>Data Source:  2015 NHIS</a:t>
            </a:r>
            <a:endParaRPr lang="en-US" sz="1800" dirty="0">
              <a:solidFill>
                <a:srgbClr val="00213D"/>
              </a:solidFill>
            </a:endParaRPr>
          </a:p>
        </p:txBody>
      </p:sp>
    </p:spTree>
    <p:extLst>
      <p:ext uri="{BB962C8B-B14F-4D97-AF65-F5344CB8AC3E}">
        <p14:creationId xmlns:p14="http://schemas.microsoft.com/office/powerpoint/2010/main" val="29561609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Potential for Bias in </a:t>
            </a:r>
            <a:r>
              <a:rPr lang="en-US" dirty="0" err="1"/>
              <a:t>Tdap</a:t>
            </a:r>
            <a:r>
              <a:rPr lang="en-US" dirty="0"/>
              <a:t> Estimates </a:t>
            </a:r>
          </a:p>
        </p:txBody>
      </p:sp>
      <p:sp>
        <p:nvSpPr>
          <p:cNvPr id="3" name="Content Placeholder 2"/>
          <p:cNvSpPr>
            <a:spLocks noGrp="1"/>
          </p:cNvSpPr>
          <p:nvPr>
            <p:ph type="body" sz="quarter" idx="10"/>
          </p:nvPr>
        </p:nvSpPr>
        <p:spPr>
          <a:xfrm>
            <a:off x="457200" y="1158875"/>
            <a:ext cx="8229600" cy="3341688"/>
          </a:xfrm>
        </p:spPr>
        <p:txBody>
          <a:bodyPr/>
          <a:lstStyle/>
          <a:p>
            <a:pPr marL="342900" lvl="1" indent="-342900">
              <a:buClr>
                <a:srgbClr val="8B9B92"/>
              </a:buClr>
              <a:buSzPct val="100000"/>
              <a:buFont typeface="Wingdings" panose="05000000000000000000" pitchFamily="2" charset="2"/>
              <a:buChar char="§"/>
            </a:pPr>
            <a:r>
              <a:rPr lang="en-US" b="1" u="sng" dirty="0"/>
              <a:t>39% of respondents were excluded </a:t>
            </a:r>
          </a:p>
          <a:p>
            <a:pPr marL="0" lvl="1" indent="0">
              <a:buSzPct val="70000"/>
              <a:buNone/>
            </a:pPr>
            <a:r>
              <a:rPr lang="en-US" b="1" dirty="0"/>
              <a:t>      </a:t>
            </a:r>
            <a:r>
              <a:rPr lang="en-US" b="1" u="sng" dirty="0"/>
              <a:t>Those:</a:t>
            </a:r>
            <a:endParaRPr lang="en-US" b="1" dirty="0"/>
          </a:p>
          <a:p>
            <a:pPr lvl="1"/>
            <a:r>
              <a:rPr lang="en-US" dirty="0">
                <a:cs typeface="Arial" pitchFamily="34" charset="0"/>
              </a:rPr>
              <a:t>without a “yes” or “no” response for tetanus vaccination, past 10 years </a:t>
            </a:r>
            <a:r>
              <a:rPr lang="en-US" b="1" dirty="0">
                <a:cs typeface="Arial" pitchFamily="34" charset="0"/>
              </a:rPr>
              <a:t>(5.7%)</a:t>
            </a:r>
          </a:p>
          <a:p>
            <a:pPr lvl="1"/>
            <a:r>
              <a:rPr lang="en-US" dirty="0">
                <a:cs typeface="Arial" pitchFamily="34" charset="0"/>
              </a:rPr>
              <a:t>without a response to tetanus vaccination during 2005-2015 </a:t>
            </a:r>
            <a:r>
              <a:rPr lang="en-US" b="1" dirty="0">
                <a:cs typeface="Arial" pitchFamily="34" charset="0"/>
              </a:rPr>
              <a:t>(1.7%)</a:t>
            </a:r>
          </a:p>
          <a:p>
            <a:pPr lvl="1"/>
            <a:r>
              <a:rPr lang="en-US" dirty="0"/>
              <a:t>who reported tetanus vaccination </a:t>
            </a:r>
            <a:r>
              <a:rPr lang="en-US" dirty="0" smtClean="0"/>
              <a:t>but </a:t>
            </a:r>
            <a:r>
              <a:rPr lang="en-US" dirty="0"/>
              <a:t>not told </a:t>
            </a:r>
            <a:r>
              <a:rPr lang="en-US" b="1" dirty="0"/>
              <a:t>(25.2%) </a:t>
            </a:r>
            <a:r>
              <a:rPr lang="en-US" dirty="0"/>
              <a:t>or did not know the vaccine type, refused to </a:t>
            </a:r>
            <a:r>
              <a:rPr lang="en-US" dirty="0" smtClean="0"/>
              <a:t>answer, </a:t>
            </a:r>
            <a:r>
              <a:rPr lang="en-US" dirty="0"/>
              <a:t>or data not obtained </a:t>
            </a:r>
            <a:r>
              <a:rPr lang="en-US" b="1" dirty="0"/>
              <a:t>(6.1%)</a:t>
            </a:r>
          </a:p>
          <a:p>
            <a:r>
              <a:rPr lang="en-US" b="1" u="sng" dirty="0">
                <a:cs typeface="Arial" pitchFamily="34" charset="0"/>
              </a:rPr>
              <a:t>Sensitivity analysis to assess magnitude of bias </a:t>
            </a:r>
            <a:r>
              <a:rPr lang="en-US" b="1" dirty="0">
                <a:cs typeface="Arial" pitchFamily="34" charset="0"/>
              </a:rPr>
              <a:t>-- </a:t>
            </a:r>
            <a:r>
              <a:rPr lang="en-US" b="1" dirty="0" err="1">
                <a:cs typeface="Arial" pitchFamily="34" charset="0"/>
              </a:rPr>
              <a:t>Tdap</a:t>
            </a:r>
            <a:r>
              <a:rPr lang="en-US" b="1" dirty="0">
                <a:cs typeface="Arial" pitchFamily="34" charset="0"/>
              </a:rPr>
              <a:t> coverage could range from:  16.3% - 50.4% (adults 19-64 years);  11.0% - 44.5% (adults </a:t>
            </a:r>
            <a:r>
              <a:rPr lang="en-US" b="1" u="sng" dirty="0">
                <a:cs typeface="Arial" pitchFamily="34" charset="0"/>
              </a:rPr>
              <a:t>&gt;</a:t>
            </a:r>
            <a:r>
              <a:rPr lang="en-US" b="1" dirty="0">
                <a:cs typeface="Arial" pitchFamily="34" charset="0"/>
              </a:rPr>
              <a:t>65 years)</a:t>
            </a:r>
            <a:endParaRPr lang="en-US" b="1" u="sng" dirty="0">
              <a:cs typeface="Arial" pitchFamily="34" charset="0"/>
            </a:endParaRPr>
          </a:p>
        </p:txBody>
      </p:sp>
      <p:sp>
        <p:nvSpPr>
          <p:cNvPr id="4" name="TextBox 3"/>
          <p:cNvSpPr txBox="1"/>
          <p:nvPr/>
        </p:nvSpPr>
        <p:spPr>
          <a:xfrm>
            <a:off x="457200" y="4596209"/>
            <a:ext cx="3124200" cy="369332"/>
          </a:xfrm>
          <a:prstGeom prst="rect">
            <a:avLst/>
          </a:prstGeom>
          <a:noFill/>
        </p:spPr>
        <p:txBody>
          <a:bodyPr wrap="square" rtlCol="0">
            <a:spAutoFit/>
          </a:bodyPr>
          <a:lstStyle/>
          <a:p>
            <a:r>
              <a:rPr lang="en-US" dirty="0">
                <a:solidFill>
                  <a:srgbClr val="00213D"/>
                </a:solidFill>
              </a:rPr>
              <a:t>Data Source:  </a:t>
            </a:r>
            <a:r>
              <a:rPr lang="en-US" dirty="0" smtClean="0">
                <a:solidFill>
                  <a:srgbClr val="00213D"/>
                </a:solidFill>
              </a:rPr>
              <a:t>2015 </a:t>
            </a:r>
            <a:r>
              <a:rPr lang="en-US" dirty="0">
                <a:solidFill>
                  <a:srgbClr val="00213D"/>
                </a:solidFill>
              </a:rPr>
              <a:t>NHIS</a:t>
            </a:r>
          </a:p>
        </p:txBody>
      </p:sp>
    </p:spTree>
    <p:extLst>
      <p:ext uri="{BB962C8B-B14F-4D97-AF65-F5344CB8AC3E}">
        <p14:creationId xmlns:p14="http://schemas.microsoft.com/office/powerpoint/2010/main" val="40544140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smtClean="0"/>
              <a:t>Proportion </a:t>
            </a:r>
            <a:r>
              <a:rPr lang="en-US" dirty="0"/>
              <a:t>of adults </a:t>
            </a:r>
            <a:r>
              <a:rPr lang="en-US" dirty="0" smtClean="0"/>
              <a:t>≥19 </a:t>
            </a:r>
            <a:r>
              <a:rPr lang="en-US" dirty="0"/>
              <a:t>years of age who received </a:t>
            </a:r>
            <a:r>
              <a:rPr lang="en-US" dirty="0" err="1"/>
              <a:t>Tdap</a:t>
            </a:r>
            <a:r>
              <a:rPr lang="en-US" dirty="0"/>
              <a:t> vaccine</a:t>
            </a:r>
          </a:p>
        </p:txBody>
      </p:sp>
      <p:graphicFrame>
        <p:nvGraphicFramePr>
          <p:cNvPr id="6" name="Table 5"/>
          <p:cNvGraphicFramePr>
            <a:graphicFrameLocks noGrp="1"/>
          </p:cNvGraphicFramePr>
          <p:nvPr>
            <p:extLst>
              <p:ext uri="{D42A27DB-BD31-4B8C-83A1-F6EECF244321}">
                <p14:modId xmlns:p14="http://schemas.microsoft.com/office/powerpoint/2010/main" val="3732965248"/>
              </p:ext>
            </p:extLst>
          </p:nvPr>
        </p:nvGraphicFramePr>
        <p:xfrm>
          <a:off x="457200" y="1080246"/>
          <a:ext cx="8229599" cy="2590800"/>
        </p:xfrm>
        <a:graphic>
          <a:graphicData uri="http://schemas.openxmlformats.org/drawingml/2006/table">
            <a:tbl>
              <a:tblPr firstRow="1">
                <a:tableStyleId>{E8B1032C-EA38-4F05-BA0D-38AFFFC7BED3}</a:tableStyleId>
              </a:tblPr>
              <a:tblGrid>
                <a:gridCol w="3429000"/>
                <a:gridCol w="1600200"/>
                <a:gridCol w="1574995"/>
                <a:gridCol w="1625404"/>
              </a:tblGrid>
              <a:tr h="341694">
                <a:tc>
                  <a:txBody>
                    <a:bodyPr/>
                    <a:lstStyle/>
                    <a:p>
                      <a:pPr marL="0" marR="0">
                        <a:lnSpc>
                          <a:spcPct val="115000"/>
                        </a:lnSpc>
                        <a:spcBef>
                          <a:spcPts val="0"/>
                        </a:spcBef>
                        <a:spcAft>
                          <a:spcPts val="1000"/>
                        </a:spcAft>
                      </a:pPr>
                      <a:r>
                        <a:rPr lang="en-US" sz="1800" dirty="0">
                          <a:solidFill>
                            <a:srgbClr val="00213D"/>
                          </a:solidFill>
                        </a:rPr>
                        <a:t>Group </a:t>
                      </a:r>
                      <a:endParaRPr lang="en-US" sz="1800" dirty="0">
                        <a:solidFill>
                          <a:srgbClr val="00213D"/>
                        </a:solidFill>
                        <a:latin typeface="Calibri"/>
                        <a:ea typeface="Calibri"/>
                        <a:cs typeface="Times New Roman"/>
                      </a:endParaRPr>
                    </a:p>
                  </a:txBody>
                  <a:tcPr marL="19038" marR="19038" marT="9519" marB="9519"/>
                </a:tc>
                <a:tc>
                  <a:txBody>
                    <a:bodyPr/>
                    <a:lstStyle/>
                    <a:p>
                      <a:pPr marL="0" marR="0" algn="ctr">
                        <a:lnSpc>
                          <a:spcPct val="115000"/>
                        </a:lnSpc>
                        <a:spcBef>
                          <a:spcPts val="0"/>
                        </a:spcBef>
                        <a:spcAft>
                          <a:spcPts val="1000"/>
                        </a:spcAft>
                      </a:pPr>
                      <a:r>
                        <a:rPr lang="en-US" sz="1800" dirty="0" smtClean="0">
                          <a:solidFill>
                            <a:srgbClr val="00213D"/>
                          </a:solidFill>
                        </a:rPr>
                        <a:t>Not Told  (%) </a:t>
                      </a:r>
                      <a:endParaRPr lang="en-US" sz="1800" dirty="0">
                        <a:solidFill>
                          <a:srgbClr val="00213D"/>
                        </a:solidFill>
                        <a:latin typeface="Calibri"/>
                        <a:ea typeface="Calibri"/>
                        <a:cs typeface="Times New Roman"/>
                      </a:endParaRPr>
                    </a:p>
                  </a:txBody>
                  <a:tcPr marL="19038" marR="19038" marT="9519" marB="9519"/>
                </a:tc>
                <a:tc>
                  <a:txBody>
                    <a:bodyPr/>
                    <a:lstStyle/>
                    <a:p>
                      <a:pPr marL="0" marR="0" algn="ctr">
                        <a:lnSpc>
                          <a:spcPct val="115000"/>
                        </a:lnSpc>
                        <a:spcBef>
                          <a:spcPts val="0"/>
                        </a:spcBef>
                        <a:spcAft>
                          <a:spcPts val="1000"/>
                        </a:spcAft>
                      </a:pPr>
                      <a:r>
                        <a:rPr lang="en-US" sz="1800" dirty="0" smtClean="0">
                          <a:solidFill>
                            <a:srgbClr val="00213D"/>
                          </a:solidFill>
                        </a:rPr>
                        <a:t>Not Recall  (%) </a:t>
                      </a:r>
                      <a:endParaRPr lang="en-US" sz="1800" dirty="0">
                        <a:solidFill>
                          <a:srgbClr val="00213D"/>
                        </a:solidFill>
                        <a:latin typeface="Calibri"/>
                        <a:ea typeface="Calibri"/>
                        <a:cs typeface="Times New Roman"/>
                      </a:endParaRPr>
                    </a:p>
                  </a:txBody>
                  <a:tcPr marL="19038" marR="19038" marT="9519" marB="9519"/>
                </a:tc>
                <a:tc>
                  <a:txBody>
                    <a:bodyPr/>
                    <a:lstStyle/>
                    <a:p>
                      <a:pPr marL="0" marR="0" algn="ctr">
                        <a:lnSpc>
                          <a:spcPct val="115000"/>
                        </a:lnSpc>
                        <a:spcBef>
                          <a:spcPts val="0"/>
                        </a:spcBef>
                        <a:spcAft>
                          <a:spcPts val="1000"/>
                        </a:spcAft>
                      </a:pPr>
                      <a:r>
                        <a:rPr lang="en-US" sz="1800" dirty="0" err="1" smtClean="0">
                          <a:solidFill>
                            <a:srgbClr val="00213D"/>
                          </a:solidFill>
                        </a:rPr>
                        <a:t>Tdap</a:t>
                      </a:r>
                      <a:r>
                        <a:rPr lang="en-US" sz="1800" dirty="0" smtClean="0">
                          <a:solidFill>
                            <a:srgbClr val="00213D"/>
                          </a:solidFill>
                        </a:rPr>
                        <a:t>/</a:t>
                      </a:r>
                      <a:r>
                        <a:rPr lang="en-US" sz="1800" dirty="0" err="1" smtClean="0">
                          <a:solidFill>
                            <a:srgbClr val="00213D"/>
                          </a:solidFill>
                        </a:rPr>
                        <a:t>Td+Tdap</a:t>
                      </a:r>
                      <a:endParaRPr lang="en-US" sz="1800" dirty="0">
                        <a:solidFill>
                          <a:srgbClr val="00213D"/>
                        </a:solidFill>
                        <a:latin typeface="Calibri"/>
                        <a:ea typeface="Calibri"/>
                        <a:cs typeface="Times New Roman"/>
                      </a:endParaRPr>
                    </a:p>
                  </a:txBody>
                  <a:tcPr marL="19038" marR="19038" marT="9519" marB="9519"/>
                </a:tc>
              </a:tr>
              <a:tr h="384071">
                <a:tc>
                  <a:txBody>
                    <a:bodyPr/>
                    <a:lstStyle/>
                    <a:p>
                      <a:pPr marL="0" marR="0">
                        <a:lnSpc>
                          <a:spcPct val="115000"/>
                        </a:lnSpc>
                        <a:spcBef>
                          <a:spcPts val="0"/>
                        </a:spcBef>
                        <a:spcAft>
                          <a:spcPts val="1000"/>
                        </a:spcAft>
                      </a:pPr>
                      <a:r>
                        <a:rPr lang="en-US" sz="1800" u="none" dirty="0" smtClean="0">
                          <a:solidFill>
                            <a:srgbClr val="00213D"/>
                          </a:solidFill>
                        </a:rPr>
                        <a:t>Adults, </a:t>
                      </a:r>
                      <a:r>
                        <a:rPr lang="en-US" sz="1800" u="sng" dirty="0" smtClean="0">
                          <a:solidFill>
                            <a:srgbClr val="00213D"/>
                          </a:solidFill>
                        </a:rPr>
                        <a:t>&gt;</a:t>
                      </a:r>
                      <a:r>
                        <a:rPr lang="en-US" sz="1800" u="none" dirty="0" smtClean="0">
                          <a:solidFill>
                            <a:srgbClr val="00213D"/>
                          </a:solidFill>
                        </a:rPr>
                        <a:t>19 </a:t>
                      </a:r>
                      <a:r>
                        <a:rPr lang="en-US" sz="1800" dirty="0" smtClean="0">
                          <a:solidFill>
                            <a:srgbClr val="00213D"/>
                          </a:solidFill>
                        </a:rPr>
                        <a:t>years, Overall</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rPr>
                        <a:t>49</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rPr>
                        <a:t>13</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rPr>
                        <a:t>72</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r>
              <a:tr h="370062">
                <a:tc>
                  <a:txBody>
                    <a:bodyPr/>
                    <a:lstStyle/>
                    <a:p>
                      <a:pPr marL="0" marR="0">
                        <a:lnSpc>
                          <a:spcPct val="115000"/>
                        </a:lnSpc>
                        <a:spcBef>
                          <a:spcPts val="0"/>
                        </a:spcBef>
                        <a:spcAft>
                          <a:spcPts val="1000"/>
                        </a:spcAft>
                      </a:pP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p>
                      <a:pPr>
                        <a:lnSpc>
                          <a:spcPct val="115000"/>
                        </a:lnSpc>
                      </a:pPr>
                      <a:endParaRPr lang="en-US" sz="1800" dirty="0">
                        <a:solidFill>
                          <a:srgbClr val="00213D"/>
                        </a:solidFill>
                        <a:latin typeface="Calibri" panose="020F0502020204030204" pitchFamily="34" charset="0"/>
                        <a:ea typeface="Times New Roman"/>
                      </a:endParaRPr>
                    </a:p>
                  </a:txBody>
                  <a:tcPr marL="19038" marR="19038" marT="9519" marB="9519"/>
                </a:tc>
                <a:tc>
                  <a:txBody>
                    <a:bodyPr/>
                    <a:lstStyle/>
                    <a:p>
                      <a:pPr>
                        <a:lnSpc>
                          <a:spcPct val="115000"/>
                        </a:lnSpc>
                      </a:pPr>
                      <a:endParaRPr lang="en-US" sz="1800" dirty="0">
                        <a:solidFill>
                          <a:srgbClr val="00213D"/>
                        </a:solidFill>
                        <a:latin typeface="Calibri" panose="020F0502020204030204" pitchFamily="34" charset="0"/>
                        <a:ea typeface="Times New Roman"/>
                      </a:endParaRPr>
                    </a:p>
                  </a:txBody>
                  <a:tcPr marL="19038" marR="19038" marT="9519" marB="9519"/>
                </a:tc>
                <a:tc>
                  <a:txBody>
                    <a:bodyPr/>
                    <a:lstStyle/>
                    <a:p>
                      <a:pPr>
                        <a:lnSpc>
                          <a:spcPct val="115000"/>
                        </a:lnSpc>
                      </a:pPr>
                      <a:endParaRPr lang="en-US" sz="1800" dirty="0">
                        <a:solidFill>
                          <a:srgbClr val="00213D"/>
                        </a:solidFill>
                        <a:latin typeface="Calibri" panose="020F0502020204030204" pitchFamily="34" charset="0"/>
                        <a:ea typeface="Times New Roman"/>
                      </a:endParaRPr>
                    </a:p>
                  </a:txBody>
                  <a:tcPr marL="19038" marR="19038" marT="9519" marB="9519"/>
                </a:tc>
              </a:tr>
              <a:tr h="37006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rPr>
                        <a:t> HCP, </a:t>
                      </a:r>
                      <a:r>
                        <a:rPr lang="en-US" sz="1800" u="sng" dirty="0" smtClean="0">
                          <a:solidFill>
                            <a:srgbClr val="00213D"/>
                          </a:solidFill>
                        </a:rPr>
                        <a:t>&gt;</a:t>
                      </a:r>
                      <a:r>
                        <a:rPr lang="en-US" sz="1800" dirty="0" smtClean="0">
                          <a:solidFill>
                            <a:srgbClr val="00213D"/>
                          </a:solidFill>
                        </a:rPr>
                        <a:t>19 years</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rPr>
                        <a:t>32</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rPr>
                        <a:t>10</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solidFill>
                            <a:srgbClr val="00213D"/>
                          </a:solidFill>
                        </a:rPr>
                        <a:t>78*</a:t>
                      </a:r>
                      <a:endParaRPr lang="en-US" sz="1800" b="1" i="0" u="none" strike="noStrike" dirty="0" smtClean="0">
                        <a:solidFill>
                          <a:srgbClr val="00213D"/>
                        </a:solidFill>
                        <a:effectLst/>
                        <a:latin typeface="Calibri" panose="020F0502020204030204" pitchFamily="34" charset="0"/>
                      </a:endParaRPr>
                    </a:p>
                  </a:txBody>
                  <a:tcPr marL="19038" marR="19038" marT="9519" marB="9519"/>
                </a:tc>
              </a:tr>
              <a:tr h="370062">
                <a:tc>
                  <a:txBody>
                    <a:bodyPr/>
                    <a:lstStyle/>
                    <a:p>
                      <a:pPr marL="0" marR="0">
                        <a:lnSpc>
                          <a:spcPct val="115000"/>
                        </a:lnSpc>
                        <a:spcBef>
                          <a:spcPts val="0"/>
                        </a:spcBef>
                        <a:spcAft>
                          <a:spcPts val="1000"/>
                        </a:spcAft>
                      </a:pPr>
                      <a:r>
                        <a:rPr lang="en-US" sz="1800" dirty="0" smtClean="0">
                          <a:solidFill>
                            <a:srgbClr val="00213D"/>
                          </a:solidFill>
                        </a:rPr>
                        <a:t>   </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algn="ctr">
                        <a:lnSpc>
                          <a:spcPct val="115000"/>
                        </a:lnSpc>
                        <a:spcBef>
                          <a:spcPts val="0"/>
                        </a:spcBef>
                        <a:spcAft>
                          <a:spcPts val="1000"/>
                        </a:spcAft>
                      </a:pP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algn="ctr">
                        <a:lnSpc>
                          <a:spcPct val="115000"/>
                        </a:lnSpc>
                        <a:spcBef>
                          <a:spcPts val="0"/>
                        </a:spcBef>
                        <a:spcAft>
                          <a:spcPts val="1000"/>
                        </a:spcAft>
                      </a:pPr>
                      <a:endParaRPr lang="en-US" sz="1800" dirty="0">
                        <a:solidFill>
                          <a:srgbClr val="00213D"/>
                        </a:solidFill>
                        <a:latin typeface="Calibri" panose="020F0502020204030204" pitchFamily="34" charset="0"/>
                        <a:ea typeface="Calibri"/>
                        <a:cs typeface="Times New Roman"/>
                      </a:endParaRPr>
                    </a:p>
                  </a:txBody>
                  <a:tcPr marL="19038" marR="19038" marT="9519" marB="9519"/>
                </a:tc>
              </a:tr>
              <a:tr h="384787">
                <a:tc>
                  <a:txBody>
                    <a:bodyPr/>
                    <a:lstStyle/>
                    <a:p>
                      <a:pPr marL="0" marR="0">
                        <a:lnSpc>
                          <a:spcPct val="115000"/>
                        </a:lnSpc>
                        <a:spcBef>
                          <a:spcPts val="0"/>
                        </a:spcBef>
                        <a:spcAft>
                          <a:spcPts val="1000"/>
                        </a:spcAft>
                      </a:pPr>
                      <a:r>
                        <a:rPr lang="en-US" sz="1800" dirty="0" smtClean="0">
                          <a:solidFill>
                            <a:srgbClr val="00213D"/>
                          </a:solidFill>
                        </a:rPr>
                        <a:t> Non-HCP, </a:t>
                      </a:r>
                      <a:r>
                        <a:rPr lang="en-US" sz="1800" u="sng" dirty="0" smtClean="0">
                          <a:solidFill>
                            <a:srgbClr val="00213D"/>
                          </a:solidFill>
                        </a:rPr>
                        <a:t>&gt;</a:t>
                      </a:r>
                      <a:r>
                        <a:rPr lang="en-US" sz="1800" dirty="0" smtClean="0">
                          <a:solidFill>
                            <a:srgbClr val="00213D"/>
                          </a:solidFill>
                        </a:rPr>
                        <a:t>19 years</a:t>
                      </a:r>
                      <a:endParaRPr lang="en-US" sz="1800" b="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1000"/>
                        </a:spcAft>
                        <a:buClrTx/>
                        <a:buSzTx/>
                        <a:buFontTx/>
                        <a:buNone/>
                        <a:tabLst>
                          <a:tab pos="419735" algn="l"/>
                        </a:tabLst>
                        <a:defRPr/>
                      </a:pPr>
                      <a:r>
                        <a:rPr lang="en-US" sz="1800" dirty="0" smtClean="0">
                          <a:solidFill>
                            <a:srgbClr val="00213D"/>
                          </a:solidFill>
                        </a:rPr>
                        <a:t>51</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rPr>
                        <a:t>13</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rPr>
                        <a:t>71</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r>
              <a:tr h="370062">
                <a:tc>
                  <a:txBody>
                    <a:bodyPr/>
                    <a:lstStyle/>
                    <a:p>
                      <a:pPr marL="0" marR="0">
                        <a:lnSpc>
                          <a:spcPct val="115000"/>
                        </a:lnSpc>
                        <a:spcBef>
                          <a:spcPts val="0"/>
                        </a:spcBef>
                        <a:spcAft>
                          <a:spcPts val="1000"/>
                        </a:spcAft>
                      </a:pPr>
                      <a:r>
                        <a:rPr lang="en-US" sz="1800" dirty="0" smtClean="0">
                          <a:solidFill>
                            <a:srgbClr val="00213D"/>
                          </a:solidFill>
                        </a:rPr>
                        <a:t>   </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algn="ctr">
                        <a:lnSpc>
                          <a:spcPct val="115000"/>
                        </a:lnSpc>
                        <a:spcBef>
                          <a:spcPts val="0"/>
                        </a:spcBef>
                        <a:spcAft>
                          <a:spcPts val="1000"/>
                        </a:spcAft>
                      </a:pP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algn="ctr">
                        <a:lnSpc>
                          <a:spcPct val="115000"/>
                        </a:lnSpc>
                        <a:spcBef>
                          <a:spcPts val="0"/>
                        </a:spcBef>
                        <a:spcAft>
                          <a:spcPts val="1000"/>
                        </a:spcAft>
                      </a:pP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p>
                      <a:pPr marL="0" marR="0" algn="ctr">
                        <a:lnSpc>
                          <a:spcPct val="115000"/>
                        </a:lnSpc>
                        <a:spcBef>
                          <a:spcPts val="0"/>
                        </a:spcBef>
                        <a:spcAft>
                          <a:spcPts val="1000"/>
                        </a:spcAft>
                      </a:pPr>
                      <a:endParaRPr lang="en-US" sz="1800" dirty="0">
                        <a:solidFill>
                          <a:srgbClr val="00213D"/>
                        </a:solidFill>
                        <a:latin typeface="Calibri" panose="020F0502020204030204" pitchFamily="34" charset="0"/>
                        <a:ea typeface="Calibri"/>
                        <a:cs typeface="Times New Roman"/>
                      </a:endParaRPr>
                    </a:p>
                  </a:txBody>
                  <a:tcPr marL="19038" marR="19038" marT="9519" marB="9519"/>
                </a:tc>
              </a:tr>
            </a:tbl>
          </a:graphicData>
        </a:graphic>
      </p:graphicFrame>
      <p:sp>
        <p:nvSpPr>
          <p:cNvPr id="7" name="TextBox 6"/>
          <p:cNvSpPr txBox="1">
            <a:spLocks noChangeArrowheads="1"/>
          </p:cNvSpPr>
          <p:nvPr/>
        </p:nvSpPr>
        <p:spPr bwMode="auto">
          <a:xfrm flipH="1">
            <a:off x="344308" y="3948935"/>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smtClean="0">
                <a:solidFill>
                  <a:srgbClr val="00213D"/>
                </a:solidFill>
              </a:rPr>
              <a:t>*</a:t>
            </a:r>
            <a:r>
              <a:rPr lang="en-US" sz="2000" b="1" dirty="0" smtClean="0">
                <a:solidFill>
                  <a:srgbClr val="00213D"/>
                </a:solidFill>
                <a:cs typeface="Calibri"/>
              </a:rPr>
              <a:t>p&lt;0.05 by t test for comparisons  between HCP and non-HCP </a:t>
            </a:r>
            <a:r>
              <a:rPr lang="en-US" sz="2000" b="1" u="sng" dirty="0" smtClean="0">
                <a:solidFill>
                  <a:srgbClr val="00213D"/>
                </a:solidFill>
                <a:cs typeface="Calibri"/>
              </a:rPr>
              <a:t>&gt;</a:t>
            </a:r>
            <a:r>
              <a:rPr lang="en-US" sz="2000" b="1" dirty="0" smtClean="0">
                <a:solidFill>
                  <a:srgbClr val="00213D"/>
                </a:solidFill>
                <a:cs typeface="Calibri"/>
              </a:rPr>
              <a:t>19 years.</a:t>
            </a:r>
            <a:endParaRPr lang="en-US" sz="2000" dirty="0">
              <a:solidFill>
                <a:srgbClr val="00213D"/>
              </a:solidFill>
            </a:endParaRPr>
          </a:p>
          <a:p>
            <a:pPr eaLnBrk="1" hangingPunct="1"/>
            <a:endParaRPr lang="en-US" sz="1600" dirty="0">
              <a:latin typeface="+mn-lt"/>
            </a:endParaRPr>
          </a:p>
        </p:txBody>
      </p:sp>
      <p:sp>
        <p:nvSpPr>
          <p:cNvPr id="8" name="TextBox 7"/>
          <p:cNvSpPr txBox="1"/>
          <p:nvPr/>
        </p:nvSpPr>
        <p:spPr>
          <a:xfrm>
            <a:off x="457199" y="4595266"/>
            <a:ext cx="3200400" cy="369332"/>
          </a:xfrm>
          <a:prstGeom prst="rect">
            <a:avLst/>
          </a:prstGeom>
          <a:noFill/>
        </p:spPr>
        <p:txBody>
          <a:bodyPr wrap="square" rtlCol="0">
            <a:spAutoFit/>
          </a:bodyPr>
          <a:lstStyle/>
          <a:p>
            <a:r>
              <a:rPr lang="en-US" dirty="0">
                <a:solidFill>
                  <a:srgbClr val="00213D"/>
                </a:solidFill>
                <a:latin typeface="Calibri" panose="020F0502020204030204" pitchFamily="34" charset="0"/>
              </a:rPr>
              <a:t>Data Source:  </a:t>
            </a:r>
            <a:r>
              <a:rPr lang="en-US" dirty="0" smtClean="0">
                <a:solidFill>
                  <a:srgbClr val="00213D"/>
                </a:solidFill>
                <a:latin typeface="Calibri" panose="020F0502020204030204" pitchFamily="34" charset="0"/>
              </a:rPr>
              <a:t>2015 </a:t>
            </a:r>
            <a:r>
              <a:rPr lang="en-US" dirty="0">
                <a:solidFill>
                  <a:srgbClr val="00213D"/>
                </a:solidFill>
                <a:latin typeface="Calibri" panose="020F0502020204030204" pitchFamily="34" charset="0"/>
              </a:rPr>
              <a:t>NHIS</a:t>
            </a:r>
          </a:p>
        </p:txBody>
      </p:sp>
    </p:spTree>
    <p:extLst>
      <p:ext uri="{BB962C8B-B14F-4D97-AF65-F5344CB8AC3E}">
        <p14:creationId xmlns:p14="http://schemas.microsoft.com/office/powerpoint/2010/main" val="42537903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Hepatitis A Vaccination Coverage by Age and High-risk Status, United States</a:t>
            </a:r>
          </a:p>
        </p:txBody>
      </p:sp>
      <p:sp>
        <p:nvSpPr>
          <p:cNvPr id="8" name="TextBox 7"/>
          <p:cNvSpPr txBox="1"/>
          <p:nvPr/>
        </p:nvSpPr>
        <p:spPr>
          <a:xfrm>
            <a:off x="457199" y="4595266"/>
            <a:ext cx="3200400" cy="369332"/>
          </a:xfrm>
          <a:prstGeom prst="rect">
            <a:avLst/>
          </a:prstGeom>
          <a:noFill/>
        </p:spPr>
        <p:txBody>
          <a:bodyPr wrap="square" rtlCol="0">
            <a:spAutoFit/>
          </a:bodyPr>
          <a:lstStyle/>
          <a:p>
            <a:r>
              <a:rPr lang="en-US" dirty="0">
                <a:solidFill>
                  <a:srgbClr val="00213D"/>
                </a:solidFill>
                <a:latin typeface="Calibri" panose="020F0502020204030204" pitchFamily="34" charset="0"/>
              </a:rPr>
              <a:t>Data Source:  </a:t>
            </a:r>
            <a:r>
              <a:rPr lang="en-US" dirty="0" smtClean="0">
                <a:solidFill>
                  <a:srgbClr val="00213D"/>
                </a:solidFill>
                <a:latin typeface="Calibri" panose="020F0502020204030204" pitchFamily="34" charset="0"/>
              </a:rPr>
              <a:t>2015 </a:t>
            </a:r>
            <a:r>
              <a:rPr lang="en-US" dirty="0">
                <a:solidFill>
                  <a:srgbClr val="00213D"/>
                </a:solidFill>
                <a:latin typeface="Calibri" panose="020F0502020204030204" pitchFamily="34" charset="0"/>
              </a:rPr>
              <a:t>NHIS</a:t>
            </a:r>
          </a:p>
        </p:txBody>
      </p:sp>
      <p:graphicFrame>
        <p:nvGraphicFramePr>
          <p:cNvPr id="9" name="Content Placeholder 4"/>
          <p:cNvGraphicFramePr>
            <a:graphicFrameLocks/>
          </p:cNvGraphicFramePr>
          <p:nvPr>
            <p:extLst>
              <p:ext uri="{D42A27DB-BD31-4B8C-83A1-F6EECF244321}">
                <p14:modId xmlns:p14="http://schemas.microsoft.com/office/powerpoint/2010/main" val="3681160313"/>
              </p:ext>
            </p:extLst>
          </p:nvPr>
        </p:nvGraphicFramePr>
        <p:xfrm>
          <a:off x="457199" y="881656"/>
          <a:ext cx="8376700" cy="3713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1315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Hepatitis B Vaccination Coverage by Age and High-risk Status, United States</a:t>
            </a:r>
          </a:p>
        </p:txBody>
      </p:sp>
      <p:graphicFrame>
        <p:nvGraphicFramePr>
          <p:cNvPr id="6" name="Content Placeholder 4"/>
          <p:cNvGraphicFramePr>
            <a:graphicFrameLocks/>
          </p:cNvGraphicFramePr>
          <p:nvPr>
            <p:extLst>
              <p:ext uri="{D42A27DB-BD31-4B8C-83A1-F6EECF244321}">
                <p14:modId xmlns:p14="http://schemas.microsoft.com/office/powerpoint/2010/main" val="2956169176"/>
              </p:ext>
            </p:extLst>
          </p:nvPr>
        </p:nvGraphicFramePr>
        <p:xfrm>
          <a:off x="874057" y="923337"/>
          <a:ext cx="7395884" cy="36719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a:spLocks noGrp="1"/>
          </p:cNvSpPr>
          <p:nvPr>
            <p:ph type="body" sz="quarter" idx="4294967295"/>
          </p:nvPr>
        </p:nvSpPr>
        <p:spPr>
          <a:xfrm>
            <a:off x="457199" y="4379259"/>
            <a:ext cx="8229600" cy="609600"/>
          </a:xfrm>
          <a:prstGeom prst="rect">
            <a:avLst/>
          </a:prstGeom>
        </p:spPr>
        <p:txBody>
          <a:bodyPr/>
          <a:lstStyle/>
          <a:p>
            <a:pPr marL="0" indent="0">
              <a:buNone/>
            </a:pPr>
            <a:r>
              <a:rPr lang="en-US" sz="1800" dirty="0" smtClean="0">
                <a:solidFill>
                  <a:srgbClr val="00213D"/>
                </a:solidFill>
              </a:rPr>
              <a:t>HP2020 Target: 90% </a:t>
            </a:r>
            <a:r>
              <a:rPr lang="en-US" sz="1800" dirty="0" err="1" smtClean="0">
                <a:solidFill>
                  <a:srgbClr val="00213D"/>
                </a:solidFill>
              </a:rPr>
              <a:t>HepB</a:t>
            </a:r>
            <a:r>
              <a:rPr lang="en-US" sz="1800" dirty="0" smtClean="0">
                <a:solidFill>
                  <a:srgbClr val="00213D"/>
                </a:solidFill>
              </a:rPr>
              <a:t> Healthcare Personnel (HCP)</a:t>
            </a:r>
          </a:p>
          <a:p>
            <a:pPr marL="0" indent="0">
              <a:buNone/>
            </a:pPr>
            <a:r>
              <a:rPr lang="en-US" sz="1800" dirty="0" smtClean="0">
                <a:solidFill>
                  <a:srgbClr val="00213D"/>
                </a:solidFill>
              </a:rPr>
              <a:t>Data Source:  2015 NHIS</a:t>
            </a:r>
            <a:endParaRPr lang="en-US" sz="1800" dirty="0">
              <a:solidFill>
                <a:srgbClr val="00213D"/>
              </a:solidFill>
            </a:endParaRPr>
          </a:p>
        </p:txBody>
      </p:sp>
    </p:spTree>
    <p:extLst>
      <p:ext uri="{BB962C8B-B14F-4D97-AF65-F5344CB8AC3E}">
        <p14:creationId xmlns:p14="http://schemas.microsoft.com/office/powerpoint/2010/main" val="6898185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smtClean="0"/>
              <a:t>Proportion </a:t>
            </a:r>
            <a:r>
              <a:rPr lang="en-US" dirty="0"/>
              <a:t>of HCP </a:t>
            </a:r>
            <a:r>
              <a:rPr lang="en-US" dirty="0" smtClean="0"/>
              <a:t>≥19 </a:t>
            </a:r>
            <a:r>
              <a:rPr lang="en-US" dirty="0"/>
              <a:t>years of age who received selected vaccines, by direct patient care</a:t>
            </a:r>
          </a:p>
        </p:txBody>
      </p:sp>
      <p:graphicFrame>
        <p:nvGraphicFramePr>
          <p:cNvPr id="7" name="Table 6"/>
          <p:cNvGraphicFramePr>
            <a:graphicFrameLocks noGrp="1"/>
          </p:cNvGraphicFramePr>
          <p:nvPr>
            <p:extLst>
              <p:ext uri="{D42A27DB-BD31-4B8C-83A1-F6EECF244321}">
                <p14:modId xmlns:p14="http://schemas.microsoft.com/office/powerpoint/2010/main" val="120308494"/>
              </p:ext>
            </p:extLst>
          </p:nvPr>
        </p:nvGraphicFramePr>
        <p:xfrm>
          <a:off x="457199" y="1222342"/>
          <a:ext cx="8214628" cy="2863332"/>
        </p:xfrm>
        <a:graphic>
          <a:graphicData uri="http://schemas.openxmlformats.org/drawingml/2006/table">
            <a:tbl>
              <a:tblPr firstRow="1">
                <a:tableStyleId>{E8B1032C-EA38-4F05-BA0D-38AFFFC7BED3}</a:tableStyleId>
              </a:tblPr>
              <a:tblGrid>
                <a:gridCol w="6860282"/>
                <a:gridCol w="1354346"/>
              </a:tblGrid>
              <a:tr h="377637">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pPr marL="0" marR="0">
                        <a:lnSpc>
                          <a:spcPct val="115000"/>
                        </a:lnSpc>
                        <a:spcBef>
                          <a:spcPts val="0"/>
                        </a:spcBef>
                        <a:spcAft>
                          <a:spcPts val="1000"/>
                        </a:spcAft>
                      </a:pPr>
                      <a:r>
                        <a:rPr lang="en-US" sz="1800" dirty="0">
                          <a:solidFill>
                            <a:srgbClr val="00213D"/>
                          </a:solidFill>
                          <a:latin typeface="Calibri" panose="020F0502020204030204" pitchFamily="34" charset="0"/>
                        </a:rPr>
                        <a:t>Group </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a:t>
                      </a:r>
                      <a:endParaRPr lang="en-US" sz="1800" dirty="0">
                        <a:solidFill>
                          <a:srgbClr val="00213D"/>
                        </a:solidFill>
                        <a:latin typeface="Calibri" panose="020F0502020204030204" pitchFamily="34" charset="0"/>
                        <a:ea typeface="Calibri"/>
                        <a:cs typeface="Times New Roman"/>
                      </a:endParaRPr>
                    </a:p>
                  </a:txBody>
                  <a:tcPr marL="19038" marR="19038" marT="9519" marB="9519"/>
                </a:tc>
              </a:tr>
              <a:tr h="424473">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nSpc>
                          <a:spcPct val="115000"/>
                        </a:lnSpc>
                        <a:spcBef>
                          <a:spcPts val="0"/>
                        </a:spcBef>
                        <a:spcAft>
                          <a:spcPts val="1000"/>
                        </a:spcAft>
                      </a:pPr>
                      <a:r>
                        <a:rPr lang="en-US" sz="1800" u="none" dirty="0" smtClean="0">
                          <a:solidFill>
                            <a:srgbClr val="00213D"/>
                          </a:solidFill>
                          <a:latin typeface="Calibri" panose="020F0502020204030204" pitchFamily="34" charset="0"/>
                        </a:rPr>
                        <a:t>Influenza (2014-15</a:t>
                      </a:r>
                      <a:r>
                        <a:rPr lang="en-US" sz="1800" u="none" baseline="0" dirty="0" smtClean="0">
                          <a:solidFill>
                            <a:srgbClr val="00213D"/>
                          </a:solidFill>
                          <a:latin typeface="Calibri" panose="020F0502020204030204" pitchFamily="34" charset="0"/>
                        </a:rPr>
                        <a:t> season)</a:t>
                      </a:r>
                      <a:r>
                        <a:rPr lang="en-US" sz="1800" u="none"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 direct patient care</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latin typeface="Calibri" panose="020F0502020204030204" pitchFamily="34" charset="0"/>
                        </a:rPr>
                        <a:t>69</a:t>
                      </a:r>
                      <a:endParaRPr lang="en-US" sz="1800" b="0" dirty="0" smtClean="0">
                        <a:solidFill>
                          <a:srgbClr val="00213D"/>
                        </a:solidFill>
                        <a:latin typeface="Calibri" panose="020F0502020204030204" pitchFamily="34" charset="0"/>
                        <a:ea typeface="Calibri"/>
                        <a:cs typeface="Times New Roman"/>
                      </a:endParaRPr>
                    </a:p>
                  </a:txBody>
                  <a:tcPr marL="19038" marR="19038" marT="9519" marB="9519"/>
                </a:tc>
              </a:tr>
              <a:tr h="40899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u="none" dirty="0" smtClean="0">
                          <a:solidFill>
                            <a:srgbClr val="00213D"/>
                          </a:solidFill>
                          <a:latin typeface="Calibri" panose="020F0502020204030204" pitchFamily="34" charset="0"/>
                        </a:rPr>
                        <a:t>Influenza (2014-15 season),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without direct patient care</a:t>
                      </a:r>
                      <a:endParaRPr lang="en-US" sz="1800" b="1"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ctr">
                        <a:lnSpc>
                          <a:spcPct val="115000"/>
                        </a:lnSpc>
                      </a:pPr>
                      <a:r>
                        <a:rPr lang="en-US" sz="1800" dirty="0" smtClean="0">
                          <a:solidFill>
                            <a:srgbClr val="00213D"/>
                          </a:solidFill>
                          <a:latin typeface="Calibri" panose="020F0502020204030204" pitchFamily="34" charset="0"/>
                        </a:rPr>
                        <a:t>68</a:t>
                      </a:r>
                      <a:endParaRPr lang="en-US" sz="1800" b="0" dirty="0">
                        <a:solidFill>
                          <a:srgbClr val="00213D"/>
                        </a:solidFill>
                        <a:latin typeface="Calibri" panose="020F0502020204030204" pitchFamily="34" charset="0"/>
                        <a:ea typeface="Times New Roman"/>
                      </a:endParaRPr>
                    </a:p>
                  </a:txBody>
                  <a:tcPr marL="19038" marR="19038" marT="9519" marB="9519"/>
                </a:tc>
              </a:tr>
              <a:tr h="40899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nSpc>
                          <a:spcPct val="115000"/>
                        </a:lnSpc>
                        <a:spcBef>
                          <a:spcPts val="0"/>
                        </a:spcBef>
                        <a:spcAft>
                          <a:spcPts val="1000"/>
                        </a:spcAft>
                      </a:pPr>
                      <a:r>
                        <a:rPr lang="en-US" sz="1800" u="none" dirty="0" err="1" smtClean="0">
                          <a:solidFill>
                            <a:srgbClr val="00213D"/>
                          </a:solidFill>
                          <a:latin typeface="Calibri" panose="020F0502020204030204" pitchFamily="34" charset="0"/>
                        </a:rPr>
                        <a:t>Tdap</a:t>
                      </a:r>
                      <a:r>
                        <a:rPr lang="en-US" sz="1800" u="none"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 direct patient care</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u="none" strike="noStrike" dirty="0" smtClean="0">
                          <a:solidFill>
                            <a:srgbClr val="00213D"/>
                          </a:solidFill>
                          <a:effectLst/>
                          <a:latin typeface="Calibri" panose="020F0502020204030204" pitchFamily="34" charset="0"/>
                        </a:rPr>
                        <a:t>51</a:t>
                      </a:r>
                      <a:endParaRPr lang="en-US" sz="1800" b="0" i="0" u="none" strike="noStrike" dirty="0" smtClean="0">
                        <a:solidFill>
                          <a:srgbClr val="00213D"/>
                        </a:solidFill>
                        <a:effectLst/>
                        <a:latin typeface="Calibri" panose="020F0502020204030204" pitchFamily="34" charset="0"/>
                      </a:endParaRPr>
                    </a:p>
                  </a:txBody>
                  <a:tcPr marL="19038" marR="19038" marT="9519" marB="9519"/>
                </a:tc>
              </a:tr>
              <a:tr h="40899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err="1" smtClean="0">
                          <a:solidFill>
                            <a:srgbClr val="00213D"/>
                          </a:solidFill>
                          <a:latin typeface="Calibri" panose="020F0502020204030204" pitchFamily="34" charset="0"/>
                        </a:rPr>
                        <a:t>Tdap</a:t>
                      </a:r>
                      <a:r>
                        <a:rPr lang="en-US" sz="1800" u="none"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without direct patient care</a:t>
                      </a:r>
                      <a:endParaRPr lang="en-US" sz="1800" b="1"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36*</a:t>
                      </a:r>
                      <a:endParaRPr lang="en-US" sz="1800" b="0" dirty="0">
                        <a:solidFill>
                          <a:srgbClr val="00213D"/>
                        </a:solidFill>
                        <a:latin typeface="Calibri" panose="020F0502020204030204" pitchFamily="34" charset="0"/>
                        <a:ea typeface="Calibri"/>
                        <a:cs typeface="Times New Roman"/>
                      </a:endParaRPr>
                    </a:p>
                  </a:txBody>
                  <a:tcPr marL="19038" marR="19038" marT="9519" marB="9519"/>
                </a:tc>
              </a:tr>
              <a:tr h="425262">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nSpc>
                          <a:spcPct val="115000"/>
                        </a:lnSpc>
                        <a:spcBef>
                          <a:spcPts val="0"/>
                        </a:spcBef>
                        <a:spcAft>
                          <a:spcPts val="1000"/>
                        </a:spcAft>
                      </a:pPr>
                      <a:r>
                        <a:rPr lang="en-US" sz="1800" u="none" dirty="0" err="1" smtClean="0">
                          <a:solidFill>
                            <a:srgbClr val="00213D"/>
                          </a:solidFill>
                          <a:latin typeface="Calibri" panose="020F0502020204030204" pitchFamily="34" charset="0"/>
                        </a:rPr>
                        <a:t>Hep</a:t>
                      </a:r>
                      <a:r>
                        <a:rPr lang="en-US" sz="1800" u="none" baseline="0" dirty="0" err="1" smtClean="0">
                          <a:solidFill>
                            <a:srgbClr val="00213D"/>
                          </a:solidFill>
                          <a:latin typeface="Calibri" panose="020F0502020204030204" pitchFamily="34" charset="0"/>
                        </a:rPr>
                        <a:t>B</a:t>
                      </a:r>
                      <a:r>
                        <a:rPr lang="en-US" sz="1800" u="none" baseline="0"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&gt;3 doses)</a:t>
                      </a:r>
                      <a:r>
                        <a:rPr lang="en-US" sz="1800" u="none"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 direct patient care</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latin typeface="Calibri" panose="020F0502020204030204" pitchFamily="34" charset="0"/>
                        </a:rPr>
                        <a:t>74 </a:t>
                      </a:r>
                      <a:r>
                        <a:rPr lang="en-US" sz="1800" b="1" dirty="0" smtClean="0">
                          <a:solidFill>
                            <a:srgbClr val="00213D"/>
                          </a:solidFill>
                          <a:latin typeface="Calibri" panose="020F0502020204030204" pitchFamily="34" charset="0"/>
                        </a:rPr>
                        <a:t>(+6.4)</a:t>
                      </a:r>
                      <a:endParaRPr lang="en-US" sz="1800" b="1" dirty="0" smtClean="0">
                        <a:solidFill>
                          <a:srgbClr val="00213D"/>
                        </a:solidFill>
                        <a:latin typeface="Calibri" panose="020F0502020204030204" pitchFamily="34" charset="0"/>
                        <a:ea typeface="Calibri"/>
                        <a:cs typeface="Times New Roman"/>
                      </a:endParaRPr>
                    </a:p>
                  </a:txBody>
                  <a:tcPr marL="19038" marR="19038" marT="9519" marB="9519"/>
                </a:tc>
              </a:tr>
              <a:tr h="408990">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u="none" dirty="0" err="1" smtClean="0">
                          <a:solidFill>
                            <a:srgbClr val="00213D"/>
                          </a:solidFill>
                          <a:latin typeface="Calibri" panose="020F0502020204030204" pitchFamily="34" charset="0"/>
                        </a:rPr>
                        <a:t>Hep</a:t>
                      </a:r>
                      <a:r>
                        <a:rPr lang="en-US" sz="1800" u="none" baseline="0" dirty="0" err="1" smtClean="0">
                          <a:solidFill>
                            <a:srgbClr val="00213D"/>
                          </a:solidFill>
                          <a:latin typeface="Calibri" panose="020F0502020204030204" pitchFamily="34" charset="0"/>
                        </a:rPr>
                        <a:t>B</a:t>
                      </a:r>
                      <a:r>
                        <a:rPr lang="en-US" sz="1800" u="none" baseline="0"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&gt;3 doses)</a:t>
                      </a:r>
                      <a:r>
                        <a:rPr lang="en-US" sz="1800" u="none" dirty="0" smtClean="0">
                          <a:solidFill>
                            <a:srgbClr val="00213D"/>
                          </a:solidFill>
                          <a:latin typeface="Calibri" panose="020F0502020204030204" pitchFamily="34" charset="0"/>
                        </a:rPr>
                        <a:t>, </a:t>
                      </a:r>
                      <a:r>
                        <a:rPr lang="en-US" sz="1800" u="sng" dirty="0" smtClean="0">
                          <a:solidFill>
                            <a:srgbClr val="00213D"/>
                          </a:solidFill>
                          <a:latin typeface="Calibri" panose="020F0502020204030204" pitchFamily="34" charset="0"/>
                        </a:rPr>
                        <a:t>&gt;</a:t>
                      </a:r>
                      <a:r>
                        <a:rPr lang="en-US" sz="1800" u="none" dirty="0" smtClean="0">
                          <a:solidFill>
                            <a:srgbClr val="00213D"/>
                          </a:solidFill>
                          <a:latin typeface="Calibri" panose="020F0502020204030204" pitchFamily="34" charset="0"/>
                        </a:rPr>
                        <a:t>19 </a:t>
                      </a:r>
                      <a:r>
                        <a:rPr lang="en-US" sz="1800" dirty="0" smtClean="0">
                          <a:solidFill>
                            <a:srgbClr val="00213D"/>
                          </a:solidFill>
                          <a:latin typeface="Calibri" panose="020F0502020204030204" pitchFamily="34" charset="0"/>
                        </a:rPr>
                        <a:t>years,</a:t>
                      </a:r>
                      <a:r>
                        <a:rPr lang="en-US" sz="1800" baseline="0" dirty="0" smtClean="0">
                          <a:solidFill>
                            <a:srgbClr val="00213D"/>
                          </a:solidFill>
                          <a:latin typeface="Calibri" panose="020F0502020204030204" pitchFamily="34" charset="0"/>
                        </a:rPr>
                        <a:t> without direct patient care</a:t>
                      </a:r>
                      <a:endParaRPr lang="en-US" sz="1800" b="1"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49*</a:t>
                      </a:r>
                      <a:endParaRPr lang="en-US" sz="1800" b="0" dirty="0">
                        <a:solidFill>
                          <a:srgbClr val="00213D"/>
                        </a:solidFill>
                        <a:latin typeface="Calibri" panose="020F0502020204030204" pitchFamily="34" charset="0"/>
                        <a:ea typeface="Calibri"/>
                        <a:cs typeface="Times New Roman"/>
                      </a:endParaRPr>
                    </a:p>
                  </a:txBody>
                  <a:tcPr marL="19038" marR="19038" marT="9519" marB="9519"/>
                </a:tc>
              </a:tr>
            </a:tbl>
          </a:graphicData>
        </a:graphic>
      </p:graphicFrame>
      <p:sp>
        <p:nvSpPr>
          <p:cNvPr id="8" name="TextBox 6"/>
          <p:cNvSpPr txBox="1">
            <a:spLocks noChangeArrowheads="1"/>
          </p:cNvSpPr>
          <p:nvPr/>
        </p:nvSpPr>
        <p:spPr bwMode="auto">
          <a:xfrm flipH="1">
            <a:off x="457199" y="4297114"/>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smtClean="0">
                <a:solidFill>
                  <a:srgbClr val="00213D"/>
                </a:solidFill>
              </a:rPr>
              <a:t>*</a:t>
            </a:r>
            <a:r>
              <a:rPr lang="en-US" sz="1400" b="1" dirty="0" smtClean="0">
                <a:solidFill>
                  <a:srgbClr val="00213D"/>
                </a:solidFill>
                <a:cs typeface="Calibri"/>
              </a:rPr>
              <a:t>p&lt;0.05 by t test for comparisons </a:t>
            </a:r>
            <a:r>
              <a:rPr lang="en-US" sz="1400" strike="sngStrike" dirty="0">
                <a:solidFill>
                  <a:srgbClr val="FF0000"/>
                </a:solidFill>
              </a:rPr>
              <a:t> </a:t>
            </a:r>
            <a:r>
              <a:rPr lang="en-US" sz="1400" b="1" dirty="0" smtClean="0">
                <a:solidFill>
                  <a:srgbClr val="00213D"/>
                </a:solidFill>
                <a:cs typeface="Calibri"/>
              </a:rPr>
              <a:t>between HCP with direct patient care responsibilities and HCP without direct patient care responsibilities.</a:t>
            </a:r>
            <a:endParaRPr lang="en-US" sz="1400" dirty="0">
              <a:solidFill>
                <a:srgbClr val="00213D"/>
              </a:solidFill>
            </a:endParaRPr>
          </a:p>
          <a:p>
            <a:pPr eaLnBrk="1" hangingPunct="1"/>
            <a:r>
              <a:rPr lang="en-US" sz="1400" dirty="0" smtClean="0">
                <a:solidFill>
                  <a:srgbClr val="00213D"/>
                </a:solidFill>
              </a:rPr>
              <a:t>Data Source:  2014 and 2015 NHIS</a:t>
            </a:r>
            <a:endParaRPr lang="en-US" sz="1400" dirty="0">
              <a:solidFill>
                <a:srgbClr val="00213D"/>
              </a:solidFill>
            </a:endParaRPr>
          </a:p>
        </p:txBody>
      </p:sp>
    </p:spTree>
    <p:extLst>
      <p:ext uri="{BB962C8B-B14F-4D97-AF65-F5344CB8AC3E}">
        <p14:creationId xmlns:p14="http://schemas.microsoft.com/office/powerpoint/2010/main" val="23090142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HPV Vaccination Coverage (≥1 dose ever),  </a:t>
            </a:r>
            <a:br>
              <a:rPr lang="en-US" dirty="0"/>
            </a:br>
            <a:r>
              <a:rPr lang="en-US" dirty="0"/>
              <a:t>Adults 19-26 years of age by Sex, United States</a:t>
            </a:r>
          </a:p>
        </p:txBody>
      </p:sp>
      <p:graphicFrame>
        <p:nvGraphicFramePr>
          <p:cNvPr id="5" name="Content Placeholder 4"/>
          <p:cNvGraphicFramePr>
            <a:graphicFrameLocks/>
          </p:cNvGraphicFramePr>
          <p:nvPr>
            <p:extLst>
              <p:ext uri="{D42A27DB-BD31-4B8C-83A1-F6EECF244321}">
                <p14:modId xmlns:p14="http://schemas.microsoft.com/office/powerpoint/2010/main" val="2812418833"/>
              </p:ext>
            </p:extLst>
          </p:nvPr>
        </p:nvGraphicFramePr>
        <p:xfrm>
          <a:off x="1138518" y="928758"/>
          <a:ext cx="6732494" cy="35769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a:spLocks noGrp="1"/>
          </p:cNvSpPr>
          <p:nvPr>
            <p:ph type="body" sz="quarter" idx="4294967295"/>
          </p:nvPr>
        </p:nvSpPr>
        <p:spPr>
          <a:xfrm>
            <a:off x="457199" y="4410635"/>
            <a:ext cx="8229600" cy="609600"/>
          </a:xfrm>
          <a:prstGeom prst="rect">
            <a:avLst/>
          </a:prstGeom>
        </p:spPr>
        <p:txBody>
          <a:bodyPr/>
          <a:lstStyle/>
          <a:p>
            <a:pPr marL="0" indent="0">
              <a:buNone/>
            </a:pPr>
            <a:r>
              <a:rPr lang="en-US" sz="1800" dirty="0" smtClean="0">
                <a:solidFill>
                  <a:srgbClr val="00213D"/>
                </a:solidFill>
              </a:rPr>
              <a:t>Data Source:  2015 NHIS</a:t>
            </a:r>
            <a:endParaRPr lang="en-US" sz="1800" dirty="0">
              <a:solidFill>
                <a:srgbClr val="00213D"/>
              </a:solidFill>
            </a:endParaRPr>
          </a:p>
        </p:txBody>
      </p:sp>
    </p:spTree>
    <p:extLst>
      <p:ext uri="{BB962C8B-B14F-4D97-AF65-F5344CB8AC3E}">
        <p14:creationId xmlns:p14="http://schemas.microsoft.com/office/powerpoint/2010/main" val="37457163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Age at First Dose of HPV Vaccination,  </a:t>
            </a:r>
            <a:br>
              <a:rPr lang="en-US" dirty="0"/>
            </a:br>
            <a:r>
              <a:rPr lang="en-US" dirty="0"/>
              <a:t>Among </a:t>
            </a:r>
            <a:r>
              <a:rPr lang="en-US" dirty="0" smtClean="0"/>
              <a:t>Adults 19-26 </a:t>
            </a:r>
            <a:r>
              <a:rPr lang="en-US" dirty="0"/>
              <a:t>years, United States</a:t>
            </a:r>
          </a:p>
        </p:txBody>
      </p:sp>
      <p:sp>
        <p:nvSpPr>
          <p:cNvPr id="6" name="Text Placeholder 3"/>
          <p:cNvSpPr>
            <a:spLocks noGrp="1"/>
          </p:cNvSpPr>
          <p:nvPr>
            <p:ph type="body" sz="quarter" idx="4294967295"/>
          </p:nvPr>
        </p:nvSpPr>
        <p:spPr>
          <a:xfrm>
            <a:off x="457199" y="4410635"/>
            <a:ext cx="8229600" cy="609600"/>
          </a:xfrm>
          <a:prstGeom prst="rect">
            <a:avLst/>
          </a:prstGeom>
        </p:spPr>
        <p:txBody>
          <a:bodyPr/>
          <a:lstStyle/>
          <a:p>
            <a:pPr marL="0" indent="0">
              <a:buNone/>
            </a:pPr>
            <a:r>
              <a:rPr lang="en-US" sz="1800" dirty="0" smtClean="0">
                <a:solidFill>
                  <a:srgbClr val="00213D"/>
                </a:solidFill>
              </a:rPr>
              <a:t>Data Source:  2015 NHIS</a:t>
            </a:r>
            <a:endParaRPr lang="en-US" sz="1800" dirty="0">
              <a:solidFill>
                <a:srgbClr val="00213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69550646"/>
              </p:ext>
            </p:extLst>
          </p:nvPr>
        </p:nvGraphicFramePr>
        <p:xfrm>
          <a:off x="1469036" y="1134946"/>
          <a:ext cx="6227163" cy="3081503"/>
        </p:xfrm>
        <a:graphic>
          <a:graphicData uri="http://schemas.openxmlformats.org/drawingml/2006/table">
            <a:tbl>
              <a:tblPr firstRow="1">
                <a:tableStyleId>{E8B1032C-EA38-4F05-BA0D-38AFFFC7BED3}</a:tableStyleId>
              </a:tblPr>
              <a:tblGrid>
                <a:gridCol w="1959963"/>
                <a:gridCol w="2057400"/>
                <a:gridCol w="2209800"/>
              </a:tblGrid>
              <a:tr h="445532">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pPr marL="0" marR="0">
                        <a:lnSpc>
                          <a:spcPct val="115000"/>
                        </a:lnSpc>
                        <a:spcBef>
                          <a:spcPts val="0"/>
                        </a:spcBef>
                        <a:spcAft>
                          <a:spcPts val="1000"/>
                        </a:spcAft>
                      </a:pPr>
                      <a:r>
                        <a:rPr lang="en-US" sz="1800" dirty="0" smtClean="0">
                          <a:solidFill>
                            <a:srgbClr val="00213D"/>
                          </a:solidFill>
                          <a:latin typeface="Calibri" panose="020F0502020204030204" pitchFamily="34" charset="0"/>
                        </a:rPr>
                        <a:t>Age at First</a:t>
                      </a:r>
                      <a:r>
                        <a:rPr lang="en-US" sz="1800" baseline="0" dirty="0" smtClean="0">
                          <a:solidFill>
                            <a:srgbClr val="00213D"/>
                          </a:solidFill>
                          <a:latin typeface="Calibri" panose="020F0502020204030204" pitchFamily="34" charset="0"/>
                        </a:rPr>
                        <a:t> Dose (years)</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pPr marL="0" marR="0" algn="ctr">
                        <a:lnSpc>
                          <a:spcPct val="115000"/>
                        </a:lnSpc>
                        <a:spcBef>
                          <a:spcPts val="0"/>
                        </a:spcBef>
                        <a:spcAft>
                          <a:spcPts val="1000"/>
                        </a:spcAft>
                      </a:pPr>
                      <a:r>
                        <a:rPr lang="en-US" sz="1800" smtClean="0">
                          <a:solidFill>
                            <a:srgbClr val="00213D"/>
                          </a:solidFill>
                          <a:latin typeface="Calibri" panose="020F0502020204030204" pitchFamily="34" charset="0"/>
                        </a:rPr>
                        <a:t>Women (%) </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Men (%)</a:t>
                      </a:r>
                      <a:endParaRPr lang="en-US" sz="1800" dirty="0">
                        <a:solidFill>
                          <a:srgbClr val="00213D"/>
                        </a:solidFill>
                        <a:latin typeface="Calibri" panose="020F0502020204030204" pitchFamily="34" charset="0"/>
                        <a:ea typeface="Calibri"/>
                        <a:cs typeface="Times New Roman"/>
                      </a:endParaRPr>
                    </a:p>
                  </a:txBody>
                  <a:tcPr marL="19038" marR="19038" marT="9519" marB="9519"/>
                </a:tc>
              </a:tr>
              <a:tr h="500787">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8-10</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smtClean="0">
                          <a:solidFill>
                            <a:srgbClr val="00213D"/>
                          </a:solidFill>
                          <a:latin typeface="Calibri" panose="020F0502020204030204" pitchFamily="34" charset="0"/>
                        </a:rPr>
                        <a:t>2</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213D"/>
                          </a:solidFill>
                          <a:latin typeface="Calibri" panose="020F0502020204030204" pitchFamily="34" charset="0"/>
                        </a:rPr>
                        <a:t>4</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r>
              <a:tr h="48252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11-12</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ctr">
                        <a:lnSpc>
                          <a:spcPct val="115000"/>
                        </a:lnSpc>
                      </a:pPr>
                      <a:r>
                        <a:rPr lang="en-US" sz="1800" smtClean="0">
                          <a:solidFill>
                            <a:srgbClr val="00213D"/>
                          </a:solidFill>
                          <a:latin typeface="Calibri" panose="020F0502020204030204" pitchFamily="34" charset="0"/>
                        </a:rPr>
                        <a:t>6</a:t>
                      </a:r>
                      <a:endParaRPr lang="en-US" sz="1800" dirty="0">
                        <a:solidFill>
                          <a:srgbClr val="00213D"/>
                        </a:solidFill>
                        <a:latin typeface="Calibri" panose="020F0502020204030204" pitchFamily="34" charset="0"/>
                        <a:ea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ctr">
                        <a:lnSpc>
                          <a:spcPct val="115000"/>
                        </a:lnSpc>
                      </a:pPr>
                      <a:r>
                        <a:rPr lang="en-US" sz="1800" dirty="0" smtClean="0">
                          <a:solidFill>
                            <a:srgbClr val="00213D"/>
                          </a:solidFill>
                          <a:latin typeface="Calibri" panose="020F0502020204030204" pitchFamily="34" charset="0"/>
                        </a:rPr>
                        <a:t>7</a:t>
                      </a:r>
                      <a:endParaRPr lang="en-US" sz="1800" dirty="0">
                        <a:solidFill>
                          <a:srgbClr val="00213D"/>
                        </a:solidFill>
                        <a:latin typeface="Calibri" panose="020F0502020204030204" pitchFamily="34" charset="0"/>
                        <a:ea typeface="Times New Roman"/>
                      </a:endParaRPr>
                    </a:p>
                  </a:txBody>
                  <a:tcPr marL="19038" marR="19038" marT="9519" marB="9519"/>
                </a:tc>
              </a:tr>
              <a:tr h="48252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latin typeface="Calibri" panose="020F0502020204030204" pitchFamily="34" charset="0"/>
                        </a:rPr>
                        <a:t>13-17</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smtClean="0">
                          <a:solidFill>
                            <a:srgbClr val="00213D"/>
                          </a:solidFill>
                          <a:latin typeface="Calibri" panose="020F0502020204030204" pitchFamily="34" charset="0"/>
                        </a:rPr>
                        <a:t>56</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latin typeface="Calibri" panose="020F0502020204030204" pitchFamily="34" charset="0"/>
                        </a:rPr>
                        <a:t>43</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r>
              <a:tr h="48252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18</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smtClean="0">
                          <a:solidFill>
                            <a:srgbClr val="00213D"/>
                          </a:solidFill>
                          <a:latin typeface="Calibri" panose="020F0502020204030204" pitchFamily="34" charset="0"/>
                        </a:rPr>
                        <a:t>16</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00213D"/>
                          </a:solidFill>
                          <a:latin typeface="Calibri" panose="020F0502020204030204" pitchFamily="34" charset="0"/>
                        </a:rPr>
                        <a:t>15</a:t>
                      </a:r>
                      <a:endParaRPr lang="en-US" sz="1800" dirty="0" smtClean="0">
                        <a:solidFill>
                          <a:srgbClr val="00213D"/>
                        </a:solidFill>
                        <a:latin typeface="Calibri" panose="020F0502020204030204" pitchFamily="34" charset="0"/>
                        <a:ea typeface="Calibri"/>
                        <a:cs typeface="Times New Roman"/>
                      </a:endParaRPr>
                    </a:p>
                  </a:txBody>
                  <a:tcPr marL="19038" marR="19038" marT="9519" marB="9519"/>
                </a:tc>
              </a:tr>
              <a:tr h="50172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algn="ctr">
                        <a:lnSpc>
                          <a:spcPct val="115000"/>
                        </a:lnSpc>
                        <a:spcBef>
                          <a:spcPts val="0"/>
                        </a:spcBef>
                        <a:spcAft>
                          <a:spcPts val="1000"/>
                        </a:spcAft>
                      </a:pPr>
                      <a:r>
                        <a:rPr lang="en-US" sz="1800" dirty="0" smtClean="0">
                          <a:solidFill>
                            <a:srgbClr val="00213D"/>
                          </a:solidFill>
                          <a:latin typeface="Calibri" panose="020F0502020204030204" pitchFamily="34" charset="0"/>
                        </a:rPr>
                        <a:t> 19-26</a:t>
                      </a:r>
                      <a:endParaRPr lang="en-US" sz="1800" b="1"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tab pos="419735" algn="l"/>
                        </a:tabLst>
                        <a:defRPr/>
                      </a:pPr>
                      <a:r>
                        <a:rPr lang="en-US" sz="1800" dirty="0" smtClean="0">
                          <a:solidFill>
                            <a:srgbClr val="00213D"/>
                          </a:solidFill>
                          <a:latin typeface="Calibri" panose="020F0502020204030204" pitchFamily="34" charset="0"/>
                        </a:rPr>
                        <a:t>20</a:t>
                      </a:r>
                      <a:endParaRPr lang="en-US" sz="1800" dirty="0">
                        <a:solidFill>
                          <a:srgbClr val="00213D"/>
                        </a:solidFill>
                        <a:latin typeface="Calibri" panose="020F0502020204030204" pitchFamily="34" charset="0"/>
                        <a:ea typeface="Calibri"/>
                        <a:cs typeface="Times New Roman"/>
                      </a:endParaRPr>
                    </a:p>
                  </a:txBody>
                  <a:tcPr marL="19038" marR="19038" marT="9519" marB="9519"/>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marL="0" marR="0" indent="0" algn="ctr" defTabSz="914400" rtl="0" eaLnBrk="1" fontAlgn="auto" latinLnBrk="0" hangingPunct="1">
                        <a:lnSpc>
                          <a:spcPct val="115000"/>
                        </a:lnSpc>
                        <a:spcBef>
                          <a:spcPts val="0"/>
                        </a:spcBef>
                        <a:spcAft>
                          <a:spcPts val="1000"/>
                        </a:spcAft>
                        <a:buClrTx/>
                        <a:buSzTx/>
                        <a:buFontTx/>
                        <a:buNone/>
                        <a:tabLst>
                          <a:tab pos="419735" algn="l"/>
                        </a:tabLst>
                        <a:defRPr/>
                      </a:pPr>
                      <a:r>
                        <a:rPr lang="en-US" sz="1800" dirty="0" smtClean="0">
                          <a:solidFill>
                            <a:srgbClr val="00213D"/>
                          </a:solidFill>
                          <a:latin typeface="Calibri" panose="020F0502020204030204" pitchFamily="34" charset="0"/>
                        </a:rPr>
                        <a:t>30</a:t>
                      </a:r>
                      <a:endParaRPr lang="en-US" sz="1800" dirty="0">
                        <a:solidFill>
                          <a:srgbClr val="00213D"/>
                        </a:solidFill>
                        <a:latin typeface="Calibri" panose="020F0502020204030204" pitchFamily="34" charset="0"/>
                        <a:ea typeface="Calibri"/>
                        <a:cs typeface="Times New Roman"/>
                      </a:endParaRPr>
                    </a:p>
                  </a:txBody>
                  <a:tcPr marL="19038" marR="19038" marT="9519" marB="9519"/>
                </a:tc>
              </a:tr>
            </a:tbl>
          </a:graphicData>
        </a:graphic>
      </p:graphicFrame>
    </p:spTree>
    <p:extLst>
      <p:ext uri="{BB962C8B-B14F-4D97-AF65-F5344CB8AC3E}">
        <p14:creationId xmlns:p14="http://schemas.microsoft.com/office/powerpoint/2010/main" val="30244593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Adult Vaccination Coverage Rate</a:t>
            </a:r>
            <a:br>
              <a:rPr lang="en-US" dirty="0"/>
            </a:br>
            <a:r>
              <a:rPr lang="en-US" dirty="0" smtClean="0"/>
              <a:t>Increases </a:t>
            </a:r>
            <a:r>
              <a:rPr lang="en-US" dirty="0"/>
              <a:t>from 2014 to 2015</a:t>
            </a:r>
          </a:p>
        </p:txBody>
      </p:sp>
      <p:sp>
        <p:nvSpPr>
          <p:cNvPr id="6" name="Text Placeholder 3"/>
          <p:cNvSpPr>
            <a:spLocks noGrp="1"/>
          </p:cNvSpPr>
          <p:nvPr>
            <p:ph type="body" sz="quarter" idx="4294967295"/>
          </p:nvPr>
        </p:nvSpPr>
        <p:spPr>
          <a:xfrm>
            <a:off x="457199" y="4410635"/>
            <a:ext cx="8229600" cy="609600"/>
          </a:xfrm>
          <a:prstGeom prst="rect">
            <a:avLst/>
          </a:prstGeom>
        </p:spPr>
        <p:txBody>
          <a:bodyPr/>
          <a:lstStyle/>
          <a:p>
            <a:pPr marL="0" indent="0">
              <a:buNone/>
            </a:pPr>
            <a:r>
              <a:rPr lang="en-US" sz="1800" dirty="0" smtClean="0">
                <a:solidFill>
                  <a:srgbClr val="00213D"/>
                </a:solidFill>
              </a:rPr>
              <a:t>Data Source:  NHIS 2014-2015</a:t>
            </a:r>
            <a:endParaRPr lang="en-US" sz="1800" dirty="0">
              <a:solidFill>
                <a:srgbClr val="00213D"/>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1884821338"/>
              </p:ext>
            </p:extLst>
          </p:nvPr>
        </p:nvGraphicFramePr>
        <p:xfrm>
          <a:off x="932329" y="928758"/>
          <a:ext cx="6884894" cy="3612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9400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Overview of Presentation </a:t>
            </a:r>
          </a:p>
        </p:txBody>
      </p:sp>
      <p:sp>
        <p:nvSpPr>
          <p:cNvPr id="3" name="Content Placeholder 2"/>
          <p:cNvSpPr>
            <a:spLocks noGrp="1"/>
          </p:cNvSpPr>
          <p:nvPr>
            <p:ph type="body" sz="quarter" idx="10"/>
          </p:nvPr>
        </p:nvSpPr>
        <p:spPr>
          <a:xfrm>
            <a:off x="457200" y="1158875"/>
            <a:ext cx="8229600" cy="3341688"/>
          </a:xfrm>
        </p:spPr>
        <p:txBody>
          <a:bodyPr/>
          <a:lstStyle/>
          <a:p>
            <a:r>
              <a:rPr lang="en-US" dirty="0"/>
              <a:t>Adult vaccination coverage</a:t>
            </a:r>
          </a:p>
          <a:p>
            <a:pPr lvl="1"/>
            <a:r>
              <a:rPr lang="en-US" dirty="0"/>
              <a:t>Data source</a:t>
            </a:r>
          </a:p>
          <a:p>
            <a:pPr lvl="1"/>
            <a:r>
              <a:rPr lang="en-US" dirty="0"/>
              <a:t>Coverage by age group,  race/ethnicity, vaccination indication</a:t>
            </a:r>
          </a:p>
          <a:p>
            <a:pPr lvl="1"/>
            <a:r>
              <a:rPr lang="en-US" dirty="0"/>
              <a:t>Associations of coverage with age, health insurance status, usual place for health care, physician contacts, and nativity</a:t>
            </a:r>
          </a:p>
          <a:p>
            <a:pPr lvl="1"/>
            <a:r>
              <a:rPr lang="en-US" dirty="0"/>
              <a:t>Limitations</a:t>
            </a:r>
          </a:p>
          <a:p>
            <a:pPr lvl="1"/>
            <a:r>
              <a:rPr lang="en-US" dirty="0"/>
              <a:t>Conclusions</a:t>
            </a:r>
          </a:p>
          <a:p>
            <a:r>
              <a:rPr lang="en-US" dirty="0"/>
              <a:t>Information Sources</a:t>
            </a:r>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Racial/Ethnic Vaccination Disparities</a:t>
            </a:r>
          </a:p>
        </p:txBody>
      </p:sp>
      <p:sp>
        <p:nvSpPr>
          <p:cNvPr id="8" name="TextBox 7"/>
          <p:cNvSpPr txBox="1"/>
          <p:nvPr/>
        </p:nvSpPr>
        <p:spPr>
          <a:xfrm>
            <a:off x="457199" y="4595266"/>
            <a:ext cx="3200400" cy="369332"/>
          </a:xfrm>
          <a:prstGeom prst="rect">
            <a:avLst/>
          </a:prstGeom>
          <a:noFill/>
        </p:spPr>
        <p:txBody>
          <a:bodyPr wrap="square" rtlCol="0">
            <a:spAutoFit/>
          </a:bodyPr>
          <a:lstStyle/>
          <a:p>
            <a:r>
              <a:rPr lang="en-US" dirty="0">
                <a:solidFill>
                  <a:srgbClr val="00213D"/>
                </a:solidFill>
                <a:latin typeface="Calibri" panose="020F0502020204030204" pitchFamily="34" charset="0"/>
              </a:rPr>
              <a:t>Data Source:  </a:t>
            </a:r>
            <a:r>
              <a:rPr lang="en-US" dirty="0" smtClean="0">
                <a:solidFill>
                  <a:srgbClr val="00213D"/>
                </a:solidFill>
                <a:latin typeface="Calibri" panose="020F0502020204030204" pitchFamily="34" charset="0"/>
              </a:rPr>
              <a:t>2015 </a:t>
            </a:r>
            <a:r>
              <a:rPr lang="en-US" dirty="0">
                <a:solidFill>
                  <a:srgbClr val="00213D"/>
                </a:solidFill>
                <a:latin typeface="Calibri" panose="020F0502020204030204" pitchFamily="34" charset="0"/>
              </a:rPr>
              <a:t>NHIS</a:t>
            </a:r>
          </a:p>
        </p:txBody>
      </p:sp>
      <p:graphicFrame>
        <p:nvGraphicFramePr>
          <p:cNvPr id="9" name="Content Placeholder 4"/>
          <p:cNvGraphicFramePr>
            <a:graphicFrameLocks/>
          </p:cNvGraphicFramePr>
          <p:nvPr>
            <p:extLst>
              <p:ext uri="{D42A27DB-BD31-4B8C-83A1-F6EECF244321}">
                <p14:modId xmlns:p14="http://schemas.microsoft.com/office/powerpoint/2010/main" val="890977083"/>
              </p:ext>
            </p:extLst>
          </p:nvPr>
        </p:nvGraphicFramePr>
        <p:xfrm>
          <a:off x="346485" y="1156447"/>
          <a:ext cx="8451028" cy="2678652"/>
        </p:xfrm>
        <a:graphic>
          <a:graphicData uri="http://schemas.openxmlformats.org/drawingml/2006/table">
            <a:tbl>
              <a:tblPr firstRow="1" bandRow="1">
                <a:tableStyleId>{16D9F66E-5EB9-4882-86FB-DCBF35E3C3E4}</a:tableStyleId>
              </a:tblPr>
              <a:tblGrid>
                <a:gridCol w="3001299"/>
                <a:gridCol w="1658613"/>
                <a:gridCol w="1263706"/>
                <a:gridCol w="1342686"/>
                <a:gridCol w="1184724"/>
              </a:tblGrid>
              <a:tr h="642457">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dirty="0" smtClean="0">
                          <a:solidFill>
                            <a:srgbClr val="00213D"/>
                          </a:solidFill>
                          <a:latin typeface="Calibri" panose="020F0502020204030204" pitchFamily="34" charset="0"/>
                        </a:rPr>
                        <a:t>Vaccination</a:t>
                      </a:r>
                      <a:r>
                        <a:rPr lang="en-US" baseline="0" dirty="0" smtClean="0">
                          <a:solidFill>
                            <a:srgbClr val="00213D"/>
                          </a:solidFill>
                          <a:latin typeface="Calibri" panose="020F0502020204030204" pitchFamily="34" charset="0"/>
                        </a:rPr>
                        <a:t> Group</a:t>
                      </a:r>
                      <a:endParaRPr lang="en-US" dirty="0">
                        <a:solidFill>
                          <a:srgbClr val="00213D"/>
                        </a:solidFill>
                        <a:latin typeface="Calibri" panose="020F0502020204030204" pitchFamily="34" charset="0"/>
                      </a:endParaRPr>
                    </a:p>
                  </a:txBody>
                  <a:tcPr>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dirty="0" smtClean="0">
                          <a:solidFill>
                            <a:srgbClr val="00213D"/>
                          </a:solidFill>
                          <a:latin typeface="Calibri" panose="020F0502020204030204" pitchFamily="34" charset="0"/>
                        </a:rPr>
                        <a:t>% Vaccinated</a:t>
                      </a:r>
                    </a:p>
                    <a:p>
                      <a:r>
                        <a:rPr lang="en-US" dirty="0" smtClean="0">
                          <a:solidFill>
                            <a:srgbClr val="00213D"/>
                          </a:solidFill>
                          <a:latin typeface="Calibri" panose="020F0502020204030204" pitchFamily="34" charset="0"/>
                        </a:rPr>
                        <a:t>Whites</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dirty="0" smtClean="0">
                          <a:solidFill>
                            <a:srgbClr val="00213D"/>
                          </a:solidFill>
                          <a:latin typeface="Calibri" panose="020F0502020204030204" pitchFamily="34" charset="0"/>
                        </a:rPr>
                        <a:t>Disparity,</a:t>
                      </a:r>
                    </a:p>
                    <a:p>
                      <a:r>
                        <a:rPr lang="en-US" dirty="0" smtClean="0">
                          <a:solidFill>
                            <a:srgbClr val="00213D"/>
                          </a:solidFill>
                          <a:latin typeface="Calibri" panose="020F0502020204030204" pitchFamily="34" charset="0"/>
                        </a:rPr>
                        <a:t>Blacks</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dirty="0" smtClean="0">
                          <a:solidFill>
                            <a:srgbClr val="00213D"/>
                          </a:solidFill>
                          <a:latin typeface="Calibri" panose="020F0502020204030204" pitchFamily="34" charset="0"/>
                        </a:rPr>
                        <a:t>Disparity,</a:t>
                      </a:r>
                    </a:p>
                    <a:p>
                      <a:r>
                        <a:rPr lang="en-US" dirty="0" smtClean="0">
                          <a:solidFill>
                            <a:srgbClr val="00213D"/>
                          </a:solidFill>
                          <a:latin typeface="Calibri" panose="020F0502020204030204" pitchFamily="34" charset="0"/>
                        </a:rPr>
                        <a:t>Hispanics</a:t>
                      </a:r>
                      <a:endParaRPr lang="en-US" dirty="0">
                        <a:solidFill>
                          <a:srgbClr val="00213D"/>
                        </a:solidFill>
                        <a:latin typeface="Calibri" panose="020F0502020204030204" pitchFamily="34" charset="0"/>
                      </a:endParaRPr>
                    </a:p>
                  </a:txBody>
                  <a:tcPr>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dirty="0" smtClean="0">
                          <a:solidFill>
                            <a:srgbClr val="00213D"/>
                          </a:solidFill>
                          <a:latin typeface="Calibri" panose="020F0502020204030204" pitchFamily="34" charset="0"/>
                        </a:rPr>
                        <a:t>Disparity,</a:t>
                      </a:r>
                      <a:r>
                        <a:rPr lang="en-US" baseline="0" dirty="0" smtClean="0">
                          <a:solidFill>
                            <a:srgbClr val="00213D"/>
                          </a:solidFill>
                          <a:latin typeface="Calibri" panose="020F0502020204030204" pitchFamily="34" charset="0"/>
                        </a:rPr>
                        <a:t>  Asians</a:t>
                      </a:r>
                      <a:endParaRPr lang="en-US" dirty="0">
                        <a:solidFill>
                          <a:srgbClr val="00213D"/>
                        </a:solidFill>
                        <a:latin typeface="Calibri" panose="020F0502020204030204" pitchFamily="34" charset="0"/>
                      </a:endParaRPr>
                    </a:p>
                  </a:txBody>
                  <a:tcPr>
                    <a:noFill/>
                  </a:tcPr>
                </a:tc>
              </a:tr>
              <a:tr h="407239">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dirty="0" smtClean="0">
                          <a:solidFill>
                            <a:srgbClr val="00213D"/>
                          </a:solidFill>
                          <a:latin typeface="Calibri" panose="020F0502020204030204" pitchFamily="34" charset="0"/>
                        </a:rPr>
                        <a:t>Influenza, ≥19</a:t>
                      </a:r>
                      <a:r>
                        <a:rPr lang="en-US" baseline="0" dirty="0" smtClean="0">
                          <a:solidFill>
                            <a:srgbClr val="00213D"/>
                          </a:solidFill>
                          <a:latin typeface="Calibri" panose="020F0502020204030204" pitchFamily="34" charset="0"/>
                        </a:rPr>
                        <a:t> </a:t>
                      </a:r>
                      <a:r>
                        <a:rPr lang="en-US" baseline="0" dirty="0" err="1" smtClean="0">
                          <a:solidFill>
                            <a:srgbClr val="00213D"/>
                          </a:solidFill>
                          <a:latin typeface="Calibri" panose="020F0502020204030204" pitchFamily="34" charset="0"/>
                        </a:rPr>
                        <a:t>yrs</a:t>
                      </a:r>
                      <a:endParaRPr lang="en-US" dirty="0" smtClean="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49</a:t>
                      </a:r>
                      <a:endParaRPr lang="en-US"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-11</a:t>
                      </a:r>
                      <a:endParaRPr lang="en-US" b="1" dirty="0">
                        <a:solidFill>
                          <a:srgbClr val="FF0000"/>
                        </a:solidFill>
                        <a:latin typeface="Calibri" panose="020F0502020204030204" pitchFamily="34" charset="0"/>
                      </a:endParaRPr>
                    </a:p>
                  </a:txBody>
                  <a:tcPr>
                    <a:lnR w="28575" cap="flat" cmpd="sng" algn="ctr">
                      <a:solidFill>
                        <a:srgbClr val="00213D"/>
                      </a:solidFill>
                      <a:prstDash val="solid"/>
                      <a:round/>
                      <a:headEnd type="none" w="med" len="med"/>
                      <a:tailEnd type="none" w="med" len="med"/>
                    </a:lnR>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-16</a:t>
                      </a:r>
                      <a:endParaRPr lang="en-US"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+1</a:t>
                      </a:r>
                      <a:endParaRPr lang="en-US" b="0"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noFill/>
                  </a:tcPr>
                </a:tc>
              </a:tr>
              <a:tr h="407239">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dirty="0" smtClean="0">
                          <a:solidFill>
                            <a:srgbClr val="00213D"/>
                          </a:solidFill>
                          <a:latin typeface="Calibri" panose="020F0502020204030204" pitchFamily="34" charset="0"/>
                        </a:rPr>
                        <a:t>Influenza, 19-49 </a:t>
                      </a:r>
                      <a:r>
                        <a:rPr lang="en-US" dirty="0" err="1" smtClean="0">
                          <a:solidFill>
                            <a:srgbClr val="00213D"/>
                          </a:solidFill>
                          <a:latin typeface="Calibri" panose="020F0502020204030204" pitchFamily="34" charset="0"/>
                        </a:rPr>
                        <a:t>yrs</a:t>
                      </a:r>
                      <a:endParaRPr lang="en-US" dirty="0" smtClean="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35</a:t>
                      </a:r>
                      <a:endParaRPr lang="en-US"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-6</a:t>
                      </a:r>
                      <a:endParaRPr lang="en-US"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-10</a:t>
                      </a:r>
                      <a:endParaRPr lang="en-US"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T w="28575" cap="flat" cmpd="sng" algn="ctr">
                      <a:solidFill>
                        <a:srgbClr val="00213D"/>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+9</a:t>
                      </a:r>
                      <a:endParaRPr lang="en-US" b="0" dirty="0" smtClean="0">
                        <a:solidFill>
                          <a:srgbClr val="00213D"/>
                        </a:solidFill>
                        <a:latin typeface="Calibri" panose="020F0502020204030204" pitchFamily="34" charset="0"/>
                      </a:endParaRPr>
                    </a:p>
                  </a:txBody>
                  <a:tcPr>
                    <a:noFill/>
                  </a:tcPr>
                </a:tc>
              </a:tr>
              <a:tr h="407239">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dirty="0" smtClean="0">
                          <a:solidFill>
                            <a:srgbClr val="00213D"/>
                          </a:solidFill>
                          <a:latin typeface="Calibri" panose="020F0502020204030204" pitchFamily="34" charset="0"/>
                        </a:rPr>
                        <a:t>Influenza, 50-64 </a:t>
                      </a:r>
                      <a:r>
                        <a:rPr lang="en-US" dirty="0" err="1" smtClean="0">
                          <a:solidFill>
                            <a:srgbClr val="00213D"/>
                          </a:solidFill>
                          <a:latin typeface="Calibri" panose="020F0502020204030204" pitchFamily="34" charset="0"/>
                        </a:rPr>
                        <a:t>yrs</a:t>
                      </a:r>
                      <a:endParaRPr lang="en-US" dirty="0">
                        <a:solidFill>
                          <a:srgbClr val="00213D"/>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50</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-8</a:t>
                      </a:r>
                      <a:endParaRPr lang="en-US" b="1" dirty="0">
                        <a:solidFill>
                          <a:srgbClr val="FF0000"/>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-5</a:t>
                      </a:r>
                      <a:endParaRPr lang="en-US" b="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-4</a:t>
                      </a:r>
                      <a:endParaRPr lang="en-US" b="0" dirty="0">
                        <a:solidFill>
                          <a:srgbClr val="00213D"/>
                        </a:solidFill>
                        <a:latin typeface="Calibri" panose="020F0502020204030204" pitchFamily="34" charset="0"/>
                      </a:endParaRPr>
                    </a:p>
                  </a:txBody>
                  <a:tcPr>
                    <a:noFill/>
                  </a:tcPr>
                </a:tc>
              </a:tr>
              <a:tr h="407239">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dirty="0" smtClean="0">
                          <a:solidFill>
                            <a:srgbClr val="00213D"/>
                          </a:solidFill>
                          <a:latin typeface="Calibri" panose="020F0502020204030204" pitchFamily="34" charset="0"/>
                        </a:rPr>
                        <a:t>Influenza, ≥65 </a:t>
                      </a:r>
                      <a:r>
                        <a:rPr lang="en-US" dirty="0" err="1" smtClean="0">
                          <a:solidFill>
                            <a:srgbClr val="00213D"/>
                          </a:solidFill>
                          <a:latin typeface="Calibri" panose="020F0502020204030204" pitchFamily="34" charset="0"/>
                        </a:rPr>
                        <a:t>yrs</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75</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-11</a:t>
                      </a:r>
                      <a:endParaRPr lang="en-US"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-11</a:t>
                      </a:r>
                      <a:endParaRPr lang="en-US"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+8</a:t>
                      </a:r>
                      <a:endParaRPr lang="en-US" b="0" dirty="0">
                        <a:solidFill>
                          <a:srgbClr val="00213D"/>
                        </a:solidFill>
                        <a:latin typeface="Calibri" panose="020F0502020204030204" pitchFamily="34" charset="0"/>
                      </a:endParaRPr>
                    </a:p>
                  </a:txBody>
                  <a:tcPr>
                    <a:noFill/>
                  </a:tcPr>
                </a:tc>
              </a:tr>
              <a:tr h="407239">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dirty="0" smtClean="0">
                          <a:solidFill>
                            <a:srgbClr val="00213D"/>
                          </a:solidFill>
                          <a:latin typeface="Calibri" panose="020F0502020204030204" pitchFamily="34" charset="0"/>
                        </a:rPr>
                        <a:t>Influenza, HCP ≥19 </a:t>
                      </a:r>
                      <a:r>
                        <a:rPr lang="en-US" dirty="0" err="1" smtClean="0">
                          <a:solidFill>
                            <a:srgbClr val="00213D"/>
                          </a:solidFill>
                          <a:latin typeface="Calibri" panose="020F0502020204030204" pitchFamily="34" charset="0"/>
                        </a:rPr>
                        <a:t>yrs</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71</a:t>
                      </a:r>
                      <a:endParaRPr lang="en-US"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-11</a:t>
                      </a:r>
                      <a:endParaRPr lang="en-US"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b="1" dirty="0" smtClean="0">
                          <a:solidFill>
                            <a:srgbClr val="FF0000"/>
                          </a:solidFill>
                          <a:latin typeface="Calibri" panose="020F0502020204030204" pitchFamily="34" charset="0"/>
                        </a:rPr>
                        <a:t>-11</a:t>
                      </a:r>
                      <a:endParaRPr lang="en-US"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dirty="0" smtClean="0">
                          <a:solidFill>
                            <a:srgbClr val="00213D"/>
                          </a:solidFill>
                          <a:latin typeface="Calibri" panose="020F0502020204030204" pitchFamily="34" charset="0"/>
                        </a:rPr>
                        <a:t>+3</a:t>
                      </a:r>
                      <a:endParaRPr lang="en-US" b="0" dirty="0" smtClean="0">
                        <a:solidFill>
                          <a:srgbClr val="00213D"/>
                        </a:solidFill>
                        <a:latin typeface="Calibri" panose="020F0502020204030204" pitchFamily="34" charset="0"/>
                      </a:endParaRPr>
                    </a:p>
                  </a:txBody>
                  <a:tcPr>
                    <a:noFill/>
                  </a:tcPr>
                </a:tc>
              </a:tr>
            </a:tbl>
          </a:graphicData>
        </a:graphic>
      </p:graphicFrame>
    </p:spTree>
    <p:extLst>
      <p:ext uri="{BB962C8B-B14F-4D97-AF65-F5344CB8AC3E}">
        <p14:creationId xmlns:p14="http://schemas.microsoft.com/office/powerpoint/2010/main" val="31724167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33700"/>
            <a:ext cx="8229600" cy="403621"/>
          </a:xfrm>
        </p:spPr>
        <p:txBody>
          <a:bodyPr/>
          <a:lstStyle/>
          <a:p>
            <a:r>
              <a:rPr lang="en-US" sz="2400" dirty="0"/>
              <a:t>Racial/Ethnic Vaccination Disparities</a:t>
            </a:r>
          </a:p>
        </p:txBody>
      </p:sp>
      <p:graphicFrame>
        <p:nvGraphicFramePr>
          <p:cNvPr id="6" name="Content Placeholder 4"/>
          <p:cNvGraphicFramePr>
            <a:graphicFrameLocks/>
          </p:cNvGraphicFramePr>
          <p:nvPr>
            <p:extLst>
              <p:ext uri="{D42A27DB-BD31-4B8C-83A1-F6EECF244321}">
                <p14:modId xmlns:p14="http://schemas.microsoft.com/office/powerpoint/2010/main" val="3986976779"/>
              </p:ext>
            </p:extLst>
          </p:nvPr>
        </p:nvGraphicFramePr>
        <p:xfrm>
          <a:off x="276911" y="367391"/>
          <a:ext cx="8590176" cy="4596495"/>
        </p:xfrm>
        <a:graphic>
          <a:graphicData uri="http://schemas.openxmlformats.org/drawingml/2006/table">
            <a:tbl>
              <a:tblPr firstRow="1" bandRow="1">
                <a:tableStyleId>{E8B1032C-EA38-4F05-BA0D-38AFFFC7BED3}</a:tableStyleId>
              </a:tblPr>
              <a:tblGrid>
                <a:gridCol w="3050716"/>
                <a:gridCol w="1685922"/>
                <a:gridCol w="1284513"/>
                <a:gridCol w="1364794"/>
                <a:gridCol w="1204231"/>
              </a:tblGrid>
              <a:tr h="510721">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sz="1200" dirty="0" smtClean="0">
                          <a:solidFill>
                            <a:srgbClr val="00213D"/>
                          </a:solidFill>
                          <a:latin typeface="Calibri" panose="020F0502020204030204" pitchFamily="34" charset="0"/>
                        </a:rPr>
                        <a:t>Vaccination</a:t>
                      </a:r>
                      <a:r>
                        <a:rPr lang="en-US" sz="1200" baseline="0" dirty="0" smtClean="0">
                          <a:solidFill>
                            <a:srgbClr val="00213D"/>
                          </a:solidFill>
                          <a:latin typeface="Calibri" panose="020F0502020204030204" pitchFamily="34" charset="0"/>
                        </a:rPr>
                        <a:t> Group</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sz="1200" dirty="0" smtClean="0">
                          <a:solidFill>
                            <a:srgbClr val="00213D"/>
                          </a:solidFill>
                          <a:latin typeface="Calibri" panose="020F0502020204030204" pitchFamily="34" charset="0"/>
                        </a:rPr>
                        <a:t>% Vaccinated</a:t>
                      </a:r>
                    </a:p>
                    <a:p>
                      <a:r>
                        <a:rPr lang="en-US" sz="1200" dirty="0" smtClean="0">
                          <a:solidFill>
                            <a:srgbClr val="00213D"/>
                          </a:solidFill>
                          <a:latin typeface="Calibri" panose="020F0502020204030204" pitchFamily="34" charset="0"/>
                        </a:rPr>
                        <a:t>Whites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sz="1200" dirty="0" smtClean="0">
                          <a:solidFill>
                            <a:srgbClr val="00213D"/>
                          </a:solidFill>
                          <a:latin typeface="Calibri" panose="020F0502020204030204" pitchFamily="34" charset="0"/>
                        </a:rPr>
                        <a:t>Disparity,</a:t>
                      </a:r>
                    </a:p>
                    <a:p>
                      <a:r>
                        <a:rPr lang="en-US" sz="1200" dirty="0" smtClean="0">
                          <a:solidFill>
                            <a:srgbClr val="00213D"/>
                          </a:solidFill>
                          <a:latin typeface="Calibri" panose="020F0502020204030204" pitchFamily="34" charset="0"/>
                        </a:rPr>
                        <a:t>Blacks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sz="1200" dirty="0" smtClean="0">
                          <a:solidFill>
                            <a:srgbClr val="00213D"/>
                          </a:solidFill>
                          <a:latin typeface="Calibri" panose="020F0502020204030204" pitchFamily="34" charset="0"/>
                        </a:rPr>
                        <a:t>Disparity,</a:t>
                      </a:r>
                    </a:p>
                    <a:p>
                      <a:r>
                        <a:rPr lang="en-US" sz="1200" dirty="0" smtClean="0">
                          <a:solidFill>
                            <a:srgbClr val="00213D"/>
                          </a:solidFill>
                          <a:latin typeface="Calibri" panose="020F0502020204030204" pitchFamily="34" charset="0"/>
                        </a:rPr>
                        <a:t>Hispanics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Myriad Web Pro"/>
                        </a:defRPr>
                      </a:lvl1pPr>
                      <a:lvl2pPr marL="457200" algn="l" defTabSz="914400" rtl="0" eaLnBrk="1" latinLnBrk="0" hangingPunct="1">
                        <a:defRPr sz="1800" b="1" kern="1200">
                          <a:solidFill>
                            <a:schemeClr val="lt1"/>
                          </a:solidFill>
                          <a:latin typeface="Myriad Web Pro"/>
                        </a:defRPr>
                      </a:lvl2pPr>
                      <a:lvl3pPr marL="914400" algn="l" defTabSz="914400" rtl="0" eaLnBrk="1" latinLnBrk="0" hangingPunct="1">
                        <a:defRPr sz="1800" b="1" kern="1200">
                          <a:solidFill>
                            <a:schemeClr val="lt1"/>
                          </a:solidFill>
                          <a:latin typeface="Myriad Web Pro"/>
                        </a:defRPr>
                      </a:lvl3pPr>
                      <a:lvl4pPr marL="1371600" algn="l" defTabSz="914400" rtl="0" eaLnBrk="1" latinLnBrk="0" hangingPunct="1">
                        <a:defRPr sz="1800" b="1" kern="1200">
                          <a:solidFill>
                            <a:schemeClr val="lt1"/>
                          </a:solidFill>
                          <a:latin typeface="Myriad Web Pro"/>
                        </a:defRPr>
                      </a:lvl4pPr>
                      <a:lvl5pPr marL="1828800" algn="l" defTabSz="914400" rtl="0" eaLnBrk="1" latinLnBrk="0" hangingPunct="1">
                        <a:defRPr sz="1800" b="1" kern="1200">
                          <a:solidFill>
                            <a:schemeClr val="lt1"/>
                          </a:solidFill>
                          <a:latin typeface="Myriad Web Pro"/>
                        </a:defRPr>
                      </a:lvl5pPr>
                      <a:lvl6pPr marL="2286000" algn="l" defTabSz="914400" rtl="0" eaLnBrk="1" latinLnBrk="0" hangingPunct="1">
                        <a:defRPr sz="1800" b="1" kern="1200">
                          <a:solidFill>
                            <a:schemeClr val="lt1"/>
                          </a:solidFill>
                          <a:latin typeface="Myriad Web Pro"/>
                        </a:defRPr>
                      </a:lvl6pPr>
                      <a:lvl7pPr marL="2743200" algn="l" defTabSz="914400" rtl="0" eaLnBrk="1" latinLnBrk="0" hangingPunct="1">
                        <a:defRPr sz="1800" b="1" kern="1200">
                          <a:solidFill>
                            <a:schemeClr val="lt1"/>
                          </a:solidFill>
                          <a:latin typeface="Myriad Web Pro"/>
                        </a:defRPr>
                      </a:lvl7pPr>
                      <a:lvl8pPr marL="3200400" algn="l" defTabSz="914400" rtl="0" eaLnBrk="1" latinLnBrk="0" hangingPunct="1">
                        <a:defRPr sz="1800" b="1" kern="1200">
                          <a:solidFill>
                            <a:schemeClr val="lt1"/>
                          </a:solidFill>
                          <a:latin typeface="Myriad Web Pro"/>
                        </a:defRPr>
                      </a:lvl8pPr>
                      <a:lvl9pPr marL="3657600" algn="l" defTabSz="914400" rtl="0" eaLnBrk="1" latinLnBrk="0" hangingPunct="1">
                        <a:defRPr sz="1800" b="1" kern="1200">
                          <a:solidFill>
                            <a:schemeClr val="lt1"/>
                          </a:solidFill>
                          <a:latin typeface="Myriad Web Pro"/>
                        </a:defRPr>
                      </a:lvl9pPr>
                    </a:lstStyle>
                    <a:p>
                      <a:r>
                        <a:rPr lang="en-US" sz="1200" dirty="0" smtClean="0">
                          <a:solidFill>
                            <a:srgbClr val="00213D"/>
                          </a:solidFill>
                          <a:latin typeface="Calibri" panose="020F0502020204030204" pitchFamily="34" charset="0"/>
                        </a:rPr>
                        <a:t>Disparity,</a:t>
                      </a:r>
                      <a:r>
                        <a:rPr lang="en-US" sz="1200" baseline="0" dirty="0" smtClean="0">
                          <a:solidFill>
                            <a:srgbClr val="00213D"/>
                          </a:solidFill>
                          <a:latin typeface="Calibri" panose="020F0502020204030204" pitchFamily="34" charset="0"/>
                        </a:rPr>
                        <a:t>  Asians</a:t>
                      </a:r>
                      <a:endParaRPr lang="en-US" sz="1200" dirty="0">
                        <a:solidFill>
                          <a:srgbClr val="00213D"/>
                        </a:solidFill>
                        <a:latin typeface="Calibri" panose="020F0502020204030204" pitchFamily="34" charset="0"/>
                      </a:endParaRP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Pneumo</a:t>
                      </a:r>
                      <a:r>
                        <a:rPr lang="en-US" sz="1200" dirty="0" smtClean="0">
                          <a:solidFill>
                            <a:srgbClr val="00213D"/>
                          </a:solidFill>
                          <a:latin typeface="Calibri" panose="020F0502020204030204" pitchFamily="34" charset="0"/>
                        </a:rPr>
                        <a:t>., </a:t>
                      </a:r>
                      <a:r>
                        <a:rPr lang="en-US" sz="1200" baseline="0" dirty="0" smtClean="0">
                          <a:solidFill>
                            <a:srgbClr val="00213D"/>
                          </a:solidFill>
                          <a:latin typeface="Calibri" panose="020F0502020204030204" pitchFamily="34" charset="0"/>
                        </a:rPr>
                        <a:t> IR 19-64 </a:t>
                      </a:r>
                      <a:r>
                        <a:rPr lang="en-US" sz="1200" baseline="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24</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-2</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-5</a:t>
                      </a:r>
                    </a:p>
                  </a:txBody>
                  <a:tcPr>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-3</a:t>
                      </a:r>
                      <a:endParaRPr lang="en-US" sz="1200" b="0" dirty="0">
                        <a:solidFill>
                          <a:srgbClr val="00213D"/>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Pneumo</a:t>
                      </a:r>
                      <a:r>
                        <a:rPr lang="en-US" sz="1200" dirty="0" smtClean="0">
                          <a:solidFill>
                            <a:srgbClr val="00213D"/>
                          </a:solidFill>
                          <a:latin typeface="Calibri" panose="020F0502020204030204" pitchFamily="34" charset="0"/>
                        </a:rPr>
                        <a:t>.,</a:t>
                      </a:r>
                      <a:r>
                        <a:rPr lang="en-US" sz="1200" baseline="0" dirty="0" smtClean="0">
                          <a:solidFill>
                            <a:srgbClr val="00213D"/>
                          </a:solidFill>
                          <a:latin typeface="Calibri" panose="020F0502020204030204" pitchFamily="34" charset="0"/>
                        </a:rPr>
                        <a:t> ≥65 </a:t>
                      </a:r>
                      <a:r>
                        <a:rPr lang="en-US" sz="1200" baseline="0" dirty="0" err="1" smtClean="0">
                          <a:solidFill>
                            <a:srgbClr val="00213D"/>
                          </a:solidFill>
                          <a:latin typeface="Calibri" panose="020F0502020204030204" pitchFamily="34" charset="0"/>
                        </a:rPr>
                        <a:t>yrs</a:t>
                      </a:r>
                      <a:endParaRPr lang="en-US" sz="1200" b="0"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68</a:t>
                      </a:r>
                      <a:endParaRPr lang="en-US" sz="1200"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-18</a:t>
                      </a:r>
                      <a:endParaRPr lang="en-US" sz="1200" b="1" dirty="0">
                        <a:solidFill>
                          <a:srgbClr val="FF0000"/>
                        </a:solidFill>
                        <a:latin typeface="Calibri" panose="020F0502020204030204" pitchFamily="34" charset="0"/>
                      </a:endParaRPr>
                    </a:p>
                  </a:txBody>
                  <a:tcPr>
                    <a:lnR w="28575" cap="flat" cmpd="sng" algn="ctr">
                      <a:solidFill>
                        <a:srgbClr val="00213D"/>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-26</a:t>
                      </a:r>
                      <a:endParaRPr lang="en-US" sz="1200"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-19</a:t>
                      </a:r>
                      <a:endParaRPr lang="en-US" sz="1200"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smtClean="0">
                          <a:solidFill>
                            <a:srgbClr val="00213D"/>
                          </a:solidFill>
                          <a:latin typeface="Calibri" panose="020F0502020204030204" pitchFamily="34" charset="0"/>
                        </a:rPr>
                        <a:t>Tetanus, 19-49 </a:t>
                      </a:r>
                      <a:r>
                        <a:rPr lang="en-US" sz="1200" dirty="0" err="1" smtClean="0">
                          <a:solidFill>
                            <a:srgbClr val="00213D"/>
                          </a:solidFill>
                          <a:latin typeface="Calibri" panose="020F0502020204030204" pitchFamily="34" charset="0"/>
                        </a:rPr>
                        <a:t>yrs</a:t>
                      </a:r>
                      <a:endParaRPr lang="en-US" sz="1200" dirty="0" smtClean="0">
                        <a:solidFill>
                          <a:srgbClr val="00213D"/>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69</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-15</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-17</a:t>
                      </a:r>
                      <a:endParaRPr lang="en-US" sz="1200" b="1" dirty="0">
                        <a:solidFill>
                          <a:srgbClr val="FF0000"/>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-14</a:t>
                      </a:r>
                      <a:endParaRPr lang="en-US" sz="1200" b="1" dirty="0">
                        <a:solidFill>
                          <a:srgbClr val="FF0000"/>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smtClean="0">
                          <a:solidFill>
                            <a:srgbClr val="00213D"/>
                          </a:solidFill>
                          <a:latin typeface="Calibri" panose="020F0502020204030204" pitchFamily="34" charset="0"/>
                        </a:rPr>
                        <a:t>Tetanus, 50-64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69</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-16</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-14</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-24</a:t>
                      </a: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smtClean="0">
                          <a:solidFill>
                            <a:srgbClr val="00213D"/>
                          </a:solidFill>
                          <a:latin typeface="Calibri" panose="020F0502020204030204" pitchFamily="34" charset="0"/>
                        </a:rPr>
                        <a:t>Tetanus, ≥65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59</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-16</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-13</a:t>
                      </a:r>
                      <a:endParaRPr lang="en-US" sz="1200" b="1" dirty="0">
                        <a:solidFill>
                          <a:srgbClr val="FF0000"/>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Tdap</a:t>
                      </a:r>
                      <a:r>
                        <a:rPr lang="en-US" sz="1200" dirty="0" smtClean="0">
                          <a:solidFill>
                            <a:srgbClr val="00213D"/>
                          </a:solidFill>
                          <a:latin typeface="Calibri" panose="020F0502020204030204" pitchFamily="34" charset="0"/>
                        </a:rPr>
                        <a:t>, ≥19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27</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-12</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-13</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-7</a:t>
                      </a: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Tdap</a:t>
                      </a:r>
                      <a:r>
                        <a:rPr lang="en-US" sz="1200" dirty="0" smtClean="0">
                          <a:solidFill>
                            <a:srgbClr val="00213D"/>
                          </a:solidFill>
                          <a:latin typeface="Calibri" panose="020F0502020204030204" pitchFamily="34" charset="0"/>
                        </a:rPr>
                        <a:t>,</a:t>
                      </a:r>
                      <a:r>
                        <a:rPr lang="en-US" sz="1200" baseline="0" dirty="0" smtClean="0">
                          <a:solidFill>
                            <a:srgbClr val="00213D"/>
                          </a:solidFill>
                          <a:latin typeface="Calibri" panose="020F0502020204030204" pitchFamily="34" charset="0"/>
                        </a:rPr>
                        <a:t> 19-64 </a:t>
                      </a:r>
                      <a:r>
                        <a:rPr lang="en-US" sz="1200" baseline="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30</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-14</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-15</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dirty="0">
                        <a:solidFill>
                          <a:srgbClr val="FF0000"/>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Tdap</a:t>
                      </a:r>
                      <a:r>
                        <a:rPr lang="en-US" sz="1200" dirty="0" smtClean="0">
                          <a:solidFill>
                            <a:srgbClr val="00213D"/>
                          </a:solidFill>
                          <a:latin typeface="Calibri" panose="020F0502020204030204" pitchFamily="34" charset="0"/>
                        </a:rPr>
                        <a:t>, ≥65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lnB w="28575" cap="flat" cmpd="sng" algn="ctr">
                      <a:solidFill>
                        <a:srgbClr val="00213D"/>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18</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i="0"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dirty="0">
                        <a:solidFill>
                          <a:srgbClr val="FF0000"/>
                        </a:solidFill>
                        <a:latin typeface="Calibri" panose="020F0502020204030204" pitchFamily="34" charset="0"/>
                      </a:endParaRPr>
                    </a:p>
                  </a:txBody>
                  <a:tcPr>
                    <a:lnB w="28575" cap="flat" cmpd="sng" algn="ctr">
                      <a:solidFill>
                        <a:srgbClr val="00213D"/>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-4</a:t>
                      </a:r>
                      <a:endParaRPr lang="en-US" sz="1200" b="0" dirty="0">
                        <a:solidFill>
                          <a:srgbClr val="00213D"/>
                        </a:solidFill>
                        <a:latin typeface="Calibri" panose="020F0502020204030204" pitchFamily="34" charset="0"/>
                      </a:endParaRP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HepA</a:t>
                      </a:r>
                      <a:r>
                        <a:rPr lang="en-US" sz="1200" dirty="0" smtClean="0">
                          <a:solidFill>
                            <a:srgbClr val="00213D"/>
                          </a:solidFill>
                          <a:latin typeface="Calibri" panose="020F0502020204030204" pitchFamily="34" charset="0"/>
                        </a:rPr>
                        <a:t>, 19-49 </a:t>
                      </a:r>
                      <a:r>
                        <a:rPr lang="en-US" sz="1200" dirty="0" err="1" smtClean="0">
                          <a:solidFill>
                            <a:srgbClr val="00213D"/>
                          </a:solidFill>
                          <a:latin typeface="Calibri" panose="020F0502020204030204" pitchFamily="34" charset="0"/>
                        </a:rPr>
                        <a:t>yrs</a:t>
                      </a:r>
                      <a:endParaRPr lang="en-US" sz="1200" b="1"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13</a:t>
                      </a:r>
                      <a:endParaRPr lang="en-US" sz="1200"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-2</a:t>
                      </a:r>
                      <a:endParaRPr lang="en-US" sz="1200" dirty="0">
                        <a:solidFill>
                          <a:srgbClr val="00213D"/>
                        </a:solidFill>
                        <a:latin typeface="Calibri" panose="020F0502020204030204" pitchFamily="34" charset="0"/>
                      </a:endParaRPr>
                    </a:p>
                  </a:txBody>
                  <a:tcPr>
                    <a:lnR w="28575" cap="flat" cmpd="sng" algn="ctr">
                      <a:solidFill>
                        <a:srgbClr val="00213D"/>
                      </a:solidFill>
                      <a:prstDash val="solid"/>
                      <a:round/>
                      <a:headEnd type="none" w="med" len="med"/>
                      <a:tailEnd type="none" w="med" len="med"/>
                    </a:ln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-2</a:t>
                      </a:r>
                      <a:endParaRPr lang="en-US" sz="1200" b="1" dirty="0">
                        <a:solidFill>
                          <a:srgbClr val="FF0000"/>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lnR w="28575" cap="flat" cmpd="sng" algn="ctr">
                      <a:solidFill>
                        <a:srgbClr val="00213D"/>
                      </a:solidFill>
                      <a:prstDash val="solid"/>
                      <a:round/>
                      <a:headEnd type="none" w="med" len="med"/>
                      <a:tailEnd type="none" w="med" len="med"/>
                    </a:lnR>
                    <a:lnT w="28575" cap="flat" cmpd="sng" algn="ctr">
                      <a:solidFill>
                        <a:srgbClr val="00213D"/>
                      </a:solidFill>
                      <a:prstDash val="solid"/>
                      <a:round/>
                      <a:headEnd type="none" w="med" len="med"/>
                      <a:tailEnd type="none" w="med" len="med"/>
                    </a:lnT>
                    <a:lnB w="28575" cap="flat" cmpd="sng" algn="ctr">
                      <a:solidFill>
                        <a:srgbClr val="00213D"/>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+5</a:t>
                      </a:r>
                      <a:endParaRPr lang="en-US" sz="1200" b="0" dirty="0">
                        <a:solidFill>
                          <a:srgbClr val="00213D"/>
                        </a:solidFill>
                        <a:latin typeface="Calibri" panose="020F0502020204030204" pitchFamily="34" charset="0"/>
                      </a:endParaRPr>
                    </a:p>
                  </a:txBody>
                  <a:tcPr>
                    <a:lnL w="28575" cap="flat" cmpd="sng" algn="ctr">
                      <a:solidFill>
                        <a:srgbClr val="00213D"/>
                      </a:solidFill>
                      <a:prstDash val="solid"/>
                      <a:round/>
                      <a:headEnd type="none" w="med" len="med"/>
                      <a:tailEnd type="none" w="med" len="med"/>
                    </a:lnL>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HepB</a:t>
                      </a:r>
                      <a:r>
                        <a:rPr lang="en-US" sz="1200" dirty="0" smtClean="0">
                          <a:solidFill>
                            <a:srgbClr val="00213D"/>
                          </a:solidFill>
                          <a:latin typeface="Calibri" panose="020F0502020204030204" pitchFamily="34" charset="0"/>
                        </a:rPr>
                        <a:t>, 19-49 </a:t>
                      </a:r>
                      <a:r>
                        <a:rPr lang="en-US" sz="1200" dirty="0" err="1" smtClean="0">
                          <a:solidFill>
                            <a:srgbClr val="00213D"/>
                          </a:solidFill>
                          <a:latin typeface="Calibri" panose="020F0502020204030204" pitchFamily="34" charset="0"/>
                        </a:rPr>
                        <a:t>yrs</a:t>
                      </a:r>
                      <a:endParaRPr lang="en-US" sz="1200" b="0" dirty="0">
                        <a:solidFill>
                          <a:srgbClr val="00213D"/>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35</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-6</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-12</a:t>
                      </a:r>
                      <a:endParaRPr lang="en-US" sz="1200" b="1" dirty="0">
                        <a:solidFill>
                          <a:srgbClr val="FF0000"/>
                        </a:solidFill>
                        <a:latin typeface="Calibri" panose="020F0502020204030204" pitchFamily="34" charset="0"/>
                      </a:endParaRPr>
                    </a:p>
                  </a:txBody>
                  <a:tcPr>
                    <a:lnT w="28575" cap="flat" cmpd="sng" algn="ctr">
                      <a:solidFill>
                        <a:srgbClr val="00213D"/>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+3</a:t>
                      </a:r>
                      <a:endParaRPr lang="en-US" sz="1200" b="0" dirty="0">
                        <a:solidFill>
                          <a:srgbClr val="00213D"/>
                        </a:solidFill>
                        <a:latin typeface="Calibri" panose="020F0502020204030204" pitchFamily="34" charset="0"/>
                      </a:endParaRP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smtClean="0">
                          <a:solidFill>
                            <a:srgbClr val="00213D"/>
                          </a:solidFill>
                          <a:latin typeface="Calibri" panose="020F0502020204030204" pitchFamily="34" charset="0"/>
                        </a:rPr>
                        <a:t>Herpes</a:t>
                      </a:r>
                      <a:r>
                        <a:rPr lang="en-US" sz="1200" baseline="0" dirty="0" smtClean="0">
                          <a:solidFill>
                            <a:srgbClr val="00213D"/>
                          </a:solidFill>
                          <a:latin typeface="Calibri" panose="020F0502020204030204" pitchFamily="34" charset="0"/>
                        </a:rPr>
                        <a:t> Zoster, ≥60 </a:t>
                      </a:r>
                      <a:r>
                        <a:rPr lang="en-US" sz="1200" baseline="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35</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-21</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-19</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dirty="0">
                        <a:solidFill>
                          <a:srgbClr val="FF0000"/>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smtClean="0">
                          <a:solidFill>
                            <a:srgbClr val="00213D"/>
                          </a:solidFill>
                          <a:latin typeface="Calibri" panose="020F0502020204030204" pitchFamily="34" charset="0"/>
                        </a:rPr>
                        <a:t>HPV, Females 19-26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45</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-7</a:t>
                      </a:r>
                      <a:endParaRPr lang="en-US" sz="1200" b="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-9</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-8</a:t>
                      </a:r>
                      <a:endParaRPr lang="en-US" sz="1200" b="0" dirty="0">
                        <a:solidFill>
                          <a:srgbClr val="00213D"/>
                        </a:solidFill>
                        <a:latin typeface="Calibri" panose="020F0502020204030204" pitchFamily="34" charset="0"/>
                      </a:endParaRPr>
                    </a:p>
                  </a:txBody>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Tdap</a:t>
                      </a:r>
                      <a:r>
                        <a:rPr lang="en-US" sz="1200" dirty="0" smtClean="0">
                          <a:solidFill>
                            <a:srgbClr val="00213D"/>
                          </a:solidFill>
                          <a:latin typeface="Calibri" panose="020F0502020204030204" pitchFamily="34" charset="0"/>
                        </a:rPr>
                        <a:t>, HCP ≥19 </a:t>
                      </a:r>
                      <a:r>
                        <a:rPr lang="en-US" sz="1200" dirty="0" err="1" smtClean="0">
                          <a:solidFill>
                            <a:srgbClr val="00213D"/>
                          </a:solidFill>
                          <a:latin typeface="Calibri" panose="020F0502020204030204" pitchFamily="34" charset="0"/>
                        </a:rPr>
                        <a:t>yrs</a:t>
                      </a:r>
                      <a:endParaRPr lang="en-US" sz="1200" b="1"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49</a:t>
                      </a:r>
                      <a:endParaRPr lang="en-US" sz="1200" dirty="0">
                        <a:solidFill>
                          <a:srgbClr val="00213D"/>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-21</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-11</a:t>
                      </a:r>
                      <a:endParaRPr lang="en-US" sz="1200" b="1" dirty="0">
                        <a:solidFill>
                          <a:srgbClr val="FF0000"/>
                        </a:solidFill>
                        <a:latin typeface="Calibri" panose="020F0502020204030204" pitchFamily="34" charset="0"/>
                      </a:endParaRPr>
                    </a:p>
                  </a:txBody>
                  <a:tcPr>
                    <a:noFill/>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0</a:t>
                      </a:r>
                      <a:endParaRPr lang="en-US" sz="1200" b="0" dirty="0">
                        <a:solidFill>
                          <a:srgbClr val="00213D"/>
                        </a:solidFill>
                        <a:latin typeface="Calibri" panose="020F0502020204030204" pitchFamily="34" charset="0"/>
                      </a:endParaRPr>
                    </a:p>
                  </a:txBody>
                  <a:tcPr>
                    <a:noFill/>
                  </a:tcPr>
                </a:tc>
              </a:tr>
              <a:tr h="291841">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r>
                        <a:rPr lang="en-US" sz="1200" dirty="0" err="1" smtClean="0">
                          <a:solidFill>
                            <a:srgbClr val="00213D"/>
                          </a:solidFill>
                          <a:latin typeface="Calibri" panose="020F0502020204030204" pitchFamily="34" charset="0"/>
                        </a:rPr>
                        <a:t>HepB</a:t>
                      </a:r>
                      <a:r>
                        <a:rPr lang="en-US" sz="1200" dirty="0" smtClean="0">
                          <a:solidFill>
                            <a:srgbClr val="00213D"/>
                          </a:solidFill>
                          <a:latin typeface="Calibri" panose="020F0502020204030204" pitchFamily="34" charset="0"/>
                        </a:rPr>
                        <a:t>, HCP ≥19 </a:t>
                      </a:r>
                      <a:r>
                        <a:rPr lang="en-US" sz="1200" dirty="0" err="1" smtClean="0">
                          <a:solidFill>
                            <a:srgbClr val="00213D"/>
                          </a:solidFill>
                          <a:latin typeface="Calibri" panose="020F0502020204030204" pitchFamily="34" charset="0"/>
                        </a:rPr>
                        <a:t>yrs</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68</a:t>
                      </a:r>
                      <a:endParaRPr lang="en-US" sz="1200" dirty="0">
                        <a:solidFill>
                          <a:srgbClr val="00213D"/>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-11</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b="1" dirty="0" smtClean="0">
                          <a:solidFill>
                            <a:srgbClr val="FF0000"/>
                          </a:solidFill>
                          <a:latin typeface="Calibri" panose="020F0502020204030204" pitchFamily="34" charset="0"/>
                        </a:rPr>
                        <a:t>-11</a:t>
                      </a:r>
                      <a:endParaRPr lang="en-US" sz="1200" b="1" dirty="0">
                        <a:solidFill>
                          <a:srgbClr val="FF0000"/>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Myriad Web Pro"/>
                        </a:defRPr>
                      </a:lvl1pPr>
                      <a:lvl2pPr marL="457200" algn="l" defTabSz="914400" rtl="0" eaLnBrk="1" latinLnBrk="0" hangingPunct="1">
                        <a:defRPr sz="1800" kern="1200">
                          <a:solidFill>
                            <a:schemeClr val="dk1"/>
                          </a:solidFill>
                          <a:latin typeface="Myriad Web Pro"/>
                        </a:defRPr>
                      </a:lvl2pPr>
                      <a:lvl3pPr marL="914400" algn="l" defTabSz="914400" rtl="0" eaLnBrk="1" latinLnBrk="0" hangingPunct="1">
                        <a:defRPr sz="1800" kern="1200">
                          <a:solidFill>
                            <a:schemeClr val="dk1"/>
                          </a:solidFill>
                          <a:latin typeface="Myriad Web Pro"/>
                        </a:defRPr>
                      </a:lvl3pPr>
                      <a:lvl4pPr marL="1371600" algn="l" defTabSz="914400" rtl="0" eaLnBrk="1" latinLnBrk="0" hangingPunct="1">
                        <a:defRPr sz="1800" kern="1200">
                          <a:solidFill>
                            <a:schemeClr val="dk1"/>
                          </a:solidFill>
                          <a:latin typeface="Myriad Web Pro"/>
                        </a:defRPr>
                      </a:lvl4pPr>
                      <a:lvl5pPr marL="1828800" algn="l" defTabSz="914400" rtl="0" eaLnBrk="1" latinLnBrk="0" hangingPunct="1">
                        <a:defRPr sz="1800" kern="1200">
                          <a:solidFill>
                            <a:schemeClr val="dk1"/>
                          </a:solidFill>
                          <a:latin typeface="Myriad Web Pro"/>
                        </a:defRPr>
                      </a:lvl5pPr>
                      <a:lvl6pPr marL="2286000" algn="l" defTabSz="914400" rtl="0" eaLnBrk="1" latinLnBrk="0" hangingPunct="1">
                        <a:defRPr sz="1800" kern="1200">
                          <a:solidFill>
                            <a:schemeClr val="dk1"/>
                          </a:solidFill>
                          <a:latin typeface="Myriad Web Pro"/>
                        </a:defRPr>
                      </a:lvl6pPr>
                      <a:lvl7pPr marL="2743200" algn="l" defTabSz="914400" rtl="0" eaLnBrk="1" latinLnBrk="0" hangingPunct="1">
                        <a:defRPr sz="1800" kern="1200">
                          <a:solidFill>
                            <a:schemeClr val="dk1"/>
                          </a:solidFill>
                          <a:latin typeface="Myriad Web Pro"/>
                        </a:defRPr>
                      </a:lvl7pPr>
                      <a:lvl8pPr marL="3200400" algn="l" defTabSz="914400" rtl="0" eaLnBrk="1" latinLnBrk="0" hangingPunct="1">
                        <a:defRPr sz="1800" kern="1200">
                          <a:solidFill>
                            <a:schemeClr val="dk1"/>
                          </a:solidFill>
                          <a:latin typeface="Myriad Web Pro"/>
                        </a:defRPr>
                      </a:lvl8pPr>
                      <a:lvl9pPr marL="3657600" algn="l" defTabSz="914400" rtl="0" eaLnBrk="1" latinLnBrk="0" hangingPunct="1">
                        <a:defRPr sz="1800" kern="1200">
                          <a:solidFill>
                            <a:schemeClr val="dk1"/>
                          </a:solidFill>
                          <a:latin typeface="Myriad Web Pro"/>
                        </a:defRPr>
                      </a:lvl9pPr>
                    </a:lstStyle>
                    <a:p>
                      <a:pPr algn="r"/>
                      <a:r>
                        <a:rPr lang="en-US" sz="1200" dirty="0" smtClean="0">
                          <a:solidFill>
                            <a:srgbClr val="00213D"/>
                          </a:solidFill>
                          <a:latin typeface="Calibri" panose="020F0502020204030204" pitchFamily="34" charset="0"/>
                        </a:rPr>
                        <a:t>-4</a:t>
                      </a:r>
                      <a:endParaRPr lang="en-US" sz="1200" b="0" dirty="0">
                        <a:solidFill>
                          <a:srgbClr val="00213D"/>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0835735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439480"/>
          </a:xfrm>
        </p:spPr>
        <p:txBody>
          <a:bodyPr/>
          <a:lstStyle/>
          <a:p>
            <a:r>
              <a:rPr lang="en-US" dirty="0"/>
              <a:t>Racial/Ethnic Vaccination Disparities -- NHIS 2015</a:t>
            </a:r>
          </a:p>
        </p:txBody>
      </p:sp>
      <p:sp>
        <p:nvSpPr>
          <p:cNvPr id="3" name="Content Placeholder 2"/>
          <p:cNvSpPr>
            <a:spLocks noGrp="1"/>
          </p:cNvSpPr>
          <p:nvPr>
            <p:ph type="body" sz="quarter" idx="10"/>
          </p:nvPr>
        </p:nvSpPr>
        <p:spPr>
          <a:xfrm>
            <a:off x="457200" y="645459"/>
            <a:ext cx="8229600" cy="3341688"/>
          </a:xfrm>
        </p:spPr>
        <p:txBody>
          <a:bodyPr/>
          <a:lstStyle/>
          <a:p>
            <a:pPr marL="0" indent="0">
              <a:buNone/>
            </a:pPr>
            <a:r>
              <a:rPr lang="en-US" sz="1800" b="1" u="sng" dirty="0"/>
              <a:t>Compared with 2014, racial/ethnic differences persisted for all seven and widened for pneumococcal and herpes zoster</a:t>
            </a:r>
            <a:r>
              <a:rPr lang="en-US" sz="1800" b="1" dirty="0"/>
              <a:t>:</a:t>
            </a:r>
          </a:p>
          <a:p>
            <a:r>
              <a:rPr lang="en-US" sz="1800" b="1" dirty="0">
                <a:cs typeface="Arial" pitchFamily="34" charset="0"/>
              </a:rPr>
              <a:t>Non-Hispanic blacks, Hispanics, and Non-Hispanic Asians had lower vaccination coverage than that of non-Hispanic whites for all of the vaccines routinely recommended for adults, except for:</a:t>
            </a:r>
            <a:endParaRPr lang="en-US" sz="1800" b="1" dirty="0"/>
          </a:p>
          <a:p>
            <a:pPr lvl="1"/>
            <a:r>
              <a:rPr lang="en-US" sz="1800" u="sng" dirty="0"/>
              <a:t>Influenza 19</a:t>
            </a:r>
            <a:r>
              <a:rPr lang="en-US" sz="1800" u="sng" dirty="0" smtClean="0"/>
              <a:t>+ years</a:t>
            </a:r>
            <a:r>
              <a:rPr lang="en-US" sz="1800" dirty="0" smtClean="0"/>
              <a:t> </a:t>
            </a:r>
            <a:r>
              <a:rPr lang="en-US" sz="1800" dirty="0"/>
              <a:t>-- Asians had coverage similar to whites</a:t>
            </a:r>
            <a:endParaRPr lang="en-US" sz="1800" u="sng" dirty="0"/>
          </a:p>
          <a:p>
            <a:pPr lvl="1"/>
            <a:r>
              <a:rPr lang="en-US" sz="1800" u="sng" dirty="0"/>
              <a:t>PPSV/PCV13 </a:t>
            </a:r>
            <a:r>
              <a:rPr lang="en-US" sz="1800" u="sng" dirty="0" smtClean="0"/>
              <a:t>19-64 </a:t>
            </a:r>
            <a:r>
              <a:rPr lang="en-US" sz="1800" u="sng" dirty="0"/>
              <a:t>years</a:t>
            </a:r>
            <a:r>
              <a:rPr lang="en-US" sz="1800" dirty="0"/>
              <a:t> </a:t>
            </a:r>
            <a:r>
              <a:rPr lang="en-US" sz="1800" u="sng" dirty="0" smtClean="0"/>
              <a:t>-</a:t>
            </a:r>
            <a:r>
              <a:rPr lang="en-US" sz="1800" u="sng" dirty="0"/>
              <a:t>IR  </a:t>
            </a:r>
            <a:r>
              <a:rPr lang="en-US" sz="1800" dirty="0"/>
              <a:t>--  Blacks and Asians had coverage similar to whites</a:t>
            </a:r>
          </a:p>
          <a:p>
            <a:pPr lvl="1"/>
            <a:r>
              <a:rPr lang="en-US" sz="1800" u="sng" dirty="0" err="1"/>
              <a:t>HepA</a:t>
            </a:r>
            <a:r>
              <a:rPr lang="en-US" sz="1800" u="sng" dirty="0"/>
              <a:t> </a:t>
            </a:r>
            <a:r>
              <a:rPr lang="en-US" sz="1800" u="sng" dirty="0" smtClean="0"/>
              <a:t>19-49</a:t>
            </a:r>
            <a:r>
              <a:rPr lang="en-US" sz="1800" u="sng" dirty="0"/>
              <a:t> years</a:t>
            </a:r>
            <a:r>
              <a:rPr lang="en-US" sz="1800" dirty="0" smtClean="0"/>
              <a:t> </a:t>
            </a:r>
            <a:r>
              <a:rPr lang="en-US" sz="1800" dirty="0"/>
              <a:t>– Blacks had coverage similar to whites and Asians had higher coverage than whites</a:t>
            </a:r>
          </a:p>
          <a:p>
            <a:pPr lvl="1"/>
            <a:r>
              <a:rPr lang="en-US" sz="1800" u="sng" dirty="0" err="1"/>
              <a:t>HepB</a:t>
            </a:r>
            <a:r>
              <a:rPr lang="en-US" sz="1800" u="sng" dirty="0"/>
              <a:t> </a:t>
            </a:r>
            <a:r>
              <a:rPr lang="en-US" sz="1800" u="sng" dirty="0" smtClean="0"/>
              <a:t>19-49</a:t>
            </a:r>
            <a:r>
              <a:rPr lang="en-US" sz="1800" u="sng" dirty="0"/>
              <a:t> years</a:t>
            </a:r>
            <a:r>
              <a:rPr lang="en-US" sz="1800" dirty="0" smtClean="0"/>
              <a:t> </a:t>
            </a:r>
            <a:r>
              <a:rPr lang="en-US" sz="1800" dirty="0"/>
              <a:t>– Asians had coverage similar to whites</a:t>
            </a:r>
          </a:p>
          <a:p>
            <a:pPr lvl="1"/>
            <a:r>
              <a:rPr lang="en-US" sz="1800" u="sng" dirty="0"/>
              <a:t>HPV 19-26 years</a:t>
            </a:r>
            <a:r>
              <a:rPr lang="en-US" sz="1800" dirty="0"/>
              <a:t> </a:t>
            </a:r>
            <a:r>
              <a:rPr lang="en-US" sz="1800" u="sng" dirty="0" smtClean="0"/>
              <a:t>females </a:t>
            </a:r>
            <a:r>
              <a:rPr lang="en-US" sz="1800" dirty="0"/>
              <a:t>– Blacks and Asians had coverage similar to whites</a:t>
            </a:r>
          </a:p>
          <a:p>
            <a:r>
              <a:rPr lang="en-US" sz="1800" b="1" dirty="0"/>
              <a:t>Health Care Personnel (HCP) – Non-Hispanic black HCP and Hispanic HCP had lower coverage than white HCP </a:t>
            </a:r>
            <a:r>
              <a:rPr lang="en-US" sz="1800" b="1" dirty="0">
                <a:solidFill>
                  <a:srgbClr val="000000"/>
                </a:solidFill>
              </a:rPr>
              <a:t>for </a:t>
            </a:r>
            <a:r>
              <a:rPr lang="en-US" sz="1800" b="1" dirty="0" smtClean="0">
                <a:solidFill>
                  <a:srgbClr val="000000"/>
                </a:solidFill>
              </a:rPr>
              <a:t>influenza</a:t>
            </a:r>
            <a:r>
              <a:rPr lang="en-US" sz="1800" b="1" dirty="0">
                <a:solidFill>
                  <a:srgbClr val="000000"/>
                </a:solidFill>
              </a:rPr>
              <a:t>, </a:t>
            </a:r>
            <a:r>
              <a:rPr lang="en-US" sz="1800" b="1" dirty="0" err="1"/>
              <a:t>Tdap</a:t>
            </a:r>
            <a:r>
              <a:rPr lang="en-US" sz="1800" b="1" dirty="0"/>
              <a:t>, and </a:t>
            </a:r>
            <a:r>
              <a:rPr lang="en-US" sz="1800" b="1" dirty="0" err="1" smtClean="0"/>
              <a:t>HepB</a:t>
            </a:r>
            <a:r>
              <a:rPr lang="en-US" sz="1800" b="1" dirty="0" smtClean="0"/>
              <a:t> vaccinations.</a:t>
            </a:r>
            <a:endParaRPr lang="en-US" sz="1800" b="1" dirty="0"/>
          </a:p>
        </p:txBody>
      </p:sp>
    </p:spTree>
    <p:extLst>
      <p:ext uri="{BB962C8B-B14F-4D97-AF65-F5344CB8AC3E}">
        <p14:creationId xmlns:p14="http://schemas.microsoft.com/office/powerpoint/2010/main" val="20608487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D777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Trends in Adult Vaccination</a:t>
            </a:r>
          </a:p>
        </p:txBody>
      </p:sp>
    </p:spTree>
    <p:extLst>
      <p:ext uri="{BB962C8B-B14F-4D97-AF65-F5344CB8AC3E}">
        <p14:creationId xmlns:p14="http://schemas.microsoft.com/office/powerpoint/2010/main" val="42288959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03411" y="338500"/>
            <a:ext cx="8229600" cy="403621"/>
          </a:xfrm>
        </p:spPr>
        <p:txBody>
          <a:bodyPr/>
          <a:lstStyle/>
          <a:p>
            <a:r>
              <a:rPr lang="en-US" sz="1600" dirty="0"/>
              <a:t>FIGURE. Estimated proportion of adults aged ≥19 years who received selected vaccines,* by age group and increased risk status</a:t>
            </a:r>
            <a:r>
              <a:rPr lang="en-US" sz="1600" baseline="30000" dirty="0"/>
              <a:t>† </a:t>
            </a:r>
            <a:r>
              <a:rPr lang="en-US" sz="1600" dirty="0"/>
              <a:t>— National Health Interview Survey, United States, 2010–2015 </a:t>
            </a:r>
          </a:p>
        </p:txBody>
      </p:sp>
      <p:pic>
        <p:nvPicPr>
          <p:cNvPr id="2" name="Picture 1"/>
          <p:cNvPicPr>
            <a:picLocks noChangeAspect="1"/>
          </p:cNvPicPr>
          <p:nvPr/>
        </p:nvPicPr>
        <p:blipFill>
          <a:blip r:embed="rId3"/>
          <a:stretch>
            <a:fillRect/>
          </a:stretch>
        </p:blipFill>
        <p:spPr>
          <a:xfrm>
            <a:off x="511234" y="742121"/>
            <a:ext cx="8121777" cy="4116444"/>
          </a:xfrm>
          <a:prstGeom prst="rect">
            <a:avLst/>
          </a:prstGeom>
        </p:spPr>
      </p:pic>
    </p:spTree>
    <p:extLst>
      <p:ext uri="{BB962C8B-B14F-4D97-AF65-F5344CB8AC3E}">
        <p14:creationId xmlns:p14="http://schemas.microsoft.com/office/powerpoint/2010/main" val="41512335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52400"/>
            <a:ext cx="8229600" cy="322939"/>
          </a:xfrm>
        </p:spPr>
        <p:txBody>
          <a:bodyPr/>
          <a:lstStyle/>
          <a:p>
            <a:r>
              <a:rPr lang="en-US" sz="1600" dirty="0"/>
              <a:t>Footnotes for Figure </a:t>
            </a:r>
            <a:r>
              <a:rPr lang="en-US" sz="1600" dirty="0" smtClean="0"/>
              <a:t> </a:t>
            </a:r>
            <a:endParaRPr lang="en-US" sz="1600" dirty="0"/>
          </a:p>
        </p:txBody>
      </p:sp>
      <p:sp>
        <p:nvSpPr>
          <p:cNvPr id="3" name="Content Placeholder 2"/>
          <p:cNvSpPr>
            <a:spLocks noGrp="1"/>
          </p:cNvSpPr>
          <p:nvPr>
            <p:ph type="body" sz="quarter" idx="10"/>
          </p:nvPr>
        </p:nvSpPr>
        <p:spPr>
          <a:xfrm>
            <a:off x="457200" y="475339"/>
            <a:ext cx="8229600" cy="4177624"/>
          </a:xfrm>
        </p:spPr>
        <p:txBody>
          <a:bodyPr/>
          <a:lstStyle/>
          <a:p>
            <a:pPr marL="0" indent="0">
              <a:buNone/>
            </a:pPr>
            <a:r>
              <a:rPr lang="en-US" sz="1600" dirty="0"/>
              <a:t>Abbreviations: HPV = human papillomavirus; Td = tetanus-diphtheria toxoid; </a:t>
            </a:r>
            <a:r>
              <a:rPr lang="en-US" sz="1600" dirty="0" err="1"/>
              <a:t>Tdap</a:t>
            </a:r>
            <a:r>
              <a:rPr lang="en-US" sz="1600" dirty="0"/>
              <a:t> = tetanus, diphtheria, and acellular pertussis vaccine. </a:t>
            </a:r>
          </a:p>
          <a:p>
            <a:pPr marL="0" indent="0">
              <a:buNone/>
            </a:pPr>
            <a:r>
              <a:rPr lang="en-US" sz="1600" dirty="0"/>
              <a:t>* Influenza vaccination coverage for 2010 is coverage from the 2009-10 season, 2011 is coverage from the 2010-11 season, 2012 is coverage from the 2011-12 season, 2013 is coverage from the 2012-13 season, 2014 is coverage from the 2013-14 season, and 2015 is coverage from the 2014-15 season. Interviews from August through June of each season were used to estimate coverage from July through May using Kaplan Meier survival analysis. </a:t>
            </a:r>
            <a:r>
              <a:rPr lang="en-US" sz="1600" dirty="0" err="1"/>
              <a:t>Tdap</a:t>
            </a:r>
            <a:r>
              <a:rPr lang="en-US" sz="1600" dirty="0"/>
              <a:t> vaccination coverage data among adults aged ≥65 years are available beginning in the NHIS 2012 survey. The 2010 HPV vaccination coverage estimate among males is suppressed due to relative standard error &gt; 30%. </a:t>
            </a:r>
          </a:p>
          <a:p>
            <a:pPr marL="0" indent="0">
              <a:buNone/>
            </a:pPr>
            <a:r>
              <a:rPr lang="en-US" sz="1600" dirty="0"/>
              <a:t>† Adults were considered at high risk for pneumococcal disease if they had ever been told by a doctor or other health professional that they had diabetes, emphysema, chronic obstructive pulmonary disease (beginning in 2012), coronary heart disease, angina, heart attack, or other heart </a:t>
            </a:r>
            <a:r>
              <a:rPr lang="en-US" sz="1600" dirty="0" smtClean="0"/>
              <a:t>condition</a:t>
            </a:r>
            <a:r>
              <a:rPr lang="en-US" sz="1600" dirty="0"/>
              <a:t>;</a:t>
            </a:r>
            <a:r>
              <a:rPr lang="en-US" sz="1600" dirty="0" smtClean="0"/>
              <a:t> </a:t>
            </a:r>
            <a:r>
              <a:rPr lang="en-US" sz="1600" dirty="0"/>
              <a:t>had a diagnosis of cancer during the previous 12 months (excluding </a:t>
            </a:r>
            <a:r>
              <a:rPr lang="en-US" sz="1600" dirty="0" err="1"/>
              <a:t>nonmelanoma</a:t>
            </a:r>
            <a:r>
              <a:rPr lang="en-US" sz="1600" dirty="0"/>
              <a:t> skin cancer); had ever been told by a doctor or other health professional that they had lymphoma, leukemia, or blood cancer; had been told by a doctor or other health professional that they had chronic bronchitis or weak or failing kidneys during the preceding 12 months; had an asthma episode or attack during the preceding 12 months; or </a:t>
            </a:r>
            <a:r>
              <a:rPr lang="en-US" sz="1600" dirty="0" smtClean="0"/>
              <a:t>were </a:t>
            </a:r>
            <a:r>
              <a:rPr lang="en-US" sz="1600" dirty="0"/>
              <a:t>current smokers.</a:t>
            </a:r>
          </a:p>
        </p:txBody>
      </p:sp>
    </p:spTree>
    <p:extLst>
      <p:ext uri="{BB962C8B-B14F-4D97-AF65-F5344CB8AC3E}">
        <p14:creationId xmlns:p14="http://schemas.microsoft.com/office/powerpoint/2010/main" val="38590858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Association of Age with Vaccination Coverage </a:t>
            </a:r>
          </a:p>
        </p:txBody>
      </p:sp>
      <p:sp>
        <p:nvSpPr>
          <p:cNvPr id="3" name="Content Placeholder 2"/>
          <p:cNvSpPr>
            <a:spLocks noGrp="1"/>
          </p:cNvSpPr>
          <p:nvPr>
            <p:ph type="body" sz="quarter" idx="10"/>
          </p:nvPr>
        </p:nvSpPr>
        <p:spPr>
          <a:xfrm>
            <a:off x="457200" y="1158875"/>
            <a:ext cx="8229600" cy="3341688"/>
          </a:xfrm>
        </p:spPr>
        <p:txBody>
          <a:bodyPr/>
          <a:lstStyle/>
          <a:p>
            <a:r>
              <a:rPr lang="en-US" u="sng" dirty="0"/>
              <a:t>Influenza and pneumococcal vaccination</a:t>
            </a:r>
            <a:r>
              <a:rPr lang="en-US" dirty="0"/>
              <a:t> – adults aged </a:t>
            </a:r>
            <a:r>
              <a:rPr lang="en-US" u="sng" dirty="0"/>
              <a:t>&gt;</a:t>
            </a:r>
            <a:r>
              <a:rPr lang="en-US" dirty="0"/>
              <a:t>65 years had higher coverage than those </a:t>
            </a:r>
            <a:r>
              <a:rPr lang="en-US" dirty="0" smtClean="0"/>
              <a:t>aged 19-64 </a:t>
            </a:r>
            <a:r>
              <a:rPr lang="en-US" dirty="0"/>
              <a:t>years</a:t>
            </a:r>
            <a:endParaRPr lang="en-US" u="sng" dirty="0"/>
          </a:p>
          <a:p>
            <a:r>
              <a:rPr lang="en-US" u="sng" dirty="0"/>
              <a:t>Td and </a:t>
            </a:r>
            <a:r>
              <a:rPr lang="en-US" u="sng" dirty="0" err="1"/>
              <a:t>Tdap</a:t>
            </a:r>
            <a:r>
              <a:rPr lang="en-US" u="sng" dirty="0"/>
              <a:t> vaccination </a:t>
            </a:r>
            <a:r>
              <a:rPr lang="en-US" dirty="0"/>
              <a:t>– adults aged 19-64 years had higher coverage than those aged </a:t>
            </a:r>
            <a:r>
              <a:rPr lang="en-US" u="sng" dirty="0"/>
              <a:t>&gt;</a:t>
            </a:r>
            <a:r>
              <a:rPr lang="en-US" dirty="0"/>
              <a:t> 65 years </a:t>
            </a:r>
          </a:p>
          <a:p>
            <a:r>
              <a:rPr lang="en-US" u="sng" dirty="0" err="1"/>
              <a:t>HepB</a:t>
            </a:r>
            <a:r>
              <a:rPr lang="en-US" u="sng" dirty="0"/>
              <a:t> vaccination, persons with diabetes </a:t>
            </a:r>
            <a:r>
              <a:rPr lang="en-US" dirty="0"/>
              <a:t>– adults aged 19-59 years had higher coverage than those aged </a:t>
            </a:r>
            <a:r>
              <a:rPr lang="en-US" u="sng" dirty="0"/>
              <a:t>&gt;</a:t>
            </a:r>
            <a:r>
              <a:rPr lang="en-US" dirty="0"/>
              <a:t>60 years</a:t>
            </a:r>
            <a:endParaRPr lang="en-US" u="sng" dirty="0"/>
          </a:p>
          <a:p>
            <a:r>
              <a:rPr lang="en-US" u="sng" dirty="0"/>
              <a:t>Herpes zoster vaccination </a:t>
            </a:r>
            <a:r>
              <a:rPr lang="en-US" dirty="0"/>
              <a:t>– adults age </a:t>
            </a:r>
            <a:r>
              <a:rPr lang="en-US" u="sng" dirty="0"/>
              <a:t>&gt;</a:t>
            </a:r>
            <a:r>
              <a:rPr lang="en-US" dirty="0"/>
              <a:t>65 years had higher coverage than those aged 60-64 years</a:t>
            </a:r>
          </a:p>
        </p:txBody>
      </p:sp>
      <p:sp>
        <p:nvSpPr>
          <p:cNvPr id="2" name="TextBox 1"/>
          <p:cNvSpPr txBox="1"/>
          <p:nvPr/>
        </p:nvSpPr>
        <p:spPr>
          <a:xfrm>
            <a:off x="524786" y="4611757"/>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596653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Association of Health Insurance Status with Vaccination Coverage </a:t>
            </a:r>
          </a:p>
        </p:txBody>
      </p:sp>
      <p:sp>
        <p:nvSpPr>
          <p:cNvPr id="3" name="Content Placeholder 2"/>
          <p:cNvSpPr>
            <a:spLocks noGrp="1"/>
          </p:cNvSpPr>
          <p:nvPr>
            <p:ph type="body" sz="quarter" idx="10"/>
          </p:nvPr>
        </p:nvSpPr>
        <p:spPr>
          <a:xfrm>
            <a:off x="457200" y="1158875"/>
            <a:ext cx="8229600" cy="3341688"/>
          </a:xfrm>
        </p:spPr>
        <p:txBody>
          <a:bodyPr/>
          <a:lstStyle/>
          <a:p>
            <a:r>
              <a:rPr lang="en-US" dirty="0"/>
              <a:t>Most study respondents (89%) indicated having some type of health insurance </a:t>
            </a:r>
          </a:p>
          <a:p>
            <a:r>
              <a:rPr lang="en-US" dirty="0"/>
              <a:t>Coverage was generally lower among adults without health insurance compared with those with health insurance</a:t>
            </a:r>
          </a:p>
          <a:p>
            <a:r>
              <a:rPr lang="en-US" dirty="0"/>
              <a:t>Coverage differed by type of health insurance </a:t>
            </a:r>
          </a:p>
          <a:p>
            <a:r>
              <a:rPr lang="en-US" dirty="0"/>
              <a:t>Coverage was generally higher among those reporting private versus public insurance</a:t>
            </a:r>
          </a:p>
        </p:txBody>
      </p:sp>
      <p:sp>
        <p:nvSpPr>
          <p:cNvPr id="2" name="TextBox 1"/>
          <p:cNvSpPr txBox="1"/>
          <p:nvPr/>
        </p:nvSpPr>
        <p:spPr>
          <a:xfrm>
            <a:off x="532737" y="4500563"/>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5734211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Association of Health Insurance Status and Having a Usual Place for Health Care with Vaccination Coverage </a:t>
            </a:r>
          </a:p>
        </p:txBody>
      </p:sp>
      <p:sp>
        <p:nvSpPr>
          <p:cNvPr id="3" name="Content Placeholder 2"/>
          <p:cNvSpPr>
            <a:spLocks noGrp="1"/>
          </p:cNvSpPr>
          <p:nvPr>
            <p:ph type="body" sz="quarter" idx="10"/>
          </p:nvPr>
        </p:nvSpPr>
        <p:spPr>
          <a:xfrm>
            <a:off x="457200" y="1158875"/>
            <a:ext cx="8229600" cy="3341688"/>
          </a:xfrm>
        </p:spPr>
        <p:txBody>
          <a:bodyPr/>
          <a:lstStyle/>
          <a:p>
            <a:r>
              <a:rPr lang="en-US" dirty="0"/>
              <a:t>Generally, adults with a usual place for health care were more likely to report having received recommended vaccinations than those who did not have a usual place for health care, </a:t>
            </a:r>
            <a:r>
              <a:rPr lang="en-US" u="sng" dirty="0"/>
              <a:t>among those with or without health insurance</a:t>
            </a:r>
          </a:p>
        </p:txBody>
      </p:sp>
      <p:sp>
        <p:nvSpPr>
          <p:cNvPr id="2" name="TextBox 1"/>
          <p:cNvSpPr txBox="1"/>
          <p:nvPr/>
        </p:nvSpPr>
        <p:spPr>
          <a:xfrm>
            <a:off x="580445" y="4667416"/>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8690457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Adult Vaccination Coverage by Health Insurance Status and Physician Contacts</a:t>
            </a:r>
          </a:p>
        </p:txBody>
      </p:sp>
      <p:sp>
        <p:nvSpPr>
          <p:cNvPr id="3" name="Content Placeholder 2"/>
          <p:cNvSpPr>
            <a:spLocks noGrp="1"/>
          </p:cNvSpPr>
          <p:nvPr>
            <p:ph type="body" sz="quarter" idx="10"/>
          </p:nvPr>
        </p:nvSpPr>
        <p:spPr>
          <a:xfrm>
            <a:off x="457200" y="1158875"/>
            <a:ext cx="8229600" cy="3341688"/>
          </a:xfrm>
        </p:spPr>
        <p:txBody>
          <a:bodyPr/>
          <a:lstStyle/>
          <a:p>
            <a:r>
              <a:rPr lang="en-US" dirty="0"/>
              <a:t>With few exceptions, coverage was higher among those reporting having had one or more physician contacts in the past year compared with those who had not visited a physician, </a:t>
            </a:r>
            <a:r>
              <a:rPr lang="en-US" u="sng" dirty="0"/>
              <a:t>regardless of whether they had health insurance</a:t>
            </a:r>
          </a:p>
          <a:p>
            <a:r>
              <a:rPr lang="en-US" dirty="0"/>
              <a:t>Vaccination coverage generally increased as the number of physician contacts increased </a:t>
            </a:r>
          </a:p>
          <a:p>
            <a:r>
              <a:rPr lang="en-US" dirty="0"/>
              <a:t>Missed opportunities to vaccinate occurred among 18.2</a:t>
            </a:r>
            <a:r>
              <a:rPr lang="en-US" dirty="0" smtClean="0"/>
              <a:t>%–85.6% of </a:t>
            </a:r>
            <a:r>
              <a:rPr lang="en-US" dirty="0"/>
              <a:t>respondents with </a:t>
            </a:r>
            <a:r>
              <a:rPr lang="en-US" u="sng" dirty="0"/>
              <a:t>&gt;</a:t>
            </a:r>
            <a:r>
              <a:rPr lang="en-US" dirty="0"/>
              <a:t>10 physician contacts, depending on the vaccine</a:t>
            </a:r>
          </a:p>
        </p:txBody>
      </p:sp>
      <p:sp>
        <p:nvSpPr>
          <p:cNvPr id="2" name="TextBox 1"/>
          <p:cNvSpPr txBox="1"/>
          <p:nvPr/>
        </p:nvSpPr>
        <p:spPr>
          <a:xfrm>
            <a:off x="604434" y="4500563"/>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8554087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Data Source  </a:t>
            </a:r>
            <a:br>
              <a:rPr lang="en-US" dirty="0"/>
            </a:br>
            <a:r>
              <a:rPr lang="en-US" dirty="0"/>
              <a:t>National Health Interview Survey, 2015 </a:t>
            </a:r>
          </a:p>
        </p:txBody>
      </p:sp>
      <p:sp>
        <p:nvSpPr>
          <p:cNvPr id="3" name="Content Placeholder 2"/>
          <p:cNvSpPr>
            <a:spLocks noGrp="1"/>
          </p:cNvSpPr>
          <p:nvPr>
            <p:ph type="body" sz="quarter" idx="10"/>
          </p:nvPr>
        </p:nvSpPr>
        <p:spPr>
          <a:xfrm>
            <a:off x="457200" y="1158875"/>
            <a:ext cx="8229600" cy="3341688"/>
          </a:xfrm>
        </p:spPr>
        <p:txBody>
          <a:bodyPr/>
          <a:lstStyle/>
          <a:p>
            <a:r>
              <a:rPr lang="en-US" dirty="0"/>
              <a:t>Annual in-home survey of U.S. </a:t>
            </a:r>
            <a:r>
              <a:rPr lang="en-US" dirty="0" smtClean="0"/>
              <a:t>non-institutionalized </a:t>
            </a:r>
            <a:r>
              <a:rPr lang="en-US" dirty="0"/>
              <a:t>civilian population</a:t>
            </a:r>
          </a:p>
          <a:p>
            <a:r>
              <a:rPr lang="en-US" dirty="0"/>
              <a:t>Detailed health survey of </a:t>
            </a:r>
            <a:r>
              <a:rPr lang="en-US" dirty="0" smtClean="0"/>
              <a:t>one </a:t>
            </a:r>
            <a:r>
              <a:rPr lang="en-US" dirty="0"/>
              <a:t>adult per family in each household sampled</a:t>
            </a:r>
          </a:p>
          <a:p>
            <a:r>
              <a:rPr lang="en-US" dirty="0">
                <a:cs typeface="Arial" pitchFamily="34" charset="0"/>
              </a:rPr>
              <a:t>Provides national coverage estimates</a:t>
            </a:r>
          </a:p>
          <a:p>
            <a:r>
              <a:rPr lang="en-US" dirty="0"/>
              <a:t>Final sample </a:t>
            </a:r>
            <a:r>
              <a:rPr lang="en-US" dirty="0" smtClean="0"/>
              <a:t>for estimating </a:t>
            </a:r>
            <a:r>
              <a:rPr lang="en-US" dirty="0"/>
              <a:t>adult </a:t>
            </a:r>
            <a:r>
              <a:rPr lang="en-US" dirty="0" smtClean="0"/>
              <a:t>vaccination coverage:</a:t>
            </a:r>
            <a:endParaRPr lang="en-US" dirty="0"/>
          </a:p>
          <a:p>
            <a:pPr lvl="1"/>
            <a:r>
              <a:rPr lang="en-US" u="sng" dirty="0"/>
              <a:t>Response rate</a:t>
            </a:r>
            <a:r>
              <a:rPr lang="en-US" dirty="0"/>
              <a:t>: </a:t>
            </a:r>
            <a:r>
              <a:rPr lang="en-US" dirty="0" smtClean="0">
                <a:solidFill>
                  <a:srgbClr val="FF0000"/>
                </a:solidFill>
              </a:rPr>
              <a:t> </a:t>
            </a:r>
            <a:r>
              <a:rPr lang="en-US" dirty="0" smtClean="0"/>
              <a:t>55.2</a:t>
            </a:r>
            <a:r>
              <a:rPr lang="en-US" dirty="0"/>
              <a:t>%</a:t>
            </a:r>
          </a:p>
          <a:p>
            <a:pPr lvl="1"/>
            <a:r>
              <a:rPr lang="en-US" dirty="0"/>
              <a:t>N = 33,348</a:t>
            </a:r>
          </a:p>
          <a:p>
            <a:r>
              <a:rPr lang="en-US" dirty="0"/>
              <a:t>Sample for estimating influenza coverage, 2014-15 season:</a:t>
            </a:r>
          </a:p>
          <a:p>
            <a:pPr lvl="1"/>
            <a:r>
              <a:rPr lang="en-US" u="sng" dirty="0"/>
              <a:t>Response rate</a:t>
            </a:r>
            <a:r>
              <a:rPr lang="en-US" dirty="0"/>
              <a:t>: </a:t>
            </a:r>
            <a:r>
              <a:rPr lang="en-US" dirty="0">
                <a:solidFill>
                  <a:srgbClr val="FF0000"/>
                </a:solidFill>
              </a:rPr>
              <a:t> </a:t>
            </a:r>
            <a:r>
              <a:rPr lang="en-US" dirty="0" smtClean="0"/>
              <a:t>58.9</a:t>
            </a:r>
            <a:r>
              <a:rPr lang="en-US" dirty="0"/>
              <a:t>% (2014); 55.2% (2015)</a:t>
            </a:r>
          </a:p>
          <a:p>
            <a:pPr lvl="1"/>
            <a:r>
              <a:rPr lang="en-US" dirty="0"/>
              <a:t>N = 31,897</a:t>
            </a:r>
          </a:p>
        </p:txBody>
      </p:sp>
    </p:spTree>
    <p:extLst>
      <p:ext uri="{BB962C8B-B14F-4D97-AF65-F5344CB8AC3E}">
        <p14:creationId xmlns:p14="http://schemas.microsoft.com/office/powerpoint/2010/main" val="30453307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Adult Vaccination Coverage by Nativity</a:t>
            </a:r>
          </a:p>
        </p:txBody>
      </p:sp>
      <p:sp>
        <p:nvSpPr>
          <p:cNvPr id="3" name="Content Placeholder 2"/>
          <p:cNvSpPr>
            <a:spLocks noGrp="1"/>
          </p:cNvSpPr>
          <p:nvPr>
            <p:ph type="body" sz="quarter" idx="10"/>
          </p:nvPr>
        </p:nvSpPr>
        <p:spPr>
          <a:xfrm>
            <a:off x="457200" y="1158875"/>
            <a:ext cx="8229600" cy="3341688"/>
          </a:xfrm>
        </p:spPr>
        <p:txBody>
          <a:bodyPr/>
          <a:lstStyle/>
          <a:p>
            <a:r>
              <a:rPr lang="en-US" dirty="0"/>
              <a:t>Vaccination coverage among U.S</a:t>
            </a:r>
            <a:r>
              <a:rPr lang="en-US" dirty="0" smtClean="0"/>
              <a:t>.-born </a:t>
            </a:r>
            <a:r>
              <a:rPr lang="en-US" dirty="0"/>
              <a:t>respondents was higher than that of foreign-born respondents with few exceptions (influenza vaccination, </a:t>
            </a:r>
            <a:r>
              <a:rPr lang="en-US" dirty="0" smtClean="0"/>
              <a:t>aged 19-49 </a:t>
            </a:r>
            <a:r>
              <a:rPr lang="en-US" dirty="0"/>
              <a:t>years and aged 50-64 years; </a:t>
            </a:r>
            <a:r>
              <a:rPr lang="en-US" dirty="0" err="1"/>
              <a:t>HepA</a:t>
            </a:r>
            <a:r>
              <a:rPr lang="en-US" dirty="0"/>
              <a:t> vaccination, aged </a:t>
            </a:r>
            <a:r>
              <a:rPr lang="en-US" u="sng" dirty="0" smtClean="0"/>
              <a:t>&gt;</a:t>
            </a:r>
            <a:r>
              <a:rPr lang="en-US" dirty="0" smtClean="0"/>
              <a:t>19 years; </a:t>
            </a:r>
            <a:r>
              <a:rPr lang="en-US" dirty="0" err="1"/>
              <a:t>HepB</a:t>
            </a:r>
            <a:r>
              <a:rPr lang="en-US" dirty="0"/>
              <a:t> vaccination, persons with diabetes, or chronic liver disease)</a:t>
            </a:r>
          </a:p>
        </p:txBody>
      </p:sp>
      <p:sp>
        <p:nvSpPr>
          <p:cNvPr id="2" name="TextBox 1"/>
          <p:cNvSpPr txBox="1"/>
          <p:nvPr/>
        </p:nvSpPr>
        <p:spPr>
          <a:xfrm>
            <a:off x="751668" y="4161295"/>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8848605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Adult Vaccination Coverage by Years Living in the United States and Citizenship</a:t>
            </a:r>
          </a:p>
        </p:txBody>
      </p:sp>
      <p:sp>
        <p:nvSpPr>
          <p:cNvPr id="3" name="Content Placeholder 2"/>
          <p:cNvSpPr>
            <a:spLocks noGrp="1"/>
          </p:cNvSpPr>
          <p:nvPr>
            <p:ph type="body" sz="quarter" idx="10"/>
          </p:nvPr>
        </p:nvSpPr>
        <p:spPr>
          <a:xfrm>
            <a:off x="457200" y="1158875"/>
            <a:ext cx="8229600" cy="3341688"/>
          </a:xfrm>
        </p:spPr>
        <p:txBody>
          <a:bodyPr/>
          <a:lstStyle/>
          <a:p>
            <a:r>
              <a:rPr lang="en-US" dirty="0"/>
              <a:t>Coverage varied for foreign-born persons living in the United States </a:t>
            </a:r>
            <a:r>
              <a:rPr lang="en-US" u="sng" dirty="0"/>
              <a:t>&gt;</a:t>
            </a:r>
            <a:r>
              <a:rPr lang="en-US" dirty="0"/>
              <a:t>10 years compared with those living in the United States &lt;10 years, but with no consistent pattern</a:t>
            </a:r>
            <a:endParaRPr lang="en-US" u="sng" dirty="0"/>
          </a:p>
          <a:p>
            <a:r>
              <a:rPr lang="en-US" dirty="0"/>
              <a:t>Coverage among foreign-born adults who were U.S. citizens was generally higher than that for foreign-born respondents who were not U.S. citizens</a:t>
            </a:r>
            <a:endParaRPr lang="en-US" u="sng" dirty="0"/>
          </a:p>
        </p:txBody>
      </p:sp>
      <p:sp>
        <p:nvSpPr>
          <p:cNvPr id="2" name="TextBox 1"/>
          <p:cNvSpPr txBox="1"/>
          <p:nvPr/>
        </p:nvSpPr>
        <p:spPr>
          <a:xfrm>
            <a:off x="790414" y="4176793"/>
            <a:ext cx="2459006" cy="646331"/>
          </a:xfrm>
          <a:prstGeom prst="rect">
            <a:avLst/>
          </a:prstGeom>
          <a:noFill/>
        </p:spPr>
        <p:txBody>
          <a:bodyPr wrap="none" rtlCol="0">
            <a:spAutoFit/>
          </a:bodyPr>
          <a:lstStyle/>
          <a:p>
            <a:r>
              <a:rPr lang="en-US" dirty="0">
                <a:solidFill>
                  <a:srgbClr val="00213D"/>
                </a:solidFill>
                <a:latin typeface="Calibri" panose="020F0502020204030204" pitchFamily="34" charset="0"/>
              </a:rPr>
              <a:t>Data Source:  2015 NHIS</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9507828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Limitations of Findings </a:t>
            </a:r>
          </a:p>
        </p:txBody>
      </p:sp>
      <p:sp>
        <p:nvSpPr>
          <p:cNvPr id="3" name="Content Placeholder 2"/>
          <p:cNvSpPr>
            <a:spLocks noGrp="1"/>
          </p:cNvSpPr>
          <p:nvPr>
            <p:ph type="body" sz="quarter" idx="10"/>
          </p:nvPr>
        </p:nvSpPr>
        <p:spPr>
          <a:xfrm>
            <a:off x="457200" y="1158875"/>
            <a:ext cx="8229600" cy="3341688"/>
          </a:xfrm>
        </p:spPr>
        <p:txBody>
          <a:bodyPr/>
          <a:lstStyle/>
          <a:p>
            <a:r>
              <a:rPr lang="en-US" dirty="0"/>
              <a:t>NHIS excludes persons in the military and those residing in institutions – results apply to the civilian, non-institutionalized population</a:t>
            </a:r>
          </a:p>
          <a:p>
            <a:r>
              <a:rPr lang="en-US" dirty="0"/>
              <a:t>Response rate 55.2% -- low response rate can result in </a:t>
            </a:r>
            <a:r>
              <a:rPr lang="en-US" dirty="0" smtClean="0"/>
              <a:t>selection </a:t>
            </a:r>
            <a:r>
              <a:rPr lang="en-US" dirty="0"/>
              <a:t>bias if the nonresponse is unequal </a:t>
            </a:r>
            <a:r>
              <a:rPr lang="en-US" dirty="0" smtClean="0"/>
              <a:t>among </a:t>
            </a:r>
            <a:r>
              <a:rPr lang="en-US" dirty="0"/>
              <a:t>participants regarding vaccination</a:t>
            </a:r>
          </a:p>
          <a:p>
            <a:r>
              <a:rPr lang="en-US" dirty="0"/>
              <a:t>Reported vaccination status and </a:t>
            </a:r>
            <a:r>
              <a:rPr lang="en-US" dirty="0" smtClean="0"/>
              <a:t>high-risk/increased-risk </a:t>
            </a:r>
            <a:r>
              <a:rPr lang="en-US" dirty="0"/>
              <a:t>conditions not validated by medical records</a:t>
            </a:r>
          </a:p>
          <a:p>
            <a:r>
              <a:rPr lang="en-US" dirty="0"/>
              <a:t>Self-report of vaccination subject to recall bias</a:t>
            </a:r>
          </a:p>
          <a:p>
            <a:r>
              <a:rPr lang="en-US" dirty="0" err="1"/>
              <a:t>Tdap</a:t>
            </a:r>
            <a:r>
              <a:rPr lang="en-US" dirty="0"/>
              <a:t> estimates:  potential bias due to exclusions</a:t>
            </a:r>
          </a:p>
          <a:p>
            <a:endParaRPr lang="en-US" u="sng" dirty="0"/>
          </a:p>
        </p:txBody>
      </p:sp>
    </p:spTree>
    <p:extLst>
      <p:ext uri="{BB962C8B-B14F-4D97-AF65-F5344CB8AC3E}">
        <p14:creationId xmlns:p14="http://schemas.microsoft.com/office/powerpoint/2010/main" val="586174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561187"/>
          </a:xfrm>
        </p:spPr>
        <p:txBody>
          <a:bodyPr/>
          <a:lstStyle/>
          <a:p>
            <a:r>
              <a:rPr lang="en-US" dirty="0"/>
              <a:t>Conclusions</a:t>
            </a:r>
          </a:p>
        </p:txBody>
      </p:sp>
      <p:sp>
        <p:nvSpPr>
          <p:cNvPr id="3" name="Content Placeholder 2"/>
          <p:cNvSpPr>
            <a:spLocks noGrp="1"/>
          </p:cNvSpPr>
          <p:nvPr>
            <p:ph type="body" sz="quarter" idx="10"/>
          </p:nvPr>
        </p:nvSpPr>
        <p:spPr>
          <a:xfrm>
            <a:off x="457200" y="914400"/>
            <a:ext cx="8229600" cy="3586163"/>
          </a:xfrm>
        </p:spPr>
        <p:txBody>
          <a:bodyPr/>
          <a:lstStyle/>
          <a:p>
            <a:r>
              <a:rPr lang="en-US" sz="1600" b="1" dirty="0"/>
              <a:t>Overall coverage remains below HP2020 targets</a:t>
            </a:r>
            <a:r>
              <a:rPr lang="en-US" sz="1600" dirty="0"/>
              <a:t> </a:t>
            </a:r>
          </a:p>
          <a:p>
            <a:pPr lvl="1"/>
            <a:r>
              <a:rPr lang="en-US" sz="1600" dirty="0"/>
              <a:t>70% for 19</a:t>
            </a:r>
            <a:r>
              <a:rPr lang="en-US" sz="1600" dirty="0" smtClean="0"/>
              <a:t>+ years </a:t>
            </a:r>
            <a:r>
              <a:rPr lang="en-US" sz="1600" dirty="0"/>
              <a:t>for influenza vaccine</a:t>
            </a:r>
          </a:p>
          <a:p>
            <a:pPr lvl="1"/>
            <a:r>
              <a:rPr lang="en-US" sz="1600" dirty="0"/>
              <a:t>90% for 65+ years for pneumococcal vaccine</a:t>
            </a:r>
          </a:p>
          <a:p>
            <a:pPr lvl="1"/>
            <a:r>
              <a:rPr lang="en-US" sz="1600" dirty="0"/>
              <a:t>60% for high risk 19-64 years for pneumococcal vaccine</a:t>
            </a:r>
          </a:p>
          <a:p>
            <a:pPr lvl="1"/>
            <a:r>
              <a:rPr lang="en-US" sz="1600" dirty="0"/>
              <a:t>30% for 60+ years for Zoster vaccine</a:t>
            </a:r>
          </a:p>
          <a:p>
            <a:pPr lvl="1"/>
            <a:r>
              <a:rPr lang="en-US" sz="1600" dirty="0"/>
              <a:t>90% for hepatitis B vaccine for healthcare personnel</a:t>
            </a:r>
          </a:p>
          <a:p>
            <a:r>
              <a:rPr lang="en-US" sz="1600" b="1" dirty="0"/>
              <a:t>Some improvement from 2014</a:t>
            </a:r>
          </a:p>
          <a:p>
            <a:pPr lvl="1"/>
            <a:r>
              <a:rPr lang="en-US" sz="1600" dirty="0"/>
              <a:t>Pneumococcal (19-64 </a:t>
            </a:r>
            <a:r>
              <a:rPr lang="en-US" sz="1600" dirty="0" smtClean="0"/>
              <a:t>years, </a:t>
            </a:r>
            <a:r>
              <a:rPr lang="en-US" sz="1600" dirty="0"/>
              <a:t>IR), </a:t>
            </a:r>
            <a:r>
              <a:rPr lang="en-US" sz="1600" dirty="0" err="1"/>
              <a:t>Tdap</a:t>
            </a:r>
            <a:r>
              <a:rPr lang="en-US" sz="1600" dirty="0"/>
              <a:t> (≥19 </a:t>
            </a:r>
            <a:r>
              <a:rPr lang="en-US" sz="1600" dirty="0" smtClean="0"/>
              <a:t>years), </a:t>
            </a:r>
            <a:r>
              <a:rPr lang="en-US" sz="1600" dirty="0"/>
              <a:t>and herpes zoster (≥60 </a:t>
            </a:r>
            <a:r>
              <a:rPr lang="en-US" sz="1600" dirty="0" smtClean="0"/>
              <a:t>years) </a:t>
            </a:r>
            <a:r>
              <a:rPr lang="en-US" sz="1600" dirty="0"/>
              <a:t>vaccines</a:t>
            </a:r>
          </a:p>
          <a:p>
            <a:pPr lvl="1"/>
            <a:r>
              <a:rPr lang="en-US" sz="1600" dirty="0"/>
              <a:t>No improvements for other vaccines</a:t>
            </a:r>
          </a:p>
          <a:p>
            <a:pPr>
              <a:buSzPct val="100000"/>
            </a:pPr>
            <a:r>
              <a:rPr lang="en-US" sz="1600" b="1" dirty="0"/>
              <a:t>Racial and ethnic disparities remain</a:t>
            </a:r>
            <a:endParaRPr lang="en-US" sz="1600" dirty="0"/>
          </a:p>
          <a:p>
            <a:pPr>
              <a:buSzPct val="100000"/>
            </a:pPr>
            <a:r>
              <a:rPr lang="en-US" sz="1600" b="1" dirty="0"/>
              <a:t>Much remains to be done to increase vaccine utilization among adults and to eliminate disparities</a:t>
            </a:r>
          </a:p>
          <a:p>
            <a:endParaRPr lang="en-US" sz="1400" u="sng" dirty="0"/>
          </a:p>
        </p:txBody>
      </p:sp>
    </p:spTree>
    <p:extLst>
      <p:ext uri="{BB962C8B-B14F-4D97-AF65-F5344CB8AC3E}">
        <p14:creationId xmlns:p14="http://schemas.microsoft.com/office/powerpoint/2010/main" val="270637569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86661"/>
            <a:ext cx="8229600" cy="233292"/>
          </a:xfrm>
        </p:spPr>
        <p:txBody>
          <a:bodyPr/>
          <a:lstStyle/>
          <a:p>
            <a:r>
              <a:rPr lang="en-US" dirty="0"/>
              <a:t>Collaborators </a:t>
            </a:r>
          </a:p>
        </p:txBody>
      </p:sp>
      <p:sp>
        <p:nvSpPr>
          <p:cNvPr id="3" name="Content Placeholder 2"/>
          <p:cNvSpPr>
            <a:spLocks noGrp="1"/>
          </p:cNvSpPr>
          <p:nvPr>
            <p:ph type="body" sz="quarter" idx="10"/>
          </p:nvPr>
        </p:nvSpPr>
        <p:spPr>
          <a:xfrm>
            <a:off x="457200" y="600636"/>
            <a:ext cx="8229600" cy="4061292"/>
          </a:xfrm>
        </p:spPr>
        <p:txBody>
          <a:bodyPr/>
          <a:lstStyle/>
          <a:p>
            <a:r>
              <a:rPr lang="en-US" sz="1800" b="1" dirty="0"/>
              <a:t>Peng-Jun Lu, MD, PhD</a:t>
            </a:r>
          </a:p>
          <a:p>
            <a:r>
              <a:rPr lang="en-US" sz="1800" b="1" dirty="0"/>
              <a:t>Alissa O’Halloran, MSPH</a:t>
            </a:r>
          </a:p>
          <a:p>
            <a:r>
              <a:rPr lang="en-US" sz="1800" b="1" dirty="0"/>
              <a:t>David K. Kim, MD</a:t>
            </a:r>
          </a:p>
          <a:p>
            <a:r>
              <a:rPr lang="en-US" sz="1800" b="1" dirty="0"/>
              <a:t>Lisa A. </a:t>
            </a:r>
            <a:r>
              <a:rPr lang="en-US" sz="1800" b="1" dirty="0" err="1"/>
              <a:t>Grohskopf</a:t>
            </a:r>
            <a:r>
              <a:rPr lang="en-US" sz="1800" b="1" dirty="0"/>
              <a:t>, MD</a:t>
            </a:r>
          </a:p>
          <a:p>
            <a:r>
              <a:rPr lang="en-US" sz="1800" b="1" dirty="0"/>
              <a:t>Tamara Pilishvili, MPH</a:t>
            </a:r>
          </a:p>
          <a:p>
            <a:r>
              <a:rPr lang="en-US" sz="1800" b="1" dirty="0"/>
              <a:t>Tami H. </a:t>
            </a:r>
            <a:r>
              <a:rPr lang="en-US" sz="1800" b="1" dirty="0" err="1"/>
              <a:t>Skoff</a:t>
            </a:r>
            <a:r>
              <a:rPr lang="en-US" sz="1800" b="1" dirty="0"/>
              <a:t>, MS</a:t>
            </a:r>
          </a:p>
          <a:p>
            <a:r>
              <a:rPr lang="en-US" sz="1800" b="1" dirty="0"/>
              <a:t>Noele P. Nelson, MD, PhD</a:t>
            </a:r>
          </a:p>
          <a:p>
            <a:r>
              <a:rPr lang="en-US" sz="1800" b="1" dirty="0"/>
              <a:t>Rafael Harpaz, MD</a:t>
            </a:r>
          </a:p>
          <a:p>
            <a:r>
              <a:rPr lang="en-US" sz="1800" b="1" dirty="0"/>
              <a:t>Lauri E. Markowitz, MD</a:t>
            </a:r>
          </a:p>
          <a:p>
            <a:r>
              <a:rPr lang="en-US" sz="1800" b="1" dirty="0"/>
              <a:t>Alfonso Rodriguez-Lainz, PhD, DVM</a:t>
            </a:r>
          </a:p>
          <a:p>
            <a:r>
              <a:rPr lang="en-US" sz="1800" b="1" dirty="0"/>
              <a:t>Amy Parker Fiebelkorn, MSN, MPH</a:t>
            </a:r>
          </a:p>
          <a:p>
            <a:r>
              <a:rPr lang="en-US" sz="1800" b="1" dirty="0"/>
              <a:t>Walter W. Williams, MD</a:t>
            </a:r>
          </a:p>
          <a:p>
            <a:endParaRPr lang="en-US" sz="1400" u="sng" dirty="0"/>
          </a:p>
        </p:txBody>
      </p:sp>
    </p:spTree>
    <p:extLst>
      <p:ext uri="{BB962C8B-B14F-4D97-AF65-F5344CB8AC3E}">
        <p14:creationId xmlns:p14="http://schemas.microsoft.com/office/powerpoint/2010/main" val="243488027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86661"/>
            <a:ext cx="8229600" cy="233292"/>
          </a:xfrm>
        </p:spPr>
        <p:txBody>
          <a:bodyPr/>
          <a:lstStyle/>
          <a:p>
            <a:r>
              <a:rPr lang="en-US" dirty="0"/>
              <a:t>For Additional Information: </a:t>
            </a:r>
          </a:p>
        </p:txBody>
      </p:sp>
      <p:sp>
        <p:nvSpPr>
          <p:cNvPr id="3" name="Content Placeholder 2"/>
          <p:cNvSpPr>
            <a:spLocks noGrp="1"/>
          </p:cNvSpPr>
          <p:nvPr>
            <p:ph type="body" sz="quarter" idx="10"/>
          </p:nvPr>
        </p:nvSpPr>
        <p:spPr>
          <a:xfrm>
            <a:off x="457200" y="600636"/>
            <a:ext cx="8229600" cy="4061292"/>
          </a:xfrm>
        </p:spPr>
        <p:txBody>
          <a:bodyPr/>
          <a:lstStyle/>
          <a:p>
            <a:pPr marL="0" indent="0">
              <a:buNone/>
            </a:pPr>
            <a:r>
              <a:rPr lang="en-US" b="1" dirty="0"/>
              <a:t>ACIP Recommendations for Specific Vaccines</a:t>
            </a:r>
          </a:p>
          <a:p>
            <a:r>
              <a:rPr lang="en-US" b="1" dirty="0">
                <a:hlinkClick r:id="rId3"/>
              </a:rPr>
              <a:t>http://www.cdc.gov/vaccines/hcp/acip-recs/index.html</a:t>
            </a:r>
            <a:endParaRPr lang="en-US" b="1" dirty="0"/>
          </a:p>
          <a:p>
            <a:pPr marL="0" indent="0">
              <a:buNone/>
            </a:pPr>
            <a:r>
              <a:rPr lang="en-US" b="1" dirty="0"/>
              <a:t>Surveillance of Adult Vaccination Coverage, NHIS 2014</a:t>
            </a:r>
          </a:p>
          <a:p>
            <a:r>
              <a:rPr lang="en-US" b="1" u="sng" dirty="0">
                <a:hlinkClick r:id="rId4"/>
              </a:rPr>
              <a:t>http://www.cdc.gov/mmwr/volumes/65/ss/ss6501a1.htm?s_cid=ss6501a1_w.htm</a:t>
            </a:r>
            <a:endParaRPr lang="en-US" b="1" dirty="0"/>
          </a:p>
          <a:p>
            <a:pPr marL="0" indent="0">
              <a:buNone/>
            </a:pPr>
            <a:r>
              <a:rPr lang="en-US" b="1" dirty="0"/>
              <a:t>Online Report on Adult Vaccination </a:t>
            </a:r>
            <a:r>
              <a:rPr lang="en-US" b="1" dirty="0" smtClean="0"/>
              <a:t>Coverage, February 2017: </a:t>
            </a:r>
            <a:endParaRPr lang="en-US" b="1" dirty="0"/>
          </a:p>
          <a:p>
            <a:r>
              <a:rPr lang="en-US" b="1" u="sng" dirty="0">
                <a:hlinkClick r:id="rId5"/>
              </a:rPr>
              <a:t>https://www.cdc.gov/vaccines/imz-managers/coverage/adultvaxview/coverage-estimates/2015.html</a:t>
            </a:r>
            <a:endParaRPr lang="en-US" b="1" u="sng" dirty="0"/>
          </a:p>
          <a:p>
            <a:pPr marL="0" indent="0">
              <a:buNone/>
            </a:pPr>
            <a:r>
              <a:rPr lang="en-US" b="1" dirty="0" err="1"/>
              <a:t>AdultVaxView</a:t>
            </a:r>
            <a:endParaRPr lang="en-US" b="1" dirty="0"/>
          </a:p>
          <a:p>
            <a:r>
              <a:rPr lang="en-US" b="1" dirty="0">
                <a:hlinkClick r:id="rId6"/>
              </a:rPr>
              <a:t>http://www.cdc.gov/vaccines/imz-managers/coverage/adultvaxview/index.html</a:t>
            </a:r>
            <a:endParaRPr lang="en-US" b="1" dirty="0"/>
          </a:p>
          <a:p>
            <a:endParaRPr lang="en-US" sz="1400" u="sng" dirty="0"/>
          </a:p>
        </p:txBody>
      </p:sp>
    </p:spTree>
    <p:extLst>
      <p:ext uri="{BB962C8B-B14F-4D97-AF65-F5344CB8AC3E}">
        <p14:creationId xmlns:p14="http://schemas.microsoft.com/office/powerpoint/2010/main" val="359328574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Placeholder 10" descr="Photo of Centers for Disease Control and Prevention  headquarters in Atlanta"/>
          <p:cNvPicPr>
            <a:picLocks noChangeAspect="1"/>
          </p:cNvPicPr>
          <p:nvPr/>
        </p:nvPicPr>
        <p:blipFill>
          <a:blip r:embed="rId3" cstate="print"/>
          <a:srcRect l="5238" r="5238"/>
          <a:stretch>
            <a:fillRect/>
          </a:stretch>
        </p:blipFill>
        <p:spPr>
          <a:xfrm>
            <a:off x="2777160" y="152399"/>
            <a:ext cx="3434727" cy="2576045"/>
          </a:xfrm>
          <a:prstGeom prst="rect">
            <a:avLst/>
          </a:prstGeom>
        </p:spPr>
      </p:pic>
    </p:spTree>
    <p:extLst>
      <p:ext uri="{BB962C8B-B14F-4D97-AF65-F5344CB8AC3E}">
        <p14:creationId xmlns:p14="http://schemas.microsoft.com/office/powerpoint/2010/main" val="32788728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Adult Vaccination Coverage, NHIS 2015 </a:t>
            </a:r>
          </a:p>
        </p:txBody>
      </p:sp>
      <p:sp>
        <p:nvSpPr>
          <p:cNvPr id="3" name="Content Placeholder 2"/>
          <p:cNvSpPr>
            <a:spLocks noGrp="1"/>
          </p:cNvSpPr>
          <p:nvPr>
            <p:ph type="body" sz="quarter" idx="10"/>
          </p:nvPr>
        </p:nvSpPr>
        <p:spPr>
          <a:xfrm>
            <a:off x="457200" y="1158875"/>
            <a:ext cx="8229600" cy="3341688"/>
          </a:xfrm>
        </p:spPr>
        <p:txBody>
          <a:bodyPr/>
          <a:lstStyle/>
          <a:p>
            <a:r>
              <a:rPr lang="en-US" b="1" dirty="0"/>
              <a:t>Brief online report published February 7, 2017</a:t>
            </a:r>
          </a:p>
          <a:p>
            <a:pPr lvl="1"/>
            <a:r>
              <a:rPr lang="en-US" dirty="0"/>
              <a:t>Publication concurrent with release of 2017 Adult Immunization Schedule</a:t>
            </a:r>
          </a:p>
          <a:p>
            <a:pPr lvl="1"/>
            <a:r>
              <a:rPr lang="en-US" dirty="0"/>
              <a:t>Highlighted key findings for all vaccines in this presentation, except influenza</a:t>
            </a:r>
          </a:p>
          <a:p>
            <a:pPr lvl="1"/>
            <a:r>
              <a:rPr lang="en-US" dirty="0"/>
              <a:t>Comprehensive adult vaccination coverage report pending publication in MMWR </a:t>
            </a:r>
            <a:r>
              <a:rPr lang="en-US" dirty="0" smtClean="0"/>
              <a:t>Surveillance Summary</a:t>
            </a:r>
            <a:endParaRPr lang="en-US" dirty="0"/>
          </a:p>
          <a:p>
            <a:r>
              <a:rPr lang="en-US" b="1" dirty="0"/>
              <a:t>Key findings from online and comprehensive reports included in presentation</a:t>
            </a:r>
          </a:p>
        </p:txBody>
      </p:sp>
    </p:spTree>
    <p:extLst>
      <p:ext uri="{BB962C8B-B14F-4D97-AF65-F5344CB8AC3E}">
        <p14:creationId xmlns:p14="http://schemas.microsoft.com/office/powerpoint/2010/main" val="11313090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National Health Interview Survey, 2015</a:t>
            </a:r>
            <a:br>
              <a:rPr lang="en-US" dirty="0"/>
            </a:br>
            <a:r>
              <a:rPr lang="en-US" dirty="0"/>
              <a:t>Vaccination Questions</a:t>
            </a:r>
          </a:p>
        </p:txBody>
      </p:sp>
      <p:sp>
        <p:nvSpPr>
          <p:cNvPr id="3" name="Content Placeholder 2"/>
          <p:cNvSpPr>
            <a:spLocks noGrp="1"/>
          </p:cNvSpPr>
          <p:nvPr>
            <p:ph type="body" sz="quarter" idx="10"/>
          </p:nvPr>
        </p:nvSpPr>
        <p:spPr>
          <a:xfrm>
            <a:off x="457200" y="1158875"/>
            <a:ext cx="8229600" cy="3341688"/>
          </a:xfrm>
        </p:spPr>
        <p:txBody>
          <a:bodyPr/>
          <a:lstStyle/>
          <a:p>
            <a:r>
              <a:rPr lang="en-US" b="1" dirty="0"/>
              <a:t>Influenza </a:t>
            </a:r>
          </a:p>
          <a:p>
            <a:r>
              <a:rPr lang="en-US" b="1" dirty="0"/>
              <a:t>PPSV or PCV13, Td/</a:t>
            </a:r>
            <a:r>
              <a:rPr lang="en-US" b="1" dirty="0" err="1"/>
              <a:t>Tdap</a:t>
            </a:r>
            <a:r>
              <a:rPr lang="en-US" b="1" dirty="0"/>
              <a:t>, </a:t>
            </a:r>
            <a:r>
              <a:rPr lang="en-US" b="1" dirty="0" err="1">
                <a:cs typeface="Arial" pitchFamily="34" charset="0"/>
              </a:rPr>
              <a:t>HepA</a:t>
            </a:r>
            <a:r>
              <a:rPr lang="en-US" b="1" dirty="0">
                <a:cs typeface="Arial" pitchFamily="34" charset="0"/>
              </a:rPr>
              <a:t>, </a:t>
            </a:r>
            <a:r>
              <a:rPr lang="en-US" b="1" dirty="0"/>
              <a:t> </a:t>
            </a:r>
            <a:r>
              <a:rPr lang="en-US" b="1" dirty="0" err="1"/>
              <a:t>HepB</a:t>
            </a:r>
            <a:r>
              <a:rPr lang="en-US" b="1" dirty="0"/>
              <a:t>,  Zoster,  HPV</a:t>
            </a:r>
          </a:p>
          <a:p>
            <a:pPr lvl="1"/>
            <a:r>
              <a:rPr lang="en-US" dirty="0" smtClean="0"/>
              <a:t>No questions in NHIS to ascertain </a:t>
            </a:r>
            <a:r>
              <a:rPr lang="en-US" dirty="0"/>
              <a:t>pneumococcal vaccination by type </a:t>
            </a:r>
          </a:p>
          <a:p>
            <a:r>
              <a:rPr lang="en-US" b="1" dirty="0"/>
              <a:t>High-risk/increased-risk status</a:t>
            </a:r>
          </a:p>
          <a:p>
            <a:pPr lvl="1"/>
            <a:r>
              <a:rPr lang="en-US" dirty="0"/>
              <a:t>Limited information collected for </a:t>
            </a:r>
            <a:r>
              <a:rPr lang="en-US" dirty="0" err="1"/>
              <a:t>Hep</a:t>
            </a:r>
            <a:r>
              <a:rPr lang="en-US" dirty="0"/>
              <a:t> A and </a:t>
            </a:r>
            <a:r>
              <a:rPr lang="en-US" dirty="0" err="1"/>
              <a:t>Hep</a:t>
            </a:r>
            <a:r>
              <a:rPr lang="en-US" dirty="0"/>
              <a:t> B</a:t>
            </a:r>
          </a:p>
          <a:p>
            <a:pPr lvl="2"/>
            <a:r>
              <a:rPr lang="en-US" dirty="0" err="1"/>
              <a:t>Hep</a:t>
            </a:r>
            <a:r>
              <a:rPr lang="en-US" dirty="0"/>
              <a:t> A (travel status &amp; chronic liver disease) </a:t>
            </a:r>
          </a:p>
          <a:p>
            <a:pPr lvl="2"/>
            <a:r>
              <a:rPr lang="en-US" dirty="0" err="1"/>
              <a:t>Hep</a:t>
            </a:r>
            <a:r>
              <a:rPr lang="en-US" dirty="0"/>
              <a:t> B (travel status, chronic liver disease, &amp; diabetes mellitus)</a:t>
            </a:r>
          </a:p>
          <a:p>
            <a:pPr lvl="1"/>
            <a:r>
              <a:rPr lang="en-US" dirty="0"/>
              <a:t>PPSV or PCV13</a:t>
            </a:r>
          </a:p>
          <a:p>
            <a:r>
              <a:rPr lang="en-US" b="1" dirty="0"/>
              <a:t>Health Care Personnel (HCP)</a:t>
            </a:r>
          </a:p>
        </p:txBody>
      </p:sp>
    </p:spTree>
    <p:extLst>
      <p:ext uri="{BB962C8B-B14F-4D97-AF65-F5344CB8AC3E}">
        <p14:creationId xmlns:p14="http://schemas.microsoft.com/office/powerpoint/2010/main" val="24589799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Definition of Increased Risk for </a:t>
            </a:r>
            <a:br>
              <a:rPr lang="en-US" dirty="0"/>
            </a:br>
            <a:r>
              <a:rPr lang="en-US" dirty="0"/>
              <a:t>Pneumococcal Disease </a:t>
            </a:r>
          </a:p>
        </p:txBody>
      </p:sp>
      <p:sp>
        <p:nvSpPr>
          <p:cNvPr id="3" name="Content Placeholder 2"/>
          <p:cNvSpPr>
            <a:spLocks noGrp="1"/>
          </p:cNvSpPr>
          <p:nvPr>
            <p:ph type="body" sz="quarter" idx="10"/>
          </p:nvPr>
        </p:nvSpPr>
        <p:spPr>
          <a:xfrm>
            <a:off x="457200" y="965258"/>
            <a:ext cx="8229600" cy="3341688"/>
          </a:xfrm>
        </p:spPr>
        <p:txBody>
          <a:bodyPr/>
          <a:lstStyle/>
          <a:p>
            <a:r>
              <a:rPr lang="en-US" sz="1600" b="1" dirty="0"/>
              <a:t>Adults were considered at increased risk for pneumococcal disease if they had been told by a doctor or other health care  professional that they:</a:t>
            </a:r>
          </a:p>
          <a:p>
            <a:pPr lvl="1"/>
            <a:r>
              <a:rPr lang="en-US" sz="1600" dirty="0"/>
              <a:t>Ever had:</a:t>
            </a:r>
          </a:p>
          <a:p>
            <a:pPr lvl="2"/>
            <a:r>
              <a:rPr lang="en-US" sz="1600" dirty="0"/>
              <a:t>Diabetes Mellitus</a:t>
            </a:r>
          </a:p>
          <a:p>
            <a:pPr lvl="2"/>
            <a:r>
              <a:rPr lang="en-US" sz="1600" dirty="0"/>
              <a:t>Emphysema</a:t>
            </a:r>
          </a:p>
          <a:p>
            <a:pPr lvl="2"/>
            <a:r>
              <a:rPr lang="en-US" sz="1600" dirty="0"/>
              <a:t>Chronic obstructive pulmonary disease (beginning in 2012)</a:t>
            </a:r>
          </a:p>
          <a:p>
            <a:pPr lvl="2"/>
            <a:r>
              <a:rPr lang="en-US" sz="1600" dirty="0"/>
              <a:t>Coronary Heart Disease, Angina, Heart Attack, or other Heart Condition</a:t>
            </a:r>
          </a:p>
          <a:p>
            <a:pPr lvl="2"/>
            <a:r>
              <a:rPr lang="en-US" sz="1600" dirty="0"/>
              <a:t>Lymphoma, Leukemia, or Blood Cancer </a:t>
            </a:r>
          </a:p>
          <a:p>
            <a:pPr lvl="1"/>
            <a:r>
              <a:rPr lang="en-US" sz="1600" dirty="0"/>
              <a:t>Had during the preceding 12 months:</a:t>
            </a:r>
          </a:p>
          <a:p>
            <a:pPr lvl="2"/>
            <a:r>
              <a:rPr lang="en-US" sz="1600" dirty="0"/>
              <a:t>Cancer Diagnosis (excluding non-melanoma skin cancer)</a:t>
            </a:r>
          </a:p>
          <a:p>
            <a:pPr lvl="2"/>
            <a:r>
              <a:rPr lang="en-US" sz="1600" dirty="0"/>
              <a:t>Asthma Episode or Attack</a:t>
            </a:r>
          </a:p>
          <a:p>
            <a:pPr lvl="2"/>
            <a:r>
              <a:rPr lang="en-US" sz="1600" dirty="0"/>
              <a:t>Chronic Bronchitis </a:t>
            </a:r>
          </a:p>
          <a:p>
            <a:pPr lvl="2"/>
            <a:r>
              <a:rPr lang="en-US" sz="1600" dirty="0"/>
              <a:t>Weak or Failing Kidneys</a:t>
            </a:r>
          </a:p>
          <a:p>
            <a:r>
              <a:rPr lang="en-US" sz="1600" b="1" dirty="0"/>
              <a:t>Or were Current Smokers</a:t>
            </a:r>
          </a:p>
        </p:txBody>
      </p:sp>
    </p:spTree>
    <p:extLst>
      <p:ext uri="{BB962C8B-B14F-4D97-AF65-F5344CB8AC3E}">
        <p14:creationId xmlns:p14="http://schemas.microsoft.com/office/powerpoint/2010/main" val="40816228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r>
              <a:rPr lang="en-US" dirty="0"/>
              <a:t>Adult Influenza Vaccination Coverage by Age, </a:t>
            </a:r>
            <a:br>
              <a:rPr lang="en-US" dirty="0"/>
            </a:br>
            <a:r>
              <a:rPr lang="en-US" dirty="0"/>
              <a:t>2014-15 season, United States</a:t>
            </a:r>
          </a:p>
        </p:txBody>
      </p:sp>
      <p:graphicFrame>
        <p:nvGraphicFramePr>
          <p:cNvPr id="5" name="Content Placeholder 4"/>
          <p:cNvGraphicFramePr>
            <a:graphicFrameLocks/>
          </p:cNvGraphicFramePr>
          <p:nvPr>
            <p:extLst>
              <p:ext uri="{D42A27DB-BD31-4B8C-83A1-F6EECF244321}">
                <p14:modId xmlns:p14="http://schemas.microsoft.com/office/powerpoint/2010/main" val="1257497774"/>
              </p:ext>
            </p:extLst>
          </p:nvPr>
        </p:nvGraphicFramePr>
        <p:xfrm>
          <a:off x="1156446" y="928758"/>
          <a:ext cx="6831105" cy="32730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198" y="4201761"/>
            <a:ext cx="6526307" cy="646331"/>
          </a:xfrm>
          <a:prstGeom prst="rect">
            <a:avLst/>
          </a:prstGeom>
          <a:noFill/>
        </p:spPr>
        <p:txBody>
          <a:bodyPr wrap="square" rtlCol="0">
            <a:spAutoFit/>
          </a:bodyPr>
          <a:lstStyle/>
          <a:p>
            <a:r>
              <a:rPr lang="en-US" dirty="0">
                <a:solidFill>
                  <a:srgbClr val="00213D"/>
                </a:solidFill>
                <a:latin typeface="Calibri" panose="020F0502020204030204" pitchFamily="34" charset="0"/>
              </a:rPr>
              <a:t>Data Source:  2014-2015 NHIS</a:t>
            </a:r>
          </a:p>
          <a:p>
            <a:r>
              <a:rPr lang="en-US" dirty="0">
                <a:solidFill>
                  <a:srgbClr val="00213D"/>
                </a:solidFill>
                <a:latin typeface="Calibri" panose="020F0502020204030204" pitchFamily="34" charset="0"/>
              </a:rPr>
              <a:t>HP2020 Targets: 70% ≥19 years, 90% HCP ≥19 years</a:t>
            </a:r>
          </a:p>
        </p:txBody>
      </p:sp>
    </p:spTree>
    <p:extLst>
      <p:ext uri="{BB962C8B-B14F-4D97-AF65-F5344CB8AC3E}">
        <p14:creationId xmlns:p14="http://schemas.microsoft.com/office/powerpoint/2010/main" val="7868211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pPr lvl="0" eaLnBrk="1" fontAlgn="auto" hangingPunct="1">
              <a:spcAft>
                <a:spcPts val="0"/>
              </a:spcAft>
              <a:defRPr/>
            </a:pPr>
            <a:r>
              <a:rPr lang="en-US" dirty="0">
                <a:solidFill>
                  <a:srgbClr val="1F497D"/>
                </a:solidFill>
                <a:latin typeface="Calibri"/>
              </a:rPr>
              <a:t>Adult Influenza Vaccination Coverage, by Age, </a:t>
            </a:r>
            <a:br>
              <a:rPr lang="en-US" dirty="0">
                <a:solidFill>
                  <a:srgbClr val="1F497D"/>
                </a:solidFill>
                <a:latin typeface="Calibri"/>
              </a:rPr>
            </a:br>
            <a:r>
              <a:rPr lang="en-US" dirty="0" smtClean="0">
                <a:solidFill>
                  <a:srgbClr val="1F497D"/>
                </a:solidFill>
                <a:latin typeface="Calibri"/>
              </a:rPr>
              <a:t>2012-13 through 2014-15 seasons, United </a:t>
            </a:r>
            <a:r>
              <a:rPr lang="en-US" dirty="0">
                <a:solidFill>
                  <a:srgbClr val="1F497D"/>
                </a:solidFill>
                <a:latin typeface="Calibri"/>
              </a:rPr>
              <a:t>States</a:t>
            </a:r>
          </a:p>
        </p:txBody>
      </p:sp>
      <p:graphicFrame>
        <p:nvGraphicFramePr>
          <p:cNvPr id="9" name="Content Placeholder 4"/>
          <p:cNvGraphicFramePr>
            <a:graphicFrameLocks/>
          </p:cNvGraphicFramePr>
          <p:nvPr>
            <p:extLst>
              <p:ext uri="{D42A27DB-BD31-4B8C-83A1-F6EECF244321}">
                <p14:modId xmlns:p14="http://schemas.microsoft.com/office/powerpoint/2010/main" val="230362727"/>
              </p:ext>
            </p:extLst>
          </p:nvPr>
        </p:nvGraphicFramePr>
        <p:xfrm>
          <a:off x="1308846" y="928758"/>
          <a:ext cx="6526306" cy="36755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txBox="1">
            <a:spLocks/>
          </p:cNvSpPr>
          <p:nvPr/>
        </p:nvSpPr>
        <p:spPr>
          <a:xfrm>
            <a:off x="587188" y="4299488"/>
            <a:ext cx="6400800" cy="609600"/>
          </a:xfrm>
          <a:prstGeom prst="rect">
            <a:avLst/>
          </a:prstGeom>
        </p:spPr>
        <p:txBody>
          <a:bodyPr vert="horz" lIns="91429" tIns="45714" rIns="91429" bIns="45714" rtlCol="0" anchor="b">
            <a:normAutofit/>
          </a:bodyPr>
          <a:lstStyle>
            <a:lvl1pPr marL="342900" indent="-342900" algn="l" defTabSz="914400" rtl="0" eaLnBrk="1" latinLnBrk="0" hangingPunct="1">
              <a:spcBef>
                <a:spcPct val="20000"/>
              </a:spcBef>
              <a:buFont typeface="Arial" panose="020B0604020202020204"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HP2020 Targets:  </a:t>
            </a:r>
            <a:r>
              <a:rPr lang="en-US" sz="1400" dirty="0">
                <a:solidFill>
                  <a:srgbClr val="00213D"/>
                </a:solidFill>
              </a:rPr>
              <a:t>70% ≥19 years, 90% HCP ≥19 years</a:t>
            </a:r>
          </a:p>
          <a:p>
            <a:pPr lvl="0"/>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Data Source:  2012, 2013,</a:t>
            </a:r>
            <a:r>
              <a:rPr kumimoji="0" lang="en-US" sz="1400" b="0" i="0" u="none" strike="noStrike" kern="1200" cap="none" spc="0" normalizeH="0" noProof="0" dirty="0" smtClean="0">
                <a:ln>
                  <a:noFill/>
                </a:ln>
                <a:solidFill>
                  <a:srgbClr val="00213D"/>
                </a:solidFill>
                <a:effectLst/>
                <a:uLnTx/>
                <a:uFillTx/>
                <a:latin typeface="Calibri"/>
                <a:ea typeface="+mn-ea"/>
                <a:cs typeface="+mn-cs"/>
              </a:rPr>
              <a:t> </a:t>
            </a:r>
            <a:r>
              <a:rPr kumimoji="0" lang="en-US" sz="1400" b="0" i="0" u="none" strike="noStrike" kern="1200" cap="none" spc="0" normalizeH="0" baseline="0" noProof="0" dirty="0" smtClean="0">
                <a:ln>
                  <a:noFill/>
                </a:ln>
                <a:solidFill>
                  <a:srgbClr val="00213D"/>
                </a:solidFill>
                <a:effectLst/>
                <a:uLnTx/>
                <a:uFillTx/>
                <a:latin typeface="Calibri"/>
                <a:ea typeface="+mn-ea"/>
                <a:cs typeface="+mn-cs"/>
              </a:rPr>
              <a:t>2014 and 2015 NHIS</a:t>
            </a:r>
            <a:endParaRPr kumimoji="0" lang="en-US" sz="1400" b="0" i="0" u="none" strike="noStrike" kern="1200" cap="none" spc="0" normalizeH="0" baseline="0" noProof="0" dirty="0">
              <a:ln>
                <a:noFill/>
              </a:ln>
              <a:solidFill>
                <a:srgbClr val="00213D"/>
              </a:solidFill>
              <a:effectLst/>
              <a:uLnTx/>
              <a:uFillTx/>
              <a:latin typeface="Calibri"/>
              <a:ea typeface="+mn-ea"/>
              <a:cs typeface="+mn-cs"/>
            </a:endParaRPr>
          </a:p>
        </p:txBody>
      </p:sp>
    </p:spTree>
    <p:extLst>
      <p:ext uri="{BB962C8B-B14F-4D97-AF65-F5344CB8AC3E}">
        <p14:creationId xmlns:p14="http://schemas.microsoft.com/office/powerpoint/2010/main" val="20521958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71508"/>
            <a:ext cx="8229600" cy="857250"/>
          </a:xfrm>
        </p:spPr>
        <p:txBody>
          <a:bodyPr/>
          <a:lstStyle/>
          <a:p>
            <a:pPr lvl="0" eaLnBrk="1" fontAlgn="auto" hangingPunct="1">
              <a:spcAft>
                <a:spcPts val="0"/>
              </a:spcAft>
              <a:defRPr/>
            </a:pPr>
            <a:r>
              <a:rPr lang="en-US" dirty="0">
                <a:solidFill>
                  <a:schemeClr val="accent5">
                    <a:lumMod val="50000"/>
                  </a:schemeClr>
                </a:solidFill>
                <a:latin typeface="Calibri"/>
              </a:rPr>
              <a:t>Adult Vaccination Coverage, Selected Vaccines by Age and Increased </a:t>
            </a:r>
            <a:r>
              <a:rPr lang="en-US" dirty="0" smtClean="0">
                <a:solidFill>
                  <a:schemeClr val="accent5">
                    <a:lumMod val="50000"/>
                  </a:schemeClr>
                </a:solidFill>
                <a:latin typeface="Calibri"/>
              </a:rPr>
              <a:t>Risk (IR) </a:t>
            </a:r>
            <a:r>
              <a:rPr lang="en-US" dirty="0">
                <a:solidFill>
                  <a:schemeClr val="accent5">
                    <a:lumMod val="50000"/>
                  </a:schemeClr>
                </a:solidFill>
                <a:latin typeface="Calibri"/>
              </a:rPr>
              <a:t>Status, </a:t>
            </a:r>
            <a:r>
              <a:rPr lang="en-US" dirty="0" smtClean="0">
                <a:solidFill>
                  <a:schemeClr val="accent5">
                    <a:lumMod val="50000"/>
                  </a:schemeClr>
                </a:solidFill>
                <a:latin typeface="Calibri"/>
              </a:rPr>
              <a:t>United </a:t>
            </a:r>
            <a:r>
              <a:rPr lang="en-US" dirty="0">
                <a:solidFill>
                  <a:schemeClr val="accent5">
                    <a:lumMod val="50000"/>
                  </a:schemeClr>
                </a:solidFill>
                <a:latin typeface="Calibri"/>
              </a:rPr>
              <a:t>States</a:t>
            </a:r>
          </a:p>
        </p:txBody>
      </p:sp>
      <p:graphicFrame>
        <p:nvGraphicFramePr>
          <p:cNvPr id="5" name="Content Placeholder 4"/>
          <p:cNvGraphicFramePr>
            <a:graphicFrameLocks/>
          </p:cNvGraphicFramePr>
          <p:nvPr>
            <p:extLst>
              <p:ext uri="{D42A27DB-BD31-4B8C-83A1-F6EECF244321}">
                <p14:modId xmlns:p14="http://schemas.microsoft.com/office/powerpoint/2010/main" val="3652909363"/>
              </p:ext>
            </p:extLst>
          </p:nvPr>
        </p:nvGraphicFramePr>
        <p:xfrm>
          <a:off x="1048870" y="928758"/>
          <a:ext cx="6768353" cy="34164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a:spLocks noGrp="1"/>
          </p:cNvSpPr>
          <p:nvPr>
            <p:ph type="body" sz="quarter" idx="4294967295"/>
          </p:nvPr>
        </p:nvSpPr>
        <p:spPr>
          <a:xfrm>
            <a:off x="457199" y="4345223"/>
            <a:ext cx="8229600" cy="609600"/>
          </a:xfrm>
          <a:prstGeom prst="rect">
            <a:avLst/>
          </a:prstGeom>
        </p:spPr>
        <p:txBody>
          <a:bodyPr/>
          <a:lstStyle/>
          <a:p>
            <a:pPr marL="0" indent="0">
              <a:buNone/>
            </a:pPr>
            <a:r>
              <a:rPr lang="en-US" sz="1800" dirty="0" smtClean="0">
                <a:solidFill>
                  <a:srgbClr val="00213D"/>
                </a:solidFill>
              </a:rPr>
              <a:t>HP2020 Targets: </a:t>
            </a:r>
            <a:r>
              <a:rPr lang="en-US" sz="1800" dirty="0">
                <a:solidFill>
                  <a:srgbClr val="00213D"/>
                </a:solidFill>
              </a:rPr>
              <a:t>60% PPV </a:t>
            </a:r>
            <a:r>
              <a:rPr lang="en-US" sz="1800" dirty="0" smtClean="0">
                <a:solidFill>
                  <a:srgbClr val="00213D"/>
                </a:solidFill>
              </a:rPr>
              <a:t>IR </a:t>
            </a:r>
            <a:r>
              <a:rPr lang="en-US" sz="1800" dirty="0">
                <a:solidFill>
                  <a:srgbClr val="00213D"/>
                </a:solidFill>
              </a:rPr>
              <a:t>19-64 </a:t>
            </a:r>
            <a:r>
              <a:rPr lang="en-US" sz="1800" dirty="0" smtClean="0">
                <a:solidFill>
                  <a:srgbClr val="00213D"/>
                </a:solidFill>
              </a:rPr>
              <a:t>years</a:t>
            </a:r>
            <a:r>
              <a:rPr lang="en-US" sz="1800" dirty="0">
                <a:solidFill>
                  <a:srgbClr val="00213D"/>
                </a:solidFill>
              </a:rPr>
              <a:t>, </a:t>
            </a:r>
            <a:r>
              <a:rPr lang="en-US" sz="1800" dirty="0" smtClean="0">
                <a:solidFill>
                  <a:srgbClr val="00213D"/>
                </a:solidFill>
              </a:rPr>
              <a:t> 90% PPV ≥65 years,  30% Shingles</a:t>
            </a:r>
          </a:p>
          <a:p>
            <a:pPr marL="0" indent="0">
              <a:buNone/>
            </a:pPr>
            <a:r>
              <a:rPr lang="en-US" sz="1800" dirty="0" smtClean="0">
                <a:solidFill>
                  <a:srgbClr val="00213D"/>
                </a:solidFill>
              </a:rPr>
              <a:t>Data Source:  2015 NHIS</a:t>
            </a:r>
            <a:endParaRPr lang="en-US" sz="1800" dirty="0">
              <a:solidFill>
                <a:srgbClr val="00213D"/>
              </a:solidFill>
            </a:endParaRPr>
          </a:p>
        </p:txBody>
      </p:sp>
    </p:spTree>
    <p:extLst>
      <p:ext uri="{BB962C8B-B14F-4D97-AF65-F5344CB8AC3E}">
        <p14:creationId xmlns:p14="http://schemas.microsoft.com/office/powerpoint/2010/main" val="31587543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2667</TotalTime>
  <Words>7639</Words>
  <Application>Microsoft Office PowerPoint</Application>
  <PresentationFormat>On-screen Show (16:9)</PresentationFormat>
  <Paragraphs>688</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Times New Roman</vt:lpstr>
      <vt:lpstr>Arial</vt:lpstr>
      <vt:lpstr>Wingdings</vt:lpstr>
      <vt:lpstr>Courier New</vt:lpstr>
      <vt:lpstr>Calibri</vt:lpstr>
      <vt:lpstr>Myriad Web Pro</vt:lpstr>
      <vt:lpstr>NCEH_ATSDR_combined</vt:lpstr>
      <vt:lpstr>Adult Vaccination Update</vt:lpstr>
      <vt:lpstr>Overview of Presentation </vt:lpstr>
      <vt:lpstr>Data Source   National Health Interview Survey, 2015 </vt:lpstr>
      <vt:lpstr>Adult Vaccination Coverage, NHIS 2015 </vt:lpstr>
      <vt:lpstr>National Health Interview Survey, 2015 Vaccination Questions</vt:lpstr>
      <vt:lpstr>Definition of Increased Risk for  Pneumococcal Disease </vt:lpstr>
      <vt:lpstr>Adult Influenza Vaccination Coverage by Age,  2014-15 season, United States</vt:lpstr>
      <vt:lpstr>Adult Influenza Vaccination Coverage, by Age,  2012-13 through 2014-15 seasons, United States</vt:lpstr>
      <vt:lpstr>Adult Vaccination Coverage, Selected Vaccines by Age and Increased Risk (IR) Status, United States</vt:lpstr>
      <vt:lpstr>Adult Immunization Coverage, Selected Vaccines by Age and Increased-risk Status, 2013-2015, United States</vt:lpstr>
      <vt:lpstr>Adult Tetanus-containing Vaccination Coverage by Age and High-risk Status, United States</vt:lpstr>
      <vt:lpstr>Potential for Bias in Tdap Estimates </vt:lpstr>
      <vt:lpstr>Proportion of adults ≥19 years of age who received Tdap vaccine</vt:lpstr>
      <vt:lpstr>Hepatitis A Vaccination Coverage by Age and High-risk Status, United States</vt:lpstr>
      <vt:lpstr>Hepatitis B Vaccination Coverage by Age and High-risk Status, United States</vt:lpstr>
      <vt:lpstr>Proportion of HCP ≥19 years of age who received selected vaccines, by direct patient care</vt:lpstr>
      <vt:lpstr>HPV Vaccination Coverage (≥1 dose ever),   Adults 19-26 years of age by Sex, United States</vt:lpstr>
      <vt:lpstr>Age at First Dose of HPV Vaccination,   Among Adults 19-26 years, United States</vt:lpstr>
      <vt:lpstr>Adult Vaccination Coverage Rate Increases from 2014 to 2015</vt:lpstr>
      <vt:lpstr>Racial/Ethnic Vaccination Disparities</vt:lpstr>
      <vt:lpstr>Racial/Ethnic Vaccination Disparities</vt:lpstr>
      <vt:lpstr>Racial/Ethnic Vaccination Disparities -- NHIS 2015</vt:lpstr>
      <vt:lpstr>Trends in Adult Vaccination</vt:lpstr>
      <vt:lpstr>FIGURE. Estimated proportion of adults aged ≥19 years who received selected vaccines,* by age group and increased risk status† — National Health Interview Survey, United States, 2010–2015 </vt:lpstr>
      <vt:lpstr>Footnotes for Figure  </vt:lpstr>
      <vt:lpstr>Association of Age with Vaccination Coverage </vt:lpstr>
      <vt:lpstr>Association of Health Insurance Status with Vaccination Coverage </vt:lpstr>
      <vt:lpstr>Association of Health Insurance Status and Having a Usual Place for Health Care with Vaccination Coverage </vt:lpstr>
      <vt:lpstr>Adult Vaccination Coverage by Health Insurance Status and Physician Contacts</vt:lpstr>
      <vt:lpstr>Adult Vaccination Coverage by Nativity</vt:lpstr>
      <vt:lpstr>Adult Vaccination Coverage by Years Living in the United States and Citizenship</vt:lpstr>
      <vt:lpstr>Limitations of Findings </vt:lpstr>
      <vt:lpstr>Conclusions</vt:lpstr>
      <vt:lpstr>Collaborators </vt:lpstr>
      <vt:lpstr>For Additional Information: </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Williams, Walter W. (CDC/OID/NCIRD)</cp:lastModifiedBy>
  <cp:revision>304</cp:revision>
  <cp:lastPrinted>2017-02-27T21:16:32Z</cp:lastPrinted>
  <dcterms:created xsi:type="dcterms:W3CDTF">2011-03-17T17:43:16Z</dcterms:created>
  <dcterms:modified xsi:type="dcterms:W3CDTF">2017-03-01T14:18:47Z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