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7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bhara, Suryaprakash (CDC/OID/NCIRD)" initials="SS(" lastIdx="2" clrIdx="0">
    <p:extLst>
      <p:ext uri="{19B8F6BF-5375-455C-9EA6-DF929625EA0E}">
        <p15:presenceInfo xmlns:p15="http://schemas.microsoft.com/office/powerpoint/2012/main" userId="S-1-5-21-1207783550-2075000910-922709458-1898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556" autoAdjust="0"/>
  </p:normalViewPr>
  <p:slideViewPr>
    <p:cSldViewPr>
      <p:cViewPr varScale="1">
        <p:scale>
          <a:sx n="60" d="100"/>
          <a:sy n="60" d="100"/>
        </p:scale>
        <p:origin x="979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0D89A-F20C-4112-A450-D72A41353AB9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972A4-1350-4F31-A5B8-6772C1370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37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972A4-1350-4F31-A5B8-6772C1370CB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62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848C1-A345-48FF-A0BD-D49DB17EA6A9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C2209-3937-40D2-9067-4A2840C482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09CA5-D76C-4056-9E63-2E55F46DFB31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4B806-0C8E-43ED-8F2A-D3C003FC47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3B662-A474-4B7E-8959-DAA81C6D828F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2D768-8075-42F1-A4C6-E5FAEA88E9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23513-6A70-4DA7-B0D1-B22EE9D8DFAA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F7963-857F-4CC5-BAE8-C35CB5324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3A4ED-0DAA-4841-9E2D-1B95BA7305E6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E5BA8-12C8-48E9-B762-DDAB1B079D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C8B5A-AB17-4FE6-8F69-D6968EC49354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79D6D-5D06-47CC-883F-438876791B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2CE6B-7856-4AF2-ADF6-77DB1646E34C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7E883-F2A9-42F1-ADF6-2B328339CD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42A08-B1A0-4A5D-9B24-4D6DF84E8EB2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43D27-E3FF-49F7-AA98-FEA30F0F4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72F0E-1C1A-4DB0-9B7A-51EDE7945645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2F6B-2E1B-4136-B560-00E562A2B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78AAF-55AA-4D3D-9718-163EA9FDD796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D9FA1-9CFA-425A-834C-E101DC108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01658-FA29-4D01-A863-06F7BF324943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E587A-DEA4-49D2-A410-6FA18B342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947430-E60D-441E-B540-B759C50BFCE6}" type="datetimeFigureOut">
              <a:rPr lang="en-US"/>
              <a:pPr>
                <a:defRPr/>
              </a:pPr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A3622C-208F-46AB-B5FD-D706105FE4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8600" y="440552"/>
            <a:ext cx="84189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Supplementary Figure  1</a:t>
            </a:r>
          </a:p>
        </p:txBody>
      </p:sp>
      <p:sp>
        <p:nvSpPr>
          <p:cNvPr id="21" name="TextBox 35"/>
          <p:cNvSpPr txBox="1">
            <a:spLocks noChangeArrowheads="1"/>
          </p:cNvSpPr>
          <p:nvPr/>
        </p:nvSpPr>
        <p:spPr bwMode="auto">
          <a:xfrm>
            <a:off x="4358913" y="1860434"/>
            <a:ext cx="32508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B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515060" y="1895448"/>
            <a:ext cx="2876340" cy="2323968"/>
            <a:chOff x="575280" y="3591350"/>
            <a:chExt cx="2876340" cy="2323968"/>
          </a:xfrm>
        </p:grpSpPr>
        <p:graphicFrame>
          <p:nvGraphicFramePr>
            <p:cNvPr id="10" name="Object 5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92445835"/>
                </p:ext>
              </p:extLst>
            </p:nvPr>
          </p:nvGraphicFramePr>
          <p:xfrm>
            <a:off x="676670" y="3591350"/>
            <a:ext cx="2774950" cy="21340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12" name="Prism Project" r:id="rId4" imgW="3132000" imgH="2412000" progId="Prism5.Document">
                    <p:embed/>
                  </p:oleObj>
                </mc:Choice>
                <mc:Fallback>
                  <p:oleObj name="Prism Project" r:id="rId4" imgW="3132000" imgH="2412000" progId="Prism5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6670" y="3591350"/>
                          <a:ext cx="2774950" cy="2134009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TextBox 15"/>
            <p:cNvSpPr txBox="1">
              <a:spLocks noChangeArrowheads="1"/>
            </p:cNvSpPr>
            <p:nvPr/>
          </p:nvSpPr>
          <p:spPr bwMode="auto">
            <a:xfrm rot="16200000">
              <a:off x="34421" y="4404972"/>
              <a:ext cx="1343327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100" b="1" dirty="0"/>
                <a:t>HI Titers (Log </a:t>
              </a:r>
              <a:r>
                <a:rPr lang="en-US" sz="1100" b="1" baseline="-25000" dirty="0"/>
                <a:t>2</a:t>
              </a:r>
              <a:r>
                <a:rPr lang="en-US" sz="1100" b="1" dirty="0"/>
                <a:t>)</a:t>
              </a:r>
            </a:p>
          </p:txBody>
        </p:sp>
        <p:sp>
          <p:nvSpPr>
            <p:cNvPr id="12" name="TextBox 17"/>
            <p:cNvSpPr txBox="1">
              <a:spLocks noChangeArrowheads="1"/>
            </p:cNvSpPr>
            <p:nvPr/>
          </p:nvSpPr>
          <p:spPr bwMode="auto">
            <a:xfrm>
              <a:off x="959752" y="3725614"/>
              <a:ext cx="146018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dirty="0"/>
                <a:t>W3-aged mice</a:t>
              </a:r>
            </a:p>
          </p:txBody>
        </p:sp>
        <p:grpSp>
          <p:nvGrpSpPr>
            <p:cNvPr id="14" name="Group 20"/>
            <p:cNvGrpSpPr>
              <a:grpSpLocks/>
            </p:cNvGrpSpPr>
            <p:nvPr/>
          </p:nvGrpSpPr>
          <p:grpSpPr bwMode="auto">
            <a:xfrm>
              <a:off x="975662" y="5439987"/>
              <a:ext cx="2450243" cy="475331"/>
              <a:chOff x="966705" y="2962186"/>
              <a:chExt cx="2571524" cy="545946"/>
            </a:xfrm>
          </p:grpSpPr>
          <p:sp>
            <p:nvSpPr>
              <p:cNvPr id="17" name="TextBox 23"/>
              <p:cNvSpPr txBox="1">
                <a:spLocks noChangeArrowheads="1"/>
              </p:cNvSpPr>
              <p:nvPr/>
            </p:nvSpPr>
            <p:spPr bwMode="auto">
              <a:xfrm>
                <a:off x="966705" y="2973003"/>
                <a:ext cx="971052" cy="2827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/>
                  <a:t>3     0.1  0.01</a:t>
                </a:r>
              </a:p>
            </p:txBody>
          </p:sp>
          <p:sp>
            <p:nvSpPr>
              <p:cNvPr id="18" name="TextBox 24"/>
              <p:cNvSpPr txBox="1">
                <a:spLocks noChangeArrowheads="1"/>
              </p:cNvSpPr>
              <p:nvPr/>
            </p:nvSpPr>
            <p:spPr bwMode="auto">
              <a:xfrm>
                <a:off x="1919471" y="2962186"/>
                <a:ext cx="1618758" cy="282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/>
                  <a:t>3     0.1   0.01  NE  PBS</a:t>
                </a:r>
              </a:p>
            </p:txBody>
          </p:sp>
          <p:sp>
            <p:nvSpPr>
              <p:cNvPr id="19" name="TextBox 25"/>
              <p:cNvSpPr txBox="1">
                <a:spLocks noChangeArrowheads="1"/>
              </p:cNvSpPr>
              <p:nvPr/>
            </p:nvSpPr>
            <p:spPr bwMode="auto">
              <a:xfrm>
                <a:off x="1223941" y="3207305"/>
                <a:ext cx="537007" cy="2827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/>
                  <a:t>H5N1</a:t>
                </a:r>
              </a:p>
            </p:txBody>
          </p:sp>
          <p:sp>
            <p:nvSpPr>
              <p:cNvPr id="20" name="TextBox 26"/>
              <p:cNvSpPr txBox="1">
                <a:spLocks noChangeArrowheads="1"/>
              </p:cNvSpPr>
              <p:nvPr/>
            </p:nvSpPr>
            <p:spPr bwMode="auto">
              <a:xfrm>
                <a:off x="2054580" y="3225332"/>
                <a:ext cx="769170" cy="282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/>
                  <a:t>NE-H5N1</a:t>
                </a:r>
              </a:p>
            </p:txBody>
          </p:sp>
        </p:grpSp>
        <p:cxnSp>
          <p:nvCxnSpPr>
            <p:cNvPr id="27" name="Straight Connector 26"/>
            <p:cNvCxnSpPr/>
            <p:nvPr/>
          </p:nvCxnSpPr>
          <p:spPr>
            <a:xfrm>
              <a:off x="1095389" y="5686208"/>
              <a:ext cx="6858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000537" y="5669097"/>
              <a:ext cx="6858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979394" y="1828800"/>
            <a:ext cx="3581400" cy="2502333"/>
            <a:chOff x="3662755" y="1036638"/>
            <a:chExt cx="3581400" cy="2502333"/>
          </a:xfrm>
        </p:grpSpPr>
        <p:grpSp>
          <p:nvGrpSpPr>
            <p:cNvPr id="2" name="Group 1"/>
            <p:cNvGrpSpPr/>
            <p:nvPr/>
          </p:nvGrpSpPr>
          <p:grpSpPr>
            <a:xfrm>
              <a:off x="3662755" y="1036638"/>
              <a:ext cx="3581400" cy="2502333"/>
              <a:chOff x="1498218" y="837805"/>
              <a:chExt cx="4961096" cy="3211446"/>
            </a:xfrm>
          </p:grpSpPr>
          <p:sp>
            <p:nvSpPr>
              <p:cNvPr id="3" name="TextBox 3"/>
              <p:cNvSpPr txBox="1">
                <a:spLocks noChangeArrowheads="1"/>
              </p:cNvSpPr>
              <p:nvPr/>
            </p:nvSpPr>
            <p:spPr bwMode="auto">
              <a:xfrm rot="16200000">
                <a:off x="1330147" y="2063691"/>
                <a:ext cx="1578331" cy="3096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100" b="1" dirty="0"/>
                  <a:t>HI Titers (Log </a:t>
                </a:r>
                <a:r>
                  <a:rPr lang="en-US" sz="1100" b="1" baseline="-25000" dirty="0"/>
                  <a:t>2</a:t>
                </a:r>
                <a:r>
                  <a:rPr lang="en-US" sz="1100" b="1" dirty="0"/>
                  <a:t>)</a:t>
                </a:r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1498218" y="3328386"/>
                <a:ext cx="4961096" cy="7208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1000" b="1" dirty="0"/>
                  <a:t>       H5N1     0.1       0.1       0.1        </a:t>
                </a:r>
                <a:r>
                  <a:rPr lang="en-US" sz="1000" b="1" dirty="0">
                    <a:sym typeface="Symbol"/>
                  </a:rPr>
                  <a:t>                     </a:t>
                </a:r>
                <a:endParaRPr lang="en-US" sz="1000" b="1" dirty="0"/>
              </a:p>
              <a:p>
                <a:pPr>
                  <a:defRPr/>
                </a:pPr>
                <a:r>
                  <a:rPr lang="en-US" sz="1000" b="1" dirty="0"/>
                  <a:t>   Adjuvant    </a:t>
                </a:r>
                <a:r>
                  <a:rPr lang="en-US" sz="1000" b="1" dirty="0">
                    <a:sym typeface="Symbol"/>
                  </a:rPr>
                  <a:t></a:t>
                </a:r>
                <a:r>
                  <a:rPr lang="en-US" sz="1000" b="1" dirty="0"/>
                  <a:t>       Alum     NE       </a:t>
                </a:r>
                <a:r>
                  <a:rPr lang="en-US" sz="1000" b="1" dirty="0" err="1"/>
                  <a:t>NE</a:t>
                </a:r>
                <a:r>
                  <a:rPr lang="en-US" sz="1000" b="1" dirty="0"/>
                  <a:t>      Alum    PBS</a:t>
                </a:r>
              </a:p>
              <a:p>
                <a:pPr>
                  <a:defRPr/>
                </a:pPr>
                <a:r>
                  <a:rPr lang="en-US" sz="1050" b="1" dirty="0"/>
                  <a:t> </a:t>
                </a:r>
              </a:p>
            </p:txBody>
          </p:sp>
          <p:sp>
            <p:nvSpPr>
              <p:cNvPr id="5" name="TextBox 5"/>
              <p:cNvSpPr txBox="1">
                <a:spLocks noChangeArrowheads="1"/>
              </p:cNvSpPr>
              <p:nvPr/>
            </p:nvSpPr>
            <p:spPr bwMode="auto">
              <a:xfrm>
                <a:off x="1563701" y="870609"/>
                <a:ext cx="435672" cy="3949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400" b="1" dirty="0"/>
                  <a:t>A</a:t>
                </a:r>
              </a:p>
            </p:txBody>
          </p:sp>
          <p:graphicFrame>
            <p:nvGraphicFramePr>
              <p:cNvPr id="6" name="Object 4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04904192"/>
                  </p:ext>
                </p:extLst>
              </p:nvPr>
            </p:nvGraphicFramePr>
            <p:xfrm>
              <a:off x="2118730" y="837805"/>
              <a:ext cx="3976394" cy="27585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313" name="Prism Project" r:id="rId6" imgW="3780000" imgH="3024000" progId="Prism5.Document">
                      <p:embed/>
                    </p:oleObj>
                  </mc:Choice>
                  <mc:Fallback>
                    <p:oleObj name="Prism Project" r:id="rId6" imgW="3780000" imgH="3024000" progId="Prism5.Document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18730" y="837805"/>
                            <a:ext cx="3976394" cy="275859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9" name="TextBox 28"/>
            <p:cNvSpPr txBox="1"/>
            <p:nvPr/>
          </p:nvSpPr>
          <p:spPr>
            <a:xfrm>
              <a:off x="4956354" y="1176345"/>
              <a:ext cx="50366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i="1" dirty="0"/>
                <a:t>p</a:t>
              </a:r>
              <a:r>
                <a:rPr lang="en-US" sz="800" dirty="0"/>
                <a:t>&lt;0.05</a:t>
              </a:r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4899835" y="1421452"/>
              <a:ext cx="59297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5688485" y="2854730"/>
            <a:ext cx="50366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i="1" dirty="0"/>
              <a:t>p</a:t>
            </a:r>
            <a:r>
              <a:rPr lang="en-US" sz="800" dirty="0"/>
              <a:t>&lt;0.05</a:t>
            </a:r>
          </a:p>
        </p:txBody>
      </p:sp>
    </p:spTree>
    <p:extLst>
      <p:ext uri="{BB962C8B-B14F-4D97-AF65-F5344CB8AC3E}">
        <p14:creationId xmlns:p14="http://schemas.microsoft.com/office/powerpoint/2010/main" val="3677511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23833</TotalTime>
  <Words>53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Office Theme</vt:lpstr>
      <vt:lpstr>Prism Project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Cao, Weiping (CDC/OID/NCIRD)</dc:creator>
  <cp:lastModifiedBy>WINDOWS</cp:lastModifiedBy>
  <cp:revision>342</cp:revision>
  <cp:lastPrinted>2015-12-08T13:17:56Z</cp:lastPrinted>
  <dcterms:created xsi:type="dcterms:W3CDTF">2012-06-26T14:30:44Z</dcterms:created>
  <dcterms:modified xsi:type="dcterms:W3CDTF">2017-01-12T11:05:56Z</dcterms:modified>
</cp:coreProperties>
</file>