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6" d="100"/>
          <a:sy n="96" d="100"/>
        </p:scale>
        <p:origin x="106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24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20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896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9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30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4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9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0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6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50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43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47DE5-51B9-4CD8-BCE9-83062E6852E5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4BD95-C100-4DD5-AA4D-414CD4650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82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600200"/>
            <a:ext cx="1447800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the child receive ≥1 dose of the 2010-11 seasonal influenza vaccine?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3200" y="1600200"/>
            <a:ext cx="1447800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Administer 2 doses of 2011-12 seasonal influenza vaccine a minimum of 4 weeks apart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1600200"/>
            <a:ext cx="14478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the child ever received influenza vaccine?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848600" y="1642533"/>
            <a:ext cx="838200" cy="7958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doses  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7099" y="152400"/>
            <a:ext cx="8449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Supplemental Figure A.  U.S. CDC Advisory Committee on Immunization Practices (ACIP) recommendations for children aged &lt;9 years old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958334"/>
            <a:ext cx="1739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2011-12 Season </a:t>
            </a:r>
            <a:endParaRPr lang="en-US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5943600" y="990600"/>
            <a:ext cx="1739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2012-13 Season </a:t>
            </a:r>
            <a:endParaRPr lang="en-US" b="1" u="sng" dirty="0"/>
          </a:p>
        </p:txBody>
      </p:sp>
      <p:sp>
        <p:nvSpPr>
          <p:cNvPr id="10" name="Rectangle 9"/>
          <p:cNvSpPr/>
          <p:nvPr/>
        </p:nvSpPr>
        <p:spPr>
          <a:xfrm>
            <a:off x="4953000" y="2895600"/>
            <a:ext cx="2133600" cy="2057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the child receive: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≥2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vaccines since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2010-11?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≥1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doses before and ≥ 1 after July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2010?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2 doses before July 2010, and ≥ 1 of monovalent 2009[H1N1] pandemic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vaccine?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48600" y="3505200"/>
            <a:ext cx="838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doses  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43962" y="5410200"/>
            <a:ext cx="838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dose  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Arrow Connector 13"/>
          <p:cNvCxnSpPr>
            <a:stCxn id="5" idx="2"/>
          </p:cNvCxnSpPr>
          <p:nvPr/>
        </p:nvCxnSpPr>
        <p:spPr>
          <a:xfrm>
            <a:off x="5676900" y="25146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763062" y="4953000"/>
            <a:ext cx="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176867" y="3124200"/>
            <a:ext cx="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62000" y="3886200"/>
            <a:ext cx="838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dose  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Arrow Connector 20"/>
          <p:cNvCxnSpPr>
            <a:stCxn id="2" idx="3"/>
          </p:cNvCxnSpPr>
          <p:nvPr/>
        </p:nvCxnSpPr>
        <p:spPr>
          <a:xfrm>
            <a:off x="1905000" y="2362200"/>
            <a:ext cx="7620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3"/>
          </p:cNvCxnSpPr>
          <p:nvPr/>
        </p:nvCxnSpPr>
        <p:spPr>
          <a:xfrm>
            <a:off x="6400800" y="2057400"/>
            <a:ext cx="13716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3"/>
          </p:cNvCxnSpPr>
          <p:nvPr/>
        </p:nvCxnSpPr>
        <p:spPr>
          <a:xfrm>
            <a:off x="7086600" y="3924300"/>
            <a:ext cx="6858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57789" y="1721935"/>
            <a:ext cx="1096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No/Not Sure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05000" y="1838980"/>
            <a:ext cx="76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No/Not Sure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86601" y="3401080"/>
            <a:ext cx="76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No/Not Sure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19981" y="2514600"/>
            <a:ext cx="4472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Yes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801162" y="5026223"/>
            <a:ext cx="4472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Yes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81100" y="3273623"/>
            <a:ext cx="4472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421378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67000" y="1498600"/>
            <a:ext cx="3657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 6 mo. &lt; 9 years (N = </a:t>
            </a:r>
            <a:r>
              <a:rPr lang="en-US" dirty="0" smtClean="0">
                <a:solidFill>
                  <a:schemeClr val="tx1"/>
                </a:solidFill>
              </a:rPr>
              <a:t>1562)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14400" y="24130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6-23 mos. (N = </a:t>
            </a:r>
            <a:r>
              <a:rPr lang="en-US" dirty="0" smtClean="0">
                <a:solidFill>
                  <a:schemeClr val="tx1"/>
                </a:solidFill>
              </a:rPr>
              <a:t>364)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57600" y="24130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2-4 yrs.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 = </a:t>
            </a:r>
            <a:r>
              <a:rPr lang="en-US" dirty="0" smtClean="0">
                <a:solidFill>
                  <a:schemeClr val="tx1"/>
                </a:solidFill>
              </a:rPr>
              <a:t>637)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77000" y="2396402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5-8 yrs.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 = </a:t>
            </a:r>
            <a:r>
              <a:rPr lang="en-US" dirty="0" smtClean="0">
                <a:solidFill>
                  <a:schemeClr val="tx1"/>
                </a:solidFill>
              </a:rPr>
              <a:t>561)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95400" y="3084493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Exclude </a:t>
            </a:r>
            <a:r>
              <a:rPr lang="en-US" sz="1400" dirty="0" smtClean="0">
                <a:solidFill>
                  <a:prstClr val="black"/>
                </a:solidFill>
              </a:rPr>
              <a:t>14 with </a:t>
            </a:r>
            <a:r>
              <a:rPr lang="en-US" sz="1400" dirty="0">
                <a:solidFill>
                  <a:prstClr val="black"/>
                </a:solidFill>
              </a:rPr>
              <a:t>indeterminate </a:t>
            </a:r>
            <a:r>
              <a:rPr lang="en-US" sz="1400" dirty="0" smtClean="0">
                <a:solidFill>
                  <a:prstClr val="black"/>
                </a:solidFill>
              </a:rPr>
              <a:t>vaccination status  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" y="304800"/>
            <a:ext cx="8449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Supplemental Figure B.  Flowchart </a:t>
            </a:r>
            <a:r>
              <a:rPr lang="en-US" b="1" dirty="0">
                <a:solidFill>
                  <a:prstClr val="black"/>
                </a:solidFill>
              </a:rPr>
              <a:t>of medical encounters for enrollees aged &lt;9 years </a:t>
            </a:r>
            <a:r>
              <a:rPr lang="en-US" b="1" dirty="0" smtClean="0">
                <a:solidFill>
                  <a:prstClr val="black"/>
                </a:solidFill>
              </a:rPr>
              <a:t>from 2011-12 </a:t>
            </a:r>
            <a:r>
              <a:rPr lang="en-US" b="1" dirty="0">
                <a:solidFill>
                  <a:prstClr val="black"/>
                </a:solidFill>
              </a:rPr>
              <a:t>season of </a:t>
            </a:r>
            <a:r>
              <a:rPr lang="en-US" b="1" dirty="0" smtClean="0">
                <a:solidFill>
                  <a:prstClr val="black"/>
                </a:solidFill>
              </a:rPr>
              <a:t>U.S. </a:t>
            </a:r>
            <a:r>
              <a:rPr lang="en-US" b="1" dirty="0">
                <a:solidFill>
                  <a:prstClr val="black"/>
                </a:solidFill>
              </a:rPr>
              <a:t>Flu VE Network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14400" y="41148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6-23 mos. (N </a:t>
            </a:r>
            <a:r>
              <a:rPr lang="en-US" dirty="0" smtClean="0">
                <a:solidFill>
                  <a:schemeClr val="tx1"/>
                </a:solidFill>
              </a:rPr>
              <a:t>= 350 )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43200" y="5029200"/>
            <a:ext cx="3657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Analysis Sample (N </a:t>
            </a:r>
            <a:r>
              <a:rPr lang="en-US" dirty="0" smtClean="0">
                <a:solidFill>
                  <a:schemeClr val="tx1"/>
                </a:solidFill>
              </a:rPr>
              <a:t>=1441)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62400" y="3071336"/>
            <a:ext cx="2438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Exclude </a:t>
            </a:r>
            <a:r>
              <a:rPr lang="en-US" sz="1400" dirty="0" smtClean="0">
                <a:solidFill>
                  <a:prstClr val="black"/>
                </a:solidFill>
              </a:rPr>
              <a:t>34 </a:t>
            </a:r>
            <a:r>
              <a:rPr lang="en-US" sz="1400" dirty="0">
                <a:solidFill>
                  <a:prstClr val="black"/>
                </a:solidFill>
              </a:rPr>
              <a:t>LAIV recipients </a:t>
            </a:r>
            <a:r>
              <a:rPr lang="en-US" sz="1400" dirty="0" smtClean="0">
                <a:solidFill>
                  <a:prstClr val="black"/>
                </a:solidFill>
              </a:rPr>
              <a:t>and 12 </a:t>
            </a:r>
            <a:r>
              <a:rPr lang="en-US" sz="1400" dirty="0">
                <a:solidFill>
                  <a:prstClr val="black"/>
                </a:solidFill>
              </a:rPr>
              <a:t>with indeterminate </a:t>
            </a:r>
            <a:r>
              <a:rPr lang="en-US" sz="1400" dirty="0" smtClean="0">
                <a:solidFill>
                  <a:prstClr val="black"/>
                </a:solidFill>
              </a:rPr>
              <a:t>vaccination status  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639845" y="41148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2-4 yrs.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 = </a:t>
            </a:r>
            <a:r>
              <a:rPr lang="en-US" dirty="0" smtClean="0">
                <a:solidFill>
                  <a:schemeClr val="tx1"/>
                </a:solidFill>
              </a:rPr>
              <a:t>591)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05600" y="3071336"/>
            <a:ext cx="24383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Exclude </a:t>
            </a:r>
            <a:r>
              <a:rPr lang="en-US" sz="1400" dirty="0" smtClean="0">
                <a:solidFill>
                  <a:prstClr val="black"/>
                </a:solidFill>
              </a:rPr>
              <a:t>57 </a:t>
            </a:r>
            <a:r>
              <a:rPr lang="en-US" sz="1400" dirty="0">
                <a:solidFill>
                  <a:prstClr val="black"/>
                </a:solidFill>
              </a:rPr>
              <a:t>LAIV recipients</a:t>
            </a:r>
          </a:p>
          <a:p>
            <a:r>
              <a:rPr lang="en-US" sz="1400" dirty="0">
                <a:solidFill>
                  <a:prstClr val="black"/>
                </a:solidFill>
              </a:rPr>
              <a:t>a</a:t>
            </a:r>
            <a:r>
              <a:rPr lang="en-US" sz="1400" dirty="0" smtClean="0">
                <a:solidFill>
                  <a:prstClr val="black"/>
                </a:solidFill>
              </a:rPr>
              <a:t>nd 4 </a:t>
            </a:r>
            <a:r>
              <a:rPr lang="en-US" sz="1400" dirty="0">
                <a:solidFill>
                  <a:prstClr val="black"/>
                </a:solidFill>
              </a:rPr>
              <a:t>with indeterminate </a:t>
            </a:r>
            <a:r>
              <a:rPr lang="en-US" sz="1400" dirty="0" smtClean="0">
                <a:solidFill>
                  <a:prstClr val="black"/>
                </a:solidFill>
              </a:rPr>
              <a:t>vaccination status  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553200" y="41148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5-8 yrs.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 = </a:t>
            </a:r>
            <a:r>
              <a:rPr lang="en-US" dirty="0" smtClean="0">
                <a:solidFill>
                  <a:schemeClr val="tx1"/>
                </a:solidFill>
              </a:rPr>
              <a:t>500)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143000" y="3098800"/>
            <a:ext cx="0" cy="939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886200" y="3098800"/>
            <a:ext cx="0" cy="939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6705600" y="3098800"/>
            <a:ext cx="1" cy="939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5" idx="2"/>
          </p:cNvCxnSpPr>
          <p:nvPr/>
        </p:nvCxnSpPr>
        <p:spPr>
          <a:xfrm>
            <a:off x="4495800" y="2108200"/>
            <a:ext cx="0" cy="28820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5" idx="2"/>
          </p:cNvCxnSpPr>
          <p:nvPr/>
        </p:nvCxnSpPr>
        <p:spPr>
          <a:xfrm flipH="1">
            <a:off x="2743200" y="2108200"/>
            <a:ext cx="1752600" cy="28820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5" idx="2"/>
          </p:cNvCxnSpPr>
          <p:nvPr/>
        </p:nvCxnSpPr>
        <p:spPr>
          <a:xfrm>
            <a:off x="4495800" y="2108200"/>
            <a:ext cx="1981200" cy="304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2" idx="2"/>
            <a:endCxn id="30" idx="0"/>
          </p:cNvCxnSpPr>
          <p:nvPr/>
        </p:nvCxnSpPr>
        <p:spPr>
          <a:xfrm>
            <a:off x="4554245" y="4724400"/>
            <a:ext cx="17755" cy="304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29" idx="2"/>
            <a:endCxn id="30" idx="1"/>
          </p:cNvCxnSpPr>
          <p:nvPr/>
        </p:nvCxnSpPr>
        <p:spPr>
          <a:xfrm rot="16200000" flipH="1">
            <a:off x="2019300" y="4533900"/>
            <a:ext cx="533400" cy="914400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4" idx="2"/>
            <a:endCxn id="30" idx="3"/>
          </p:cNvCxnSpPr>
          <p:nvPr/>
        </p:nvCxnSpPr>
        <p:spPr>
          <a:xfrm rot="5400000">
            <a:off x="6667500" y="4457700"/>
            <a:ext cx="533400" cy="1066800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446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80580" y="1041400"/>
            <a:ext cx="3657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 6 mo. &lt; 9 years (N = 1732)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2336800"/>
            <a:ext cx="3657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 6 mo. &lt; 9 years with complete medical records (N = 1505)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38182" y="1346200"/>
            <a:ext cx="2712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Exclude 63 (4%) ages 1 &lt; 2 yrs. without at least 1 year of records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33654" y="1803400"/>
            <a:ext cx="2712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Exclude 164 (10%) ages 2-8 yrs. without at least 2 years of records</a:t>
            </a:r>
          </a:p>
        </p:txBody>
      </p:sp>
      <p:cxnSp>
        <p:nvCxnSpPr>
          <p:cNvPr id="11" name="Straight Arrow Connector 10"/>
          <p:cNvCxnSpPr>
            <a:stCxn id="3" idx="2"/>
          </p:cNvCxnSpPr>
          <p:nvPr/>
        </p:nvCxnSpPr>
        <p:spPr>
          <a:xfrm>
            <a:off x="4509380" y="1422400"/>
            <a:ext cx="0" cy="8382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509380" y="1597222"/>
            <a:ext cx="181522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509380" y="2032000"/>
            <a:ext cx="1828802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14400" y="32512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6-23 mos. (N = 291)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0" y="32512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2-4 yrs.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 = 597)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77000" y="3234602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5-8 yrs.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 = 617)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95400" y="3922693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Exclude 2 live attenuated influenza vaccine (LAIV) </a:t>
            </a:r>
            <a:r>
              <a:rPr lang="en-US" sz="1400" dirty="0" smtClean="0">
                <a:solidFill>
                  <a:prstClr val="black"/>
                </a:solidFill>
              </a:rPr>
              <a:t>recipients and 10 with </a:t>
            </a:r>
            <a:r>
              <a:rPr lang="en-US" sz="1400" dirty="0">
                <a:solidFill>
                  <a:prstClr val="black"/>
                </a:solidFill>
              </a:rPr>
              <a:t>indeterminate </a:t>
            </a:r>
            <a:r>
              <a:rPr lang="en-US" sz="1400" dirty="0" smtClean="0">
                <a:solidFill>
                  <a:prstClr val="black"/>
                </a:solidFill>
              </a:rPr>
              <a:t>vaccination </a:t>
            </a:r>
            <a:r>
              <a:rPr lang="en-US" sz="1400" dirty="0">
                <a:solidFill>
                  <a:prstClr val="black"/>
                </a:solidFill>
              </a:rPr>
              <a:t>status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7099" y="152400"/>
            <a:ext cx="8449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Supplemental Figure C.  Flowchart </a:t>
            </a:r>
            <a:r>
              <a:rPr lang="en-US" b="1" dirty="0">
                <a:solidFill>
                  <a:prstClr val="black"/>
                </a:solidFill>
              </a:rPr>
              <a:t>of medical encounters for enrollees aged &lt;9 years </a:t>
            </a:r>
            <a:r>
              <a:rPr lang="en-US" b="1" dirty="0" smtClean="0">
                <a:solidFill>
                  <a:prstClr val="black"/>
                </a:solidFill>
              </a:rPr>
              <a:t>from </a:t>
            </a:r>
            <a:r>
              <a:rPr lang="en-US" b="1" dirty="0">
                <a:solidFill>
                  <a:prstClr val="black"/>
                </a:solidFill>
              </a:rPr>
              <a:t>2012-13 season </a:t>
            </a:r>
            <a:r>
              <a:rPr lang="en-US" b="1">
                <a:solidFill>
                  <a:prstClr val="black"/>
                </a:solidFill>
              </a:rPr>
              <a:t>of </a:t>
            </a:r>
            <a:r>
              <a:rPr lang="en-US" b="1" smtClean="0">
                <a:solidFill>
                  <a:prstClr val="black"/>
                </a:solidFill>
              </a:rPr>
              <a:t>U.S. </a:t>
            </a:r>
            <a:r>
              <a:rPr lang="en-US" b="1" dirty="0">
                <a:solidFill>
                  <a:prstClr val="black"/>
                </a:solidFill>
              </a:rPr>
              <a:t>Flu VE Network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14400" y="49530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6-23 mos. (N = </a:t>
            </a:r>
            <a:r>
              <a:rPr lang="en-US" dirty="0" smtClean="0">
                <a:solidFill>
                  <a:schemeClr val="tx1"/>
                </a:solidFill>
              </a:rPr>
              <a:t>279)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43200" y="5867400"/>
            <a:ext cx="3657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Analysis Sample (N = </a:t>
            </a:r>
            <a:r>
              <a:rPr lang="en-US" dirty="0" smtClean="0">
                <a:solidFill>
                  <a:schemeClr val="tx1"/>
                </a:solidFill>
              </a:rPr>
              <a:t>1327)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62400" y="3909536"/>
            <a:ext cx="2438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Exclude 57 LAIV recipients </a:t>
            </a:r>
            <a:r>
              <a:rPr lang="en-US" sz="1400" dirty="0" smtClean="0">
                <a:solidFill>
                  <a:prstClr val="black"/>
                </a:solidFill>
              </a:rPr>
              <a:t>and 13 </a:t>
            </a:r>
            <a:r>
              <a:rPr lang="en-US" sz="1400" dirty="0">
                <a:solidFill>
                  <a:prstClr val="black"/>
                </a:solidFill>
              </a:rPr>
              <a:t>with indeterminate </a:t>
            </a:r>
            <a:r>
              <a:rPr lang="en-US" sz="1400" dirty="0" smtClean="0">
                <a:solidFill>
                  <a:prstClr val="black"/>
                </a:solidFill>
              </a:rPr>
              <a:t>vaccination </a:t>
            </a:r>
            <a:r>
              <a:rPr lang="en-US" sz="1400" dirty="0">
                <a:solidFill>
                  <a:prstClr val="black"/>
                </a:solidFill>
              </a:rPr>
              <a:t>status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39845" y="49530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2-4 yrs.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 = </a:t>
            </a:r>
            <a:r>
              <a:rPr lang="en-US" dirty="0" smtClean="0">
                <a:solidFill>
                  <a:schemeClr val="tx1"/>
                </a:solidFill>
              </a:rPr>
              <a:t>527)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05601" y="3909536"/>
            <a:ext cx="2362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Exclude 89 LAIV recipients</a:t>
            </a:r>
          </a:p>
          <a:p>
            <a:r>
              <a:rPr lang="en-US" sz="1400" dirty="0">
                <a:solidFill>
                  <a:prstClr val="black"/>
                </a:solidFill>
              </a:rPr>
              <a:t>a</a:t>
            </a:r>
            <a:r>
              <a:rPr lang="en-US" sz="1400" dirty="0" smtClean="0">
                <a:solidFill>
                  <a:prstClr val="black"/>
                </a:solidFill>
              </a:rPr>
              <a:t>nd 7 </a:t>
            </a:r>
            <a:r>
              <a:rPr lang="en-US" sz="1400" dirty="0">
                <a:solidFill>
                  <a:prstClr val="black"/>
                </a:solidFill>
              </a:rPr>
              <a:t>with indeterminate </a:t>
            </a:r>
            <a:r>
              <a:rPr lang="en-US" sz="1400" dirty="0" smtClean="0">
                <a:solidFill>
                  <a:prstClr val="black"/>
                </a:solidFill>
              </a:rPr>
              <a:t>vaccination status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553200" y="4953000"/>
            <a:ext cx="18288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Ages 5-8 yrs.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 = </a:t>
            </a:r>
            <a:r>
              <a:rPr lang="en-US" dirty="0" smtClean="0">
                <a:solidFill>
                  <a:schemeClr val="tx1"/>
                </a:solidFill>
              </a:rPr>
              <a:t>521)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143000" y="3937000"/>
            <a:ext cx="0" cy="939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886200" y="3937000"/>
            <a:ext cx="0" cy="939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6705600" y="3937000"/>
            <a:ext cx="1" cy="939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5" idx="2"/>
          </p:cNvCxnSpPr>
          <p:nvPr/>
        </p:nvCxnSpPr>
        <p:spPr>
          <a:xfrm>
            <a:off x="4495800" y="2946400"/>
            <a:ext cx="0" cy="28820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5" idx="2"/>
          </p:cNvCxnSpPr>
          <p:nvPr/>
        </p:nvCxnSpPr>
        <p:spPr>
          <a:xfrm flipH="1">
            <a:off x="2743200" y="2946400"/>
            <a:ext cx="1752600" cy="28820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5" idx="2"/>
          </p:cNvCxnSpPr>
          <p:nvPr/>
        </p:nvCxnSpPr>
        <p:spPr>
          <a:xfrm>
            <a:off x="4495800" y="2946400"/>
            <a:ext cx="1981200" cy="304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2" idx="2"/>
            <a:endCxn id="30" idx="0"/>
          </p:cNvCxnSpPr>
          <p:nvPr/>
        </p:nvCxnSpPr>
        <p:spPr>
          <a:xfrm>
            <a:off x="4554245" y="5562600"/>
            <a:ext cx="17755" cy="304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29" idx="2"/>
            <a:endCxn id="30" idx="1"/>
          </p:cNvCxnSpPr>
          <p:nvPr/>
        </p:nvCxnSpPr>
        <p:spPr>
          <a:xfrm rot="16200000" flipH="1">
            <a:off x="2019300" y="5372100"/>
            <a:ext cx="533400" cy="914400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34" idx="2"/>
            <a:endCxn id="30" idx="3"/>
          </p:cNvCxnSpPr>
          <p:nvPr/>
        </p:nvCxnSpPr>
        <p:spPr>
          <a:xfrm rot="5400000">
            <a:off x="6667500" y="5295900"/>
            <a:ext cx="533400" cy="1066800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33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423</Words>
  <Application>Microsoft Office PowerPoint</Application>
  <PresentationFormat>On-screen Show (4:3)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Thompson, Mark (CDC/OID/NCIRD)</cp:lastModifiedBy>
  <cp:revision>23</cp:revision>
  <dcterms:created xsi:type="dcterms:W3CDTF">2014-11-20T16:43:00Z</dcterms:created>
  <dcterms:modified xsi:type="dcterms:W3CDTF">2015-05-27T17:34:14Z</dcterms:modified>
</cp:coreProperties>
</file>