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6"/>
  </p:notesMasterIdLst>
  <p:handoutMasterIdLst>
    <p:handoutMasterId r:id="rId47"/>
  </p:handoutMasterIdLst>
  <p:sldIdLst>
    <p:sldId id="256" r:id="rId2"/>
    <p:sldId id="257" r:id="rId3"/>
    <p:sldId id="260" r:id="rId4"/>
    <p:sldId id="314" r:id="rId5"/>
    <p:sldId id="261" r:id="rId6"/>
    <p:sldId id="265" r:id="rId7"/>
    <p:sldId id="317" r:id="rId8"/>
    <p:sldId id="318" r:id="rId9"/>
    <p:sldId id="319" r:id="rId10"/>
    <p:sldId id="320" r:id="rId11"/>
    <p:sldId id="321" r:id="rId12"/>
    <p:sldId id="278" r:id="rId13"/>
    <p:sldId id="322" r:id="rId14"/>
    <p:sldId id="323" r:id="rId15"/>
    <p:sldId id="324" r:id="rId16"/>
    <p:sldId id="328" r:id="rId17"/>
    <p:sldId id="325" r:id="rId18"/>
    <p:sldId id="274" r:id="rId19"/>
    <p:sldId id="262" r:id="rId20"/>
    <p:sldId id="307" r:id="rId21"/>
    <p:sldId id="308" r:id="rId22"/>
    <p:sldId id="329" r:id="rId23"/>
    <p:sldId id="330" r:id="rId24"/>
    <p:sldId id="331" r:id="rId25"/>
    <p:sldId id="332" r:id="rId26"/>
    <p:sldId id="336" r:id="rId27"/>
    <p:sldId id="333" r:id="rId28"/>
    <p:sldId id="334" r:id="rId29"/>
    <p:sldId id="310" r:id="rId30"/>
    <p:sldId id="335" r:id="rId31"/>
    <p:sldId id="337" r:id="rId32"/>
    <p:sldId id="338" r:id="rId33"/>
    <p:sldId id="311" r:id="rId34"/>
    <p:sldId id="295" r:id="rId35"/>
    <p:sldId id="339" r:id="rId36"/>
    <p:sldId id="316" r:id="rId37"/>
    <p:sldId id="297" r:id="rId38"/>
    <p:sldId id="315" r:id="rId39"/>
    <p:sldId id="340" r:id="rId40"/>
    <p:sldId id="341" r:id="rId41"/>
    <p:sldId id="342" r:id="rId42"/>
    <p:sldId id="343" r:id="rId43"/>
    <p:sldId id="344" r:id="rId44"/>
    <p:sldId id="345" r:id="rId45"/>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hmon, Teri (CDC/OD/OADC) (CTR)" initials="LT(("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55C"/>
    <a:srgbClr val="E0F3F8"/>
    <a:srgbClr val="EAE6E2"/>
    <a:srgbClr val="DEF0E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84" autoAdjust="0"/>
    <p:restoredTop sz="75960" autoAdjust="0"/>
  </p:normalViewPr>
  <p:slideViewPr>
    <p:cSldViewPr snapToGrid="0" snapToObjects="1">
      <p:cViewPr>
        <p:scale>
          <a:sx n="50" d="100"/>
          <a:sy n="50" d="100"/>
        </p:scale>
        <p:origin x="-2264" y="-1176"/>
      </p:cViewPr>
      <p:guideLst>
        <p:guide orient="horz" pos="1620"/>
        <p:guide pos="2880"/>
      </p:guideLst>
    </p:cSldViewPr>
  </p:slideViewPr>
  <p:outlineViewPr>
    <p:cViewPr>
      <p:scale>
        <a:sx n="33" d="100"/>
        <a:sy n="33" d="100"/>
      </p:scale>
      <p:origin x="0" y="-48426"/>
    </p:cViewPr>
  </p:outlineViewPr>
  <p:notesTextViewPr>
    <p:cViewPr>
      <p:scale>
        <a:sx n="3" d="2"/>
        <a:sy n="3" d="2"/>
      </p:scale>
      <p:origin x="0" y="0"/>
    </p:cViewPr>
  </p:notesTextViewPr>
  <p:sorterViewPr>
    <p:cViewPr varScale="1">
      <p:scale>
        <a:sx n="1" d="1"/>
        <a:sy n="1" d="1"/>
      </p:scale>
      <p:origin x="0" y="0"/>
    </p:cViewPr>
  </p:sorterViewPr>
  <p:notesViewPr>
    <p:cSldViewPr snapToGrid="0" snapToObjects="1">
      <p:cViewPr varScale="1">
        <p:scale>
          <a:sx n="84" d="100"/>
          <a:sy n="84" d="100"/>
        </p:scale>
        <p:origin x="2298"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notesMaster" Target="notesMasters/notesMaster1.xml"/><Relationship Id="rId47" Type="http://schemas.openxmlformats.org/officeDocument/2006/relationships/handoutMaster" Target="handoutMasters/handoutMaster1.xml"/><Relationship Id="rId48" Type="http://schemas.openxmlformats.org/officeDocument/2006/relationships/printerSettings" Target="printerSettings/printerSettings1.bin"/><Relationship Id="rId49" Type="http://schemas.openxmlformats.org/officeDocument/2006/relationships/commentAuthors" Target="commentAuthor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A922F55-74BB-7246-8D14-BF90FA8E52D3}" type="datetimeFigureOut">
              <a:rPr lang="en-US" smtClean="0"/>
              <a:t>10/2/16</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5351641-E090-9242-9EA8-47F6DFEA0B70}" type="slidenum">
              <a:rPr lang="en-US" smtClean="0"/>
              <a:t>‹#›</a:t>
            </a:fld>
            <a:endParaRPr lang="en-US" dirty="0"/>
          </a:p>
        </p:txBody>
      </p:sp>
    </p:spTree>
    <p:extLst>
      <p:ext uri="{BB962C8B-B14F-4D97-AF65-F5344CB8AC3E}">
        <p14:creationId xmlns:p14="http://schemas.microsoft.com/office/powerpoint/2010/main" val="32592499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C12C3C9-BCC8-2A45-9600-9D37E010FCC1}" type="datetimeFigureOut">
              <a:rPr lang="en-US" smtClean="0"/>
              <a:t>10/2/16</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36616B6-223B-D342-8ABD-3E59DD8B7D58}" type="slidenum">
              <a:rPr lang="en-US" smtClean="0"/>
              <a:t>‹#›</a:t>
            </a:fld>
            <a:endParaRPr lang="en-US" dirty="0"/>
          </a:p>
        </p:txBody>
      </p:sp>
    </p:spTree>
    <p:extLst>
      <p:ext uri="{BB962C8B-B14F-4D97-AF65-F5344CB8AC3E}">
        <p14:creationId xmlns:p14="http://schemas.microsoft.com/office/powerpoint/2010/main" val="13876289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 Id="rId3" Type="http://schemas.openxmlformats.org/officeDocument/2006/relationships/hyperlink" Target="http://www.cdc.gov/zika/geo/united-states.html"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 dirty="0"/>
          </a:p>
        </p:txBody>
      </p:sp>
      <p:sp>
        <p:nvSpPr>
          <p:cNvPr id="4" name="Slide Number Placeholder 3"/>
          <p:cNvSpPr>
            <a:spLocks noGrp="1"/>
          </p:cNvSpPr>
          <p:nvPr>
            <p:ph type="sldNum" sz="quarter" idx="10"/>
          </p:nvPr>
        </p:nvSpPr>
        <p:spPr/>
        <p:txBody>
          <a:bodyPr/>
          <a:lstStyle/>
          <a:p>
            <a:pPr algn="l" rtl="0"/>
            <a:fld id="{336616B6-223B-D342-8ABD-3E59DD8B7D58}" type="slidenum">
              <a:rPr/>
              <a:t>1</a:t>
            </a:fld>
            <a:endParaRPr lang="es" dirty="0"/>
          </a:p>
        </p:txBody>
      </p:sp>
    </p:spTree>
    <p:extLst>
      <p:ext uri="{BB962C8B-B14F-4D97-AF65-F5344CB8AC3E}">
        <p14:creationId xmlns:p14="http://schemas.microsoft.com/office/powerpoint/2010/main" val="40270667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s" sz="1200" b="0" i="0" u="none" kern="1200" baseline="0" dirty="0">
                <a:solidFill>
                  <a:schemeClr val="tx1"/>
                </a:solidFill>
                <a:effectLst/>
                <a:latin typeface="+mn-lt"/>
                <a:ea typeface="+mn-ea"/>
                <a:cs typeface="+mn-cs"/>
              </a:rPr>
              <a:t>Los CDC han creado el Registro de Casos de Zika en el Embarazo en los EE. UU. y trabajan en conjunto con los departamentos de salud estatales, tribales, locales y territoriales para obtener información acerca de las consecuencias en los embarazos y en los bebés entre mujeres embarazadas y sus bebés mediante evidencia de laboratorio de la infección por el virus del Zika.  </a:t>
            </a:r>
          </a:p>
          <a:p>
            <a:pPr marL="171450" indent="-171450" algn="l" rtl="0">
              <a:buFont typeface="Arial" panose="020B0604020202020204" pitchFamily="34" charset="0"/>
              <a:buChar char="•"/>
            </a:pPr>
            <a:r>
              <a:rPr lang="es" b="0" i="0" u="none" baseline="0" dirty="0"/>
              <a:t>Los CDC reportan los datos de los embarazos a partir de estos dos sistemas de vigilancia. Las cifras reportadas reflejan la cantidad de mujeres embarazadas en los Estados Unidos, incluyendo los territorios de EE. UU., con alguna evidencia de laboratorio de presunta infección por el virus del Zika, con o sin síntomas o complicaciones en el embarazo.</a:t>
            </a:r>
            <a:endParaRPr lang="es" dirty="0" smtClean="0"/>
          </a:p>
          <a:p>
            <a:endParaRPr lang="es" dirty="0"/>
          </a:p>
        </p:txBody>
      </p:sp>
      <p:sp>
        <p:nvSpPr>
          <p:cNvPr id="4" name="Slide Number Placeholder 3"/>
          <p:cNvSpPr>
            <a:spLocks noGrp="1"/>
          </p:cNvSpPr>
          <p:nvPr>
            <p:ph type="sldNum" sz="quarter" idx="10"/>
          </p:nvPr>
        </p:nvSpPr>
        <p:spPr/>
        <p:txBody>
          <a:bodyPr/>
          <a:lstStyle/>
          <a:p>
            <a:pPr algn="l" rtl="0"/>
            <a:fld id="{336616B6-223B-D342-8ABD-3E59DD8B7D58}" type="slidenum">
              <a:rPr/>
              <a:t>12</a:t>
            </a:fld>
            <a:endParaRPr lang="es" dirty="0"/>
          </a:p>
        </p:txBody>
      </p:sp>
    </p:spTree>
    <p:extLst>
      <p:ext uri="{BB962C8B-B14F-4D97-AF65-F5344CB8AC3E}">
        <p14:creationId xmlns:p14="http://schemas.microsoft.com/office/powerpoint/2010/main" val="1818479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336616B6-223B-D342-8ABD-3E59DD8B7D58}" type="slidenum">
              <a:rPr lang="en-US" smtClean="0"/>
              <a:t>13</a:t>
            </a:fld>
            <a:endParaRPr lang="en-US" dirty="0"/>
          </a:p>
        </p:txBody>
      </p:sp>
    </p:spTree>
    <p:extLst>
      <p:ext uri="{BB962C8B-B14F-4D97-AF65-F5344CB8AC3E}">
        <p14:creationId xmlns:p14="http://schemas.microsoft.com/office/powerpoint/2010/main" val="959816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l" rtl="0">
              <a:buFont typeface="Arial" panose="020B0604020202020204" pitchFamily="34" charset="0"/>
              <a:buChar char="•"/>
            </a:pPr>
            <a:r>
              <a:rPr lang="es" sz="1200" b="0" i="0" u="none" kern="1200" baseline="0">
                <a:solidFill>
                  <a:schemeClr val="tx1"/>
                </a:solidFill>
                <a:effectLst/>
                <a:latin typeface="+mn-lt"/>
                <a:ea typeface="+mn-ea"/>
                <a:cs typeface="+mn-cs"/>
              </a:rPr>
              <a:t>No tomar aspirina ni otros medicamentos antinflamatorios no esteroideos (AINE) hasta que se descarte el dengue y así reducir el riesgo de hemorragia.</a:t>
            </a:r>
          </a:p>
          <a:p>
            <a:pPr marL="171450" lvl="0" indent="-171450" algn="l" rtl="0">
              <a:buFont typeface="Arial" panose="020B0604020202020204" pitchFamily="34" charset="0"/>
              <a:buChar char="•"/>
            </a:pPr>
            <a:r>
              <a:rPr lang="es" sz="1200" b="0" i="0" u="none" kern="1200" baseline="0">
                <a:solidFill>
                  <a:schemeClr val="tx1"/>
                </a:solidFill>
                <a:effectLst/>
                <a:latin typeface="+mn-lt"/>
                <a:ea typeface="+mn-ea"/>
                <a:cs typeface="+mn-cs"/>
              </a:rPr>
              <a:t>Si está tomando medicamentos para otra afección, hable con su proveedor de atención médica antes de tomar otros medicamentos.</a:t>
            </a:r>
          </a:p>
          <a:p>
            <a:endParaRPr lang="es" dirty="0"/>
          </a:p>
        </p:txBody>
      </p:sp>
      <p:sp>
        <p:nvSpPr>
          <p:cNvPr id="4" name="Slide Number Placeholder 3"/>
          <p:cNvSpPr>
            <a:spLocks noGrp="1"/>
          </p:cNvSpPr>
          <p:nvPr>
            <p:ph type="sldNum" sz="quarter" idx="10"/>
          </p:nvPr>
        </p:nvSpPr>
        <p:spPr/>
        <p:txBody>
          <a:bodyPr/>
          <a:lstStyle/>
          <a:p>
            <a:pPr algn="l" rtl="0"/>
            <a:fld id="{336616B6-223B-D342-8ABD-3E59DD8B7D58}" type="slidenum">
              <a:rPr/>
              <a:t>19</a:t>
            </a:fld>
            <a:endParaRPr lang="es" dirty="0"/>
          </a:p>
        </p:txBody>
      </p:sp>
    </p:spTree>
    <p:extLst>
      <p:ext uri="{BB962C8B-B14F-4D97-AF65-F5344CB8AC3E}">
        <p14:creationId xmlns:p14="http://schemas.microsoft.com/office/powerpoint/2010/main" val="38167542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 sz="1200" b="0" i="0" u="none" kern="1200" baseline="0">
                <a:solidFill>
                  <a:schemeClr val="tx1"/>
                </a:solidFill>
                <a:effectLst/>
                <a:latin typeface="+mn-lt"/>
                <a:ea typeface="+mn-ea"/>
                <a:cs typeface="+mn-cs"/>
              </a:rPr>
              <a:t>El virus del Zika se descubrió en un mono en el bosque Zika, en Uganda, en 1947. </a:t>
            </a:r>
          </a:p>
          <a:p>
            <a:endParaRPr lang="es" dirty="0"/>
          </a:p>
        </p:txBody>
      </p:sp>
      <p:sp>
        <p:nvSpPr>
          <p:cNvPr id="4" name="Slide Number Placeholder 3"/>
          <p:cNvSpPr>
            <a:spLocks noGrp="1"/>
          </p:cNvSpPr>
          <p:nvPr>
            <p:ph type="sldNum" sz="quarter" idx="10"/>
          </p:nvPr>
        </p:nvSpPr>
        <p:spPr/>
        <p:txBody>
          <a:bodyPr/>
          <a:lstStyle/>
          <a:p>
            <a:pPr algn="l" rtl="0"/>
            <a:fld id="{336616B6-223B-D342-8ABD-3E59DD8B7D58}" type="slidenum">
              <a:rPr/>
              <a:t>22</a:t>
            </a:fld>
            <a:endParaRPr lang="es" dirty="0"/>
          </a:p>
        </p:txBody>
      </p:sp>
    </p:spTree>
    <p:extLst>
      <p:ext uri="{BB962C8B-B14F-4D97-AF65-F5344CB8AC3E}">
        <p14:creationId xmlns:p14="http://schemas.microsoft.com/office/powerpoint/2010/main" val="31156233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l" rtl="0">
              <a:buFont typeface="Arial" panose="020B0604020202020204" pitchFamily="34" charset="0"/>
              <a:buChar char="•"/>
            </a:pPr>
            <a:r>
              <a:rPr lang="es" sz="1200" b="1" i="0" u="none" kern="1200" baseline="0" dirty="0">
                <a:solidFill>
                  <a:schemeClr val="tx1"/>
                </a:solidFill>
                <a:effectLst/>
                <a:latin typeface="+mn-lt"/>
                <a:ea typeface="+mn-ea"/>
                <a:cs typeface="+mn-cs"/>
              </a:rPr>
              <a:t>Utilice un spray insecticida para exteriores</a:t>
            </a:r>
            <a:r>
              <a:rPr lang="es" sz="1200" b="0" i="0" u="none" kern="1200" baseline="0" dirty="0">
                <a:solidFill>
                  <a:schemeClr val="tx1"/>
                </a:solidFill>
                <a:effectLst/>
                <a:latin typeface="+mn-lt"/>
                <a:ea typeface="+mn-ea"/>
                <a:cs typeface="+mn-cs"/>
              </a:rPr>
              <a:t> para eliminar los mosquitos en las áreas donde habitan.</a:t>
            </a:r>
          </a:p>
          <a:p>
            <a:pPr marL="628650" lvl="1" indent="-171450" algn="l" rtl="0">
              <a:buFont typeface="Calibri" panose="020F0502020204030204" pitchFamily="34" charset="0"/>
              <a:buChar char="»"/>
            </a:pPr>
            <a:r>
              <a:rPr lang="es" sz="1200" b="0" i="0" u="none" kern="1200" baseline="0" dirty="0">
                <a:solidFill>
                  <a:schemeClr val="tx1"/>
                </a:solidFill>
                <a:effectLst/>
                <a:latin typeface="+mn-lt"/>
                <a:ea typeface="+mn-ea"/>
                <a:cs typeface="+mn-cs"/>
              </a:rPr>
              <a:t> Los mosquitos normalmente descansan en áreas oscuras y húmedas como debajo de muebles de patio y en garajes cerrados o abiertos. </a:t>
            </a:r>
          </a:p>
          <a:p>
            <a:pPr marL="171450" lvl="0" indent="-171450" algn="l" rtl="0">
              <a:buFont typeface="Arial" panose="020B0604020202020204" pitchFamily="34" charset="0"/>
              <a:buChar char="•"/>
            </a:pPr>
            <a:r>
              <a:rPr lang="es" sz="1200" b="1" i="0" u="none" kern="1200" baseline="0" dirty="0">
                <a:solidFill>
                  <a:schemeClr val="tx1"/>
                </a:solidFill>
                <a:effectLst/>
                <a:latin typeface="+mn-lt"/>
                <a:ea typeface="+mn-ea"/>
                <a:cs typeface="+mn-cs"/>
              </a:rPr>
              <a:t>Si tiene un pozo séptico</a:t>
            </a:r>
            <a:r>
              <a:rPr lang="es" sz="1200" b="0" i="0" u="none" kern="1200" baseline="0" dirty="0">
                <a:solidFill>
                  <a:schemeClr val="tx1"/>
                </a:solidFill>
                <a:effectLst/>
                <a:latin typeface="+mn-lt"/>
                <a:ea typeface="+mn-ea"/>
                <a:cs typeface="+mn-cs"/>
              </a:rPr>
              <a:t>, repare todas las grietas o roturas. Cubra las tuberías de agua y ventilación. Use malla de alambre con orificios que sean más pequeños que un mosquito adulto.</a:t>
            </a:r>
            <a:endParaRPr lang="es" dirty="0"/>
          </a:p>
        </p:txBody>
      </p:sp>
      <p:sp>
        <p:nvSpPr>
          <p:cNvPr id="4" name="Slide Number Placeholder 3"/>
          <p:cNvSpPr>
            <a:spLocks noGrp="1"/>
          </p:cNvSpPr>
          <p:nvPr>
            <p:ph type="sldNum" sz="quarter" idx="10"/>
          </p:nvPr>
        </p:nvSpPr>
        <p:spPr/>
        <p:txBody>
          <a:bodyPr/>
          <a:lstStyle/>
          <a:p>
            <a:pPr algn="l" rtl="0"/>
            <a:fld id="{336616B6-223B-D342-8ABD-3E59DD8B7D58}" type="slidenum">
              <a:rPr/>
              <a:t>23</a:t>
            </a:fld>
            <a:endParaRPr lang="es" dirty="0"/>
          </a:p>
        </p:txBody>
      </p:sp>
    </p:spTree>
    <p:extLst>
      <p:ext uri="{BB962C8B-B14F-4D97-AF65-F5344CB8AC3E}">
        <p14:creationId xmlns:p14="http://schemas.microsoft.com/office/powerpoint/2010/main" val="30351858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l" rtl="0">
              <a:buFont typeface="Arial" panose="020B0604020202020204" pitchFamily="34" charset="0"/>
              <a:buChar char="•"/>
            </a:pPr>
            <a:r>
              <a:rPr lang="es" sz="1200" b="1" i="0" u="none" kern="1200" baseline="0" dirty="0">
                <a:solidFill>
                  <a:schemeClr val="tx1"/>
                </a:solidFill>
                <a:effectLst/>
                <a:latin typeface="+mn-lt"/>
                <a:ea typeface="+mn-ea"/>
                <a:cs typeface="+mn-cs"/>
              </a:rPr>
              <a:t>Una vez a la semana</a:t>
            </a:r>
            <a:r>
              <a:rPr lang="es" sz="1200" b="0" i="0" u="none" kern="1200" baseline="0" dirty="0">
                <a:solidFill>
                  <a:schemeClr val="tx1"/>
                </a:solidFill>
                <a:effectLst/>
                <a:latin typeface="+mn-lt"/>
                <a:ea typeface="+mn-ea"/>
                <a:cs typeface="+mn-cs"/>
              </a:rPr>
              <a:t>, vacíe, cepille, voltee, cubra o deseche todos los artículos donde se pueda acumular el agua como neumáticos, baldes, macetas, juguetes, piscinas, comederos de pájaros, platillos de macetas o recipientes de basura. Los mosquitos depositan sus huevos cerca del agua. </a:t>
            </a:r>
          </a:p>
          <a:p>
            <a:pPr marL="628650" lvl="1" indent="-171450" algn="l" rtl="0">
              <a:buFont typeface="Calibri" panose="020F0502020204030204" pitchFamily="34" charset="0"/>
              <a:buChar char="»"/>
            </a:pPr>
            <a:r>
              <a:rPr lang="es" sz="1200" b="0" i="0" u="none" kern="1200" baseline="0" dirty="0">
                <a:solidFill>
                  <a:schemeClr val="tx1"/>
                </a:solidFill>
                <a:effectLst/>
                <a:latin typeface="+mn-lt"/>
                <a:ea typeface="+mn-ea"/>
                <a:cs typeface="+mn-cs"/>
              </a:rPr>
              <a:t>Tape bien las cisternas así como los envases para almacenar agua como baldes y barriles pluviales para que los mosquitos no puedan entrar para depositar sus huevos.</a:t>
            </a:r>
          </a:p>
          <a:p>
            <a:pPr marL="628650" lvl="1" indent="-171450" algn="l" rtl="0">
              <a:buFont typeface="Calibri" panose="020F0502020204030204" pitchFamily="34" charset="0"/>
              <a:buChar char="»"/>
            </a:pPr>
            <a:r>
              <a:rPr lang="es" sz="1200" b="0" i="0" u="none" kern="1200" baseline="0" dirty="0">
                <a:solidFill>
                  <a:schemeClr val="tx1"/>
                </a:solidFill>
                <a:effectLst/>
                <a:latin typeface="+mn-lt"/>
                <a:ea typeface="+mn-ea"/>
                <a:cs typeface="+mn-cs"/>
              </a:rPr>
              <a:t>En el caso de contenedores sin tapa, use tela metálica a través de la cual un mosquito adulto no pueda pasar.</a:t>
            </a:r>
          </a:p>
          <a:p>
            <a:pPr marL="628650" lvl="1" indent="-171450" algn="l" rtl="0">
              <a:buFont typeface="Calibri" panose="020F0502020204030204" pitchFamily="34" charset="0"/>
              <a:buChar char="»"/>
            </a:pPr>
            <a:r>
              <a:rPr lang="es" sz="1200" b="0" i="0" u="none" kern="1200" baseline="0" dirty="0">
                <a:solidFill>
                  <a:schemeClr val="tx1"/>
                </a:solidFill>
                <a:effectLst/>
                <a:latin typeface="+mn-lt"/>
                <a:ea typeface="+mn-ea"/>
                <a:cs typeface="+mn-cs"/>
              </a:rPr>
              <a:t>Use larvicidas para matar a los mosquitos jóvenes que habitan en grandes recipientes de agua que no se utilizará para beber y que no se puedan cubrir ni desechar. </a:t>
            </a:r>
            <a:endParaRPr lang="e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336616B6-223B-D342-8ABD-3E59DD8B7D58}" type="slidenum">
              <a:rPr/>
              <a:t>24</a:t>
            </a:fld>
            <a:endParaRPr lang="es" dirty="0"/>
          </a:p>
        </p:txBody>
      </p:sp>
    </p:spTree>
    <p:extLst>
      <p:ext uri="{BB962C8B-B14F-4D97-AF65-F5344CB8AC3E}">
        <p14:creationId xmlns:p14="http://schemas.microsoft.com/office/powerpoint/2010/main" val="758765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l" rtl="0">
              <a:buFont typeface="Arial" panose="020B0604020202020204" pitchFamily="34" charset="0"/>
              <a:buChar char="•"/>
            </a:pPr>
            <a:r>
              <a:rPr lang="es" sz="1200" b="1" i="0" u="none" kern="1200" baseline="0" dirty="0">
                <a:solidFill>
                  <a:schemeClr val="tx1"/>
                </a:solidFill>
                <a:effectLst/>
                <a:latin typeface="+mn-lt"/>
                <a:ea typeface="+mn-ea"/>
                <a:cs typeface="+mn-cs"/>
              </a:rPr>
              <a:t>Instale o repare y use mallas en puertas y ventanas.</a:t>
            </a:r>
            <a:r>
              <a:rPr lang="es" sz="1200" b="0" i="0" u="none" kern="1200" baseline="0" dirty="0">
                <a:solidFill>
                  <a:schemeClr val="tx1"/>
                </a:solidFill>
                <a:effectLst/>
                <a:latin typeface="+mn-lt"/>
                <a:ea typeface="+mn-ea"/>
                <a:cs typeface="+mn-cs"/>
              </a:rPr>
              <a:t> No use accesorios para evitar que las puertas se cierren.</a:t>
            </a:r>
          </a:p>
          <a:p>
            <a:pPr marL="171450" lvl="0" indent="-171450" algn="l" rtl="0">
              <a:buFont typeface="Arial" panose="020B0604020202020204" pitchFamily="34" charset="0"/>
              <a:buChar char="•"/>
            </a:pPr>
            <a:r>
              <a:rPr lang="es" sz="1200" b="1" i="0" u="none" kern="1200" baseline="0" dirty="0">
                <a:solidFill>
                  <a:schemeClr val="tx1"/>
                </a:solidFill>
                <a:effectLst/>
                <a:latin typeface="+mn-lt"/>
                <a:ea typeface="+mn-ea"/>
                <a:cs typeface="+mn-cs"/>
              </a:rPr>
              <a:t>Utilice aire acondicionado</a:t>
            </a:r>
            <a:r>
              <a:rPr lang="es" sz="1200" b="0" i="0" u="none" kern="1200" baseline="0" dirty="0">
                <a:solidFill>
                  <a:schemeClr val="tx1"/>
                </a:solidFill>
                <a:effectLst/>
                <a:latin typeface="+mn-lt"/>
                <a:ea typeface="+mn-ea"/>
                <a:cs typeface="+mn-cs"/>
              </a:rPr>
              <a:t> siempre que sea posible. </a:t>
            </a:r>
          </a:p>
          <a:p>
            <a:pPr marL="171450" lvl="0" indent="-171450" algn="l" rtl="0">
              <a:buFont typeface="Arial" panose="020B0604020202020204" pitchFamily="34" charset="0"/>
              <a:buChar char="•"/>
            </a:pPr>
            <a:r>
              <a:rPr lang="es" sz="1200" b="1" i="0" u="none" kern="1200" baseline="0" dirty="0">
                <a:solidFill>
                  <a:schemeClr val="tx1"/>
                </a:solidFill>
                <a:effectLst/>
                <a:latin typeface="+mn-lt"/>
                <a:ea typeface="+mn-ea"/>
                <a:cs typeface="+mn-cs"/>
              </a:rPr>
              <a:t>Una vez a la semana</a:t>
            </a:r>
            <a:r>
              <a:rPr lang="es" sz="1200" b="0" i="0" u="none" kern="1200" baseline="0" dirty="0">
                <a:solidFill>
                  <a:schemeClr val="tx1"/>
                </a:solidFill>
                <a:effectLst/>
                <a:latin typeface="+mn-lt"/>
                <a:ea typeface="+mn-ea"/>
                <a:cs typeface="+mn-cs"/>
              </a:rPr>
              <a:t>, vacíe y cepille, voltee, cubra o deseche todos los artículos donde se deposite el agua como floreros y platillos para macetas. Los mosquitos depositan sus huevos cerca del agua.</a:t>
            </a:r>
          </a:p>
          <a:p>
            <a:pPr marL="171450" lvl="0" indent="-171450" algn="l" rtl="0">
              <a:buFont typeface="Arial" panose="020B0604020202020204" pitchFamily="34" charset="0"/>
              <a:buChar char="•"/>
            </a:pPr>
            <a:r>
              <a:rPr lang="es" sz="1200" b="1" i="0" u="none" kern="1200" baseline="0" dirty="0">
                <a:solidFill>
                  <a:schemeClr val="tx1"/>
                </a:solidFill>
                <a:effectLst/>
                <a:latin typeface="+mn-lt"/>
                <a:ea typeface="+mn-ea"/>
                <a:cs typeface="+mn-cs"/>
              </a:rPr>
              <a:t>Elimine los mosquitos dentro de su casa</a:t>
            </a:r>
            <a:r>
              <a:rPr lang="es" sz="1200" b="0" i="0" u="none" kern="1200" baseline="0" dirty="0">
                <a:solidFill>
                  <a:schemeClr val="tx1"/>
                </a:solidFill>
                <a:effectLst/>
                <a:latin typeface="+mn-lt"/>
                <a:ea typeface="+mn-ea"/>
                <a:cs typeface="+mn-cs"/>
              </a:rPr>
              <a:t>. Utilice un nebulizador* o un spray* insecticidas para interiores para eliminar los mosquitos y tratar las áreas donde habitan. El efecto de estos productos es inmediato pero es posible que se tengan que aplicar de nuevo. Siga las instrucciones de la etiqueta del producto siempre que use insecticidas. Con solo utilizar insecticidas no será suficiente para mantener su casa libre de mosquitos.</a:t>
            </a:r>
          </a:p>
          <a:p>
            <a:pPr marL="628650" lvl="1" indent="-171450" algn="l" rtl="0">
              <a:buFont typeface="Calibri" panose="020F0502020204030204" pitchFamily="34" charset="0"/>
              <a:buChar char="»"/>
            </a:pPr>
            <a:r>
              <a:rPr lang="es" sz="1200" b="0" i="0" u="none" kern="1200" baseline="0" dirty="0">
                <a:solidFill>
                  <a:schemeClr val="tx1"/>
                </a:solidFill>
                <a:effectLst/>
                <a:latin typeface="+mn-lt"/>
                <a:ea typeface="+mn-ea"/>
                <a:cs typeface="+mn-cs"/>
              </a:rPr>
              <a:t>Los mosquitos suelen descansar en lugares oscuros y húmedos, como debajo del fregadero, dentro de clósets, debajo de muebles o en el cuarto de lavado.  </a:t>
            </a:r>
          </a:p>
        </p:txBody>
      </p:sp>
      <p:sp>
        <p:nvSpPr>
          <p:cNvPr id="4" name="Slide Number Placeholder 3"/>
          <p:cNvSpPr>
            <a:spLocks noGrp="1"/>
          </p:cNvSpPr>
          <p:nvPr>
            <p:ph type="sldNum" sz="quarter" idx="10"/>
          </p:nvPr>
        </p:nvSpPr>
        <p:spPr/>
        <p:txBody>
          <a:bodyPr/>
          <a:lstStyle/>
          <a:p>
            <a:pPr algn="l" rtl="0"/>
            <a:fld id="{336616B6-223B-D342-8ABD-3E59DD8B7D58}" type="slidenum">
              <a:rPr/>
              <a:t>25</a:t>
            </a:fld>
            <a:endParaRPr lang="es" dirty="0"/>
          </a:p>
        </p:txBody>
      </p:sp>
    </p:spTree>
    <p:extLst>
      <p:ext uri="{BB962C8B-B14F-4D97-AF65-F5344CB8AC3E}">
        <p14:creationId xmlns:p14="http://schemas.microsoft.com/office/powerpoint/2010/main" val="21787735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l" rtl="0">
              <a:buFont typeface="Arial" panose="020B0604020202020204" pitchFamily="34" charset="0"/>
              <a:buChar char="•"/>
            </a:pPr>
            <a:endParaRPr lang="e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336616B6-223B-D342-8ABD-3E59DD8B7D58}" type="slidenum">
              <a:rPr/>
              <a:t>26</a:t>
            </a:fld>
            <a:endParaRPr lang="es" dirty="0"/>
          </a:p>
        </p:txBody>
      </p:sp>
    </p:spTree>
    <p:extLst>
      <p:ext uri="{BB962C8B-B14F-4D97-AF65-F5344CB8AC3E}">
        <p14:creationId xmlns:p14="http://schemas.microsoft.com/office/powerpoint/2010/main" val="40334958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buFont typeface="Arial" panose="020B0604020202020204" pitchFamily="34" charset="0"/>
              <a:buNone/>
            </a:pPr>
            <a:endParaRPr lang="e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336616B6-223B-D342-8ABD-3E59DD8B7D58}" type="slidenum">
              <a:rPr/>
              <a:t>27</a:t>
            </a:fld>
            <a:endParaRPr lang="es" dirty="0"/>
          </a:p>
        </p:txBody>
      </p:sp>
    </p:spTree>
    <p:extLst>
      <p:ext uri="{BB962C8B-B14F-4D97-AF65-F5344CB8AC3E}">
        <p14:creationId xmlns:p14="http://schemas.microsoft.com/office/powerpoint/2010/main" val="22314855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l" rtl="0">
              <a:buFont typeface="Arial" panose="020B0604020202020204" pitchFamily="34" charset="0"/>
              <a:buChar char="•"/>
            </a:pPr>
            <a:r>
              <a:rPr lang="es" sz="1200" b="0" i="0" u="none" kern="1200" baseline="0" dirty="0">
                <a:solidFill>
                  <a:schemeClr val="tx1"/>
                </a:solidFill>
                <a:effectLst/>
                <a:latin typeface="+mn-lt"/>
                <a:ea typeface="+mn-ea"/>
                <a:cs typeface="+mn-cs"/>
              </a:rPr>
              <a:t>La Agencia de Protección Ambiental (EPA) ha revisado estudios científicos sobre el uso de ropa tratada con permetrina. Según la revisión de la EPA, no hay evidencia de efectos en el aparato reproductor de la madre o en el desarrollo del hijo después de una exposición a la permetrina. </a:t>
            </a:r>
            <a:endParaRPr lang="es" sz="1200" kern="1200" dirty="0" smtClean="0">
              <a:solidFill>
                <a:schemeClr val="tx1"/>
              </a:solidFill>
              <a:effectLst/>
              <a:latin typeface="+mn-lt"/>
              <a:ea typeface="+mn-ea"/>
              <a:cs typeface="+mn-cs"/>
            </a:endParaRPr>
          </a:p>
          <a:p>
            <a:pPr marL="171450" lvl="0" indent="-171450" algn="l" rtl="0">
              <a:buFont typeface="Arial" panose="020B0604020202020204" pitchFamily="34" charset="0"/>
              <a:buChar char="•"/>
            </a:pPr>
            <a:r>
              <a:rPr lang="es" sz="1200" b="0" i="0" u="none" kern="1200" baseline="0" dirty="0">
                <a:solidFill>
                  <a:schemeClr val="tx1"/>
                </a:solidFill>
                <a:effectLst/>
                <a:latin typeface="+mn-lt"/>
                <a:ea typeface="+mn-ea"/>
                <a:cs typeface="+mn-cs"/>
              </a:rPr>
              <a:t>La ropa tratada conserva la protección después de muchos lavados. Vea la información del producto para saber cuánto durará la protección.</a:t>
            </a:r>
          </a:p>
          <a:p>
            <a:pPr marL="171450" lvl="0" indent="-171450" algn="l" rtl="0">
              <a:buFont typeface="Arial" panose="020B0604020202020204" pitchFamily="34" charset="0"/>
              <a:buChar char="•"/>
            </a:pPr>
            <a:r>
              <a:rPr lang="es" sz="1200" b="0" i="0" u="none" kern="1200" baseline="0" dirty="0">
                <a:solidFill>
                  <a:schemeClr val="tx1"/>
                </a:solidFill>
                <a:effectLst/>
                <a:latin typeface="+mn-lt"/>
                <a:ea typeface="+mn-ea"/>
                <a:cs typeface="+mn-cs"/>
              </a:rPr>
              <a:t>Si usted hará el tratamiento personalmente, siga las instrucciones del producto cuidadosamente.</a:t>
            </a:r>
          </a:p>
          <a:p>
            <a:pPr marL="171450" lvl="0" indent="-171450" algn="l" rtl="0">
              <a:buFont typeface="Arial" panose="020B0604020202020204" pitchFamily="34" charset="0"/>
              <a:buChar char="•"/>
            </a:pPr>
            <a:r>
              <a:rPr lang="es" sz="1200" b="1" i="0" u="none" kern="1200" baseline="0" dirty="0">
                <a:solidFill>
                  <a:schemeClr val="tx1"/>
                </a:solidFill>
                <a:effectLst/>
                <a:latin typeface="+mn-lt"/>
                <a:ea typeface="+mn-ea"/>
                <a:cs typeface="+mn-cs"/>
              </a:rPr>
              <a:t>NO</a:t>
            </a:r>
            <a:r>
              <a:rPr lang="es" sz="1200" b="0" i="0" u="none" kern="1200" baseline="0" dirty="0">
                <a:solidFill>
                  <a:schemeClr val="tx1"/>
                </a:solidFill>
                <a:effectLst/>
                <a:latin typeface="+mn-lt"/>
                <a:ea typeface="+mn-ea"/>
                <a:cs typeface="+mn-cs"/>
              </a:rPr>
              <a:t> utilice productos con permetrina directamente sobre la piel. Están hechos para tratar la ropa.</a:t>
            </a:r>
          </a:p>
          <a:p>
            <a:pPr marL="0" lvl="0" indent="0" algn="l" rtl="0">
              <a:buFont typeface="Arial" panose="020B0604020202020204" pitchFamily="34" charset="0"/>
              <a:buNone/>
            </a:pPr>
            <a:endParaRPr lang="e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336616B6-223B-D342-8ABD-3E59DD8B7D58}" type="slidenum">
              <a:rPr/>
              <a:t>28</a:t>
            </a:fld>
            <a:endParaRPr lang="es" dirty="0"/>
          </a:p>
        </p:txBody>
      </p:sp>
    </p:spTree>
    <p:extLst>
      <p:ext uri="{BB962C8B-B14F-4D97-AF65-F5344CB8AC3E}">
        <p14:creationId xmlns:p14="http://schemas.microsoft.com/office/powerpoint/2010/main" val="4215794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 sz="1200" b="0" i="0" u="none" kern="1200" baseline="0">
                <a:solidFill>
                  <a:schemeClr val="tx1"/>
                </a:solidFill>
                <a:effectLst/>
                <a:latin typeface="+mn-lt"/>
                <a:ea typeface="+mn-ea"/>
                <a:cs typeface="+mn-cs"/>
              </a:rPr>
              <a:t>El virus del Zika se descubrió en un mono en el bosque Zika, en Uganda, en 1947. </a:t>
            </a:r>
          </a:p>
          <a:p>
            <a:endParaRPr lang="es" dirty="0"/>
          </a:p>
        </p:txBody>
      </p:sp>
      <p:sp>
        <p:nvSpPr>
          <p:cNvPr id="4" name="Slide Number Placeholder 3"/>
          <p:cNvSpPr>
            <a:spLocks noGrp="1"/>
          </p:cNvSpPr>
          <p:nvPr>
            <p:ph type="sldNum" sz="quarter" idx="10"/>
          </p:nvPr>
        </p:nvSpPr>
        <p:spPr/>
        <p:txBody>
          <a:bodyPr/>
          <a:lstStyle/>
          <a:p>
            <a:pPr algn="l" rtl="0"/>
            <a:fld id="{336616B6-223B-D342-8ABD-3E59DD8B7D58}" type="slidenum">
              <a:rPr/>
              <a:t>2</a:t>
            </a:fld>
            <a:endParaRPr lang="es" dirty="0"/>
          </a:p>
        </p:txBody>
      </p:sp>
    </p:spTree>
    <p:extLst>
      <p:ext uri="{BB962C8B-B14F-4D97-AF65-F5344CB8AC3E}">
        <p14:creationId xmlns:p14="http://schemas.microsoft.com/office/powerpoint/2010/main" val="8176119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buFont typeface="Arial" panose="020B0604020202020204" pitchFamily="34" charset="0"/>
              <a:buChar char="•"/>
            </a:pPr>
            <a:r>
              <a:rPr lang="es" sz="1200" b="0" i="0" u="none" strike="noStrike" kern="1200" baseline="0" dirty="0">
                <a:solidFill>
                  <a:schemeClr val="tx1"/>
                </a:solidFill>
                <a:latin typeface="+mn-lt"/>
                <a:ea typeface="+mn-ea"/>
                <a:cs typeface="+mn-cs"/>
              </a:rPr>
              <a:t>Una persona con zika puede transmitir el virus por vía sexual a sus parejas sexuales. </a:t>
            </a:r>
          </a:p>
          <a:p>
            <a:pPr marL="628650" lvl="1" indent="-171450" algn="l" rtl="0">
              <a:buFont typeface="Calibri" panose="020F0502020204030204" pitchFamily="34" charset="0"/>
              <a:buChar char="»"/>
            </a:pPr>
            <a:r>
              <a:rPr lang="es" sz="1200" b="0" i="0" u="none" strike="noStrike" kern="1200" baseline="0" dirty="0">
                <a:solidFill>
                  <a:schemeClr val="tx1"/>
                </a:solidFill>
                <a:latin typeface="+mn-lt"/>
                <a:ea typeface="+mn-ea"/>
                <a:cs typeface="+mn-cs"/>
              </a:rPr>
              <a:t>Vía sexual incluye el sexo vaginal, anal y oral, y el hecho de compartir juguetes sexuales. </a:t>
            </a:r>
          </a:p>
          <a:p>
            <a:pPr marL="171450" indent="-171450" algn="l" rtl="0">
              <a:buFont typeface="Arial" panose="020B0604020202020204" pitchFamily="34" charset="0"/>
              <a:buChar char="•"/>
            </a:pPr>
            <a:r>
              <a:rPr lang="es" sz="1200" b="0" i="0" u="none" strike="noStrike" kern="1200" baseline="0" dirty="0">
                <a:solidFill>
                  <a:schemeClr val="tx1"/>
                </a:solidFill>
                <a:latin typeface="+mn-lt"/>
                <a:ea typeface="+mn-ea"/>
                <a:cs typeface="+mn-cs"/>
              </a:rPr>
              <a:t>El zika se puede transmitir a través del sexo, aun si la persona infectada no tiene síntomas en ese momento. </a:t>
            </a:r>
          </a:p>
          <a:p>
            <a:pPr marL="628650" lvl="1" indent="-171450" algn="l" rtl="0">
              <a:buFont typeface="Calibri" panose="020F0502020204030204" pitchFamily="34" charset="0"/>
              <a:buChar char="»"/>
            </a:pPr>
            <a:r>
              <a:rPr lang="es" sz="1200" b="0" i="0" u="none" strike="noStrike" kern="1200" baseline="0" dirty="0">
                <a:solidFill>
                  <a:schemeClr val="tx1"/>
                </a:solidFill>
                <a:latin typeface="+mn-lt"/>
                <a:ea typeface="+mn-ea"/>
                <a:cs typeface="+mn-cs"/>
              </a:rPr>
              <a:t>Una persona con zika puede contagiar antes de que comiencen sus síntomas, cuando ya tiene síntomas, y una vez que los síntomas desaparecen. </a:t>
            </a:r>
          </a:p>
          <a:p>
            <a:pPr marL="628650" lvl="1" indent="-171450" algn="l" rtl="0">
              <a:buFont typeface="Calibri" panose="020F0502020204030204" pitchFamily="34" charset="0"/>
              <a:buChar char="»"/>
            </a:pPr>
            <a:r>
              <a:rPr lang="es" sz="1200" b="0" i="0" u="none" strike="noStrike" kern="1200" baseline="0" dirty="0">
                <a:solidFill>
                  <a:schemeClr val="tx1"/>
                </a:solidFill>
                <a:latin typeface="+mn-lt"/>
                <a:ea typeface="+mn-ea"/>
                <a:cs typeface="+mn-cs"/>
              </a:rPr>
              <a:t> Si bien no está bien documentado, es posible que una persona portadora del virus pueda transmitirlo aunque nunca tenga síntomas. </a:t>
            </a:r>
          </a:p>
          <a:p>
            <a:pPr marL="171450" indent="-171450" algn="l" rtl="0">
              <a:buFont typeface="Arial" panose="020B0604020202020204" pitchFamily="34" charset="0"/>
              <a:buChar char="•"/>
            </a:pPr>
            <a:r>
              <a:rPr lang="es" sz="1200" b="0" i="0" u="none" strike="noStrike" kern="1200" baseline="0" dirty="0">
                <a:solidFill>
                  <a:schemeClr val="tx1"/>
                </a:solidFill>
                <a:latin typeface="+mn-lt"/>
                <a:ea typeface="+mn-ea"/>
                <a:cs typeface="+mn-cs"/>
              </a:rPr>
              <a:t>Hay estudios en marcha para averiguar cuánto tiempo permanece el zika en el semen y el flujo vaginal de las personas con zika, y durante cuánto tiempo puede transmitirse a las parejas sexuales. Sabemos que el zika puede permanecer en el semen durante más tiempo que en otros líquidos corporales, incluidos el flujo vaginal, la orina y la sangre. </a:t>
            </a:r>
          </a:p>
          <a:p>
            <a:pPr lvl="0" algn="l" rtl="0"/>
            <a:endParaRPr lang="es" sz="1200" kern="1200" dirty="0" smtClean="0">
              <a:solidFill>
                <a:schemeClr val="tx1"/>
              </a:solidFill>
              <a:effectLst/>
              <a:latin typeface="+mn-lt"/>
              <a:ea typeface="+mn-ea"/>
              <a:cs typeface="+mn-cs"/>
            </a:endParaRPr>
          </a:p>
          <a:p>
            <a:endParaRPr lang="es" dirty="0" smtClean="0"/>
          </a:p>
          <a:p>
            <a:endParaRPr lang="es" dirty="0"/>
          </a:p>
        </p:txBody>
      </p:sp>
      <p:sp>
        <p:nvSpPr>
          <p:cNvPr id="4" name="Slide Number Placeholder 3"/>
          <p:cNvSpPr>
            <a:spLocks noGrp="1"/>
          </p:cNvSpPr>
          <p:nvPr>
            <p:ph type="sldNum" sz="quarter" idx="10"/>
          </p:nvPr>
        </p:nvSpPr>
        <p:spPr/>
        <p:txBody>
          <a:bodyPr/>
          <a:lstStyle/>
          <a:p>
            <a:pPr algn="l" rtl="0"/>
            <a:fld id="{336616B6-223B-D342-8ABD-3E59DD8B7D58}" type="slidenum">
              <a:rPr/>
              <a:t>34</a:t>
            </a:fld>
            <a:endParaRPr lang="es" dirty="0"/>
          </a:p>
        </p:txBody>
      </p:sp>
    </p:spTree>
    <p:extLst>
      <p:ext uri="{BB962C8B-B14F-4D97-AF65-F5344CB8AC3E}">
        <p14:creationId xmlns:p14="http://schemas.microsoft.com/office/powerpoint/2010/main" val="26117056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l" rtl="0">
              <a:buFont typeface="Arial" panose="020B0604020202020204" pitchFamily="34" charset="0"/>
              <a:buChar char="•"/>
            </a:pPr>
            <a:r>
              <a:rPr lang="es" sz="1200" b="0" i="0" u="none" kern="1200" baseline="0" dirty="0">
                <a:solidFill>
                  <a:schemeClr val="tx1"/>
                </a:solidFill>
                <a:effectLst/>
                <a:latin typeface="+mn-lt"/>
                <a:ea typeface="+mn-ea"/>
                <a:cs typeface="+mn-cs"/>
              </a:rPr>
              <a:t>Lo que desconocemos</a:t>
            </a:r>
          </a:p>
          <a:p>
            <a:pPr marL="628650" lvl="1" indent="-171450" algn="l" rtl="0">
              <a:buFont typeface="Calibri" panose="020F0502020204030204" pitchFamily="34" charset="0"/>
              <a:buChar char="»"/>
            </a:pPr>
            <a:r>
              <a:rPr lang="es" sz="1200" b="0" i="0" u="none" kern="1200" baseline="0" dirty="0">
                <a:solidFill>
                  <a:schemeClr val="tx1"/>
                </a:solidFill>
                <a:effectLst/>
                <a:latin typeface="+mn-lt"/>
                <a:ea typeface="+mn-ea"/>
                <a:cs typeface="+mn-cs"/>
              </a:rPr>
              <a:t>Si un hombre con zika que no manifiesta síntomas tiene el virus en el semen o si puede transmitirlo por vía sexual.</a:t>
            </a:r>
          </a:p>
          <a:p>
            <a:pPr marL="628650" lvl="1" indent="-171450" algn="l" rtl="0">
              <a:buFont typeface="Calibri" panose="020F0502020204030204" pitchFamily="34" charset="0"/>
              <a:buChar char="»"/>
            </a:pPr>
            <a:r>
              <a:rPr lang="es" sz="1200" b="0" i="0" u="none" kern="1200" baseline="0" dirty="0">
                <a:solidFill>
                  <a:schemeClr val="tx1"/>
                </a:solidFill>
                <a:effectLst/>
                <a:latin typeface="+mn-lt"/>
                <a:ea typeface="+mn-ea"/>
                <a:cs typeface="+mn-cs"/>
              </a:rPr>
              <a:t>Si el zika se puede transmitir a través de la saliva al besarse.</a:t>
            </a:r>
          </a:p>
          <a:p>
            <a:pPr marL="628650" lvl="1" indent="-171450" algn="l" rtl="0">
              <a:buFont typeface="Calibri" panose="020F0502020204030204" pitchFamily="34" charset="0"/>
              <a:buChar char="»"/>
            </a:pPr>
            <a:r>
              <a:rPr lang="es" sz="1200" b="0" i="0" u="none" kern="1200" baseline="0" dirty="0">
                <a:solidFill>
                  <a:schemeClr val="tx1"/>
                </a:solidFill>
                <a:effectLst/>
                <a:latin typeface="+mn-lt"/>
                <a:ea typeface="+mn-ea"/>
                <a:cs typeface="+mn-cs"/>
              </a:rPr>
              <a:t>Si la transmisión sexual del virus del Zika supone un riesgo de defectos de nacimiento distinto al de la transmisión a través de mosquitos.</a:t>
            </a:r>
          </a:p>
          <a:p>
            <a:endParaRPr lang="es" sz="1200" b="0" i="0" u="none" strike="noStrike" kern="1200" baseline="0" dirty="0" smtClean="0">
              <a:solidFill>
                <a:schemeClr val="tx1"/>
              </a:solidFill>
              <a:latin typeface="+mn-lt"/>
              <a:ea typeface="+mn-ea"/>
              <a:cs typeface="+mn-cs"/>
            </a:endParaRPr>
          </a:p>
          <a:p>
            <a:pPr marL="171450" indent="-171450" algn="l" rtl="0">
              <a:buFont typeface="Arial" panose="020B0604020202020204" pitchFamily="34" charset="0"/>
              <a:buChar char="•"/>
            </a:pPr>
            <a:r>
              <a:rPr lang="es" sz="1200" b="0" i="0" u="none" strike="noStrike" kern="1200" baseline="0" dirty="0">
                <a:solidFill>
                  <a:schemeClr val="tx1"/>
                </a:solidFill>
                <a:latin typeface="+mn-lt"/>
                <a:ea typeface="+mn-ea"/>
                <a:cs typeface="+mn-cs"/>
              </a:rPr>
              <a:t>Los CDC y socios de salud pública siguen estudiando el virus del Zika y la forma en la que se propaga, y compartirán la información nueva en la medida que esté disponible. Puede que este proceso constante de investigación nos permita averiguar: </a:t>
            </a:r>
          </a:p>
          <a:p>
            <a:pPr marL="628650" lvl="1" indent="-171450" algn="l" rtl="0">
              <a:buFont typeface="Calibri" panose="020F0502020204030204" pitchFamily="34" charset="0"/>
              <a:buChar char="»"/>
            </a:pPr>
            <a:r>
              <a:rPr lang="es" sz="1200" b="0" i="0" u="none" strike="noStrike" kern="1200" baseline="0" dirty="0">
                <a:solidFill>
                  <a:schemeClr val="tx1"/>
                </a:solidFill>
                <a:latin typeface="+mn-lt"/>
                <a:ea typeface="+mn-ea"/>
                <a:cs typeface="+mn-cs"/>
              </a:rPr>
              <a:t>Qué tan común es que un hombre o una mujer transmitan el zika durante el acto sexual. </a:t>
            </a:r>
          </a:p>
          <a:p>
            <a:pPr marL="628650" lvl="1" indent="-171450" algn="l" rtl="0">
              <a:buFont typeface="Calibri" panose="020F0502020204030204" pitchFamily="34" charset="0"/>
              <a:buChar char="»"/>
            </a:pPr>
            <a:r>
              <a:rPr lang="es" sz="1200" b="0" i="0" u="none" strike="noStrike" kern="1200" baseline="0" dirty="0">
                <a:solidFill>
                  <a:schemeClr val="tx1"/>
                </a:solidFill>
                <a:latin typeface="+mn-lt"/>
                <a:ea typeface="+mn-ea"/>
                <a:cs typeface="+mn-cs"/>
              </a:rPr>
              <a:t>Si el zika se puede transmitir a través de la saliva al besarse. </a:t>
            </a:r>
          </a:p>
          <a:p>
            <a:pPr marL="628650" lvl="1" indent="-171450" algn="l" rtl="0">
              <a:buFont typeface="Calibri" panose="020F0502020204030204" pitchFamily="34" charset="0"/>
              <a:buChar char="»"/>
            </a:pPr>
            <a:r>
              <a:rPr lang="es" sz="1200" b="0" i="0" u="none" strike="noStrike" kern="1200" baseline="0" dirty="0">
                <a:solidFill>
                  <a:schemeClr val="tx1"/>
                </a:solidFill>
                <a:latin typeface="+mn-lt"/>
                <a:ea typeface="+mn-ea"/>
                <a:cs typeface="+mn-cs"/>
              </a:rPr>
              <a:t>Si el zika que contrae una mujer embarazada durante el contacto sexual tiene un nivel de riesgo diferente de defectos de nacimiento al del virus transmitido a través de una picadura de mosquito. </a:t>
            </a:r>
          </a:p>
        </p:txBody>
      </p:sp>
      <p:sp>
        <p:nvSpPr>
          <p:cNvPr id="4" name="Slide Number Placeholder 3"/>
          <p:cNvSpPr>
            <a:spLocks noGrp="1"/>
          </p:cNvSpPr>
          <p:nvPr>
            <p:ph type="sldNum" sz="quarter" idx="10"/>
          </p:nvPr>
        </p:nvSpPr>
        <p:spPr/>
        <p:txBody>
          <a:bodyPr/>
          <a:lstStyle/>
          <a:p>
            <a:pPr algn="l" rtl="0"/>
            <a:fld id="{336616B6-223B-D342-8ABD-3E59DD8B7D58}" type="slidenum">
              <a:rPr/>
              <a:t>35</a:t>
            </a:fld>
            <a:endParaRPr lang="es" dirty="0"/>
          </a:p>
        </p:txBody>
      </p:sp>
    </p:spTree>
    <p:extLst>
      <p:ext uri="{BB962C8B-B14F-4D97-AF65-F5344CB8AC3E}">
        <p14:creationId xmlns:p14="http://schemas.microsoft.com/office/powerpoint/2010/main" val="4096553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 dirty="0"/>
          </a:p>
        </p:txBody>
      </p:sp>
      <p:sp>
        <p:nvSpPr>
          <p:cNvPr id="4" name="Slide Number Placeholder 3"/>
          <p:cNvSpPr>
            <a:spLocks noGrp="1"/>
          </p:cNvSpPr>
          <p:nvPr>
            <p:ph type="sldNum" sz="quarter" idx="10"/>
          </p:nvPr>
        </p:nvSpPr>
        <p:spPr/>
        <p:txBody>
          <a:bodyPr/>
          <a:lstStyle/>
          <a:p>
            <a:pPr algn="l" rtl="0"/>
            <a:fld id="{336616B6-223B-D342-8ABD-3E59DD8B7D58}" type="slidenum">
              <a:rPr/>
              <a:t>36</a:t>
            </a:fld>
            <a:endParaRPr lang="es" dirty="0"/>
          </a:p>
        </p:txBody>
      </p:sp>
    </p:spTree>
    <p:extLst>
      <p:ext uri="{BB962C8B-B14F-4D97-AF65-F5344CB8AC3E}">
        <p14:creationId xmlns:p14="http://schemas.microsoft.com/office/powerpoint/2010/main" val="36953212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 dirty="0"/>
          </a:p>
        </p:txBody>
      </p:sp>
      <p:sp>
        <p:nvSpPr>
          <p:cNvPr id="4" name="Slide Number Placeholder 3"/>
          <p:cNvSpPr>
            <a:spLocks noGrp="1"/>
          </p:cNvSpPr>
          <p:nvPr>
            <p:ph type="sldNum" sz="quarter" idx="10"/>
          </p:nvPr>
        </p:nvSpPr>
        <p:spPr/>
        <p:txBody>
          <a:bodyPr/>
          <a:lstStyle/>
          <a:p>
            <a:pPr algn="l" rtl="0"/>
            <a:fld id="{336616B6-223B-D342-8ABD-3E59DD8B7D58}" type="slidenum">
              <a:rPr/>
              <a:t>37</a:t>
            </a:fld>
            <a:endParaRPr lang="es" dirty="0"/>
          </a:p>
        </p:txBody>
      </p:sp>
    </p:spTree>
    <p:extLst>
      <p:ext uri="{BB962C8B-B14F-4D97-AF65-F5344CB8AC3E}">
        <p14:creationId xmlns:p14="http://schemas.microsoft.com/office/powerpoint/2010/main" val="2881744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 dirty="0"/>
          </a:p>
        </p:txBody>
      </p:sp>
      <p:sp>
        <p:nvSpPr>
          <p:cNvPr id="4" name="Slide Number Placeholder 3"/>
          <p:cNvSpPr>
            <a:spLocks noGrp="1"/>
          </p:cNvSpPr>
          <p:nvPr>
            <p:ph type="sldNum" sz="quarter" idx="10"/>
          </p:nvPr>
        </p:nvSpPr>
        <p:spPr/>
        <p:txBody>
          <a:bodyPr/>
          <a:lstStyle/>
          <a:p>
            <a:pPr algn="l" rtl="0"/>
            <a:fld id="{336616B6-223B-D342-8ABD-3E59DD8B7D58}" type="slidenum">
              <a:rPr/>
              <a:t>38</a:t>
            </a:fld>
            <a:endParaRPr lang="es" dirty="0"/>
          </a:p>
        </p:txBody>
      </p:sp>
    </p:spTree>
    <p:extLst>
      <p:ext uri="{BB962C8B-B14F-4D97-AF65-F5344CB8AC3E}">
        <p14:creationId xmlns:p14="http://schemas.microsoft.com/office/powerpoint/2010/main" val="18932327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336616B6-223B-D342-8ABD-3E59DD8B7D58}" type="slidenum">
              <a:rPr lang="en-US" smtClean="0"/>
              <a:t>43</a:t>
            </a:fld>
            <a:endParaRPr lang="en-US" dirty="0"/>
          </a:p>
        </p:txBody>
      </p:sp>
    </p:spTree>
    <p:extLst>
      <p:ext uri="{BB962C8B-B14F-4D97-AF65-F5344CB8AC3E}">
        <p14:creationId xmlns:p14="http://schemas.microsoft.com/office/powerpoint/2010/main" val="3147664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l" rtl="0">
              <a:buFont typeface="Arial" panose="020B0604020202020204" pitchFamily="34" charset="0"/>
              <a:buChar char="•"/>
            </a:pPr>
            <a:r>
              <a:rPr lang="es" sz="1200" b="0" i="0" u="none" kern="1200" baseline="0" dirty="0">
                <a:solidFill>
                  <a:schemeClr val="tx1"/>
                </a:solidFill>
                <a:effectLst/>
                <a:latin typeface="+mn-lt"/>
                <a:ea typeface="+mn-ea"/>
                <a:cs typeface="+mn-cs"/>
              </a:rPr>
              <a:t>En diciembre del 2015, el Estado Libre Asociado de Puerto Rico, territorio de los Estados Unidos, reportó su primer caso confirmado de transmisión local del virus del Zika. </a:t>
            </a:r>
          </a:p>
          <a:p>
            <a:pPr marL="171450" lvl="0" indent="-171450" algn="l" rtl="0">
              <a:buFont typeface="Arial" panose="020B0604020202020204" pitchFamily="34" charset="0"/>
              <a:buChar char="•"/>
            </a:pPr>
            <a:r>
              <a:rPr lang="es" sz="1200" b="0" i="0" u="none" kern="1200" baseline="0" dirty="0">
                <a:solidFill>
                  <a:schemeClr val="tx1"/>
                </a:solidFill>
                <a:effectLst/>
                <a:latin typeface="+mn-lt"/>
                <a:ea typeface="+mn-ea"/>
                <a:cs typeface="+mn-cs"/>
              </a:rPr>
              <a:t>Recientemente, se han confirmado casos de transmisión local en otros dos territorios estadounidenses: las Islas Vírgenes de los Estados Unidos y Samoa Estadounidense. Para conocer la cifra más actualizada de casos, visite la </a:t>
            </a:r>
            <a:r>
              <a:rPr lang="es" sz="1200" b="0" i="0" u="sng" kern="1200" baseline="0" dirty="0">
                <a:solidFill>
                  <a:schemeClr val="tx1"/>
                </a:solidFill>
                <a:effectLst/>
                <a:latin typeface="+mn-lt"/>
                <a:ea typeface="+mn-ea"/>
                <a:cs typeface="+mn-cs"/>
                <a:hlinkClick r:id="rId3"/>
              </a:rPr>
              <a:t>página web de los CDC sobre casos en los Estados Unidos</a:t>
            </a:r>
            <a:r>
              <a:rPr lang="es" sz="1200" b="0" i="0" u="none" kern="1200" baseline="0" dirty="0">
                <a:solidFill>
                  <a:schemeClr val="tx1"/>
                </a:solidFill>
                <a:effectLst/>
                <a:latin typeface="+mn-lt"/>
                <a:ea typeface="+mn-ea"/>
                <a:cs typeface="+mn-cs"/>
              </a:rPr>
              <a:t>.</a:t>
            </a:r>
          </a:p>
          <a:p>
            <a:pPr marL="171450" indent="-171450" algn="l" rtl="0">
              <a:buFont typeface="Arial" panose="020B0604020202020204" pitchFamily="34" charset="0"/>
              <a:buChar char="•"/>
            </a:pPr>
            <a:endParaRPr lang="es" sz="1200" b="0" i="0" u="none" strike="noStrike" kern="1200" baseline="0" dirty="0" smtClean="0">
              <a:solidFill>
                <a:schemeClr val="tx1"/>
              </a:solidFill>
              <a:latin typeface="+mn-lt"/>
              <a:ea typeface="+mn-ea"/>
              <a:cs typeface="+mn-cs"/>
            </a:endParaRPr>
          </a:p>
          <a:p>
            <a:pPr marL="171450" indent="-171450" algn="l" rtl="0">
              <a:buFont typeface="Arial" panose="020B0604020202020204" pitchFamily="34" charset="0"/>
              <a:buChar char="•"/>
            </a:pPr>
            <a:r>
              <a:rPr lang="es" sz="1200" b="0" i="0" u="none" strike="noStrike" kern="1200" baseline="0" dirty="0">
                <a:solidFill>
                  <a:schemeClr val="tx1"/>
                </a:solidFill>
                <a:latin typeface="+mn-lt"/>
                <a:ea typeface="+mn-ea"/>
                <a:cs typeface="+mn-cs"/>
              </a:rPr>
              <a:t>También se confirmaron casos de transmisión local de zika en otros dos territorios: Islas Vírgenes de los Estados Unidos y Samoa Americana. Para conocer la cifra más actualizada de casos, visite la página web de los CDC sobre casos en los Estados Unidos. </a:t>
            </a:r>
          </a:p>
          <a:p>
            <a:pPr marL="171450" indent="-171450" algn="l" rtl="0">
              <a:buFont typeface="Arial" panose="020B0604020202020204" pitchFamily="34" charset="0"/>
              <a:buChar char="•"/>
            </a:pPr>
            <a:r>
              <a:rPr lang="es" sz="1200" b="0" i="0" u="none" strike="noStrike" kern="1200" baseline="0" dirty="0">
                <a:solidFill>
                  <a:schemeClr val="tx1"/>
                </a:solidFill>
                <a:latin typeface="+mn-lt"/>
                <a:ea typeface="+mn-ea"/>
                <a:cs typeface="+mn-cs"/>
              </a:rPr>
              <a:t>Se reportaron casos de transmisión local del virus del Zika en los Estados Unidos. </a:t>
            </a:r>
          </a:p>
          <a:p>
            <a:pPr marL="628650" lvl="1" indent="-171450" algn="l" rtl="0">
              <a:buFont typeface="Calibri" panose="020F0502020204030204" pitchFamily="34" charset="0"/>
              <a:buChar char="»"/>
            </a:pPr>
            <a:r>
              <a:rPr lang="es" sz="1200" b="0" i="0" u="none" strike="noStrike" kern="1200" baseline="0" dirty="0">
                <a:solidFill>
                  <a:schemeClr val="tx1"/>
                </a:solidFill>
                <a:latin typeface="+mn-lt"/>
                <a:ea typeface="+mn-ea"/>
                <a:cs typeface="+mn-cs"/>
              </a:rPr>
              <a:t>El Departamento de Salud de Florida identificó dos áreas en el condado de Miami-Dade donde hay transmisión del zika a través de mosquitos.</a:t>
            </a:r>
          </a:p>
          <a:p>
            <a:pPr marL="628650" lvl="1" indent="-171450" algn="l" rtl="0">
              <a:buFont typeface="Calibri" panose="020F0502020204030204" pitchFamily="34" charset="0"/>
              <a:buChar char="»"/>
            </a:pPr>
            <a:r>
              <a:rPr lang="es" sz="1200" b="0" i="0" u="none" strike="noStrike" kern="1200" baseline="0" dirty="0">
                <a:solidFill>
                  <a:schemeClr val="tx1"/>
                </a:solidFill>
                <a:latin typeface="+mn-lt"/>
                <a:ea typeface="+mn-ea"/>
                <a:cs typeface="+mn-cs"/>
              </a:rPr>
              <a:t>Los CDC están trabajando estrechamente con los funcionarios de salud pública de Florida para investigar estos casos.</a:t>
            </a:r>
          </a:p>
          <a:p>
            <a:pPr marL="628650" lvl="1" indent="-171450" algn="l" rtl="0">
              <a:buFont typeface="Calibri" panose="020F0502020204030204" pitchFamily="34" charset="0"/>
              <a:buChar char="»"/>
            </a:pPr>
            <a:r>
              <a:rPr lang="es" sz="1200" b="0" i="0" u="none" strike="noStrike" kern="1200" baseline="0" dirty="0">
                <a:solidFill>
                  <a:schemeClr val="tx1"/>
                </a:solidFill>
                <a:latin typeface="+mn-lt"/>
                <a:ea typeface="+mn-ea"/>
                <a:cs typeface="+mn-cs"/>
              </a:rPr>
              <a:t>Los CDC y Florida están publicando recomendaciones para viajes, pruebas de detección, entre otras, dirigidas a personas que hayan viajado a esas áreas designadas en Florida o que vivan allí.</a:t>
            </a:r>
          </a:p>
          <a:p>
            <a:pPr marL="628650" lvl="1" indent="-171450" algn="l" rtl="0">
              <a:buFont typeface="Calibri" panose="020F0502020204030204" pitchFamily="34" charset="0"/>
              <a:buChar char="»"/>
            </a:pPr>
            <a:r>
              <a:rPr lang="es" sz="1200" b="0" i="0" u="none" strike="noStrike" kern="1200" baseline="0" dirty="0">
                <a:solidFill>
                  <a:schemeClr val="tx1"/>
                </a:solidFill>
                <a:latin typeface="+mn-lt"/>
                <a:ea typeface="+mn-ea"/>
                <a:cs typeface="+mn-cs"/>
              </a:rPr>
              <a:t>A pedido de Florida, los CDC también enviaron un Equipo de Respuesta de Emergencia (CERT, por sus siglas en inglés) con expertos en el virus del Zika, el embarazo y los defectos de nacimiento, control de vectores, laboratorio y comunicación de riesgos para colaborar en la respuesta.</a:t>
            </a:r>
            <a:endParaRPr lang="es" dirty="0" smtClean="0"/>
          </a:p>
          <a:p>
            <a:pPr marL="171450" indent="-171450" algn="l" rtl="0">
              <a:buFont typeface="Arial" panose="020B0604020202020204" pitchFamily="34" charset="0"/>
              <a:buChar char="•"/>
            </a:pPr>
            <a:endParaRPr lang="es" dirty="0"/>
          </a:p>
        </p:txBody>
      </p:sp>
      <p:sp>
        <p:nvSpPr>
          <p:cNvPr id="4" name="Slide Number Placeholder 3"/>
          <p:cNvSpPr>
            <a:spLocks noGrp="1"/>
          </p:cNvSpPr>
          <p:nvPr>
            <p:ph type="sldNum" sz="quarter" idx="10"/>
          </p:nvPr>
        </p:nvSpPr>
        <p:spPr/>
        <p:txBody>
          <a:bodyPr/>
          <a:lstStyle/>
          <a:p>
            <a:pPr algn="l" rtl="0"/>
            <a:fld id="{336616B6-223B-D342-8ABD-3E59DD8B7D58}" type="slidenum">
              <a:rPr/>
              <a:t>3</a:t>
            </a:fld>
            <a:endParaRPr lang="es" dirty="0"/>
          </a:p>
        </p:txBody>
      </p:sp>
    </p:spTree>
    <p:extLst>
      <p:ext uri="{BB962C8B-B14F-4D97-AF65-F5344CB8AC3E}">
        <p14:creationId xmlns:p14="http://schemas.microsoft.com/office/powerpoint/2010/main" val="3040619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buFont typeface="Arial" panose="020B0604020202020204" pitchFamily="34" charset="0"/>
              <a:buChar char="•"/>
            </a:pPr>
            <a:r>
              <a:rPr lang="es" b="0" i="0" u="none" baseline="0" dirty="0"/>
              <a:t>El zika es una enfermedad de notificación obligatoria a nivel nacional. Se les pide a los departamentos de salud estatales y territoriales que reporten los casos confirmados en laboratorio a los CDC a través de ArboNET, el sistema nacional de vigilancia de enfermedades arbovirales. Los proveedores de atención médica deben reportar los casos a su departamento de salud local, estatal o territorial, según las leyes o regulaciones para enfermedades de notificación obligatoria de su jurisdicción. </a:t>
            </a:r>
          </a:p>
          <a:p>
            <a:pPr marL="171450" indent="-171450" algn="l" rtl="0">
              <a:buFont typeface="Arial" panose="020B0604020202020204" pitchFamily="34" charset="0"/>
              <a:buChar char="•"/>
            </a:pPr>
            <a:r>
              <a:rPr lang="es" b="0" i="0" u="none" baseline="0" dirty="0"/>
              <a:t> Los CDC monitorean y reportan los casos de zika, así como las áreas donde se propaga esta enfermedad, lo que permite elevar nuestros conocimientos sobre cómo y dónde se está propagando el zika. </a:t>
            </a:r>
          </a:p>
          <a:p>
            <a:endParaRPr lang="es" dirty="0"/>
          </a:p>
        </p:txBody>
      </p:sp>
      <p:sp>
        <p:nvSpPr>
          <p:cNvPr id="4" name="Slide Number Placeholder 3"/>
          <p:cNvSpPr>
            <a:spLocks noGrp="1"/>
          </p:cNvSpPr>
          <p:nvPr>
            <p:ph type="sldNum" sz="quarter" idx="10"/>
          </p:nvPr>
        </p:nvSpPr>
        <p:spPr/>
        <p:txBody>
          <a:bodyPr/>
          <a:lstStyle/>
          <a:p>
            <a:pPr algn="l" rtl="0"/>
            <a:fld id="{336616B6-223B-D342-8ABD-3E59DD8B7D58}" type="slidenum">
              <a:rPr/>
              <a:t>4</a:t>
            </a:fld>
            <a:endParaRPr lang="es" dirty="0"/>
          </a:p>
        </p:txBody>
      </p:sp>
    </p:spTree>
    <p:extLst>
      <p:ext uri="{BB962C8B-B14F-4D97-AF65-F5344CB8AC3E}">
        <p14:creationId xmlns:p14="http://schemas.microsoft.com/office/powerpoint/2010/main" val="191322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rtl="0"/>
            <a:r>
              <a:rPr lang="es" sz="1200" b="0" i="0" u="none" kern="1200" baseline="0" dirty="0">
                <a:solidFill>
                  <a:schemeClr val="tx1"/>
                </a:solidFill>
                <a:effectLst/>
                <a:latin typeface="+mn-lt"/>
                <a:ea typeface="+mn-ea"/>
                <a:cs typeface="+mn-cs"/>
              </a:rPr>
              <a:t>- El virus del Zika se transmite a las personas principalmente a través de la picadura de un mosquito infectado de la especie </a:t>
            </a:r>
            <a:r>
              <a:rPr lang="es" sz="1200" b="0" i="1" u="none" kern="1200" baseline="0" dirty="0">
                <a:solidFill>
                  <a:schemeClr val="tx1"/>
                </a:solidFill>
                <a:effectLst/>
                <a:latin typeface="+mn-lt"/>
                <a:ea typeface="+mn-ea"/>
                <a:cs typeface="+mn-cs"/>
              </a:rPr>
              <a:t>Aedes </a:t>
            </a:r>
            <a:r>
              <a:rPr lang="es" sz="1200" b="0" i="0" u="none" kern="1200" baseline="0" dirty="0">
                <a:solidFill>
                  <a:schemeClr val="tx1"/>
                </a:solidFill>
                <a:effectLst/>
                <a:latin typeface="+mn-lt"/>
                <a:ea typeface="+mn-ea"/>
                <a:cs typeface="+mn-cs"/>
              </a:rPr>
              <a:t>(</a:t>
            </a:r>
            <a:r>
              <a:rPr lang="es" sz="1200" b="0" i="1" u="none" kern="1200" baseline="0" dirty="0">
                <a:solidFill>
                  <a:schemeClr val="tx1"/>
                </a:solidFill>
                <a:effectLst/>
                <a:latin typeface="+mn-lt"/>
                <a:ea typeface="+mn-ea"/>
                <a:cs typeface="+mn-cs"/>
              </a:rPr>
              <a:t>Ae</a:t>
            </a:r>
            <a:r>
              <a:rPr lang="es" sz="1200" b="0" i="0" u="none" kern="1200" baseline="0" dirty="0">
                <a:solidFill>
                  <a:schemeClr val="tx1"/>
                </a:solidFill>
                <a:effectLst/>
                <a:latin typeface="+mn-lt"/>
                <a:ea typeface="+mn-ea"/>
                <a:cs typeface="+mn-cs"/>
              </a:rPr>
              <a:t>. </a:t>
            </a:r>
            <a:r>
              <a:rPr lang="es" sz="1200" b="0" i="1" u="none" kern="1200" baseline="0" dirty="0">
                <a:solidFill>
                  <a:schemeClr val="tx1"/>
                </a:solidFill>
                <a:effectLst/>
                <a:latin typeface="+mn-lt"/>
                <a:ea typeface="+mn-ea"/>
                <a:cs typeface="+mn-cs"/>
              </a:rPr>
              <a:t>aegypti</a:t>
            </a:r>
            <a:r>
              <a:rPr lang="es" sz="1200" b="0" i="0" u="none" kern="1200" baseline="0" dirty="0">
                <a:solidFill>
                  <a:schemeClr val="tx1"/>
                </a:solidFill>
                <a:effectLst/>
                <a:latin typeface="+mn-lt"/>
                <a:ea typeface="+mn-ea"/>
                <a:cs typeface="+mn-cs"/>
              </a:rPr>
              <a:t> y </a:t>
            </a:r>
            <a:r>
              <a:rPr lang="es" sz="1200" b="0" i="1" u="none" kern="1200" baseline="0" dirty="0">
                <a:solidFill>
                  <a:schemeClr val="tx1"/>
                </a:solidFill>
                <a:effectLst/>
                <a:latin typeface="+mn-lt"/>
                <a:ea typeface="+mn-ea"/>
                <a:cs typeface="+mn-cs"/>
              </a:rPr>
              <a:t>Ae</a:t>
            </a:r>
            <a:r>
              <a:rPr lang="es" sz="1200" b="0" i="0" u="none" kern="1200" baseline="0" dirty="0">
                <a:solidFill>
                  <a:schemeClr val="tx1"/>
                </a:solidFill>
                <a:effectLst/>
                <a:latin typeface="+mn-lt"/>
                <a:ea typeface="+mn-ea"/>
                <a:cs typeface="+mn-cs"/>
              </a:rPr>
              <a:t>. </a:t>
            </a:r>
            <a:r>
              <a:rPr lang="es" sz="1200" b="0" i="1" u="none" kern="1200" baseline="0" dirty="0">
                <a:solidFill>
                  <a:schemeClr val="tx1"/>
                </a:solidFill>
                <a:effectLst/>
                <a:latin typeface="+mn-lt"/>
                <a:ea typeface="+mn-ea"/>
                <a:cs typeface="+mn-cs"/>
              </a:rPr>
              <a:t>albopictus</a:t>
            </a:r>
            <a:r>
              <a:rPr lang="es" sz="1200" b="0" i="0" u="none" kern="1200" baseline="0" dirty="0">
                <a:solidFill>
                  <a:schemeClr val="tx1"/>
                </a:solidFill>
                <a:effectLst/>
                <a:latin typeface="+mn-lt"/>
                <a:ea typeface="+mn-ea"/>
                <a:cs typeface="+mn-cs"/>
              </a:rPr>
              <a:t>). </a:t>
            </a:r>
          </a:p>
          <a:p>
            <a:pPr marL="628650" lvl="1" indent="-171450" algn="l" rtl="0">
              <a:buFontTx/>
              <a:buChar char="-"/>
            </a:pPr>
            <a:r>
              <a:rPr lang="es" sz="1200" b="0" i="0" u="none" kern="1200" baseline="0" dirty="0">
                <a:solidFill>
                  <a:schemeClr val="tx1"/>
                </a:solidFill>
                <a:effectLst/>
                <a:latin typeface="+mn-lt"/>
                <a:ea typeface="+mn-ea"/>
                <a:cs typeface="+mn-cs"/>
              </a:rPr>
              <a:t>Los mosquitos que propagan el virus del Zika pican de día y de noche.</a:t>
            </a:r>
          </a:p>
          <a:p>
            <a:pPr marL="171450" lvl="0" indent="-171450" algn="l" rtl="0">
              <a:buFontTx/>
              <a:buChar char="-"/>
            </a:pPr>
            <a:r>
              <a:rPr lang="es" sz="1200" b="0" i="0" u="none" kern="1200" baseline="0" dirty="0">
                <a:solidFill>
                  <a:schemeClr val="tx1"/>
                </a:solidFill>
                <a:effectLst/>
                <a:latin typeface="+mn-lt"/>
                <a:ea typeface="+mn-ea"/>
                <a:cs typeface="+mn-cs"/>
              </a:rPr>
              <a:t>Una mujer embarazada puede pasarle el virus del Zika al feto durante el embarazo o en una fecha cercana al parto. Estamos estudiando cómo el zika afecta los embarazos. </a:t>
            </a:r>
          </a:p>
          <a:p>
            <a:pPr lvl="0" algn="l" rtl="0"/>
            <a:r>
              <a:rPr lang="es" sz="1200" b="0" i="0" u="none" kern="1200" baseline="0" dirty="0">
                <a:solidFill>
                  <a:schemeClr val="tx1"/>
                </a:solidFill>
                <a:effectLst/>
                <a:latin typeface="+mn-lt"/>
                <a:ea typeface="+mn-ea"/>
                <a:cs typeface="+mn-cs"/>
              </a:rPr>
              <a:t>- Hasta la fecha, no se han reportado casos de bebés que hayan contraído el zika a través de la lactancia materna. Debido a los beneficios de la lactancia materna, se recomienda que las madres amamanten a sus bebés aunque se encuentren en áreas donde se encuentre el virus del Zika.</a:t>
            </a:r>
          </a:p>
          <a:p>
            <a:pPr lvl="0" algn="l" rtl="0"/>
            <a:r>
              <a:rPr lang="es" sz="1200" b="0" i="0" u="none" kern="1200" baseline="0" dirty="0">
                <a:solidFill>
                  <a:schemeClr val="tx1"/>
                </a:solidFill>
                <a:effectLst/>
                <a:latin typeface="+mn-lt"/>
                <a:ea typeface="+mn-ea"/>
                <a:cs typeface="+mn-cs"/>
              </a:rPr>
              <a:t>- Un hombre con el virus del Zika puede transmitirlo a sus parejas sexuales, ya sean hombres o mujeres.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s" b="0" i="0" u="none" baseline="0" dirty="0"/>
              <a:t>- </a:t>
            </a:r>
            <a:r>
              <a:rPr lang="es" sz="1200" b="0" i="0" u="none" kern="1200" baseline="0" dirty="0">
                <a:solidFill>
                  <a:schemeClr val="tx1"/>
                </a:solidFill>
                <a:effectLst/>
                <a:latin typeface="+mn-lt"/>
                <a:ea typeface="+mn-ea"/>
                <a:cs typeface="+mn-cs"/>
              </a:rPr>
              <a:t>Existen grandes probabilidades de que el virus del Zika se transmita por transfusiones de sangre. </a:t>
            </a:r>
            <a:endParaRPr lang="es" dirty="0" smtClean="0">
              <a:effectLst/>
            </a:endParaRPr>
          </a:p>
          <a:p>
            <a:endParaRPr lang="es" dirty="0"/>
          </a:p>
        </p:txBody>
      </p:sp>
      <p:sp>
        <p:nvSpPr>
          <p:cNvPr id="4" name="Slide Number Placeholder 3"/>
          <p:cNvSpPr>
            <a:spLocks noGrp="1"/>
          </p:cNvSpPr>
          <p:nvPr>
            <p:ph type="sldNum" sz="quarter" idx="10"/>
          </p:nvPr>
        </p:nvSpPr>
        <p:spPr/>
        <p:txBody>
          <a:bodyPr/>
          <a:lstStyle/>
          <a:p>
            <a:pPr algn="l" rtl="0"/>
            <a:fld id="{336616B6-223B-D342-8ABD-3E59DD8B7D58}" type="slidenum">
              <a:rPr/>
              <a:t>5</a:t>
            </a:fld>
            <a:endParaRPr lang="es" dirty="0"/>
          </a:p>
        </p:txBody>
      </p:sp>
    </p:spTree>
    <p:extLst>
      <p:ext uri="{BB962C8B-B14F-4D97-AF65-F5344CB8AC3E}">
        <p14:creationId xmlns:p14="http://schemas.microsoft.com/office/powerpoint/2010/main" val="190879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0" i="0" u="none" baseline="0"/>
              <a:t>Silueta </a:t>
            </a:r>
            <a:endParaRPr lang="es" dirty="0"/>
          </a:p>
        </p:txBody>
      </p:sp>
      <p:sp>
        <p:nvSpPr>
          <p:cNvPr id="4" name="Slide Number Placeholder 3"/>
          <p:cNvSpPr>
            <a:spLocks noGrp="1"/>
          </p:cNvSpPr>
          <p:nvPr>
            <p:ph type="sldNum" sz="quarter" idx="10"/>
          </p:nvPr>
        </p:nvSpPr>
        <p:spPr/>
        <p:txBody>
          <a:bodyPr/>
          <a:lstStyle/>
          <a:p>
            <a:pPr algn="l" rtl="0"/>
            <a:fld id="{336616B6-223B-D342-8ABD-3E59DD8B7D58}" type="slidenum">
              <a:rPr/>
              <a:t>6</a:t>
            </a:fld>
            <a:endParaRPr lang="es" dirty="0"/>
          </a:p>
        </p:txBody>
      </p:sp>
    </p:spTree>
    <p:extLst>
      <p:ext uri="{BB962C8B-B14F-4D97-AF65-F5344CB8AC3E}">
        <p14:creationId xmlns:p14="http://schemas.microsoft.com/office/powerpoint/2010/main" val="2148971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l" rtl="0">
              <a:buFont typeface="Arial" panose="020B0604020202020204" pitchFamily="34" charset="0"/>
              <a:buChar char="•"/>
            </a:pPr>
            <a:r>
              <a:rPr lang="es" sz="1200" b="0" i="0" u="none" kern="1200" baseline="0" dirty="0">
                <a:solidFill>
                  <a:schemeClr val="tx1"/>
                </a:solidFill>
                <a:effectLst/>
                <a:latin typeface="+mn-lt"/>
                <a:ea typeface="+mn-ea"/>
                <a:cs typeface="+mn-cs"/>
              </a:rPr>
              <a:t>Se prevé que el curso de la enfermedad por el virus del Zika en las mujeres embarazadas sea similar al de la población en general. No existe evidencia que sugiera que las mujeres embarazadas tengan o sean más susceptibles a tener una enfermedad más grave durante el embarazo.</a:t>
            </a:r>
          </a:p>
          <a:p>
            <a:pPr marL="171450" lvl="0" indent="-171450" algn="l" rtl="0">
              <a:buFont typeface="Arial" panose="020B0604020202020204" pitchFamily="34" charset="0"/>
              <a:buChar char="•"/>
            </a:pPr>
            <a:r>
              <a:rPr lang="es" sz="1200" b="0" i="0" u="none" kern="1200" baseline="0" dirty="0">
                <a:solidFill>
                  <a:schemeClr val="tx1"/>
                </a:solidFill>
                <a:effectLst/>
                <a:latin typeface="+mn-lt"/>
                <a:ea typeface="+mn-ea"/>
                <a:cs typeface="+mn-cs"/>
              </a:rPr>
              <a:t>Se desconoce si las mujeres embarazadas tienen más probabilidades de presentar síntomas en comparación con la población general.</a:t>
            </a:r>
            <a:endParaRPr lang="es" sz="1200" kern="1200" dirty="0" smtClean="0">
              <a:solidFill>
                <a:schemeClr val="tx1"/>
              </a:solidFill>
              <a:effectLst/>
              <a:latin typeface="+mn-lt"/>
              <a:ea typeface="+mn-ea"/>
              <a:cs typeface="+mn-cs"/>
            </a:endParaRPr>
          </a:p>
          <a:p>
            <a:pPr marL="171450" lvl="0" indent="-171450" algn="l" rtl="0">
              <a:buFont typeface="Arial" panose="020B0604020202020204" pitchFamily="34" charset="0"/>
              <a:buChar char="•"/>
            </a:pPr>
            <a:r>
              <a:rPr lang="es" sz="1200" b="0" i="0" u="none" kern="1200" baseline="0" dirty="0">
                <a:solidFill>
                  <a:schemeClr val="tx1"/>
                </a:solidFill>
                <a:effectLst/>
                <a:latin typeface="+mn-lt"/>
                <a:ea typeface="+mn-ea"/>
                <a:cs typeface="+mn-cs"/>
              </a:rPr>
              <a:t>No se sabe si es más probable que las mujeres embarazadas presenten el síndrome de Guillain-Barré.</a:t>
            </a:r>
          </a:p>
          <a:p>
            <a:endParaRPr lang="es" dirty="0"/>
          </a:p>
        </p:txBody>
      </p:sp>
      <p:sp>
        <p:nvSpPr>
          <p:cNvPr id="4" name="Slide Number Placeholder 3"/>
          <p:cNvSpPr>
            <a:spLocks noGrp="1"/>
          </p:cNvSpPr>
          <p:nvPr>
            <p:ph type="sldNum" sz="quarter" idx="10"/>
          </p:nvPr>
        </p:nvSpPr>
        <p:spPr/>
        <p:txBody>
          <a:bodyPr/>
          <a:lstStyle/>
          <a:p>
            <a:pPr algn="l" rtl="0"/>
            <a:fld id="{336616B6-223B-D342-8ABD-3E59DD8B7D58}" type="slidenum">
              <a:rPr/>
              <a:t>9</a:t>
            </a:fld>
            <a:endParaRPr lang="es" dirty="0"/>
          </a:p>
        </p:txBody>
      </p:sp>
    </p:spTree>
    <p:extLst>
      <p:ext uri="{BB962C8B-B14F-4D97-AF65-F5344CB8AC3E}">
        <p14:creationId xmlns:p14="http://schemas.microsoft.com/office/powerpoint/2010/main" val="65352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buFont typeface="Arial" panose="020B0604020202020204" pitchFamily="34" charset="0"/>
              <a:buChar char="•"/>
            </a:pPr>
            <a:r>
              <a:rPr lang="es" b="0" i="0" u="none" baseline="0" dirty="0"/>
              <a:t>La microcefalia es</a:t>
            </a:r>
            <a:r>
              <a:rPr lang="es" sz="1200" b="0" i="0" u="none" kern="1200" baseline="0" dirty="0">
                <a:solidFill>
                  <a:schemeClr val="tx1"/>
                </a:solidFill>
                <a:effectLst/>
                <a:latin typeface="+mn-lt"/>
                <a:ea typeface="+mn-ea"/>
                <a:cs typeface="+mn-cs"/>
              </a:rPr>
              <a:t> un defecto de nacimiento grave que es una señal del desarrollo incompleto del cerebro.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s" sz="1200" b="0" i="0" u="none" kern="1200" baseline="0" dirty="0">
                <a:solidFill>
                  <a:schemeClr val="tx1"/>
                </a:solidFill>
                <a:effectLst/>
                <a:latin typeface="+mn-lt"/>
                <a:ea typeface="+mn-ea"/>
                <a:cs typeface="+mn-cs"/>
              </a:rPr>
              <a:t>La microcefalia puede ocurrir porque el cerebro del bebé no se desarrolla adecuadamente durante el embarazo o porque deja de crecer después del nacimiento.</a:t>
            </a:r>
          </a:p>
          <a:p>
            <a:pPr marL="1714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s" sz="1200" b="0" i="0" u="none" kern="1200" baseline="0" dirty="0">
                <a:solidFill>
                  <a:schemeClr val="tx1"/>
                </a:solidFill>
                <a:effectLst/>
                <a:latin typeface="+mn-lt"/>
                <a:ea typeface="+mn-ea"/>
                <a:cs typeface="+mn-cs"/>
              </a:rPr>
              <a:t>Reconocer que el zika es la causa de ciertos defectos de nacimiento no significa que todas las mujeres embarazadas infectadas con el virus del Zika tendrán un bebé con un defecto de nacimiento. Significa que una infección con zika durante el embarazo aumenta las probabilidades de sufrir estos problemas.</a:t>
            </a:r>
          </a:p>
          <a:p>
            <a:pPr marL="171450" indent="-171450" algn="l" rtl="0">
              <a:buFontTx/>
              <a:buChar char="-"/>
            </a:pPr>
            <a:endParaRPr lang="es" dirty="0" smtClean="0"/>
          </a:p>
          <a:p>
            <a:endParaRPr lang="es" dirty="0"/>
          </a:p>
        </p:txBody>
      </p:sp>
      <p:sp>
        <p:nvSpPr>
          <p:cNvPr id="4" name="Slide Number Placeholder 3"/>
          <p:cNvSpPr>
            <a:spLocks noGrp="1"/>
          </p:cNvSpPr>
          <p:nvPr>
            <p:ph type="sldNum" sz="quarter" idx="10"/>
          </p:nvPr>
        </p:nvSpPr>
        <p:spPr/>
        <p:txBody>
          <a:bodyPr/>
          <a:lstStyle/>
          <a:p>
            <a:pPr algn="l" rtl="0"/>
            <a:fld id="{336616B6-223B-D342-8ABD-3E59DD8B7D58}" type="slidenum">
              <a:rPr/>
              <a:t>10</a:t>
            </a:fld>
            <a:endParaRPr lang="es" dirty="0"/>
          </a:p>
        </p:txBody>
      </p:sp>
    </p:spTree>
    <p:extLst>
      <p:ext uri="{BB962C8B-B14F-4D97-AF65-F5344CB8AC3E}">
        <p14:creationId xmlns:p14="http://schemas.microsoft.com/office/powerpoint/2010/main" val="22126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buFontTx/>
              <a:buChar char="-"/>
            </a:pPr>
            <a:endParaRPr lang="es" dirty="0" smtClean="0"/>
          </a:p>
          <a:p>
            <a:endParaRPr lang="es" dirty="0"/>
          </a:p>
        </p:txBody>
      </p:sp>
      <p:sp>
        <p:nvSpPr>
          <p:cNvPr id="4" name="Slide Number Placeholder 3"/>
          <p:cNvSpPr>
            <a:spLocks noGrp="1"/>
          </p:cNvSpPr>
          <p:nvPr>
            <p:ph type="sldNum" sz="quarter" idx="10"/>
          </p:nvPr>
        </p:nvSpPr>
        <p:spPr/>
        <p:txBody>
          <a:bodyPr/>
          <a:lstStyle/>
          <a:p>
            <a:pPr algn="l" rtl="0"/>
            <a:fld id="{336616B6-223B-D342-8ABD-3E59DD8B7D58}" type="slidenum">
              <a:rPr/>
              <a:t>11</a:t>
            </a:fld>
            <a:endParaRPr lang="es" dirty="0"/>
          </a:p>
        </p:txBody>
      </p:sp>
    </p:spTree>
    <p:extLst>
      <p:ext uri="{BB962C8B-B14F-4D97-AF65-F5344CB8AC3E}">
        <p14:creationId xmlns:p14="http://schemas.microsoft.com/office/powerpoint/2010/main" val="3229494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nchor="t"/>
          <a:lstStyle>
            <a:lvl1pPr>
              <a:defRPr>
                <a:solidFill>
                  <a:schemeClr val="bg1"/>
                </a:solidFill>
              </a:defRPr>
            </a:lvl1pPr>
          </a:lstStyle>
          <a:p>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17547" y="4266895"/>
            <a:ext cx="2219054" cy="607344"/>
          </a:xfrm>
          <a:prstGeom prst="rect">
            <a:avLst/>
          </a:prstGeom>
        </p:spPr>
      </p:pic>
      <p:pic>
        <p:nvPicPr>
          <p:cNvPr id="11" name="Picture 10" descr="Header-0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878205"/>
          </a:xfrm>
          <a:prstGeom prst="rect">
            <a:avLst/>
          </a:prstGeom>
        </p:spPr>
      </p:pic>
      <p:sp>
        <p:nvSpPr>
          <p:cNvPr id="13" name="Date Placeholder 12"/>
          <p:cNvSpPr>
            <a:spLocks noGrp="1"/>
          </p:cNvSpPr>
          <p:nvPr>
            <p:ph type="dt" sz="half" idx="11"/>
          </p:nvPr>
        </p:nvSpPr>
        <p:spPr/>
        <p:txBody>
          <a:bodyPr/>
          <a:lstStyle/>
          <a:p>
            <a:r>
              <a:rPr lang="en-US" dirty="0" smtClean="0"/>
              <a:t>‹#›</a:t>
            </a:r>
            <a:endParaRPr lang="en-US" dirty="0"/>
          </a:p>
        </p:txBody>
      </p:sp>
      <p:sp>
        <p:nvSpPr>
          <p:cNvPr id="8" name="Rectangle 24"/>
          <p:cNvSpPr>
            <a:spLocks noChangeArrowheads="1"/>
          </p:cNvSpPr>
          <p:nvPr userDrawn="1"/>
        </p:nvSpPr>
        <p:spPr bwMode="auto">
          <a:xfrm>
            <a:off x="181967" y="314357"/>
            <a:ext cx="8063028"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en-US" sz="1800" u="none" strike="noStrike" cap="none" normalizeH="0" baseline="0" noProof="0" dirty="0" smtClean="0">
                <a:ln>
                  <a:noFill/>
                </a:ln>
                <a:solidFill>
                  <a:schemeClr val="bg2"/>
                </a:solidFill>
                <a:latin typeface="Arial"/>
                <a:cs typeface="Arial"/>
              </a:rPr>
              <a:t>Respuesta de los CDC ante el</a:t>
            </a:r>
            <a:r>
              <a:rPr kumimoji="0" lang="x-none" altLang="en-US" sz="1800" u="none" strike="noStrike" cap="none" normalizeH="0" noProof="0" dirty="0" smtClean="0">
                <a:ln>
                  <a:noFill/>
                </a:ln>
                <a:solidFill>
                  <a:schemeClr val="bg2"/>
                </a:solidFill>
                <a:latin typeface="Arial"/>
                <a:cs typeface="Arial"/>
              </a:rPr>
              <a:t> </a:t>
            </a:r>
            <a:r>
              <a:rPr kumimoji="0" lang="x-none" altLang="en-US" sz="1800" b="1" u="none" strike="noStrike" cap="none" normalizeH="0" noProof="0" dirty="0" err="1" smtClean="0">
                <a:ln>
                  <a:noFill/>
                </a:ln>
                <a:solidFill>
                  <a:schemeClr val="bg2"/>
                </a:solidFill>
                <a:latin typeface="Arial"/>
                <a:cs typeface="Arial"/>
              </a:rPr>
              <a:t>zika</a:t>
            </a:r>
            <a:endParaRPr kumimoji="0" lang="x-none" altLang="en-US" sz="1800" b="1" u="none" strike="noStrike" cap="none" normalizeH="0" baseline="0" noProof="0" dirty="0" smtClean="0">
              <a:ln>
                <a:noFill/>
              </a:ln>
              <a:solidFill>
                <a:schemeClr val="bg2"/>
              </a:solidFill>
              <a:latin typeface="Arial"/>
              <a:cs typeface="Arial"/>
            </a:endParaRPr>
          </a:p>
        </p:txBody>
      </p:sp>
    </p:spTree>
    <p:extLst>
      <p:ext uri="{BB962C8B-B14F-4D97-AF65-F5344CB8AC3E}">
        <p14:creationId xmlns:p14="http://schemas.microsoft.com/office/powerpoint/2010/main" val="990134765"/>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6" name="Oval 5"/>
          <p:cNvSpPr/>
          <p:nvPr userDrawn="1"/>
        </p:nvSpPr>
        <p:spPr>
          <a:xfrm>
            <a:off x="5957021" y="704863"/>
            <a:ext cx="4741196" cy="4741196"/>
          </a:xfrm>
          <a:prstGeom prst="ellipse">
            <a:avLst/>
          </a:prstGeom>
          <a:solidFill>
            <a:srgbClr val="E0F3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199" y="1445973"/>
            <a:ext cx="4957169" cy="3394472"/>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title"/>
          </p:nvPr>
        </p:nvSpPr>
        <p:spPr>
          <a:xfrm>
            <a:off x="143382" y="361905"/>
            <a:ext cx="6418040" cy="921836"/>
          </a:xfrm>
        </p:spPr>
        <p:txBody>
          <a:bodyPr vert="horz" lIns="91440" tIns="45720" rIns="91440" bIns="45720" rtlCol="0" anchor="t">
            <a:normAutofit/>
          </a:bodyPr>
          <a:lstStyle>
            <a:lvl1pPr>
              <a:defRPr lang="en-US" sz="2400" dirty="0"/>
            </a:lvl1pPr>
          </a:lstStyle>
          <a:p>
            <a:pPr lvl="0">
              <a:lnSpc>
                <a:spcPct val="100000"/>
              </a:lnSpc>
            </a:pPr>
            <a:r>
              <a:rPr lang="en-US" dirty="0" smtClean="0"/>
              <a:t>Click to edit Master title style</a:t>
            </a:r>
            <a:endParaRPr lang="en-US" dirty="0"/>
          </a:p>
        </p:txBody>
      </p:sp>
      <p:sp>
        <p:nvSpPr>
          <p:cNvPr id="2" name="Date Placeholder 1"/>
          <p:cNvSpPr>
            <a:spLocks noGrp="1"/>
          </p:cNvSpPr>
          <p:nvPr>
            <p:ph type="dt" sz="half" idx="10"/>
          </p:nvPr>
        </p:nvSpPr>
        <p:spPr/>
        <p:txBody>
          <a:bodyPr/>
          <a:lstStyle/>
          <a:p>
            <a:r>
              <a:rPr lang="en-US" dirty="0" smtClean="0"/>
              <a:t>‹#›</a:t>
            </a:r>
            <a:endParaRPr lang="en-US" dirty="0"/>
          </a:p>
        </p:txBody>
      </p:sp>
      <p:sp>
        <p:nvSpPr>
          <p:cNvPr id="7" name="Round Single Corner Rectangle 6"/>
          <p:cNvSpPr/>
          <p:nvPr userDrawn="1"/>
        </p:nvSpPr>
        <p:spPr>
          <a:xfrm rot="10800000" flipH="1">
            <a:off x="1" y="-4"/>
            <a:ext cx="1079500" cy="416282"/>
          </a:xfrm>
          <a:prstGeom prst="round1Rect">
            <a:avLst>
              <a:gd name="adj" fmla="val 2855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8"/>
          <p:cNvSpPr>
            <a:spLocks noGrp="1"/>
          </p:cNvSpPr>
          <p:nvPr>
            <p:ph type="body" sz="quarter" idx="11" hasCustomPrompt="1"/>
          </p:nvPr>
        </p:nvSpPr>
        <p:spPr>
          <a:xfrm>
            <a:off x="142875" y="-5"/>
            <a:ext cx="1260475" cy="416283"/>
          </a:xfrm>
        </p:spPr>
        <p:txBody>
          <a:bodyPr anchor="ctr">
            <a:noAutofit/>
          </a:bodyPr>
          <a:lstStyle>
            <a:lvl1pPr marL="0" indent="0">
              <a:buNone/>
              <a:defRPr sz="1600" b="1" baseline="0">
                <a:solidFill>
                  <a:schemeClr val="tx2"/>
                </a:solidFill>
              </a:defRPr>
            </a:lvl1pPr>
          </a:lstStyle>
          <a:p>
            <a:pPr lvl="0"/>
            <a:r>
              <a:rPr lang="en-US" dirty="0" smtClean="0"/>
              <a:t>STEP 1</a:t>
            </a:r>
            <a:endParaRPr lang="en-US" dirty="0"/>
          </a:p>
        </p:txBody>
      </p:sp>
    </p:spTree>
    <p:extLst>
      <p:ext uri="{BB962C8B-B14F-4D97-AF65-F5344CB8AC3E}">
        <p14:creationId xmlns:p14="http://schemas.microsoft.com/office/powerpoint/2010/main" val="2567843373"/>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445973"/>
            <a:ext cx="4957169" cy="3394472"/>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title"/>
          </p:nvPr>
        </p:nvSpPr>
        <p:spPr>
          <a:xfrm>
            <a:off x="143382" y="361905"/>
            <a:ext cx="6418040" cy="921836"/>
          </a:xfrm>
        </p:spPr>
        <p:txBody>
          <a:bodyPr vert="horz" lIns="91440" tIns="45720" rIns="91440" bIns="45720" rtlCol="0" anchor="t">
            <a:normAutofit/>
          </a:bodyPr>
          <a:lstStyle>
            <a:lvl1pPr>
              <a:defRPr lang="en-US" sz="2400" dirty="0"/>
            </a:lvl1pPr>
          </a:lstStyle>
          <a:p>
            <a:pPr lvl="0">
              <a:lnSpc>
                <a:spcPct val="100000"/>
              </a:lnSpc>
            </a:pPr>
            <a:r>
              <a:rPr lang="en-US" dirty="0" smtClean="0"/>
              <a:t>Click to edit Master title style</a:t>
            </a:r>
            <a:endParaRPr lang="en-US" dirty="0"/>
          </a:p>
        </p:txBody>
      </p:sp>
      <p:sp>
        <p:nvSpPr>
          <p:cNvPr id="6" name="Oval 5"/>
          <p:cNvSpPr/>
          <p:nvPr userDrawn="1"/>
        </p:nvSpPr>
        <p:spPr>
          <a:xfrm>
            <a:off x="5957021" y="704863"/>
            <a:ext cx="4741196" cy="4741196"/>
          </a:xfrm>
          <a:prstGeom prst="ellipse">
            <a:avLst/>
          </a:prstGeom>
          <a:solidFill>
            <a:srgbClr val="DEF0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r>
              <a:rPr lang="en-US" dirty="0" smtClean="0"/>
              <a:t>‹#›</a:t>
            </a:r>
            <a:endParaRPr lang="en-US" dirty="0"/>
          </a:p>
        </p:txBody>
      </p:sp>
    </p:spTree>
    <p:extLst>
      <p:ext uri="{BB962C8B-B14F-4D97-AF65-F5344CB8AC3E}">
        <p14:creationId xmlns:p14="http://schemas.microsoft.com/office/powerpoint/2010/main" val="3546733884"/>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445973"/>
            <a:ext cx="4957169" cy="3394472"/>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title"/>
          </p:nvPr>
        </p:nvSpPr>
        <p:spPr>
          <a:xfrm>
            <a:off x="143382" y="361905"/>
            <a:ext cx="6418040" cy="921836"/>
          </a:xfrm>
        </p:spPr>
        <p:txBody>
          <a:bodyPr vert="horz" lIns="91440" tIns="45720" rIns="91440" bIns="45720" rtlCol="0" anchor="t">
            <a:normAutofit/>
          </a:bodyPr>
          <a:lstStyle>
            <a:lvl1pPr>
              <a:defRPr lang="en-US" sz="2400" dirty="0"/>
            </a:lvl1pPr>
          </a:lstStyle>
          <a:p>
            <a:pPr lvl="0">
              <a:lnSpc>
                <a:spcPct val="100000"/>
              </a:lnSpc>
            </a:pPr>
            <a:r>
              <a:rPr lang="en-US" dirty="0" smtClean="0"/>
              <a:t>Click to edit Master title style</a:t>
            </a:r>
            <a:endParaRPr lang="en-US" dirty="0"/>
          </a:p>
        </p:txBody>
      </p:sp>
      <p:sp>
        <p:nvSpPr>
          <p:cNvPr id="6" name="Oval 5"/>
          <p:cNvSpPr/>
          <p:nvPr userDrawn="1"/>
        </p:nvSpPr>
        <p:spPr>
          <a:xfrm>
            <a:off x="5957021" y="704863"/>
            <a:ext cx="4741196" cy="4741196"/>
          </a:xfrm>
          <a:prstGeom prst="ellipse">
            <a:avLst/>
          </a:prstGeom>
          <a:solidFill>
            <a:srgbClr val="DEF0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r>
              <a:rPr lang="en-US" dirty="0" smtClean="0"/>
              <a:t>‹#›</a:t>
            </a:r>
            <a:endParaRPr lang="en-US" dirty="0"/>
          </a:p>
        </p:txBody>
      </p:sp>
      <p:sp>
        <p:nvSpPr>
          <p:cNvPr id="7" name="Round Single Corner Rectangle 6"/>
          <p:cNvSpPr/>
          <p:nvPr userDrawn="1"/>
        </p:nvSpPr>
        <p:spPr>
          <a:xfrm rot="10800000" flipH="1">
            <a:off x="1" y="-4"/>
            <a:ext cx="1079500" cy="416282"/>
          </a:xfrm>
          <a:prstGeom prst="round1Rect">
            <a:avLst>
              <a:gd name="adj" fmla="val 2855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8"/>
          <p:cNvSpPr>
            <a:spLocks noGrp="1"/>
          </p:cNvSpPr>
          <p:nvPr>
            <p:ph type="body" sz="quarter" idx="11" hasCustomPrompt="1"/>
          </p:nvPr>
        </p:nvSpPr>
        <p:spPr>
          <a:xfrm>
            <a:off x="142875" y="-5"/>
            <a:ext cx="1260475" cy="416283"/>
          </a:xfrm>
        </p:spPr>
        <p:txBody>
          <a:bodyPr anchor="ctr">
            <a:noAutofit/>
          </a:bodyPr>
          <a:lstStyle>
            <a:lvl1pPr marL="0" indent="0">
              <a:buNone/>
              <a:defRPr sz="1600" b="1" baseline="0">
                <a:solidFill>
                  <a:schemeClr val="tx2"/>
                </a:solidFill>
              </a:defRPr>
            </a:lvl1pPr>
          </a:lstStyle>
          <a:p>
            <a:pPr lvl="0"/>
            <a:r>
              <a:rPr lang="en-US" dirty="0" smtClean="0"/>
              <a:t>STEP 1</a:t>
            </a:r>
            <a:endParaRPr lang="en-US" dirty="0"/>
          </a:p>
        </p:txBody>
      </p:sp>
    </p:spTree>
    <p:extLst>
      <p:ext uri="{BB962C8B-B14F-4D97-AF65-F5344CB8AC3E}">
        <p14:creationId xmlns:p14="http://schemas.microsoft.com/office/powerpoint/2010/main" val="3346398621"/>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445973"/>
            <a:ext cx="4957169" cy="3394472"/>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title"/>
          </p:nvPr>
        </p:nvSpPr>
        <p:spPr>
          <a:xfrm>
            <a:off x="143382" y="361905"/>
            <a:ext cx="6418040" cy="921836"/>
          </a:xfrm>
        </p:spPr>
        <p:txBody>
          <a:bodyPr vert="horz" lIns="91440" tIns="45720" rIns="91440" bIns="45720" rtlCol="0" anchor="t">
            <a:normAutofit/>
          </a:bodyPr>
          <a:lstStyle>
            <a:lvl1pPr>
              <a:defRPr lang="en-US" sz="2400" dirty="0"/>
            </a:lvl1pPr>
          </a:lstStyle>
          <a:p>
            <a:pPr lvl="0">
              <a:lnSpc>
                <a:spcPct val="100000"/>
              </a:lnSpc>
            </a:pPr>
            <a:r>
              <a:rPr lang="en-US" dirty="0" smtClean="0"/>
              <a:t>Click to edit Master title style</a:t>
            </a:r>
            <a:endParaRPr lang="en-US" dirty="0"/>
          </a:p>
        </p:txBody>
      </p:sp>
      <p:sp>
        <p:nvSpPr>
          <p:cNvPr id="6" name="Oval 5"/>
          <p:cNvSpPr/>
          <p:nvPr userDrawn="1"/>
        </p:nvSpPr>
        <p:spPr>
          <a:xfrm>
            <a:off x="5957021" y="704863"/>
            <a:ext cx="4741196" cy="4741196"/>
          </a:xfrm>
          <a:prstGeom prst="ellipse">
            <a:avLst/>
          </a:prstGeom>
          <a:solidFill>
            <a:srgbClr val="EAE6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r>
              <a:rPr lang="en-US" dirty="0" smtClean="0"/>
              <a:t>‹#›</a:t>
            </a:r>
            <a:endParaRPr lang="en-US" dirty="0"/>
          </a:p>
        </p:txBody>
      </p:sp>
    </p:spTree>
    <p:extLst>
      <p:ext uri="{BB962C8B-B14F-4D97-AF65-F5344CB8AC3E}">
        <p14:creationId xmlns:p14="http://schemas.microsoft.com/office/powerpoint/2010/main" val="1409273599"/>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445973"/>
            <a:ext cx="4957169" cy="3394472"/>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title"/>
          </p:nvPr>
        </p:nvSpPr>
        <p:spPr>
          <a:xfrm>
            <a:off x="143382" y="361905"/>
            <a:ext cx="6418040" cy="921836"/>
          </a:xfrm>
        </p:spPr>
        <p:txBody>
          <a:bodyPr vert="horz" lIns="91440" tIns="45720" rIns="91440" bIns="45720" rtlCol="0" anchor="t">
            <a:normAutofit/>
          </a:bodyPr>
          <a:lstStyle>
            <a:lvl1pPr>
              <a:defRPr lang="en-US" sz="2400" dirty="0"/>
            </a:lvl1pPr>
          </a:lstStyle>
          <a:p>
            <a:pPr lvl="0">
              <a:lnSpc>
                <a:spcPct val="100000"/>
              </a:lnSpc>
            </a:pPr>
            <a:r>
              <a:rPr lang="en-US" dirty="0" smtClean="0"/>
              <a:t>Click to edit Master title style</a:t>
            </a:r>
            <a:endParaRPr lang="en-US" dirty="0"/>
          </a:p>
        </p:txBody>
      </p:sp>
      <p:sp>
        <p:nvSpPr>
          <p:cNvPr id="6" name="Oval 5"/>
          <p:cNvSpPr/>
          <p:nvPr userDrawn="1"/>
        </p:nvSpPr>
        <p:spPr>
          <a:xfrm>
            <a:off x="5957021" y="704863"/>
            <a:ext cx="4741196" cy="4741196"/>
          </a:xfrm>
          <a:prstGeom prst="ellipse">
            <a:avLst/>
          </a:prstGeom>
          <a:solidFill>
            <a:srgbClr val="EAE6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r>
              <a:rPr lang="en-US" dirty="0" smtClean="0"/>
              <a:t>‹#›</a:t>
            </a:r>
            <a:endParaRPr lang="en-US" dirty="0"/>
          </a:p>
        </p:txBody>
      </p:sp>
      <p:sp>
        <p:nvSpPr>
          <p:cNvPr id="7" name="Round Single Corner Rectangle 6"/>
          <p:cNvSpPr/>
          <p:nvPr userDrawn="1"/>
        </p:nvSpPr>
        <p:spPr>
          <a:xfrm rot="10800000" flipH="1">
            <a:off x="1" y="-4"/>
            <a:ext cx="1079500" cy="416282"/>
          </a:xfrm>
          <a:prstGeom prst="round1Rect">
            <a:avLst>
              <a:gd name="adj" fmla="val 2855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8"/>
          <p:cNvSpPr>
            <a:spLocks noGrp="1"/>
          </p:cNvSpPr>
          <p:nvPr>
            <p:ph type="body" sz="quarter" idx="11" hasCustomPrompt="1"/>
          </p:nvPr>
        </p:nvSpPr>
        <p:spPr>
          <a:xfrm>
            <a:off x="142875" y="-5"/>
            <a:ext cx="1260475" cy="416283"/>
          </a:xfrm>
        </p:spPr>
        <p:txBody>
          <a:bodyPr anchor="ctr">
            <a:noAutofit/>
          </a:bodyPr>
          <a:lstStyle>
            <a:lvl1pPr marL="0" indent="0">
              <a:buNone/>
              <a:defRPr sz="1600" b="1" baseline="0">
                <a:solidFill>
                  <a:schemeClr val="tx2"/>
                </a:solidFill>
              </a:defRPr>
            </a:lvl1pPr>
          </a:lstStyle>
          <a:p>
            <a:pPr lvl="0"/>
            <a:r>
              <a:rPr lang="en-US" dirty="0" smtClean="0"/>
              <a:t>STEP 1</a:t>
            </a:r>
            <a:endParaRPr lang="en-US" dirty="0"/>
          </a:p>
        </p:txBody>
      </p:sp>
    </p:spTree>
    <p:extLst>
      <p:ext uri="{BB962C8B-B14F-4D97-AF65-F5344CB8AC3E}">
        <p14:creationId xmlns:p14="http://schemas.microsoft.com/office/powerpoint/2010/main" val="1613462958"/>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567476"/>
            <a:ext cx="7772400" cy="1112806"/>
          </a:xfrm>
        </p:spPr>
        <p:txBody>
          <a:bodyPr anchor="t">
            <a:noAutofit/>
          </a:bodyPr>
          <a:lstStyle>
            <a:lvl1pPr algn="l">
              <a:lnSpc>
                <a:spcPct val="80000"/>
              </a:lnSpc>
              <a:defRPr sz="4400" b="1" cap="all">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2791309"/>
            <a:ext cx="7772400" cy="1125140"/>
          </a:xfrm>
        </p:spPr>
        <p:txBody>
          <a:bodyPr anchor="t">
            <a:normAutofit/>
          </a:bodyPr>
          <a:lstStyle>
            <a:lvl1pPr marL="0" indent="0">
              <a:buNone/>
              <a:defRPr sz="1600">
                <a:solidFill>
                  <a:schemeClr val="tx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Date Placeholder 6"/>
          <p:cNvSpPr>
            <a:spLocks noGrp="1"/>
          </p:cNvSpPr>
          <p:nvPr>
            <p:ph type="dt" sz="half" idx="10"/>
          </p:nvPr>
        </p:nvSpPr>
        <p:spPr/>
        <p:txBody>
          <a:bodyPr/>
          <a:lstStyle/>
          <a:p>
            <a:r>
              <a:rPr lang="en-US" dirty="0" smtClean="0"/>
              <a:t>‹#›</a:t>
            </a:r>
            <a:endParaRPr lang="en-US" dirty="0"/>
          </a:p>
        </p:txBody>
      </p:sp>
    </p:spTree>
    <p:extLst>
      <p:ext uri="{BB962C8B-B14F-4D97-AF65-F5344CB8AC3E}">
        <p14:creationId xmlns:p14="http://schemas.microsoft.com/office/powerpoint/2010/main" val="1449803313"/>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rmAutofit/>
          </a:bodyPr>
          <a:lstStyle>
            <a:lvl1pPr>
              <a:defRPr lang="en-US" sz="2400"/>
            </a:lvl1pPr>
          </a:lstStyle>
          <a:p>
            <a:pPr lvl="0">
              <a:lnSpc>
                <a:spcPct val="100000"/>
              </a:lnSpc>
            </a:pPr>
            <a:r>
              <a:rPr lang="en-US" smtClean="0"/>
              <a:t>Click to edit Master title style</a:t>
            </a:r>
            <a:endParaRPr lang="en-US"/>
          </a:p>
        </p:txBody>
      </p:sp>
      <p:sp>
        <p:nvSpPr>
          <p:cNvPr id="3" name="Content Placeholder 2"/>
          <p:cNvSpPr>
            <a:spLocks noGrp="1"/>
          </p:cNvSpPr>
          <p:nvPr>
            <p:ph sz="half" idx="1"/>
          </p:nvPr>
        </p:nvSpPr>
        <p:spPr>
          <a:xfrm>
            <a:off x="457200" y="1296161"/>
            <a:ext cx="4038600" cy="2545556"/>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96161"/>
            <a:ext cx="4038600" cy="2545556"/>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7"/>
          <p:cNvSpPr>
            <a:spLocks noGrp="1"/>
          </p:cNvSpPr>
          <p:nvPr>
            <p:ph type="dt" sz="half" idx="10"/>
          </p:nvPr>
        </p:nvSpPr>
        <p:spPr/>
        <p:txBody>
          <a:bodyPr/>
          <a:lstStyle/>
          <a:p>
            <a:r>
              <a:rPr lang="en-US" dirty="0" smtClean="0"/>
              <a:t>‹#›</a:t>
            </a:r>
            <a:endParaRPr lang="en-US" dirty="0"/>
          </a:p>
        </p:txBody>
      </p:sp>
    </p:spTree>
    <p:extLst>
      <p:ext uri="{BB962C8B-B14F-4D97-AF65-F5344CB8AC3E}">
        <p14:creationId xmlns:p14="http://schemas.microsoft.com/office/powerpoint/2010/main" val="3639817917"/>
      </p:ext>
    </p:extLst>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382" y="361906"/>
            <a:ext cx="8543418" cy="423362"/>
          </a:xfrm>
        </p:spPr>
        <p:txBody>
          <a:bodyPr anchor="t">
            <a:normAutofit/>
          </a:bodyPr>
          <a:lstStyle>
            <a:lvl1pPr>
              <a:defRPr sz="2000"/>
            </a:lvl1pPr>
          </a:lstStyle>
          <a:p>
            <a:r>
              <a:rPr lang="en-US" dirty="0" smtClean="0"/>
              <a:t>Click to edit Master title style</a:t>
            </a:r>
            <a:endParaRPr lang="en-US" dirty="0"/>
          </a:p>
        </p:txBody>
      </p:sp>
      <p:sp>
        <p:nvSpPr>
          <p:cNvPr id="7" name="Picture Placeholder 6"/>
          <p:cNvSpPr>
            <a:spLocks noGrp="1"/>
          </p:cNvSpPr>
          <p:nvPr>
            <p:ph type="pic" sz="quarter" idx="10"/>
          </p:nvPr>
        </p:nvSpPr>
        <p:spPr>
          <a:xfrm>
            <a:off x="142875" y="854075"/>
            <a:ext cx="8856663" cy="3913188"/>
          </a:xfrm>
        </p:spPr>
        <p:txBody>
          <a:bodyPr>
            <a:normAutofit/>
          </a:bodyPr>
          <a:lstStyle>
            <a:lvl1pPr>
              <a:defRPr sz="1600">
                <a:latin typeface="Arial" panose="020B0604020202020204" pitchFamily="34" charset="0"/>
                <a:cs typeface="Arial" panose="020B0604020202020204" pitchFamily="34" charset="0"/>
              </a:defRPr>
            </a:lvl1pPr>
          </a:lstStyle>
          <a:p>
            <a:endParaRPr lang="en-US" dirty="0"/>
          </a:p>
        </p:txBody>
      </p:sp>
      <p:sp>
        <p:nvSpPr>
          <p:cNvPr id="8" name="Date Placeholder 7"/>
          <p:cNvSpPr>
            <a:spLocks noGrp="1"/>
          </p:cNvSpPr>
          <p:nvPr>
            <p:ph type="dt" sz="half" idx="11"/>
          </p:nvPr>
        </p:nvSpPr>
        <p:spPr/>
        <p:txBody>
          <a:bodyPr/>
          <a:lstStyle/>
          <a:p>
            <a:r>
              <a:rPr lang="en-US" dirty="0" smtClean="0"/>
              <a:t>‹#›</a:t>
            </a:r>
            <a:endParaRPr lang="en-US" dirty="0"/>
          </a:p>
        </p:txBody>
      </p:sp>
    </p:spTree>
    <p:extLst>
      <p:ext uri="{BB962C8B-B14F-4D97-AF65-F5344CB8AC3E}">
        <p14:creationId xmlns:p14="http://schemas.microsoft.com/office/powerpoint/2010/main" val="806853706"/>
      </p:ext>
    </p:extLst>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dirty="0" smtClean="0"/>
              <a:t>‹#›</a:t>
            </a:r>
            <a:endParaRPr lang="en-US" dirty="0"/>
          </a:p>
        </p:txBody>
      </p:sp>
    </p:spTree>
    <p:extLst>
      <p:ext uri="{BB962C8B-B14F-4D97-AF65-F5344CB8AC3E}">
        <p14:creationId xmlns:p14="http://schemas.microsoft.com/office/powerpoint/2010/main" val="3998582245"/>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lvl1pPr>
              <a:lnSpc>
                <a:spcPct val="100000"/>
              </a:lnSpc>
              <a:defRPr sz="2400"/>
            </a:lvl1pPr>
          </a:lstStyle>
          <a:p>
            <a:r>
              <a:rPr lang="en-US" dirty="0" smtClean="0"/>
              <a:t>Click to edit Master title style</a:t>
            </a:r>
            <a:endParaRPr lang="en-US" dirty="0"/>
          </a:p>
        </p:txBody>
      </p:sp>
      <p:sp>
        <p:nvSpPr>
          <p:cNvPr id="3" name="Content Placeholder 2"/>
          <p:cNvSpPr>
            <a:spLocks noGrp="1"/>
          </p:cNvSpPr>
          <p:nvPr>
            <p:ph idx="1"/>
          </p:nvPr>
        </p:nvSpPr>
        <p:spPr/>
        <p:txBody>
          <a:bodyPr vert="horz" lIns="91440" tIns="45720" rIns="91440" bIns="45720" rtlCol="0">
            <a:normAutofit/>
          </a:bodyPr>
          <a:lstStyle>
            <a:lvl1pPr>
              <a:defRPr lang="en-US" sz="1800" dirty="0" smtClean="0"/>
            </a:lvl1pPr>
            <a:lvl2pPr>
              <a:defRPr lang="en-US" sz="1600" dirty="0" smtClean="0"/>
            </a:lvl2pPr>
            <a:lvl3pPr>
              <a:defRPr lang="en-US" sz="1400" dirty="0" smtClean="0"/>
            </a:lvl3pPr>
            <a:lvl4pPr>
              <a:defRPr lang="en-US" sz="1200" dirty="0" smtClean="0"/>
            </a:lvl4pPr>
            <a:lvl5pPr>
              <a:defRPr lang="en-US" sz="1050"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Date Placeholder 12"/>
          <p:cNvSpPr>
            <a:spLocks noGrp="1"/>
          </p:cNvSpPr>
          <p:nvPr>
            <p:ph type="dt" sz="half" idx="10"/>
          </p:nvPr>
        </p:nvSpPr>
        <p:spPr/>
        <p:txBody>
          <a:bodyPr/>
          <a:lstStyle/>
          <a:p>
            <a:r>
              <a:rPr lang="en-US" dirty="0" smtClean="0"/>
              <a:t>‹#›</a:t>
            </a:r>
            <a:endParaRPr lang="en-US" dirty="0"/>
          </a:p>
        </p:txBody>
      </p:sp>
    </p:spTree>
    <p:extLst>
      <p:ext uri="{BB962C8B-B14F-4D97-AF65-F5344CB8AC3E}">
        <p14:creationId xmlns:p14="http://schemas.microsoft.com/office/powerpoint/2010/main" val="324335788"/>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Rectangle 4"/>
          <p:cNvSpPr/>
          <p:nvPr userDrawn="1"/>
        </p:nvSpPr>
        <p:spPr>
          <a:xfrm>
            <a:off x="5558541" y="263526"/>
            <a:ext cx="3585459" cy="4750308"/>
          </a:xfrm>
          <a:prstGeom prst="rect">
            <a:avLst/>
          </a:prstGeom>
          <a:solidFill>
            <a:srgbClr val="E0F3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199" y="1445973"/>
            <a:ext cx="4957169" cy="3394472"/>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title"/>
          </p:nvPr>
        </p:nvSpPr>
        <p:spPr>
          <a:xfrm>
            <a:off x="143382" y="361905"/>
            <a:ext cx="5270986" cy="921836"/>
          </a:xfrm>
        </p:spPr>
        <p:txBody>
          <a:bodyPr anchor="t">
            <a:normAutofit/>
          </a:bodyPr>
          <a:lstStyle>
            <a:lvl1pPr>
              <a:lnSpc>
                <a:spcPct val="100000"/>
              </a:lnSpc>
              <a:defRPr sz="2400"/>
            </a:lvl1pPr>
          </a:lstStyle>
          <a:p>
            <a:r>
              <a:rPr lang="en-US" dirty="0" smtClean="0"/>
              <a:t>Click to edit Master title style</a:t>
            </a:r>
            <a:endParaRPr lang="en-US" dirty="0"/>
          </a:p>
        </p:txBody>
      </p:sp>
      <p:sp>
        <p:nvSpPr>
          <p:cNvPr id="6" name="Date Placeholder 5"/>
          <p:cNvSpPr>
            <a:spLocks noGrp="1"/>
          </p:cNvSpPr>
          <p:nvPr>
            <p:ph type="dt" sz="half" idx="10"/>
          </p:nvPr>
        </p:nvSpPr>
        <p:spPr/>
        <p:txBody>
          <a:bodyPr/>
          <a:lstStyle/>
          <a:p>
            <a:r>
              <a:rPr lang="en-US" dirty="0" smtClean="0"/>
              <a:t>‹#›</a:t>
            </a:r>
            <a:endParaRPr lang="en-US" dirty="0"/>
          </a:p>
        </p:txBody>
      </p:sp>
    </p:spTree>
    <p:extLst>
      <p:ext uri="{BB962C8B-B14F-4D97-AF65-F5344CB8AC3E}">
        <p14:creationId xmlns:p14="http://schemas.microsoft.com/office/powerpoint/2010/main" val="3808415345"/>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5" name="Rectangle 4"/>
          <p:cNvSpPr/>
          <p:nvPr userDrawn="1"/>
        </p:nvSpPr>
        <p:spPr>
          <a:xfrm>
            <a:off x="5558541" y="263526"/>
            <a:ext cx="3585459" cy="4750308"/>
          </a:xfrm>
          <a:prstGeom prst="rect">
            <a:avLst/>
          </a:prstGeom>
          <a:solidFill>
            <a:srgbClr val="E0F3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199" y="1445973"/>
            <a:ext cx="4957169" cy="3394472"/>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title"/>
          </p:nvPr>
        </p:nvSpPr>
        <p:spPr>
          <a:xfrm>
            <a:off x="143382" y="361905"/>
            <a:ext cx="5270986" cy="921836"/>
          </a:xfrm>
        </p:spPr>
        <p:txBody>
          <a:bodyPr anchor="t">
            <a:normAutofit/>
          </a:bodyPr>
          <a:lstStyle>
            <a:lvl1pPr>
              <a:lnSpc>
                <a:spcPct val="100000"/>
              </a:lnSpc>
              <a:defRPr sz="2400"/>
            </a:lvl1pPr>
          </a:lstStyle>
          <a:p>
            <a:r>
              <a:rPr lang="en-US" dirty="0" smtClean="0"/>
              <a:t>Click to edit Master title style</a:t>
            </a:r>
            <a:endParaRPr lang="en-US" dirty="0"/>
          </a:p>
        </p:txBody>
      </p:sp>
      <p:sp>
        <p:nvSpPr>
          <p:cNvPr id="6" name="Date Placeholder 5"/>
          <p:cNvSpPr>
            <a:spLocks noGrp="1"/>
          </p:cNvSpPr>
          <p:nvPr>
            <p:ph type="dt" sz="half" idx="10"/>
          </p:nvPr>
        </p:nvSpPr>
        <p:spPr/>
        <p:txBody>
          <a:bodyPr/>
          <a:lstStyle/>
          <a:p>
            <a:r>
              <a:rPr lang="en-US" dirty="0" smtClean="0"/>
              <a:t>‹#›</a:t>
            </a:r>
            <a:endParaRPr lang="en-US" dirty="0"/>
          </a:p>
        </p:txBody>
      </p:sp>
      <p:sp>
        <p:nvSpPr>
          <p:cNvPr id="7" name="Round Single Corner Rectangle 6"/>
          <p:cNvSpPr/>
          <p:nvPr userDrawn="1"/>
        </p:nvSpPr>
        <p:spPr>
          <a:xfrm rot="10800000" flipH="1">
            <a:off x="1" y="-4"/>
            <a:ext cx="1079500" cy="416282"/>
          </a:xfrm>
          <a:prstGeom prst="round1Rect">
            <a:avLst>
              <a:gd name="adj" fmla="val 2855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8"/>
          <p:cNvSpPr>
            <a:spLocks noGrp="1"/>
          </p:cNvSpPr>
          <p:nvPr>
            <p:ph type="body" sz="quarter" idx="11" hasCustomPrompt="1"/>
          </p:nvPr>
        </p:nvSpPr>
        <p:spPr>
          <a:xfrm>
            <a:off x="142875" y="-5"/>
            <a:ext cx="1260475" cy="416283"/>
          </a:xfrm>
        </p:spPr>
        <p:txBody>
          <a:bodyPr anchor="ctr">
            <a:noAutofit/>
          </a:bodyPr>
          <a:lstStyle>
            <a:lvl1pPr marL="0" indent="0">
              <a:buNone/>
              <a:defRPr sz="1600" b="1" baseline="0">
                <a:solidFill>
                  <a:schemeClr val="tx2"/>
                </a:solidFill>
              </a:defRPr>
            </a:lvl1pPr>
          </a:lstStyle>
          <a:p>
            <a:pPr lvl="0"/>
            <a:r>
              <a:rPr lang="en-US" dirty="0" smtClean="0"/>
              <a:t>STEP 1</a:t>
            </a:r>
            <a:endParaRPr lang="en-US" dirty="0"/>
          </a:p>
        </p:txBody>
      </p:sp>
    </p:spTree>
    <p:extLst>
      <p:ext uri="{BB962C8B-B14F-4D97-AF65-F5344CB8AC3E}">
        <p14:creationId xmlns:p14="http://schemas.microsoft.com/office/powerpoint/2010/main" val="4176769455"/>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5" name="Rectangle 4"/>
          <p:cNvSpPr/>
          <p:nvPr userDrawn="1"/>
        </p:nvSpPr>
        <p:spPr>
          <a:xfrm>
            <a:off x="5558541" y="263526"/>
            <a:ext cx="3585459" cy="4750308"/>
          </a:xfrm>
          <a:prstGeom prst="rect">
            <a:avLst/>
          </a:prstGeom>
          <a:solidFill>
            <a:srgbClr val="DEF0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199" y="1445973"/>
            <a:ext cx="4957169" cy="3394472"/>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title"/>
          </p:nvPr>
        </p:nvSpPr>
        <p:spPr>
          <a:xfrm>
            <a:off x="143382" y="361905"/>
            <a:ext cx="5270986" cy="921836"/>
          </a:xfrm>
        </p:spPr>
        <p:txBody>
          <a:bodyPr vert="horz" lIns="91440" tIns="45720" rIns="91440" bIns="45720" rtlCol="0" anchor="t">
            <a:normAutofit/>
          </a:bodyPr>
          <a:lstStyle>
            <a:lvl1pPr>
              <a:defRPr lang="en-US" sz="2400" dirty="0"/>
            </a:lvl1pPr>
          </a:lstStyle>
          <a:p>
            <a:pPr lvl="0">
              <a:lnSpc>
                <a:spcPct val="100000"/>
              </a:lnSpc>
            </a:pPr>
            <a:r>
              <a:rPr lang="en-US" dirty="0" smtClean="0"/>
              <a:t>Click to edit Master title style</a:t>
            </a:r>
            <a:endParaRPr lang="en-US" dirty="0"/>
          </a:p>
        </p:txBody>
      </p:sp>
      <p:sp>
        <p:nvSpPr>
          <p:cNvPr id="2" name="Date Placeholder 1"/>
          <p:cNvSpPr>
            <a:spLocks noGrp="1"/>
          </p:cNvSpPr>
          <p:nvPr>
            <p:ph type="dt" sz="half" idx="10"/>
          </p:nvPr>
        </p:nvSpPr>
        <p:spPr/>
        <p:txBody>
          <a:bodyPr/>
          <a:lstStyle/>
          <a:p>
            <a:r>
              <a:rPr lang="en-US" dirty="0" smtClean="0"/>
              <a:t>‹#›</a:t>
            </a:r>
            <a:endParaRPr lang="en-US" dirty="0"/>
          </a:p>
        </p:txBody>
      </p:sp>
    </p:spTree>
    <p:extLst>
      <p:ext uri="{BB962C8B-B14F-4D97-AF65-F5344CB8AC3E}">
        <p14:creationId xmlns:p14="http://schemas.microsoft.com/office/powerpoint/2010/main" val="4275656540"/>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5" name="Rectangle 4"/>
          <p:cNvSpPr/>
          <p:nvPr userDrawn="1"/>
        </p:nvSpPr>
        <p:spPr>
          <a:xfrm>
            <a:off x="5558541" y="263526"/>
            <a:ext cx="3585459" cy="4750308"/>
          </a:xfrm>
          <a:prstGeom prst="rect">
            <a:avLst/>
          </a:prstGeom>
          <a:solidFill>
            <a:srgbClr val="DEF0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199" y="1445973"/>
            <a:ext cx="4957169" cy="3394472"/>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title"/>
          </p:nvPr>
        </p:nvSpPr>
        <p:spPr>
          <a:xfrm>
            <a:off x="143382" y="361905"/>
            <a:ext cx="5270986" cy="921836"/>
          </a:xfrm>
        </p:spPr>
        <p:txBody>
          <a:bodyPr vert="horz" lIns="91440" tIns="45720" rIns="91440" bIns="45720" rtlCol="0" anchor="t">
            <a:normAutofit/>
          </a:bodyPr>
          <a:lstStyle>
            <a:lvl1pPr>
              <a:defRPr lang="en-US" sz="2400" dirty="0"/>
            </a:lvl1pPr>
          </a:lstStyle>
          <a:p>
            <a:pPr lvl="0">
              <a:lnSpc>
                <a:spcPct val="100000"/>
              </a:lnSpc>
            </a:pPr>
            <a:r>
              <a:rPr lang="en-US" dirty="0" smtClean="0"/>
              <a:t>Click to edit Master title style</a:t>
            </a:r>
            <a:endParaRPr lang="en-US" dirty="0"/>
          </a:p>
        </p:txBody>
      </p:sp>
      <p:sp>
        <p:nvSpPr>
          <p:cNvPr id="2" name="Date Placeholder 1"/>
          <p:cNvSpPr>
            <a:spLocks noGrp="1"/>
          </p:cNvSpPr>
          <p:nvPr>
            <p:ph type="dt" sz="half" idx="10"/>
          </p:nvPr>
        </p:nvSpPr>
        <p:spPr/>
        <p:txBody>
          <a:bodyPr/>
          <a:lstStyle/>
          <a:p>
            <a:r>
              <a:rPr lang="en-US" dirty="0" smtClean="0"/>
              <a:t>‹#›</a:t>
            </a:r>
            <a:endParaRPr lang="en-US" dirty="0"/>
          </a:p>
        </p:txBody>
      </p:sp>
      <p:sp>
        <p:nvSpPr>
          <p:cNvPr id="6" name="Round Single Corner Rectangle 5"/>
          <p:cNvSpPr/>
          <p:nvPr userDrawn="1"/>
        </p:nvSpPr>
        <p:spPr>
          <a:xfrm rot="10800000" flipH="1">
            <a:off x="1" y="-4"/>
            <a:ext cx="1079500" cy="416282"/>
          </a:xfrm>
          <a:prstGeom prst="round1Rect">
            <a:avLst>
              <a:gd name="adj" fmla="val 2855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8"/>
          <p:cNvSpPr>
            <a:spLocks noGrp="1"/>
          </p:cNvSpPr>
          <p:nvPr>
            <p:ph type="body" sz="quarter" idx="11" hasCustomPrompt="1"/>
          </p:nvPr>
        </p:nvSpPr>
        <p:spPr>
          <a:xfrm>
            <a:off x="142875" y="-5"/>
            <a:ext cx="1260475" cy="416283"/>
          </a:xfrm>
        </p:spPr>
        <p:txBody>
          <a:bodyPr anchor="ctr">
            <a:noAutofit/>
          </a:bodyPr>
          <a:lstStyle>
            <a:lvl1pPr marL="0" indent="0">
              <a:buNone/>
              <a:defRPr sz="1600" b="1" baseline="0">
                <a:solidFill>
                  <a:schemeClr val="tx2"/>
                </a:solidFill>
              </a:defRPr>
            </a:lvl1pPr>
          </a:lstStyle>
          <a:p>
            <a:pPr lvl="0"/>
            <a:r>
              <a:rPr lang="en-US" dirty="0" smtClean="0"/>
              <a:t>STEP 1</a:t>
            </a:r>
            <a:endParaRPr lang="en-US" dirty="0"/>
          </a:p>
        </p:txBody>
      </p:sp>
    </p:spTree>
    <p:extLst>
      <p:ext uri="{BB962C8B-B14F-4D97-AF65-F5344CB8AC3E}">
        <p14:creationId xmlns:p14="http://schemas.microsoft.com/office/powerpoint/2010/main" val="466728404"/>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5" name="Rectangle 4"/>
          <p:cNvSpPr/>
          <p:nvPr userDrawn="1"/>
        </p:nvSpPr>
        <p:spPr>
          <a:xfrm>
            <a:off x="5558541" y="263526"/>
            <a:ext cx="3585459" cy="4750308"/>
          </a:xfrm>
          <a:prstGeom prst="rect">
            <a:avLst/>
          </a:prstGeom>
          <a:solidFill>
            <a:srgbClr val="EAE6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199" y="1445973"/>
            <a:ext cx="4957169" cy="3394472"/>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title"/>
          </p:nvPr>
        </p:nvSpPr>
        <p:spPr>
          <a:xfrm>
            <a:off x="143382" y="361905"/>
            <a:ext cx="5270986" cy="921836"/>
          </a:xfrm>
        </p:spPr>
        <p:txBody>
          <a:bodyPr vert="horz" lIns="91440" tIns="45720" rIns="91440" bIns="45720" rtlCol="0" anchor="t">
            <a:normAutofit/>
          </a:bodyPr>
          <a:lstStyle>
            <a:lvl1pPr>
              <a:defRPr lang="en-US" sz="2400" dirty="0"/>
            </a:lvl1pPr>
          </a:lstStyle>
          <a:p>
            <a:pPr lvl="0">
              <a:lnSpc>
                <a:spcPct val="100000"/>
              </a:lnSpc>
            </a:pPr>
            <a:r>
              <a:rPr lang="en-US" dirty="0" smtClean="0"/>
              <a:t>Click to edit Master title style</a:t>
            </a:r>
            <a:endParaRPr lang="en-US" dirty="0"/>
          </a:p>
        </p:txBody>
      </p:sp>
      <p:sp>
        <p:nvSpPr>
          <p:cNvPr id="2" name="Date Placeholder 1"/>
          <p:cNvSpPr>
            <a:spLocks noGrp="1"/>
          </p:cNvSpPr>
          <p:nvPr>
            <p:ph type="dt" sz="half" idx="10"/>
          </p:nvPr>
        </p:nvSpPr>
        <p:spPr/>
        <p:txBody>
          <a:bodyPr/>
          <a:lstStyle/>
          <a:p>
            <a:r>
              <a:rPr lang="en-US" dirty="0" smtClean="0"/>
              <a:t>‹#›</a:t>
            </a:r>
            <a:endParaRPr lang="en-US" dirty="0"/>
          </a:p>
        </p:txBody>
      </p:sp>
    </p:spTree>
    <p:extLst>
      <p:ext uri="{BB962C8B-B14F-4D97-AF65-F5344CB8AC3E}">
        <p14:creationId xmlns:p14="http://schemas.microsoft.com/office/powerpoint/2010/main" val="558346166"/>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5" name="Rectangle 4"/>
          <p:cNvSpPr/>
          <p:nvPr userDrawn="1"/>
        </p:nvSpPr>
        <p:spPr>
          <a:xfrm>
            <a:off x="5558541" y="263526"/>
            <a:ext cx="3585459" cy="4750308"/>
          </a:xfrm>
          <a:prstGeom prst="rect">
            <a:avLst/>
          </a:prstGeom>
          <a:solidFill>
            <a:srgbClr val="EAE6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199" y="1445973"/>
            <a:ext cx="4957169" cy="3394472"/>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title"/>
          </p:nvPr>
        </p:nvSpPr>
        <p:spPr>
          <a:xfrm>
            <a:off x="143382" y="361905"/>
            <a:ext cx="5270986" cy="921836"/>
          </a:xfrm>
        </p:spPr>
        <p:txBody>
          <a:bodyPr vert="horz" lIns="91440" tIns="45720" rIns="91440" bIns="45720" rtlCol="0" anchor="t">
            <a:normAutofit/>
          </a:bodyPr>
          <a:lstStyle>
            <a:lvl1pPr>
              <a:defRPr lang="en-US" sz="2400" dirty="0"/>
            </a:lvl1pPr>
          </a:lstStyle>
          <a:p>
            <a:pPr lvl="0">
              <a:lnSpc>
                <a:spcPct val="100000"/>
              </a:lnSpc>
            </a:pPr>
            <a:r>
              <a:rPr lang="en-US" dirty="0" smtClean="0"/>
              <a:t>Click to edit Master title style</a:t>
            </a:r>
            <a:endParaRPr lang="en-US" dirty="0"/>
          </a:p>
        </p:txBody>
      </p:sp>
      <p:sp>
        <p:nvSpPr>
          <p:cNvPr id="2" name="Date Placeholder 1"/>
          <p:cNvSpPr>
            <a:spLocks noGrp="1"/>
          </p:cNvSpPr>
          <p:nvPr>
            <p:ph type="dt" sz="half" idx="10"/>
          </p:nvPr>
        </p:nvSpPr>
        <p:spPr/>
        <p:txBody>
          <a:bodyPr/>
          <a:lstStyle/>
          <a:p>
            <a:r>
              <a:rPr lang="en-US" dirty="0" smtClean="0"/>
              <a:t>‹#›</a:t>
            </a:r>
            <a:endParaRPr lang="en-US" dirty="0"/>
          </a:p>
        </p:txBody>
      </p:sp>
      <p:sp>
        <p:nvSpPr>
          <p:cNvPr id="6" name="Round Single Corner Rectangle 5"/>
          <p:cNvSpPr/>
          <p:nvPr userDrawn="1"/>
        </p:nvSpPr>
        <p:spPr>
          <a:xfrm rot="10800000" flipH="1">
            <a:off x="1" y="-4"/>
            <a:ext cx="1079500" cy="416282"/>
          </a:xfrm>
          <a:prstGeom prst="round1Rect">
            <a:avLst>
              <a:gd name="adj" fmla="val 2855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8"/>
          <p:cNvSpPr>
            <a:spLocks noGrp="1"/>
          </p:cNvSpPr>
          <p:nvPr>
            <p:ph type="body" sz="quarter" idx="11" hasCustomPrompt="1"/>
          </p:nvPr>
        </p:nvSpPr>
        <p:spPr>
          <a:xfrm>
            <a:off x="142875" y="-5"/>
            <a:ext cx="1260475" cy="416283"/>
          </a:xfrm>
        </p:spPr>
        <p:txBody>
          <a:bodyPr anchor="ctr">
            <a:noAutofit/>
          </a:bodyPr>
          <a:lstStyle>
            <a:lvl1pPr marL="0" indent="0">
              <a:buNone/>
              <a:defRPr sz="1600" b="1" baseline="0">
                <a:solidFill>
                  <a:schemeClr val="tx2"/>
                </a:solidFill>
              </a:defRPr>
            </a:lvl1pPr>
          </a:lstStyle>
          <a:p>
            <a:pPr lvl="0"/>
            <a:r>
              <a:rPr lang="en-US" dirty="0" smtClean="0"/>
              <a:t>STEP 1</a:t>
            </a:r>
            <a:endParaRPr lang="en-US" dirty="0"/>
          </a:p>
        </p:txBody>
      </p:sp>
    </p:spTree>
    <p:extLst>
      <p:ext uri="{BB962C8B-B14F-4D97-AF65-F5344CB8AC3E}">
        <p14:creationId xmlns:p14="http://schemas.microsoft.com/office/powerpoint/2010/main" val="3902075464"/>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6" name="Oval 5"/>
          <p:cNvSpPr/>
          <p:nvPr userDrawn="1"/>
        </p:nvSpPr>
        <p:spPr>
          <a:xfrm>
            <a:off x="5957021" y="704863"/>
            <a:ext cx="4741196" cy="4741196"/>
          </a:xfrm>
          <a:prstGeom prst="ellipse">
            <a:avLst/>
          </a:prstGeom>
          <a:solidFill>
            <a:srgbClr val="E0F3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199" y="1445973"/>
            <a:ext cx="4957169" cy="3394472"/>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title"/>
          </p:nvPr>
        </p:nvSpPr>
        <p:spPr>
          <a:xfrm>
            <a:off x="143382" y="361905"/>
            <a:ext cx="6418040" cy="921836"/>
          </a:xfrm>
        </p:spPr>
        <p:txBody>
          <a:bodyPr vert="horz" lIns="91440" tIns="45720" rIns="91440" bIns="45720" rtlCol="0" anchor="t">
            <a:normAutofit/>
          </a:bodyPr>
          <a:lstStyle>
            <a:lvl1pPr>
              <a:defRPr lang="en-US" sz="2400" dirty="0"/>
            </a:lvl1pPr>
          </a:lstStyle>
          <a:p>
            <a:pPr lvl="0">
              <a:lnSpc>
                <a:spcPct val="100000"/>
              </a:lnSpc>
            </a:pPr>
            <a:r>
              <a:rPr lang="en-US" dirty="0" smtClean="0"/>
              <a:t>Click to edit Master title style</a:t>
            </a:r>
            <a:endParaRPr lang="en-US" dirty="0"/>
          </a:p>
        </p:txBody>
      </p:sp>
      <p:sp>
        <p:nvSpPr>
          <p:cNvPr id="2" name="Date Placeholder 1"/>
          <p:cNvSpPr>
            <a:spLocks noGrp="1"/>
          </p:cNvSpPr>
          <p:nvPr>
            <p:ph type="dt" sz="half" idx="10"/>
          </p:nvPr>
        </p:nvSpPr>
        <p:spPr/>
        <p:txBody>
          <a:bodyPr/>
          <a:lstStyle/>
          <a:p>
            <a:r>
              <a:rPr lang="en-US" dirty="0" smtClean="0"/>
              <a:t>‹#›</a:t>
            </a:r>
            <a:endParaRPr lang="en-US" dirty="0"/>
          </a:p>
        </p:txBody>
      </p:sp>
    </p:spTree>
    <p:extLst>
      <p:ext uri="{BB962C8B-B14F-4D97-AF65-F5344CB8AC3E}">
        <p14:creationId xmlns:p14="http://schemas.microsoft.com/office/powerpoint/2010/main" val="1732863518"/>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1.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3382" y="361905"/>
            <a:ext cx="8543418" cy="70132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kumimoji="0" lang="en-US" sz="2400" b="0" i="0" u="none" strike="noStrike" kern="1200" cap="none" spc="0" normalizeH="0" baseline="0" noProof="0" dirty="0" smtClean="0">
                <a:ln>
                  <a:noFill/>
                </a:ln>
                <a:solidFill>
                  <a:srgbClr val="2C343E"/>
                </a:solidFill>
                <a:effectLst/>
                <a:uLnTx/>
                <a:uFillTx/>
                <a:latin typeface="+mn-lt"/>
                <a:ea typeface="+mn-ea"/>
                <a:cs typeface="+mn-cs"/>
              </a:rPr>
              <a:t>Click to edit Master text styles</a:t>
            </a:r>
          </a:p>
          <a:p>
            <a:pPr lvl="1"/>
            <a:r>
              <a:rPr kumimoji="0" lang="en-US" sz="2000" b="0" i="0" u="none" strike="noStrike" kern="1200" cap="none" spc="0" normalizeH="0" baseline="0" noProof="0" dirty="0" smtClean="0">
                <a:ln>
                  <a:noFill/>
                </a:ln>
                <a:solidFill>
                  <a:srgbClr val="2C343E"/>
                </a:solidFill>
                <a:effectLst/>
                <a:uLnTx/>
                <a:uFillTx/>
                <a:latin typeface="+mn-lt"/>
                <a:ea typeface="+mn-ea"/>
                <a:cs typeface="+mn-cs"/>
              </a:rPr>
              <a:t>Second level</a:t>
            </a:r>
          </a:p>
          <a:p>
            <a:pPr lvl="2"/>
            <a:r>
              <a:rPr kumimoji="0" lang="en-US" sz="1800" b="0" i="0" u="none" strike="noStrike" kern="1200" cap="none" spc="0" normalizeH="0" baseline="0" noProof="0" dirty="0" smtClean="0">
                <a:ln>
                  <a:noFill/>
                </a:ln>
                <a:solidFill>
                  <a:srgbClr val="2C343E"/>
                </a:solidFill>
                <a:effectLst/>
                <a:uLnTx/>
                <a:uFillTx/>
                <a:latin typeface="+mn-lt"/>
                <a:ea typeface="+mn-ea"/>
                <a:cs typeface="+mn-cs"/>
              </a:rPr>
              <a:t>Third level</a:t>
            </a:r>
          </a:p>
          <a:p>
            <a:pPr lvl="3"/>
            <a:r>
              <a:rPr kumimoji="0" lang="en-US" sz="1600" b="0" i="0" u="none" strike="noStrike" kern="1200" cap="none" spc="0" normalizeH="0" baseline="0" noProof="0" dirty="0" smtClean="0">
                <a:ln>
                  <a:noFill/>
                </a:ln>
                <a:solidFill>
                  <a:srgbClr val="2C343E"/>
                </a:solidFill>
                <a:effectLst/>
                <a:uLnTx/>
                <a:uFillTx/>
                <a:latin typeface="+mn-lt"/>
                <a:ea typeface="+mn-ea"/>
                <a:cs typeface="+mn-cs"/>
              </a:rPr>
              <a:t>Fourth level</a:t>
            </a:r>
          </a:p>
          <a:p>
            <a:pPr lvl="4"/>
            <a:r>
              <a:rPr kumimoji="0" lang="en-US" sz="1600" b="0" i="0" u="none" strike="noStrike" kern="1200" cap="none" spc="0" normalizeH="0" baseline="0" noProof="0" dirty="0" smtClean="0">
                <a:ln>
                  <a:noFill/>
                </a:ln>
                <a:solidFill>
                  <a:srgbClr val="2C343E"/>
                </a:solidFill>
                <a:effectLst/>
                <a:uLnTx/>
                <a:uFillTx/>
                <a:latin typeface="+mn-lt"/>
                <a:ea typeface="+mn-ea"/>
                <a:cs typeface="+mn-cs"/>
              </a:rPr>
              <a:t>Fifth level</a:t>
            </a:r>
            <a:endParaRPr kumimoji="0" lang="en-US" sz="1600" b="0" i="0" u="none" strike="noStrike" kern="1200" cap="none" spc="0" normalizeH="0" baseline="0" noProof="0" dirty="0">
              <a:ln>
                <a:noFill/>
              </a:ln>
              <a:solidFill>
                <a:srgbClr val="2C343E"/>
              </a:solidFill>
              <a:effectLst/>
              <a:uLnTx/>
              <a:uFillTx/>
              <a:latin typeface="+mn-lt"/>
              <a:ea typeface="+mn-ea"/>
              <a:cs typeface="+mn-cs"/>
            </a:endParaRP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800">
                <a:solidFill>
                  <a:srgbClr val="2C343E"/>
                </a:solidFill>
                <a:latin typeface="Arial"/>
                <a:cs typeface="Arial"/>
              </a:defRPr>
            </a:lvl1pPr>
          </a:lstStyle>
          <a:p>
            <a:r>
              <a:rPr lang="en-US" dirty="0" smtClean="0"/>
              <a:t>‹#›</a:t>
            </a:r>
            <a:endParaRPr lang="en-US" dirty="0"/>
          </a:p>
        </p:txBody>
      </p:sp>
      <p:pic>
        <p:nvPicPr>
          <p:cNvPr id="7" name="Picture 6" descr="Header-02.png"/>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0" y="0"/>
            <a:ext cx="9144000" cy="264795"/>
          </a:xfrm>
          <a:prstGeom prst="rect">
            <a:avLst/>
          </a:prstGeom>
        </p:spPr>
      </p:pic>
      <p:sp>
        <p:nvSpPr>
          <p:cNvPr id="8" name="Rectangle 7"/>
          <p:cNvSpPr/>
          <p:nvPr userDrawn="1"/>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71839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62" r:id="rId4"/>
    <p:sldLayoutId id="2147483659" r:id="rId5"/>
    <p:sldLayoutId id="2147483663" r:id="rId6"/>
    <p:sldLayoutId id="2147483658" r:id="rId7"/>
    <p:sldLayoutId id="2147483664" r:id="rId8"/>
    <p:sldLayoutId id="2147483657" r:id="rId9"/>
    <p:sldLayoutId id="2147483665" r:id="rId10"/>
    <p:sldLayoutId id="2147483660" r:id="rId11"/>
    <p:sldLayoutId id="2147483666" r:id="rId12"/>
    <p:sldLayoutId id="2147483661" r:id="rId13"/>
    <p:sldLayoutId id="2147483667" r:id="rId14"/>
    <p:sldLayoutId id="2147483651" r:id="rId15"/>
    <p:sldLayoutId id="2147483652" r:id="rId16"/>
    <p:sldLayoutId id="2147483654" r:id="rId17"/>
    <p:sldLayoutId id="2147483655" r:id="rId18"/>
  </p:sldLayoutIdLst>
  <p:timing>
    <p:tnLst>
      <p:par>
        <p:cTn xmlns:p14="http://schemas.microsoft.com/office/powerpoint/2010/main" id="1" dur="indefinite" restart="never" nodeType="tmRoot"/>
      </p:par>
    </p:tnLst>
  </p:timing>
  <p:hf hdr="0" ftr="0" dt="0"/>
  <p:txStyles>
    <p:titleStyle>
      <a:lvl1pPr algn="l" defTabSz="457200" rtl="0" eaLnBrk="1" latinLnBrk="0" hangingPunct="1">
        <a:spcBef>
          <a:spcPct val="0"/>
        </a:spcBef>
        <a:buNone/>
        <a:defRPr sz="2400" kern="1200">
          <a:solidFill>
            <a:schemeClr val="tx1"/>
          </a:solidFill>
          <a:latin typeface="Arial"/>
          <a:ea typeface="+mj-ea"/>
          <a:cs typeface="Arial"/>
        </a:defRPr>
      </a:lvl1pPr>
    </p:titleStyle>
    <p:bodyStyle>
      <a:lvl1pPr marL="342900" marR="0" indent="-342900" algn="l" defTabSz="457200" rtl="0" eaLnBrk="1" fontAlgn="auto" latinLnBrk="0" hangingPunct="1">
        <a:lnSpc>
          <a:spcPct val="100000"/>
        </a:lnSpc>
        <a:spcBef>
          <a:spcPct val="20000"/>
        </a:spcBef>
        <a:spcAft>
          <a:spcPts val="0"/>
        </a:spcAft>
        <a:buClr>
          <a:schemeClr val="bg1"/>
        </a:buClr>
        <a:buSzTx/>
        <a:buFont typeface="Arial"/>
        <a:buChar char="•"/>
        <a:tabLst/>
        <a:defRPr lang="en-US" sz="2000" kern="1200" noProof="0" dirty="0" smtClean="0">
          <a:solidFill>
            <a:schemeClr val="tx1"/>
          </a:solidFill>
          <a:latin typeface="Arial" panose="020B0604020202020204" pitchFamily="34" charset="0"/>
          <a:ea typeface="+mn-ea"/>
          <a:cs typeface="Arial" panose="020B0604020202020204" pitchFamily="34" charset="0"/>
        </a:defRPr>
      </a:lvl1pPr>
      <a:lvl2pPr marL="742950" marR="0" indent="-285750" algn="l" defTabSz="457200" rtl="0" eaLnBrk="1" fontAlgn="auto" latinLnBrk="0" hangingPunct="1">
        <a:lnSpc>
          <a:spcPct val="100000"/>
        </a:lnSpc>
        <a:spcBef>
          <a:spcPct val="20000"/>
        </a:spcBef>
        <a:spcAft>
          <a:spcPts val="0"/>
        </a:spcAft>
        <a:buClr>
          <a:schemeClr val="accent6"/>
        </a:buClr>
        <a:buSzTx/>
        <a:buFont typeface="Lucida Grande"/>
        <a:buChar char="»"/>
        <a:tabLst/>
        <a:defRPr lang="en-US" sz="1600" kern="1200" noProof="0" dirty="0" smtClean="0">
          <a:solidFill>
            <a:schemeClr val="tx1"/>
          </a:solidFill>
          <a:latin typeface="Arial" panose="020B0604020202020204" pitchFamily="34" charset="0"/>
          <a:ea typeface="+mn-ea"/>
          <a:cs typeface="Arial" panose="020B0604020202020204" pitchFamily="34" charset="0"/>
        </a:defRPr>
      </a:lvl2pPr>
      <a:lvl3pPr marL="1143000" marR="0" indent="-228600" algn="l" defTabSz="457200" rtl="0" eaLnBrk="1" fontAlgn="auto" latinLnBrk="0" hangingPunct="1">
        <a:lnSpc>
          <a:spcPct val="100000"/>
        </a:lnSpc>
        <a:spcBef>
          <a:spcPct val="20000"/>
        </a:spcBef>
        <a:spcAft>
          <a:spcPts val="0"/>
        </a:spcAft>
        <a:buClr>
          <a:schemeClr val="accent6"/>
        </a:buClr>
        <a:buSzTx/>
        <a:buFont typeface="Arial"/>
        <a:buChar char="•"/>
        <a:tabLst/>
        <a:defRPr lang="en-US" sz="1400" kern="1200" noProof="0" dirty="0" smtClean="0">
          <a:solidFill>
            <a:schemeClr val="tx1"/>
          </a:solidFill>
          <a:latin typeface="Arial" panose="020B0604020202020204" pitchFamily="34" charset="0"/>
          <a:ea typeface="+mn-ea"/>
          <a:cs typeface="Arial" panose="020B0604020202020204" pitchFamily="34" charset="0"/>
        </a:defRPr>
      </a:lvl3pPr>
      <a:lvl4pPr marL="1600200" marR="0" indent="-228600" algn="l" defTabSz="457200" rtl="0" eaLnBrk="1" fontAlgn="auto" latinLnBrk="0" hangingPunct="1">
        <a:lnSpc>
          <a:spcPct val="100000"/>
        </a:lnSpc>
        <a:spcBef>
          <a:spcPct val="20000"/>
        </a:spcBef>
        <a:spcAft>
          <a:spcPts val="0"/>
        </a:spcAft>
        <a:buClr>
          <a:schemeClr val="accent6"/>
        </a:buClr>
        <a:buSzTx/>
        <a:buFont typeface="Arial"/>
        <a:buChar char="–"/>
        <a:tabLst/>
        <a:defRPr lang="en-US" sz="1200" kern="1200" noProof="0" dirty="0" smtClean="0">
          <a:solidFill>
            <a:schemeClr val="tx1"/>
          </a:solidFill>
          <a:latin typeface="Arial" panose="020B0604020202020204" pitchFamily="34" charset="0"/>
          <a:ea typeface="+mn-ea"/>
          <a:cs typeface="Arial" panose="020B0604020202020204" pitchFamily="34" charset="0"/>
        </a:defRPr>
      </a:lvl4pPr>
      <a:lvl5pPr marL="2057400" marR="0" indent="-228600" algn="l" defTabSz="457200" rtl="0" eaLnBrk="1" fontAlgn="auto" latinLnBrk="0" hangingPunct="1">
        <a:lnSpc>
          <a:spcPct val="100000"/>
        </a:lnSpc>
        <a:spcBef>
          <a:spcPct val="20000"/>
        </a:spcBef>
        <a:spcAft>
          <a:spcPts val="0"/>
        </a:spcAft>
        <a:buClr>
          <a:schemeClr val="accent6"/>
        </a:buClr>
        <a:buSzPct val="80000"/>
        <a:buFont typeface="Wingdings" charset="2"/>
        <a:buChar char="§"/>
        <a:tabLst/>
        <a:defRPr lang="en-US" sz="1100" kern="1200" noProof="0" dirty="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hyperlink" Target="http://www.cdc.gov/zika/hc-providers/registry.html" TargetMode="External"/><Relationship Id="rId4" Type="http://schemas.openxmlformats.org/officeDocument/2006/relationships/hyperlink" Target="http://www.cdc.gov/zika/public-health-partners/zapss.html" TargetMode="External"/><Relationship Id="rId5" Type="http://schemas.openxmlformats.org/officeDocument/2006/relationships/image" Target="../media/image12.png"/><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image" Target="../media/image19.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2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hyperlink" Target="http://www.cdc.gov/zika/geo/index.html" TargetMode="External"/><Relationship Id="rId4"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8.xml"/><Relationship Id="rId2" Type="http://schemas.openxmlformats.org/officeDocument/2006/relationships/notesSlide" Target="../notesSlides/notesSlide20.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8.xml"/><Relationship Id="rId2" Type="http://schemas.openxmlformats.org/officeDocument/2006/relationships/notesSlide" Target="../notesSlides/notesSlide21.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1" Type="http://schemas.openxmlformats.org/officeDocument/2006/relationships/slideLayout" Target="../slideLayouts/slideLayout8.xml"/><Relationship Id="rId2" Type="http://schemas.openxmlformats.org/officeDocument/2006/relationships/notesSlide" Target="../notesSlides/notesSlide22.xml"/></Relationships>
</file>

<file path=ppt/slides/_rels/slide37.xml.rels><?xml version="1.0" encoding="UTF-8" standalone="yes"?>
<Relationships xmlns="http://schemas.openxmlformats.org/package/2006/relationships"><Relationship Id="rId3" Type="http://schemas.openxmlformats.org/officeDocument/2006/relationships/hyperlink" Target="http://www.cdc.gov/condomeffectiveness/male-condom-use.html" TargetMode="External"/><Relationship Id="rId4" Type="http://schemas.openxmlformats.org/officeDocument/2006/relationships/image" Target="../media/image29.png"/><Relationship Id="rId5" Type="http://schemas.openxmlformats.org/officeDocument/2006/relationships/image" Target="../media/image34.png"/><Relationship Id="rId1" Type="http://schemas.openxmlformats.org/officeDocument/2006/relationships/slideLayout" Target="../slideLayouts/slideLayout8.xml"/><Relationship Id="rId2" Type="http://schemas.openxmlformats.org/officeDocument/2006/relationships/notesSlide" Target="../notesSlides/notesSlide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4.xml"/><Relationship Id="rId3" Type="http://schemas.openxmlformats.org/officeDocument/2006/relationships/image" Target="../media/image3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6.png"/><Relationship Id="rId3" Type="http://schemas.openxmlformats.org/officeDocument/2006/relationships/image" Target="../media/image37.png"/></Relationships>
</file>

<file path=ppt/slides/_rels/slide4.xml.rels><?xml version="1.0" encoding="UTF-8" standalone="yes"?>
<Relationships xmlns="http://schemas.openxmlformats.org/package/2006/relationships"><Relationship Id="rId3" Type="http://schemas.openxmlformats.org/officeDocument/2006/relationships/hyperlink" Target="http://www.cdc.gov/zika/geo/united-states.html" TargetMode="External"/><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wwwnc.cdc.gov%5Ctravel%5Cpage%5Czika-travel-information" TargetMode="External"/><Relationship Id="rId3" Type="http://schemas.openxmlformats.org/officeDocument/2006/relationships/image" Target="../media/image3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4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l" rtl="0">
              <a:lnSpc>
                <a:spcPct val="80000"/>
              </a:lnSpc>
            </a:pPr>
            <a:r>
              <a:rPr lang="es" sz="4000" b="1" i="0" u="none" baseline="0"/>
              <a:t>ZIKA 101</a:t>
            </a:r>
            <a:endParaRPr lang="es" sz="4000" dirty="0"/>
          </a:p>
        </p:txBody>
      </p:sp>
      <p:sp>
        <p:nvSpPr>
          <p:cNvPr id="4" name="TextBox 3"/>
          <p:cNvSpPr txBox="1"/>
          <p:nvPr/>
        </p:nvSpPr>
        <p:spPr>
          <a:xfrm>
            <a:off x="3594538" y="4557053"/>
            <a:ext cx="3058923" cy="276999"/>
          </a:xfrm>
          <a:prstGeom prst="rect">
            <a:avLst/>
          </a:prstGeom>
          <a:noFill/>
        </p:spPr>
        <p:txBody>
          <a:bodyPr wrap="square" rtlCol="0">
            <a:spAutoFit/>
          </a:bodyPr>
          <a:lstStyle/>
          <a:p>
            <a:pPr algn="r" rtl="0"/>
            <a:r>
              <a:rPr lang="es" sz="1200" b="0" i="0" u="none" baseline="0" dirty="0">
                <a:latin typeface="Arial" panose="020B0604020202020204" pitchFamily="34" charset="0"/>
                <a:cs typeface="Arial" panose="020B0604020202020204" pitchFamily="34" charset="0"/>
              </a:rPr>
              <a:t>Actualizado el 8 de septiembre del 2016</a:t>
            </a:r>
            <a:endParaRPr lang="e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089488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lgn="l" rtl="0"/>
            <a:r>
              <a:rPr lang="es" sz="1600" b="0" i="0" u="none" baseline="0"/>
              <a:t>La infección por el zika durante el embarazo puede provocar microcefalia y otros defectos cerebrales graves en el feto.</a:t>
            </a:r>
          </a:p>
          <a:p>
            <a:pPr lvl="1" algn="l" rtl="0"/>
            <a:r>
              <a:rPr lang="es" sz="1400" b="0" i="0" u="none" baseline="0"/>
              <a:t>Microcefalia: defecto de nacimiento en el que la cabeza del bebé es más pequeña de lo esperado, en relación con la de los bebés de la misma edad y sexo. </a:t>
            </a:r>
          </a:p>
          <a:p>
            <a:pPr lvl="1" algn="l" rtl="0"/>
            <a:r>
              <a:rPr lang="es" sz="1400" b="0" i="0" u="none" baseline="0"/>
              <a:t>No hay evidencia de que una infección previa afecte embarazos futuros.</a:t>
            </a:r>
          </a:p>
          <a:p>
            <a:pPr marL="0" indent="0" algn="l" rtl="0">
              <a:buNone/>
            </a:pPr>
            <a:r>
              <a:rPr lang="es" sz="1600" b="0" i="0" u="none" baseline="0"/>
              <a:t> </a:t>
            </a:r>
            <a:endParaRPr lang="es" sz="1600" dirty="0"/>
          </a:p>
        </p:txBody>
      </p:sp>
      <p:sp>
        <p:nvSpPr>
          <p:cNvPr id="3" name="Title 2"/>
          <p:cNvSpPr>
            <a:spLocks noGrp="1"/>
          </p:cNvSpPr>
          <p:nvPr>
            <p:ph type="title"/>
          </p:nvPr>
        </p:nvSpPr>
        <p:spPr/>
        <p:txBody>
          <a:bodyPr/>
          <a:lstStyle/>
          <a:p>
            <a:pPr algn="l" rtl="0"/>
            <a:r>
              <a:rPr lang="es" b="0" i="0" u="none" baseline="0"/>
              <a:t>¿De qué modo afecta el zika los embarazos?</a:t>
            </a:r>
          </a:p>
        </p:txBody>
      </p:sp>
      <p:sp>
        <p:nvSpPr>
          <p:cNvPr id="5" name="Rectangle 4" descr="black border"/>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dirty="0">
              <a:solidFill>
                <a:srgbClr val="228E92"/>
              </a:solidFill>
            </a:endParaRPr>
          </a:p>
        </p:txBody>
      </p:sp>
      <p:pic>
        <p:nvPicPr>
          <p:cNvPr id="6" name="Picture 5" descr="Pregnant woman" title="Pregnant wom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6064" y="438012"/>
            <a:ext cx="1762778" cy="4584209"/>
          </a:xfrm>
          <a:prstGeom prst="rect">
            <a:avLst/>
          </a:prstGeom>
        </p:spPr>
      </p:pic>
    </p:spTree>
    <p:extLst>
      <p:ext uri="{BB962C8B-B14F-4D97-AF65-F5344CB8AC3E}">
        <p14:creationId xmlns:p14="http://schemas.microsoft.com/office/powerpoint/2010/main" val="293777807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lgn="l" rtl="0"/>
            <a:r>
              <a:rPr lang="es" sz="1600" b="0" i="0" u="none" baseline="0"/>
              <a:t>Se han detectado otros problemas en fetos y bebés infectados por el virus del Zika antes del nacimiento.</a:t>
            </a:r>
          </a:p>
          <a:p>
            <a:pPr lvl="1" algn="l" rtl="0"/>
            <a:r>
              <a:rPr lang="es" sz="1400" b="0" i="0" u="none" baseline="0"/>
              <a:t>Aborto espontáneo, muerte fetal, estructuras cerebrales ausentes o malformadas, defectos oculares, déficit auditivo y trastornos en el crecimiento</a:t>
            </a:r>
          </a:p>
          <a:p>
            <a:pPr algn="l" rtl="0"/>
            <a:r>
              <a:rPr lang="es" sz="1600" b="0" i="0" u="none" baseline="0"/>
              <a:t>No se han reportado casos de bebés que contrajeron el zika a través de la lactancia materna.</a:t>
            </a:r>
            <a:endParaRPr lang="es" sz="1600" dirty="0"/>
          </a:p>
          <a:p>
            <a:pPr marL="0" indent="0" algn="l" rtl="0">
              <a:buNone/>
            </a:pPr>
            <a:r>
              <a:rPr lang="es" sz="1600" b="0" i="0" u="none" baseline="0"/>
              <a:t> </a:t>
            </a:r>
            <a:endParaRPr lang="es" sz="1600" dirty="0"/>
          </a:p>
        </p:txBody>
      </p:sp>
      <p:sp>
        <p:nvSpPr>
          <p:cNvPr id="3" name="Title 2"/>
          <p:cNvSpPr>
            <a:spLocks noGrp="1"/>
          </p:cNvSpPr>
          <p:nvPr>
            <p:ph type="title"/>
          </p:nvPr>
        </p:nvSpPr>
        <p:spPr/>
        <p:txBody>
          <a:bodyPr/>
          <a:lstStyle/>
          <a:p>
            <a:pPr algn="l" rtl="0"/>
            <a:r>
              <a:rPr lang="es" b="0" i="0" u="none" baseline="0"/>
              <a:t>¿Cómo afecta el zika a los fetos y a los bebés?</a:t>
            </a:r>
          </a:p>
        </p:txBody>
      </p:sp>
      <p:sp>
        <p:nvSpPr>
          <p:cNvPr id="5" name="Rectangle 4" descr="black border"/>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dirty="0">
              <a:solidFill>
                <a:srgbClr val="228E92"/>
              </a:solidFill>
            </a:endParaRPr>
          </a:p>
        </p:txBody>
      </p:sp>
      <p:pic>
        <p:nvPicPr>
          <p:cNvPr id="7" name="Picture 6" descr="Pregnant woman" title="Pregnant wom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6064" y="438012"/>
            <a:ext cx="1762778" cy="4584209"/>
          </a:xfrm>
          <a:prstGeom prst="rect">
            <a:avLst/>
          </a:prstGeom>
        </p:spPr>
      </p:pic>
    </p:spTree>
    <p:extLst>
      <p:ext uri="{BB962C8B-B14F-4D97-AF65-F5344CB8AC3E}">
        <p14:creationId xmlns:p14="http://schemas.microsoft.com/office/powerpoint/2010/main" val="118233936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lgn="l" rtl="0"/>
            <a:r>
              <a:rPr lang="es" sz="1400" b="0" i="0" u="none" baseline="0" dirty="0"/>
              <a:t>Los CDC han creado el </a:t>
            </a:r>
            <a:r>
              <a:rPr lang="es" sz="1400" b="0" i="0" u="none" baseline="0" dirty="0">
                <a:hlinkClick r:id="rId3"/>
              </a:rPr>
              <a:t>Registro de Casos de Zika en el Embarazo en los EE. </a:t>
            </a:r>
            <a:r>
              <a:rPr lang="es" sz="1400" b="0" i="0" u="none" baseline="0" dirty="0" smtClean="0">
                <a:hlinkClick r:id="rId3"/>
              </a:rPr>
              <a:t>UU.</a:t>
            </a:r>
            <a:r>
              <a:rPr lang="es" sz="1400" b="0" i="0" u="none" baseline="0" dirty="0" smtClean="0"/>
              <a:t> para </a:t>
            </a:r>
            <a:r>
              <a:rPr lang="es" sz="1400" b="0" i="0" u="none" baseline="0" dirty="0"/>
              <a:t>obtener más información sobre las mujeres embarazadas con zika en los Estados Unidos y sus bebés.</a:t>
            </a:r>
            <a:endParaRPr lang="es" sz="1400" dirty="0"/>
          </a:p>
          <a:p>
            <a:pPr algn="l" rtl="0"/>
            <a:r>
              <a:rPr lang="es" sz="1400" b="0" i="0" u="none" baseline="0" dirty="0"/>
              <a:t>Los datos se utilizarán para </a:t>
            </a:r>
          </a:p>
          <a:p>
            <a:pPr lvl="1" algn="l" rtl="0"/>
            <a:r>
              <a:rPr lang="es" sz="1200" b="0" i="0" u="none" baseline="0" dirty="0"/>
              <a:t>Actualizar las recomendaciones para el cuidado clínico</a:t>
            </a:r>
          </a:p>
          <a:p>
            <a:pPr lvl="1" algn="l" rtl="0"/>
            <a:r>
              <a:rPr lang="es" sz="1200" b="0" i="0" u="none" baseline="0" dirty="0"/>
              <a:t>Planificar los servicios para mujeres embarazadas y familias afectadas por el zika</a:t>
            </a:r>
          </a:p>
          <a:p>
            <a:pPr lvl="1" algn="l" rtl="0"/>
            <a:r>
              <a:rPr lang="es" sz="1200" b="0" i="0" u="none" baseline="0" dirty="0"/>
              <a:t>Mejorar la prevención de la infección por el zika durante el embarazo</a:t>
            </a:r>
          </a:p>
          <a:p>
            <a:pPr algn="l" rtl="0"/>
            <a:r>
              <a:rPr lang="es" sz="1400" b="0" i="0" u="none" baseline="0" dirty="0"/>
              <a:t>En Puerto Rico se utiliza el </a:t>
            </a:r>
            <a:r>
              <a:rPr lang="es" sz="1400" b="0" i="0" u="none" baseline="0" dirty="0">
                <a:solidFill>
                  <a:srgbClr val="31A1B3"/>
                </a:solidFill>
                <a:hlinkClick r:id="rId4"/>
              </a:rPr>
              <a:t>Sistema de Vigilancia Activa del Zika en Embarazos</a:t>
            </a:r>
            <a:r>
              <a:rPr lang="es" sz="1400" b="0" i="0" u="none" baseline="0" dirty="0"/>
              <a:t>.</a:t>
            </a:r>
            <a:endParaRPr lang="es" sz="1400" dirty="0"/>
          </a:p>
        </p:txBody>
      </p:sp>
      <p:sp>
        <p:nvSpPr>
          <p:cNvPr id="3" name="Title 2"/>
          <p:cNvSpPr>
            <a:spLocks noGrp="1"/>
          </p:cNvSpPr>
          <p:nvPr>
            <p:ph type="title"/>
          </p:nvPr>
        </p:nvSpPr>
        <p:spPr/>
        <p:txBody>
          <a:bodyPr/>
          <a:lstStyle/>
          <a:p>
            <a:pPr algn="l" rtl="0"/>
            <a:r>
              <a:rPr lang="es" b="0" i="0" u="none" baseline="0"/>
              <a:t>Registro de Casos de Zika en el Embarazo</a:t>
            </a:r>
          </a:p>
        </p:txBody>
      </p:sp>
      <p:sp>
        <p:nvSpPr>
          <p:cNvPr id="5" name="Rectangle 4" descr="black border"/>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dirty="0"/>
          </a:p>
        </p:txBody>
      </p:sp>
      <p:pic>
        <p:nvPicPr>
          <p:cNvPr id="6" name="Picture 5" descr="Doctor on the phone" title="Doctor on the phone"/>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29000" y="1283741"/>
            <a:ext cx="3415000" cy="3716324"/>
          </a:xfrm>
          <a:prstGeom prst="rect">
            <a:avLst/>
          </a:prstGeom>
        </p:spPr>
      </p:pic>
    </p:spTree>
    <p:extLst>
      <p:ext uri="{BB962C8B-B14F-4D97-AF65-F5344CB8AC3E}">
        <p14:creationId xmlns:p14="http://schemas.microsoft.com/office/powerpoint/2010/main" val="395644688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5974"/>
            <a:ext cx="4957168" cy="3251862"/>
          </a:xfrm>
        </p:spPr>
        <p:txBody>
          <a:bodyPr numCol="1" spcCol="274320">
            <a:noAutofit/>
          </a:bodyPr>
          <a:lstStyle/>
          <a:p>
            <a:pPr algn="l" rtl="0"/>
            <a:r>
              <a:rPr lang="es" sz="1700" b="0" i="0" u="none" baseline="0" dirty="0"/>
              <a:t>Las investigaciones sugieren que el SGB </a:t>
            </a:r>
            <a:r>
              <a:rPr lang="cs-CZ" sz="1700" b="0" i="0" u="none" baseline="0" dirty="0" smtClean="0"/>
              <a:t/>
            </a:r>
            <a:br>
              <a:rPr lang="cs-CZ" sz="1700" b="0" i="0" u="none" baseline="0" dirty="0" smtClean="0"/>
            </a:br>
            <a:r>
              <a:rPr lang="es" sz="1700" b="0" i="0" u="none" baseline="0" dirty="0" smtClean="0"/>
              <a:t>está </a:t>
            </a:r>
            <a:r>
              <a:rPr lang="es" sz="1700" b="0" i="0" u="none" baseline="0" dirty="0"/>
              <a:t>estrechamente asociado al zika, </a:t>
            </a:r>
            <a:r>
              <a:rPr lang="cs-CZ" sz="1700" b="0" i="0" u="none" baseline="0" dirty="0" smtClean="0"/>
              <a:t/>
            </a:r>
            <a:br>
              <a:rPr lang="cs-CZ" sz="1700" b="0" i="0" u="none" baseline="0" dirty="0" smtClean="0"/>
            </a:br>
            <a:r>
              <a:rPr lang="es" sz="1700" b="0" i="0" u="none" baseline="0" dirty="0" smtClean="0"/>
              <a:t>aunque </a:t>
            </a:r>
            <a:r>
              <a:rPr lang="es" sz="1700" b="0" i="0" u="none" baseline="0" dirty="0"/>
              <a:t>solo una proporción pequeña de personas con infección reciente por el virus del Zika contrae el SGB. Los CDC continúan investigando la relación entre el SGB y el zika para obtener más información.</a:t>
            </a:r>
          </a:p>
          <a:p>
            <a:pPr algn="l" rtl="0"/>
            <a:r>
              <a:rPr lang="es" sz="1700" b="0" i="0" u="none" baseline="0" dirty="0"/>
              <a:t>El SGB es una enfermedad poco frecuente del sistema nervioso en la cual el propio sistema inmunitario de la persona daña las células nerviosas, lo que causa debilidad muscular y, a veces, parálisis. </a:t>
            </a:r>
            <a:endParaRPr lang="es" sz="1700" dirty="0"/>
          </a:p>
        </p:txBody>
      </p:sp>
      <p:sp>
        <p:nvSpPr>
          <p:cNvPr id="3" name="Title 2"/>
          <p:cNvSpPr>
            <a:spLocks noGrp="1"/>
          </p:cNvSpPr>
          <p:nvPr>
            <p:ph type="title"/>
          </p:nvPr>
        </p:nvSpPr>
        <p:spPr/>
        <p:txBody>
          <a:bodyPr>
            <a:normAutofit/>
          </a:bodyPr>
          <a:lstStyle/>
          <a:p>
            <a:pPr algn="l" rtl="0"/>
            <a:r>
              <a:rPr lang="es" b="0" i="0" u="none" baseline="0"/>
              <a:t>¿El zika provoca el síndrome de</a:t>
            </a:r>
            <a:r>
              <a:rPr lang="es"/>
              <a:t/>
            </a:r>
            <a:br>
              <a:rPr lang="es"/>
            </a:br>
            <a:r>
              <a:rPr lang="es" b="0" i="0" u="none" baseline="0"/>
              <a:t>Guillain-Barré (SGB)?</a:t>
            </a:r>
            <a:endParaRPr lang="e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0840" y="660534"/>
            <a:ext cx="3772593" cy="3924959"/>
          </a:xfrm>
          <a:prstGeom prst="rect">
            <a:avLst/>
          </a:prstGeom>
        </p:spPr>
      </p:pic>
    </p:spTree>
    <p:extLst>
      <p:ext uri="{BB962C8B-B14F-4D97-AF65-F5344CB8AC3E}">
        <p14:creationId xmlns:p14="http://schemas.microsoft.com/office/powerpoint/2010/main" val="94685604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283741"/>
            <a:ext cx="4957169" cy="3394472"/>
          </a:xfrm>
        </p:spPr>
        <p:txBody>
          <a:bodyPr/>
          <a:lstStyle/>
          <a:p>
            <a:pPr algn="l" rtl="0"/>
            <a:r>
              <a:rPr lang="es" b="0" i="0" u="none" baseline="0"/>
              <a:t>El diagnóstico del zika se basa en los antecedentes de viajes recientes de una persona, los síntomas y los resultados de las pruebas.</a:t>
            </a:r>
          </a:p>
          <a:p>
            <a:pPr algn="l" rtl="0"/>
            <a:r>
              <a:rPr lang="es" b="0" i="0" u="none" baseline="0"/>
              <a:t>Una prueba de detección en sangre u orina puede confirmar la infección por el virus del Zika.</a:t>
            </a:r>
          </a:p>
          <a:p>
            <a:endParaRPr lang="es" dirty="0"/>
          </a:p>
        </p:txBody>
      </p:sp>
      <p:sp>
        <p:nvSpPr>
          <p:cNvPr id="3" name="Title 2"/>
          <p:cNvSpPr>
            <a:spLocks noGrp="1"/>
          </p:cNvSpPr>
          <p:nvPr>
            <p:ph type="title"/>
          </p:nvPr>
        </p:nvSpPr>
        <p:spPr/>
        <p:txBody>
          <a:bodyPr/>
          <a:lstStyle/>
          <a:p>
            <a:pPr algn="l" rtl="0"/>
            <a:r>
              <a:rPr lang="es" b="0" i="0" u="none" baseline="0"/>
              <a:t>¿Cómo se diagnostica el zika?</a:t>
            </a:r>
          </a:p>
        </p:txBody>
      </p:sp>
      <p:pic>
        <p:nvPicPr>
          <p:cNvPr id="5" name="Picture 4" descr="Doctor examining a pregnant patient" title="Doctor examining a pregnant patien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6238" y="1659106"/>
            <a:ext cx="3573350" cy="3474090"/>
          </a:xfrm>
          <a:prstGeom prst="rect">
            <a:avLst/>
          </a:prstGeom>
        </p:spPr>
      </p:pic>
      <p:sp>
        <p:nvSpPr>
          <p:cNvPr id="6" name="Rectangle 5" descr="black border"/>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dirty="0"/>
          </a:p>
        </p:txBody>
      </p:sp>
    </p:spTree>
    <p:extLst>
      <p:ext uri="{BB962C8B-B14F-4D97-AF65-F5344CB8AC3E}">
        <p14:creationId xmlns:p14="http://schemas.microsoft.com/office/powerpoint/2010/main" val="230885992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283741"/>
            <a:ext cx="4957169" cy="3394472"/>
          </a:xfrm>
        </p:spPr>
        <p:txBody>
          <a:bodyPr/>
          <a:lstStyle/>
          <a:p>
            <a:pPr algn="l" rtl="0"/>
            <a:r>
              <a:rPr lang="es" b="0" i="0" u="none" baseline="0"/>
              <a:t>Los síntomas del zika son similares a los de otras enfermedades transmitidas por picaduras de mosquitos, como el dengue y el chikunguña.</a:t>
            </a:r>
            <a:endParaRPr lang="es" dirty="0"/>
          </a:p>
        </p:txBody>
      </p:sp>
      <p:sp>
        <p:nvSpPr>
          <p:cNvPr id="3" name="Title 2"/>
          <p:cNvSpPr>
            <a:spLocks noGrp="1"/>
          </p:cNvSpPr>
          <p:nvPr>
            <p:ph type="title"/>
          </p:nvPr>
        </p:nvSpPr>
        <p:spPr/>
        <p:txBody>
          <a:bodyPr/>
          <a:lstStyle/>
          <a:p>
            <a:pPr algn="l" rtl="0"/>
            <a:r>
              <a:rPr lang="es" b="0" i="0" u="none" baseline="0"/>
              <a:t>¿Cómo se diagnostica el zika?</a:t>
            </a:r>
          </a:p>
        </p:txBody>
      </p:sp>
      <p:pic>
        <p:nvPicPr>
          <p:cNvPr id="5" name="Picture 4" descr="Doctor examining a pregnant patient" title="Doctor examining a pregnant patien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6238" y="1659106"/>
            <a:ext cx="3573350" cy="3474090"/>
          </a:xfrm>
          <a:prstGeom prst="rect">
            <a:avLst/>
          </a:prstGeom>
        </p:spPr>
      </p:pic>
      <p:sp>
        <p:nvSpPr>
          <p:cNvPr id="6" name="Rectangle 5" descr="black border"/>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dirty="0"/>
          </a:p>
        </p:txBody>
      </p:sp>
    </p:spTree>
    <p:extLst>
      <p:ext uri="{BB962C8B-B14F-4D97-AF65-F5344CB8AC3E}">
        <p14:creationId xmlns:p14="http://schemas.microsoft.com/office/powerpoint/2010/main" val="355479862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283741"/>
            <a:ext cx="4957169" cy="3394472"/>
          </a:xfrm>
        </p:spPr>
        <p:txBody>
          <a:bodyPr/>
          <a:lstStyle/>
          <a:p>
            <a:pPr algn="l" rtl="0"/>
            <a:r>
              <a:rPr lang="es" b="0" i="0" u="none" baseline="0"/>
              <a:t>Su médico u otro proveedor de atención médica puede indicarle hacerse pruebas para detectar diversos tipos de infecciones.</a:t>
            </a:r>
          </a:p>
        </p:txBody>
      </p:sp>
      <p:sp>
        <p:nvSpPr>
          <p:cNvPr id="3" name="Title 2"/>
          <p:cNvSpPr>
            <a:spLocks noGrp="1"/>
          </p:cNvSpPr>
          <p:nvPr>
            <p:ph type="title"/>
          </p:nvPr>
        </p:nvSpPr>
        <p:spPr/>
        <p:txBody>
          <a:bodyPr/>
          <a:lstStyle/>
          <a:p>
            <a:pPr algn="l" rtl="0"/>
            <a:r>
              <a:rPr lang="es" b="0" i="0" u="none" baseline="0"/>
              <a:t>¿Cómo se diagnostica el zika?</a:t>
            </a:r>
          </a:p>
        </p:txBody>
      </p:sp>
      <p:sp>
        <p:nvSpPr>
          <p:cNvPr id="6" name="Rectangle 5" descr="black border"/>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dirty="0"/>
          </a:p>
        </p:txBody>
      </p:sp>
      <p:pic>
        <p:nvPicPr>
          <p:cNvPr id="7" name="Picture 6" descr="Doctor drawing blood from a female patient" title="Doctor drawing blood from a female patient"/>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72789" y="2156734"/>
            <a:ext cx="4208457" cy="2689289"/>
          </a:xfrm>
          <a:prstGeom prst="rect">
            <a:avLst/>
          </a:prstGeom>
        </p:spPr>
      </p:pic>
    </p:spTree>
    <p:extLst>
      <p:ext uri="{BB962C8B-B14F-4D97-AF65-F5344CB8AC3E}">
        <p14:creationId xmlns:p14="http://schemas.microsoft.com/office/powerpoint/2010/main" val="28974899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283741"/>
            <a:ext cx="4957169" cy="3394472"/>
          </a:xfrm>
        </p:spPr>
        <p:txBody>
          <a:bodyPr/>
          <a:lstStyle/>
          <a:p>
            <a:pPr algn="l" rtl="0"/>
            <a:r>
              <a:rPr lang="es" b="0" i="0" u="none" baseline="0"/>
              <a:t>Todas las mujeres embarazadas deben ser evaluadas en cada consulta prenatal para detectar el zika. Se les debe preguntar si:</a:t>
            </a:r>
          </a:p>
          <a:p>
            <a:pPr lvl="1" algn="l" rtl="0"/>
            <a:r>
              <a:rPr lang="es" b="0" i="0" u="none" baseline="0"/>
              <a:t>Viajaron a un área con transmisión activa del zika o si viven en ella.</a:t>
            </a:r>
          </a:p>
          <a:p>
            <a:pPr lvl="1" algn="l" rtl="0"/>
            <a:r>
              <a:rPr lang="es" b="0" i="0" u="none" baseline="0"/>
              <a:t>Tuvieron relaciones sexuales sin usar condón con una pareja que vive en un área con transmisión activa del zika o que viajó a un área afectada.</a:t>
            </a:r>
          </a:p>
        </p:txBody>
      </p:sp>
      <p:sp>
        <p:nvSpPr>
          <p:cNvPr id="3" name="Title 2"/>
          <p:cNvSpPr>
            <a:spLocks noGrp="1"/>
          </p:cNvSpPr>
          <p:nvPr>
            <p:ph type="title"/>
          </p:nvPr>
        </p:nvSpPr>
        <p:spPr/>
        <p:txBody>
          <a:bodyPr/>
          <a:lstStyle/>
          <a:p>
            <a:pPr algn="l" rtl="0"/>
            <a:r>
              <a:rPr lang="es" b="0" i="0" u="none" baseline="0"/>
              <a:t>¿Cómo se diagnostica el zika?</a:t>
            </a:r>
          </a:p>
        </p:txBody>
      </p:sp>
      <p:sp>
        <p:nvSpPr>
          <p:cNvPr id="6" name="Rectangle 5" descr="black border"/>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dirty="0"/>
          </a:p>
        </p:txBody>
      </p:sp>
      <p:pic>
        <p:nvPicPr>
          <p:cNvPr id="7" name="Picture 6" descr="Doctor drawing blood from a female patient" title="Doctor drawing blood from a female patient"/>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35543" y="2205577"/>
            <a:ext cx="4208457" cy="2689289"/>
          </a:xfrm>
          <a:prstGeom prst="rect">
            <a:avLst/>
          </a:prstGeom>
        </p:spPr>
      </p:pic>
    </p:spTree>
    <p:extLst>
      <p:ext uri="{BB962C8B-B14F-4D97-AF65-F5344CB8AC3E}">
        <p14:creationId xmlns:p14="http://schemas.microsoft.com/office/powerpoint/2010/main" val="196807295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199" y="1445973"/>
            <a:ext cx="5124451" cy="3394472"/>
          </a:xfrm>
        </p:spPr>
        <p:txBody>
          <a:bodyPr/>
          <a:lstStyle/>
          <a:p>
            <a:pPr algn="l" rtl="0"/>
            <a:r>
              <a:rPr lang="es" b="0" i="0" u="none" baseline="0" dirty="0"/>
              <a:t>No hay un medicamento específico ni vacuna para la infección por el virus del Zika.</a:t>
            </a:r>
          </a:p>
          <a:p>
            <a:endParaRPr lang="es" dirty="0"/>
          </a:p>
        </p:txBody>
      </p:sp>
      <p:sp>
        <p:nvSpPr>
          <p:cNvPr id="4" name="Title 3"/>
          <p:cNvSpPr>
            <a:spLocks noGrp="1"/>
          </p:cNvSpPr>
          <p:nvPr>
            <p:ph type="title"/>
          </p:nvPr>
        </p:nvSpPr>
        <p:spPr/>
        <p:txBody>
          <a:bodyPr/>
          <a:lstStyle/>
          <a:p>
            <a:pPr algn="l" rtl="0"/>
            <a:r>
              <a:rPr lang="es" b="0" i="0" u="none" baseline="0"/>
              <a:t>¿Cuál es el tratamiento para el zika?</a:t>
            </a:r>
            <a:endParaRPr lang="es" dirty="0"/>
          </a:p>
        </p:txBody>
      </p:sp>
      <p:pic>
        <p:nvPicPr>
          <p:cNvPr id="6" name="Picture 5" descr="Syringe" title="Syrin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9883" y="480864"/>
            <a:ext cx="791028" cy="4359581"/>
          </a:xfrm>
          <a:prstGeom prst="rect">
            <a:avLst/>
          </a:prstGeom>
        </p:spPr>
      </p:pic>
      <p:sp>
        <p:nvSpPr>
          <p:cNvPr id="7" name="Rectangle 6" descr="black border"/>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dirty="0"/>
          </a:p>
        </p:txBody>
      </p:sp>
    </p:spTree>
    <p:extLst>
      <p:ext uri="{BB962C8B-B14F-4D97-AF65-F5344CB8AC3E}">
        <p14:creationId xmlns:p14="http://schemas.microsoft.com/office/powerpoint/2010/main" val="311706072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l" rtl="0"/>
            <a:r>
              <a:rPr lang="es" b="0" i="0" u="none" baseline="0"/>
              <a:t>Tratar los síntomas</a:t>
            </a:r>
          </a:p>
          <a:p>
            <a:pPr lvl="1" algn="l" rtl="0"/>
            <a:r>
              <a:rPr lang="es" b="0" i="0" u="none" baseline="0"/>
              <a:t>Descansar</a:t>
            </a:r>
          </a:p>
          <a:p>
            <a:pPr lvl="1" algn="l" rtl="0"/>
            <a:r>
              <a:rPr lang="es" b="0" i="0" u="none" baseline="0"/>
              <a:t>Tomar líquidos para evitar la deshidratación</a:t>
            </a:r>
          </a:p>
          <a:p>
            <a:pPr lvl="1" algn="l" rtl="0"/>
            <a:r>
              <a:rPr lang="es" b="0" i="0" u="none" baseline="0"/>
              <a:t>No tomar aspirina ni otros medicamentos antiinflamatorios no esteroideos (AINE).</a:t>
            </a:r>
          </a:p>
          <a:p>
            <a:pPr lvl="1" algn="l" rtl="0"/>
            <a:r>
              <a:rPr lang="es" b="0" i="0" u="none" baseline="0"/>
              <a:t>Tomar acetaminofeno (Tylenol®) para bajar la fiebre y aliviar el dolor.</a:t>
            </a:r>
            <a:endParaRPr lang="es" dirty="0"/>
          </a:p>
        </p:txBody>
      </p:sp>
      <p:sp>
        <p:nvSpPr>
          <p:cNvPr id="3" name="Title 2"/>
          <p:cNvSpPr>
            <a:spLocks noGrp="1"/>
          </p:cNvSpPr>
          <p:nvPr>
            <p:ph type="title"/>
          </p:nvPr>
        </p:nvSpPr>
        <p:spPr/>
        <p:txBody>
          <a:bodyPr>
            <a:normAutofit/>
          </a:bodyPr>
          <a:lstStyle/>
          <a:p>
            <a:pPr algn="l" rtl="0">
              <a:lnSpc>
                <a:spcPct val="100000"/>
              </a:lnSpc>
            </a:pPr>
            <a:r>
              <a:rPr lang="es" b="0" i="0" u="none" baseline="0"/>
              <a:t>¿Cuál es el tratamiento para el zika?</a:t>
            </a:r>
            <a:endParaRPr lang="es" sz="2400" dirty="0"/>
          </a:p>
        </p:txBody>
      </p:sp>
      <p:pic>
        <p:nvPicPr>
          <p:cNvPr id="5" name="Picture 4" descr="Image of a medicine bottle, a bottle of water, and a woman who is sleeping. " title="Images for how to manage symptoms of Zika"/>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18532" y="1049875"/>
            <a:ext cx="3622319" cy="3154572"/>
          </a:xfrm>
          <a:prstGeom prst="rect">
            <a:avLst/>
          </a:prstGeom>
        </p:spPr>
      </p:pic>
    </p:spTree>
    <p:extLst>
      <p:ext uri="{BB962C8B-B14F-4D97-AF65-F5344CB8AC3E}">
        <p14:creationId xmlns:p14="http://schemas.microsoft.com/office/powerpoint/2010/main" val="64030525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numCol="1" spcCol="274320">
            <a:noAutofit/>
          </a:bodyPr>
          <a:lstStyle/>
          <a:p>
            <a:pPr algn="l" rtl="0"/>
            <a:r>
              <a:rPr lang="es" b="0" i="0" u="none" baseline="0" dirty="0"/>
              <a:t>Enfermedad que se transmite principalmente a través de la picadura de un mosquito </a:t>
            </a:r>
            <a:r>
              <a:rPr lang="es" b="0" i="1" u="none" baseline="0" dirty="0"/>
              <a:t>Aedes</a:t>
            </a:r>
            <a:r>
              <a:rPr lang="es" b="0" i="0" u="none" baseline="0" dirty="0"/>
              <a:t> </a:t>
            </a:r>
            <a:r>
              <a:rPr lang="es" b="0" i="1" u="none" baseline="0" dirty="0"/>
              <a:t>aegypti </a:t>
            </a:r>
            <a:r>
              <a:rPr lang="es" b="0" i="0" u="none" baseline="0" dirty="0"/>
              <a:t>o </a:t>
            </a:r>
            <a:r>
              <a:rPr lang="es" b="0" i="1" u="none" baseline="0" dirty="0"/>
              <a:t>Ae. albopictus </a:t>
            </a:r>
            <a:r>
              <a:rPr lang="es" b="0" i="0" u="none" baseline="0" dirty="0"/>
              <a:t>infectado</a:t>
            </a:r>
            <a:r>
              <a:rPr lang="es" b="0" i="1" u="none" baseline="0" dirty="0"/>
              <a:t>.</a:t>
            </a:r>
          </a:p>
          <a:p>
            <a:pPr algn="l" rtl="0"/>
            <a:r>
              <a:rPr lang="es" b="0" i="0" u="none" baseline="0" dirty="0"/>
              <a:t>Muchas personas infectadas con el virus del Zika no tienen síntomas o solo tienen síntomas leves. </a:t>
            </a:r>
          </a:p>
          <a:p>
            <a:pPr algn="l" rtl="0"/>
            <a:r>
              <a:rPr lang="es" b="0" i="0" u="none" baseline="0" dirty="0"/>
              <a:t>No obstante, el zika puede provocar defectos de nacimiento y otros problemas como muerte fetal y aborto espontáneo.</a:t>
            </a:r>
          </a:p>
          <a:p>
            <a:endParaRPr lang="es"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143382" y="341673"/>
            <a:ext cx="5270986" cy="921836"/>
          </a:xfrm>
        </p:spPr>
        <p:txBody>
          <a:bodyPr>
            <a:normAutofit/>
          </a:bodyPr>
          <a:lstStyle/>
          <a:p>
            <a:pPr algn="l" rtl="0"/>
            <a:r>
              <a:rPr lang="es" b="0" i="0" u="none" baseline="0"/>
              <a:t>¿Qué es la enfermedad por el virus del Zika (zika)?</a:t>
            </a:r>
            <a:endParaRPr lang="es" sz="2400" dirty="0"/>
          </a:p>
        </p:txBody>
      </p:sp>
      <p:pic>
        <p:nvPicPr>
          <p:cNvPr id="5" name="Picture 4" title="Mosquit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3212" y="1283741"/>
            <a:ext cx="3293212" cy="2544755"/>
          </a:xfrm>
          <a:prstGeom prst="rect">
            <a:avLst/>
          </a:prstGeom>
        </p:spPr>
      </p:pic>
    </p:spTree>
    <p:extLst>
      <p:ext uri="{BB962C8B-B14F-4D97-AF65-F5344CB8AC3E}">
        <p14:creationId xmlns:p14="http://schemas.microsoft.com/office/powerpoint/2010/main" val="301221684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283741"/>
            <a:ext cx="4616825" cy="3394472"/>
          </a:xfrm>
        </p:spPr>
        <p:txBody>
          <a:bodyPr/>
          <a:lstStyle/>
          <a:p>
            <a:pPr algn="l" rtl="0"/>
            <a:r>
              <a:rPr lang="es" b="0" i="0" u="none" baseline="0"/>
              <a:t>Protéjase de las picaduras de mosquitos. Durante la primera semana de la enfermedad, el virus del Zika puede hallarse en la sangre. </a:t>
            </a:r>
          </a:p>
          <a:p>
            <a:pPr algn="l" rtl="0"/>
            <a:r>
              <a:rPr lang="es" b="0" i="0" u="none" baseline="0"/>
              <a:t>Una persona infectada puede transmitir el virus a un mosquito que la pique.</a:t>
            </a:r>
          </a:p>
          <a:p>
            <a:pPr algn="l" rtl="0"/>
            <a:r>
              <a:rPr lang="es" b="0" i="0" u="none" baseline="0"/>
              <a:t>Un mosquito infectado puede propagar el virus a otras personas.</a:t>
            </a:r>
          </a:p>
          <a:p>
            <a:endParaRPr lang="es" dirty="0"/>
          </a:p>
        </p:txBody>
      </p:sp>
      <p:sp>
        <p:nvSpPr>
          <p:cNvPr id="3" name="Title 2"/>
          <p:cNvSpPr>
            <a:spLocks noGrp="1"/>
          </p:cNvSpPr>
          <p:nvPr>
            <p:ph type="title"/>
          </p:nvPr>
        </p:nvSpPr>
        <p:spPr/>
        <p:txBody>
          <a:bodyPr/>
          <a:lstStyle/>
          <a:p>
            <a:pPr algn="l" rtl="0"/>
            <a:r>
              <a:rPr lang="es" b="0" i="0" u="none" baseline="0"/>
              <a:t>Qué hacer después de contraer el zika</a:t>
            </a:r>
            <a:endParaRPr lang="es" dirty="0"/>
          </a:p>
        </p:txBody>
      </p:sp>
      <p:sp>
        <p:nvSpPr>
          <p:cNvPr id="5" name="Rectangle 4" descr="black border"/>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0983" y="2628754"/>
            <a:ext cx="3952051" cy="1988719"/>
          </a:xfrm>
          <a:prstGeom prst="rect">
            <a:avLst/>
          </a:prstGeom>
        </p:spPr>
      </p:pic>
    </p:spTree>
    <p:extLst>
      <p:ext uri="{BB962C8B-B14F-4D97-AF65-F5344CB8AC3E}">
        <p14:creationId xmlns:p14="http://schemas.microsoft.com/office/powerpoint/2010/main" val="294957394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23879"/>
            <a:ext cx="8153400" cy="1112806"/>
          </a:xfrm>
        </p:spPr>
        <p:txBody>
          <a:bodyPr/>
          <a:lstStyle/>
          <a:p>
            <a:pPr algn="l" rtl="0"/>
            <a:r>
              <a:rPr lang="es" sz="3200" b="1" i="0" u="none" baseline="0" dirty="0"/>
              <a:t>CÓMO PREVENIR LAS PICADURAS </a:t>
            </a:r>
            <a:r>
              <a:rPr lang="es" sz="3200" b="1" i="0" u="none" baseline="0" dirty="0" smtClean="0"/>
              <a:t/>
            </a:r>
            <a:br>
              <a:rPr lang="es" sz="3200" b="1" i="0" u="none" baseline="0" dirty="0" smtClean="0"/>
            </a:br>
            <a:r>
              <a:rPr lang="es" sz="3200" b="1" i="0" u="none" baseline="0" dirty="0" smtClean="0"/>
              <a:t>DE </a:t>
            </a:r>
            <a:r>
              <a:rPr lang="es" sz="3200" b="1" i="0" u="none" baseline="0" dirty="0"/>
              <a:t>MOSQUITOS</a:t>
            </a:r>
            <a:r>
              <a:rPr lang="es" sz="3200" dirty="0"/>
              <a:t/>
            </a:r>
            <a:br>
              <a:rPr lang="es" sz="3200" dirty="0"/>
            </a:br>
            <a:endParaRPr lang="es" sz="2000" b="0" dirty="0"/>
          </a:p>
        </p:txBody>
      </p:sp>
    </p:spTree>
    <p:extLst>
      <p:ext uri="{BB962C8B-B14F-4D97-AF65-F5344CB8AC3E}">
        <p14:creationId xmlns:p14="http://schemas.microsoft.com/office/powerpoint/2010/main" val="97613984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382" y="1756229"/>
            <a:ext cx="5406080" cy="2989942"/>
          </a:xfrm>
        </p:spPr>
        <p:txBody>
          <a:bodyPr>
            <a:normAutofit/>
          </a:bodyPr>
          <a:lstStyle/>
          <a:p>
            <a:pPr algn="l" rtl="0"/>
            <a:r>
              <a:rPr lang="es" b="0" i="0" u="none" baseline="0" dirty="0"/>
              <a:t>El zika se transmite principalmente a través de las picaduras de </a:t>
            </a:r>
            <a:r>
              <a:rPr lang="cs-CZ" b="0" i="0" u="none" baseline="0" dirty="0" smtClean="0"/>
              <a:t>m</a:t>
            </a:r>
            <a:r>
              <a:rPr lang="es" b="0" i="0" u="none" baseline="0" dirty="0" smtClean="0"/>
              <a:t>osquitos</a:t>
            </a:r>
            <a:r>
              <a:rPr lang="es" b="0" i="0" u="none" baseline="0" dirty="0"/>
              <a:t>. </a:t>
            </a:r>
            <a:r>
              <a:rPr lang="es" b="0" i="0" u="none" baseline="0" dirty="0" smtClean="0"/>
              <a:t>Protéjase </a:t>
            </a:r>
            <a:r>
              <a:rPr lang="es" b="0" i="0" u="none" baseline="0" dirty="0"/>
              <a:t>a sí mismo y </a:t>
            </a:r>
            <a:r>
              <a:rPr lang="es" b="0" i="0" u="none" baseline="0" dirty="0" smtClean="0"/>
              <a:t>a </a:t>
            </a:r>
            <a:r>
              <a:rPr lang="es" b="0" i="0" u="none" baseline="0" dirty="0"/>
              <a:t>los demás.</a:t>
            </a:r>
            <a:endParaRPr lang="es" sz="2400" dirty="0"/>
          </a:p>
        </p:txBody>
      </p:sp>
      <p:pic>
        <p:nvPicPr>
          <p:cNvPr id="5" name="Picture 4" title="Mosquit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3212" y="1283741"/>
            <a:ext cx="3293212" cy="2544755"/>
          </a:xfrm>
          <a:prstGeom prst="rect">
            <a:avLst/>
          </a:prstGeom>
        </p:spPr>
      </p:pic>
    </p:spTree>
    <p:extLst>
      <p:ext uri="{BB962C8B-B14F-4D97-AF65-F5344CB8AC3E}">
        <p14:creationId xmlns:p14="http://schemas.microsoft.com/office/powerpoint/2010/main" val="95251011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l" rtl="0"/>
            <a:r>
              <a:rPr lang="es" b="0" i="0" u="none" baseline="0"/>
              <a:t>Esto es lo que puede hacer para ayudar a controlar los mosquitos que puede haber </a:t>
            </a:r>
            <a:r>
              <a:rPr lang="es" b="0" i="0" u="sng" baseline="0"/>
              <a:t>fuera</a:t>
            </a:r>
            <a:r>
              <a:rPr lang="es" b="0" i="0" u="none" baseline="0"/>
              <a:t> de su casa:</a:t>
            </a:r>
          </a:p>
          <a:p>
            <a:pPr lvl="1" algn="l" rtl="0"/>
            <a:r>
              <a:rPr lang="es" b="0" i="0" u="none" baseline="0"/>
              <a:t>Utilice un spray insecticida para exteriores para eliminar los mosquitos en las áreas donde habitan. </a:t>
            </a:r>
          </a:p>
          <a:p>
            <a:pPr lvl="1" algn="l" rtl="0"/>
            <a:r>
              <a:rPr lang="es" b="0" i="0" u="none" baseline="0"/>
              <a:t>Si tiene un pozo séptico, repare todas las grietas o roturas.</a:t>
            </a:r>
          </a:p>
          <a:p>
            <a:endParaRPr lang="es" dirty="0"/>
          </a:p>
        </p:txBody>
      </p:sp>
      <p:sp>
        <p:nvSpPr>
          <p:cNvPr id="3" name="Title 2"/>
          <p:cNvSpPr>
            <a:spLocks noGrp="1"/>
          </p:cNvSpPr>
          <p:nvPr>
            <p:ph type="title"/>
          </p:nvPr>
        </p:nvSpPr>
        <p:spPr/>
        <p:txBody>
          <a:bodyPr/>
          <a:lstStyle/>
          <a:p>
            <a:pPr algn="l" rtl="0"/>
            <a:r>
              <a:rPr lang="es" b="0" i="0" u="none" baseline="0"/>
              <a:t>No deje entrar a los mosquitos</a:t>
            </a:r>
            <a:endParaRPr lang="es" dirty="0"/>
          </a:p>
        </p:txBody>
      </p:sp>
      <p:sp>
        <p:nvSpPr>
          <p:cNvPr id="6" name="Text Placeholder 5"/>
          <p:cNvSpPr>
            <a:spLocks noGrp="1"/>
          </p:cNvSpPr>
          <p:nvPr>
            <p:ph type="body" sz="quarter" idx="11"/>
          </p:nvPr>
        </p:nvSpPr>
        <p:spPr/>
        <p:txBody>
          <a:bodyPr/>
          <a:lstStyle/>
          <a:p>
            <a:pPr algn="l" rtl="0"/>
            <a:r>
              <a:rPr lang="es" b="1" i="0" u="none" baseline="0"/>
              <a:t>PASO 1</a:t>
            </a:r>
            <a:endParaRPr lang="es" dirty="0"/>
          </a:p>
        </p:txBody>
      </p:sp>
      <p:sp>
        <p:nvSpPr>
          <p:cNvPr id="5" name="Rectangle 4" descr="black border"/>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dirty="0"/>
          </a:p>
        </p:txBody>
      </p:sp>
      <p:pic>
        <p:nvPicPr>
          <p:cNvPr id="10" name="Picture 9"/>
          <p:cNvPicPr>
            <a:picLocks noChangeAspect="1"/>
          </p:cNvPicPr>
          <p:nvPr/>
        </p:nvPicPr>
        <p:blipFill rotWithShape="1">
          <a:blip r:embed="rId3"/>
          <a:srcRect l="42959" t="28320" r="27729" b="21228"/>
          <a:stretch/>
        </p:blipFill>
        <p:spPr>
          <a:xfrm>
            <a:off x="5541526" y="269235"/>
            <a:ext cx="3602474" cy="4744597"/>
          </a:xfrm>
          <a:prstGeom prst="rect">
            <a:avLst/>
          </a:prstGeom>
        </p:spPr>
      </p:pic>
    </p:spTree>
    <p:extLst>
      <p:ext uri="{BB962C8B-B14F-4D97-AF65-F5344CB8AC3E}">
        <p14:creationId xmlns:p14="http://schemas.microsoft.com/office/powerpoint/2010/main" val="222486284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l" rtl="0"/>
            <a:r>
              <a:rPr lang="es" b="0" i="0" u="none" baseline="0"/>
              <a:t>Esto es lo que puede hacer para ayudar a controlar los mosquitos que puede haber </a:t>
            </a:r>
            <a:r>
              <a:rPr lang="es" b="0" i="0" u="sng" baseline="0"/>
              <a:t>fuera</a:t>
            </a:r>
            <a:r>
              <a:rPr lang="es" b="0" i="0" u="none" baseline="0"/>
              <a:t> de su casa:</a:t>
            </a:r>
          </a:p>
          <a:p>
            <a:pPr lvl="1" algn="l" rtl="0"/>
            <a:r>
              <a:rPr lang="es" b="0" i="0" u="none" baseline="0"/>
              <a:t>Una vez por semana vacíe y limpie, voltee o deseche los recipientes que acumulen agua. </a:t>
            </a:r>
          </a:p>
          <a:p>
            <a:pPr lvl="1" algn="l" rtl="0"/>
            <a:r>
              <a:rPr lang="es" b="0" i="0" u="none" baseline="0"/>
              <a:t>Tape herméticamente los recipientes en los que almacena agua.</a:t>
            </a:r>
          </a:p>
          <a:p>
            <a:pPr lvl="1" algn="l" rtl="0"/>
            <a:r>
              <a:rPr lang="es" b="0" i="0" u="none" baseline="0"/>
              <a:t>Use larvicidas para matar los mosquitos jóvenes que habitan en grandes recipientes de agua que no se utilizará para tomar.</a:t>
            </a:r>
          </a:p>
          <a:p>
            <a:endParaRPr lang="es" dirty="0"/>
          </a:p>
        </p:txBody>
      </p:sp>
      <p:sp>
        <p:nvSpPr>
          <p:cNvPr id="3" name="Title 2"/>
          <p:cNvSpPr>
            <a:spLocks noGrp="1"/>
          </p:cNvSpPr>
          <p:nvPr>
            <p:ph type="title"/>
          </p:nvPr>
        </p:nvSpPr>
        <p:spPr/>
        <p:txBody>
          <a:bodyPr/>
          <a:lstStyle/>
          <a:p>
            <a:pPr algn="l" rtl="0"/>
            <a:r>
              <a:rPr lang="es" b="0" i="0" u="none" baseline="0"/>
              <a:t>No deje entrar a los mosquitos</a:t>
            </a:r>
            <a:endParaRPr lang="es" dirty="0"/>
          </a:p>
        </p:txBody>
      </p:sp>
      <p:sp>
        <p:nvSpPr>
          <p:cNvPr id="6" name="Text Placeholder 5"/>
          <p:cNvSpPr>
            <a:spLocks noGrp="1"/>
          </p:cNvSpPr>
          <p:nvPr>
            <p:ph type="body" sz="quarter" idx="11"/>
          </p:nvPr>
        </p:nvSpPr>
        <p:spPr/>
        <p:txBody>
          <a:bodyPr/>
          <a:lstStyle/>
          <a:p>
            <a:pPr algn="l" rtl="0"/>
            <a:r>
              <a:rPr lang="es" b="1" i="0" u="none" baseline="0"/>
              <a:t>PASO 1</a:t>
            </a:r>
            <a:endParaRPr lang="es" dirty="0"/>
          </a:p>
        </p:txBody>
      </p:sp>
      <p:sp>
        <p:nvSpPr>
          <p:cNvPr id="5" name="Rectangle 4" descr="black border"/>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dirty="0"/>
          </a:p>
        </p:txBody>
      </p:sp>
      <p:pic>
        <p:nvPicPr>
          <p:cNvPr id="4" name="Picture 3" descr="Woman emptying a bucket of water" title="Woman emptying a bucket of wat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3469" y="545509"/>
            <a:ext cx="1160756" cy="4170377"/>
          </a:xfrm>
          <a:prstGeom prst="rect">
            <a:avLst/>
          </a:prstGeom>
        </p:spPr>
      </p:pic>
    </p:spTree>
    <p:extLst>
      <p:ext uri="{BB962C8B-B14F-4D97-AF65-F5344CB8AC3E}">
        <p14:creationId xmlns:p14="http://schemas.microsoft.com/office/powerpoint/2010/main" val="355037838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283741"/>
            <a:ext cx="4957169" cy="3556704"/>
          </a:xfrm>
        </p:spPr>
        <p:txBody>
          <a:bodyPr>
            <a:noAutofit/>
          </a:bodyPr>
          <a:lstStyle/>
          <a:p>
            <a:pPr algn="l" rtl="0"/>
            <a:r>
              <a:rPr lang="es" b="0" i="0" u="none" baseline="0" dirty="0"/>
              <a:t>Estas son algunas cosas que puede hacer para que los mosquitos no entren a su casa:</a:t>
            </a:r>
          </a:p>
          <a:p>
            <a:pPr lvl="1" algn="l" rtl="0"/>
            <a:r>
              <a:rPr lang="es" b="0" i="0" u="none" baseline="0" dirty="0"/>
              <a:t>Use mallas para ventanas y puertas.</a:t>
            </a:r>
          </a:p>
          <a:p>
            <a:pPr lvl="1" algn="l" rtl="0"/>
            <a:r>
              <a:rPr lang="es" b="0" i="0" u="none" baseline="0" dirty="0"/>
              <a:t>Utilice aire acondicionado siempre que sea posible.</a:t>
            </a:r>
          </a:p>
          <a:p>
            <a:pPr lvl="1" algn="l" rtl="0"/>
            <a:r>
              <a:rPr lang="es" b="0" i="0" u="none" baseline="0" dirty="0"/>
              <a:t>Una vez por semana, vacíe, limpie, voltee </a:t>
            </a:r>
            <a:r>
              <a:rPr lang="es" dirty="0"/>
              <a:t/>
            </a:r>
            <a:br>
              <a:rPr lang="es" dirty="0"/>
            </a:br>
            <a:r>
              <a:rPr lang="es" b="0" i="0" u="none" baseline="0" dirty="0"/>
              <a:t>o deseche los objetos que contengan agua.</a:t>
            </a:r>
          </a:p>
          <a:p>
            <a:pPr lvl="1" algn="l" rtl="0"/>
            <a:r>
              <a:rPr lang="es" b="0" i="0" u="none" baseline="0" dirty="0"/>
              <a:t>Utilice un nebulizador o un </a:t>
            </a:r>
            <a:r>
              <a:rPr lang="es" dirty="0"/>
              <a:t/>
            </a:r>
            <a:br>
              <a:rPr lang="es" dirty="0"/>
            </a:br>
            <a:r>
              <a:rPr lang="es" b="0" i="0" u="none" baseline="0" dirty="0"/>
              <a:t>spray insecticida para interiores.</a:t>
            </a:r>
          </a:p>
          <a:p>
            <a:pPr lvl="2" algn="l" rtl="0"/>
            <a:r>
              <a:rPr lang="es" b="0" i="0" u="none" baseline="0" dirty="0"/>
              <a:t>Siga las instrucciones de la etiqueta del producto </a:t>
            </a:r>
            <a:r>
              <a:rPr lang="es" b="0" i="0" u="none" baseline="0" dirty="0" smtClean="0"/>
              <a:t>siempre </a:t>
            </a:r>
            <a:r>
              <a:rPr lang="es" b="0" i="0" u="none" baseline="0" dirty="0"/>
              <a:t>que use insecticidas.</a:t>
            </a:r>
          </a:p>
          <a:p>
            <a:endParaRPr lang="es" dirty="0"/>
          </a:p>
        </p:txBody>
      </p:sp>
      <p:sp>
        <p:nvSpPr>
          <p:cNvPr id="3" name="Title 2"/>
          <p:cNvSpPr>
            <a:spLocks noGrp="1"/>
          </p:cNvSpPr>
          <p:nvPr>
            <p:ph type="title"/>
          </p:nvPr>
        </p:nvSpPr>
        <p:spPr/>
        <p:txBody>
          <a:bodyPr/>
          <a:lstStyle/>
          <a:p>
            <a:pPr algn="l" rtl="0"/>
            <a:r>
              <a:rPr lang="es" b="0" i="0" u="none" baseline="0"/>
              <a:t>No deje entrar a los mosquitos</a:t>
            </a:r>
            <a:endParaRPr lang="es" dirty="0"/>
          </a:p>
        </p:txBody>
      </p:sp>
      <p:sp>
        <p:nvSpPr>
          <p:cNvPr id="4" name="Text Placeholder 3"/>
          <p:cNvSpPr>
            <a:spLocks noGrp="1"/>
          </p:cNvSpPr>
          <p:nvPr>
            <p:ph type="body" sz="quarter" idx="11"/>
          </p:nvPr>
        </p:nvSpPr>
        <p:spPr/>
        <p:txBody>
          <a:bodyPr/>
          <a:lstStyle/>
          <a:p>
            <a:pPr algn="l" rtl="0"/>
            <a:r>
              <a:rPr lang="es" b="1" i="0" u="none" baseline="0"/>
              <a:t>PASO 1</a:t>
            </a:r>
            <a:endParaRPr lang="es" dirty="0"/>
          </a:p>
        </p:txBody>
      </p:sp>
      <p:sp>
        <p:nvSpPr>
          <p:cNvPr id="5" name="Rectangle 4" descr="black border"/>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dirty="0"/>
          </a:p>
        </p:txBody>
      </p:sp>
      <p:pic>
        <p:nvPicPr>
          <p:cNvPr id="7" name="Picture 6" descr="House showing screen door" title="House showing screen doo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5064" y="1110246"/>
            <a:ext cx="3548361" cy="2774818"/>
          </a:xfrm>
          <a:prstGeom prst="rect">
            <a:avLst/>
          </a:prstGeom>
        </p:spPr>
      </p:pic>
    </p:spTree>
    <p:extLst>
      <p:ext uri="{BB962C8B-B14F-4D97-AF65-F5344CB8AC3E}">
        <p14:creationId xmlns:p14="http://schemas.microsoft.com/office/powerpoint/2010/main" val="89007297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445973"/>
            <a:ext cx="4800601" cy="3394472"/>
          </a:xfrm>
        </p:spPr>
        <p:txBody>
          <a:bodyPr/>
          <a:lstStyle/>
          <a:p>
            <a:pPr algn="l" rtl="0"/>
            <a:r>
              <a:rPr lang="es" b="0" i="0" u="none" baseline="0" dirty="0"/>
              <a:t>Cuando viaje:</a:t>
            </a:r>
          </a:p>
          <a:p>
            <a:pPr lvl="1" algn="l" rtl="0"/>
            <a:r>
              <a:rPr lang="es" b="0" i="0" u="none" baseline="0" dirty="0"/>
              <a:t>Permanezca en lugares con aire acondicionado y con mallas en puertas y ventanas. </a:t>
            </a:r>
          </a:p>
          <a:p>
            <a:pPr lvl="1" algn="l" rtl="0"/>
            <a:r>
              <a:rPr lang="es" b="0" i="0" u="none" baseline="0" dirty="0"/>
              <a:t>Utilice un mosquitero si no hay aire acondicionado o habitaciones con mallas en puertas y ventanas o si duerme a la intemperie.</a:t>
            </a:r>
          </a:p>
          <a:p>
            <a:endParaRPr lang="es" dirty="0"/>
          </a:p>
        </p:txBody>
      </p:sp>
      <p:sp>
        <p:nvSpPr>
          <p:cNvPr id="3" name="Title 2"/>
          <p:cNvSpPr>
            <a:spLocks noGrp="1"/>
          </p:cNvSpPr>
          <p:nvPr>
            <p:ph type="title"/>
          </p:nvPr>
        </p:nvSpPr>
        <p:spPr/>
        <p:txBody>
          <a:bodyPr/>
          <a:lstStyle/>
          <a:p>
            <a:pPr algn="l" rtl="0"/>
            <a:r>
              <a:rPr lang="es" b="0" i="0" u="none" baseline="0"/>
              <a:t>No deje entrar a los mosquitos</a:t>
            </a:r>
            <a:endParaRPr lang="es" dirty="0"/>
          </a:p>
        </p:txBody>
      </p:sp>
      <p:sp>
        <p:nvSpPr>
          <p:cNvPr id="6" name="Text Placeholder 5"/>
          <p:cNvSpPr>
            <a:spLocks noGrp="1"/>
          </p:cNvSpPr>
          <p:nvPr>
            <p:ph type="body" sz="quarter" idx="11"/>
          </p:nvPr>
        </p:nvSpPr>
        <p:spPr/>
        <p:txBody>
          <a:bodyPr/>
          <a:lstStyle/>
          <a:p>
            <a:pPr algn="l" rtl="0"/>
            <a:r>
              <a:rPr lang="es" b="1" i="0" u="none" baseline="0"/>
              <a:t>PASO 1</a:t>
            </a:r>
            <a:endParaRPr lang="es" dirty="0"/>
          </a:p>
        </p:txBody>
      </p:sp>
      <p:sp>
        <p:nvSpPr>
          <p:cNvPr id="5" name="Rectangle 4" descr="black border"/>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dirty="0"/>
          </a:p>
        </p:txBody>
      </p:sp>
      <p:pic>
        <p:nvPicPr>
          <p:cNvPr id="4" name="Picture 3" descr="Bed net" title="Bed ne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4368" y="964451"/>
            <a:ext cx="2573476" cy="2860847"/>
          </a:xfrm>
          <a:prstGeom prst="rect">
            <a:avLst/>
          </a:prstGeom>
        </p:spPr>
      </p:pic>
    </p:spTree>
    <p:extLst>
      <p:ext uri="{BB962C8B-B14F-4D97-AF65-F5344CB8AC3E}">
        <p14:creationId xmlns:p14="http://schemas.microsoft.com/office/powerpoint/2010/main" val="274703117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lgn="l" rtl="0"/>
            <a:r>
              <a:rPr lang="es" b="0" i="0" u="none" baseline="0"/>
              <a:t>¡Cúbrase!</a:t>
            </a:r>
          </a:p>
          <a:p>
            <a:pPr lvl="1" algn="l" rtl="0"/>
            <a:r>
              <a:rPr lang="es" b="0" i="0" u="none" baseline="0"/>
              <a:t>Use camisas de mangas largas y pantalones largos</a:t>
            </a:r>
          </a:p>
          <a:p>
            <a:pPr lvl="0" algn="l" rtl="0"/>
            <a:endParaRPr lang="es" dirty="0"/>
          </a:p>
        </p:txBody>
      </p:sp>
      <p:sp>
        <p:nvSpPr>
          <p:cNvPr id="3" name="Title 2"/>
          <p:cNvSpPr>
            <a:spLocks noGrp="1"/>
          </p:cNvSpPr>
          <p:nvPr>
            <p:ph type="title"/>
          </p:nvPr>
        </p:nvSpPr>
        <p:spPr/>
        <p:txBody>
          <a:bodyPr/>
          <a:lstStyle/>
          <a:p>
            <a:pPr algn="l" rtl="0"/>
            <a:r>
              <a:rPr lang="es" b="0" i="0" u="none" baseline="0"/>
              <a:t>Cree una barrera entre los mosquitos y usted</a:t>
            </a:r>
            <a:endParaRPr lang="es" dirty="0"/>
          </a:p>
        </p:txBody>
      </p:sp>
      <p:sp>
        <p:nvSpPr>
          <p:cNvPr id="6" name="Text Placeholder 5"/>
          <p:cNvSpPr>
            <a:spLocks noGrp="1"/>
          </p:cNvSpPr>
          <p:nvPr>
            <p:ph type="body" sz="quarter" idx="11"/>
          </p:nvPr>
        </p:nvSpPr>
        <p:spPr/>
        <p:txBody>
          <a:bodyPr/>
          <a:lstStyle/>
          <a:p>
            <a:pPr algn="l" rtl="0"/>
            <a:r>
              <a:rPr lang="es" b="1" i="0" u="none" baseline="0"/>
              <a:t>PASO 2</a:t>
            </a:r>
            <a:endParaRPr lang="es" dirty="0"/>
          </a:p>
        </p:txBody>
      </p:sp>
      <p:sp>
        <p:nvSpPr>
          <p:cNvPr id="5" name="Rectangle 4" descr="black border"/>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dirty="0"/>
          </a:p>
        </p:txBody>
      </p:sp>
      <p:pic>
        <p:nvPicPr>
          <p:cNvPr id="4" name="Picture 3" descr="Long-sleeved shirt, boots, and long pants" title="Long-sleeved shirt, boots, and long pan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5897" y="906010"/>
            <a:ext cx="2658471" cy="3323089"/>
          </a:xfrm>
          <a:prstGeom prst="rect">
            <a:avLst/>
          </a:prstGeom>
        </p:spPr>
      </p:pic>
    </p:spTree>
    <p:extLst>
      <p:ext uri="{BB962C8B-B14F-4D97-AF65-F5344CB8AC3E}">
        <p14:creationId xmlns:p14="http://schemas.microsoft.com/office/powerpoint/2010/main" val="206896212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lgn="l" rtl="0"/>
            <a:r>
              <a:rPr lang="es" b="0" i="0" u="none" baseline="0"/>
              <a:t>Trate la ropa y los equipos</a:t>
            </a:r>
          </a:p>
          <a:p>
            <a:pPr lvl="1" algn="l" rtl="0"/>
            <a:r>
              <a:rPr lang="es" b="0" i="0" u="none" baseline="0"/>
              <a:t>Use permetrina* para tratar la ropa y equipos o compre artículos ya tratados.</a:t>
            </a:r>
          </a:p>
          <a:p>
            <a:pPr lvl="1" algn="l" rtl="0"/>
            <a:r>
              <a:rPr lang="es" b="0" i="0" u="none" baseline="0"/>
              <a:t>Vea la información del producto para saber cuánto dura la protección.</a:t>
            </a:r>
          </a:p>
          <a:p>
            <a:pPr lvl="1" algn="l" rtl="0"/>
            <a:r>
              <a:rPr lang="es" b="0" i="0" u="none" baseline="0"/>
              <a:t>No utilice productos con permetrina directamente sobre la piel.</a:t>
            </a:r>
          </a:p>
          <a:p>
            <a:pPr lvl="0" algn="l" rtl="0"/>
            <a:endParaRPr lang="es" dirty="0"/>
          </a:p>
          <a:p>
            <a:pPr lvl="0" algn="l" rtl="0"/>
            <a:endParaRPr lang="es" dirty="0"/>
          </a:p>
          <a:p>
            <a:pPr lvl="0" algn="l" rtl="0"/>
            <a:endParaRPr lang="es" sz="1100" dirty="0"/>
          </a:p>
          <a:p>
            <a:pPr marL="0" lvl="0" indent="0" algn="l" rtl="0">
              <a:buNone/>
            </a:pPr>
            <a:r>
              <a:rPr lang="es" sz="1100" b="0" i="0" u="none" baseline="0"/>
              <a:t>*La permetrina no es efectiva en Puerto Rico.</a:t>
            </a:r>
          </a:p>
          <a:p>
            <a:pPr lvl="0" algn="l" rtl="0"/>
            <a:endParaRPr lang="es" sz="1100" dirty="0"/>
          </a:p>
        </p:txBody>
      </p:sp>
      <p:sp>
        <p:nvSpPr>
          <p:cNvPr id="3" name="Title 2"/>
          <p:cNvSpPr>
            <a:spLocks noGrp="1"/>
          </p:cNvSpPr>
          <p:nvPr>
            <p:ph type="title"/>
          </p:nvPr>
        </p:nvSpPr>
        <p:spPr/>
        <p:txBody>
          <a:bodyPr/>
          <a:lstStyle/>
          <a:p>
            <a:pPr algn="l" rtl="0"/>
            <a:r>
              <a:rPr lang="es" b="0" i="0" u="none" baseline="0"/>
              <a:t>Cree una barrera entre los mosquitos y usted</a:t>
            </a:r>
            <a:endParaRPr lang="es" dirty="0"/>
          </a:p>
        </p:txBody>
      </p:sp>
      <p:sp>
        <p:nvSpPr>
          <p:cNvPr id="6" name="Text Placeholder 5"/>
          <p:cNvSpPr>
            <a:spLocks noGrp="1"/>
          </p:cNvSpPr>
          <p:nvPr>
            <p:ph type="body" sz="quarter" idx="11"/>
          </p:nvPr>
        </p:nvSpPr>
        <p:spPr/>
        <p:txBody>
          <a:bodyPr/>
          <a:lstStyle/>
          <a:p>
            <a:pPr algn="l" rtl="0"/>
            <a:r>
              <a:rPr lang="es" b="1" i="0" u="none" baseline="0"/>
              <a:t>PASO 2</a:t>
            </a:r>
            <a:endParaRPr lang="es" dirty="0"/>
          </a:p>
        </p:txBody>
      </p:sp>
      <p:sp>
        <p:nvSpPr>
          <p:cNvPr id="5" name="Rectangle 4" descr="black border"/>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dirty="0"/>
          </a:p>
        </p:txBody>
      </p:sp>
      <p:pic>
        <p:nvPicPr>
          <p:cNvPr id="4" name="Picture 3" descr="Long-sleeved shirt, boots, and pants being sprayed by permethrin." title="Permethrin spra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2757" y="822823"/>
            <a:ext cx="3699807" cy="3557981"/>
          </a:xfrm>
          <a:prstGeom prst="rect">
            <a:avLst/>
          </a:prstGeom>
        </p:spPr>
      </p:pic>
    </p:spTree>
    <p:extLst>
      <p:ext uri="{BB962C8B-B14F-4D97-AF65-F5344CB8AC3E}">
        <p14:creationId xmlns:p14="http://schemas.microsoft.com/office/powerpoint/2010/main" val="264485488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l" rtl="0"/>
            <a:r>
              <a:rPr lang="es" b="0" i="0" u="none" baseline="0"/>
              <a:t>Use repelentes de insectos registrados por la Agencia de Protección Ambiental (EPA). </a:t>
            </a:r>
          </a:p>
          <a:p>
            <a:pPr lvl="1" algn="l" rtl="0"/>
            <a:r>
              <a:rPr lang="es" b="0" i="0" u="none" baseline="0"/>
              <a:t>Use un repelente que contenga DEET, picaridina, IR3535, aceite de eucalipto de limón o para-mentano-diol.</a:t>
            </a:r>
          </a:p>
          <a:p>
            <a:endParaRPr lang="es" dirty="0"/>
          </a:p>
          <a:p>
            <a:endParaRPr lang="es" dirty="0"/>
          </a:p>
        </p:txBody>
      </p:sp>
      <p:sp>
        <p:nvSpPr>
          <p:cNvPr id="3" name="Title 2"/>
          <p:cNvSpPr>
            <a:spLocks noGrp="1"/>
          </p:cNvSpPr>
          <p:nvPr>
            <p:ph type="title"/>
          </p:nvPr>
        </p:nvSpPr>
        <p:spPr/>
        <p:txBody>
          <a:bodyPr/>
          <a:lstStyle/>
          <a:p>
            <a:pPr algn="l" rtl="0"/>
            <a:r>
              <a:rPr lang="es" b="0" i="0" u="none" baseline="0"/>
              <a:t>Use repelente de insectos</a:t>
            </a:r>
            <a:endParaRPr lang="es" dirty="0"/>
          </a:p>
        </p:txBody>
      </p:sp>
      <p:sp>
        <p:nvSpPr>
          <p:cNvPr id="5" name="Text Placeholder 4"/>
          <p:cNvSpPr>
            <a:spLocks noGrp="1"/>
          </p:cNvSpPr>
          <p:nvPr>
            <p:ph type="body" sz="quarter" idx="11"/>
          </p:nvPr>
        </p:nvSpPr>
        <p:spPr/>
        <p:txBody>
          <a:bodyPr/>
          <a:lstStyle/>
          <a:p>
            <a:pPr algn="l" rtl="0"/>
            <a:r>
              <a:rPr lang="es" b="1" i="0" u="none" baseline="0"/>
              <a:t>PASO 3</a:t>
            </a:r>
            <a:endParaRPr lang="es" dirty="0"/>
          </a:p>
        </p:txBody>
      </p:sp>
      <p:pic>
        <p:nvPicPr>
          <p:cNvPr id="4" name="Picture 3" title="Insect repellen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5544" y="478864"/>
            <a:ext cx="2429741" cy="3144371"/>
          </a:xfrm>
          <a:prstGeom prst="rect">
            <a:avLst/>
          </a:prstGeom>
        </p:spPr>
      </p:pic>
    </p:spTree>
    <p:extLst>
      <p:ext uri="{BB962C8B-B14F-4D97-AF65-F5344CB8AC3E}">
        <p14:creationId xmlns:p14="http://schemas.microsoft.com/office/powerpoint/2010/main" val="162184691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5973"/>
            <a:ext cx="4688542" cy="3394472"/>
          </a:xfrm>
        </p:spPr>
        <p:txBody>
          <a:bodyPr>
            <a:normAutofit/>
          </a:bodyPr>
          <a:lstStyle/>
          <a:p>
            <a:pPr algn="l" rtl="0"/>
            <a:r>
              <a:rPr lang="es" sz="1800" b="0" i="0" u="none" baseline="0"/>
              <a:t>Antes del 2015, los brotes de zika ocurrían en África, en el sudeste asiático y en las islas del Pacífico.</a:t>
            </a:r>
          </a:p>
          <a:p>
            <a:pPr algn="l" rtl="0"/>
            <a:r>
              <a:rPr lang="es" sz="1800" b="0" i="0" u="none" baseline="0"/>
              <a:t>En la actualidad, están apareciendo brotes en muchos </a:t>
            </a:r>
            <a:r>
              <a:rPr lang="es" sz="1800" b="0" i="0" u="none" baseline="0">
                <a:solidFill>
                  <a:schemeClr val="accent4"/>
                </a:solidFill>
                <a:hlinkClick r:id="rId3"/>
              </a:rPr>
              <a:t>países y territorios</a:t>
            </a:r>
            <a:r>
              <a:rPr lang="es" sz="1800" b="0" i="0" u="none" baseline="0"/>
              <a:t>. </a:t>
            </a:r>
          </a:p>
        </p:txBody>
      </p:sp>
      <p:sp>
        <p:nvSpPr>
          <p:cNvPr id="3" name="Title 2"/>
          <p:cNvSpPr>
            <a:spLocks noGrp="1"/>
          </p:cNvSpPr>
          <p:nvPr>
            <p:ph type="title"/>
          </p:nvPr>
        </p:nvSpPr>
        <p:spPr/>
        <p:txBody>
          <a:bodyPr>
            <a:normAutofit/>
          </a:bodyPr>
          <a:lstStyle/>
          <a:p>
            <a:pPr algn="l" rtl="0"/>
            <a:r>
              <a:rPr lang="es" sz="2400" b="0" i="0" u="none" baseline="0"/>
              <a:t>¿Dónde se ha detectado el virus del Zika?</a:t>
            </a:r>
          </a:p>
        </p:txBody>
      </p:sp>
      <p:pic>
        <p:nvPicPr>
          <p:cNvPr id="4" name="Picture 3" title="Glob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1387" y="822823"/>
            <a:ext cx="4090096" cy="3851507"/>
          </a:xfrm>
          <a:prstGeom prst="rect">
            <a:avLst/>
          </a:prstGeom>
        </p:spPr>
      </p:pic>
    </p:spTree>
    <p:extLst>
      <p:ext uri="{BB962C8B-B14F-4D97-AF65-F5344CB8AC3E}">
        <p14:creationId xmlns:p14="http://schemas.microsoft.com/office/powerpoint/2010/main" val="212270981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l" rtl="0"/>
            <a:r>
              <a:rPr lang="es" b="0" i="0" u="none" baseline="0"/>
              <a:t>Siga siempre las instrucciones de la etiqueta del producto.</a:t>
            </a:r>
          </a:p>
          <a:p>
            <a:pPr algn="l" rtl="0"/>
            <a:r>
              <a:rPr lang="es" b="0" i="0" u="none" baseline="0"/>
              <a:t>No rocíe el repelente sobre la piel que se encuentra cubierta por la ropa.</a:t>
            </a:r>
          </a:p>
          <a:p>
            <a:pPr algn="l" rtl="0"/>
            <a:r>
              <a:rPr lang="es" b="0" i="0" u="none" baseline="0"/>
              <a:t>Si también usa protector solar, aplíquelo antes del repelente de insectos.</a:t>
            </a:r>
          </a:p>
          <a:p>
            <a:endParaRPr lang="es" dirty="0"/>
          </a:p>
          <a:p>
            <a:endParaRPr lang="es" dirty="0"/>
          </a:p>
        </p:txBody>
      </p:sp>
      <p:sp>
        <p:nvSpPr>
          <p:cNvPr id="3" name="Title 2"/>
          <p:cNvSpPr>
            <a:spLocks noGrp="1"/>
          </p:cNvSpPr>
          <p:nvPr>
            <p:ph type="title"/>
          </p:nvPr>
        </p:nvSpPr>
        <p:spPr/>
        <p:txBody>
          <a:bodyPr/>
          <a:lstStyle/>
          <a:p>
            <a:pPr algn="l" rtl="0"/>
            <a:r>
              <a:rPr lang="es" b="0" i="0" u="none" baseline="0"/>
              <a:t>Use repelente de insectos</a:t>
            </a:r>
            <a:endParaRPr lang="es" dirty="0"/>
          </a:p>
        </p:txBody>
      </p:sp>
      <p:sp>
        <p:nvSpPr>
          <p:cNvPr id="5" name="Text Placeholder 4"/>
          <p:cNvSpPr>
            <a:spLocks noGrp="1"/>
          </p:cNvSpPr>
          <p:nvPr>
            <p:ph type="body" sz="quarter" idx="11"/>
          </p:nvPr>
        </p:nvSpPr>
        <p:spPr/>
        <p:txBody>
          <a:bodyPr/>
          <a:lstStyle/>
          <a:p>
            <a:pPr algn="l" rtl="0"/>
            <a:r>
              <a:rPr lang="es" b="1" i="0" u="none" baseline="0"/>
              <a:t>PASO 3</a:t>
            </a:r>
            <a:endParaRPr lang="es" dirty="0"/>
          </a:p>
        </p:txBody>
      </p:sp>
      <p:pic>
        <p:nvPicPr>
          <p:cNvPr id="7" name="Picture 6" title="Insect repellen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5544" y="478864"/>
            <a:ext cx="2429741" cy="3144371"/>
          </a:xfrm>
          <a:prstGeom prst="rect">
            <a:avLst/>
          </a:prstGeom>
        </p:spPr>
      </p:pic>
    </p:spTree>
    <p:extLst>
      <p:ext uri="{BB962C8B-B14F-4D97-AF65-F5344CB8AC3E}">
        <p14:creationId xmlns:p14="http://schemas.microsoft.com/office/powerpoint/2010/main" val="32358060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l" rtl="0"/>
            <a:r>
              <a:rPr lang="es" b="0" i="0" u="none" baseline="0"/>
              <a:t>Para bebés y niños </a:t>
            </a:r>
          </a:p>
          <a:p>
            <a:pPr lvl="1" algn="l" rtl="0"/>
            <a:r>
              <a:rPr lang="es" b="0" i="0" u="none" baseline="0"/>
              <a:t>Vista a su hijo con ropa que le cubra los brazos y las piernas.</a:t>
            </a:r>
          </a:p>
          <a:p>
            <a:pPr lvl="1" algn="l" rtl="0"/>
            <a:r>
              <a:rPr lang="es" b="0" i="0" u="none" baseline="0"/>
              <a:t>Los repelentes de insectos no se deben usar en bebés menores de 2 meses de edad.</a:t>
            </a:r>
          </a:p>
          <a:p>
            <a:pPr lvl="1" algn="l" rtl="0"/>
            <a:r>
              <a:rPr lang="es" b="0" i="0" u="none" baseline="0"/>
              <a:t>No use productos que contengan aceite de eucalipto de limón o para-mentano-diol en niños menores de 3 años.</a:t>
            </a:r>
          </a:p>
          <a:p>
            <a:endParaRPr lang="es" dirty="0"/>
          </a:p>
          <a:p>
            <a:endParaRPr lang="es" dirty="0"/>
          </a:p>
        </p:txBody>
      </p:sp>
      <p:sp>
        <p:nvSpPr>
          <p:cNvPr id="3" name="Title 2"/>
          <p:cNvSpPr>
            <a:spLocks noGrp="1"/>
          </p:cNvSpPr>
          <p:nvPr>
            <p:ph type="title"/>
          </p:nvPr>
        </p:nvSpPr>
        <p:spPr/>
        <p:txBody>
          <a:bodyPr/>
          <a:lstStyle/>
          <a:p>
            <a:pPr algn="l" rtl="0"/>
            <a:r>
              <a:rPr lang="es" b="0" i="0" u="none" baseline="0"/>
              <a:t>Proteja a su familia</a:t>
            </a:r>
            <a:endParaRPr lang="es" dirty="0"/>
          </a:p>
        </p:txBody>
      </p:sp>
      <p:sp>
        <p:nvSpPr>
          <p:cNvPr id="7" name="Text Placeholder 6"/>
          <p:cNvSpPr>
            <a:spLocks noGrp="1"/>
          </p:cNvSpPr>
          <p:nvPr>
            <p:ph type="body" sz="quarter" idx="11"/>
          </p:nvPr>
        </p:nvSpPr>
        <p:spPr/>
        <p:txBody>
          <a:bodyPr/>
          <a:lstStyle/>
          <a:p>
            <a:pPr algn="l" rtl="0"/>
            <a:r>
              <a:rPr lang="es" b="1" i="0" u="none" baseline="0"/>
              <a:t>PASO 4</a:t>
            </a:r>
          </a:p>
        </p:txBody>
      </p:sp>
      <p:pic>
        <p:nvPicPr>
          <p:cNvPr id="4" name="Picture 3" title="A mother, father, and chil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9437" y="553672"/>
            <a:ext cx="2603082" cy="4220711"/>
          </a:xfrm>
          <a:prstGeom prst="rect">
            <a:avLst/>
          </a:prstGeom>
        </p:spPr>
      </p:pic>
    </p:spTree>
    <p:extLst>
      <p:ext uri="{BB962C8B-B14F-4D97-AF65-F5344CB8AC3E}">
        <p14:creationId xmlns:p14="http://schemas.microsoft.com/office/powerpoint/2010/main" val="323946746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l" rtl="0"/>
            <a:r>
              <a:rPr lang="es" b="0" i="0" u="none" baseline="0"/>
              <a:t>Para bebés y niños </a:t>
            </a:r>
          </a:p>
          <a:p>
            <a:pPr lvl="1" algn="l" rtl="0"/>
            <a:r>
              <a:rPr lang="es" b="0" i="0" u="none" baseline="0"/>
              <a:t>Cubra la cuna, el cochecito y el portabebé con un mosquitero.</a:t>
            </a:r>
          </a:p>
          <a:p>
            <a:endParaRPr lang="es" dirty="0"/>
          </a:p>
          <a:p>
            <a:endParaRPr lang="es" dirty="0"/>
          </a:p>
        </p:txBody>
      </p:sp>
      <p:sp>
        <p:nvSpPr>
          <p:cNvPr id="3" name="Title 2"/>
          <p:cNvSpPr>
            <a:spLocks noGrp="1"/>
          </p:cNvSpPr>
          <p:nvPr>
            <p:ph type="title"/>
          </p:nvPr>
        </p:nvSpPr>
        <p:spPr/>
        <p:txBody>
          <a:bodyPr/>
          <a:lstStyle/>
          <a:p>
            <a:pPr algn="l" rtl="0"/>
            <a:r>
              <a:rPr lang="es" b="0" i="0" u="none" baseline="0"/>
              <a:t>Proteja a su familia</a:t>
            </a:r>
            <a:endParaRPr lang="es" dirty="0"/>
          </a:p>
        </p:txBody>
      </p:sp>
      <p:sp>
        <p:nvSpPr>
          <p:cNvPr id="5" name="Text Placeholder 4"/>
          <p:cNvSpPr>
            <a:spLocks noGrp="1"/>
          </p:cNvSpPr>
          <p:nvPr>
            <p:ph type="body" sz="quarter" idx="11"/>
          </p:nvPr>
        </p:nvSpPr>
        <p:spPr/>
        <p:txBody>
          <a:bodyPr/>
          <a:lstStyle/>
          <a:p>
            <a:pPr algn="l" rtl="0"/>
            <a:r>
              <a:rPr lang="es" b="1" i="0" u="none" baseline="0"/>
              <a:t>PASO 4</a:t>
            </a:r>
            <a:endParaRPr lang="es" dirty="0"/>
          </a:p>
        </p:txBody>
      </p:sp>
      <p:pic>
        <p:nvPicPr>
          <p:cNvPr id="4" name="Picture 3" title="Baby in stroller covered with nett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5427" y="696286"/>
            <a:ext cx="2227505" cy="3909271"/>
          </a:xfrm>
          <a:prstGeom prst="rect">
            <a:avLst/>
          </a:prstGeom>
        </p:spPr>
      </p:pic>
    </p:spTree>
    <p:extLst>
      <p:ext uri="{BB962C8B-B14F-4D97-AF65-F5344CB8AC3E}">
        <p14:creationId xmlns:p14="http://schemas.microsoft.com/office/powerpoint/2010/main" val="65023173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445973"/>
            <a:ext cx="4592973" cy="3394472"/>
          </a:xfrm>
        </p:spPr>
        <p:txBody>
          <a:bodyPr>
            <a:normAutofit/>
          </a:bodyPr>
          <a:lstStyle/>
          <a:p>
            <a:pPr algn="l" rtl="0"/>
            <a:r>
              <a:rPr lang="es" b="0" i="0" u="none" baseline="0" dirty="0"/>
              <a:t>Para bebés y niños </a:t>
            </a:r>
          </a:p>
          <a:p>
            <a:pPr lvl="1" algn="l" rtl="0"/>
            <a:r>
              <a:rPr lang="es" b="0" i="0" u="none" baseline="0" dirty="0"/>
              <a:t>No los aplique en las manos, ojos, boca ni sobre piel irritada o con </a:t>
            </a:r>
            <a:r>
              <a:rPr lang="es" b="0" i="0" u="none" baseline="0" dirty="0" smtClean="0"/>
              <a:t>cortes.</a:t>
            </a:r>
            <a:endParaRPr lang="es" b="0" i="0" u="none" baseline="0" dirty="0"/>
          </a:p>
          <a:p>
            <a:pPr lvl="1" algn="l" rtl="0"/>
            <a:r>
              <a:rPr lang="es" b="0" i="0" u="none" baseline="0" dirty="0"/>
              <a:t>Adultos: Rocíe sus manos y luego páselas por la cara del niño.</a:t>
            </a:r>
          </a:p>
          <a:p>
            <a:pPr lvl="1" algn="l" rtl="0"/>
            <a:r>
              <a:rPr lang="es" b="0" i="0" u="none" baseline="0" dirty="0"/>
              <a:t>Recuerde: No use repelente de insectos en bebés menores de 2 meses.</a:t>
            </a:r>
          </a:p>
          <a:p>
            <a:endParaRPr lang="es" dirty="0"/>
          </a:p>
        </p:txBody>
      </p:sp>
      <p:sp>
        <p:nvSpPr>
          <p:cNvPr id="3" name="Title 2"/>
          <p:cNvSpPr>
            <a:spLocks noGrp="1"/>
          </p:cNvSpPr>
          <p:nvPr>
            <p:ph type="title"/>
          </p:nvPr>
        </p:nvSpPr>
        <p:spPr/>
        <p:txBody>
          <a:bodyPr/>
          <a:lstStyle/>
          <a:p>
            <a:pPr algn="l" rtl="0"/>
            <a:r>
              <a:rPr lang="es" b="0" i="0" u="none" baseline="0" dirty="0"/>
              <a:t>Proteja a su familia</a:t>
            </a:r>
            <a:endParaRPr lang="es" dirty="0"/>
          </a:p>
        </p:txBody>
      </p:sp>
      <p:sp>
        <p:nvSpPr>
          <p:cNvPr id="4" name="Text Placeholder 3"/>
          <p:cNvSpPr>
            <a:spLocks noGrp="1"/>
          </p:cNvSpPr>
          <p:nvPr>
            <p:ph type="body" sz="quarter" idx="11"/>
          </p:nvPr>
        </p:nvSpPr>
        <p:spPr/>
        <p:txBody>
          <a:bodyPr/>
          <a:lstStyle/>
          <a:p>
            <a:pPr algn="l" rtl="0"/>
            <a:r>
              <a:rPr lang="es" b="1" i="0" u="none" baseline="0"/>
              <a:t>PASO 4</a:t>
            </a:r>
            <a:endParaRPr lang="es" dirty="0"/>
          </a:p>
        </p:txBody>
      </p:sp>
      <p:pic>
        <p:nvPicPr>
          <p:cNvPr id="7" name="Picture 6" title="Picture of repellent being sprayed on a hand and father  applying repellent to a child's face using his hand."/>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270206" y="886742"/>
            <a:ext cx="3480035" cy="2575774"/>
          </a:xfrm>
          <a:prstGeom prst="rect">
            <a:avLst/>
          </a:prstGeom>
        </p:spPr>
      </p:pic>
    </p:spTree>
    <p:extLst>
      <p:ext uri="{BB962C8B-B14F-4D97-AF65-F5344CB8AC3E}">
        <p14:creationId xmlns:p14="http://schemas.microsoft.com/office/powerpoint/2010/main" val="97067316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5973"/>
            <a:ext cx="4840014" cy="3394472"/>
          </a:xfrm>
        </p:spPr>
        <p:txBody>
          <a:bodyPr>
            <a:noAutofit/>
          </a:bodyPr>
          <a:lstStyle/>
          <a:p>
            <a:pPr lvl="0" algn="l" rtl="0"/>
            <a:r>
              <a:rPr lang="es" sz="1600" b="0" i="0" u="none" baseline="0" dirty="0"/>
              <a:t>Una persona con zika puede transmitir </a:t>
            </a:r>
            <a:r>
              <a:rPr lang="cs-CZ" sz="1600" b="0" i="0" u="none" baseline="0" dirty="0" smtClean="0"/>
              <a:t/>
            </a:r>
            <a:br>
              <a:rPr lang="cs-CZ" sz="1600" b="0" i="0" u="none" baseline="0" dirty="0" smtClean="0"/>
            </a:br>
            <a:r>
              <a:rPr lang="es" sz="1600" b="0" i="0" u="none" baseline="0" dirty="0" smtClean="0"/>
              <a:t>el </a:t>
            </a:r>
            <a:r>
              <a:rPr lang="es" sz="1600" b="0" i="0" u="none" baseline="0" dirty="0"/>
              <a:t>virus por vía sexual a sus parejas sexuales. </a:t>
            </a:r>
          </a:p>
          <a:p>
            <a:pPr lvl="1" algn="l" rtl="0"/>
            <a:r>
              <a:rPr lang="es" sz="1400" b="0" i="0" u="none" baseline="0" dirty="0"/>
              <a:t>La vía sexual incluye el sexo vaginal, anal y oral, y el compartir juguetes sexuales.</a:t>
            </a:r>
          </a:p>
          <a:p>
            <a:pPr lvl="0" algn="l" rtl="0"/>
            <a:r>
              <a:rPr lang="es" sz="1600" b="0" i="0" u="none" baseline="0" dirty="0"/>
              <a:t>El zika se puede transmitir a través de las relaciones sexuales, antes, durante y después que se desarrollen los síntomas.</a:t>
            </a:r>
          </a:p>
          <a:p>
            <a:pPr lvl="1" algn="l" rtl="0"/>
            <a:r>
              <a:rPr lang="es" sz="1400" b="0" i="0" u="none" baseline="0" dirty="0"/>
              <a:t>Se puede transmitir aunque la persona infectada no presente síntomas en ese momento.</a:t>
            </a:r>
          </a:p>
          <a:p>
            <a:pPr lvl="0" algn="l" rtl="0"/>
            <a:r>
              <a:rPr lang="es" sz="1600" b="0" i="0" u="none" baseline="0" dirty="0"/>
              <a:t>El virus del Zika puede permanecer en el semen durante más tiempo que en otros líquidos corporales, incluidos el flujo vaginal, </a:t>
            </a:r>
            <a:r>
              <a:rPr lang="es" sz="1600" b="0" i="0" u="none" baseline="0" dirty="0" smtClean="0"/>
              <a:t/>
            </a:r>
            <a:br>
              <a:rPr lang="es" sz="1600" b="0" i="0" u="none" baseline="0" dirty="0" smtClean="0"/>
            </a:br>
            <a:r>
              <a:rPr lang="es" sz="1600" b="0" i="0" u="none" baseline="0" dirty="0" smtClean="0"/>
              <a:t>la </a:t>
            </a:r>
            <a:r>
              <a:rPr lang="es" sz="1600" b="0" i="0" u="none" baseline="0" dirty="0"/>
              <a:t>orina y la sangre.</a:t>
            </a:r>
          </a:p>
          <a:p>
            <a:pPr algn="l" rtl="0">
              <a:lnSpc>
                <a:spcPct val="110000"/>
              </a:lnSpc>
            </a:pPr>
            <a:endParaRPr lang="es" sz="1200" dirty="0"/>
          </a:p>
        </p:txBody>
      </p:sp>
      <p:sp>
        <p:nvSpPr>
          <p:cNvPr id="3" name="Title 2"/>
          <p:cNvSpPr>
            <a:spLocks noGrp="1"/>
          </p:cNvSpPr>
          <p:nvPr>
            <p:ph type="title"/>
          </p:nvPr>
        </p:nvSpPr>
        <p:spPr/>
        <p:txBody>
          <a:bodyPr/>
          <a:lstStyle/>
          <a:p>
            <a:pPr algn="l" rtl="0"/>
            <a:r>
              <a:rPr lang="es" b="0" i="0" u="none" baseline="0"/>
              <a:t>Proteja a su pareja</a:t>
            </a:r>
            <a:endParaRPr lang="es" dirty="0"/>
          </a:p>
        </p:txBody>
      </p:sp>
      <p:sp>
        <p:nvSpPr>
          <p:cNvPr id="8" name="Text Placeholder 7"/>
          <p:cNvSpPr>
            <a:spLocks noGrp="1"/>
          </p:cNvSpPr>
          <p:nvPr>
            <p:ph type="body" sz="quarter" idx="11"/>
          </p:nvPr>
        </p:nvSpPr>
        <p:spPr/>
        <p:txBody>
          <a:bodyPr/>
          <a:lstStyle/>
          <a:p>
            <a:pPr algn="l" rtl="0"/>
            <a:r>
              <a:rPr lang="es" b="1" i="0" u="none" baseline="0"/>
              <a:t>PASO 5</a:t>
            </a:r>
            <a:endParaRPr lang="es" dirty="0"/>
          </a:p>
        </p:txBody>
      </p:sp>
      <p:sp>
        <p:nvSpPr>
          <p:cNvPr id="4" name="Oval 3" title="Condom box"/>
          <p:cNvSpPr/>
          <p:nvPr/>
        </p:nvSpPr>
        <p:spPr>
          <a:xfrm>
            <a:off x="4949802" y="562699"/>
            <a:ext cx="1582906" cy="1582906"/>
          </a:xfrm>
          <a:prstGeom prst="ellipse">
            <a:avLst/>
          </a:prstGeom>
          <a:solidFill>
            <a:srgbClr val="E0F3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sz="1050" dirty="0"/>
          </a:p>
        </p:txBody>
      </p:sp>
      <p:pic>
        <p:nvPicPr>
          <p:cNvPr id="5" name="Picture 4" title="Condom  box"/>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2205" y="414386"/>
            <a:ext cx="1235535" cy="1597959"/>
          </a:xfrm>
          <a:prstGeom prst="rect">
            <a:avLst/>
          </a:prstGeom>
        </p:spPr>
      </p:pic>
      <p:sp>
        <p:nvSpPr>
          <p:cNvPr id="7" name="Rectangle 6" descr="black border"/>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dirty="0"/>
          </a:p>
        </p:txBody>
      </p:sp>
      <p:pic>
        <p:nvPicPr>
          <p:cNvPr id="9" name="Picture 8" descr="A pregnant couple" title="A pregnant coupl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8785" y="594595"/>
            <a:ext cx="2531760" cy="4419237"/>
          </a:xfrm>
          <a:prstGeom prst="rect">
            <a:avLst/>
          </a:prstGeom>
        </p:spPr>
      </p:pic>
    </p:spTree>
    <p:extLst>
      <p:ext uri="{BB962C8B-B14F-4D97-AF65-F5344CB8AC3E}">
        <p14:creationId xmlns:p14="http://schemas.microsoft.com/office/powerpoint/2010/main" val="20775971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5973"/>
            <a:ext cx="4735690" cy="3394472"/>
          </a:xfrm>
        </p:spPr>
        <p:txBody>
          <a:bodyPr>
            <a:normAutofit/>
          </a:bodyPr>
          <a:lstStyle/>
          <a:p>
            <a:pPr lvl="0" algn="l" rtl="0"/>
            <a:r>
              <a:rPr lang="es" b="0" i="0" u="none" baseline="0"/>
              <a:t>No sabemos</a:t>
            </a:r>
          </a:p>
          <a:p>
            <a:pPr lvl="1" algn="l" rtl="0"/>
            <a:r>
              <a:rPr lang="es" b="0" i="0" u="none" baseline="0"/>
              <a:t>Si la transmisión sexual del virus del Zika supone un riesgo de defectos de nacimiento distinto al de la transmisión a través de mosquitos.</a:t>
            </a:r>
          </a:p>
          <a:p>
            <a:pPr lvl="0" algn="l" rtl="0"/>
            <a:r>
              <a:rPr lang="es" b="0" i="0" u="none" baseline="0"/>
              <a:t>Los CDC y socios de salud pública siguen estudiando el virus del Zika y la forma en la que se propaga.</a:t>
            </a:r>
          </a:p>
          <a:p>
            <a:pPr algn="l" rtl="0">
              <a:lnSpc>
                <a:spcPct val="110000"/>
              </a:lnSpc>
            </a:pPr>
            <a:endParaRPr lang="es" sz="1200" dirty="0" smtClean="0"/>
          </a:p>
          <a:p>
            <a:pPr algn="l" rtl="0">
              <a:lnSpc>
                <a:spcPct val="110000"/>
              </a:lnSpc>
            </a:pPr>
            <a:endParaRPr lang="es" sz="1400" dirty="0"/>
          </a:p>
        </p:txBody>
      </p:sp>
      <p:sp>
        <p:nvSpPr>
          <p:cNvPr id="3" name="Title 2"/>
          <p:cNvSpPr>
            <a:spLocks noGrp="1"/>
          </p:cNvSpPr>
          <p:nvPr>
            <p:ph type="title"/>
          </p:nvPr>
        </p:nvSpPr>
        <p:spPr/>
        <p:txBody>
          <a:bodyPr/>
          <a:lstStyle/>
          <a:p>
            <a:pPr algn="l" rtl="0"/>
            <a:r>
              <a:rPr lang="es" b="0" i="0" u="none" baseline="0"/>
              <a:t>Proteja a su pareja</a:t>
            </a:r>
            <a:endParaRPr lang="es" dirty="0"/>
          </a:p>
        </p:txBody>
      </p:sp>
      <p:sp>
        <p:nvSpPr>
          <p:cNvPr id="8" name="Text Placeholder 7"/>
          <p:cNvSpPr>
            <a:spLocks noGrp="1"/>
          </p:cNvSpPr>
          <p:nvPr>
            <p:ph type="body" sz="quarter" idx="11"/>
          </p:nvPr>
        </p:nvSpPr>
        <p:spPr/>
        <p:txBody>
          <a:bodyPr/>
          <a:lstStyle/>
          <a:p>
            <a:pPr algn="l" rtl="0"/>
            <a:r>
              <a:rPr lang="es" b="1" i="0" u="none" baseline="0"/>
              <a:t>PASO 5</a:t>
            </a:r>
          </a:p>
        </p:txBody>
      </p:sp>
      <p:sp>
        <p:nvSpPr>
          <p:cNvPr id="4" name="Oval 3" title="Condom box"/>
          <p:cNvSpPr/>
          <p:nvPr/>
        </p:nvSpPr>
        <p:spPr>
          <a:xfrm>
            <a:off x="4949802" y="562699"/>
            <a:ext cx="1582906" cy="1582906"/>
          </a:xfrm>
          <a:prstGeom prst="ellipse">
            <a:avLst/>
          </a:prstGeom>
          <a:solidFill>
            <a:srgbClr val="E0F3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sz="1050" dirty="0"/>
          </a:p>
        </p:txBody>
      </p:sp>
      <p:pic>
        <p:nvPicPr>
          <p:cNvPr id="5" name="Picture 4" title="Condom box"/>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2205" y="414386"/>
            <a:ext cx="1235535" cy="1597959"/>
          </a:xfrm>
          <a:prstGeom prst="rect">
            <a:avLst/>
          </a:prstGeom>
        </p:spPr>
      </p:pic>
      <p:sp>
        <p:nvSpPr>
          <p:cNvPr id="7" name="Rectangle 6" descr="black border"/>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r>
              <a:rPr lang="es" b="0" i="0" u="none" baseline="0"/>
              <a:t>borde negro</a:t>
            </a:r>
            <a:endParaRPr lang="es" dirty="0"/>
          </a:p>
        </p:txBody>
      </p:sp>
      <p:pic>
        <p:nvPicPr>
          <p:cNvPr id="9" name="Picture 8" descr="A pregnant couple" title="Pregnant coupl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8785" y="594595"/>
            <a:ext cx="2531760" cy="4419237"/>
          </a:xfrm>
          <a:prstGeom prst="rect">
            <a:avLst/>
          </a:prstGeom>
        </p:spPr>
      </p:pic>
    </p:spTree>
    <p:extLst>
      <p:ext uri="{BB962C8B-B14F-4D97-AF65-F5344CB8AC3E}">
        <p14:creationId xmlns:p14="http://schemas.microsoft.com/office/powerpoint/2010/main" val="324771133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5973"/>
            <a:ext cx="4827412" cy="3394472"/>
          </a:xfrm>
        </p:spPr>
        <p:txBody>
          <a:bodyPr>
            <a:normAutofit/>
          </a:bodyPr>
          <a:lstStyle/>
          <a:p>
            <a:pPr lvl="0" algn="l" rtl="0"/>
            <a:r>
              <a:rPr lang="es" b="0" i="0" u="none" baseline="0" dirty="0"/>
              <a:t>Abstenerse de tener sexo elimina el riesgo de contraer el zika por vía sexual.</a:t>
            </a:r>
          </a:p>
          <a:p>
            <a:pPr lvl="0" algn="l" rtl="0"/>
            <a:r>
              <a:rPr lang="es" b="0" i="0" u="none" baseline="0" dirty="0"/>
              <a:t>Usar condones puede reducir las probabilidades de contagiarse el zika por vía sexual, si se los usa de manera correcta de principio a fin, cada vez que se tiene sexo vaginal, anal u oral. </a:t>
            </a:r>
          </a:p>
          <a:p>
            <a:pPr lvl="1" algn="l" rtl="0"/>
            <a:r>
              <a:rPr lang="es" b="0" i="0" u="none" baseline="0" dirty="0"/>
              <a:t>Los condones incluyen los condones femeninos y masculinos. </a:t>
            </a:r>
          </a:p>
          <a:p>
            <a:pPr marL="0" indent="0" algn="l" rtl="0">
              <a:lnSpc>
                <a:spcPct val="120000"/>
              </a:lnSpc>
              <a:buNone/>
            </a:pPr>
            <a:endParaRPr lang="es" sz="3600" dirty="0" smtClean="0"/>
          </a:p>
        </p:txBody>
      </p:sp>
      <p:sp>
        <p:nvSpPr>
          <p:cNvPr id="3" name="Title 2"/>
          <p:cNvSpPr>
            <a:spLocks noGrp="1"/>
          </p:cNvSpPr>
          <p:nvPr>
            <p:ph type="title"/>
          </p:nvPr>
        </p:nvSpPr>
        <p:spPr/>
        <p:txBody>
          <a:bodyPr/>
          <a:lstStyle/>
          <a:p>
            <a:pPr algn="l" rtl="0"/>
            <a:r>
              <a:rPr lang="es" b="0" i="0" u="none" baseline="0"/>
              <a:t>Proteja a su pareja</a:t>
            </a:r>
            <a:endParaRPr lang="es" dirty="0"/>
          </a:p>
        </p:txBody>
      </p:sp>
      <p:sp>
        <p:nvSpPr>
          <p:cNvPr id="8" name="Text Placeholder 7"/>
          <p:cNvSpPr>
            <a:spLocks noGrp="1"/>
          </p:cNvSpPr>
          <p:nvPr>
            <p:ph type="body" sz="quarter" idx="11"/>
          </p:nvPr>
        </p:nvSpPr>
        <p:spPr/>
        <p:txBody>
          <a:bodyPr/>
          <a:lstStyle/>
          <a:p>
            <a:pPr algn="l" rtl="0"/>
            <a:r>
              <a:rPr lang="es" b="1" i="0" u="none" baseline="0"/>
              <a:t>PASO 5</a:t>
            </a:r>
            <a:endParaRPr lang="es" dirty="0"/>
          </a:p>
        </p:txBody>
      </p:sp>
      <p:pic>
        <p:nvPicPr>
          <p:cNvPr id="5" name="Picture 4" title="female condo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4046" y="2914605"/>
            <a:ext cx="1920240" cy="19202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9624" y="1685647"/>
            <a:ext cx="1920240" cy="1920240"/>
          </a:xfrm>
          <a:prstGeom prst="rect">
            <a:avLst/>
          </a:prstGeom>
        </p:spPr>
      </p:pic>
      <p:pic>
        <p:nvPicPr>
          <p:cNvPr id="7" name="Picture 6" title="Male condom"/>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27324" y="446648"/>
            <a:ext cx="1920630" cy="1930281"/>
          </a:xfrm>
          <a:prstGeom prst="rect">
            <a:avLst/>
          </a:prstGeom>
        </p:spPr>
      </p:pic>
    </p:spTree>
    <p:extLst>
      <p:ext uri="{BB962C8B-B14F-4D97-AF65-F5344CB8AC3E}">
        <p14:creationId xmlns:p14="http://schemas.microsoft.com/office/powerpoint/2010/main" val="17150505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445973"/>
            <a:ext cx="4626763" cy="3394472"/>
          </a:xfrm>
        </p:spPr>
        <p:txBody>
          <a:bodyPr/>
          <a:lstStyle/>
          <a:p>
            <a:pPr algn="l" rtl="0"/>
            <a:r>
              <a:rPr lang="es" b="0" i="0" u="none" baseline="0" dirty="0"/>
              <a:t>Las parejas en las que la mujer está embarazada y uno o ambos integrantes viajaron a un área con zika o viven en un área afectada deben usar condón </a:t>
            </a:r>
            <a:r>
              <a:rPr lang="es" b="0" i="0" u="none" baseline="0" dirty="0" smtClean="0"/>
              <a:t/>
            </a:r>
            <a:br>
              <a:rPr lang="es" b="0" i="0" u="none" baseline="0" dirty="0" smtClean="0"/>
            </a:br>
            <a:r>
              <a:rPr lang="es" b="0" i="0" u="none" baseline="0" dirty="0" smtClean="0">
                <a:hlinkClick r:id="rId3"/>
              </a:rPr>
              <a:t>de </a:t>
            </a:r>
            <a:r>
              <a:rPr lang="es" b="0" i="0" u="none" baseline="0" dirty="0">
                <a:hlinkClick r:id="rId3"/>
              </a:rPr>
              <a:t>manera correcta</a:t>
            </a:r>
            <a:r>
              <a:rPr lang="es" b="0" i="0" u="none" baseline="0" dirty="0"/>
              <a:t> cada vez que tengan relaciones sexuales, o abstenerse de tener relaciones sexuales durante el embarazo.</a:t>
            </a:r>
          </a:p>
          <a:p>
            <a:pPr algn="l" rtl="0"/>
            <a:r>
              <a:rPr lang="es" b="0" i="0" u="none" baseline="0" dirty="0"/>
              <a:t>No compartir juguetes sexuales también puede reducir el riesgo de contagiar el zika a las parejas sexuales. </a:t>
            </a:r>
          </a:p>
          <a:p>
            <a:endParaRPr lang="es" dirty="0"/>
          </a:p>
        </p:txBody>
      </p:sp>
      <p:sp>
        <p:nvSpPr>
          <p:cNvPr id="3" name="Title 2"/>
          <p:cNvSpPr>
            <a:spLocks noGrp="1"/>
          </p:cNvSpPr>
          <p:nvPr>
            <p:ph type="title"/>
          </p:nvPr>
        </p:nvSpPr>
        <p:spPr/>
        <p:txBody>
          <a:bodyPr>
            <a:normAutofit/>
          </a:bodyPr>
          <a:lstStyle/>
          <a:p>
            <a:pPr algn="l" rtl="0"/>
            <a:r>
              <a:rPr lang="es" b="0" i="0" u="none" baseline="0"/>
              <a:t>Proteja a su pareja</a:t>
            </a:r>
            <a:endParaRPr lang="es" dirty="0"/>
          </a:p>
        </p:txBody>
      </p:sp>
      <p:sp>
        <p:nvSpPr>
          <p:cNvPr id="8" name="Text Placeholder 7"/>
          <p:cNvSpPr>
            <a:spLocks noGrp="1"/>
          </p:cNvSpPr>
          <p:nvPr>
            <p:ph type="body" sz="quarter" idx="11"/>
          </p:nvPr>
        </p:nvSpPr>
        <p:spPr/>
        <p:txBody>
          <a:bodyPr/>
          <a:lstStyle/>
          <a:p>
            <a:pPr algn="l" rtl="0"/>
            <a:r>
              <a:rPr lang="es" b="1" i="0" u="none" baseline="0"/>
              <a:t>PASO 5</a:t>
            </a:r>
            <a:endParaRPr lang="es" dirty="0"/>
          </a:p>
        </p:txBody>
      </p:sp>
      <p:sp>
        <p:nvSpPr>
          <p:cNvPr id="5" name="Oval 4" title="Condom box"/>
          <p:cNvSpPr/>
          <p:nvPr/>
        </p:nvSpPr>
        <p:spPr>
          <a:xfrm>
            <a:off x="5083962" y="787780"/>
            <a:ext cx="1582906" cy="1582906"/>
          </a:xfrm>
          <a:prstGeom prst="ellipse">
            <a:avLst/>
          </a:prstGeom>
          <a:solidFill>
            <a:srgbClr val="E0F3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sz="1050" dirty="0"/>
          </a:p>
        </p:txBody>
      </p:sp>
      <p:pic>
        <p:nvPicPr>
          <p:cNvPr id="6" name="Picture 5" title="Box of condom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6365" y="639467"/>
            <a:ext cx="1235535" cy="1597959"/>
          </a:xfrm>
          <a:prstGeom prst="rect">
            <a:avLst/>
          </a:prstGeom>
        </p:spPr>
      </p:pic>
      <p:pic>
        <p:nvPicPr>
          <p:cNvPr id="7" name="Picture 6" title="Pregnant coupl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64740" y="668495"/>
            <a:ext cx="2639831" cy="4355720"/>
          </a:xfrm>
          <a:prstGeom prst="rect">
            <a:avLst/>
          </a:prstGeom>
        </p:spPr>
      </p:pic>
    </p:spTree>
    <p:extLst>
      <p:ext uri="{BB962C8B-B14F-4D97-AF65-F5344CB8AC3E}">
        <p14:creationId xmlns:p14="http://schemas.microsoft.com/office/powerpoint/2010/main" val="52859589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199" y="1283741"/>
            <a:ext cx="5076000" cy="3556704"/>
          </a:xfrm>
        </p:spPr>
        <p:txBody>
          <a:bodyPr>
            <a:noAutofit/>
          </a:bodyPr>
          <a:lstStyle/>
          <a:p>
            <a:pPr algn="l" rtl="0"/>
            <a:r>
              <a:rPr lang="es" b="0" i="0" u="none" baseline="0" dirty="0"/>
              <a:t>Personas, cuya pareja no está embarazada, que recientemente viajaron a un área con zika o que vivieron en un área afectada</a:t>
            </a:r>
            <a:endParaRPr lang="es" dirty="0" smtClean="0"/>
          </a:p>
          <a:p>
            <a:pPr lvl="1" algn="l" rtl="0"/>
            <a:r>
              <a:rPr lang="es" b="0" i="0" u="none" baseline="0" dirty="0"/>
              <a:t>Si usted ha sido diagnosticado con zika o tiene (o tuvo) síntomas, puede usar condón </a:t>
            </a:r>
            <a:r>
              <a:rPr lang="es" b="0" i="0" u="none" baseline="0" dirty="0" smtClean="0"/>
              <a:t/>
            </a:r>
            <a:br>
              <a:rPr lang="es" b="0" i="0" u="none" baseline="0" dirty="0" smtClean="0"/>
            </a:br>
            <a:r>
              <a:rPr lang="es" b="0" i="0" u="none" baseline="0" dirty="0" smtClean="0"/>
              <a:t>o </a:t>
            </a:r>
            <a:r>
              <a:rPr lang="es" b="0" i="0" u="none" baseline="0" dirty="0"/>
              <a:t>abstenerse de tener relaciones sexuales durante 6 meses a partir de la aparición de los síntomas.</a:t>
            </a:r>
          </a:p>
          <a:p>
            <a:pPr lvl="1" algn="l" rtl="0"/>
            <a:r>
              <a:rPr lang="es" b="0" i="0" u="none" baseline="0" dirty="0"/>
              <a:t>Si usted nunca presentó síntomas, puede usar condón o abstenerse de las relaciones sexuales durante 8 semanas después de regresar de un viaje o mientras haya zika en la zona.</a:t>
            </a:r>
          </a:p>
          <a:p>
            <a:endParaRPr lang="es" dirty="0"/>
          </a:p>
          <a:p>
            <a:endParaRPr lang="es" dirty="0"/>
          </a:p>
          <a:p>
            <a:endParaRPr lang="es" dirty="0"/>
          </a:p>
        </p:txBody>
      </p:sp>
      <p:sp>
        <p:nvSpPr>
          <p:cNvPr id="3" name="Title 2"/>
          <p:cNvSpPr>
            <a:spLocks noGrp="1"/>
          </p:cNvSpPr>
          <p:nvPr>
            <p:ph type="title"/>
          </p:nvPr>
        </p:nvSpPr>
        <p:spPr/>
        <p:txBody>
          <a:bodyPr/>
          <a:lstStyle/>
          <a:p>
            <a:pPr algn="l" rtl="0"/>
            <a:r>
              <a:rPr lang="es" b="0" i="0" u="none" baseline="0"/>
              <a:t>Proteja a su pareja</a:t>
            </a:r>
            <a:endParaRPr lang="es" dirty="0"/>
          </a:p>
        </p:txBody>
      </p:sp>
      <p:sp>
        <p:nvSpPr>
          <p:cNvPr id="4" name="Text Placeholder 3"/>
          <p:cNvSpPr>
            <a:spLocks noGrp="1"/>
          </p:cNvSpPr>
          <p:nvPr>
            <p:ph type="body" sz="quarter" idx="11"/>
          </p:nvPr>
        </p:nvSpPr>
        <p:spPr/>
        <p:txBody>
          <a:bodyPr/>
          <a:lstStyle/>
          <a:p>
            <a:pPr algn="l" rtl="0"/>
            <a:r>
              <a:rPr lang="es" b="1" i="0" u="none" baseline="0"/>
              <a:t>PASO 5</a:t>
            </a:r>
            <a:endParaRPr lang="es" dirty="0"/>
          </a:p>
        </p:txBody>
      </p:sp>
      <p:sp>
        <p:nvSpPr>
          <p:cNvPr id="5" name="Rectangle 4" descr="black border"/>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dirty="0"/>
          </a:p>
        </p:txBody>
      </p:sp>
      <p:pic>
        <p:nvPicPr>
          <p:cNvPr id="6" name="Picture 5" descr="Couple" title="Coup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74" y="1372849"/>
            <a:ext cx="3505126" cy="3638958"/>
          </a:xfrm>
          <a:prstGeom prst="rect">
            <a:avLst/>
          </a:prstGeom>
        </p:spPr>
      </p:pic>
    </p:spTree>
    <p:extLst>
      <p:ext uri="{BB962C8B-B14F-4D97-AF65-F5344CB8AC3E}">
        <p14:creationId xmlns:p14="http://schemas.microsoft.com/office/powerpoint/2010/main" val="30333842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445973"/>
            <a:ext cx="5124451" cy="3394472"/>
          </a:xfrm>
        </p:spPr>
        <p:txBody>
          <a:bodyPr>
            <a:normAutofit/>
          </a:bodyPr>
          <a:lstStyle/>
          <a:p>
            <a:pPr algn="l" rtl="0"/>
            <a:r>
              <a:rPr lang="es" sz="2000" b="0" i="0" u="none" baseline="0" dirty="0"/>
              <a:t>Si está embarazada, no viaje a áreas con zika. </a:t>
            </a:r>
          </a:p>
          <a:p>
            <a:pPr lvl="1" algn="l" rtl="0"/>
            <a:r>
              <a:rPr lang="es" sz="1800" b="0" i="0" u="none" baseline="0" dirty="0"/>
              <a:t>Si su viaje es impostergable, consulte antes a su médico u otro proveedor de atención médica.</a:t>
            </a:r>
          </a:p>
          <a:p>
            <a:pPr algn="l" rtl="0"/>
            <a:r>
              <a:rPr lang="es" sz="2000" b="0" i="0" u="none" baseline="0" dirty="0"/>
              <a:t>Si está tratando de quedar embarazada, </a:t>
            </a:r>
            <a:r>
              <a:rPr lang="es" sz="2000" b="0" i="0" u="none" baseline="0" dirty="0" smtClean="0"/>
              <a:t>consulte </a:t>
            </a:r>
            <a:r>
              <a:rPr lang="es" sz="2000" b="0" i="0" u="none" baseline="0" dirty="0"/>
              <a:t>a su médico u otro proveedor de atención médica antes de viajar.</a:t>
            </a:r>
          </a:p>
          <a:p>
            <a:endParaRPr lang="es" sz="2000" dirty="0"/>
          </a:p>
        </p:txBody>
      </p:sp>
      <p:sp>
        <p:nvSpPr>
          <p:cNvPr id="3" name="Title 2"/>
          <p:cNvSpPr>
            <a:spLocks noGrp="1"/>
          </p:cNvSpPr>
          <p:nvPr>
            <p:ph type="title"/>
          </p:nvPr>
        </p:nvSpPr>
        <p:spPr/>
        <p:txBody>
          <a:bodyPr/>
          <a:lstStyle/>
          <a:p>
            <a:pPr algn="l" rtl="0"/>
            <a:r>
              <a:rPr lang="es" b="0" i="0" u="none" baseline="0"/>
              <a:t>Documéntese antes de viajar</a:t>
            </a:r>
            <a:endParaRPr lang="es" dirty="0"/>
          </a:p>
        </p:txBody>
      </p:sp>
      <p:sp>
        <p:nvSpPr>
          <p:cNvPr id="6" name="Text Placeholder 5"/>
          <p:cNvSpPr>
            <a:spLocks noGrp="1"/>
          </p:cNvSpPr>
          <p:nvPr>
            <p:ph type="body" sz="quarter" idx="11"/>
          </p:nvPr>
        </p:nvSpPr>
        <p:spPr/>
        <p:txBody>
          <a:bodyPr/>
          <a:lstStyle/>
          <a:p>
            <a:pPr algn="l" rtl="0"/>
            <a:r>
              <a:rPr lang="es" b="1" i="0" u="none" baseline="0"/>
              <a:t>PASO 6</a:t>
            </a:r>
            <a:endParaRPr lang="es" dirty="0"/>
          </a:p>
        </p:txBody>
      </p:sp>
      <p:pic>
        <p:nvPicPr>
          <p:cNvPr id="4" name="Picture 3" title="Doctor talking to a pregnant woma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4152" y="431303"/>
            <a:ext cx="2296926" cy="2303508"/>
          </a:xfrm>
          <a:prstGeom prst="rect">
            <a:avLst/>
          </a:prstGeom>
        </p:spPr>
      </p:pic>
      <p:pic>
        <p:nvPicPr>
          <p:cNvPr id="5" name="Picture 4" title="Doctor talking to a non-pregnant wom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4893" y="2514792"/>
            <a:ext cx="2387946" cy="2451626"/>
          </a:xfrm>
          <a:prstGeom prst="rect">
            <a:avLst/>
          </a:prstGeom>
        </p:spPr>
      </p:pic>
    </p:spTree>
    <p:extLst>
      <p:ext uri="{BB962C8B-B14F-4D97-AF65-F5344CB8AC3E}">
        <p14:creationId xmlns:p14="http://schemas.microsoft.com/office/powerpoint/2010/main" val="277240950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5973"/>
            <a:ext cx="4533544" cy="3394472"/>
          </a:xfrm>
        </p:spPr>
        <p:txBody>
          <a:bodyPr>
            <a:normAutofit fontScale="92500" lnSpcReduction="20000"/>
          </a:bodyPr>
          <a:lstStyle/>
          <a:p>
            <a:pPr algn="l" rtl="0"/>
            <a:r>
              <a:rPr lang="es" b="0" i="0" u="none" baseline="0" dirty="0"/>
              <a:t>Se han reportado casos de transmisión local del virus del Zika en el territorio continental de los Estados Unidos.</a:t>
            </a:r>
          </a:p>
          <a:p>
            <a:pPr algn="l" rtl="0"/>
            <a:r>
              <a:rPr lang="es" b="0" i="0" u="none" baseline="0" dirty="0"/>
              <a:t>Los proveedores de atención médica deben reportar los casos a su departamento de salud local, estatal o territorial.</a:t>
            </a:r>
          </a:p>
          <a:p>
            <a:pPr algn="l" rtl="0"/>
            <a:r>
              <a:rPr lang="es" b="0" i="0" u="none" baseline="0" dirty="0"/>
              <a:t>Se alienta a los departamentos de salud territoriales y estatales a reportar los casos confirmados a los CDC a través de ArboNET, el sistema nacional de vigilancia de enfermedades arbovirales. </a:t>
            </a:r>
          </a:p>
          <a:p>
            <a:pPr algn="l" rtl="0"/>
            <a:r>
              <a:rPr lang="es" b="0" i="0" u="none" baseline="0" dirty="0"/>
              <a:t>Para conocer la cifra más actualizada de casos, visite la </a:t>
            </a:r>
            <a:r>
              <a:rPr lang="es" b="0" i="0" u="none" baseline="0" dirty="0">
                <a:hlinkClick r:id="rId3"/>
              </a:rPr>
              <a:t>página web de los CDC sobre casos en los Estados Unidos</a:t>
            </a:r>
            <a:r>
              <a:rPr lang="es" b="0" i="0" u="none" baseline="0" dirty="0"/>
              <a:t>. </a:t>
            </a:r>
          </a:p>
        </p:txBody>
      </p:sp>
      <p:sp>
        <p:nvSpPr>
          <p:cNvPr id="3" name="Title 2"/>
          <p:cNvSpPr>
            <a:spLocks noGrp="1"/>
          </p:cNvSpPr>
          <p:nvPr>
            <p:ph type="title"/>
          </p:nvPr>
        </p:nvSpPr>
        <p:spPr/>
        <p:txBody>
          <a:bodyPr>
            <a:normAutofit/>
          </a:bodyPr>
          <a:lstStyle/>
          <a:p>
            <a:pPr algn="l" rtl="0"/>
            <a:r>
              <a:rPr lang="es" sz="2400" b="0" i="0" u="none" baseline="0"/>
              <a:t>El zika y los Estados Unidos</a:t>
            </a:r>
            <a:endParaRPr lang="es" sz="2400" dirty="0"/>
          </a:p>
        </p:txBody>
      </p:sp>
      <p:pic>
        <p:nvPicPr>
          <p:cNvPr id="5" name="Picture 4" title="Map of U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7743" y="1516529"/>
            <a:ext cx="3939967" cy="2373859"/>
          </a:xfrm>
          <a:prstGeom prst="rect">
            <a:avLst/>
          </a:prstGeom>
        </p:spPr>
      </p:pic>
    </p:spTree>
    <p:extLst>
      <p:ext uri="{BB962C8B-B14F-4D97-AF65-F5344CB8AC3E}">
        <p14:creationId xmlns:p14="http://schemas.microsoft.com/office/powerpoint/2010/main" val="305222231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l" rtl="0"/>
            <a:r>
              <a:rPr lang="es" sz="2000" b="0" i="0" u="none" baseline="0" dirty="0"/>
              <a:t>Si decide viajar:</a:t>
            </a:r>
          </a:p>
          <a:p>
            <a:pPr lvl="1" algn="l" rtl="0"/>
            <a:r>
              <a:rPr lang="es" b="0" i="0" u="none" baseline="0" dirty="0"/>
              <a:t>Siga estrictamente las instrucciones para que tanto usted como su familia eviten las picaduras de mosquitos.</a:t>
            </a:r>
          </a:p>
          <a:p>
            <a:pPr lvl="1" algn="l" rtl="0"/>
            <a:r>
              <a:rPr lang="es" b="0" i="0" u="none" baseline="0" dirty="0"/>
              <a:t>Aunque no se sientan mal, los viajeros provenientes de un área con zika deben tomar medidas para evitar las picaduras de mosquitos durante 3 semanas para que no transmitan el zika a mosquitos no infectados. </a:t>
            </a:r>
          </a:p>
          <a:p>
            <a:pPr lvl="1" algn="l" rtl="0"/>
            <a:r>
              <a:rPr lang="es" b="0" i="0" u="none" baseline="0" dirty="0"/>
              <a:t>Use condón o absténgase de tener sexo durante sus viajes a áreas con zika.</a:t>
            </a:r>
          </a:p>
          <a:p>
            <a:endParaRPr lang="es" sz="2000" dirty="0"/>
          </a:p>
        </p:txBody>
      </p:sp>
      <p:sp>
        <p:nvSpPr>
          <p:cNvPr id="3" name="Title 2"/>
          <p:cNvSpPr>
            <a:spLocks noGrp="1"/>
          </p:cNvSpPr>
          <p:nvPr>
            <p:ph type="title"/>
          </p:nvPr>
        </p:nvSpPr>
        <p:spPr/>
        <p:txBody>
          <a:bodyPr/>
          <a:lstStyle/>
          <a:p>
            <a:pPr algn="l" rtl="0"/>
            <a:r>
              <a:rPr lang="es" b="0" i="0" u="none" baseline="0"/>
              <a:t>Documéntese antes de viajar</a:t>
            </a:r>
            <a:endParaRPr lang="es" dirty="0"/>
          </a:p>
        </p:txBody>
      </p:sp>
      <p:sp>
        <p:nvSpPr>
          <p:cNvPr id="5" name="Text Placeholder 4"/>
          <p:cNvSpPr>
            <a:spLocks noGrp="1"/>
          </p:cNvSpPr>
          <p:nvPr>
            <p:ph type="body" sz="quarter" idx="11"/>
          </p:nvPr>
        </p:nvSpPr>
        <p:spPr/>
        <p:txBody>
          <a:bodyPr/>
          <a:lstStyle/>
          <a:p>
            <a:pPr algn="l" rtl="0"/>
            <a:r>
              <a:rPr lang="es" b="1" i="0" u="none" baseline="0"/>
              <a:t>PASO 6</a:t>
            </a:r>
            <a:endParaRPr lang="es" dirty="0"/>
          </a:p>
        </p:txBody>
      </p:sp>
      <p:pic>
        <p:nvPicPr>
          <p:cNvPr id="4" name="Picture 3" title="Two condom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872853" y="951005"/>
            <a:ext cx="3369925" cy="3617259"/>
          </a:xfrm>
          <a:prstGeom prst="rect">
            <a:avLst/>
          </a:prstGeom>
        </p:spPr>
      </p:pic>
    </p:spTree>
    <p:extLst>
      <p:ext uri="{BB962C8B-B14F-4D97-AF65-F5344CB8AC3E}">
        <p14:creationId xmlns:p14="http://schemas.microsoft.com/office/powerpoint/2010/main" val="322145319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l" rtl="0">
              <a:buNone/>
            </a:pPr>
            <a:r>
              <a:rPr lang="es" b="0" i="0" u="none" baseline="0"/>
              <a:t>Consulte los últimos avisos para viajeros en: </a:t>
            </a:r>
            <a:r>
              <a:rPr lang="es"/>
              <a:t/>
            </a:r>
            <a:br>
              <a:rPr lang="es"/>
            </a:br>
            <a:r>
              <a:rPr lang="es"/>
              <a:t/>
            </a:r>
            <a:br>
              <a:rPr lang="es"/>
            </a:br>
            <a:r>
              <a:rPr lang="es" sz="1600" b="0" i="0" u="none" baseline="0">
                <a:hlinkClick r:id="rId2" action="ppaction://hlinkfile"/>
              </a:rPr>
              <a:t>wwwnc.cdc.gov/travel/page/zika-travel-information </a:t>
            </a:r>
            <a:endParaRPr lang="es" sz="1600" dirty="0"/>
          </a:p>
          <a:p>
            <a:pPr marL="0" indent="0" algn="l" rtl="0">
              <a:buNone/>
            </a:pPr>
            <a:endParaRPr lang="es" dirty="0"/>
          </a:p>
        </p:txBody>
      </p:sp>
      <p:sp>
        <p:nvSpPr>
          <p:cNvPr id="3" name="Title 2"/>
          <p:cNvSpPr>
            <a:spLocks noGrp="1"/>
          </p:cNvSpPr>
          <p:nvPr>
            <p:ph type="title"/>
          </p:nvPr>
        </p:nvSpPr>
        <p:spPr/>
        <p:txBody>
          <a:bodyPr/>
          <a:lstStyle/>
          <a:p>
            <a:pPr algn="l" rtl="0"/>
            <a:r>
              <a:rPr lang="es" b="0" i="0" u="none" baseline="0"/>
              <a:t>Documéntese antes de viajar</a:t>
            </a:r>
            <a:endParaRPr lang="es" dirty="0"/>
          </a:p>
        </p:txBody>
      </p:sp>
      <p:sp>
        <p:nvSpPr>
          <p:cNvPr id="5" name="Text Placeholder 4"/>
          <p:cNvSpPr>
            <a:spLocks noGrp="1"/>
          </p:cNvSpPr>
          <p:nvPr>
            <p:ph type="body" sz="quarter" idx="11"/>
          </p:nvPr>
        </p:nvSpPr>
        <p:spPr/>
        <p:txBody>
          <a:bodyPr/>
          <a:lstStyle/>
          <a:p>
            <a:pPr algn="l" rtl="0"/>
            <a:r>
              <a:rPr lang="es" b="1" i="0" u="none" baseline="0"/>
              <a:t>PASO 6</a:t>
            </a:r>
            <a:endParaRPr lang="e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632" y="1223860"/>
            <a:ext cx="4203368" cy="2515929"/>
          </a:xfrm>
          <a:prstGeom prst="rect">
            <a:avLst/>
          </a:prstGeom>
        </p:spPr>
      </p:pic>
    </p:spTree>
    <p:extLst>
      <p:ext uri="{BB962C8B-B14F-4D97-AF65-F5344CB8AC3E}">
        <p14:creationId xmlns:p14="http://schemas.microsoft.com/office/powerpoint/2010/main" val="78397147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s" b="0" i="0" u="none" baseline="0"/>
              <a:t>¿Qué están haciendo los CDC?</a:t>
            </a:r>
            <a:endParaRPr lang="es" dirty="0"/>
          </a:p>
        </p:txBody>
      </p:sp>
      <p:sp>
        <p:nvSpPr>
          <p:cNvPr id="3" name="Content Placeholder 2"/>
          <p:cNvSpPr>
            <a:spLocks noGrp="1"/>
          </p:cNvSpPr>
          <p:nvPr>
            <p:ph idx="1"/>
          </p:nvPr>
        </p:nvSpPr>
        <p:spPr>
          <a:xfrm>
            <a:off x="457200" y="1200151"/>
            <a:ext cx="6743700" cy="3464128"/>
          </a:xfrm>
        </p:spPr>
        <p:txBody>
          <a:bodyPr/>
          <a:lstStyle/>
          <a:p>
            <a:pPr algn="l" rtl="0"/>
            <a:r>
              <a:rPr lang="es" b="0" i="0" u="none" baseline="0" dirty="0"/>
              <a:t>Activaron el Centro de Operaciones de Emergencia (EOC) en nivel 1.</a:t>
            </a:r>
          </a:p>
          <a:p>
            <a:pPr algn="l" rtl="0"/>
            <a:r>
              <a:rPr lang="es" b="0" i="0" u="none" baseline="0" dirty="0"/>
              <a:t>Ofrecen apoyo en el lugar en las áreas con zika.</a:t>
            </a:r>
          </a:p>
          <a:p>
            <a:pPr algn="l" rtl="0"/>
            <a:r>
              <a:rPr lang="es" b="0" i="0" u="none" baseline="0" dirty="0"/>
              <a:t>Capacitan a los proveedores de atención médica y al público acerca del zika.</a:t>
            </a:r>
          </a:p>
          <a:p>
            <a:pPr algn="l" rtl="0"/>
            <a:r>
              <a:rPr lang="es" b="0" i="0" u="none" baseline="0" dirty="0"/>
              <a:t>Publican directrices sobre viajes.</a:t>
            </a:r>
          </a:p>
          <a:p>
            <a:pPr algn="l" rtl="0"/>
            <a:r>
              <a:rPr lang="es" b="0" i="0" u="none" baseline="0" dirty="0"/>
              <a:t>Aportan pruebas de diagnóstico a los </a:t>
            </a:r>
            <a:r>
              <a:rPr lang="es" b="0" i="0" u="none" baseline="0" dirty="0" smtClean="0"/>
              <a:t>laboratorios.</a:t>
            </a:r>
            <a:endParaRPr lang="es" b="0" i="0" u="none" baseline="0" dirty="0"/>
          </a:p>
          <a:p>
            <a:pPr algn="l" rtl="0"/>
            <a:r>
              <a:rPr lang="es" b="0" i="0" u="none" baseline="0" dirty="0"/>
              <a:t>Elaboran y distribuyen Kits de prevención del zika en </a:t>
            </a:r>
            <a:r>
              <a:rPr lang="es" b="0" i="0" u="none" baseline="0" dirty="0" smtClean="0"/>
              <a:t/>
            </a:r>
            <a:br>
              <a:rPr lang="es" b="0" i="0" u="none" baseline="0" dirty="0" smtClean="0"/>
            </a:br>
            <a:r>
              <a:rPr lang="es" b="0" i="0" u="none" baseline="0" dirty="0" smtClean="0"/>
              <a:t>los </a:t>
            </a:r>
            <a:r>
              <a:rPr lang="es" b="0" i="0" u="none" baseline="0" dirty="0"/>
              <a:t>territorios </a:t>
            </a:r>
            <a:r>
              <a:rPr lang="es" b="0" i="0" u="none" baseline="0" dirty="0" smtClean="0"/>
              <a:t>afectados de </a:t>
            </a:r>
            <a:r>
              <a:rPr lang="es" b="0" i="0" u="none" baseline="0" dirty="0"/>
              <a:t>los EE. UU</a:t>
            </a:r>
            <a:r>
              <a:rPr lang="es" b="0" i="0" u="none" baseline="0" dirty="0" smtClean="0"/>
              <a:t>.</a:t>
            </a:r>
            <a:endParaRPr lang="es" b="0" i="0" u="none" baseline="0" dirty="0"/>
          </a:p>
          <a:p>
            <a:pPr algn="l" rtl="0"/>
            <a:r>
              <a:rPr lang="es" b="0" i="0" u="none" baseline="0" dirty="0"/>
              <a:t>Llevan adelante un estudio para evaluar la persistencia del virus del Zika en semen, flujo vaginal y orina.</a:t>
            </a:r>
          </a:p>
          <a:p>
            <a:pPr marL="0" indent="0" algn="l" rtl="0">
              <a:buNone/>
            </a:pPr>
            <a:endParaRPr lang="es" dirty="0"/>
          </a:p>
        </p:txBody>
      </p:sp>
      <p:pic>
        <p:nvPicPr>
          <p:cNvPr id="4" name="Picture 3" title="CDC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8362" y="544325"/>
            <a:ext cx="1831422" cy="1037806"/>
          </a:xfrm>
          <a:prstGeom prst="rect">
            <a:avLst/>
          </a:prstGeom>
        </p:spPr>
      </p:pic>
    </p:spTree>
    <p:extLst>
      <p:ext uri="{BB962C8B-B14F-4D97-AF65-F5344CB8AC3E}">
        <p14:creationId xmlns:p14="http://schemas.microsoft.com/office/powerpoint/2010/main" val="2433270914"/>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s" b="0" i="0" u="none" baseline="0"/>
              <a:t>¿Qué están haciendo los CDC?</a:t>
            </a:r>
            <a:endParaRPr lang="es" dirty="0"/>
          </a:p>
        </p:txBody>
      </p:sp>
      <p:sp>
        <p:nvSpPr>
          <p:cNvPr id="3" name="Content Placeholder 2"/>
          <p:cNvSpPr>
            <a:spLocks noGrp="1"/>
          </p:cNvSpPr>
          <p:nvPr>
            <p:ph idx="1"/>
          </p:nvPr>
        </p:nvSpPr>
        <p:spPr>
          <a:xfrm>
            <a:off x="457200" y="1200150"/>
            <a:ext cx="6572250" cy="3623519"/>
          </a:xfrm>
        </p:spPr>
        <p:txBody>
          <a:bodyPr/>
          <a:lstStyle/>
          <a:p>
            <a:pPr algn="l" rtl="0"/>
            <a:r>
              <a:rPr lang="es" b="0" i="0" u="none" baseline="0" dirty="0"/>
              <a:t>Trabajan junto a sus socios para</a:t>
            </a:r>
          </a:p>
          <a:p>
            <a:pPr lvl="1" algn="l" rtl="0"/>
            <a:r>
              <a:rPr lang="es" b="0" i="0" u="none" baseline="0" dirty="0"/>
              <a:t>Monitorear y reportar casos.</a:t>
            </a:r>
          </a:p>
          <a:p>
            <a:pPr lvl="1" algn="l" rtl="0"/>
            <a:r>
              <a:rPr lang="es" b="0" i="0" u="none" baseline="0" dirty="0"/>
              <a:t>Llevar a cabo estudios para obtener más información sobre </a:t>
            </a:r>
            <a:r>
              <a:rPr lang="es" b="0" i="0" u="none" baseline="0" dirty="0" smtClean="0"/>
              <a:t>la </a:t>
            </a:r>
            <a:r>
              <a:rPr lang="es" b="0" i="0" u="none" baseline="0" dirty="0"/>
              <a:t>posible relación entre el zika y el Síndrome de Guillain-Barré.</a:t>
            </a:r>
          </a:p>
          <a:p>
            <a:pPr lvl="1" algn="l" rtl="0"/>
            <a:r>
              <a:rPr lang="es" b="0" i="0" u="none" baseline="0" dirty="0"/>
              <a:t>Diseñar planes de acción para que los funcionarios locales y estatales de salud pública mejoren la preparación ante el zika.</a:t>
            </a:r>
          </a:p>
          <a:p>
            <a:pPr lvl="1" algn="l" rtl="0"/>
            <a:r>
              <a:rPr lang="es" b="0" i="0" u="none" baseline="0" dirty="0"/>
              <a:t>Publicar y difundir directrices para las pruebas y el tratamiento de las personas con casos presuntos o confirmados de zika.</a:t>
            </a:r>
          </a:p>
          <a:p>
            <a:pPr lvl="1" algn="l" rtl="0"/>
            <a:r>
              <a:rPr lang="es" b="0" i="0" u="none" baseline="0" dirty="0"/>
              <a:t>Publicar y difundir las conclusiones acerca de la asociación causal entre el zika y la microcefalia.</a:t>
            </a:r>
          </a:p>
          <a:p>
            <a:pPr marL="0" indent="0" algn="l" rtl="0">
              <a:buNone/>
            </a:pPr>
            <a:endParaRPr lang="es" dirty="0"/>
          </a:p>
        </p:txBody>
      </p:sp>
      <p:pic>
        <p:nvPicPr>
          <p:cNvPr id="4" name="Picture 3" title="CDC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8362" y="544325"/>
            <a:ext cx="1831422" cy="1037806"/>
          </a:xfrm>
          <a:prstGeom prst="rect">
            <a:avLst/>
          </a:prstGeom>
        </p:spPr>
      </p:pic>
    </p:spTree>
    <p:extLst>
      <p:ext uri="{BB962C8B-B14F-4D97-AF65-F5344CB8AC3E}">
        <p14:creationId xmlns:p14="http://schemas.microsoft.com/office/powerpoint/2010/main" val="3649166126"/>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536" y="1857126"/>
            <a:ext cx="8076063" cy="1102519"/>
          </a:xfrm>
        </p:spPr>
        <p:txBody>
          <a:bodyPr>
            <a:noAutofit/>
          </a:bodyPr>
          <a:lstStyle/>
          <a:p>
            <a:pPr algn="l" rtl="0"/>
            <a:r>
              <a:rPr lang="es" sz="1400" b="0" i="0" u="none" baseline="0" dirty="0">
                <a:solidFill>
                  <a:schemeClr val="tx1"/>
                </a:solidFill>
              </a:rPr>
              <a:t>Para obtener más información, contacte a los CDC en</a:t>
            </a:r>
            <a:r>
              <a:rPr lang="es" sz="1400" dirty="0">
                <a:solidFill>
                  <a:schemeClr val="tx1"/>
                </a:solidFill>
              </a:rPr>
              <a:t/>
            </a:r>
            <a:br>
              <a:rPr lang="es" sz="1400" dirty="0">
                <a:solidFill>
                  <a:schemeClr val="tx1"/>
                </a:solidFill>
              </a:rPr>
            </a:br>
            <a:r>
              <a:rPr lang="es" sz="1400" b="0" i="0" u="none" baseline="0" dirty="0">
                <a:solidFill>
                  <a:schemeClr val="tx1"/>
                </a:solidFill>
              </a:rPr>
              <a:t>1-800-CDC-INFO (232-4636)</a:t>
            </a:r>
            <a:r>
              <a:rPr lang="es" sz="1400" dirty="0">
                <a:solidFill>
                  <a:schemeClr val="tx1"/>
                </a:solidFill>
              </a:rPr>
              <a:t/>
            </a:r>
            <a:br>
              <a:rPr lang="es" sz="1400" dirty="0">
                <a:solidFill>
                  <a:schemeClr val="tx1"/>
                </a:solidFill>
              </a:rPr>
            </a:br>
            <a:r>
              <a:rPr lang="es" sz="1400" b="0" i="0" u="none" baseline="0" dirty="0">
                <a:solidFill>
                  <a:schemeClr val="tx1"/>
                </a:solidFill>
              </a:rPr>
              <a:t>TTY:  1-888-232-6348    www.cdc.gov</a:t>
            </a:r>
            <a:r>
              <a:rPr lang="es" sz="1400" dirty="0">
                <a:solidFill>
                  <a:schemeClr val="tx1"/>
                </a:solidFill>
              </a:rPr>
              <a:t/>
            </a:r>
            <a:br>
              <a:rPr lang="es" sz="1400" dirty="0">
                <a:solidFill>
                  <a:schemeClr val="tx1"/>
                </a:solidFill>
              </a:rPr>
            </a:br>
            <a:r>
              <a:rPr lang="es" sz="1400" dirty="0">
                <a:solidFill>
                  <a:schemeClr val="tx1"/>
                </a:solidFill>
              </a:rPr>
              <a:t/>
            </a:r>
            <a:br>
              <a:rPr lang="es" sz="1400" dirty="0">
                <a:solidFill>
                  <a:schemeClr val="tx1"/>
                </a:solidFill>
              </a:rPr>
            </a:br>
            <a:r>
              <a:rPr lang="es" sz="1400" dirty="0">
                <a:solidFill>
                  <a:schemeClr val="tx1"/>
                </a:solidFill>
              </a:rPr>
              <a:t/>
            </a:r>
            <a:br>
              <a:rPr lang="es" sz="1400" dirty="0">
                <a:solidFill>
                  <a:schemeClr val="tx1"/>
                </a:solidFill>
              </a:rPr>
            </a:br>
            <a:r>
              <a:rPr lang="es" sz="1400" b="0" i="0" u="none" baseline="0" dirty="0">
                <a:solidFill>
                  <a:schemeClr val="tx1"/>
                </a:solidFill>
              </a:rPr>
              <a:t>Los resultados y conclusiones de este informe pertenecen a los autores y no representan necesariamente la posición oficial de los Centros para el Control y la Prevención de Enfermedades.</a:t>
            </a:r>
            <a:r>
              <a:rPr lang="es" sz="1400" dirty="0">
                <a:solidFill>
                  <a:schemeClr val="tx1"/>
                </a:solidFill>
              </a:rPr>
              <a:t/>
            </a:r>
            <a:br>
              <a:rPr lang="es" sz="1400" dirty="0">
                <a:solidFill>
                  <a:schemeClr val="tx1"/>
                </a:solidFill>
              </a:rPr>
            </a:br>
            <a:endParaRPr lang="es" sz="1400" dirty="0">
              <a:solidFill>
                <a:schemeClr val="tx1"/>
              </a:solidFill>
            </a:endParaRPr>
          </a:p>
        </p:txBody>
      </p:sp>
    </p:spTree>
    <p:extLst>
      <p:ext uri="{BB962C8B-B14F-4D97-AF65-F5344CB8AC3E}">
        <p14:creationId xmlns:p14="http://schemas.microsoft.com/office/powerpoint/2010/main" val="145590038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157738"/>
            <a:ext cx="4957169" cy="3394472"/>
          </a:xfrm>
        </p:spPr>
        <p:txBody>
          <a:bodyPr>
            <a:noAutofit/>
          </a:bodyPr>
          <a:lstStyle/>
          <a:p>
            <a:pPr algn="l" rtl="0"/>
            <a:r>
              <a:rPr lang="es" b="0" i="0" u="none" baseline="0" dirty="0"/>
              <a:t>El zika se puede transmitir a través de</a:t>
            </a:r>
          </a:p>
          <a:p>
            <a:pPr lvl="1" algn="l" rtl="0"/>
            <a:r>
              <a:rPr lang="es" b="0" i="0" u="none" baseline="0" dirty="0"/>
              <a:t>Picaduras de mosquitos </a:t>
            </a:r>
          </a:p>
          <a:p>
            <a:pPr lvl="1" algn="l" rtl="0"/>
            <a:r>
              <a:rPr lang="es" b="0" i="0" u="none" baseline="0" dirty="0"/>
              <a:t>De una mujer embarazada al feto </a:t>
            </a:r>
          </a:p>
          <a:p>
            <a:pPr lvl="1" algn="l" rtl="0"/>
            <a:r>
              <a:rPr lang="es" b="0" i="0" u="none" baseline="0" dirty="0"/>
              <a:t>Relaciones sexuales con una persona infectada</a:t>
            </a:r>
          </a:p>
          <a:p>
            <a:pPr lvl="1" algn="l" rtl="0"/>
            <a:r>
              <a:rPr lang="es" b="0" i="0" u="none" baseline="0" dirty="0"/>
              <a:t>Probable: transfusiones de sangre, trasplantes de órganos y tejidos, tratamientos de fertilidad y lactancia materna</a:t>
            </a:r>
          </a:p>
          <a:p>
            <a:endParaRPr lang="es" sz="2000" dirty="0"/>
          </a:p>
        </p:txBody>
      </p:sp>
      <p:sp>
        <p:nvSpPr>
          <p:cNvPr id="3" name="Title 2"/>
          <p:cNvSpPr>
            <a:spLocks noGrp="1"/>
          </p:cNvSpPr>
          <p:nvPr>
            <p:ph type="title"/>
          </p:nvPr>
        </p:nvSpPr>
        <p:spPr/>
        <p:txBody>
          <a:bodyPr>
            <a:normAutofit/>
          </a:bodyPr>
          <a:lstStyle/>
          <a:p>
            <a:pPr algn="l" rtl="0"/>
            <a:r>
              <a:rPr lang="es" b="0" i="0" u="none" baseline="0"/>
              <a:t>¿Cómo se transmite el zika?</a:t>
            </a:r>
            <a:endParaRPr lang="es" sz="2400" dirty="0"/>
          </a:p>
        </p:txBody>
      </p:sp>
      <p:sp>
        <p:nvSpPr>
          <p:cNvPr id="7" name="Oval 6" title="Mosquito"/>
          <p:cNvSpPr/>
          <p:nvPr/>
        </p:nvSpPr>
        <p:spPr>
          <a:xfrm>
            <a:off x="5728185" y="495070"/>
            <a:ext cx="1582906" cy="1582906"/>
          </a:xfrm>
          <a:prstGeom prst="ellipse">
            <a:avLst/>
          </a:prstGeom>
          <a:solidFill>
            <a:srgbClr val="E0F3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sz="1050" dirty="0"/>
          </a:p>
        </p:txBody>
      </p:sp>
      <p:pic>
        <p:nvPicPr>
          <p:cNvPr id="6" name="Picture 5" descr="Mosquito" title="Mosquit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5687" y="728798"/>
            <a:ext cx="1325832" cy="1061660"/>
          </a:xfrm>
          <a:prstGeom prst="rect">
            <a:avLst/>
          </a:prstGeom>
        </p:spPr>
      </p:pic>
      <p:sp>
        <p:nvSpPr>
          <p:cNvPr id="8" name="Rectangle 7" descr="black border"/>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dirty="0"/>
          </a:p>
        </p:txBody>
      </p:sp>
      <p:pic>
        <p:nvPicPr>
          <p:cNvPr id="9" name="Picture 8" descr="Pregnant woman" title="Pregnant woma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6975" y="502327"/>
            <a:ext cx="1864680" cy="4511505"/>
          </a:xfrm>
          <a:prstGeom prst="rect">
            <a:avLst/>
          </a:prstGeom>
        </p:spPr>
      </p:pic>
    </p:spTree>
    <p:extLst>
      <p:ext uri="{BB962C8B-B14F-4D97-AF65-F5344CB8AC3E}">
        <p14:creationId xmlns:p14="http://schemas.microsoft.com/office/powerpoint/2010/main" val="10550988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283741"/>
            <a:ext cx="4592973" cy="3394472"/>
          </a:xfrm>
        </p:spPr>
        <p:txBody>
          <a:bodyPr/>
          <a:lstStyle/>
          <a:p>
            <a:pPr algn="l" rtl="0"/>
            <a:r>
              <a:rPr lang="es" b="0" i="0" u="none" baseline="0"/>
              <a:t>Los síntomas más comunes</a:t>
            </a:r>
            <a:r>
              <a:rPr lang="es"/>
              <a:t/>
            </a:r>
            <a:br>
              <a:rPr lang="es"/>
            </a:br>
            <a:r>
              <a:rPr lang="es" b="0" i="0" u="none" baseline="0"/>
              <a:t>del zika son</a:t>
            </a:r>
          </a:p>
          <a:p>
            <a:pPr lvl="1" algn="l" rtl="0"/>
            <a:r>
              <a:rPr lang="es" b="0" i="0" u="none" baseline="0"/>
              <a:t>Fiebre</a:t>
            </a:r>
          </a:p>
          <a:p>
            <a:pPr lvl="1" algn="l" rtl="0"/>
            <a:r>
              <a:rPr lang="es" b="0" i="0" u="none" baseline="0"/>
              <a:t>Sarpullido</a:t>
            </a:r>
          </a:p>
          <a:p>
            <a:pPr lvl="1" algn="l" rtl="0"/>
            <a:r>
              <a:rPr lang="es" b="0" i="0" u="none" baseline="0"/>
              <a:t>Dolor en las articulaciones</a:t>
            </a:r>
          </a:p>
          <a:p>
            <a:pPr lvl="1" algn="l" rtl="0"/>
            <a:r>
              <a:rPr lang="es" b="0" i="0" u="none" baseline="0"/>
              <a:t>Conjuntivitis (ojos enrojecidos)</a:t>
            </a:r>
            <a:endParaRPr lang="es" dirty="0"/>
          </a:p>
        </p:txBody>
      </p:sp>
      <p:sp>
        <p:nvSpPr>
          <p:cNvPr id="3" name="Title 2"/>
          <p:cNvSpPr>
            <a:spLocks noGrp="1"/>
          </p:cNvSpPr>
          <p:nvPr>
            <p:ph type="title"/>
          </p:nvPr>
        </p:nvSpPr>
        <p:spPr>
          <a:xfrm>
            <a:off x="143382" y="432927"/>
            <a:ext cx="5270986" cy="921836"/>
          </a:xfrm>
        </p:spPr>
        <p:txBody>
          <a:bodyPr/>
          <a:lstStyle/>
          <a:p>
            <a:pPr algn="l" rtl="0"/>
            <a:r>
              <a:rPr lang="es" b="0" i="0" u="none" baseline="0"/>
              <a:t>¿Cuáles son los síntomas?</a:t>
            </a:r>
            <a:endParaRPr lang="es" dirty="0"/>
          </a:p>
        </p:txBody>
      </p:sp>
      <p:pic>
        <p:nvPicPr>
          <p:cNvPr id="4" name="Picture 3" descr="Silhoutte of body showing red eye, a thermometer to indicate fever, a joint to present joint pain, and a rash. " title="Silhouette of body showing Zika symptoms"/>
          <p:cNvPicPr>
            <a:picLocks noChangeAspect="1"/>
          </p:cNvPicPr>
          <p:nvPr/>
        </p:nvPicPr>
        <p:blipFill>
          <a:blip r:embed="rId3"/>
          <a:stretch>
            <a:fillRect/>
          </a:stretch>
        </p:blipFill>
        <p:spPr>
          <a:xfrm>
            <a:off x="5591336" y="893845"/>
            <a:ext cx="3231160" cy="3566469"/>
          </a:xfrm>
          <a:prstGeom prst="rect">
            <a:avLst/>
          </a:prstGeom>
        </p:spPr>
      </p:pic>
    </p:spTree>
    <p:extLst>
      <p:ext uri="{BB962C8B-B14F-4D97-AF65-F5344CB8AC3E}">
        <p14:creationId xmlns:p14="http://schemas.microsoft.com/office/powerpoint/2010/main" val="181351253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283741"/>
            <a:ext cx="4592973" cy="3394472"/>
          </a:xfrm>
        </p:spPr>
        <p:txBody>
          <a:bodyPr/>
          <a:lstStyle/>
          <a:p>
            <a:pPr algn="l" rtl="0"/>
            <a:r>
              <a:rPr lang="es" b="0" i="0" u="none" baseline="0"/>
              <a:t>Otros síntomas son</a:t>
            </a:r>
          </a:p>
          <a:p>
            <a:pPr lvl="1" algn="l" rtl="0"/>
            <a:r>
              <a:rPr lang="es" b="0" i="0" u="none" baseline="0"/>
              <a:t>Dolor muscular</a:t>
            </a:r>
          </a:p>
          <a:p>
            <a:pPr lvl="1" algn="l" rtl="0"/>
            <a:r>
              <a:rPr lang="es" b="0" i="0" u="none" baseline="0"/>
              <a:t>Dolor de cabeza</a:t>
            </a:r>
          </a:p>
        </p:txBody>
      </p:sp>
      <p:sp>
        <p:nvSpPr>
          <p:cNvPr id="3" name="Title 2"/>
          <p:cNvSpPr>
            <a:spLocks noGrp="1"/>
          </p:cNvSpPr>
          <p:nvPr>
            <p:ph type="title"/>
          </p:nvPr>
        </p:nvSpPr>
        <p:spPr>
          <a:xfrm>
            <a:off x="143382" y="432927"/>
            <a:ext cx="5270986" cy="921836"/>
          </a:xfrm>
        </p:spPr>
        <p:txBody>
          <a:bodyPr/>
          <a:lstStyle/>
          <a:p>
            <a:pPr algn="l" rtl="0"/>
            <a:r>
              <a:rPr lang="es" b="0" i="0" u="none" baseline="0"/>
              <a:t>¿Cuáles son los síntomas?</a:t>
            </a:r>
            <a:endParaRPr lang="es" dirty="0"/>
          </a:p>
        </p:txBody>
      </p:sp>
      <p:pic>
        <p:nvPicPr>
          <p:cNvPr id="5" name="Picture 4" descr="Silhoutte of body showing red eye, a thermometer to indicate fever, a joint to present joint pain, and a rash. " title="Silhoutte of body showing symptom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4368" y="877188"/>
            <a:ext cx="3227484" cy="3566370"/>
          </a:xfrm>
          <a:prstGeom prst="rect">
            <a:avLst/>
          </a:prstGeom>
        </p:spPr>
      </p:pic>
    </p:spTree>
    <p:extLst>
      <p:ext uri="{BB962C8B-B14F-4D97-AF65-F5344CB8AC3E}">
        <p14:creationId xmlns:p14="http://schemas.microsoft.com/office/powerpoint/2010/main" val="385097358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numCol="1" spcCol="274320">
            <a:noAutofit/>
          </a:bodyPr>
          <a:lstStyle/>
          <a:p>
            <a:pPr algn="l" rtl="0"/>
            <a:r>
              <a:rPr lang="es" b="0" i="0" u="none" baseline="0" dirty="0"/>
              <a:t>Toda persona que viva en un área afectada por el zika o viaje a una de ellas y no haya padecido aún la enfermedad puede infectarse.</a:t>
            </a:r>
          </a:p>
          <a:p>
            <a:pPr algn="l" rtl="0"/>
            <a:r>
              <a:rPr lang="es" b="0" i="0" u="none" baseline="0" dirty="0"/>
              <a:t>Muchas personas con zika no presentan síntomas o solo tienen síntomas leves. </a:t>
            </a:r>
          </a:p>
          <a:p>
            <a:pPr algn="l" rtl="0"/>
            <a:r>
              <a:rPr lang="es" b="0" i="0" u="none" baseline="0" dirty="0"/>
              <a:t>Los síntomas persisten durante varios días a una semana. </a:t>
            </a:r>
          </a:p>
          <a:p>
            <a:pPr algn="l" rtl="0"/>
            <a:r>
              <a:rPr lang="es" b="0" i="0" u="none" baseline="0" dirty="0"/>
              <a:t>No son comunes los cuadros graves que requieran hospitalización.</a:t>
            </a:r>
          </a:p>
          <a:p>
            <a:endParaRPr lang="es"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normAutofit/>
          </a:bodyPr>
          <a:lstStyle/>
          <a:p>
            <a:pPr algn="l" rtl="0"/>
            <a:r>
              <a:rPr lang="es" b="0" i="0" u="none" baseline="0"/>
              <a:t>¿De qué modo afecta el virus del Zika a las personas?</a:t>
            </a:r>
            <a:endParaRPr lang="es" sz="2400" dirty="0"/>
          </a:p>
        </p:txBody>
      </p:sp>
      <p:pic>
        <p:nvPicPr>
          <p:cNvPr id="5" name="Picture 4" title="Mosquit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3212" y="1283741"/>
            <a:ext cx="3293212" cy="2544755"/>
          </a:xfrm>
          <a:prstGeom prst="rect">
            <a:avLst/>
          </a:prstGeom>
        </p:spPr>
      </p:pic>
    </p:spTree>
    <p:extLst>
      <p:ext uri="{BB962C8B-B14F-4D97-AF65-F5344CB8AC3E}">
        <p14:creationId xmlns:p14="http://schemas.microsoft.com/office/powerpoint/2010/main" val="370819447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lgn="l" rtl="0"/>
            <a:r>
              <a:rPr lang="es" sz="1600" b="0" i="0" u="none" baseline="0"/>
              <a:t>El virus del Zika puede transmitirse de la mujer embarazada al feto durante el embarazo o en fecha cercana al parto.</a:t>
            </a:r>
          </a:p>
          <a:p>
            <a:pPr algn="l" rtl="0"/>
            <a:r>
              <a:rPr lang="es" sz="1600" b="0" i="0" u="none" baseline="0"/>
              <a:t>No se conoce con qué frecuencia ocurre esto.</a:t>
            </a:r>
          </a:p>
          <a:p>
            <a:pPr marL="0" indent="0" algn="l" rtl="0">
              <a:buNone/>
            </a:pPr>
            <a:r>
              <a:rPr lang="es" sz="1600" b="0" i="0" u="none" baseline="0"/>
              <a:t> </a:t>
            </a:r>
            <a:endParaRPr lang="es" sz="1600" dirty="0"/>
          </a:p>
        </p:txBody>
      </p:sp>
      <p:sp>
        <p:nvSpPr>
          <p:cNvPr id="3" name="Title 2"/>
          <p:cNvSpPr>
            <a:spLocks noGrp="1"/>
          </p:cNvSpPr>
          <p:nvPr>
            <p:ph type="title"/>
          </p:nvPr>
        </p:nvSpPr>
        <p:spPr/>
        <p:txBody>
          <a:bodyPr/>
          <a:lstStyle/>
          <a:p>
            <a:pPr algn="l" rtl="0"/>
            <a:r>
              <a:rPr lang="es" b="0" i="0" u="none" baseline="0"/>
              <a:t>¿De qué modo afecta el zika los embarazos?</a:t>
            </a:r>
          </a:p>
        </p:txBody>
      </p:sp>
      <p:sp>
        <p:nvSpPr>
          <p:cNvPr id="5" name="Rectangle 4" descr="Pregnant woman"/>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dirty="0">
              <a:solidFill>
                <a:srgbClr val="228E92"/>
              </a:solidFill>
            </a:endParaRPr>
          </a:p>
        </p:txBody>
      </p:sp>
      <p:pic>
        <p:nvPicPr>
          <p:cNvPr id="4" name="Picture 3" descr="Pregnant woman" title="Pregnant wom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6064" y="438012"/>
            <a:ext cx="1762778" cy="4584209"/>
          </a:xfrm>
          <a:prstGeom prst="rect">
            <a:avLst/>
          </a:prstGeom>
        </p:spPr>
      </p:pic>
    </p:spTree>
    <p:extLst>
      <p:ext uri="{BB962C8B-B14F-4D97-AF65-F5344CB8AC3E}">
        <p14:creationId xmlns:p14="http://schemas.microsoft.com/office/powerpoint/2010/main" val="75202411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2">
      <a:dk1>
        <a:srgbClr val="2C343E"/>
      </a:dk1>
      <a:lt1>
        <a:srgbClr val="228E92"/>
      </a:lt1>
      <a:dk2>
        <a:srgbClr val="FFFFFF"/>
      </a:dk2>
      <a:lt2>
        <a:srgbClr val="FFFFFF"/>
      </a:lt2>
      <a:accent1>
        <a:srgbClr val="F15856"/>
      </a:accent1>
      <a:accent2>
        <a:srgbClr val="F16122"/>
      </a:accent2>
      <a:accent3>
        <a:srgbClr val="57A286"/>
      </a:accent3>
      <a:accent4>
        <a:srgbClr val="31A1B3"/>
      </a:accent4>
      <a:accent5>
        <a:srgbClr val="605654"/>
      </a:accent5>
      <a:accent6>
        <a:srgbClr val="8C8C8C"/>
      </a:accent6>
      <a:hlink>
        <a:srgbClr val="31A1B3"/>
      </a:hlink>
      <a:folHlink>
        <a:srgbClr val="3077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1237</TotalTime>
  <Words>3887</Words>
  <Application>Microsoft Macintosh PowerPoint</Application>
  <PresentationFormat>On-screen Show (16:9)</PresentationFormat>
  <Paragraphs>292</Paragraphs>
  <Slides>44</Slides>
  <Notes>25</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ZIKA 101</vt:lpstr>
      <vt:lpstr>¿Qué es la enfermedad por el virus del Zika (zika)?</vt:lpstr>
      <vt:lpstr>¿Dónde se ha detectado el virus del Zika?</vt:lpstr>
      <vt:lpstr>El zika y los Estados Unidos</vt:lpstr>
      <vt:lpstr>¿Cómo se transmite el zika?</vt:lpstr>
      <vt:lpstr>¿Cuáles son los síntomas?</vt:lpstr>
      <vt:lpstr>¿Cuáles son los síntomas?</vt:lpstr>
      <vt:lpstr>¿De qué modo afecta el virus del Zika a las personas?</vt:lpstr>
      <vt:lpstr>¿De qué modo afecta el zika los embarazos?</vt:lpstr>
      <vt:lpstr>¿De qué modo afecta el zika los embarazos?</vt:lpstr>
      <vt:lpstr>¿Cómo afecta el zika a los fetos y a los bebés?</vt:lpstr>
      <vt:lpstr>Registro de Casos de Zika en el Embarazo</vt:lpstr>
      <vt:lpstr>¿El zika provoca el síndrome de Guillain-Barré (SGB)?</vt:lpstr>
      <vt:lpstr>¿Cómo se diagnostica el zika?</vt:lpstr>
      <vt:lpstr>¿Cómo se diagnostica el zika?</vt:lpstr>
      <vt:lpstr>¿Cómo se diagnostica el zika?</vt:lpstr>
      <vt:lpstr>¿Cómo se diagnostica el zika?</vt:lpstr>
      <vt:lpstr>¿Cuál es el tratamiento para el zika?</vt:lpstr>
      <vt:lpstr>¿Cuál es el tratamiento para el zika?</vt:lpstr>
      <vt:lpstr>Qué hacer después de contraer el zika</vt:lpstr>
      <vt:lpstr>CÓMO PREVENIR LAS PICADURAS  DE MOSQUITOS </vt:lpstr>
      <vt:lpstr>El zika se transmite principalmente a través de las picaduras de mosquitos. Protéjase a sí mismo y a los demás.</vt:lpstr>
      <vt:lpstr>No deje entrar a los mosquitos</vt:lpstr>
      <vt:lpstr>No deje entrar a los mosquitos</vt:lpstr>
      <vt:lpstr>No deje entrar a los mosquitos</vt:lpstr>
      <vt:lpstr>No deje entrar a los mosquitos</vt:lpstr>
      <vt:lpstr>Cree una barrera entre los mosquitos y usted</vt:lpstr>
      <vt:lpstr>Cree una barrera entre los mosquitos y usted</vt:lpstr>
      <vt:lpstr>Use repelente de insectos</vt:lpstr>
      <vt:lpstr>Use repelente de insectos</vt:lpstr>
      <vt:lpstr>Proteja a su familia</vt:lpstr>
      <vt:lpstr>Proteja a su familia</vt:lpstr>
      <vt:lpstr>Proteja a su familia</vt:lpstr>
      <vt:lpstr>Proteja a su pareja</vt:lpstr>
      <vt:lpstr>Proteja a su pareja</vt:lpstr>
      <vt:lpstr>Proteja a su pareja</vt:lpstr>
      <vt:lpstr>Proteja a su pareja</vt:lpstr>
      <vt:lpstr>Proteja a su pareja</vt:lpstr>
      <vt:lpstr>Documéntese antes de viajar</vt:lpstr>
      <vt:lpstr>Documéntese antes de viajar</vt:lpstr>
      <vt:lpstr>Documéntese antes de viajar</vt:lpstr>
      <vt:lpstr>¿Qué están haciendo los CDC?</vt:lpstr>
      <vt:lpstr>¿Qué están haciendo los CDC?</vt:lpstr>
      <vt:lpstr>Para obtener más información, contacte a los CDC en 1-800-CDC-INFO (232-4636) TTY:  1-888-232-6348    www.cdc.gov   Los resultados y conclusiones de este informe pertenecen a los autores y no representan necesariamente la posición oficial de los Centros para el Control y la Prevención de Enfermedades. </vt:lpstr>
    </vt:vector>
  </TitlesOfParts>
  <Company>CDC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CDC CDC</dc:creator>
  <cp:lastModifiedBy>Steve. Foote</cp:lastModifiedBy>
  <cp:revision>179</cp:revision>
  <cp:lastPrinted>2016-08-26T19:50:25Z</cp:lastPrinted>
  <dcterms:created xsi:type="dcterms:W3CDTF">2016-08-25T17:23:23Z</dcterms:created>
  <dcterms:modified xsi:type="dcterms:W3CDTF">2016-10-02T20:24:10Z</dcterms:modified>
</cp:coreProperties>
</file>