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784" autoAdjust="0"/>
  </p:normalViewPr>
  <p:slideViewPr>
    <p:cSldViewPr>
      <p:cViewPr>
        <p:scale>
          <a:sx n="100" d="100"/>
          <a:sy n="100" d="100"/>
        </p:scale>
        <p:origin x="-84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ifs-p006.nci.nih.gov\group\DCCPS\EGRP-CGERB\SeminarD\Collab%20Epi%2021st%20Century%20CEC%20Paper\Figures%20Tables%20Archive\Figure%208%20Genomics%20Sci%20Areas%20by%20Year%2005.09.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1"/>
          <c:order val="0"/>
          <c:tx>
            <c:strRef>
              <c:f>Sheet1!$A$26</c:f>
              <c:strCache>
                <c:ptCount val="1"/>
                <c:pt idx="0">
                  <c:v>GWA</c:v>
                </c:pt>
              </c:strCache>
            </c:strRef>
          </c:tx>
          <c:spPr>
            <a:ln w="19050"/>
          </c:spPr>
          <c:cat>
            <c:numRef>
              <c:f>Sheet1!$B$25:$Q$25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Sheet1!$B$26:$Q$26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  <c:pt idx="11">
                  <c:v>6</c:v>
                </c:pt>
                <c:pt idx="12">
                  <c:v>20</c:v>
                </c:pt>
                <c:pt idx="13">
                  <c:v>27</c:v>
                </c:pt>
                <c:pt idx="14">
                  <c:v>38</c:v>
                </c:pt>
                <c:pt idx="15">
                  <c:v>70</c:v>
                </c:pt>
              </c:numCache>
            </c:numRef>
          </c:val>
        </c:ser>
        <c:ser>
          <c:idx val="2"/>
          <c:order val="1"/>
          <c:tx>
            <c:strRef>
              <c:f>Sheet1!$A$27</c:f>
              <c:strCache>
                <c:ptCount val="1"/>
                <c:pt idx="0">
                  <c:v>CG</c:v>
                </c:pt>
              </c:strCache>
            </c:strRef>
          </c:tx>
          <c:spPr>
            <a:ln w="19050"/>
          </c:spPr>
          <c:cat>
            <c:numRef>
              <c:f>Sheet1!$B$25:$Q$25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Sheet1!$B$27:$Q$27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2</c:v>
                </c:pt>
                <c:pt idx="5">
                  <c:v>3</c:v>
                </c:pt>
                <c:pt idx="6">
                  <c:v>10</c:v>
                </c:pt>
                <c:pt idx="7">
                  <c:v>8</c:v>
                </c:pt>
                <c:pt idx="8">
                  <c:v>19</c:v>
                </c:pt>
                <c:pt idx="9">
                  <c:v>23</c:v>
                </c:pt>
                <c:pt idx="10">
                  <c:v>34</c:v>
                </c:pt>
                <c:pt idx="11">
                  <c:v>31</c:v>
                </c:pt>
                <c:pt idx="12">
                  <c:v>44</c:v>
                </c:pt>
                <c:pt idx="13">
                  <c:v>54</c:v>
                </c:pt>
                <c:pt idx="14">
                  <c:v>60</c:v>
                </c:pt>
                <c:pt idx="15">
                  <c:v>64</c:v>
                </c:pt>
              </c:numCache>
            </c:numRef>
          </c:val>
        </c:ser>
        <c:ser>
          <c:idx val="3"/>
          <c:order val="2"/>
          <c:tx>
            <c:strRef>
              <c:f>Sheet1!$A$28</c:f>
              <c:strCache>
                <c:ptCount val="1"/>
                <c:pt idx="0">
                  <c:v>GC</c:v>
                </c:pt>
              </c:strCache>
            </c:strRef>
          </c:tx>
          <c:spPr>
            <a:ln w="19050"/>
          </c:spPr>
          <c:cat>
            <c:numRef>
              <c:f>Sheet1!$B$25:$Q$25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Sheet1!$B$28:$Q$28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6</c:v>
                </c:pt>
                <c:pt idx="4">
                  <c:v>2</c:v>
                </c:pt>
                <c:pt idx="5">
                  <c:v>5</c:v>
                </c:pt>
                <c:pt idx="6">
                  <c:v>8</c:v>
                </c:pt>
                <c:pt idx="7">
                  <c:v>15</c:v>
                </c:pt>
                <c:pt idx="8">
                  <c:v>21</c:v>
                </c:pt>
                <c:pt idx="9">
                  <c:v>29</c:v>
                </c:pt>
                <c:pt idx="10">
                  <c:v>24</c:v>
                </c:pt>
                <c:pt idx="11">
                  <c:v>34</c:v>
                </c:pt>
                <c:pt idx="12">
                  <c:v>32</c:v>
                </c:pt>
                <c:pt idx="13">
                  <c:v>25</c:v>
                </c:pt>
                <c:pt idx="14">
                  <c:v>47</c:v>
                </c:pt>
                <c:pt idx="15">
                  <c:v>40</c:v>
                </c:pt>
              </c:numCache>
            </c:numRef>
          </c:val>
        </c:ser>
        <c:ser>
          <c:idx val="4"/>
          <c:order val="3"/>
          <c:tx>
            <c:strRef>
              <c:f>Sheet1!$A$29</c:f>
              <c:strCache>
                <c:ptCount val="1"/>
                <c:pt idx="0">
                  <c:v>GE</c:v>
                </c:pt>
              </c:strCache>
            </c:strRef>
          </c:tx>
          <c:spPr>
            <a:ln w="19050"/>
          </c:spPr>
          <c:marker>
            <c:symbol val="diamond"/>
            <c:size val="5"/>
          </c:marker>
          <c:cat>
            <c:numRef>
              <c:f>Sheet1!$B$25:$Q$25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Sheet1!$B$29:$Q$29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5</c:v>
                </c:pt>
                <c:pt idx="6">
                  <c:v>2</c:v>
                </c:pt>
                <c:pt idx="7">
                  <c:v>2</c:v>
                </c:pt>
                <c:pt idx="8">
                  <c:v>11</c:v>
                </c:pt>
                <c:pt idx="9">
                  <c:v>15</c:v>
                </c:pt>
                <c:pt idx="10">
                  <c:v>10</c:v>
                </c:pt>
                <c:pt idx="11">
                  <c:v>11</c:v>
                </c:pt>
                <c:pt idx="12">
                  <c:v>13</c:v>
                </c:pt>
                <c:pt idx="13">
                  <c:v>12</c:v>
                </c:pt>
                <c:pt idx="14">
                  <c:v>18</c:v>
                </c:pt>
                <c:pt idx="15">
                  <c:v>20</c:v>
                </c:pt>
              </c:numCache>
            </c:numRef>
          </c:val>
        </c:ser>
        <c:ser>
          <c:idx val="5"/>
          <c:order val="4"/>
          <c:tx>
            <c:strRef>
              <c:f>Sheet1!$A$30</c:f>
              <c:strCache>
                <c:ptCount val="1"/>
                <c:pt idx="0">
                  <c:v>LK</c:v>
                </c:pt>
              </c:strCache>
            </c:strRef>
          </c:tx>
          <c:spPr>
            <a:ln w="19050"/>
          </c:spPr>
          <c:cat>
            <c:numRef>
              <c:f>Sheet1!$B$25:$Q$25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Sheet1!$B$30:$Q$30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6</c:v>
                </c:pt>
                <c:pt idx="6">
                  <c:v>2</c:v>
                </c:pt>
                <c:pt idx="7">
                  <c:v>5</c:v>
                </c:pt>
                <c:pt idx="8">
                  <c:v>9</c:v>
                </c:pt>
                <c:pt idx="9">
                  <c:v>8</c:v>
                </c:pt>
                <c:pt idx="10">
                  <c:v>10</c:v>
                </c:pt>
                <c:pt idx="11">
                  <c:v>11</c:v>
                </c:pt>
                <c:pt idx="12">
                  <c:v>8</c:v>
                </c:pt>
                <c:pt idx="13">
                  <c:v>4</c:v>
                </c:pt>
                <c:pt idx="14">
                  <c:v>7</c:v>
                </c:pt>
                <c:pt idx="15">
                  <c:v>5</c:v>
                </c:pt>
              </c:numCache>
            </c:numRef>
          </c:val>
        </c:ser>
        <c:marker val="1"/>
        <c:axId val="50398720"/>
        <c:axId val="50400256"/>
      </c:lineChart>
      <c:catAx>
        <c:axId val="50398720"/>
        <c:scaling>
          <c:orientation val="minMax"/>
        </c:scaling>
        <c:axPos val="b"/>
        <c:numFmt formatCode="General" sourceLinked="1"/>
        <c:majorTickMark val="cross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0400256"/>
        <c:crosses val="autoZero"/>
        <c:auto val="1"/>
        <c:lblAlgn val="ctr"/>
        <c:lblOffset val="100"/>
      </c:catAx>
      <c:valAx>
        <c:axId val="50400256"/>
        <c:scaling>
          <c:orientation val="minMax"/>
          <c:max val="7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0398720"/>
        <c:crosses val="autoZero"/>
        <c:crossBetween val="midCat"/>
      </c:valAx>
    </c:plotArea>
    <c:legend>
      <c:legendPos val="b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0C77C-B3BA-4766-A84C-D3B3E829E467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38AA5-25CB-46D2-8009-4A372E6459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Figure S7.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number of papers in genomics scientific areas by year, excluding Loss of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Heterozygocity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Next-generation Sequencing papers due to low numbers; definitions of each scientific area are in Table S2.  GWA=Genome-wide association; CG=Candidate Gene; GC=Gene Characterization; GE=Gene Environment; </a:t>
            </a: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LK=Linkage.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38AA5-25CB-46D2-8009-4A372E64591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2D070-C0E9-41C5-BE80-F900F7CD4CBC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83EA-6E3B-4120-A5A4-8624096ED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2D070-C0E9-41C5-BE80-F900F7CD4CBC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83EA-6E3B-4120-A5A4-8624096ED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2D070-C0E9-41C5-BE80-F900F7CD4CBC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83EA-6E3B-4120-A5A4-8624096ED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2D070-C0E9-41C5-BE80-F900F7CD4CBC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83EA-6E3B-4120-A5A4-8624096ED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2D070-C0E9-41C5-BE80-F900F7CD4CBC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83EA-6E3B-4120-A5A4-8624096ED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2D070-C0E9-41C5-BE80-F900F7CD4CBC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83EA-6E3B-4120-A5A4-8624096ED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2D070-C0E9-41C5-BE80-F900F7CD4CBC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83EA-6E3B-4120-A5A4-8624096ED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2D070-C0E9-41C5-BE80-F900F7CD4CBC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83EA-6E3B-4120-A5A4-8624096ED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2D070-C0E9-41C5-BE80-F900F7CD4CBC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83EA-6E3B-4120-A5A4-8624096ED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2D070-C0E9-41C5-BE80-F900F7CD4CBC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83EA-6E3B-4120-A5A4-8624096ED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2D070-C0E9-41C5-BE80-F900F7CD4CBC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83EA-6E3B-4120-A5A4-8624096ED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2D070-C0E9-41C5-BE80-F900F7CD4CBC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D83EA-6E3B-4120-A5A4-8624096ED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NCI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R. Burgio</dc:creator>
  <cp:lastModifiedBy>Michael R Burgio</cp:lastModifiedBy>
  <cp:revision>2</cp:revision>
  <dcterms:created xsi:type="dcterms:W3CDTF">2013-07-24T17:47:36Z</dcterms:created>
  <dcterms:modified xsi:type="dcterms:W3CDTF">2013-08-16T15:49:26Z</dcterms:modified>
</cp:coreProperties>
</file>