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33" autoAdjust="0"/>
  </p:normalViewPr>
  <p:slideViewPr>
    <p:cSldViewPr>
      <p:cViewPr>
        <p:scale>
          <a:sx n="100" d="100"/>
          <a:sy n="100" d="100"/>
        </p:scale>
        <p:origin x="-8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ifs-p006.nci.nih.gov\group\DCCPS\EGRP-CGERB\SeminarD\Collab%20Epi%2021st%20Century%20CEC%20Paper\Figures%20Tables%20Archive\Figure%206%20Sci%20Area%20Total%20Percentages%2005.09.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spPr>
            <a:solidFill>
              <a:schemeClr val="tx1">
                <a:lumMod val="50000"/>
                <a:lumOff val="50000"/>
              </a:schemeClr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Sheet1!$A$25:$A$39</c:f>
              <c:strCache>
                <c:ptCount val="14"/>
                <c:pt idx="0">
                  <c:v>EL</c:v>
                </c:pt>
                <c:pt idx="1">
                  <c:v>MT</c:v>
                </c:pt>
                <c:pt idx="2">
                  <c:v>BIO</c:v>
                </c:pt>
                <c:pt idx="3">
                  <c:v>CG</c:v>
                </c:pt>
                <c:pt idx="4">
                  <c:v>CT</c:v>
                </c:pt>
                <c:pt idx="5">
                  <c:v>GC</c:v>
                </c:pt>
                <c:pt idx="6">
                  <c:v>ME</c:v>
                </c:pt>
                <c:pt idx="7">
                  <c:v>GWA</c:v>
                </c:pt>
                <c:pt idx="8">
                  <c:v>GE</c:v>
                </c:pt>
                <c:pt idx="9">
                  <c:v>LK</c:v>
                </c:pt>
                <c:pt idx="10">
                  <c:v>BR</c:v>
                </c:pt>
                <c:pt idx="11">
                  <c:v>RS</c:v>
                </c:pt>
                <c:pt idx="12">
                  <c:v>LOH</c:v>
                </c:pt>
                <c:pt idx="13">
                  <c:v>NGS</c:v>
                </c:pt>
              </c:strCache>
            </c:strRef>
          </c:cat>
          <c:val>
            <c:numRef>
              <c:f>Sheet1!$B$25:$B$38</c:f>
              <c:numCache>
                <c:formatCode>0.0%</c:formatCode>
                <c:ptCount val="14"/>
                <c:pt idx="0">
                  <c:v>0.28908554572271394</c:v>
                </c:pt>
                <c:pt idx="1">
                  <c:v>0.11879860552426927</c:v>
                </c:pt>
                <c:pt idx="2">
                  <c:v>0.10994904800214536</c:v>
                </c:pt>
                <c:pt idx="3">
                  <c:v>9.4931617055510856E-2</c:v>
                </c:pt>
                <c:pt idx="4">
                  <c:v>9.4395280235988213E-2</c:v>
                </c:pt>
                <c:pt idx="5">
                  <c:v>7.7500670421024417E-2</c:v>
                </c:pt>
                <c:pt idx="6">
                  <c:v>7.1869133816036504E-2</c:v>
                </c:pt>
                <c:pt idx="7">
                  <c:v>4.397961920085814E-2</c:v>
                </c:pt>
                <c:pt idx="8">
                  <c:v>3.2180209171359622E-2</c:v>
                </c:pt>
                <c:pt idx="9">
                  <c:v>2.1721641190667742E-2</c:v>
                </c:pt>
                <c:pt idx="10">
                  <c:v>2.1185304371145082E-2</c:v>
                </c:pt>
                <c:pt idx="11">
                  <c:v>2.0648967551622426E-2</c:v>
                </c:pt>
                <c:pt idx="12">
                  <c:v>2.4135156878519718E-3</c:v>
                </c:pt>
                <c:pt idx="13">
                  <c:v>1.3408420488066511E-3</c:v>
                </c:pt>
              </c:numCache>
            </c:numRef>
          </c:val>
        </c:ser>
        <c:gapWidth val="82"/>
        <c:axId val="67648128"/>
        <c:axId val="67760512"/>
      </c:barChart>
      <c:catAx>
        <c:axId val="6764812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7760512"/>
        <c:crosses val="autoZero"/>
        <c:auto val="1"/>
        <c:lblAlgn val="ctr"/>
        <c:lblOffset val="100"/>
      </c:catAx>
      <c:valAx>
        <c:axId val="67760512"/>
        <c:scaling>
          <c:orientation val="minMax"/>
          <c:max val="0.32000000000000045"/>
          <c:min val="0"/>
        </c:scaling>
        <c:delete val="1"/>
        <c:axPos val="l"/>
        <c:numFmt formatCode="0.0%" sourceLinked="1"/>
        <c:tickLblPos val="none"/>
        <c:crossAx val="67648128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9A3B3-8434-49DA-84C9-11A2C4ED16CE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53612-1E4B-4CB4-AC22-9A48780D48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S6.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Percentage of scored CEC related papers (N=3702) by assigned scientific area; definitions of each scientific area are in Table 2. EL=Environment, Lifestyle &amp; Descriptive Epidemiology; MT=Methods and Technologies; BIO=Biology; CG=Candidate Gene; CT=Clinical &amp; Translational; GC=Gene Characterization; ME=Molecular Epidemiology; GWA=Genome Wide Association; GE=Gene-Environment; LK=Linkage; BR=Behavioral; RS=Resources; LOH=Loss of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Heterozygocity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NGS=Next Generation </a:t>
            </a: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Sequencing.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53612-1E4B-4CB4-AC22-9A48780D483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32DF-C76F-4DD5-A9C5-89652D609785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75F79-B655-478C-BF0D-59663CB81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32DF-C76F-4DD5-A9C5-89652D609785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75F79-B655-478C-BF0D-59663CB81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32DF-C76F-4DD5-A9C5-89652D609785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75F79-B655-478C-BF0D-59663CB81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32DF-C76F-4DD5-A9C5-89652D609785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75F79-B655-478C-BF0D-59663CB81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32DF-C76F-4DD5-A9C5-89652D609785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75F79-B655-478C-BF0D-59663CB81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32DF-C76F-4DD5-A9C5-89652D609785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75F79-B655-478C-BF0D-59663CB81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32DF-C76F-4DD5-A9C5-89652D609785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75F79-B655-478C-BF0D-59663CB81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32DF-C76F-4DD5-A9C5-89652D609785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75F79-B655-478C-BF0D-59663CB81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32DF-C76F-4DD5-A9C5-89652D609785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75F79-B655-478C-BF0D-59663CB81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32DF-C76F-4DD5-A9C5-89652D609785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75F79-B655-478C-BF0D-59663CB81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32DF-C76F-4DD5-A9C5-89652D609785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75F79-B655-478C-BF0D-59663CB81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132DF-C76F-4DD5-A9C5-89652D609785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75F79-B655-478C-BF0D-59663CB81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R. Burgio</dc:creator>
  <cp:lastModifiedBy>Michael R Burgio</cp:lastModifiedBy>
  <cp:revision>2</cp:revision>
  <dcterms:created xsi:type="dcterms:W3CDTF">2013-07-24T17:44:58Z</dcterms:created>
  <dcterms:modified xsi:type="dcterms:W3CDTF">2013-08-16T15:49:01Z</dcterms:modified>
</cp:coreProperties>
</file>