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68" autoAdjust="0"/>
  </p:normalViewPr>
  <p:slideViewPr>
    <p:cSldViewPr>
      <p:cViewPr>
        <p:scale>
          <a:sx n="100" d="100"/>
          <a:sy n="100" d="100"/>
        </p:scale>
        <p:origin x="-84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2ABCDE%20Number%20and%20Cost%20CEC%20Grants%20vs%20Whole%20Portfolio%2005.13.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2ABCDE%20Number%20and%20Cost%20CEC%20Grants%20vs%20Whole%20Portfolio%2005.13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849791317068983E-2"/>
          <c:y val="3.7288059395598198E-2"/>
          <c:w val="0.78668688954864241"/>
          <c:h val="0.74089530475357246"/>
        </c:manualLayout>
      </c:layout>
      <c:barChart>
        <c:barDir val="col"/>
        <c:grouping val="clustered"/>
        <c:ser>
          <c:idx val="1"/>
          <c:order val="0"/>
          <c:tx>
            <c:strRef>
              <c:f>Sheet1!$B$68</c:f>
              <c:strCache>
                <c:ptCount val="1"/>
                <c:pt idx="0">
                  <c:v>Number of All EGRP Grants</c:v>
                </c:pt>
              </c:strCache>
            </c:strRef>
          </c:tx>
          <c:trendline>
            <c:trendlineType val="linear"/>
            <c:forward val="0.5"/>
            <c:dispRSqr val="1"/>
            <c:trendlineLbl>
              <c:layout>
                <c:manualLayout>
                  <c:x val="0.10739323600174978"/>
                  <c:y val="-1.1079865016872892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trendlineLbl>
          </c:trendline>
          <c:cat>
            <c:numRef>
              <c:f>Sheet1!$A$69:$A$85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Sheet1!$B$69:$B$85</c:f>
              <c:numCache>
                <c:formatCode>General</c:formatCode>
                <c:ptCount val="17"/>
                <c:pt idx="2">
                  <c:v>317</c:v>
                </c:pt>
                <c:pt idx="3">
                  <c:v>343</c:v>
                </c:pt>
                <c:pt idx="4">
                  <c:v>376</c:v>
                </c:pt>
                <c:pt idx="5">
                  <c:v>370</c:v>
                </c:pt>
                <c:pt idx="6">
                  <c:v>367</c:v>
                </c:pt>
                <c:pt idx="7">
                  <c:v>388</c:v>
                </c:pt>
                <c:pt idx="8">
                  <c:v>380</c:v>
                </c:pt>
                <c:pt idx="9">
                  <c:v>359</c:v>
                </c:pt>
                <c:pt idx="10">
                  <c:v>344</c:v>
                </c:pt>
                <c:pt idx="11">
                  <c:v>312</c:v>
                </c:pt>
                <c:pt idx="12">
                  <c:v>355</c:v>
                </c:pt>
                <c:pt idx="13">
                  <c:v>362</c:v>
                </c:pt>
                <c:pt idx="14">
                  <c:v>377</c:v>
                </c:pt>
                <c:pt idx="15">
                  <c:v>380</c:v>
                </c:pt>
                <c:pt idx="16">
                  <c:v>321</c:v>
                </c:pt>
              </c:numCache>
            </c:numRef>
          </c:val>
        </c:ser>
        <c:axId val="51104000"/>
        <c:axId val="51111040"/>
      </c:barChart>
      <c:catAx>
        <c:axId val="511040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51111040"/>
        <c:crosses val="autoZero"/>
        <c:auto val="1"/>
        <c:lblAlgn val="ctr"/>
        <c:lblOffset val="100"/>
      </c:catAx>
      <c:valAx>
        <c:axId val="51111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104000"/>
        <c:crosses val="autoZero"/>
        <c:crossBetween val="between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690490942730521"/>
          <c:y val="0.91203032954214058"/>
          <c:w val="0.25467259951881016"/>
          <c:h val="8.7969670457859431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001432633420819"/>
          <c:y val="3.7382221161748719E-2"/>
          <c:w val="0.78577004046369203"/>
          <c:h val="0.75010873640794906"/>
        </c:manualLayout>
      </c:layout>
      <c:barChart>
        <c:barDir val="col"/>
        <c:grouping val="clustered"/>
        <c:ser>
          <c:idx val="1"/>
          <c:order val="0"/>
          <c:tx>
            <c:strRef>
              <c:f>Sheet1!$H$68</c:f>
              <c:strCache>
                <c:ptCount val="1"/>
                <c:pt idx="0">
                  <c:v>Direct Cost of All EGRP Grants</c:v>
                </c:pt>
              </c:strCache>
            </c:strRef>
          </c:tx>
          <c:trendline>
            <c:trendlineType val="linear"/>
            <c:forward val="0.5"/>
            <c:dispRSqr val="1"/>
            <c:trendlineLbl>
              <c:layout>
                <c:manualLayout>
                  <c:x val="0.11126421697287839"/>
                  <c:y val="-7.6199850018747652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dirty="0"/>
                      <a:t>R² = </a:t>
                    </a:r>
                    <a:r>
                      <a:rPr lang="en-US" dirty="0" smtClean="0"/>
                      <a:t>0.676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Sheet1!$G$69:$G$85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Sheet1!$H$69:$H$85</c:f>
              <c:numCache>
                <c:formatCode>General</c:formatCode>
                <c:ptCount val="17"/>
                <c:pt idx="2">
                  <c:v>83769572</c:v>
                </c:pt>
                <c:pt idx="3">
                  <c:v>93220486</c:v>
                </c:pt>
                <c:pt idx="4">
                  <c:v>109364922</c:v>
                </c:pt>
                <c:pt idx="5">
                  <c:v>116180025</c:v>
                </c:pt>
                <c:pt idx="6">
                  <c:v>133534330</c:v>
                </c:pt>
                <c:pt idx="7">
                  <c:v>148181575</c:v>
                </c:pt>
                <c:pt idx="8">
                  <c:v>149184689</c:v>
                </c:pt>
                <c:pt idx="9">
                  <c:v>149716190</c:v>
                </c:pt>
                <c:pt idx="10">
                  <c:v>146143727</c:v>
                </c:pt>
                <c:pt idx="11">
                  <c:v>125253875</c:v>
                </c:pt>
                <c:pt idx="12">
                  <c:v>128388100</c:v>
                </c:pt>
                <c:pt idx="13">
                  <c:v>142654404</c:v>
                </c:pt>
                <c:pt idx="14">
                  <c:v>154863052</c:v>
                </c:pt>
                <c:pt idx="15">
                  <c:v>177530545</c:v>
                </c:pt>
                <c:pt idx="16">
                  <c:v>161765625</c:v>
                </c:pt>
              </c:numCache>
            </c:numRef>
          </c:val>
        </c:ser>
        <c:axId val="94756864"/>
        <c:axId val="94764416"/>
      </c:barChart>
      <c:catAx>
        <c:axId val="9475686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94764416"/>
        <c:crosses val="autoZero"/>
        <c:auto val="1"/>
        <c:lblAlgn val="ctr"/>
        <c:lblOffset val="100"/>
      </c:catAx>
      <c:valAx>
        <c:axId val="94764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756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5334919072615921E-2"/>
                <c:y val="0.24914260717410325"/>
              </c:manualLayout>
            </c:layout>
            <c:tx>
              <c:rich>
                <a:bodyPr/>
                <a:lstStyle/>
                <a:p>
                  <a:pPr>
                    <a:defRPr sz="1200"/>
                  </a:pPr>
                  <a:r>
                    <a:rPr lang="en-US" sz="1200"/>
                    <a:t>Millions of Dollars</a:t>
                  </a:r>
                </a:p>
              </c:rich>
            </c:tx>
          </c:dispUnitsLbl>
        </c:dispUnits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11353879593175852"/>
          <c:y val="0.92869703787026625"/>
          <c:w val="0.75972796369203854"/>
          <c:h val="6.9715660542432209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4EA7A-9EA9-406F-BE01-C7CC8F337747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26B8C-1B80-461F-883D-2A213C16E2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S3.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The total number of grants in the EGRP portfolio and (B) the total Direct Cost (in millions of $) of all grants in the EGRP portfolio. Fiscal Years 1995 and 1996 are omitted because complete data from those years was not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26B8C-1B80-461F-883D-2A213C16E2C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E25C-B5AD-4C02-8FB1-BD5F0A885A1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7FE0-0232-4C92-BC6A-383CE14BB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22860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914400" y="342900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429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 Burgio</dc:creator>
  <cp:lastModifiedBy>Michael R Burgio</cp:lastModifiedBy>
  <cp:revision>3</cp:revision>
  <dcterms:created xsi:type="dcterms:W3CDTF">2013-08-16T15:15:22Z</dcterms:created>
  <dcterms:modified xsi:type="dcterms:W3CDTF">2013-08-16T15:38:12Z</dcterms:modified>
</cp:coreProperties>
</file>