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78" autoAdjust="0"/>
  </p:normalViewPr>
  <p:slideViewPr>
    <p:cSldViewPr>
      <p:cViewPr>
        <p:scale>
          <a:sx n="100" d="100"/>
          <a:sy n="100" d="100"/>
        </p:scale>
        <p:origin x="-84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ifs-p006.nci.nih.gov\group\DCCPS\EGRP-CGERB\SeminarD\Collab%20Epi%2021st%20Century%20CEC%20Paper\Figures%20Tables%20Archive\Figure%202ABCDE%20Number%20and%20Cost%20CEC%20Grants%20vs%20Whole%20Portfolio%2005.13.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cifs-p006.nci.nih.gov\group\DCCPS\EGRP-CGERB\SeminarD\Collab%20Epi%2021st%20Century%20CEC%20Paper\Figures%20Tables%20Archive\Figure%202ABCDE%20Number%20and%20Cost%20CEC%20Grants%20vs%20Whole%20Portfolio%2005.13.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28764763779527"/>
          <c:y val="3.7476859696335442E-2"/>
          <c:w val="0.79689236111111106"/>
          <c:h val="0.72640638670166224"/>
        </c:manualLayout>
      </c:layout>
      <c:barChart>
        <c:barDir val="col"/>
        <c:grouping val="stacked"/>
        <c:ser>
          <c:idx val="1"/>
          <c:order val="0"/>
          <c:tx>
            <c:strRef>
              <c:f>Sheet1!$B$47</c:f>
              <c:strCache>
                <c:ptCount val="1"/>
                <c:pt idx="0">
                  <c:v>Number of Single CEC Grants</c:v>
                </c:pt>
              </c:strCache>
            </c:strRef>
          </c:tx>
          <c:cat>
            <c:numRef>
              <c:f>Sheet1!$A$48:$A$64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Sheet1!$B$48:$B$64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15</c:v>
                </c:pt>
                <c:pt idx="3">
                  <c:v>26</c:v>
                </c:pt>
                <c:pt idx="4">
                  <c:v>31</c:v>
                </c:pt>
                <c:pt idx="5">
                  <c:v>35</c:v>
                </c:pt>
                <c:pt idx="6">
                  <c:v>34</c:v>
                </c:pt>
                <c:pt idx="7">
                  <c:v>45</c:v>
                </c:pt>
                <c:pt idx="8">
                  <c:v>44</c:v>
                </c:pt>
                <c:pt idx="9">
                  <c:v>43</c:v>
                </c:pt>
                <c:pt idx="10">
                  <c:v>55</c:v>
                </c:pt>
                <c:pt idx="11">
                  <c:v>65</c:v>
                </c:pt>
                <c:pt idx="12">
                  <c:v>73</c:v>
                </c:pt>
                <c:pt idx="13">
                  <c:v>90</c:v>
                </c:pt>
                <c:pt idx="14">
                  <c:v>91</c:v>
                </c:pt>
                <c:pt idx="15">
                  <c:v>91</c:v>
                </c:pt>
                <c:pt idx="16">
                  <c:v>77</c:v>
                </c:pt>
              </c:numCache>
            </c:numRef>
          </c:val>
        </c:ser>
        <c:ser>
          <c:idx val="2"/>
          <c:order val="1"/>
          <c:tx>
            <c:strRef>
              <c:f>Sheet1!$C$47</c:f>
              <c:strCache>
                <c:ptCount val="1"/>
                <c:pt idx="0">
                  <c:v>Number of Multi-CEC Grants</c:v>
                </c:pt>
              </c:strCache>
            </c:strRef>
          </c:tx>
          <c:cat>
            <c:numRef>
              <c:f>Sheet1!$A$48:$A$64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Sheet1!$C$48:$C$64</c:f>
              <c:numCache>
                <c:formatCode>General</c:formatCode>
                <c:ptCount val="17"/>
                <c:pt idx="7">
                  <c:v>1</c:v>
                </c:pt>
                <c:pt idx="8">
                  <c:v>5</c:v>
                </c:pt>
                <c:pt idx="9">
                  <c:v>5</c:v>
                </c:pt>
                <c:pt idx="10">
                  <c:v>6</c:v>
                </c:pt>
                <c:pt idx="11">
                  <c:v>12</c:v>
                </c:pt>
                <c:pt idx="12">
                  <c:v>10</c:v>
                </c:pt>
                <c:pt idx="13">
                  <c:v>15</c:v>
                </c:pt>
                <c:pt idx="14">
                  <c:v>14</c:v>
                </c:pt>
                <c:pt idx="15">
                  <c:v>17</c:v>
                </c:pt>
                <c:pt idx="16">
                  <c:v>16</c:v>
                </c:pt>
              </c:numCache>
            </c:numRef>
          </c:val>
        </c:ser>
        <c:overlap val="100"/>
        <c:axId val="60293888"/>
        <c:axId val="60295424"/>
      </c:barChart>
      <c:scatterChart>
        <c:scatterStyle val="lineMarker"/>
        <c:ser>
          <c:idx val="0"/>
          <c:order val="2"/>
          <c:spPr>
            <a:ln w="28575">
              <a:noFill/>
            </a:ln>
          </c:spPr>
          <c:marker>
            <c:symbol val="none"/>
          </c:marker>
          <c:trendline>
            <c:trendlineType val="linear"/>
            <c:forward val="0.5"/>
            <c:dispRSqr val="1"/>
            <c:trendlineLbl>
              <c:layout>
                <c:manualLayout>
                  <c:x val="0.10923665791776029"/>
                  <c:y val="-1.366735408073990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</c:trendlineLbl>
          </c:trendline>
          <c:yVal>
            <c:numRef>
              <c:f>Sheet1!$D$48:$D$64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15</c:v>
                </c:pt>
                <c:pt idx="3">
                  <c:v>26</c:v>
                </c:pt>
                <c:pt idx="4">
                  <c:v>31</c:v>
                </c:pt>
                <c:pt idx="5">
                  <c:v>35</c:v>
                </c:pt>
                <c:pt idx="6">
                  <c:v>34</c:v>
                </c:pt>
                <c:pt idx="7">
                  <c:v>46</c:v>
                </c:pt>
                <c:pt idx="8">
                  <c:v>49</c:v>
                </c:pt>
                <c:pt idx="9">
                  <c:v>48</c:v>
                </c:pt>
                <c:pt idx="10">
                  <c:v>61</c:v>
                </c:pt>
                <c:pt idx="11">
                  <c:v>77</c:v>
                </c:pt>
                <c:pt idx="12">
                  <c:v>83</c:v>
                </c:pt>
                <c:pt idx="13">
                  <c:v>105</c:v>
                </c:pt>
                <c:pt idx="14">
                  <c:v>105</c:v>
                </c:pt>
                <c:pt idx="15">
                  <c:v>108</c:v>
                </c:pt>
                <c:pt idx="16">
                  <c:v>93</c:v>
                </c:pt>
              </c:numCache>
            </c:numRef>
          </c:yVal>
        </c:ser>
        <c:axId val="60311424"/>
        <c:axId val="60309888"/>
      </c:scatterChart>
      <c:catAx>
        <c:axId val="60293888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60295424"/>
        <c:crosses val="autoZero"/>
        <c:auto val="1"/>
        <c:lblAlgn val="ctr"/>
        <c:lblOffset val="100"/>
      </c:catAx>
      <c:valAx>
        <c:axId val="6029542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0293888"/>
        <c:crosses val="autoZero"/>
        <c:crossBetween val="between"/>
      </c:valAx>
      <c:valAx>
        <c:axId val="60309888"/>
        <c:scaling>
          <c:orientation val="minMax"/>
        </c:scaling>
        <c:delete val="1"/>
        <c:axPos val="r"/>
        <c:numFmt formatCode="General" sourceLinked="1"/>
        <c:tickLblPos val="none"/>
        <c:crossAx val="60311424"/>
        <c:crosses val="max"/>
        <c:crossBetween val="midCat"/>
      </c:valAx>
      <c:valAx>
        <c:axId val="60311424"/>
        <c:scaling>
          <c:orientation val="minMax"/>
        </c:scaling>
        <c:delete val="1"/>
        <c:axPos val="b"/>
        <c:tickLblPos val="none"/>
        <c:crossAx val="60309888"/>
        <c:crosses val="autoZero"/>
        <c:crossBetween val="midCat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2336122047244094"/>
          <c:y val="0.92869703787026625"/>
          <c:w val="0.75105752405949255"/>
          <c:h val="6.9715660542432209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30205599300086"/>
          <c:y val="6.9509748781402328E-2"/>
          <c:w val="0.79973479877515308"/>
          <c:h val="0.69347394075740532"/>
        </c:manualLayout>
      </c:layout>
      <c:barChart>
        <c:barDir val="col"/>
        <c:grouping val="stacked"/>
        <c:ser>
          <c:idx val="1"/>
          <c:order val="0"/>
          <c:tx>
            <c:strRef>
              <c:f>Sheet1!$H$47</c:f>
              <c:strCache>
                <c:ptCount val="1"/>
                <c:pt idx="0">
                  <c:v>Direct Cost Single CEC Grants</c:v>
                </c:pt>
              </c:strCache>
            </c:strRef>
          </c:tx>
          <c:cat>
            <c:numRef>
              <c:f>Sheet1!$G$48:$G$64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Sheet1!$H$48:$H$64</c:f>
              <c:numCache>
                <c:formatCode>General</c:formatCode>
                <c:ptCount val="17"/>
                <c:pt idx="0">
                  <c:v>1717903</c:v>
                </c:pt>
                <c:pt idx="1">
                  <c:v>5272862</c:v>
                </c:pt>
                <c:pt idx="2">
                  <c:v>9782085</c:v>
                </c:pt>
                <c:pt idx="3">
                  <c:v>16891864</c:v>
                </c:pt>
                <c:pt idx="4">
                  <c:v>23038250</c:v>
                </c:pt>
                <c:pt idx="5">
                  <c:v>25077751</c:v>
                </c:pt>
                <c:pt idx="6">
                  <c:v>29405769</c:v>
                </c:pt>
                <c:pt idx="7">
                  <c:v>41443262</c:v>
                </c:pt>
                <c:pt idx="8">
                  <c:v>36478063</c:v>
                </c:pt>
                <c:pt idx="9">
                  <c:v>37114125</c:v>
                </c:pt>
                <c:pt idx="10">
                  <c:v>43214459</c:v>
                </c:pt>
                <c:pt idx="11">
                  <c:v>38883260</c:v>
                </c:pt>
                <c:pt idx="12">
                  <c:v>33711730</c:v>
                </c:pt>
                <c:pt idx="13">
                  <c:v>44881193</c:v>
                </c:pt>
                <c:pt idx="14">
                  <c:v>47900595</c:v>
                </c:pt>
                <c:pt idx="15">
                  <c:v>53284318</c:v>
                </c:pt>
                <c:pt idx="16">
                  <c:v>52783163</c:v>
                </c:pt>
              </c:numCache>
            </c:numRef>
          </c:val>
        </c:ser>
        <c:ser>
          <c:idx val="2"/>
          <c:order val="1"/>
          <c:tx>
            <c:strRef>
              <c:f>Sheet1!$I$47</c:f>
              <c:strCache>
                <c:ptCount val="1"/>
                <c:pt idx="0">
                  <c:v>Direct Cost Multi-CEC Grants</c:v>
                </c:pt>
              </c:strCache>
            </c:strRef>
          </c:tx>
          <c:cat>
            <c:numRef>
              <c:f>Sheet1!$G$48:$G$64</c:f>
              <c:numCache>
                <c:formatCode>General</c:formatCode>
                <c:ptCount val="17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</c:numCache>
            </c:numRef>
          </c:cat>
          <c:val>
            <c:numRef>
              <c:f>Sheet1!$I$48:$I$64</c:f>
              <c:numCache>
                <c:formatCode>General</c:formatCode>
                <c:ptCount val="17"/>
                <c:pt idx="7">
                  <c:v>326777</c:v>
                </c:pt>
                <c:pt idx="8">
                  <c:v>4708668</c:v>
                </c:pt>
                <c:pt idx="9">
                  <c:v>6285623</c:v>
                </c:pt>
                <c:pt idx="10">
                  <c:v>5364538</c:v>
                </c:pt>
                <c:pt idx="11">
                  <c:v>14292871</c:v>
                </c:pt>
                <c:pt idx="12">
                  <c:v>10334979</c:v>
                </c:pt>
                <c:pt idx="13">
                  <c:v>15535265</c:v>
                </c:pt>
                <c:pt idx="14">
                  <c:v>16109717</c:v>
                </c:pt>
                <c:pt idx="15">
                  <c:v>20791063</c:v>
                </c:pt>
                <c:pt idx="16">
                  <c:v>15857984</c:v>
                </c:pt>
              </c:numCache>
            </c:numRef>
          </c:val>
        </c:ser>
        <c:overlap val="100"/>
        <c:axId val="91865472"/>
        <c:axId val="91867008"/>
      </c:barChart>
      <c:scatterChart>
        <c:scatterStyle val="lineMarker"/>
        <c:ser>
          <c:idx val="0"/>
          <c:order val="2"/>
          <c:spPr>
            <a:ln w="28575">
              <a:noFill/>
            </a:ln>
          </c:spPr>
          <c:marker>
            <c:symbol val="none"/>
          </c:marker>
          <c:trendline>
            <c:trendlineType val="linear"/>
            <c:forward val="0.5"/>
            <c:dispRSqr val="1"/>
            <c:trendlineLbl>
              <c:layout>
                <c:manualLayout>
                  <c:x val="0.11037975721784776"/>
                  <c:y val="-9.9859392575928005E-3"/>
                </c:manualLayout>
              </c:layout>
              <c:tx>
                <c:rich>
                  <a:bodyPr/>
                  <a:lstStyle/>
                  <a:p>
                    <a:pPr>
                      <a:defRPr sz="1200"/>
                    </a:pPr>
                    <a:r>
                      <a:rPr lang="en-US"/>
                      <a:t>R² = 0.970</a:t>
                    </a:r>
                  </a:p>
                </c:rich>
              </c:tx>
              <c:numFmt formatCode="General" sourceLinked="0"/>
            </c:trendlineLbl>
          </c:trendline>
          <c:yVal>
            <c:numRef>
              <c:f>Sheet1!$J$48:$J$64</c:f>
              <c:numCache>
                <c:formatCode>General</c:formatCode>
                <c:ptCount val="17"/>
                <c:pt idx="0">
                  <c:v>1717903</c:v>
                </c:pt>
                <c:pt idx="1">
                  <c:v>5272862</c:v>
                </c:pt>
                <c:pt idx="2">
                  <c:v>9782085</c:v>
                </c:pt>
                <c:pt idx="3">
                  <c:v>16891864</c:v>
                </c:pt>
                <c:pt idx="4">
                  <c:v>23038250</c:v>
                </c:pt>
                <c:pt idx="5">
                  <c:v>25077751</c:v>
                </c:pt>
                <c:pt idx="6">
                  <c:v>29405769</c:v>
                </c:pt>
                <c:pt idx="7">
                  <c:v>41770039</c:v>
                </c:pt>
                <c:pt idx="8">
                  <c:v>41186731</c:v>
                </c:pt>
                <c:pt idx="9">
                  <c:v>43399748</c:v>
                </c:pt>
                <c:pt idx="10">
                  <c:v>48578997</c:v>
                </c:pt>
                <c:pt idx="11">
                  <c:v>53176131</c:v>
                </c:pt>
                <c:pt idx="12">
                  <c:v>44046709</c:v>
                </c:pt>
                <c:pt idx="13">
                  <c:v>60416458</c:v>
                </c:pt>
                <c:pt idx="14">
                  <c:v>64010312</c:v>
                </c:pt>
                <c:pt idx="15">
                  <c:v>74075381</c:v>
                </c:pt>
                <c:pt idx="16">
                  <c:v>68641147</c:v>
                </c:pt>
              </c:numCache>
            </c:numRef>
          </c:yVal>
        </c:ser>
        <c:axId val="93498368"/>
        <c:axId val="93496064"/>
      </c:scatterChart>
      <c:catAx>
        <c:axId val="91865472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91867008"/>
        <c:crosses val="autoZero"/>
        <c:auto val="1"/>
        <c:lblAlgn val="ctr"/>
        <c:lblOffset val="100"/>
      </c:catAx>
      <c:valAx>
        <c:axId val="91867008"/>
        <c:scaling>
          <c:orientation val="minMax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186547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5523567366579177E-2"/>
                <c:y val="0.25245875515560551"/>
              </c:manualLayout>
            </c:layout>
            <c:tx>
              <c:rich>
                <a:bodyPr/>
                <a:lstStyle/>
                <a:p>
                  <a:pPr>
                    <a:defRPr sz="1200"/>
                  </a:pPr>
                  <a:r>
                    <a:rPr lang="en-US" sz="1200"/>
                    <a:t>Millions of</a:t>
                  </a:r>
                  <a:r>
                    <a:rPr lang="en-US" sz="1200" baseline="0"/>
                    <a:t> Dollars</a:t>
                  </a:r>
                  <a:endParaRPr lang="en-US" sz="1200"/>
                </a:p>
              </c:rich>
            </c:tx>
          </c:dispUnitsLbl>
        </c:dispUnits>
      </c:valAx>
      <c:valAx>
        <c:axId val="93496064"/>
        <c:scaling>
          <c:orientation val="minMax"/>
        </c:scaling>
        <c:delete val="1"/>
        <c:axPos val="r"/>
        <c:numFmt formatCode="General" sourceLinked="1"/>
        <c:tickLblPos val="none"/>
        <c:crossAx val="93498368"/>
        <c:crosses val="max"/>
        <c:crossBetween val="midCat"/>
      </c:valAx>
      <c:valAx>
        <c:axId val="93498368"/>
        <c:scaling>
          <c:orientation val="minMax"/>
        </c:scaling>
        <c:delete val="1"/>
        <c:axPos val="b"/>
        <c:tickLblPos val="none"/>
        <c:crossAx val="93496064"/>
        <c:crosses val="autoZero"/>
        <c:crossBetween val="midCat"/>
      </c:valAx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237040682414698"/>
          <c:y val="0.92869703787026625"/>
          <c:w val="0.75050853018372699"/>
          <c:h val="6.9715660542432209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14689-1D76-4F0B-A924-A1BA5BB35A0F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47CCA-553C-4E73-8751-4189956F41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S2.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(A) The number of EGRP CEC grants associated with a single or multiple consortia and (B) the total  Direct Cost (in millions of $) of EGRP CEC grants associated with a single or multiple consortia by fiscal year. The trend lines show the best fit linear regression of each with R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47CCA-553C-4E73-8751-4189956F415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95930-0F4C-4941-9743-A3E78C7AF960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0269E-0A68-4B35-BC3A-53709A692F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14400" y="228600"/>
          <a:ext cx="7315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304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914400" y="3429000"/>
          <a:ext cx="7315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3581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65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R Burgio</dc:creator>
  <cp:lastModifiedBy>Michael R Burgio</cp:lastModifiedBy>
  <cp:revision>1</cp:revision>
  <dcterms:created xsi:type="dcterms:W3CDTF">2013-08-16T15:05:13Z</dcterms:created>
  <dcterms:modified xsi:type="dcterms:W3CDTF">2013-08-16T15:14:30Z</dcterms:modified>
</cp:coreProperties>
</file>