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9" r:id="rId6"/>
    <p:sldId id="258" r:id="rId7"/>
    <p:sldId id="260" r:id="rId8"/>
    <p:sldId id="261" r:id="rId9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042917-9803-4E66-B89B-92AA00446371}" v="1" dt="2024-11-07T22:47:14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380" autoAdjust="0"/>
  </p:normalViewPr>
  <p:slideViewPr>
    <p:cSldViewPr snapToGrid="0">
      <p:cViewPr varScale="1">
        <p:scale>
          <a:sx n="44" d="100"/>
          <a:sy n="44" d="100"/>
        </p:scale>
        <p:origin x="22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05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8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0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2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7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96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17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3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5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13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D6BFD-9B96-46B5-9754-D24BF7A2AB18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AB09F-FC23-4A32-9CFD-AB170D80A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9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04967" y="2320119"/>
            <a:ext cx="5978724" cy="6338608"/>
            <a:chOff x="857047" y="858912"/>
            <a:chExt cx="5536702" cy="6075946"/>
          </a:xfrm>
        </p:grpSpPr>
        <p:sp>
          <p:nvSpPr>
            <p:cNvPr id="4" name="TextBox 3"/>
            <p:cNvSpPr txBox="1"/>
            <p:nvPr/>
          </p:nvSpPr>
          <p:spPr>
            <a:xfrm>
              <a:off x="1055744" y="858912"/>
              <a:ext cx="2214710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/>
                <a:t>Fresh, Frozen or </a:t>
              </a:r>
            </a:p>
            <a:p>
              <a:pPr algn="ctr"/>
              <a:r>
                <a:rPr lang="en-US" sz="1200"/>
                <a:t>Reconstituted Lyophilized Serum</a:t>
              </a:r>
            </a:p>
          </p:txBody>
        </p:sp>
        <p:cxnSp>
          <p:nvCxnSpPr>
            <p:cNvPr id="6" name="Straight Arrow Connector 5"/>
            <p:cNvCxnSpPr>
              <a:cxnSpLocks/>
              <a:stCxn id="4" idx="2"/>
              <a:endCxn id="13" idx="0"/>
            </p:cNvCxnSpPr>
            <p:nvPr/>
          </p:nvCxnSpPr>
          <p:spPr>
            <a:xfrm flipH="1">
              <a:off x="2159064" y="1320577"/>
              <a:ext cx="4036" cy="109001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500850" y="1934107"/>
              <a:ext cx="1733646" cy="265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Add alcoholic KOH solution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 flipV="1">
              <a:off x="2143394" y="2072607"/>
              <a:ext cx="34223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779301" y="2410590"/>
              <a:ext cx="759524" cy="2655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Hydrolysis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476609" y="3683052"/>
              <a:ext cx="1215084" cy="2655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Sample Extraction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2143394" y="2678314"/>
              <a:ext cx="4483" cy="9769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474890" y="2798265"/>
              <a:ext cx="2270437" cy="265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Place samples in water bath at 25 </a:t>
              </a:r>
              <a:r>
                <a:rPr lang="en-US" sz="1200" baseline="30000" dirty="0" err="1"/>
                <a:t>o</a:t>
              </a:r>
              <a:r>
                <a:rPr lang="en-US" sz="1200" dirty="0" err="1"/>
                <a:t>C</a:t>
              </a:r>
              <a:endParaRPr lang="en-US" sz="1200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2132656" y="2936764"/>
              <a:ext cx="3422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005352" y="4572663"/>
              <a:ext cx="2037075" cy="2655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Dry organic layer under nitrogen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85628" y="4064836"/>
              <a:ext cx="289380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Transfer organic layer to a new culture tube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85629" y="4925654"/>
              <a:ext cx="2893805" cy="79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r>
                <a:rPr lang="en-US" sz="1200"/>
                <a:t>Add Liebermann-Burchard </a:t>
              </a:r>
              <a:r>
                <a:rPr lang="en-US" sz="1200" dirty="0"/>
                <a:t>reagent to each sample tube every 30 seconds and place in water bath at 25 </a:t>
              </a:r>
              <a:r>
                <a:rPr lang="en-US" sz="1200" baseline="30000" dirty="0" err="1"/>
                <a:t>o</a:t>
              </a:r>
              <a:r>
                <a:rPr lang="en-US" sz="1200" dirty="0" err="1"/>
                <a:t>C</a:t>
              </a:r>
              <a:endParaRPr lang="en-US" sz="1200" dirty="0"/>
            </a:p>
            <a:p>
              <a:endParaRPr lang="en-US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57047" y="5798258"/>
              <a:ext cx="2572692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/>
                <a:t>Spectrophotometry Analysis at 30 min</a:t>
              </a: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2132656" y="3980535"/>
              <a:ext cx="1" cy="5886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2144409" y="6078476"/>
              <a:ext cx="1" cy="58865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>
              <a:off x="2132656" y="4193400"/>
              <a:ext cx="3422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2163099" y="5293927"/>
              <a:ext cx="3422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1180854" y="6657859"/>
              <a:ext cx="1925079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/>
                <a:t>Data Processing and Results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485628" y="3190776"/>
              <a:ext cx="390812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Add hexane and DI water to perform liquid-liquid extraction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H="1">
              <a:off x="2132656" y="3316910"/>
              <a:ext cx="34223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2143394" y="4822373"/>
              <a:ext cx="4483" cy="97697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500850" y="1546142"/>
              <a:ext cx="2237482" cy="26552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Thaw and mix on hematology mixer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H="1" flipV="1">
              <a:off x="2143394" y="1684642"/>
              <a:ext cx="34223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27205" y="11230176"/>
            <a:ext cx="597764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Supplemental Figure 1S. Schematic representation of total cholesterol Abell Kendall RMP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B008DF-E91C-D328-8744-6236815F5E8F}"/>
              </a:ext>
            </a:extLst>
          </p:cNvPr>
          <p:cNvSpPr txBox="1"/>
          <p:nvPr/>
        </p:nvSpPr>
        <p:spPr>
          <a:xfrm>
            <a:off x="3807509" y="9460273"/>
            <a:ext cx="29644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000" dirty="0"/>
          </a:p>
          <a:p>
            <a:r>
              <a:rPr lang="fr-FR" sz="1000" dirty="0"/>
              <a:t>Cooper GR et al., </a:t>
            </a:r>
            <a:r>
              <a:rPr lang="fr-FR" sz="1000" i="1" dirty="0"/>
              <a:t>Clin. </a:t>
            </a:r>
            <a:r>
              <a:rPr lang="fr-FR" sz="1000" i="1" dirty="0" err="1"/>
              <a:t>Chem</a:t>
            </a:r>
            <a:r>
              <a:rPr lang="fr-FR" sz="1000" dirty="0"/>
              <a:t>., 1986, 32, 921-929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85345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D5A239E-94DA-049A-F114-9394A36DB3DF}"/>
              </a:ext>
            </a:extLst>
          </p:cNvPr>
          <p:cNvSpPr txBox="1"/>
          <p:nvPr/>
        </p:nvSpPr>
        <p:spPr>
          <a:xfrm>
            <a:off x="257866" y="11486064"/>
            <a:ext cx="5552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Supplemental Figure 2S. Schematic representation of total glycerides RMP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913902-89F0-523F-D4AE-A4D0C7EF7811}"/>
              </a:ext>
            </a:extLst>
          </p:cNvPr>
          <p:cNvSpPr txBox="1"/>
          <p:nvPr/>
        </p:nvSpPr>
        <p:spPr>
          <a:xfrm>
            <a:off x="1048426" y="1254644"/>
            <a:ext cx="2391521" cy="4816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/>
              <a:t>Fresh, Frozen or </a:t>
            </a:r>
          </a:p>
          <a:p>
            <a:pPr algn="ctr"/>
            <a:r>
              <a:rPr lang="en-US" sz="1200"/>
              <a:t>Reconstituted Lyophilized Serum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39AB35-A7F3-4631-FFA3-44E19CDC88DC}"/>
              </a:ext>
            </a:extLst>
          </p:cNvPr>
          <p:cNvSpPr txBox="1"/>
          <p:nvPr/>
        </p:nvSpPr>
        <p:spPr>
          <a:xfrm>
            <a:off x="2856700" y="2123275"/>
            <a:ext cx="2763385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Dilute serum with Tris-HCl buffer solution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59F786-1AA3-2F18-D919-B0BF73CE51A9}"/>
              </a:ext>
            </a:extLst>
          </p:cNvPr>
          <p:cNvSpPr txBox="1"/>
          <p:nvPr/>
        </p:nvSpPr>
        <p:spPr>
          <a:xfrm>
            <a:off x="2856700" y="2626528"/>
            <a:ext cx="295416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Add internal standard and alcoholic KOH solution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22675-95F0-FFCD-4765-2088D1EF1E6F}"/>
              </a:ext>
            </a:extLst>
          </p:cNvPr>
          <p:cNvSpPr txBox="1"/>
          <p:nvPr/>
        </p:nvSpPr>
        <p:spPr>
          <a:xfrm>
            <a:off x="1307736" y="3008625"/>
            <a:ext cx="82016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Hydrolysis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FA0D7-86BF-1942-BC0F-EF6E2425E369}"/>
              </a:ext>
            </a:extLst>
          </p:cNvPr>
          <p:cNvSpPr txBox="1"/>
          <p:nvPr/>
        </p:nvSpPr>
        <p:spPr>
          <a:xfrm>
            <a:off x="1048426" y="3790790"/>
            <a:ext cx="142462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Sample Evaporation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3A8D28-18EF-1EE9-C377-F7D395CE4EB6}"/>
              </a:ext>
            </a:extLst>
          </p:cNvPr>
          <p:cNvSpPr txBox="1"/>
          <p:nvPr/>
        </p:nvSpPr>
        <p:spPr>
          <a:xfrm>
            <a:off x="2856700" y="4175885"/>
            <a:ext cx="276338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Add derivatizing agent (pyridine and acetic anhydride mixture)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669201-8625-A05C-CAF9-29BD9CE58459}"/>
              </a:ext>
            </a:extLst>
          </p:cNvPr>
          <p:cNvSpPr txBox="1"/>
          <p:nvPr/>
        </p:nvSpPr>
        <p:spPr>
          <a:xfrm>
            <a:off x="1198554" y="4557982"/>
            <a:ext cx="104907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Derivatization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DDAF40-BDFB-6908-3DB6-B247649D28B0}"/>
              </a:ext>
            </a:extLst>
          </p:cNvPr>
          <p:cNvSpPr txBox="1"/>
          <p:nvPr/>
        </p:nvSpPr>
        <p:spPr>
          <a:xfrm>
            <a:off x="775466" y="6496050"/>
            <a:ext cx="197053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Extraction #2 and #3</a:t>
            </a:r>
          </a:p>
          <a:p>
            <a:pPr algn="ctr"/>
            <a:r>
              <a:rPr lang="en-US" sz="1200" dirty="0"/>
              <a:t>with sodium bicarbonate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2336B2-745A-DC2F-0518-D29E4693A594}"/>
              </a:ext>
            </a:extLst>
          </p:cNvPr>
          <p:cNvSpPr txBox="1"/>
          <p:nvPr/>
        </p:nvSpPr>
        <p:spPr>
          <a:xfrm>
            <a:off x="796781" y="7613006"/>
            <a:ext cx="194117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Extraction #4</a:t>
            </a:r>
          </a:p>
          <a:p>
            <a:pPr algn="ctr"/>
            <a:r>
              <a:rPr lang="en-US" sz="1200" dirty="0"/>
              <a:t>with water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0E4E17-254E-5749-B672-B8A75DF42EFC}"/>
              </a:ext>
            </a:extLst>
          </p:cNvPr>
          <p:cNvSpPr txBox="1"/>
          <p:nvPr/>
        </p:nvSpPr>
        <p:spPr>
          <a:xfrm>
            <a:off x="658378" y="8418677"/>
            <a:ext cx="221797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Centrifugation of serum samples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EAB82-8FE1-8849-55AF-D5B7E83EACBB}"/>
              </a:ext>
            </a:extLst>
          </p:cNvPr>
          <p:cNvSpPr txBox="1"/>
          <p:nvPr/>
        </p:nvSpPr>
        <p:spPr>
          <a:xfrm>
            <a:off x="3068711" y="8897526"/>
            <a:ext cx="152965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Aspirate organic layer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2E9F30-4B83-FBB9-4F05-9E247B94EC87}"/>
              </a:ext>
            </a:extLst>
          </p:cNvPr>
          <p:cNvSpPr txBox="1"/>
          <p:nvPr/>
        </p:nvSpPr>
        <p:spPr>
          <a:xfrm>
            <a:off x="1252872" y="9426657"/>
            <a:ext cx="116429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GC/MS Analysis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C8A31F-15C9-5FC6-EBBA-A834C1A74921}"/>
              </a:ext>
            </a:extLst>
          </p:cNvPr>
          <p:cNvSpPr txBox="1"/>
          <p:nvPr/>
        </p:nvSpPr>
        <p:spPr>
          <a:xfrm>
            <a:off x="804830" y="10199646"/>
            <a:ext cx="192507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Data Processing and Results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0F887FC-EDBF-9F1E-FE04-9DAF96867DC3}"/>
              </a:ext>
            </a:extLst>
          </p:cNvPr>
          <p:cNvCxnSpPr/>
          <p:nvPr/>
        </p:nvCxnSpPr>
        <p:spPr>
          <a:xfrm>
            <a:off x="1739306" y="1736267"/>
            <a:ext cx="0" cy="1272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F2BD529-3B5E-D965-3C6C-B5F46B5B1E2D}"/>
              </a:ext>
            </a:extLst>
          </p:cNvPr>
          <p:cNvCxnSpPr/>
          <p:nvPr/>
        </p:nvCxnSpPr>
        <p:spPr>
          <a:xfrm>
            <a:off x="1739306" y="3285624"/>
            <a:ext cx="0" cy="505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3BE5653-E82F-7BEB-22A1-69C373D4CA2A}"/>
              </a:ext>
            </a:extLst>
          </p:cNvPr>
          <p:cNvCxnSpPr/>
          <p:nvPr/>
        </p:nvCxnSpPr>
        <p:spPr>
          <a:xfrm>
            <a:off x="1739306" y="4834981"/>
            <a:ext cx="0" cy="509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63002F6-242E-5B60-0E69-F468807CC1D8}"/>
              </a:ext>
            </a:extLst>
          </p:cNvPr>
          <p:cNvCxnSpPr/>
          <p:nvPr/>
        </p:nvCxnSpPr>
        <p:spPr>
          <a:xfrm>
            <a:off x="1739306" y="4067789"/>
            <a:ext cx="0" cy="490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A0F2578-DB76-AE47-D682-066B5ED938FE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1760736" y="6957715"/>
            <a:ext cx="6633" cy="655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48ECBA3-77F2-CF59-7982-6149AEB48DA7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 flipH="1">
            <a:off x="1767368" y="8074671"/>
            <a:ext cx="1" cy="344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32343B8-1DA9-FE0F-19A6-6E221D9B9C84}"/>
              </a:ext>
            </a:extLst>
          </p:cNvPr>
          <p:cNvCxnSpPr>
            <a:cxnSpLocks/>
          </p:cNvCxnSpPr>
          <p:nvPr/>
        </p:nvCxnSpPr>
        <p:spPr>
          <a:xfrm>
            <a:off x="1773169" y="8678954"/>
            <a:ext cx="0" cy="714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7EA09D-AB8E-E319-B1BD-401BB5D719CA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1835019" y="9703656"/>
            <a:ext cx="0" cy="508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A521773-FF5C-68E0-DF1C-D24CBC3DBF14}"/>
              </a:ext>
            </a:extLst>
          </p:cNvPr>
          <p:cNvCxnSpPr/>
          <p:nvPr/>
        </p:nvCxnSpPr>
        <p:spPr>
          <a:xfrm flipH="1">
            <a:off x="1739306" y="2241433"/>
            <a:ext cx="1117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C0AEE9A-A7E7-0D00-C869-3A75B0E147AE}"/>
              </a:ext>
            </a:extLst>
          </p:cNvPr>
          <p:cNvCxnSpPr/>
          <p:nvPr/>
        </p:nvCxnSpPr>
        <p:spPr>
          <a:xfrm flipH="1">
            <a:off x="1746581" y="2759425"/>
            <a:ext cx="1117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E83263D-673A-C413-2144-5D4779CD25DC}"/>
              </a:ext>
            </a:extLst>
          </p:cNvPr>
          <p:cNvCxnSpPr/>
          <p:nvPr/>
        </p:nvCxnSpPr>
        <p:spPr>
          <a:xfrm flipH="1">
            <a:off x="1739306" y="4312885"/>
            <a:ext cx="1117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E06D91-3D7A-CEDE-D20A-04B1F424E86E}"/>
              </a:ext>
            </a:extLst>
          </p:cNvPr>
          <p:cNvCxnSpPr/>
          <p:nvPr/>
        </p:nvCxnSpPr>
        <p:spPr>
          <a:xfrm flipH="1">
            <a:off x="1858468" y="9036026"/>
            <a:ext cx="11173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BB230A9-86E9-642F-F2DC-D557A1740D72}"/>
              </a:ext>
            </a:extLst>
          </p:cNvPr>
          <p:cNvSpPr txBox="1"/>
          <p:nvPr/>
        </p:nvSpPr>
        <p:spPr>
          <a:xfrm>
            <a:off x="775466" y="5354200"/>
            <a:ext cx="197053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Extraction #1</a:t>
            </a:r>
          </a:p>
          <a:p>
            <a:pPr algn="ctr"/>
            <a:r>
              <a:rPr lang="en-US" sz="1200" dirty="0"/>
              <a:t>with water and ethyl acetate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4AAD46D-C133-152A-BE72-1C0F874F61B0}"/>
              </a:ext>
            </a:extLst>
          </p:cNvPr>
          <p:cNvCxnSpPr>
            <a:cxnSpLocks/>
          </p:cNvCxnSpPr>
          <p:nvPr/>
        </p:nvCxnSpPr>
        <p:spPr>
          <a:xfrm flipH="1">
            <a:off x="1746581" y="5859367"/>
            <a:ext cx="14155" cy="653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D373A49-587F-B296-3835-9254585A72ED}"/>
              </a:ext>
            </a:extLst>
          </p:cNvPr>
          <p:cNvSpPr txBox="1"/>
          <p:nvPr/>
        </p:nvSpPr>
        <p:spPr>
          <a:xfrm>
            <a:off x="3429000" y="10937356"/>
            <a:ext cx="328573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Edwards S. et al., </a:t>
            </a:r>
            <a:r>
              <a:rPr lang="en-US" sz="1000" i="1" dirty="0"/>
              <a:t>Clin. Chem., </a:t>
            </a:r>
            <a:r>
              <a:rPr lang="en-US" sz="1000" dirty="0"/>
              <a:t>2012, 58(4), 768-776</a:t>
            </a:r>
          </a:p>
        </p:txBody>
      </p:sp>
    </p:spTree>
    <p:extLst>
      <p:ext uri="{BB962C8B-B14F-4D97-AF65-F5344CB8AC3E}">
        <p14:creationId xmlns:p14="http://schemas.microsoft.com/office/powerpoint/2010/main" val="2252454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EF4B215-BBE1-1C33-0C36-123CDC886C1C}"/>
              </a:ext>
            </a:extLst>
          </p:cNvPr>
          <p:cNvGrpSpPr/>
          <p:nvPr/>
        </p:nvGrpSpPr>
        <p:grpSpPr>
          <a:xfrm>
            <a:off x="50924" y="0"/>
            <a:ext cx="6756151" cy="11508916"/>
            <a:chOff x="-328211" y="529330"/>
            <a:chExt cx="6756151" cy="1150891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92A0FDE-0C86-FF2B-F582-236D74430653}"/>
                </a:ext>
              </a:extLst>
            </p:cNvPr>
            <p:cNvSpPr txBox="1"/>
            <p:nvPr/>
          </p:nvSpPr>
          <p:spPr>
            <a:xfrm>
              <a:off x="1818635" y="1109997"/>
              <a:ext cx="2117131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Fresh or Frozen Serum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6D1EDB-928B-7577-AAD9-FE94E895420F}"/>
                </a:ext>
              </a:extLst>
            </p:cNvPr>
            <p:cNvSpPr txBox="1"/>
            <p:nvPr/>
          </p:nvSpPr>
          <p:spPr>
            <a:xfrm>
              <a:off x="1857080" y="1813993"/>
              <a:ext cx="1997663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Transfer serum into UC tubes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892C93-563F-A051-1B92-F3D428C5B34B}"/>
                </a:ext>
              </a:extLst>
            </p:cNvPr>
            <p:cNvSpPr txBox="1"/>
            <p:nvPr/>
          </p:nvSpPr>
          <p:spPr>
            <a:xfrm>
              <a:off x="1743633" y="2405858"/>
              <a:ext cx="2246577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Overlay serum with 0.195M NaCl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B9B9366-9F8F-9158-33E1-7CEFA42F2D91}"/>
                </a:ext>
              </a:extLst>
            </p:cNvPr>
            <p:cNvCxnSpPr/>
            <p:nvPr/>
          </p:nvCxnSpPr>
          <p:spPr>
            <a:xfrm>
              <a:off x="2854973" y="2108136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21E1ED-7533-8B6D-49C7-5D5FCA379577}"/>
                </a:ext>
              </a:extLst>
            </p:cNvPr>
            <p:cNvSpPr txBox="1"/>
            <p:nvPr/>
          </p:nvSpPr>
          <p:spPr>
            <a:xfrm>
              <a:off x="2039128" y="3115325"/>
              <a:ext cx="1681038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Ultracentrifugation (UC)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E426B0A-8E88-C441-F284-3AF5963F61AA}"/>
                </a:ext>
              </a:extLst>
            </p:cNvPr>
            <p:cNvSpPr txBox="1"/>
            <p:nvPr/>
          </p:nvSpPr>
          <p:spPr>
            <a:xfrm>
              <a:off x="528381" y="3722803"/>
              <a:ext cx="4591000" cy="276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DAY 2: Isolation and Reconstitution of Centrifuged Cholesterol Fraction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9E50A2-1169-0473-8798-CFF22682AFE4}"/>
                </a:ext>
              </a:extLst>
            </p:cNvPr>
            <p:cNvSpPr txBox="1"/>
            <p:nvPr/>
          </p:nvSpPr>
          <p:spPr>
            <a:xfrm>
              <a:off x="1193463" y="529330"/>
              <a:ext cx="3340851" cy="276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DAY 1: Sample Preparation and Ultracentrifugation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26EB416-5421-1819-7B45-EC9826340F41}"/>
                </a:ext>
              </a:extLst>
            </p:cNvPr>
            <p:cNvCxnSpPr/>
            <p:nvPr/>
          </p:nvCxnSpPr>
          <p:spPr>
            <a:xfrm>
              <a:off x="2823881" y="813702"/>
              <a:ext cx="3255" cy="28608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B8F5D9-9E0B-E0D4-2D8A-4708B1C92659}"/>
                </a:ext>
              </a:extLst>
            </p:cNvPr>
            <p:cNvSpPr txBox="1"/>
            <p:nvPr/>
          </p:nvSpPr>
          <p:spPr>
            <a:xfrm>
              <a:off x="1250865" y="4303473"/>
              <a:ext cx="3457037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Slice UC tube, removing the top layer of CMs &amp; VLDL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1F76400-A315-E103-8F07-9F79E63270CC}"/>
                </a:ext>
              </a:extLst>
            </p:cNvPr>
            <p:cNvSpPr txBox="1"/>
            <p:nvPr/>
          </p:nvSpPr>
          <p:spPr>
            <a:xfrm>
              <a:off x="1032669" y="4989807"/>
              <a:ext cx="4602542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Transfer content quantitatively in the UC tube into 5mL volumetric flask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70D52F-D617-B878-9713-46BEE3C52D07}"/>
                </a:ext>
              </a:extLst>
            </p:cNvPr>
            <p:cNvSpPr txBox="1"/>
            <p:nvPr/>
          </p:nvSpPr>
          <p:spPr>
            <a:xfrm>
              <a:off x="1655284" y="5695350"/>
              <a:ext cx="1695079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Mix on the rotary mixer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47A4E54-5F3E-3D5D-5F6D-977CC6AB5200}"/>
                </a:ext>
              </a:extLst>
            </p:cNvPr>
            <p:cNvSpPr txBox="1"/>
            <p:nvPr/>
          </p:nvSpPr>
          <p:spPr>
            <a:xfrm>
              <a:off x="940446" y="6375349"/>
              <a:ext cx="519629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HDLC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E90E84-5CC4-248E-5D4D-1D427D3923E8}"/>
                </a:ext>
              </a:extLst>
            </p:cNvPr>
            <p:cNvSpPr txBox="1"/>
            <p:nvPr/>
          </p:nvSpPr>
          <p:spPr>
            <a:xfrm>
              <a:off x="3199877" y="5331489"/>
              <a:ext cx="230890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Use 0.15M </a:t>
              </a:r>
              <a:r>
                <a:rPr lang="en-US" sz="1200" dirty="0" err="1"/>
                <a:t>NaCl</a:t>
              </a:r>
              <a:r>
                <a:rPr lang="en-US" sz="1200" dirty="0"/>
                <a:t> to fill to the mark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B518E26-8DC1-505B-74C4-03FEF21C9ABD}"/>
                </a:ext>
              </a:extLst>
            </p:cNvPr>
            <p:cNvCxnSpPr/>
            <p:nvPr/>
          </p:nvCxnSpPr>
          <p:spPr>
            <a:xfrm flipH="1" flipV="1">
              <a:off x="2857643" y="5469987"/>
              <a:ext cx="34223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D366B1A-C029-7340-345B-7A2444D643E1}"/>
                </a:ext>
              </a:extLst>
            </p:cNvPr>
            <p:cNvCxnSpPr/>
            <p:nvPr/>
          </p:nvCxnSpPr>
          <p:spPr>
            <a:xfrm>
              <a:off x="2754504" y="5963860"/>
              <a:ext cx="958" cy="2535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ED85369-C44C-6D4D-2094-F5859E739B71}"/>
                </a:ext>
              </a:extLst>
            </p:cNvPr>
            <p:cNvCxnSpPr>
              <a:cxnSpLocks/>
            </p:cNvCxnSpPr>
            <p:nvPr/>
          </p:nvCxnSpPr>
          <p:spPr>
            <a:xfrm>
              <a:off x="1161456" y="6204842"/>
              <a:ext cx="35171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007A806-EC02-2C98-341D-AFE478C03CC8}"/>
                </a:ext>
              </a:extLst>
            </p:cNvPr>
            <p:cNvCxnSpPr/>
            <p:nvPr/>
          </p:nvCxnSpPr>
          <p:spPr>
            <a:xfrm flipH="1">
              <a:off x="1155945" y="6209831"/>
              <a:ext cx="977" cy="1588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35DEAA2-7646-A1CA-5330-33A4DCF7FB0F}"/>
                </a:ext>
              </a:extLst>
            </p:cNvPr>
            <p:cNvSpPr txBox="1"/>
            <p:nvPr/>
          </p:nvSpPr>
          <p:spPr>
            <a:xfrm>
              <a:off x="4500850" y="6395505"/>
              <a:ext cx="418961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BFC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233BFEF-EC7F-6F19-A24A-42D894CE0AF7}"/>
                </a:ext>
              </a:extLst>
            </p:cNvPr>
            <p:cNvSpPr txBox="1"/>
            <p:nvPr/>
          </p:nvSpPr>
          <p:spPr>
            <a:xfrm>
              <a:off x="313111" y="6845612"/>
              <a:ext cx="171068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Transfer 2mL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5769AA-7DE2-D880-C04C-A8701193782F}"/>
                </a:ext>
              </a:extLst>
            </p:cNvPr>
            <p:cNvSpPr txBox="1"/>
            <p:nvPr/>
          </p:nvSpPr>
          <p:spPr>
            <a:xfrm>
              <a:off x="3199877" y="6835242"/>
              <a:ext cx="3228063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Transfer remaining (BFC) in storage vials &amp; freeze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AF6DFE-A77E-FDB9-5075-3CC88749AD3B}"/>
                </a:ext>
              </a:extLst>
            </p:cNvPr>
            <p:cNvSpPr txBox="1"/>
            <p:nvPr/>
          </p:nvSpPr>
          <p:spPr>
            <a:xfrm>
              <a:off x="652693" y="7425706"/>
              <a:ext cx="1000595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Add Heparin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55E2F5A-3442-89DD-D8AC-E3420B1132D6}"/>
                </a:ext>
              </a:extLst>
            </p:cNvPr>
            <p:cNvSpPr txBox="1"/>
            <p:nvPr/>
          </p:nvSpPr>
          <p:spPr>
            <a:xfrm>
              <a:off x="696775" y="8148443"/>
              <a:ext cx="912429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Add MnCl2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1B1F087-AEAC-C518-F37D-596335BDD326}"/>
                </a:ext>
              </a:extLst>
            </p:cNvPr>
            <p:cNvSpPr txBox="1"/>
            <p:nvPr/>
          </p:nvSpPr>
          <p:spPr>
            <a:xfrm>
              <a:off x="698740" y="8856480"/>
              <a:ext cx="926857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Place on ice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C2ED29A-E307-6590-583A-35C7274F7EE0}"/>
                </a:ext>
              </a:extLst>
            </p:cNvPr>
            <p:cNvSpPr txBox="1"/>
            <p:nvPr/>
          </p:nvSpPr>
          <p:spPr>
            <a:xfrm>
              <a:off x="605413" y="9438295"/>
              <a:ext cx="1113510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Centrifugation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D989995-4AEE-428A-E972-EBE8474643C5}"/>
                </a:ext>
              </a:extLst>
            </p:cNvPr>
            <p:cNvCxnSpPr/>
            <p:nvPr/>
          </p:nvCxnSpPr>
          <p:spPr>
            <a:xfrm>
              <a:off x="2858803" y="1387430"/>
              <a:ext cx="0" cy="4200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17E33D3-25BD-59DD-3F5E-DF001D09941F}"/>
                </a:ext>
              </a:extLst>
            </p:cNvPr>
            <p:cNvCxnSpPr/>
            <p:nvPr/>
          </p:nvCxnSpPr>
          <p:spPr>
            <a:xfrm>
              <a:off x="2849978" y="3409930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8214394-85A1-411E-4802-0CD7F36DBAA3}"/>
                </a:ext>
              </a:extLst>
            </p:cNvPr>
            <p:cNvCxnSpPr/>
            <p:nvPr/>
          </p:nvCxnSpPr>
          <p:spPr>
            <a:xfrm>
              <a:off x="2853810" y="3995303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55BEB54-99B3-04FA-55DD-6390AEF50758}"/>
                </a:ext>
              </a:extLst>
            </p:cNvPr>
            <p:cNvCxnSpPr/>
            <p:nvPr/>
          </p:nvCxnSpPr>
          <p:spPr>
            <a:xfrm flipH="1">
              <a:off x="1152991" y="6672504"/>
              <a:ext cx="3394" cy="1807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EFE40E5B-4A97-F472-21C9-453CCD1F7578}"/>
                </a:ext>
              </a:extLst>
            </p:cNvPr>
            <p:cNvCxnSpPr/>
            <p:nvPr/>
          </p:nvCxnSpPr>
          <p:spPr>
            <a:xfrm>
              <a:off x="1162169" y="7129199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F7DD1E1-A1DE-E29B-9146-7CDA9985FAA4}"/>
                </a:ext>
              </a:extLst>
            </p:cNvPr>
            <p:cNvCxnSpPr/>
            <p:nvPr/>
          </p:nvCxnSpPr>
          <p:spPr>
            <a:xfrm>
              <a:off x="1164449" y="7714289"/>
              <a:ext cx="7227" cy="4112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1B181FD-0EA9-B2F9-2382-923769813A35}"/>
                </a:ext>
              </a:extLst>
            </p:cNvPr>
            <p:cNvCxnSpPr/>
            <p:nvPr/>
          </p:nvCxnSpPr>
          <p:spPr>
            <a:xfrm flipH="1">
              <a:off x="4673018" y="6216198"/>
              <a:ext cx="977" cy="1588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AB3B80B-1E83-BE2C-4788-DB86655933FC}"/>
                </a:ext>
              </a:extLst>
            </p:cNvPr>
            <p:cNvCxnSpPr/>
            <p:nvPr/>
          </p:nvCxnSpPr>
          <p:spPr>
            <a:xfrm>
              <a:off x="1164449" y="8440187"/>
              <a:ext cx="7227" cy="4112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F39024B-7A9C-80AF-5182-E2AF0DD8A8F8}"/>
                </a:ext>
              </a:extLst>
            </p:cNvPr>
            <p:cNvCxnSpPr/>
            <p:nvPr/>
          </p:nvCxnSpPr>
          <p:spPr>
            <a:xfrm>
              <a:off x="1171281" y="9132592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E6E1A9-0C53-8911-61BB-4C37412E0677}"/>
                </a:ext>
              </a:extLst>
            </p:cNvPr>
            <p:cNvSpPr txBox="1"/>
            <p:nvPr/>
          </p:nvSpPr>
          <p:spPr>
            <a:xfrm>
              <a:off x="3503968" y="7427002"/>
              <a:ext cx="2594685" cy="276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DAY 3: Abell-Kendall Method Analysis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745B47C-DD1A-00AD-B2DE-CB3F5DA86963}"/>
                </a:ext>
              </a:extLst>
            </p:cNvPr>
            <p:cNvSpPr txBox="1"/>
            <p:nvPr/>
          </p:nvSpPr>
          <p:spPr>
            <a:xfrm>
              <a:off x="-328211" y="10011724"/>
              <a:ext cx="2994346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Transfer supernatant in storage vials &amp; freeze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7198087-5E44-4426-7552-B5B897CC3A8E}"/>
                </a:ext>
              </a:extLst>
            </p:cNvPr>
            <p:cNvCxnSpPr/>
            <p:nvPr/>
          </p:nvCxnSpPr>
          <p:spPr>
            <a:xfrm>
              <a:off x="1162169" y="9710303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8BC9A4E-3C3D-F0FB-3439-DCE65DD7DE45}"/>
                </a:ext>
              </a:extLst>
            </p:cNvPr>
            <p:cNvCxnSpPr/>
            <p:nvPr/>
          </p:nvCxnSpPr>
          <p:spPr>
            <a:xfrm>
              <a:off x="4683419" y="7118911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AF0A414-7508-7A9E-C986-903B7705EDCE}"/>
                </a:ext>
              </a:extLst>
            </p:cNvPr>
            <p:cNvCxnSpPr/>
            <p:nvPr/>
          </p:nvCxnSpPr>
          <p:spPr>
            <a:xfrm flipH="1">
              <a:off x="4679192" y="6659875"/>
              <a:ext cx="3394" cy="1807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4E94C2FF-48FB-6AAB-9B00-65719E7512B8}"/>
                </a:ext>
              </a:extLst>
            </p:cNvPr>
            <p:cNvCxnSpPr/>
            <p:nvPr/>
          </p:nvCxnSpPr>
          <p:spPr>
            <a:xfrm>
              <a:off x="2848756" y="2681924"/>
              <a:ext cx="0" cy="4200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7AA643F5-EA05-F9A2-0D42-D879130B61C9}"/>
                </a:ext>
              </a:extLst>
            </p:cNvPr>
            <p:cNvCxnSpPr/>
            <p:nvPr/>
          </p:nvCxnSpPr>
          <p:spPr>
            <a:xfrm>
              <a:off x="2842313" y="4580504"/>
              <a:ext cx="0" cy="4200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4FA5E31-0905-4DBC-B636-3FEF24E3C785}"/>
                </a:ext>
              </a:extLst>
            </p:cNvPr>
            <p:cNvCxnSpPr/>
            <p:nvPr/>
          </p:nvCxnSpPr>
          <p:spPr>
            <a:xfrm>
              <a:off x="2842313" y="5266806"/>
              <a:ext cx="0" cy="42005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268AAF1-4A98-B62F-76C7-36370E053B4D}"/>
                </a:ext>
              </a:extLst>
            </p:cNvPr>
            <p:cNvSpPr txBox="1"/>
            <p:nvPr/>
          </p:nvSpPr>
          <p:spPr>
            <a:xfrm>
              <a:off x="-13926" y="10594648"/>
              <a:ext cx="2519344" cy="276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DAY 3: Abell-Kendall Method Analysis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B8D9ACBA-9874-DDFD-D03D-032EDEE692F9}"/>
                </a:ext>
              </a:extLst>
            </p:cNvPr>
            <p:cNvCxnSpPr/>
            <p:nvPr/>
          </p:nvCxnSpPr>
          <p:spPr>
            <a:xfrm>
              <a:off x="1162169" y="10290709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7BD5F61E-3BFD-7F26-A265-1CD09D5BCC12}"/>
                </a:ext>
              </a:extLst>
            </p:cNvPr>
            <p:cNvCxnSpPr/>
            <p:nvPr/>
          </p:nvCxnSpPr>
          <p:spPr>
            <a:xfrm>
              <a:off x="4670127" y="7717979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1E77C00-0925-23F5-CE53-9CF096D8B3E9}"/>
                </a:ext>
              </a:extLst>
            </p:cNvPr>
            <p:cNvSpPr txBox="1"/>
            <p:nvPr/>
          </p:nvSpPr>
          <p:spPr>
            <a:xfrm>
              <a:off x="4149461" y="8018682"/>
              <a:ext cx="1040478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Measure BFC</a:t>
              </a:r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F4A1ED1A-0FEF-782C-8A9A-7EF355964F85}"/>
                </a:ext>
              </a:extLst>
            </p:cNvPr>
            <p:cNvCxnSpPr/>
            <p:nvPr/>
          </p:nvCxnSpPr>
          <p:spPr>
            <a:xfrm>
              <a:off x="4683419" y="8290643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F153B80-3FCA-6E77-142D-5B5F609B6D86}"/>
                </a:ext>
              </a:extLst>
            </p:cNvPr>
            <p:cNvSpPr txBox="1"/>
            <p:nvPr/>
          </p:nvSpPr>
          <p:spPr>
            <a:xfrm>
              <a:off x="4059315" y="8591346"/>
              <a:ext cx="1337161" cy="2769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LDLC = BFC - HDLC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B207F785-C1BA-6381-4DB6-5572C1DFD2F3}"/>
                </a:ext>
              </a:extLst>
            </p:cNvPr>
            <p:cNvCxnSpPr/>
            <p:nvPr/>
          </p:nvCxnSpPr>
          <p:spPr>
            <a:xfrm>
              <a:off x="1161883" y="10880352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A227D83-A4CF-1B9D-B062-1F8122616C25}"/>
                </a:ext>
              </a:extLst>
            </p:cNvPr>
            <p:cNvSpPr txBox="1"/>
            <p:nvPr/>
          </p:nvSpPr>
          <p:spPr>
            <a:xfrm>
              <a:off x="632750" y="11181055"/>
              <a:ext cx="1105880" cy="2769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Measure HDLC</a:t>
              </a:r>
            </a:p>
          </p:txBody>
        </p:sp>
        <p:cxnSp>
          <p:nvCxnSpPr>
            <p:cNvPr id="64" name="Connector: Elbow 63">
              <a:extLst>
                <a:ext uri="{FF2B5EF4-FFF2-40B4-BE49-F238E27FC236}">
                  <a16:creationId xmlns:a16="http://schemas.microsoft.com/office/drawing/2014/main" id="{C4829B9E-8505-3DF8-C6E3-983BEB82003F}"/>
                </a:ext>
              </a:extLst>
            </p:cNvPr>
            <p:cNvCxnSpPr>
              <a:stCxn id="63" idx="3"/>
              <a:endCxn id="61" idx="1"/>
            </p:cNvCxnSpPr>
            <p:nvPr/>
          </p:nvCxnSpPr>
          <p:spPr>
            <a:xfrm flipV="1">
              <a:off x="1738630" y="8729846"/>
              <a:ext cx="2320685" cy="2589709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92453FCB-97BE-ED90-53BA-18DDC6E409BB}"/>
                </a:ext>
              </a:extLst>
            </p:cNvPr>
            <p:cNvCxnSpPr/>
            <p:nvPr/>
          </p:nvCxnSpPr>
          <p:spPr>
            <a:xfrm>
              <a:off x="1176256" y="11453277"/>
              <a:ext cx="7665" cy="3014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809B8FD-4E43-4A67-B31B-C893EC62793E}"/>
                </a:ext>
              </a:extLst>
            </p:cNvPr>
            <p:cNvSpPr txBox="1"/>
            <p:nvPr/>
          </p:nvSpPr>
          <p:spPr>
            <a:xfrm>
              <a:off x="923512" y="11761247"/>
              <a:ext cx="525850" cy="27699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HDLC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2D9888F-F21D-FBA0-949A-5B9187A0B856}"/>
              </a:ext>
            </a:extLst>
          </p:cNvPr>
          <p:cNvSpPr txBox="1"/>
          <p:nvPr/>
        </p:nvSpPr>
        <p:spPr>
          <a:xfrm>
            <a:off x="0" y="11730002"/>
            <a:ext cx="654371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Supplemental Figure 3S. HDL-C and LDL-C RMP based on ultracentrifugation and Abell Kendall RMP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91CAB7B-48CD-91AD-7FAC-0F3D4BFFBF79}"/>
              </a:ext>
            </a:extLst>
          </p:cNvPr>
          <p:cNvSpPr txBox="1"/>
          <p:nvPr/>
        </p:nvSpPr>
        <p:spPr>
          <a:xfrm>
            <a:off x="3458740" y="10190000"/>
            <a:ext cx="3429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In: Handbook of Lipoprotein Testing, 2nd Edition. Washington DC: AACC Press 2001: 227-230.</a:t>
            </a:r>
          </a:p>
        </p:txBody>
      </p:sp>
    </p:spTree>
    <p:extLst>
      <p:ext uri="{BB962C8B-B14F-4D97-AF65-F5344CB8AC3E}">
        <p14:creationId xmlns:p14="http://schemas.microsoft.com/office/powerpoint/2010/main" val="885109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DECA3B-CD89-B607-7316-1F5A6E1A9A80}"/>
              </a:ext>
            </a:extLst>
          </p:cNvPr>
          <p:cNvSpPr txBox="1"/>
          <p:nvPr/>
        </p:nvSpPr>
        <p:spPr>
          <a:xfrm>
            <a:off x="743701" y="1840170"/>
            <a:ext cx="2391521" cy="4816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Fresh, Frozen or </a:t>
            </a:r>
          </a:p>
          <a:p>
            <a:pPr algn="ctr"/>
            <a:r>
              <a:rPr lang="en-US" sz="1200" dirty="0"/>
              <a:t>Reconstituted Lyophilized Serum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FFB1B97-78C4-A4DB-86A1-42432A812265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>
            <a:off x="1939462" y="2321793"/>
            <a:ext cx="7629" cy="17836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7B8DF8D-E0BA-2804-5C63-1D1545EC17F6}"/>
              </a:ext>
            </a:extLst>
          </p:cNvPr>
          <p:cNvSpPr txBox="1"/>
          <p:nvPr/>
        </p:nvSpPr>
        <p:spPr>
          <a:xfrm>
            <a:off x="2311807" y="3087986"/>
            <a:ext cx="271394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Gravimetrically add IS, sample/calibrator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D9E217D-A4A5-4C76-BC6C-E5693CEDD886}"/>
              </a:ext>
            </a:extLst>
          </p:cNvPr>
          <p:cNvCxnSpPr/>
          <p:nvPr/>
        </p:nvCxnSpPr>
        <p:spPr>
          <a:xfrm flipH="1" flipV="1">
            <a:off x="1939462" y="3232473"/>
            <a:ext cx="369556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AB15C8F-2B84-E439-52D2-B42043927102}"/>
              </a:ext>
            </a:extLst>
          </p:cNvPr>
          <p:cNvSpPr txBox="1"/>
          <p:nvPr/>
        </p:nvSpPr>
        <p:spPr>
          <a:xfrm>
            <a:off x="1537010" y="4105474"/>
            <a:ext cx="82016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Hydrolysis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99A0F4-F196-DB84-8AE6-2DFA06FC5461}"/>
              </a:ext>
            </a:extLst>
          </p:cNvPr>
          <p:cNvSpPr txBox="1"/>
          <p:nvPr/>
        </p:nvSpPr>
        <p:spPr>
          <a:xfrm>
            <a:off x="1291045" y="5064649"/>
            <a:ext cx="131209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Sample Extraction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51DC66-A545-3DB8-91F6-D3AE6FB0F495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flipH="1">
            <a:off x="1947090" y="4382473"/>
            <a:ext cx="1" cy="6821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CB1D692-A7CD-6FBF-3B72-345DD64CFE9C}"/>
              </a:ext>
            </a:extLst>
          </p:cNvPr>
          <p:cNvSpPr txBox="1"/>
          <p:nvPr/>
        </p:nvSpPr>
        <p:spPr>
          <a:xfrm>
            <a:off x="753877" y="5959974"/>
            <a:ext cx="222855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Dry organic layer under nitrogen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B10CAB-0111-FF96-2E54-BB4580C17057}"/>
              </a:ext>
            </a:extLst>
          </p:cNvPr>
          <p:cNvSpPr txBox="1"/>
          <p:nvPr/>
        </p:nvSpPr>
        <p:spPr>
          <a:xfrm>
            <a:off x="2295370" y="5509543"/>
            <a:ext cx="3124833" cy="28897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Transfer organic layer to a new culture tube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61D5C2-ED6A-4CC3-5E4F-6BDE431684B8}"/>
              </a:ext>
            </a:extLst>
          </p:cNvPr>
          <p:cNvSpPr txBox="1"/>
          <p:nvPr/>
        </p:nvSpPr>
        <p:spPr>
          <a:xfrm>
            <a:off x="2300192" y="6606202"/>
            <a:ext cx="247811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sz="1200" dirty="0"/>
              <a:t>Add Derivatizing reagent and vortex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94FD05-2F70-DBC2-6588-30778A799D22}"/>
              </a:ext>
            </a:extLst>
          </p:cNvPr>
          <p:cNvSpPr txBox="1"/>
          <p:nvPr/>
        </p:nvSpPr>
        <p:spPr>
          <a:xfrm>
            <a:off x="1455122" y="7743655"/>
            <a:ext cx="100803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Place in oven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C72001C-3ACB-0875-1441-F4E6EAC7A573}"/>
              </a:ext>
            </a:extLst>
          </p:cNvPr>
          <p:cNvCxnSpPr/>
          <p:nvPr/>
        </p:nvCxnSpPr>
        <p:spPr>
          <a:xfrm>
            <a:off x="1914218" y="5348888"/>
            <a:ext cx="1" cy="6141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6F600E7-C045-2E9B-6820-C70BB99EF715}"/>
              </a:ext>
            </a:extLst>
          </p:cNvPr>
          <p:cNvCxnSpPr/>
          <p:nvPr/>
        </p:nvCxnSpPr>
        <p:spPr>
          <a:xfrm flipH="1">
            <a:off x="1914216" y="5654030"/>
            <a:ext cx="3695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B8DB193-7630-1447-E280-BE0AFD648A9D}"/>
              </a:ext>
            </a:extLst>
          </p:cNvPr>
          <p:cNvCxnSpPr/>
          <p:nvPr/>
        </p:nvCxnSpPr>
        <p:spPr>
          <a:xfrm flipH="1">
            <a:off x="1925814" y="6750362"/>
            <a:ext cx="3695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44D25003-70C4-7F09-B3BA-D0CA68D6AE35}"/>
              </a:ext>
            </a:extLst>
          </p:cNvPr>
          <p:cNvSpPr txBox="1"/>
          <p:nvPr/>
        </p:nvSpPr>
        <p:spPr>
          <a:xfrm>
            <a:off x="1001642" y="9455515"/>
            <a:ext cx="2078768" cy="2889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Data Processing and Results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9994CE-42D0-0FA6-9DEF-AA8BCE0E2E77}"/>
              </a:ext>
            </a:extLst>
          </p:cNvPr>
          <p:cNvSpPr txBox="1"/>
          <p:nvPr/>
        </p:nvSpPr>
        <p:spPr>
          <a:xfrm>
            <a:off x="2311808" y="4564861"/>
            <a:ext cx="397981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Add hexane and DI water to perform liquid-liquid extraction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CDAD52F-BC7D-BD73-6EFC-272A9D46658E}"/>
              </a:ext>
            </a:extLst>
          </p:cNvPr>
          <p:cNvCxnSpPr/>
          <p:nvPr/>
        </p:nvCxnSpPr>
        <p:spPr>
          <a:xfrm flipH="1">
            <a:off x="1942251" y="4709348"/>
            <a:ext cx="3695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A2CDB23-FAC9-B690-908F-BCF65A1739F9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1920991" y="6250550"/>
            <a:ext cx="38148" cy="14931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E9A4806-869F-2CCE-8256-EE0552DD0628}"/>
              </a:ext>
            </a:extLst>
          </p:cNvPr>
          <p:cNvCxnSpPr>
            <a:cxnSpLocks/>
          </p:cNvCxnSpPr>
          <p:nvPr/>
        </p:nvCxnSpPr>
        <p:spPr>
          <a:xfrm>
            <a:off x="1968707" y="8047220"/>
            <a:ext cx="0" cy="5492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3C20A5C1-E6B1-6D08-9248-9644F565D427}"/>
              </a:ext>
            </a:extLst>
          </p:cNvPr>
          <p:cNvSpPr txBox="1"/>
          <p:nvPr/>
        </p:nvSpPr>
        <p:spPr>
          <a:xfrm>
            <a:off x="1418932" y="8599585"/>
            <a:ext cx="116429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GC/MS Analysis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FE4693B-4080-4DF3-2CBA-401B6A9755EA}"/>
              </a:ext>
            </a:extLst>
          </p:cNvPr>
          <p:cNvCxnSpPr>
            <a:cxnSpLocks/>
          </p:cNvCxnSpPr>
          <p:nvPr/>
        </p:nvCxnSpPr>
        <p:spPr>
          <a:xfrm>
            <a:off x="1984171" y="8876584"/>
            <a:ext cx="0" cy="5492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340A2E2-89E5-F661-E5B7-3CE165EA351C}"/>
              </a:ext>
            </a:extLst>
          </p:cNvPr>
          <p:cNvSpPr txBox="1"/>
          <p:nvPr/>
        </p:nvSpPr>
        <p:spPr>
          <a:xfrm>
            <a:off x="2309018" y="3622337"/>
            <a:ext cx="187205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Add alcoholic KOH solution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FBBA1C2-0DA2-5705-4B7A-1CE5F30A1BA1}"/>
              </a:ext>
            </a:extLst>
          </p:cNvPr>
          <p:cNvCxnSpPr/>
          <p:nvPr/>
        </p:nvCxnSpPr>
        <p:spPr>
          <a:xfrm flipH="1" flipV="1">
            <a:off x="1936673" y="3766824"/>
            <a:ext cx="369556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8588460-0194-7280-1CC9-7132AF50D58D}"/>
              </a:ext>
            </a:extLst>
          </p:cNvPr>
          <p:cNvSpPr txBox="1"/>
          <p:nvPr/>
        </p:nvSpPr>
        <p:spPr>
          <a:xfrm>
            <a:off x="2319877" y="7180782"/>
            <a:ext cx="1433257" cy="277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sz="1200" dirty="0"/>
              <a:t>Transfer to GC vials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67E5544-D0C3-DB01-47C0-7E3E194A5B6D}"/>
              </a:ext>
            </a:extLst>
          </p:cNvPr>
          <p:cNvCxnSpPr/>
          <p:nvPr/>
        </p:nvCxnSpPr>
        <p:spPr>
          <a:xfrm flipH="1">
            <a:off x="1945499" y="7324942"/>
            <a:ext cx="36955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FACABDB-BDE5-DFD5-2F2D-7CEC29613716}"/>
              </a:ext>
            </a:extLst>
          </p:cNvPr>
          <p:cNvSpPr txBox="1"/>
          <p:nvPr/>
        </p:nvSpPr>
        <p:spPr>
          <a:xfrm>
            <a:off x="217797" y="11204615"/>
            <a:ext cx="583484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Supplemental Figure S4. Schematic representation of total cholesterol isotope dilution gas chromatography mass Spectrometry (ID GC MS) RMP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75849E-9C3F-4884-A130-A0A73F2B2984}"/>
              </a:ext>
            </a:extLst>
          </p:cNvPr>
          <p:cNvSpPr txBox="1"/>
          <p:nvPr/>
        </p:nvSpPr>
        <p:spPr>
          <a:xfrm>
            <a:off x="3668781" y="10766159"/>
            <a:ext cx="3429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Edwards SH, et al </a:t>
            </a:r>
            <a:r>
              <a:rPr lang="en-US" sz="1000" i="1" dirty="0"/>
              <a:t>Clin. Chem</a:t>
            </a:r>
            <a:r>
              <a:rPr lang="en-US" sz="1000" dirty="0"/>
              <a:t>., 2011, 57, 614-622</a:t>
            </a:r>
          </a:p>
        </p:txBody>
      </p:sp>
    </p:spTree>
    <p:extLst>
      <p:ext uri="{BB962C8B-B14F-4D97-AF65-F5344CB8AC3E}">
        <p14:creationId xmlns:p14="http://schemas.microsoft.com/office/powerpoint/2010/main" val="361147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3B3260-040E-B7D5-054D-364BE559CF17}"/>
              </a:ext>
            </a:extLst>
          </p:cNvPr>
          <p:cNvSpPr txBox="1"/>
          <p:nvPr/>
        </p:nvSpPr>
        <p:spPr>
          <a:xfrm>
            <a:off x="798028" y="370713"/>
            <a:ext cx="158363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Fresh or Frozen Serum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C1195DD-182D-895C-B6C0-2E4B12909EBA}"/>
              </a:ext>
            </a:extLst>
          </p:cNvPr>
          <p:cNvCxnSpPr>
            <a:cxnSpLocks/>
            <a:stCxn id="4" idx="2"/>
            <a:endCxn id="68" idx="0"/>
          </p:cNvCxnSpPr>
          <p:nvPr/>
        </p:nvCxnSpPr>
        <p:spPr>
          <a:xfrm>
            <a:off x="1589848" y="647712"/>
            <a:ext cx="0" cy="17135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2CAD3F5-09B8-60F9-B1EA-08A122F1F08B}"/>
              </a:ext>
            </a:extLst>
          </p:cNvPr>
          <p:cNvGrpSpPr/>
          <p:nvPr/>
        </p:nvGrpSpPr>
        <p:grpSpPr>
          <a:xfrm>
            <a:off x="1676391" y="1863651"/>
            <a:ext cx="2773379" cy="276999"/>
            <a:chOff x="1818363" y="2844383"/>
            <a:chExt cx="2773379" cy="27699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CAB457E-48AF-3673-05A9-D907DB817B31}"/>
                </a:ext>
              </a:extLst>
            </p:cNvPr>
            <p:cNvSpPr txBox="1"/>
            <p:nvPr/>
          </p:nvSpPr>
          <p:spPr>
            <a:xfrm>
              <a:off x="2376392" y="2844383"/>
              <a:ext cx="221535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Add IS to each sample/calibrator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364E2DD-6705-0653-FD34-A4EE99E9B19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8363" y="2982882"/>
              <a:ext cx="369556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8567EA2-966C-E109-6079-C960455D8581}"/>
              </a:ext>
            </a:extLst>
          </p:cNvPr>
          <p:cNvSpPr txBox="1"/>
          <p:nvPr/>
        </p:nvSpPr>
        <p:spPr>
          <a:xfrm>
            <a:off x="1055791" y="3779017"/>
            <a:ext cx="1068113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Sample Digest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7091C-13B5-6956-F586-33808527ECBF}"/>
              </a:ext>
            </a:extLst>
          </p:cNvPr>
          <p:cNvSpPr txBox="1"/>
          <p:nvPr/>
        </p:nvSpPr>
        <p:spPr>
          <a:xfrm>
            <a:off x="400066" y="5363032"/>
            <a:ext cx="2379562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Sample Centrifugation and Transfer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8BA572E-6BAD-115B-6EB5-0D0CBE6FF187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1589847" y="4056016"/>
            <a:ext cx="1" cy="13070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C0C2470-034A-1DCC-D641-36DB226E715A}"/>
              </a:ext>
            </a:extLst>
          </p:cNvPr>
          <p:cNvSpPr txBox="1"/>
          <p:nvPr/>
        </p:nvSpPr>
        <p:spPr>
          <a:xfrm>
            <a:off x="808768" y="6959397"/>
            <a:ext cx="156215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Solid Phase Extraction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8BDA62-8373-7AE8-58F2-31CE05EBEF6C}"/>
              </a:ext>
            </a:extLst>
          </p:cNvPr>
          <p:cNvSpPr txBox="1"/>
          <p:nvPr/>
        </p:nvSpPr>
        <p:spPr>
          <a:xfrm>
            <a:off x="628590" y="8529718"/>
            <a:ext cx="1922514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Dry Samples Using Nitrogen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FD820DB-38CB-E89B-744B-D249E9E39A2A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>
            <a:off x="1589847" y="5640031"/>
            <a:ext cx="1" cy="13193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723001F-EF05-4964-324F-345CD33749BA}"/>
              </a:ext>
            </a:extLst>
          </p:cNvPr>
          <p:cNvGrpSpPr/>
          <p:nvPr/>
        </p:nvGrpSpPr>
        <p:grpSpPr>
          <a:xfrm>
            <a:off x="1676391" y="5895154"/>
            <a:ext cx="2508243" cy="276999"/>
            <a:chOff x="1818363" y="6241063"/>
            <a:chExt cx="2508243" cy="27699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F016F4-D181-1EC2-D68B-454C02062835}"/>
                </a:ext>
              </a:extLst>
            </p:cNvPr>
            <p:cNvSpPr txBox="1"/>
            <p:nvPr/>
          </p:nvSpPr>
          <p:spPr>
            <a:xfrm>
              <a:off x="2376392" y="6241063"/>
              <a:ext cx="195021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Centrifuge the sample plate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643C03E-D1DA-3B98-60A8-B01FB771B3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8363" y="6379562"/>
              <a:ext cx="3695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6168CE-96FD-E485-9128-21972AF6CFEA}"/>
              </a:ext>
            </a:extLst>
          </p:cNvPr>
          <p:cNvGrpSpPr/>
          <p:nvPr/>
        </p:nvGrpSpPr>
        <p:grpSpPr>
          <a:xfrm>
            <a:off x="1676391" y="7482837"/>
            <a:ext cx="4579935" cy="276999"/>
            <a:chOff x="1818363" y="8038762"/>
            <a:chExt cx="4579935" cy="27699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47DEC78-7969-68E3-797D-DFF5DB1020EB}"/>
                </a:ext>
              </a:extLst>
            </p:cNvPr>
            <p:cNvSpPr txBox="1"/>
            <p:nvPr/>
          </p:nvSpPr>
          <p:spPr>
            <a:xfrm>
              <a:off x="2376392" y="8038762"/>
              <a:ext cx="402190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Condition and equilibrate the solid phase extraction plate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4A44E16-28C3-8A5E-5E8E-0711A389E9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8363" y="8177261"/>
              <a:ext cx="3695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30D17F8-A32F-A8F9-C776-FEE5551230D4}"/>
              </a:ext>
            </a:extLst>
          </p:cNvPr>
          <p:cNvSpPr txBox="1"/>
          <p:nvPr/>
        </p:nvSpPr>
        <p:spPr>
          <a:xfrm>
            <a:off x="835410" y="9977976"/>
            <a:ext cx="1508875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LC-MRM-MS Analysis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6C28A2A-08F5-C6E7-959B-1901F5993CF5}"/>
              </a:ext>
            </a:extLst>
          </p:cNvPr>
          <p:cNvGrpSpPr/>
          <p:nvPr/>
        </p:nvGrpSpPr>
        <p:grpSpPr>
          <a:xfrm>
            <a:off x="1676391" y="4245467"/>
            <a:ext cx="3683273" cy="276998"/>
            <a:chOff x="1818363" y="4564862"/>
            <a:chExt cx="3683273" cy="27699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228F31-11FB-1C17-C21E-CBD8A6BD1A4E}"/>
                </a:ext>
              </a:extLst>
            </p:cNvPr>
            <p:cNvSpPr txBox="1"/>
            <p:nvPr/>
          </p:nvSpPr>
          <p:spPr>
            <a:xfrm>
              <a:off x="2376392" y="4564862"/>
              <a:ext cx="3125244" cy="276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Add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LysC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and trypsin to digest the sample 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8AA7FFA-45D4-AC4A-F11E-727792E4BA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8363" y="4703360"/>
              <a:ext cx="3695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7811B4C-5698-FF73-88A7-AC6DCC36B345}"/>
              </a:ext>
            </a:extLst>
          </p:cNvPr>
          <p:cNvCxnSpPr>
            <a:cxnSpLocks/>
            <a:stCxn id="11" idx="2"/>
            <a:endCxn id="14" idx="0"/>
          </p:cNvCxnSpPr>
          <p:nvPr/>
        </p:nvCxnSpPr>
        <p:spPr>
          <a:xfrm flipH="1">
            <a:off x="1589847" y="7236396"/>
            <a:ext cx="1" cy="12933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564E628-7894-8C4D-973C-244A1092802F}"/>
              </a:ext>
            </a:extLst>
          </p:cNvPr>
          <p:cNvGrpSpPr/>
          <p:nvPr/>
        </p:nvGrpSpPr>
        <p:grpSpPr>
          <a:xfrm>
            <a:off x="1676391" y="868359"/>
            <a:ext cx="4276098" cy="276999"/>
            <a:chOff x="1818363" y="1831567"/>
            <a:chExt cx="4276098" cy="2769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BA15205-13DF-5A97-BEB8-FF46772EF1BF}"/>
                </a:ext>
              </a:extLst>
            </p:cNvPr>
            <p:cNvSpPr txBox="1"/>
            <p:nvPr/>
          </p:nvSpPr>
          <p:spPr>
            <a:xfrm>
              <a:off x="2376392" y="1831567"/>
              <a:ext cx="371806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Dilute serum samples 20-fold in ammonium bicarbonate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C835B91-A2CC-DA34-D50E-8DA33737A3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8363" y="1970066"/>
              <a:ext cx="369556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08D107D-4A69-FA23-2B7A-F116E400F48C}"/>
              </a:ext>
            </a:extLst>
          </p:cNvPr>
          <p:cNvCxnSpPr>
            <a:cxnSpLocks/>
            <a:stCxn id="14" idx="2"/>
            <a:endCxn id="25" idx="0"/>
          </p:cNvCxnSpPr>
          <p:nvPr/>
        </p:nvCxnSpPr>
        <p:spPr>
          <a:xfrm>
            <a:off x="1589847" y="8806717"/>
            <a:ext cx="1" cy="4471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E91FC5E-CDBA-C4F6-7759-F0CB79C02247}"/>
              </a:ext>
            </a:extLst>
          </p:cNvPr>
          <p:cNvSpPr txBox="1"/>
          <p:nvPr/>
        </p:nvSpPr>
        <p:spPr>
          <a:xfrm>
            <a:off x="303598" y="9253847"/>
            <a:ext cx="257249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Reconstitute Samples Prior to Analysis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404F4C7-DD1A-F54B-DB56-0B23EFC9CB95}"/>
              </a:ext>
            </a:extLst>
          </p:cNvPr>
          <p:cNvCxnSpPr>
            <a:cxnSpLocks/>
            <a:stCxn id="25" idx="2"/>
            <a:endCxn id="18" idx="0"/>
          </p:cNvCxnSpPr>
          <p:nvPr/>
        </p:nvCxnSpPr>
        <p:spPr>
          <a:xfrm>
            <a:off x="1589848" y="9530846"/>
            <a:ext cx="0" cy="4471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D31BF63-C477-FCE0-4FC1-F166484B71BA}"/>
              </a:ext>
            </a:extLst>
          </p:cNvPr>
          <p:cNvGrpSpPr/>
          <p:nvPr/>
        </p:nvGrpSpPr>
        <p:grpSpPr>
          <a:xfrm>
            <a:off x="1676391" y="2833870"/>
            <a:ext cx="3813857" cy="276999"/>
            <a:chOff x="1818363" y="3331861"/>
            <a:chExt cx="3813857" cy="27699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000D935-3247-FDD1-8685-23945C40B6C0}"/>
                </a:ext>
              </a:extLst>
            </p:cNvPr>
            <p:cNvSpPr txBox="1"/>
            <p:nvPr/>
          </p:nvSpPr>
          <p:spPr>
            <a:xfrm>
              <a:off x="2376392" y="3331861"/>
              <a:ext cx="325582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Heat-denature and chemically reduce the sample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D494345-1886-4191-DE6C-FE162D061E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8363" y="3470360"/>
              <a:ext cx="369556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3B94EEF-B72F-3912-B4DB-BCA83836A5C7}"/>
              </a:ext>
            </a:extLst>
          </p:cNvPr>
          <p:cNvGrpSpPr/>
          <p:nvPr/>
        </p:nvGrpSpPr>
        <p:grpSpPr>
          <a:xfrm>
            <a:off x="1676391" y="8006277"/>
            <a:ext cx="4276096" cy="276999"/>
            <a:chOff x="1818363" y="8613343"/>
            <a:chExt cx="4276096" cy="2769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F22D446-8516-435B-0BE3-E606E4814A73}"/>
                </a:ext>
              </a:extLst>
            </p:cNvPr>
            <p:cNvSpPr txBox="1"/>
            <p:nvPr/>
          </p:nvSpPr>
          <p:spPr>
            <a:xfrm>
              <a:off x="2376392" y="8613343"/>
              <a:ext cx="371806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Wash solid phase extraction plate and elute off samples 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3079B3A-7FBC-DBCB-46D4-91F30AC9EC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8363" y="8751842"/>
              <a:ext cx="3695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40F4D48-EB68-A121-CD80-43B4E3664AD8}"/>
              </a:ext>
            </a:extLst>
          </p:cNvPr>
          <p:cNvGrpSpPr/>
          <p:nvPr/>
        </p:nvGrpSpPr>
        <p:grpSpPr>
          <a:xfrm>
            <a:off x="1676391" y="1366005"/>
            <a:ext cx="4543223" cy="276999"/>
            <a:chOff x="1818363" y="2272261"/>
            <a:chExt cx="4543223" cy="27699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F11F76-4032-9AB0-F855-56CEB4CE057D}"/>
                </a:ext>
              </a:extLst>
            </p:cNvPr>
            <p:cNvSpPr txBox="1"/>
            <p:nvPr/>
          </p:nvSpPr>
          <p:spPr>
            <a:xfrm>
              <a:off x="2376392" y="2272261"/>
              <a:ext cx="398519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Add sodium deoxycholate and Tris(2-carboxyethylphosphine) 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06652E2-B325-4AEA-4263-D0372774A50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8363" y="2410760"/>
              <a:ext cx="369556" cy="1"/>
            </a:xfrm>
            <a:prstGeom prst="straightConnector1">
              <a:avLst/>
            </a:prstGeom>
            <a:ln>
              <a:noFill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1C33A8F-54AF-31B4-243F-C91367917482}"/>
              </a:ext>
            </a:extLst>
          </p:cNvPr>
          <p:cNvGrpSpPr/>
          <p:nvPr/>
        </p:nvGrpSpPr>
        <p:grpSpPr>
          <a:xfrm>
            <a:off x="1676391" y="3306443"/>
            <a:ext cx="3375595" cy="276999"/>
            <a:chOff x="1818363" y="3726473"/>
            <a:chExt cx="3375595" cy="27699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72BF62-62FF-BB7F-3EA6-11FEDEA698E3}"/>
                </a:ext>
              </a:extLst>
            </p:cNvPr>
            <p:cNvSpPr txBox="1"/>
            <p:nvPr/>
          </p:nvSpPr>
          <p:spPr>
            <a:xfrm>
              <a:off x="2376392" y="3726473"/>
              <a:ext cx="28175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Add to iodoacetamide alkylate the sample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9E08CC49-5FAF-D5FE-D399-89AF21D84F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8363" y="3864972"/>
              <a:ext cx="369556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08B56D1-6364-FB3E-D688-7C4BEE31922A}"/>
              </a:ext>
            </a:extLst>
          </p:cNvPr>
          <p:cNvGrpSpPr/>
          <p:nvPr/>
        </p:nvGrpSpPr>
        <p:grpSpPr>
          <a:xfrm>
            <a:off x="1676391" y="4711916"/>
            <a:ext cx="3813858" cy="461665"/>
            <a:chOff x="1818363" y="5203199"/>
            <a:chExt cx="3813858" cy="46166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CDAED1F-551C-AD3E-1C4D-857CD26248E1}"/>
                </a:ext>
              </a:extLst>
            </p:cNvPr>
            <p:cNvSpPr txBox="1"/>
            <p:nvPr/>
          </p:nvSpPr>
          <p:spPr>
            <a:xfrm>
              <a:off x="2376393" y="5203199"/>
              <a:ext cx="325582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Quench digest with addition of formic acid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 methanol (to precipitate out the deoxycholate)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D0B31C9-1D71-00A0-F211-C6CE1EE5A9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8363" y="5390545"/>
              <a:ext cx="3695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1A70F88-6CD1-DCFE-766A-B56EBF0E8F37}"/>
              </a:ext>
            </a:extLst>
          </p:cNvPr>
          <p:cNvGrpSpPr/>
          <p:nvPr/>
        </p:nvGrpSpPr>
        <p:grpSpPr>
          <a:xfrm>
            <a:off x="1676391" y="6427276"/>
            <a:ext cx="4670501" cy="276999"/>
            <a:chOff x="1818363" y="6839593"/>
            <a:chExt cx="4670501" cy="27699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62716E4-BD60-95F3-0E34-6384AB069388}"/>
                </a:ext>
              </a:extLst>
            </p:cNvPr>
            <p:cNvSpPr txBox="1"/>
            <p:nvPr/>
          </p:nvSpPr>
          <p:spPr>
            <a:xfrm>
              <a:off x="2376392" y="6839593"/>
              <a:ext cx="41124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Transfer supernatant to a clean vessel for solid phase extraction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F23A128-E9AC-01A3-0845-50C2B48EC6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8363" y="6978092"/>
              <a:ext cx="36955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C7EB965-9706-94C0-50FE-8C75DB165681}"/>
              </a:ext>
            </a:extLst>
          </p:cNvPr>
          <p:cNvSpPr txBox="1"/>
          <p:nvPr/>
        </p:nvSpPr>
        <p:spPr>
          <a:xfrm>
            <a:off x="550463" y="10702104"/>
            <a:ext cx="2078768" cy="2889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Processing and Results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D08E092-D60D-DECC-E8F6-37D92EE522B6}"/>
              </a:ext>
            </a:extLst>
          </p:cNvPr>
          <p:cNvCxnSpPr>
            <a:cxnSpLocks/>
            <a:stCxn id="18" idx="2"/>
            <a:endCxn id="52" idx="0"/>
          </p:cNvCxnSpPr>
          <p:nvPr/>
        </p:nvCxnSpPr>
        <p:spPr>
          <a:xfrm flipH="1">
            <a:off x="1589847" y="10254975"/>
            <a:ext cx="1" cy="4471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8F2A7116-8A5A-7FBE-D322-E85A9008DBF0}"/>
              </a:ext>
            </a:extLst>
          </p:cNvPr>
          <p:cNvSpPr txBox="1"/>
          <p:nvPr/>
        </p:nvSpPr>
        <p:spPr>
          <a:xfrm>
            <a:off x="270223" y="2361297"/>
            <a:ext cx="263924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Denature, Reduce, and Alkylate Sample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95C38D1-5743-750A-5025-789074F2440C}"/>
              </a:ext>
            </a:extLst>
          </p:cNvPr>
          <p:cNvCxnSpPr>
            <a:cxnSpLocks/>
            <a:stCxn id="68" idx="2"/>
            <a:endCxn id="8" idx="0"/>
          </p:cNvCxnSpPr>
          <p:nvPr/>
        </p:nvCxnSpPr>
        <p:spPr>
          <a:xfrm>
            <a:off x="1589848" y="2638296"/>
            <a:ext cx="0" cy="11407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C7F193B-340F-D420-F35C-460738D1313D}"/>
              </a:ext>
            </a:extLst>
          </p:cNvPr>
          <p:cNvSpPr txBox="1"/>
          <p:nvPr/>
        </p:nvSpPr>
        <p:spPr>
          <a:xfrm>
            <a:off x="3383669" y="10008754"/>
            <a:ext cx="35617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 err="1"/>
              <a:t>Ruhaak</a:t>
            </a:r>
            <a:r>
              <a:rPr lang="en-US" sz="1000" dirty="0"/>
              <a:t> LR, et all. </a:t>
            </a:r>
            <a:r>
              <a:rPr lang="en-US" sz="1000" i="1" dirty="0"/>
              <a:t>Clin. Chem, </a:t>
            </a:r>
            <a:r>
              <a:rPr lang="en-US" sz="1000" dirty="0"/>
              <a:t>69 (3), 2023, 251–261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B836A9A-974E-C8EC-F925-792C292BCD7D}"/>
              </a:ext>
            </a:extLst>
          </p:cNvPr>
          <p:cNvCxnSpPr>
            <a:cxnSpLocks/>
          </p:cNvCxnSpPr>
          <p:nvPr/>
        </p:nvCxnSpPr>
        <p:spPr>
          <a:xfrm flipH="1" flipV="1">
            <a:off x="1676391" y="1494278"/>
            <a:ext cx="369556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0D3A287-00C0-6604-BE08-4758305BA99F}"/>
              </a:ext>
            </a:extLst>
          </p:cNvPr>
          <p:cNvSpPr txBox="1"/>
          <p:nvPr/>
        </p:nvSpPr>
        <p:spPr>
          <a:xfrm>
            <a:off x="189423" y="11298067"/>
            <a:ext cx="6479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Supplemental Figure S5. </a:t>
            </a:r>
            <a:r>
              <a:rPr kumimoji="0" lang="en-US" sz="1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Lp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(a) Liquid Chromatography Mass Spectrometry (LC-MS) RMP</a:t>
            </a:r>
          </a:p>
        </p:txBody>
      </p:sp>
    </p:spTree>
    <p:extLst>
      <p:ext uri="{BB962C8B-B14F-4D97-AF65-F5344CB8AC3E}">
        <p14:creationId xmlns:p14="http://schemas.microsoft.com/office/powerpoint/2010/main" val="457156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9ba89c3-b2a0-4164-8200-024f8a5b5718">
      <Terms xmlns="http://schemas.microsoft.com/office/infopath/2007/PartnerControls"/>
    </lcf76f155ced4ddcb4097134ff3c332f>
    <TaxCatchAll xmlns="7c262ab6-5f13-42ec-beb8-e46e912f5e6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803E11231AF642B3B6E56D3139E49D" ma:contentTypeVersion="14" ma:contentTypeDescription="Create a new document." ma:contentTypeScope="" ma:versionID="281eb7b493ac0b631c2fa09e618f38d2">
  <xsd:schema xmlns:xsd="http://www.w3.org/2001/XMLSchema" xmlns:xs="http://www.w3.org/2001/XMLSchema" xmlns:p="http://schemas.microsoft.com/office/2006/metadata/properties" xmlns:ns2="49ba89c3-b2a0-4164-8200-024f8a5b5718" xmlns:ns3="7c262ab6-5f13-42ec-beb8-e46e912f5e6c" targetNamespace="http://schemas.microsoft.com/office/2006/metadata/properties" ma:root="true" ma:fieldsID="67eee4a4856417065289257b8d772084" ns2:_="" ns3:_="">
    <xsd:import namespace="49ba89c3-b2a0-4164-8200-024f8a5b5718"/>
    <xsd:import namespace="7c262ab6-5f13-42ec-beb8-e46e912f5e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ba89c3-b2a0-4164-8200-024f8a5b57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62ab6-5f13-42ec-beb8-e46e912f5e6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634ba9-dd6b-4a62-b0bc-09a14cda324e}" ma:internalName="TaxCatchAll" ma:showField="CatchAllData" ma:web="7c262ab6-5f13-42ec-beb8-e46e912f5e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209901-E884-4789-A7DE-3AE28527BEBF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7c262ab6-5f13-42ec-beb8-e46e912f5e6c"/>
    <ds:schemaRef ds:uri="49ba89c3-b2a0-4164-8200-024f8a5b5718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1E4F8F9-714F-4E55-9A27-45F89B4DD7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5285C4-2C08-4237-A419-8CF167EF1A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ba89c3-b2a0-4164-8200-024f8a5b5718"/>
    <ds:schemaRef ds:uri="7c262ab6-5f13-42ec-beb8-e46e912f5e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594</TotalTime>
  <Words>610</Words>
  <Application>Microsoft Office PowerPoint</Application>
  <PresentationFormat>Widescreen</PresentationFormat>
  <Paragraphs>102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Danilenko, Uliana (CDC/ONDIEH/NCEH) (CTR)</dc:creator>
  <cp:lastModifiedBy>Danilenko, Uliana (CDC/NCEH/DLS)</cp:lastModifiedBy>
  <cp:revision>11</cp:revision>
  <dcterms:created xsi:type="dcterms:W3CDTF">2016-12-27T14:55:12Z</dcterms:created>
  <dcterms:modified xsi:type="dcterms:W3CDTF">2024-11-14T20:42:46Z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0x010100A2803E11231AF642B3B6E56D3139E49D</vt:lpwstr>
  </property>
  <property fmtid="{D5CDD505-2E9C-101B-9397-08002B2CF9AE}" pid="3" name="MSIP_Label_8af03ff0-41c5-4c41-b55e-fabb8fae94be_Enabled">
    <vt:lpwstr>true</vt:lpwstr>
  </property>
  <property fmtid="{D5CDD505-2E9C-101B-9397-08002B2CF9AE}" pid="4" name="MSIP_Label_8af03ff0-41c5-4c41-b55e-fabb8fae94be_SetDate">
    <vt:lpwstr>2022-10-13T17:37:55Z</vt:lpwstr>
  </property>
  <property fmtid="{D5CDD505-2E9C-101B-9397-08002B2CF9AE}" pid="5" name="MSIP_Label_8af03ff0-41c5-4c41-b55e-fabb8fae94be_Method">
    <vt:lpwstr>Privileged</vt:lpwstr>
  </property>
  <property fmtid="{D5CDD505-2E9C-101B-9397-08002B2CF9AE}" pid="6" name="MSIP_Label_8af03ff0-41c5-4c41-b55e-fabb8fae94be_Name">
    <vt:lpwstr>8af03ff0-41c5-4c41-b55e-fabb8fae94be</vt:lpwstr>
  </property>
  <property fmtid="{D5CDD505-2E9C-101B-9397-08002B2CF9AE}" pid="7" name="MSIP_Label_8af03ff0-41c5-4c41-b55e-fabb8fae94be_SiteId">
    <vt:lpwstr>9ce70869-60db-44fd-abe8-d2767077fc8f</vt:lpwstr>
  </property>
  <property fmtid="{D5CDD505-2E9C-101B-9397-08002B2CF9AE}" pid="8" name="MSIP_Label_8af03ff0-41c5-4c41-b55e-fabb8fae94be_ActionId">
    <vt:lpwstr>44cb0ec0-d0e4-49be-bada-9b42bc3fc491</vt:lpwstr>
  </property>
  <property fmtid="{D5CDD505-2E9C-101B-9397-08002B2CF9AE}" pid="9" name="MSIP_Label_8af03ff0-41c5-4c41-b55e-fabb8fae94be_ContentBits">
    <vt:lpwstr>0</vt:lpwstr>
  </property>
  <property fmtid="{D5CDD505-2E9C-101B-9397-08002B2CF9AE}" pid="10" name="MediaServiceImageTags">
    <vt:lpwstr/>
  </property>
</Properties>
</file>