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72" r:id="rId5"/>
    <p:sldId id="28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CE0611-5EA0-A1AE-8681-938C89B46247}" name="Sugahara, Otoe (CDC/NCEH/DLS)" initials="SO(" userId="S::yhw8@cdc.gov::36271bdb-5836-416f-b955-6ed8310e50e8" providerId="AD"/>
  <p188:author id="{3C517729-152E-588C-75AE-861436D058A6}" name="Vesper, Hubert (CDC/NCEH/DLS)" initials="VH(" userId="S::hav2@cdc.gov::bef577a7-8141-4a4f-adf6-9e26a73fc09f" providerId="AD"/>
  <p188:author id="{00EE4281-4C1D-8994-B3C3-C1C00FFEA229}" name="Danilenko, Uliana (CDC/NCEH/DLS)" initials="DU(" userId="S::kmf6@cdc.gov::19aec42a-7f90-4c3c-a2b2-60be94b6e3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54443B-6A65-98B2-B926-B1B8D9475B04}" v="9" dt="2024-08-22T18:04:29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F64A3-4EF9-4B9B-BDDC-EBE854B8A7F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5EC81-D8B3-42FF-B868-BC24BCFE4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72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C853-95F8-9D2D-AD21-342C2444C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7DD96-CDBA-C783-0E09-15AB5A560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8BF95-6E53-2433-B175-D3D30A08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5CAF5-19F3-5D15-A9C8-54675D777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AD5B6-07D4-D8B5-E46F-57EEE3F2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5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A4B0-8D4F-2989-366A-C5163B558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92197-7DDF-A453-0170-C239E8BD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B881C-5BEC-5373-1E09-B7C25D03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2750C-D153-9D2B-789C-E40EA32A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3285D-D7C3-1CA5-DB18-EA53FC0A7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21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023EC-5ED7-3559-DCD2-CB9CCBB1D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21F91-F62C-E1DE-1DD3-9BFD16E7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3F38F-8EF3-2C16-B1AE-AE5E05AD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700E7-3F8C-4F56-82C1-F69249DB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A10D9-F1A7-19D3-C792-0F73AAAF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00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86A03-EBEA-20CB-41CF-08C594DA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AEDDB-1315-DBA6-F577-2FB157B0F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848770-83B6-AD79-24D7-BFF88ECCD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C2D14-B66B-8802-BA31-8FB66C28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681F6-3C78-8609-1753-23FF4D00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9327E-8374-5590-76F8-3DAB9719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4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3ECB-991E-AFAA-C6DD-2926EEBF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DB546-F1F8-9E35-9F5A-E2F16E1E2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530F9-BCC1-BBB6-8695-412017C64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020086-EDE1-D8F6-DA36-2EC005BF6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74B0A-EDDF-3EB0-0D53-5766D02FA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9541AC-2328-4354-64A7-A5E71114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A2C446-E120-CA78-F9A4-64C4DB75C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CC4B08-B098-3B19-FD1D-9416D215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7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061E-7903-7945-6378-22C07D357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0B6F5-2E09-0364-D2A5-D1C4C705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DDD2D-C359-361B-8FDE-CC5EB26B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3734E-B1D8-9D02-275F-49FA8D09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0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8FB64D-9874-CC26-F9A0-B4AB2857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2DAE0-A92B-925E-7AFB-739014D1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FDD84-A4E7-707B-1C94-3204AB657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EB19-BC90-EC8E-9B33-1BEE3D640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E2280-5578-B0A0-F024-79467F273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4958E-79BF-BDAA-417D-987E5769F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5BF8E-56C5-C9A7-932F-BB757D3A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006E9-C77A-FD8C-2382-03769776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C47CD-D662-8763-3A7B-08A5CFF25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1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58A0-7EDB-70F8-C97B-D7371FD8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62D5AA-15DA-63C9-39B4-7DE61999A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0CE72-65E0-F5D2-3EFC-625349AD1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6ABC5-0C5B-21E4-A1C7-11C7B761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A961A-5410-2366-5EE4-9574690C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67C73-4EF6-6AD8-86B2-28AA8606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1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7A85-D33C-FCE1-E796-FA82C6A2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D352A8-AE01-A79F-32E7-7748DD9B4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C5222-0C8A-1DAC-F750-C787891D0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3AC21-9728-5987-CC6C-EAA0FE82F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E2E5F-DFE2-C54D-F6A0-9D878D2F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8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336884-7373-6B5B-6C8B-A426087FE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1E689-ECE9-91CE-EB1D-61D8CBBB0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FFA80-6B7C-1941-1087-9673ED92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84487-90A3-701A-3D8F-4C9F4BAEE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66145-D3B3-19E6-DB68-0CF6A33C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C717D-0E2B-42F4-D494-6EDB365DB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681D1-3BB9-D01C-D8FB-21A142C27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006BC-87C5-E9C9-A99F-8E20A799F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62A1A-D86E-44A3-A703-6842EF7A72B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B2C4-4EEB-EF81-C095-B3EB4FB3C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0C006-0072-E116-6A90-8EEA0386A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A0F22-080D-4BC7-B991-3441315BB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7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485A-C383-715D-3F34-826BC9FE3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05" y="5998221"/>
            <a:ext cx="11599417" cy="596316"/>
          </a:xfrm>
        </p:spPr>
        <p:txBody>
          <a:bodyPr>
            <a:norm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Table 1S. Accuracy of CRMLN member reference laboratories, manufacturers and end-user clinical laboratories participating in CDC CVD BSP for 2013-2023 by analyte.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2BD4C59-5848-CCE4-C593-052920F096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652604"/>
              </p:ext>
            </p:extLst>
          </p:nvPr>
        </p:nvGraphicFramePr>
        <p:xfrm>
          <a:off x="393701" y="359006"/>
          <a:ext cx="11158962" cy="49266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03667">
                  <a:extLst>
                    <a:ext uri="{9D8B030D-6E8A-4147-A177-3AD203B41FA5}">
                      <a16:colId xmlns:a16="http://schemas.microsoft.com/office/drawing/2014/main" val="2863887199"/>
                    </a:ext>
                  </a:extLst>
                </a:gridCol>
                <a:gridCol w="789241">
                  <a:extLst>
                    <a:ext uri="{9D8B030D-6E8A-4147-A177-3AD203B41FA5}">
                      <a16:colId xmlns:a16="http://schemas.microsoft.com/office/drawing/2014/main" val="1509274872"/>
                    </a:ext>
                  </a:extLst>
                </a:gridCol>
                <a:gridCol w="745434">
                  <a:extLst>
                    <a:ext uri="{9D8B030D-6E8A-4147-A177-3AD203B41FA5}">
                      <a16:colId xmlns:a16="http://schemas.microsoft.com/office/drawing/2014/main" val="4248061387"/>
                    </a:ext>
                  </a:extLst>
                </a:gridCol>
                <a:gridCol w="1123122">
                  <a:extLst>
                    <a:ext uri="{9D8B030D-6E8A-4147-A177-3AD203B41FA5}">
                      <a16:colId xmlns:a16="http://schemas.microsoft.com/office/drawing/2014/main" val="34028845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68418701"/>
                    </a:ext>
                  </a:extLst>
                </a:gridCol>
                <a:gridCol w="974035">
                  <a:extLst>
                    <a:ext uri="{9D8B030D-6E8A-4147-A177-3AD203B41FA5}">
                      <a16:colId xmlns:a16="http://schemas.microsoft.com/office/drawing/2014/main" val="2879251351"/>
                    </a:ext>
                  </a:extLst>
                </a:gridCol>
                <a:gridCol w="903249">
                  <a:extLst>
                    <a:ext uri="{9D8B030D-6E8A-4147-A177-3AD203B41FA5}">
                      <a16:colId xmlns:a16="http://schemas.microsoft.com/office/drawing/2014/main" val="2797755722"/>
                    </a:ext>
                  </a:extLst>
                </a:gridCol>
                <a:gridCol w="903249">
                  <a:extLst>
                    <a:ext uri="{9D8B030D-6E8A-4147-A177-3AD203B41FA5}">
                      <a16:colId xmlns:a16="http://schemas.microsoft.com/office/drawing/2014/main" val="1741183491"/>
                    </a:ext>
                  </a:extLst>
                </a:gridCol>
                <a:gridCol w="981307">
                  <a:extLst>
                    <a:ext uri="{9D8B030D-6E8A-4147-A177-3AD203B41FA5}">
                      <a16:colId xmlns:a16="http://schemas.microsoft.com/office/drawing/2014/main" val="1293941427"/>
                    </a:ext>
                  </a:extLst>
                </a:gridCol>
                <a:gridCol w="981307">
                  <a:extLst>
                    <a:ext uri="{9D8B030D-6E8A-4147-A177-3AD203B41FA5}">
                      <a16:colId xmlns:a16="http://schemas.microsoft.com/office/drawing/2014/main" val="2428981017"/>
                    </a:ext>
                  </a:extLst>
                </a:gridCol>
                <a:gridCol w="836342">
                  <a:extLst>
                    <a:ext uri="{9D8B030D-6E8A-4147-A177-3AD203B41FA5}">
                      <a16:colId xmlns:a16="http://schemas.microsoft.com/office/drawing/2014/main" val="3632408468"/>
                    </a:ext>
                  </a:extLst>
                </a:gridCol>
                <a:gridCol w="1003609">
                  <a:extLst>
                    <a:ext uri="{9D8B030D-6E8A-4147-A177-3AD203B41FA5}">
                      <a16:colId xmlns:a16="http://schemas.microsoft.com/office/drawing/2014/main" val="900151062"/>
                    </a:ext>
                  </a:extLst>
                </a:gridCol>
              </a:tblGrid>
              <a:tr h="6568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From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To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Bias,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Annual Mean Bias,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Annual Mean Bais,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SE of Bias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Annual Median Bias,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Annual Median Bias,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Annual Bias IQR,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Annual Bias IQR,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4407329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7001799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9414908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6026965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1120641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37350192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53534570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-0.3*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1.3*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26490747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54421180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6322896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2198062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74229270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ApoA-I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-0.7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70629790"/>
                  </a:ext>
                </a:extLst>
              </a:tr>
              <a:tr h="328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-3.7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-6.3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-1.1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-6.7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1200" u="none" strike="noStrike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</a:t>
                      </a:r>
                      <a:endParaRPr 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162172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028E249-3B1F-982B-C105-4AB841E1858B}"/>
              </a:ext>
            </a:extLst>
          </p:cNvPr>
          <p:cNvSpPr txBox="1"/>
          <p:nvPr/>
        </p:nvSpPr>
        <p:spPr>
          <a:xfrm>
            <a:off x="393701" y="5625961"/>
            <a:ext cx="12907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*Expressed as mg/dL</a:t>
            </a:r>
          </a:p>
        </p:txBody>
      </p:sp>
    </p:spTree>
    <p:extLst>
      <p:ext uri="{BB962C8B-B14F-4D97-AF65-F5344CB8AC3E}">
        <p14:creationId xmlns:p14="http://schemas.microsoft.com/office/powerpoint/2010/main" val="3851919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2BD4C59-5848-CCE4-C593-052920F096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808141"/>
              </p:ext>
            </p:extLst>
          </p:nvPr>
        </p:nvGraphicFramePr>
        <p:xfrm>
          <a:off x="1195040" y="835928"/>
          <a:ext cx="9532434" cy="47623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6002">
                  <a:extLst>
                    <a:ext uri="{9D8B030D-6E8A-4147-A177-3AD203B41FA5}">
                      <a16:colId xmlns:a16="http://schemas.microsoft.com/office/drawing/2014/main" val="2863887199"/>
                    </a:ext>
                  </a:extLst>
                </a:gridCol>
                <a:gridCol w="780585">
                  <a:extLst>
                    <a:ext uri="{9D8B030D-6E8A-4147-A177-3AD203B41FA5}">
                      <a16:colId xmlns:a16="http://schemas.microsoft.com/office/drawing/2014/main" val="1509274872"/>
                    </a:ext>
                  </a:extLst>
                </a:gridCol>
                <a:gridCol w="802888">
                  <a:extLst>
                    <a:ext uri="{9D8B030D-6E8A-4147-A177-3AD203B41FA5}">
                      <a16:colId xmlns:a16="http://schemas.microsoft.com/office/drawing/2014/main" val="4248061387"/>
                    </a:ext>
                  </a:extLst>
                </a:gridCol>
                <a:gridCol w="1048215">
                  <a:extLst>
                    <a:ext uri="{9D8B030D-6E8A-4147-A177-3AD203B41FA5}">
                      <a16:colId xmlns:a16="http://schemas.microsoft.com/office/drawing/2014/main" val="3402884503"/>
                    </a:ext>
                  </a:extLst>
                </a:gridCol>
                <a:gridCol w="959005">
                  <a:extLst>
                    <a:ext uri="{9D8B030D-6E8A-4147-A177-3AD203B41FA5}">
                      <a16:colId xmlns:a16="http://schemas.microsoft.com/office/drawing/2014/main" val="2918986438"/>
                    </a:ext>
                  </a:extLst>
                </a:gridCol>
                <a:gridCol w="1092819">
                  <a:extLst>
                    <a:ext uri="{9D8B030D-6E8A-4147-A177-3AD203B41FA5}">
                      <a16:colId xmlns:a16="http://schemas.microsoft.com/office/drawing/2014/main" val="1017638682"/>
                    </a:ext>
                  </a:extLst>
                </a:gridCol>
                <a:gridCol w="959005">
                  <a:extLst>
                    <a:ext uri="{9D8B030D-6E8A-4147-A177-3AD203B41FA5}">
                      <a16:colId xmlns:a16="http://schemas.microsoft.com/office/drawing/2014/main" val="589999983"/>
                    </a:ext>
                  </a:extLst>
                </a:gridCol>
                <a:gridCol w="1159727">
                  <a:extLst>
                    <a:ext uri="{9D8B030D-6E8A-4147-A177-3AD203B41FA5}">
                      <a16:colId xmlns:a16="http://schemas.microsoft.com/office/drawing/2014/main" val="1158606237"/>
                    </a:ext>
                  </a:extLst>
                </a:gridCol>
                <a:gridCol w="936702">
                  <a:extLst>
                    <a:ext uri="{9D8B030D-6E8A-4147-A177-3AD203B41FA5}">
                      <a16:colId xmlns:a16="http://schemas.microsoft.com/office/drawing/2014/main" val="3769650825"/>
                    </a:ext>
                  </a:extLst>
                </a:gridCol>
                <a:gridCol w="987486">
                  <a:extLst>
                    <a:ext uri="{9D8B030D-6E8A-4147-A177-3AD203B41FA5}">
                      <a16:colId xmlns:a16="http://schemas.microsoft.com/office/drawing/2014/main" val="2122025530"/>
                    </a:ext>
                  </a:extLst>
                </a:gridCol>
              </a:tblGrid>
              <a:tr h="6338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From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To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CV,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SE of CV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Annual Median CV,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Annual Median CV, %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 IQR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IQR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4407329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7001799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9414908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TC-AK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6026965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1120641"/>
                  </a:ext>
                </a:extLst>
              </a:tr>
              <a:tr h="3325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37350192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53534570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26490747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54421180"/>
                  </a:ext>
                </a:extLst>
              </a:tr>
              <a:tr h="3097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6322896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CRMLN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2198062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LDLC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74229270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ApoA-I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1738210"/>
                  </a:ext>
                </a:extLst>
              </a:tr>
              <a:tr h="316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3511375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9E8E39C-1087-84AF-6422-1279AE55013D}"/>
              </a:ext>
            </a:extLst>
          </p:cNvPr>
          <p:cNvSpPr txBox="1">
            <a:spLocks/>
          </p:cNvSpPr>
          <p:nvPr/>
        </p:nvSpPr>
        <p:spPr>
          <a:xfrm>
            <a:off x="177553" y="6132687"/>
            <a:ext cx="11833934" cy="596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 Table 2S.  Precision of CRMLN member reference laboratories, manufacturers and end-user clinical laboratories participating in CDC CVD BSP for 2013-2023 by analyte.  </a:t>
            </a:r>
          </a:p>
        </p:txBody>
      </p:sp>
    </p:spTree>
    <p:extLst>
      <p:ext uri="{BB962C8B-B14F-4D97-AF65-F5344CB8AC3E}">
        <p14:creationId xmlns:p14="http://schemas.microsoft.com/office/powerpoint/2010/main" val="2856438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803E11231AF642B3B6E56D3139E49D" ma:contentTypeVersion="14" ma:contentTypeDescription="Create a new document." ma:contentTypeScope="" ma:versionID="281eb7b493ac0b631c2fa09e618f38d2">
  <xsd:schema xmlns:xsd="http://www.w3.org/2001/XMLSchema" xmlns:xs="http://www.w3.org/2001/XMLSchema" xmlns:p="http://schemas.microsoft.com/office/2006/metadata/properties" xmlns:ns2="49ba89c3-b2a0-4164-8200-024f8a5b5718" xmlns:ns3="7c262ab6-5f13-42ec-beb8-e46e912f5e6c" targetNamespace="http://schemas.microsoft.com/office/2006/metadata/properties" ma:root="true" ma:fieldsID="67eee4a4856417065289257b8d772084" ns2:_="" ns3:_="">
    <xsd:import namespace="49ba89c3-b2a0-4164-8200-024f8a5b5718"/>
    <xsd:import namespace="7c262ab6-5f13-42ec-beb8-e46e912f5e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a89c3-b2a0-4164-8200-024f8a5b57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62ab6-5f13-42ec-beb8-e46e912f5e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634ba9-dd6b-4a62-b0bc-09a14cda324e}" ma:internalName="TaxCatchAll" ma:showField="CatchAllData" ma:web="7c262ab6-5f13-42ec-beb8-e46e912f5e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c262ab6-5f13-42ec-beb8-e46e912f5e6c">
      <UserInfo>
        <DisplayName>Vesper, Hubert (CDC/NCEH/DLS)</DisplayName>
        <AccountId>25</AccountId>
        <AccountType/>
      </UserInfo>
      <UserInfo>
        <DisplayName>Danilenko, Uliana (CDC/NCEH/DLS)</DisplayName>
        <AccountId>28</AccountId>
        <AccountType/>
      </UserInfo>
      <UserInfo>
        <DisplayName>Sugahara, Otoe (CDC/NCEH/DLS)</DisplayName>
        <AccountId>12</AccountId>
        <AccountType/>
      </UserInfo>
      <UserInfo>
        <DisplayName>Lyle, Alicia (CDC/NCEH/DLS)</DisplayName>
        <AccountId>21</AccountId>
        <AccountType/>
      </UserInfo>
    </SharedWithUsers>
    <TaxCatchAll xmlns="7c262ab6-5f13-42ec-beb8-e46e912f5e6c" xsi:nil="true"/>
    <lcf76f155ced4ddcb4097134ff3c332f xmlns="49ba89c3-b2a0-4164-8200-024f8a5b571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C6317C-9560-4E19-A8D2-422033B927F0}">
  <ds:schemaRefs>
    <ds:schemaRef ds:uri="49ba89c3-b2a0-4164-8200-024f8a5b5718"/>
    <ds:schemaRef ds:uri="7c262ab6-5f13-42ec-beb8-e46e912f5e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381192A-9788-4C4A-B677-BD1831402F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8827E8-97E0-4D56-B9DB-8B600C575368}">
  <ds:schemaRefs>
    <ds:schemaRef ds:uri="49ba89c3-b2a0-4164-8200-024f8a5b5718"/>
    <ds:schemaRef ds:uri="7c262ab6-5f13-42ec-beb8-e46e912f5e6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467</Words>
  <Application>Microsoft Office PowerPoint</Application>
  <PresentationFormat>Widescreen</PresentationFormat>
  <Paragraphs>311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Supplemental Table 1S. Accuracy of CRMLN member reference laboratories, manufacturers and end-user clinical laboratories participating in CDC CVD BSP for 2013-2023 by analyte.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CRMLN Data and Graphs for Cardiovascular Disease Review Paper</dc:title>
  <dc:creator>Sugahara, Otoe (CDC/NCEH/DLS)</dc:creator>
  <cp:lastModifiedBy>Danilenko, Uliana (CDC/NCEH/DLS)</cp:lastModifiedBy>
  <cp:revision>3</cp:revision>
  <dcterms:created xsi:type="dcterms:W3CDTF">2024-05-06T20:00:15Z</dcterms:created>
  <dcterms:modified xsi:type="dcterms:W3CDTF">2024-11-14T19:55:40Z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2024-05-06T20:00:23Z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cf1f932f-c44d-4d94-ae0c-95e755660233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0x010100A2803E11231AF642B3B6E56D3139E49D</vt:lpwstr>
  </property>
  <property fmtid="{D5CDD505-2E9C-101B-9397-08002B2CF9AE}" pid="10" name="MediaServiceImageTags">
    <vt:lpwstr/>
  </property>
</Properties>
</file>