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7" r:id="rId5"/>
    <p:sldId id="286" r:id="rId6"/>
    <p:sldId id="304" r:id="rId7"/>
    <p:sldId id="30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77128" autoAdjust="0"/>
  </p:normalViewPr>
  <p:slideViewPr>
    <p:cSldViewPr snapToGrid="0" showGuides="1">
      <p:cViewPr varScale="1">
        <p:scale>
          <a:sx n="38" d="100"/>
          <a:sy n="38" d="100"/>
        </p:scale>
        <p:origin x="52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katz7\OneDrive%20-%20UW\Research\CAMP\School%20Closures%20(41)\Results%2041.0\camp%2041%20tables%202024012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katz7\OneDrive%20-%20UW\Research\CAMP\School%20Closures%20(41)\Results%2041.0\camp%2041%20tables%202024012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'STD Dx - Parallel Trends'!$B$11</c:f>
              <c:strCache>
                <c:ptCount val="1"/>
                <c:pt idx="0">
                  <c:v>Virtual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'STD Dx - Parallel Trends'!$A$12:$A$20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'STD Dx - Parallel Trends'!$B$12:$B$20</c:f>
              <c:numCache>
                <c:formatCode>0</c:formatCode>
                <c:ptCount val="9"/>
                <c:pt idx="0">
                  <c:v>652.04669760000002</c:v>
                </c:pt>
                <c:pt idx="1">
                  <c:v>638.29630980000002</c:v>
                </c:pt>
                <c:pt idx="2">
                  <c:v>672.80333210000003</c:v>
                </c:pt>
                <c:pt idx="3">
                  <c:v>693.59151970000005</c:v>
                </c:pt>
                <c:pt idx="4">
                  <c:v>743.78125899999998</c:v>
                </c:pt>
                <c:pt idx="5">
                  <c:v>808.26698269999997</c:v>
                </c:pt>
                <c:pt idx="6">
                  <c:v>839.52369429999999</c:v>
                </c:pt>
                <c:pt idx="7">
                  <c:v>669.61347739999997</c:v>
                </c:pt>
                <c:pt idx="8">
                  <c:v>713.2490262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A7-4B43-B91A-3F6E21274EB5}"/>
            </c:ext>
          </c:extLst>
        </c:ser>
        <c:ser>
          <c:idx val="1"/>
          <c:order val="1"/>
          <c:tx>
            <c:strRef>
              <c:f>'STD Dx - Parallel Trends'!$C$11</c:f>
              <c:strCache>
                <c:ptCount val="1"/>
                <c:pt idx="0">
                  <c:v>In-person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'STD Dx - Parallel Trends'!$A$12:$A$20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'STD Dx - Parallel Trends'!$C$12:$C$20</c:f>
              <c:numCache>
                <c:formatCode>0</c:formatCode>
                <c:ptCount val="9"/>
                <c:pt idx="0">
                  <c:v>468.91428569999999</c:v>
                </c:pt>
                <c:pt idx="1">
                  <c:v>472.61428569999998</c:v>
                </c:pt>
                <c:pt idx="2">
                  <c:v>503.07142859999999</c:v>
                </c:pt>
                <c:pt idx="3">
                  <c:v>509.54285709999999</c:v>
                </c:pt>
                <c:pt idx="4">
                  <c:v>529</c:v>
                </c:pt>
                <c:pt idx="5">
                  <c:v>547.51428569999996</c:v>
                </c:pt>
                <c:pt idx="6">
                  <c:v>561.97142859999997</c:v>
                </c:pt>
                <c:pt idx="7">
                  <c:v>528.52857140000003</c:v>
                </c:pt>
                <c:pt idx="8">
                  <c:v>539.2857143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A7-4B43-B91A-3F6E21274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014607"/>
        <c:axId val="170589199"/>
      </c:lineChart>
      <c:catAx>
        <c:axId val="169014607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89199"/>
        <c:crosses val="autoZero"/>
        <c:auto val="1"/>
        <c:lblAlgn val="ctr"/>
        <c:lblOffset val="100"/>
        <c:noMultiLvlLbl val="0"/>
      </c:catAx>
      <c:valAx>
        <c:axId val="170589199"/>
        <c:scaling>
          <c:orientation val="minMax"/>
          <c:max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Chlamydia diagnosis rate per</a:t>
                </a:r>
                <a:r>
                  <a:rPr lang="en-US" baseline="0" dirty="0"/>
                  <a:t> 100,000 population*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14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effectLst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'STD Dx - Parallel Trends'!$F$11</c:f>
              <c:strCache>
                <c:ptCount val="1"/>
                <c:pt idx="0">
                  <c:v>Virtual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'STD Dx - Parallel Trends'!$E$12:$E$20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'STD Dx - Parallel Trends'!$F$12:$F$20</c:f>
              <c:numCache>
                <c:formatCode>0</c:formatCode>
                <c:ptCount val="9"/>
                <c:pt idx="0">
                  <c:v>198.30289200000001</c:v>
                </c:pt>
                <c:pt idx="1">
                  <c:v>205.49584820000001</c:v>
                </c:pt>
                <c:pt idx="2">
                  <c:v>235.49619129999999</c:v>
                </c:pt>
                <c:pt idx="3">
                  <c:v>276.15883869999999</c:v>
                </c:pt>
                <c:pt idx="4">
                  <c:v>318.69287279999998</c:v>
                </c:pt>
                <c:pt idx="5">
                  <c:v>332.97586560000002</c:v>
                </c:pt>
                <c:pt idx="6">
                  <c:v>342.27977970000001</c:v>
                </c:pt>
                <c:pt idx="7">
                  <c:v>341.82216570000003</c:v>
                </c:pt>
                <c:pt idx="8">
                  <c:v>378.75700260000002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2F-431B-949E-02ADBD0437F7}"/>
            </c:ext>
          </c:extLst>
        </c:ser>
        <c:ser>
          <c:idx val="1"/>
          <c:order val="1"/>
          <c:tx>
            <c:strRef>
              <c:f>'STD Dx - Parallel Trends'!$G$11</c:f>
              <c:strCache>
                <c:ptCount val="1"/>
                <c:pt idx="0">
                  <c:v>In-person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8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'STD Dx - Parallel Trends'!$E$12:$E$20</c:f>
              <c:numCache>
                <c:formatCode>0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'STD Dx - Parallel Trends'!$G$12:$G$20</c:f>
              <c:numCache>
                <c:formatCode>0</c:formatCode>
                <c:ptCount val="9"/>
                <c:pt idx="0">
                  <c:v>164.875</c:v>
                </c:pt>
                <c:pt idx="1">
                  <c:v>168.75</c:v>
                </c:pt>
                <c:pt idx="2">
                  <c:v>183</c:v>
                </c:pt>
                <c:pt idx="3">
                  <c:v>200.97499999999999</c:v>
                </c:pt>
                <c:pt idx="4">
                  <c:v>221.05</c:v>
                </c:pt>
                <c:pt idx="5">
                  <c:v>223.22499999999999</c:v>
                </c:pt>
                <c:pt idx="6">
                  <c:v>248.55</c:v>
                </c:pt>
                <c:pt idx="7">
                  <c:v>277.55</c:v>
                </c:pt>
                <c:pt idx="8">
                  <c:v>307.42500000000001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2F-431B-949E-02ADBD043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731759"/>
        <c:axId val="156154911"/>
      </c:lineChart>
      <c:catAx>
        <c:axId val="161731759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54911"/>
        <c:crosses val="autoZero"/>
        <c:auto val="1"/>
        <c:lblAlgn val="ctr"/>
        <c:lblOffset val="100"/>
        <c:noMultiLvlLbl val="0"/>
      </c:catAx>
      <c:valAx>
        <c:axId val="156154911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Gonorrhea</a:t>
                </a:r>
                <a:r>
                  <a:rPr lang="en-US" baseline="0" dirty="0"/>
                  <a:t> diagnosis rate per 100,000 population*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31759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D6F26FD-F2C2-CB43-A7C0-9A574D3259BA}" type="datetimeFigureOut">
              <a:rPr lang="en-US" smtClean="0"/>
              <a:pPr/>
              <a:t>3/28/2025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31EAA6C-B909-F64D-9573-E5EB98C255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4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9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*Analyses are of the total population rather than 15-19-year-olds because data were not available for this age group in </a:t>
            </a:r>
            <a:r>
              <a:rPr lang="en-US" dirty="0" err="1"/>
              <a:t>AtlasPlus</a:t>
            </a:r>
            <a:r>
              <a:rPr lang="en-US" dirty="0"/>
              <a:t> prior to 2019.</a:t>
            </a:r>
          </a:p>
          <a:p>
            <a:pPr marL="0" indent="0">
              <a:buNone/>
            </a:pPr>
            <a:r>
              <a:rPr lang="en-US" dirty="0"/>
              <a:t>^CDC cautions interpretation of 2020 data due to the COVID-19 pandemic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03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*Analyses are of the total population rather than 15-19-year-olds because data were not available for this age group in </a:t>
            </a:r>
            <a:r>
              <a:rPr lang="en-US" dirty="0" err="1"/>
              <a:t>AtlasPlus</a:t>
            </a:r>
            <a:r>
              <a:rPr lang="en-US" dirty="0"/>
              <a:t> prior to 2019.</a:t>
            </a:r>
          </a:p>
          <a:p>
            <a:pPr marL="0" indent="0">
              <a:buNone/>
            </a:pPr>
            <a:r>
              <a:rPr lang="en-US" dirty="0"/>
              <a:t>^CDC cautions interpretation of 2020 data due to the COVID-19 pandemic.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80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896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50" y="2316236"/>
            <a:ext cx="6947050" cy="1655762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750" y="4064074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A6022-8854-3140-3284-F5D81C36A022}"/>
              </a:ext>
            </a:extLst>
          </p:cNvPr>
          <p:cNvSpPr/>
          <p:nvPr userDrawn="1"/>
        </p:nvSpPr>
        <p:spPr>
          <a:xfrm>
            <a:off x="0" y="6062597"/>
            <a:ext cx="12192000" cy="795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BDCEE-8D46-A540-D7C3-C5F03AA052C0}"/>
              </a:ext>
            </a:extLst>
          </p:cNvPr>
          <p:cNvSpPr txBox="1"/>
          <p:nvPr userDrawn="1"/>
        </p:nvSpPr>
        <p:spPr>
          <a:xfrm>
            <a:off x="469750" y="6243385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CAMPModeling.org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68E58F-DAFD-6CAE-10C5-8DC47DE4A56F}"/>
              </a:ext>
            </a:extLst>
          </p:cNvPr>
          <p:cNvSpPr txBox="1"/>
          <p:nvPr userDrawn="1"/>
        </p:nvSpPr>
        <p:spPr>
          <a:xfrm>
            <a:off x="2803168" y="6243385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27E78F-3B3C-F349-B13E-9F1D0FDA1BA9}"/>
              </a:ext>
            </a:extLst>
          </p:cNvPr>
          <p:cNvSpPr txBox="1"/>
          <p:nvPr userDrawn="1"/>
        </p:nvSpPr>
        <p:spPr>
          <a:xfrm>
            <a:off x="3195349" y="624338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CAMPresearch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4C52A17-09EF-ADB9-CB2A-1347403341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50" y="628447"/>
            <a:ext cx="1641751" cy="16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1"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53000">
              <a:schemeClr val="accent2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D874CA-0FE5-8815-004D-12564B99B1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2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 anchorCtr="0"/>
          <a:lstStyle>
            <a:lvl1pPr algn="r">
              <a:defRPr/>
            </a:lvl1pPr>
          </a:lstStyle>
          <a:p>
            <a:r>
              <a:rPr lang="en-US" dirty="0"/>
              <a:t>Drag image onto slide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71883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B904817-908A-82C9-4505-73F2AC267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B4E282-5F4E-DF01-446B-D9158C1D8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411" y="6356350"/>
            <a:ext cx="425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B7DB17-6DD9-F741-A9A6-F2C412148C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DDF34A1-1817-63C3-47DA-49B23AFBD0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49" y="1796596"/>
            <a:ext cx="11315177" cy="3980089"/>
          </a:xfrm>
        </p:spPr>
        <p:txBody>
          <a:bodyPr lIns="182880" tIns="274320" rIns="18288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2240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9427-7928-4E9A-97B9-FA329E76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39D03-2591-9A6A-D390-C22A022F1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1B2918-E517-943A-A020-5ED5075FBBF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8411" y="1991637"/>
            <a:ext cx="5581389" cy="576199"/>
          </a:xfrm>
          <a:solidFill>
            <a:schemeClr val="accent4"/>
          </a:solidFill>
        </p:spPr>
        <p:txBody>
          <a:bodyPr lIns="274320" rIns="27432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78971BB-FBC4-CCA5-6932-E301848154E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72199" y="1991637"/>
            <a:ext cx="5581389" cy="576199"/>
          </a:xfrm>
          <a:solidFill>
            <a:schemeClr val="accent3"/>
          </a:solidFill>
        </p:spPr>
        <p:txBody>
          <a:bodyPr lIns="274320" rIns="27432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9C0FA9-DEFD-1CD0-F834-977D9F6E21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50" y="2568575"/>
            <a:ext cx="5581650" cy="3266168"/>
          </a:xfrm>
          <a:ln>
            <a:solidFill>
              <a:schemeClr val="bg1">
                <a:lumMod val="75000"/>
              </a:schemeClr>
            </a:solidFill>
          </a:ln>
        </p:spPr>
        <p:txBody>
          <a:bodyPr lIns="182880" tIns="274320" rIns="18288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D92F8D-8E24-095A-58CE-AB5DD8E51D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199" y="2568575"/>
            <a:ext cx="5581650" cy="3266168"/>
          </a:xfrm>
          <a:ln>
            <a:solidFill>
              <a:schemeClr val="bg1">
                <a:lumMod val="75000"/>
              </a:schemeClr>
            </a:solidFill>
          </a:ln>
        </p:spPr>
        <p:txBody>
          <a:bodyPr lIns="182880" tIns="274320"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242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Points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5F2F-A7A4-FC18-120A-4D18A771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1AAE81-DD4A-7376-63AC-5309158C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61A6E4-5343-122B-9D9B-B904B20C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6868A-16E5-94DD-EF49-6C12F709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82E3FC4-717D-191C-9299-17D9A2F5BD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65338" y="1825625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. </a:t>
            </a:r>
            <a:r>
              <a:rPr lang="en-US" dirty="0" err="1"/>
              <a:t>Ermod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8F93BA-3B6D-B561-2383-626599F3268C}"/>
              </a:ext>
            </a:extLst>
          </p:cNvPr>
          <p:cNvSpPr/>
          <p:nvPr userDrawn="1"/>
        </p:nvSpPr>
        <p:spPr>
          <a:xfrm>
            <a:off x="438411" y="1946209"/>
            <a:ext cx="764088" cy="764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F7B60FC-7BCD-FA1F-C91F-907A3CE93E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365338" y="3228540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. </a:t>
            </a:r>
            <a:r>
              <a:rPr lang="en-US" dirty="0" err="1"/>
              <a:t>Ermod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31221-5038-4D51-B359-27CD4372FB28}"/>
              </a:ext>
            </a:extLst>
          </p:cNvPr>
          <p:cNvSpPr/>
          <p:nvPr userDrawn="1"/>
        </p:nvSpPr>
        <p:spPr>
          <a:xfrm>
            <a:off x="438411" y="3349124"/>
            <a:ext cx="764088" cy="764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7FA617E-1451-0E3D-DF47-07E4D9EE09F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365338" y="4618929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. </a:t>
            </a:r>
            <a:r>
              <a:rPr lang="en-US" dirty="0" err="1"/>
              <a:t>Ermod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ut.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1E00D-0A18-D797-8410-B17C86AA8391}"/>
              </a:ext>
            </a:extLst>
          </p:cNvPr>
          <p:cNvSpPr/>
          <p:nvPr userDrawn="1"/>
        </p:nvSpPr>
        <p:spPr>
          <a:xfrm>
            <a:off x="438411" y="4739513"/>
            <a:ext cx="764088" cy="76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17A5BB01-8359-D778-ADB6-C5A2BE620FD3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096000" y="1825625"/>
            <a:ext cx="3985549" cy="4011613"/>
          </a:xfrm>
        </p:spPr>
        <p:txBody>
          <a:bodyPr/>
          <a:lstStyle/>
          <a:p>
            <a:r>
              <a:rPr lang="en-US" dirty="0"/>
              <a:t>Click to add chart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8677B2-23EE-FFA5-CB04-7DE3D3134AEF}"/>
              </a:ext>
            </a:extLst>
          </p:cNvPr>
          <p:cNvGrpSpPr/>
          <p:nvPr userDrawn="1"/>
        </p:nvGrpSpPr>
        <p:grpSpPr>
          <a:xfrm>
            <a:off x="438150" y="2993721"/>
            <a:ext cx="4863055" cy="1427967"/>
            <a:chOff x="438150" y="2993721"/>
            <a:chExt cx="5549291" cy="14279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F25EEE-FD6E-6D9D-78CD-0C64F6461B94}"/>
                </a:ext>
              </a:extLst>
            </p:cNvPr>
            <p:cNvCxnSpPr/>
            <p:nvPr userDrawn="1"/>
          </p:nvCxnSpPr>
          <p:spPr>
            <a:xfrm>
              <a:off x="438150" y="2993721"/>
              <a:ext cx="5549291" cy="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861A7C2-F82C-DAAB-9999-AC278C6F251B}"/>
                </a:ext>
              </a:extLst>
            </p:cNvPr>
            <p:cNvCxnSpPr/>
            <p:nvPr userDrawn="1"/>
          </p:nvCxnSpPr>
          <p:spPr>
            <a:xfrm>
              <a:off x="438150" y="4421688"/>
              <a:ext cx="5549291" cy="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834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06C53-9A88-2361-CA91-0CA97969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0E5D9-9745-2B32-93FD-BDBA0CB4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47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06C53-9A88-2361-CA91-0CA97969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7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_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5D62F99A-C38C-CBD4-EB90-5386A2F799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50" y="2531843"/>
            <a:ext cx="5408536" cy="835178"/>
          </a:xfrm>
        </p:spPr>
        <p:txBody>
          <a:bodyPr anchor="t" anchorCtr="0">
            <a:normAutofit/>
          </a:bodyPr>
          <a:lstStyle>
            <a:lvl1pPr algn="l">
              <a:defRPr sz="5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50" y="3490980"/>
            <a:ext cx="5408536" cy="1655762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A6022-8854-3140-3284-F5D81C36A022}"/>
              </a:ext>
            </a:extLst>
          </p:cNvPr>
          <p:cNvSpPr/>
          <p:nvPr userDrawn="1"/>
        </p:nvSpPr>
        <p:spPr>
          <a:xfrm>
            <a:off x="0" y="6684385"/>
            <a:ext cx="12192000" cy="1736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4C52A17-09EF-ADB9-CB2A-1347403341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9750" y="628447"/>
            <a:ext cx="1641751" cy="164175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480E6E4-0D21-2D72-7EE4-EA3459976A3F}"/>
              </a:ext>
            </a:extLst>
          </p:cNvPr>
          <p:cNvGrpSpPr/>
          <p:nvPr userDrawn="1"/>
        </p:nvGrpSpPr>
        <p:grpSpPr>
          <a:xfrm>
            <a:off x="7220653" y="2068231"/>
            <a:ext cx="4438178" cy="2845498"/>
            <a:chOff x="7436764" y="2407895"/>
            <a:chExt cx="3667915" cy="23516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BBDCEE-8D46-A540-D7C3-C5F03AA052C0}"/>
                </a:ext>
              </a:extLst>
            </p:cNvPr>
            <p:cNvSpPr txBox="1"/>
            <p:nvPr userDrawn="1"/>
          </p:nvSpPr>
          <p:spPr>
            <a:xfrm>
              <a:off x="8200461" y="2470196"/>
              <a:ext cx="2904218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CAMPModeling.org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7E78F-3B3C-F349-B13E-9F1D0FDA1BA9}"/>
                </a:ext>
              </a:extLst>
            </p:cNvPr>
            <p:cNvSpPr txBox="1"/>
            <p:nvPr userDrawn="1"/>
          </p:nvSpPr>
          <p:spPr>
            <a:xfrm>
              <a:off x="8200461" y="3385947"/>
              <a:ext cx="2481607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r>
                <a:rPr lang="en-US" sz="3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CAMPresearch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99776E-9FD8-B3C7-A0E8-F966032A2896}"/>
                </a:ext>
              </a:extLst>
            </p:cNvPr>
            <p:cNvSpPr txBox="1"/>
            <p:nvPr userDrawn="1"/>
          </p:nvSpPr>
          <p:spPr>
            <a:xfrm>
              <a:off x="8200461" y="4301697"/>
              <a:ext cx="2680327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3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CAMPModeling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771887B-C8DF-4E66-8ACE-70CCF85093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97977" y="4385719"/>
              <a:ext cx="446258" cy="353287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5B4342A-3F60-85AA-AA30-BCB37565D2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51685" y="2407895"/>
              <a:ext cx="541537" cy="541537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A4E5461-6FE7-FF60-6FD9-E1E616B9E9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36764" y="3438752"/>
              <a:ext cx="498988" cy="514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510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004CA9-361B-DEDB-A36D-7149E3B7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2A6A0-CA49-A6A8-A721-2F9F937A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411" y="1825625"/>
            <a:ext cx="1131517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33963-296C-B752-93B5-D25216EA1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411" y="6356350"/>
            <a:ext cx="425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B7DB17-6DD9-F741-A9A6-F2C412148C3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0B5B2-01BB-CE05-8215-79006BB58C95}"/>
              </a:ext>
            </a:extLst>
          </p:cNvPr>
          <p:cNvCxnSpPr>
            <a:cxnSpLocks/>
          </p:cNvCxnSpPr>
          <p:nvPr userDrawn="1"/>
        </p:nvCxnSpPr>
        <p:spPr>
          <a:xfrm>
            <a:off x="438411" y="6182617"/>
            <a:ext cx="103339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EC8D677-9D2B-5353-D124-B6FBE7846719}"/>
              </a:ext>
            </a:extLst>
          </p:cNvPr>
          <p:cNvSpPr txBox="1">
            <a:spLocks/>
          </p:cNvSpPr>
          <p:nvPr userDrawn="1"/>
        </p:nvSpPr>
        <p:spPr>
          <a:xfrm>
            <a:off x="1089764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err="1"/>
              <a:t>CAMPmodeling.org</a:t>
            </a:r>
            <a:endParaRPr lang="en-US" sz="140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C826688-4DA7-178C-507D-6E2E13D947FA}"/>
              </a:ext>
            </a:extLst>
          </p:cNvPr>
          <p:cNvSpPr txBox="1">
            <a:spLocks/>
          </p:cNvSpPr>
          <p:nvPr userDrawn="1"/>
        </p:nvSpPr>
        <p:spPr>
          <a:xfrm>
            <a:off x="3105804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#</a:t>
            </a:r>
            <a:r>
              <a:rPr lang="en-US" sz="1400" dirty="0" err="1"/>
              <a:t>CAMPresearch</a:t>
            </a:r>
            <a:endParaRPr lang="en-US" sz="1400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A0AC9A2F-DFA9-35A3-4E7C-074866AE86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937410" y="5931275"/>
            <a:ext cx="926725" cy="926725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62BF61B-C72B-F958-E135-99AFB0147B7D}"/>
              </a:ext>
            </a:extLst>
          </p:cNvPr>
          <p:cNvSpPr txBox="1">
            <a:spLocks/>
          </p:cNvSpPr>
          <p:nvPr userDrawn="1"/>
        </p:nvSpPr>
        <p:spPr>
          <a:xfrm>
            <a:off x="5216888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@</a:t>
            </a:r>
            <a:r>
              <a:rPr lang="en-US" sz="1400" dirty="0" err="1"/>
              <a:t>CAMPModeling</a:t>
            </a:r>
            <a:endParaRPr lang="en-US" sz="14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564B77-8260-58FB-DF45-8DA8189140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82444" y="6453194"/>
            <a:ext cx="251901" cy="1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2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2" r:id="rId5"/>
    <p:sldLayoutId id="2147483654" r:id="rId6"/>
    <p:sldLayoutId id="2147483662" r:id="rId7"/>
    <p:sldLayoutId id="2147483655" r:id="rId8"/>
    <p:sldLayoutId id="214748366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D85A1F-1703-1375-AC5E-F0D14E159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750" y="2316236"/>
            <a:ext cx="11144734" cy="1655762"/>
          </a:xfrm>
        </p:spPr>
        <p:txBody>
          <a:bodyPr>
            <a:noAutofit/>
          </a:bodyPr>
          <a:lstStyle/>
          <a:p>
            <a:r>
              <a:rPr lang="en-US" sz="3600" dirty="0"/>
              <a:t>Impact of COVID-19 School Learning Model on STI Testing, Diagnosis Rates, and Related Behaviors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4C0B86B-D198-FE29-DE4E-E75DCAD305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Supplemental Figure 2</a:t>
            </a:r>
          </a:p>
          <a:p>
            <a:r>
              <a:rPr lang="en-US" dirty="0"/>
              <a:t>March 28,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7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E123E-E3BE-46E7-9EB1-5686212C4A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425450" cy="365125"/>
          </a:xfrm>
        </p:spPr>
        <p:txBody>
          <a:bodyPr/>
          <a:lstStyle/>
          <a:p>
            <a:fld id="{62B7DB17-6DD9-F741-A9A6-F2C412148C3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80396D-F8D1-4A05-9910-01BEEFA1A26D}"/>
              </a:ext>
            </a:extLst>
          </p:cNvPr>
          <p:cNvSpPr txBox="1"/>
          <p:nvPr/>
        </p:nvSpPr>
        <p:spPr>
          <a:xfrm>
            <a:off x="0" y="1997839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Supplemental Figure 2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Trends in chlamydia and gonorrhea diagnosis rates per 100,000 population from 2013-2021, stratified by school learning model in the 2020-2021 school year (test of parallel trends assumption)</a:t>
            </a:r>
          </a:p>
        </p:txBody>
      </p:sp>
    </p:spTree>
    <p:extLst>
      <p:ext uri="{BB962C8B-B14F-4D97-AF65-F5344CB8AC3E}">
        <p14:creationId xmlns:p14="http://schemas.microsoft.com/office/powerpoint/2010/main" val="424273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4C53FDC-E8D4-4349-9FFE-A7621B1792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286206"/>
              </p:ext>
            </p:extLst>
          </p:nvPr>
        </p:nvGraphicFramePr>
        <p:xfrm>
          <a:off x="438148" y="1690687"/>
          <a:ext cx="11315177" cy="4085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E66FC1B-BB2D-44DA-BAAB-FBDCE239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Supplemental Figure 2A: Chlamydia diagnosis rates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5F3A0C-0B98-4935-8D22-8BAE4C7AC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90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CF1B-7605-49F7-810C-960D7B3C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Supplemental Figure 2B: Gonorrhea diagnosis rates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D2F2D5-6367-4E62-8803-64A298012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250D0CF-A5E7-47B7-8E26-043E4DACD2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01767"/>
              </p:ext>
            </p:extLst>
          </p:nvPr>
        </p:nvGraphicFramePr>
        <p:xfrm>
          <a:off x="438148" y="1890584"/>
          <a:ext cx="11315177" cy="388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7275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MP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5777"/>
      </a:accent1>
      <a:accent2>
        <a:srgbClr val="9BB997"/>
      </a:accent2>
      <a:accent3>
        <a:srgbClr val="807DAF"/>
      </a:accent3>
      <a:accent4>
        <a:srgbClr val="0D283E"/>
      </a:accent4>
      <a:accent5>
        <a:srgbClr val="9FB3C7"/>
      </a:accent5>
      <a:accent6>
        <a:srgbClr val="F1F7F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a88570-cf3d-498c-a2e7-011f941a55a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0EB0EAF0C1747AFF9990620106C17" ma:contentTypeVersion="18" ma:contentTypeDescription="Create a new document." ma:contentTypeScope="" ma:versionID="878d59f31944d89ad87d789d4a0ab19c">
  <xsd:schema xmlns:xsd="http://www.w3.org/2001/XMLSchema" xmlns:xs="http://www.w3.org/2001/XMLSchema" xmlns:p="http://schemas.microsoft.com/office/2006/metadata/properties" xmlns:ns3="3030ef8a-755e-4769-b29f-7a2cf58ce401" xmlns:ns4="eda88570-cf3d-498c-a2e7-011f941a55a3" targetNamespace="http://schemas.microsoft.com/office/2006/metadata/properties" ma:root="true" ma:fieldsID="48b88c9533478f3dc05d29476715f2d1" ns3:_="" ns4:_="">
    <xsd:import namespace="3030ef8a-755e-4769-b29f-7a2cf58ce401"/>
    <xsd:import namespace="eda88570-cf3d-498c-a2e7-011f941a55a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0ef8a-755e-4769-b29f-7a2cf58ce40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88570-cf3d-498c-a2e7-011f941a5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D2930F-067E-4313-8D8D-A86A95F36A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F6ED56-E7C6-43FA-BF54-6CA322DD7D57}">
  <ds:schemaRefs>
    <ds:schemaRef ds:uri="eda88570-cf3d-498c-a2e7-011f941a55a3"/>
    <ds:schemaRef ds:uri="3030ef8a-755e-4769-b29f-7a2cf58ce401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B02E275-F3C0-4F58-B5C0-7B24C92CA3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0ef8a-755e-4769-b29f-7a2cf58ce401"/>
    <ds:schemaRef ds:uri="eda88570-cf3d-498c-a2e7-011f941a55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165</Words>
  <Application>Microsoft Office PowerPoint</Application>
  <PresentationFormat>Widescreen</PresentationFormat>
  <Paragraphs>20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Impact of COVID-19 School Learning Model on STI Testing, Diagnosis Rates, and Related Behaviors</vt:lpstr>
      <vt:lpstr>PowerPoint Presentation</vt:lpstr>
      <vt:lpstr>Supplemental Figure 2A: Chlamydia diagnosis rates</vt:lpstr>
      <vt:lpstr>Supplemental Figure 2B: Gonorrhea diagnosis rates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Nickolena Sidler</dc:creator>
  <cp:lastModifiedBy>David A Katz</cp:lastModifiedBy>
  <cp:revision>49</cp:revision>
  <dcterms:created xsi:type="dcterms:W3CDTF">2022-09-23T19:07:37Z</dcterms:created>
  <dcterms:modified xsi:type="dcterms:W3CDTF">2025-03-28T22:44:58Z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0x010100BA50EB0EAF0C1747AFF9990620106C17</vt:lpwstr>
  </property>
</Properties>
</file>