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0" autoAdjust="0"/>
    <p:restoredTop sz="94660"/>
  </p:normalViewPr>
  <p:slideViewPr>
    <p:cSldViewPr snapToGrid="0">
      <p:cViewPr varScale="1">
        <p:scale>
          <a:sx n="210" d="100"/>
          <a:sy n="210" d="100"/>
        </p:scale>
        <p:origin x="264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54FDEA-5B10-4F84-AD30-940C7B46D09A}" type="datetimeFigureOut">
              <a:rPr lang="en-US" smtClean="0"/>
              <a:t>7/11/25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3451273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54FDEA-5B10-4F84-AD30-940C7B46D09A}" type="datetimeFigureOut">
              <a:rPr lang="en-US" smtClean="0"/>
              <a:t>7/11/25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3669079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54FDEA-5B10-4F84-AD30-940C7B46D09A}" type="datetimeFigureOut">
              <a:rPr lang="en-US" smtClean="0"/>
              <a:t>7/11/25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2025950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54FDEA-5B10-4F84-AD30-940C7B46D09A}" type="datetimeFigureOut">
              <a:rPr lang="en-US" smtClean="0"/>
              <a:t>7/11/25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4031929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54FDEA-5B10-4F84-AD30-940C7B46D09A}" type="datetimeFigureOut">
              <a:rPr lang="en-US" smtClean="0"/>
              <a:t>7/11/25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127402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54FDEA-5B10-4F84-AD30-940C7B46D09A}" type="datetimeFigureOut">
              <a:rPr lang="en-US" smtClean="0"/>
              <a:t>7/11/25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3345227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54FDEA-5B10-4F84-AD30-940C7B46D09A}" type="datetimeFigureOut">
              <a:rPr lang="en-US" smtClean="0"/>
              <a:t>7/11/25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1871541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54FDEA-5B10-4F84-AD30-940C7B46D09A}" type="datetimeFigureOut">
              <a:rPr lang="en-US" smtClean="0"/>
              <a:t>7/11/25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3762486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54FDEA-5B10-4F84-AD30-940C7B46D09A}" type="datetimeFigureOut">
              <a:rPr lang="en-US" smtClean="0"/>
              <a:t>7/11/25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3815559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54FDEA-5B10-4F84-AD30-940C7B46D09A}" type="datetimeFigureOut">
              <a:rPr lang="en-US" smtClean="0"/>
              <a:t>7/11/25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2913041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54FDEA-5B10-4F84-AD30-940C7B46D09A}" type="datetimeFigureOut">
              <a:rPr lang="en-US" smtClean="0"/>
              <a:t>7/11/25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E8BD1C-3C92-4011-860C-46730C17E599}" type="slidenum">
              <a:rPr lang="en-US" smtClean="0"/>
              <a:t>‹#›</a:t>
            </a:fld>
            <a:endParaRPr lang="en-US"/>
          </a:p>
        </p:txBody>
      </p:sp>
    </p:spTree>
    <p:extLst>
      <p:ext uri="{BB962C8B-B14F-4D97-AF65-F5344CB8AC3E}">
        <p14:creationId xmlns:p14="http://schemas.microsoft.com/office/powerpoint/2010/main" val="427921409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54FDEA-5B10-4F84-AD30-940C7B46D09A}" type="datetimeFigureOut">
              <a:rPr lang="en-US" smtClean="0"/>
              <a:t>7/11/25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E8BD1C-3C92-4011-860C-46730C17E599}" type="slidenum">
              <a:rPr lang="en-US" smtClean="0"/>
              <a:t>‹#›</a:t>
            </a:fld>
            <a:endParaRPr lang="en-US"/>
          </a:p>
        </p:txBody>
      </p:sp>
    </p:spTree>
    <p:extLst>
      <p:ext uri="{BB962C8B-B14F-4D97-AF65-F5344CB8AC3E}">
        <p14:creationId xmlns:p14="http://schemas.microsoft.com/office/powerpoint/2010/main" val="11378356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FC87F38-E10C-4510-9744-550F4B9737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3251" y="914400"/>
            <a:ext cx="6050684" cy="5839487"/>
          </a:xfrm>
          <a:prstGeom prst="rect">
            <a:avLst/>
          </a:prstGeom>
        </p:spPr>
      </p:pic>
      <p:sp>
        <p:nvSpPr>
          <p:cNvPr id="5" name="TextBox 4">
            <a:extLst>
              <a:ext uri="{FF2B5EF4-FFF2-40B4-BE49-F238E27FC236}">
                <a16:creationId xmlns:a16="http://schemas.microsoft.com/office/drawing/2014/main" xmlns="" id="{39F7CA17-F1CF-4D15-B71A-BCC94912DDF5}"/>
              </a:ext>
            </a:extLst>
          </p:cNvPr>
          <p:cNvSpPr txBox="1"/>
          <p:nvPr/>
        </p:nvSpPr>
        <p:spPr>
          <a:xfrm>
            <a:off x="0" y="0"/>
            <a:ext cx="9144000" cy="1015663"/>
          </a:xfrm>
          <a:prstGeom prst="rect">
            <a:avLst/>
          </a:prstGeom>
          <a:noFill/>
        </p:spPr>
        <p:txBody>
          <a:bodyPr wrap="square">
            <a:spAutoFit/>
          </a:bodyPr>
          <a:lstStyle/>
          <a:p>
            <a:pPr algn="just"/>
            <a:r>
              <a:rPr lang="en-US" sz="1200" b="1" i="0" dirty="0">
                <a:solidFill>
                  <a:srgbClr val="000000"/>
                </a:solidFill>
                <a:effectLst/>
                <a:latin typeface="Times New Roman" panose="02020603050405020304" pitchFamily="18" charset="0"/>
                <a:cs typeface="Times New Roman" panose="02020603050405020304" pitchFamily="18" charset="0"/>
              </a:rPr>
              <a:t>Supplementary Figure </a:t>
            </a:r>
            <a:r>
              <a:rPr lang="en-US" sz="1200" b="1" dirty="0">
                <a:solidFill>
                  <a:srgbClr val="000000"/>
                </a:solidFill>
                <a:latin typeface="Times New Roman" panose="02020603050405020304" pitchFamily="18" charset="0"/>
                <a:cs typeface="Times New Roman" panose="02020603050405020304" pitchFamily="18" charset="0"/>
              </a:rPr>
              <a:t>S2</a:t>
            </a:r>
            <a:r>
              <a:rPr lang="en-US" sz="1200" b="1" i="0" dirty="0">
                <a:solidFill>
                  <a:srgbClr val="000000"/>
                </a:solidFill>
                <a:effectLst/>
                <a:latin typeface="Times New Roman" panose="02020603050405020304" pitchFamily="18" charset="0"/>
                <a:cs typeface="Times New Roman" panose="02020603050405020304" pitchFamily="18" charset="0"/>
              </a:rPr>
              <a:t>.</a:t>
            </a:r>
            <a:r>
              <a:rPr lang="en-US" sz="1200" b="0" i="0" dirty="0">
                <a:solidFill>
                  <a:srgbClr val="000000"/>
                </a:solidFill>
                <a:effectLst/>
                <a:latin typeface="Times New Roman" panose="02020603050405020304" pitchFamily="18" charset="0"/>
                <a:cs typeface="Times New Roman" panose="02020603050405020304" pitchFamily="18" charset="0"/>
              </a:rPr>
              <a:t> </a:t>
            </a:r>
            <a:r>
              <a:rPr lang="en-US" sz="1200" b="0" i="0" dirty="0" smtClean="0">
                <a:solidFill>
                  <a:srgbClr val="000000"/>
                </a:solidFill>
                <a:effectLst/>
                <a:latin typeface="Times New Roman" panose="02020603050405020304" pitchFamily="18" charset="0"/>
                <a:cs typeface="Times New Roman" panose="02020603050405020304" pitchFamily="18" charset="0"/>
              </a:rPr>
              <a:t>A </a:t>
            </a:r>
            <a:r>
              <a:rPr lang="en-US" sz="1200" b="0" i="0" dirty="0">
                <a:solidFill>
                  <a:srgbClr val="000000"/>
                </a:solidFill>
                <a:effectLst/>
                <a:latin typeface="Times New Roman" panose="02020603050405020304" pitchFamily="18" charset="0"/>
                <a:cs typeface="Times New Roman" panose="02020603050405020304" pitchFamily="18" charset="0"/>
              </a:rPr>
              <a:t>correlation heatmap with hierarchical clustering </a:t>
            </a:r>
            <a:r>
              <a:rPr lang="en-US" sz="1200" b="0" i="0" dirty="0" smtClean="0">
                <a:solidFill>
                  <a:srgbClr val="000000"/>
                </a:solidFill>
                <a:effectLst/>
                <a:latin typeface="Times New Roman" panose="02020603050405020304" pitchFamily="18" charset="0"/>
                <a:cs typeface="Times New Roman" panose="02020603050405020304" pitchFamily="18" charset="0"/>
              </a:rPr>
              <a:t>displaying </a:t>
            </a:r>
            <a:r>
              <a:rPr lang="en-US" sz="1200" b="0" i="0" dirty="0">
                <a:solidFill>
                  <a:srgbClr val="000000"/>
                </a:solidFill>
                <a:effectLst/>
                <a:latin typeface="Times New Roman" panose="02020603050405020304" pitchFamily="18" charset="0"/>
                <a:cs typeface="Times New Roman" panose="02020603050405020304" pitchFamily="18" charset="0"/>
              </a:rPr>
              <a:t>pairwise Spearman rank correlation coefficients between tissue samples based on metabolite expression profiles. Each cell represents the correlation between two samples, with red indicating strong positive correlation and blue indicating weak or negative correlation. The heatmap reveals clustering patterns and similarities in metabolomic profiles </a:t>
            </a:r>
            <a:r>
              <a:rPr lang="en-US" sz="1200" b="0" i="0">
                <a:solidFill>
                  <a:srgbClr val="000000"/>
                </a:solidFill>
                <a:effectLst/>
                <a:latin typeface="Times New Roman" panose="02020603050405020304" pitchFamily="18" charset="0"/>
                <a:cs typeface="Times New Roman" panose="02020603050405020304" pitchFamily="18" charset="0"/>
              </a:rPr>
              <a:t>among </a:t>
            </a:r>
            <a:r>
              <a:rPr lang="en-US" sz="1200">
                <a:solidFill>
                  <a:srgbClr val="000000"/>
                </a:solidFill>
                <a:latin typeface="Times New Roman" panose="02020603050405020304" pitchFamily="18" charset="0"/>
                <a:cs typeface="Times New Roman" panose="02020603050405020304" pitchFamily="18" charset="0"/>
              </a:rPr>
              <a:t>normal/non-neoplastic pancreas tissue, </a:t>
            </a:r>
            <a:r>
              <a:rPr lang="en-US" sz="1200" b="0" i="0" dirty="0">
                <a:solidFill>
                  <a:srgbClr val="000000"/>
                </a:solidFill>
                <a:effectLst/>
                <a:latin typeface="Times New Roman" panose="02020603050405020304" pitchFamily="18" charset="0"/>
                <a:cs typeface="Times New Roman" panose="02020603050405020304" pitchFamily="18" charset="0"/>
              </a:rPr>
              <a:t>IPMN, and PDAC samples, highlighting both intragroup and intergroup correlation trends.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04259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77</Words>
  <Application>Microsoft Macintosh PowerPoint</Application>
  <PresentationFormat>On-screen Show (4:3)</PresentationFormat>
  <Paragraphs>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Calibri Light</vt:lpstr>
      <vt:lpstr>Times New Roman</vt:lpstr>
      <vt:lpstr>Arial</vt:lpstr>
      <vt:lpstr>Office Theme</vt:lpstr>
      <vt:lpstr>PowerPoint Presentation</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Saleem Yousf</dc:creator>
  <cp:lastModifiedBy>Zaver Bhujwalla</cp:lastModifiedBy>
  <cp:revision>3</cp:revision>
  <dcterms:created xsi:type="dcterms:W3CDTF">2025-07-10T17:16:20Z</dcterms:created>
  <dcterms:modified xsi:type="dcterms:W3CDTF">2025-07-11T21:24:58Z</dcterms:modified>
</cp:coreProperties>
</file>