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70" r:id="rId6"/>
  </p:sldMasterIdLst>
  <p:notesMasterIdLst>
    <p:notesMasterId r:id="rId26"/>
  </p:notesMasterIdLst>
  <p:handoutMasterIdLst>
    <p:handoutMasterId r:id="rId27"/>
  </p:handoutMasterIdLst>
  <p:sldIdLst>
    <p:sldId id="543" r:id="rId7"/>
    <p:sldId id="434"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5" r:id="rId22"/>
    <p:sldId id="431" r:id="rId23"/>
    <p:sldId id="432" r:id="rId24"/>
    <p:sldId id="436" r:id="rId25"/>
  </p:sldIdLst>
  <p:sldSz cx="9144000" cy="5143500" type="screen16x9"/>
  <p:notesSz cx="7315200" cy="9601200"/>
  <p:embeddedFontLst>
    <p:embeddedFont>
      <p:font typeface="Myriad Web Pro" panose="020B060402020202020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JT(" userId="S::xru7@cdc.gov::55e66f30-3b40-4f8d-b4ff-8665975f2698" providerId="AD"/>
  <p188:author id="{0C6D168B-8E34-48DF-25D1-6F65DBB97DF7}" name="Dailey, Andre (CDC/NCHHSTP/DHP)" initials="AD" userId="S::hgu7@cdc.gov::e95087a4-0233-4675-b06e-dc07fa22ab87" providerId="AD"/>
  <p188:author id="{DCE8CCAF-EE5B-A92F-DC62-A8EC387D30B8}" name="Gant Sumner, Zanetta (CDC/DDID/NCHHSTP/DHP)" initials="ZGS" userId="Gant Sumner, Zanetta (CDC/DDID/NCHHSTP/DHP)" providerId="None"/>
  <p188:author id="{AFA25AD4-A1D8-FD02-176D-369F2F81D0D7}" name="Watson, Lakeshia (CDC/NCHHSTP/DHP)" initials="LW" userId="S::kwz8@cdc.gov::1c5fcee9-ea84-4146-811f-82e7c2ec73f2" providerId="AD"/>
  <p188:author id="{A2D312E5-B386-FD00-9D6D-F758A93DB5DF}" name="Satcher Johnson, Anna (CDC/NCHHSTP/DHP)" initials="AS" userId="S::ats5@cdc.gov::859705da-8d2a-450d-b6ee-217719c7a3fd" providerId="AD"/>
  <p188:author id="{153D81FD-2B13-FBF9-E7B7-83C2F059B286}" name="Friend, Michael (CDC/NCHHSTP/DHP)" initials="MF" userId="S::Bnk5@cdc.gov::fb5d49f6-67ab-43bc-a4c7-ffc863d70a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0000"/>
    <a:srgbClr val="919191"/>
    <a:srgbClr val="5F9191"/>
    <a:srgbClr val="A0A0A0"/>
    <a:srgbClr val="0057B7"/>
    <a:srgbClr val="00788A"/>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93756-F5CC-42C6-8A72-7068470EC3CA}" v="40" dt="2026-04-13T20:02:34.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56" autoAdjust="0"/>
  </p:normalViewPr>
  <p:slideViewPr>
    <p:cSldViewPr snapToGrid="0">
      <p:cViewPr varScale="1">
        <p:scale>
          <a:sx n="41" d="100"/>
          <a:sy n="41" d="100"/>
        </p:scale>
        <p:origin x="2000" y="2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Lakeshia (CDC/NCHHSTP/DHP)" userId="1c5fcee9-ea84-4146-811f-82e7c2ec73f2" providerId="ADAL" clId="{5A09A76A-4067-41FD-A749-798E3F8BFA28}"/>
    <pc:docChg chg="undo custSel addSld delSld modSld">
      <pc:chgData name="Watson, Lakeshia (CDC/NCHHSTP/DHP)" userId="1c5fcee9-ea84-4146-811f-82e7c2ec73f2" providerId="ADAL" clId="{5A09A76A-4067-41FD-A749-798E3F8BFA28}" dt="2026-04-13T20:02:38.835" v="1077" actId="47"/>
      <pc:docMkLst>
        <pc:docMk/>
      </pc:docMkLst>
      <pc:sldChg chg="del">
        <pc:chgData name="Watson, Lakeshia (CDC/NCHHSTP/DHP)" userId="1c5fcee9-ea84-4146-811f-82e7c2ec73f2" providerId="ADAL" clId="{5A09A76A-4067-41FD-A749-798E3F8BFA28}" dt="2026-04-13T20:02:38.835" v="1077" actId="47"/>
        <pc:sldMkLst>
          <pc:docMk/>
          <pc:sldMk cId="734111940" sldId="334"/>
        </pc:sldMkLst>
      </pc:sldChg>
      <pc:sldChg chg="addSp delSp modSp mod">
        <pc:chgData name="Watson, Lakeshia (CDC/NCHHSTP/DHP)" userId="1c5fcee9-ea84-4146-811f-82e7c2ec73f2" providerId="ADAL" clId="{5A09A76A-4067-41FD-A749-798E3F8BFA28}" dt="2026-03-19T17:42:53.323" v="553" actId="962"/>
        <pc:sldMkLst>
          <pc:docMk/>
          <pc:sldMk cId="3655227025" sldId="417"/>
        </pc:sldMkLst>
        <pc:spChg chg="mod">
          <ac:chgData name="Watson, Lakeshia (CDC/NCHHSTP/DHP)" userId="1c5fcee9-ea84-4146-811f-82e7c2ec73f2" providerId="ADAL" clId="{5A09A76A-4067-41FD-A749-798E3F8BFA28}" dt="2026-03-19T16:53:11.304" v="14" actId="1076"/>
          <ac:spMkLst>
            <pc:docMk/>
            <pc:sldMk cId="3655227025" sldId="417"/>
            <ac:spMk id="3" creationId="{35B8DEDB-0511-A886-56CC-79913204B92E}"/>
          </ac:spMkLst>
        </pc:spChg>
        <pc:picChg chg="add mod">
          <ac:chgData name="Watson, Lakeshia (CDC/NCHHSTP/DHP)" userId="1c5fcee9-ea84-4146-811f-82e7c2ec73f2" providerId="ADAL" clId="{5A09A76A-4067-41FD-A749-798E3F8BFA28}" dt="2026-03-19T17:42:53.323" v="553" actId="962"/>
          <ac:picMkLst>
            <pc:docMk/>
            <pc:sldMk cId="3655227025" sldId="417"/>
            <ac:picMk id="14" creationId="{0E944EE5-4012-3DC9-B6D6-D2F01276782B}"/>
          </ac:picMkLst>
        </pc:picChg>
      </pc:sldChg>
      <pc:sldChg chg="addSp delSp modSp mod">
        <pc:chgData name="Watson, Lakeshia (CDC/NCHHSTP/DHP)" userId="1c5fcee9-ea84-4146-811f-82e7c2ec73f2" providerId="ADAL" clId="{5A09A76A-4067-41FD-A749-798E3F8BFA28}" dt="2026-03-19T17:44:08.250" v="681" actId="962"/>
        <pc:sldMkLst>
          <pc:docMk/>
          <pc:sldMk cId="797388867" sldId="418"/>
        </pc:sldMkLst>
        <pc:picChg chg="add mod">
          <ac:chgData name="Watson, Lakeshia (CDC/NCHHSTP/DHP)" userId="1c5fcee9-ea84-4146-811f-82e7c2ec73f2" providerId="ADAL" clId="{5A09A76A-4067-41FD-A749-798E3F8BFA28}" dt="2026-03-19T17:44:08.250" v="681" actId="962"/>
          <ac:picMkLst>
            <pc:docMk/>
            <pc:sldMk cId="797388867" sldId="418"/>
            <ac:picMk id="6" creationId="{C4347757-58DC-667E-0F75-71EADBA276C6}"/>
          </ac:picMkLst>
        </pc:picChg>
      </pc:sldChg>
      <pc:sldChg chg="addSp delSp modSp mod">
        <pc:chgData name="Watson, Lakeshia (CDC/NCHHSTP/DHP)" userId="1c5fcee9-ea84-4146-811f-82e7c2ec73f2" providerId="ADAL" clId="{5A09A76A-4067-41FD-A749-798E3F8BFA28}" dt="2026-03-19T17:46:58.817" v="817" actId="962"/>
        <pc:sldMkLst>
          <pc:docMk/>
          <pc:sldMk cId="2227638893" sldId="419"/>
        </pc:sldMkLst>
        <pc:picChg chg="add mod">
          <ac:chgData name="Watson, Lakeshia (CDC/NCHHSTP/DHP)" userId="1c5fcee9-ea84-4146-811f-82e7c2ec73f2" providerId="ADAL" clId="{5A09A76A-4067-41FD-A749-798E3F8BFA28}" dt="2026-03-19T17:46:58.817" v="817" actId="962"/>
          <ac:picMkLst>
            <pc:docMk/>
            <pc:sldMk cId="2227638893" sldId="419"/>
            <ac:picMk id="4" creationId="{A591D477-6AA3-70F6-4411-2D86382F51C8}"/>
          </ac:picMkLst>
        </pc:picChg>
      </pc:sldChg>
      <pc:sldChg chg="addSp delSp modSp mod">
        <pc:chgData name="Watson, Lakeshia (CDC/NCHHSTP/DHP)" userId="1c5fcee9-ea84-4146-811f-82e7c2ec73f2" providerId="ADAL" clId="{5A09A76A-4067-41FD-A749-798E3F8BFA28}" dt="2026-03-19T17:46:45.123" v="801" actId="962"/>
        <pc:sldMkLst>
          <pc:docMk/>
          <pc:sldMk cId="474921428" sldId="420"/>
        </pc:sldMkLst>
        <pc:picChg chg="add mod">
          <ac:chgData name="Watson, Lakeshia (CDC/NCHHSTP/DHP)" userId="1c5fcee9-ea84-4146-811f-82e7c2ec73f2" providerId="ADAL" clId="{5A09A76A-4067-41FD-A749-798E3F8BFA28}" dt="2026-03-19T17:46:45.123" v="801" actId="962"/>
          <ac:picMkLst>
            <pc:docMk/>
            <pc:sldMk cId="474921428" sldId="420"/>
            <ac:picMk id="6" creationId="{DBEA140D-8203-1C28-A1D3-0A2B4541E0D3}"/>
          </ac:picMkLst>
        </pc:picChg>
      </pc:sldChg>
      <pc:sldChg chg="addSp delSp modSp mod">
        <pc:chgData name="Watson, Lakeshia (CDC/NCHHSTP/DHP)" userId="1c5fcee9-ea84-4146-811f-82e7c2ec73f2" providerId="ADAL" clId="{5A09A76A-4067-41FD-A749-798E3F8BFA28}" dt="2026-03-19T17:51:13.445" v="859" actId="962"/>
        <pc:sldMkLst>
          <pc:docMk/>
          <pc:sldMk cId="1623700153" sldId="421"/>
        </pc:sldMkLst>
        <pc:picChg chg="add mod">
          <ac:chgData name="Watson, Lakeshia (CDC/NCHHSTP/DHP)" userId="1c5fcee9-ea84-4146-811f-82e7c2ec73f2" providerId="ADAL" clId="{5A09A76A-4067-41FD-A749-798E3F8BFA28}" dt="2026-03-19T17:51:13.445" v="859" actId="962"/>
          <ac:picMkLst>
            <pc:docMk/>
            <pc:sldMk cId="1623700153" sldId="421"/>
            <ac:picMk id="6" creationId="{71DAD8CC-D122-B89A-FD9A-36BDAD3A1F87}"/>
          </ac:picMkLst>
        </pc:picChg>
      </pc:sldChg>
      <pc:sldChg chg="addSp delSp modSp mod">
        <pc:chgData name="Watson, Lakeshia (CDC/NCHHSTP/DHP)" userId="1c5fcee9-ea84-4146-811f-82e7c2ec73f2" providerId="ADAL" clId="{5A09A76A-4067-41FD-A749-798E3F8BFA28}" dt="2026-03-19T17:53:47.449" v="941" actId="962"/>
        <pc:sldMkLst>
          <pc:docMk/>
          <pc:sldMk cId="1719194339" sldId="422"/>
        </pc:sldMkLst>
        <pc:picChg chg="add mod">
          <ac:chgData name="Watson, Lakeshia (CDC/NCHHSTP/DHP)" userId="1c5fcee9-ea84-4146-811f-82e7c2ec73f2" providerId="ADAL" clId="{5A09A76A-4067-41FD-A749-798E3F8BFA28}" dt="2026-03-19T17:53:47.449" v="941" actId="962"/>
          <ac:picMkLst>
            <pc:docMk/>
            <pc:sldMk cId="1719194339" sldId="422"/>
            <ac:picMk id="6" creationId="{98D5742D-6426-6F23-FB17-D57E7BFA1E0C}"/>
          </ac:picMkLst>
        </pc:picChg>
      </pc:sldChg>
      <pc:sldChg chg="addSp delSp modSp mod">
        <pc:chgData name="Watson, Lakeshia (CDC/NCHHSTP/DHP)" userId="1c5fcee9-ea84-4146-811f-82e7c2ec73f2" providerId="ADAL" clId="{5A09A76A-4067-41FD-A749-798E3F8BFA28}" dt="2026-03-19T17:55:39.711" v="1007" actId="962"/>
        <pc:sldMkLst>
          <pc:docMk/>
          <pc:sldMk cId="3545715884" sldId="423"/>
        </pc:sldMkLst>
        <pc:picChg chg="add mod">
          <ac:chgData name="Watson, Lakeshia (CDC/NCHHSTP/DHP)" userId="1c5fcee9-ea84-4146-811f-82e7c2ec73f2" providerId="ADAL" clId="{5A09A76A-4067-41FD-A749-798E3F8BFA28}" dt="2026-03-19T17:55:39.711" v="1007" actId="962"/>
          <ac:picMkLst>
            <pc:docMk/>
            <pc:sldMk cId="3545715884" sldId="423"/>
            <ac:picMk id="6" creationId="{19B5BE24-6A14-4E12-FF3B-F566AE9A2437}"/>
          </ac:picMkLst>
        </pc:picChg>
      </pc:sldChg>
      <pc:sldChg chg="addSp delSp modSp mod">
        <pc:chgData name="Watson, Lakeshia (CDC/NCHHSTP/DHP)" userId="1c5fcee9-ea84-4146-811f-82e7c2ec73f2" providerId="ADAL" clId="{5A09A76A-4067-41FD-A749-798E3F8BFA28}" dt="2026-03-19T18:09:20.105" v="1055" actId="962"/>
        <pc:sldMkLst>
          <pc:docMk/>
          <pc:sldMk cId="3490005487" sldId="424"/>
        </pc:sldMkLst>
        <pc:spChg chg="mod">
          <ac:chgData name="Watson, Lakeshia (CDC/NCHHSTP/DHP)" userId="1c5fcee9-ea84-4146-811f-82e7c2ec73f2" providerId="ADAL" clId="{5A09A76A-4067-41FD-A749-798E3F8BFA28}" dt="2026-03-19T18:08:06.396" v="1051" actId="962"/>
          <ac:spMkLst>
            <pc:docMk/>
            <pc:sldMk cId="3490005487" sldId="424"/>
            <ac:spMk id="3" creationId="{35B8DEDB-0511-A886-56CC-79913204B92E}"/>
          </ac:spMkLst>
        </pc:spChg>
        <pc:picChg chg="add mod">
          <ac:chgData name="Watson, Lakeshia (CDC/NCHHSTP/DHP)" userId="1c5fcee9-ea84-4146-811f-82e7c2ec73f2" providerId="ADAL" clId="{5A09A76A-4067-41FD-A749-798E3F8BFA28}" dt="2026-03-19T18:09:20.105" v="1055" actId="962"/>
          <ac:picMkLst>
            <pc:docMk/>
            <pc:sldMk cId="3490005487" sldId="424"/>
            <ac:picMk id="5" creationId="{D32F8841-84EE-3D31-257F-170E70B13953}"/>
          </ac:picMkLst>
        </pc:picChg>
      </pc:sldChg>
      <pc:sldChg chg="addSp delSp modSp mod">
        <pc:chgData name="Watson, Lakeshia (CDC/NCHHSTP/DHP)" userId="1c5fcee9-ea84-4146-811f-82e7c2ec73f2" providerId="ADAL" clId="{5A09A76A-4067-41FD-A749-798E3F8BFA28}" dt="2026-03-19T18:09:38.309" v="1057" actId="962"/>
        <pc:sldMkLst>
          <pc:docMk/>
          <pc:sldMk cId="2474352744" sldId="425"/>
        </pc:sldMkLst>
        <pc:picChg chg="add mod">
          <ac:chgData name="Watson, Lakeshia (CDC/NCHHSTP/DHP)" userId="1c5fcee9-ea84-4146-811f-82e7c2ec73f2" providerId="ADAL" clId="{5A09A76A-4067-41FD-A749-798E3F8BFA28}" dt="2026-03-19T18:09:38.309" v="1057" actId="962"/>
          <ac:picMkLst>
            <pc:docMk/>
            <pc:sldMk cId="2474352744" sldId="425"/>
            <ac:picMk id="6" creationId="{8909769E-4C32-075C-2A73-C3A6D7C6DCF2}"/>
          </ac:picMkLst>
        </pc:picChg>
      </pc:sldChg>
      <pc:sldChg chg="addSp delSp modSp mod">
        <pc:chgData name="Watson, Lakeshia (CDC/NCHHSTP/DHP)" userId="1c5fcee9-ea84-4146-811f-82e7c2ec73f2" providerId="ADAL" clId="{5A09A76A-4067-41FD-A749-798E3F8BFA28}" dt="2026-03-19T18:09:45.046" v="1059" actId="962"/>
        <pc:sldMkLst>
          <pc:docMk/>
          <pc:sldMk cId="4129668077" sldId="426"/>
        </pc:sldMkLst>
        <pc:picChg chg="add mod">
          <ac:chgData name="Watson, Lakeshia (CDC/NCHHSTP/DHP)" userId="1c5fcee9-ea84-4146-811f-82e7c2ec73f2" providerId="ADAL" clId="{5A09A76A-4067-41FD-A749-798E3F8BFA28}" dt="2026-03-19T18:09:45.046" v="1059" actId="962"/>
          <ac:picMkLst>
            <pc:docMk/>
            <pc:sldMk cId="4129668077" sldId="426"/>
            <ac:picMk id="6" creationId="{4AC7F2E9-5175-E48B-5AA0-A32BF260C869}"/>
          </ac:picMkLst>
        </pc:picChg>
      </pc:sldChg>
      <pc:sldChg chg="addSp delSp modSp mod">
        <pc:chgData name="Watson, Lakeshia (CDC/NCHHSTP/DHP)" userId="1c5fcee9-ea84-4146-811f-82e7c2ec73f2" providerId="ADAL" clId="{5A09A76A-4067-41FD-A749-798E3F8BFA28}" dt="2026-03-19T18:09:52.358" v="1061" actId="962"/>
        <pc:sldMkLst>
          <pc:docMk/>
          <pc:sldMk cId="3341325538" sldId="427"/>
        </pc:sldMkLst>
        <pc:picChg chg="add mod">
          <ac:chgData name="Watson, Lakeshia (CDC/NCHHSTP/DHP)" userId="1c5fcee9-ea84-4146-811f-82e7c2ec73f2" providerId="ADAL" clId="{5A09A76A-4067-41FD-A749-798E3F8BFA28}" dt="2026-03-19T18:09:52.358" v="1061" actId="962"/>
          <ac:picMkLst>
            <pc:docMk/>
            <pc:sldMk cId="3341325538" sldId="427"/>
            <ac:picMk id="6" creationId="{BEF89B6B-3C1D-0EB8-7102-6626021BED32}"/>
          </ac:picMkLst>
        </pc:picChg>
      </pc:sldChg>
      <pc:sldChg chg="addSp delSp modSp mod">
        <pc:chgData name="Watson, Lakeshia (CDC/NCHHSTP/DHP)" userId="1c5fcee9-ea84-4146-811f-82e7c2ec73f2" providerId="ADAL" clId="{5A09A76A-4067-41FD-A749-798E3F8BFA28}" dt="2026-03-19T18:10:01.028" v="1063" actId="962"/>
        <pc:sldMkLst>
          <pc:docMk/>
          <pc:sldMk cId="3053539104" sldId="428"/>
        </pc:sldMkLst>
        <pc:picChg chg="add mod">
          <ac:chgData name="Watson, Lakeshia (CDC/NCHHSTP/DHP)" userId="1c5fcee9-ea84-4146-811f-82e7c2ec73f2" providerId="ADAL" clId="{5A09A76A-4067-41FD-A749-798E3F8BFA28}" dt="2026-03-19T18:10:01.028" v="1063" actId="962"/>
          <ac:picMkLst>
            <pc:docMk/>
            <pc:sldMk cId="3053539104" sldId="428"/>
            <ac:picMk id="6" creationId="{5B9603C0-3F7F-2E7A-6EE6-4395BDAB3E27}"/>
          </ac:picMkLst>
        </pc:picChg>
      </pc:sldChg>
      <pc:sldChg chg="addSp delSp modSp mod">
        <pc:chgData name="Watson, Lakeshia (CDC/NCHHSTP/DHP)" userId="1c5fcee9-ea84-4146-811f-82e7c2ec73f2" providerId="ADAL" clId="{5A09A76A-4067-41FD-A749-798E3F8BFA28}" dt="2026-03-19T18:10:07.577" v="1065" actId="962"/>
        <pc:sldMkLst>
          <pc:docMk/>
          <pc:sldMk cId="1112486505" sldId="429"/>
        </pc:sldMkLst>
        <pc:picChg chg="add mod">
          <ac:chgData name="Watson, Lakeshia (CDC/NCHHSTP/DHP)" userId="1c5fcee9-ea84-4146-811f-82e7c2ec73f2" providerId="ADAL" clId="{5A09A76A-4067-41FD-A749-798E3F8BFA28}" dt="2026-03-19T18:10:07.577" v="1065" actId="962"/>
          <ac:picMkLst>
            <pc:docMk/>
            <pc:sldMk cId="1112486505" sldId="429"/>
            <ac:picMk id="6" creationId="{3890F8B6-EAD4-4186-620B-3137A95F48FF}"/>
          </ac:picMkLst>
        </pc:picChg>
      </pc:sldChg>
      <pc:sldChg chg="addSp delSp modSp mod">
        <pc:chgData name="Watson, Lakeshia (CDC/NCHHSTP/DHP)" userId="1c5fcee9-ea84-4146-811f-82e7c2ec73f2" providerId="ADAL" clId="{5A09A76A-4067-41FD-A749-798E3F8BFA28}" dt="2026-03-19T18:10:25.054" v="1069" actId="962"/>
        <pc:sldMkLst>
          <pc:docMk/>
          <pc:sldMk cId="3678110099" sldId="431"/>
        </pc:sldMkLst>
        <pc:picChg chg="add mod">
          <ac:chgData name="Watson, Lakeshia (CDC/NCHHSTP/DHP)" userId="1c5fcee9-ea84-4146-811f-82e7c2ec73f2" providerId="ADAL" clId="{5A09A76A-4067-41FD-A749-798E3F8BFA28}" dt="2026-03-19T18:10:25.054" v="1069" actId="962"/>
          <ac:picMkLst>
            <pc:docMk/>
            <pc:sldMk cId="3678110099" sldId="431"/>
            <ac:picMk id="6" creationId="{C0A50233-FD5D-E100-357C-CDE7639F0B3F}"/>
          </ac:picMkLst>
        </pc:picChg>
      </pc:sldChg>
      <pc:sldChg chg="addSp delSp modSp mod">
        <pc:chgData name="Watson, Lakeshia (CDC/NCHHSTP/DHP)" userId="1c5fcee9-ea84-4146-811f-82e7c2ec73f2" providerId="ADAL" clId="{5A09A76A-4067-41FD-A749-798E3F8BFA28}" dt="2026-03-19T18:10:30.761" v="1071" actId="962"/>
        <pc:sldMkLst>
          <pc:docMk/>
          <pc:sldMk cId="3153398228" sldId="432"/>
        </pc:sldMkLst>
        <pc:picChg chg="add mod">
          <ac:chgData name="Watson, Lakeshia (CDC/NCHHSTP/DHP)" userId="1c5fcee9-ea84-4146-811f-82e7c2ec73f2" providerId="ADAL" clId="{5A09A76A-4067-41FD-A749-798E3F8BFA28}" dt="2026-03-19T18:10:30.761" v="1071" actId="962"/>
          <ac:picMkLst>
            <pc:docMk/>
            <pc:sldMk cId="3153398228" sldId="432"/>
            <ac:picMk id="6" creationId="{92C3FFCF-DA64-A98F-4628-316572E11098}"/>
          </ac:picMkLst>
        </pc:picChg>
      </pc:sldChg>
      <pc:sldChg chg="addSp delSp modSp mod">
        <pc:chgData name="Watson, Lakeshia (CDC/NCHHSTP/DHP)" userId="1c5fcee9-ea84-4146-811f-82e7c2ec73f2" providerId="ADAL" clId="{5A09A76A-4067-41FD-A749-798E3F8BFA28}" dt="2026-03-19T18:10:19.015" v="1067" actId="962"/>
        <pc:sldMkLst>
          <pc:docMk/>
          <pc:sldMk cId="1229053245" sldId="435"/>
        </pc:sldMkLst>
        <pc:picChg chg="add mod">
          <ac:chgData name="Watson, Lakeshia (CDC/NCHHSTP/DHP)" userId="1c5fcee9-ea84-4146-811f-82e7c2ec73f2" providerId="ADAL" clId="{5A09A76A-4067-41FD-A749-798E3F8BFA28}" dt="2026-03-19T18:10:19.015" v="1067" actId="962"/>
          <ac:picMkLst>
            <pc:docMk/>
            <pc:sldMk cId="1229053245" sldId="435"/>
            <ac:picMk id="6" creationId="{BF3E07BE-BB51-D5B2-B434-CBF405015BB2}"/>
          </ac:picMkLst>
        </pc:picChg>
      </pc:sldChg>
      <pc:sldChg chg="addSp delSp modSp mod">
        <pc:chgData name="Watson, Lakeshia (CDC/NCHHSTP/DHP)" userId="1c5fcee9-ea84-4146-811f-82e7c2ec73f2" providerId="ADAL" clId="{5A09A76A-4067-41FD-A749-798E3F8BFA28}" dt="2026-03-19T18:10:45.602" v="1073" actId="962"/>
        <pc:sldMkLst>
          <pc:docMk/>
          <pc:sldMk cId="2312772320" sldId="436"/>
        </pc:sldMkLst>
        <pc:picChg chg="add mod">
          <ac:chgData name="Watson, Lakeshia (CDC/NCHHSTP/DHP)" userId="1c5fcee9-ea84-4146-811f-82e7c2ec73f2" providerId="ADAL" clId="{5A09A76A-4067-41FD-A749-798E3F8BFA28}" dt="2026-03-19T18:10:45.602" v="1073" actId="962"/>
          <ac:picMkLst>
            <pc:docMk/>
            <pc:sldMk cId="2312772320" sldId="436"/>
            <ac:picMk id="6" creationId="{EE03CB4F-8A19-C85D-8D1D-FAE567001175}"/>
          </ac:picMkLst>
        </pc:picChg>
      </pc:sldChg>
      <pc:sldChg chg="add del setBg">
        <pc:chgData name="Watson, Lakeshia (CDC/NCHHSTP/DHP)" userId="1c5fcee9-ea84-4146-811f-82e7c2ec73f2" providerId="ADAL" clId="{5A09A76A-4067-41FD-A749-798E3F8BFA28}" dt="2026-04-13T20:02:34.936" v="1076"/>
        <pc:sldMkLst>
          <pc:docMk/>
          <pc:sldMk cId="4040335774" sldId="5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4/13/2026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4/13/2026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dc.gov/nchs/nvss/vsrr/covid19/excess_deaths.htm" TargetMode="External"/><Relationship Id="rId5" Type="http://schemas.openxmlformats.org/officeDocument/2006/relationships/hyperlink" Target="https://www.cdc.gov/nchhstp/about/atlasplus.html" TargetMode="External"/><Relationship Id="rId4" Type="http://schemas.openxmlformats.org/officeDocument/2006/relationships/hyperlink" Target="https://www.cdc.gov/hiv-data/nhss/hiv-diagnoses-deaths-prevalence.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nchs/nvss/vsrr/covid19/excess_deaths.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s/nvss/vsrr/covid19/excess_deaths.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30FF-4AD6-8E0C-CE4C-798A87CD6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1A178-71F3-6BB6-76AA-3A2FD5249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A83DC-9169-EBF9-77FD-4D1CB8E60B33}"/>
              </a:ext>
            </a:extLst>
          </p:cNvPr>
          <p:cNvSpPr>
            <a:spLocks noGrp="1"/>
          </p:cNvSpPr>
          <p:nvPr>
            <p:ph type="body" idx="1"/>
          </p:nvPr>
        </p:nvSpPr>
        <p:spPr/>
        <p:txBody>
          <a:bodyPr>
            <a:normAutofit fontScale="77500" lnSpcReduction="20000"/>
          </a:bodyPr>
          <a:lstStyle/>
          <a:p>
            <a:r>
              <a:rPr lang="en-US" sz="1800" dirty="0"/>
              <a:t>HIV</a:t>
            </a:r>
            <a:r>
              <a:rPr lang="en-US" sz="1800" strike="noStrike" dirty="0"/>
              <a:t> Disease</a:t>
            </a:r>
            <a:r>
              <a:rPr lang="en-US" sz="1800" dirty="0"/>
              <a:t>,</a:t>
            </a:r>
            <a:r>
              <a:rPr lang="en-US" sz="1800" baseline="0" dirty="0"/>
              <a:t> Stage 3 (AIDS). </a:t>
            </a:r>
            <a:r>
              <a:rPr lang="en-US" sz="1800" dirty="0"/>
              <a:t> </a:t>
            </a:r>
          </a:p>
          <a:p>
            <a:endParaRPr lang="en-US" sz="1800" dirty="0"/>
          </a:p>
          <a:p>
            <a:r>
              <a:rPr lang="en-US" sz="2800" b="0" i="0" u="none" strike="noStrike" dirty="0">
                <a:solidFill>
                  <a:srgbClr val="000000"/>
                </a:solidFill>
                <a:effectLst/>
                <a:latin typeface="Calibri" panose="020F0502020204030204" pitchFamily="34" charset="0"/>
              </a:rPr>
              <a:t>These slides were prepared by the Division of HIV Prevention, National Center for HIV, Viral Hepatitis, STD, and TB Prevention (NCHHSTP), Centers for Disease Control and Prevention (CDC). These slides present data on persons with HIV in the United States based on cases of HIV reported to CDC’s National HIV Surveillance System (NHSS) through December 2025. </a:t>
            </a:r>
            <a:endParaRPr lang="en-US" sz="1800" b="0" i="0" u="none" strike="noStrike" baseline="0" dirty="0">
              <a:solidFill>
                <a:srgbClr val="000000"/>
              </a:solidFill>
              <a:effectLst/>
              <a:latin typeface="Calibri" panose="020F0502020204030204" pitchFamily="34" charset="0"/>
            </a:endParaRPr>
          </a:p>
          <a:p>
            <a:endParaRPr lang="en-US" sz="1800" b="0" baseline="0" dirty="0"/>
          </a:p>
          <a:p>
            <a:pPr marL="0" marR="0" lvl="0" indent="0" algn="l" defTabSz="914400" rtl="0" eaLnBrk="1" fontAlgn="base" latinLnBrk="0" hangingPunct="1">
              <a:lnSpc>
                <a:spcPct val="100000"/>
              </a:lnSpc>
              <a:spcBef>
                <a:spcPts val="0"/>
              </a:spcBef>
              <a:spcAft>
                <a:spcPct val="0"/>
              </a:spcAft>
              <a:buClrTx/>
              <a:buSzTx/>
              <a:buFontTx/>
              <a:buNone/>
              <a:tabLst/>
              <a:defRPr/>
            </a:pPr>
            <a:r>
              <a:rPr lang="en-US" sz="1800" b="0" i="1" dirty="0"/>
              <a:t>Note</a:t>
            </a:r>
            <a:r>
              <a:rPr lang="en-US" sz="1800" b="0" dirty="0"/>
              <a:t>. This slide set is in the public domain. You may reproduce these slides without permission; </a:t>
            </a:r>
            <a:r>
              <a:rPr lang="en-US" sz="1800" b="0" kern="1200" dirty="0">
                <a:solidFill>
                  <a:schemeClr val="tx1"/>
                </a:solidFill>
                <a:effectLst/>
                <a:latin typeface="+mn-lt"/>
                <a:ea typeface="+mn-ea"/>
                <a:cs typeface="+mn-cs"/>
              </a:rPr>
              <a:t>however, citation as to source is appreciated.</a:t>
            </a:r>
          </a:p>
          <a:p>
            <a:pPr marL="457200" marR="0" lvl="1" indent="0" algn="l" defTabSz="914400" rtl="0" eaLnBrk="1" fontAlgn="base" latinLnBrk="0" hangingPunct="1">
              <a:lnSpc>
                <a:spcPct val="100000"/>
              </a:lnSpc>
              <a:spcBef>
                <a:spcPts val="0"/>
              </a:spcBef>
              <a:spcAft>
                <a:spcPct val="0"/>
              </a:spcAft>
              <a:buClrTx/>
              <a:buSzTx/>
              <a:buFontTx/>
              <a:buNone/>
              <a:tabLst/>
              <a:defRPr/>
            </a:pPr>
            <a:r>
              <a:rPr lang="en-US" sz="1800" b="0" kern="1200" dirty="0">
                <a:solidFill>
                  <a:schemeClr val="tx1"/>
                </a:solidFill>
                <a:effectLst/>
                <a:latin typeface="+mn-lt"/>
                <a:ea typeface="+mn-ea"/>
                <a:cs typeface="+mn-cs"/>
              </a:rPr>
              <a:t>Centers for Disease Control and Prevention. </a:t>
            </a:r>
            <a:r>
              <a:rPr lang="en-US" sz="1800" b="0" i="1" kern="1200" dirty="0">
                <a:solidFill>
                  <a:schemeClr val="tx1"/>
                </a:solidFill>
                <a:effectLst/>
                <a:latin typeface="+mn-lt"/>
                <a:ea typeface="+mn-ea"/>
                <a:cs typeface="+mn-cs"/>
              </a:rPr>
              <a:t>HIV Disease, Stage 3 (AIDS) 2024.</a:t>
            </a:r>
            <a:r>
              <a:rPr lang="en-US" sz="1800" b="0" kern="1200" dirty="0">
                <a:solidFill>
                  <a:schemeClr val="tx1"/>
                </a:solidFill>
                <a:effectLst/>
                <a:latin typeface="+mn-lt"/>
                <a:ea typeface="+mn-ea"/>
                <a:cs typeface="+mn-cs"/>
              </a:rPr>
              <a:t> Atlanta: U.S. Department of Health and Human Services; 2026.</a:t>
            </a:r>
            <a:r>
              <a:rPr lang="en-US" sz="1800" b="0" dirty="0"/>
              <a:t> </a:t>
            </a:r>
            <a:endParaRPr lang="en-US" sz="18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800" b="0" dirty="0"/>
              <a:t>You are also free to adapt and revise these slides; however, you must remove the CDC name and logo if changes are made. </a:t>
            </a:r>
          </a:p>
          <a:p>
            <a:endParaRPr lang="en-US" dirty="0"/>
          </a:p>
        </p:txBody>
      </p:sp>
      <p:sp>
        <p:nvSpPr>
          <p:cNvPr id="4" name="Slide Number Placeholder 3">
            <a:extLst>
              <a:ext uri="{FF2B5EF4-FFF2-40B4-BE49-F238E27FC236}">
                <a16:creationId xmlns:a16="http://schemas.microsoft.com/office/drawing/2014/main" id="{5A934557-FDFA-B137-D15F-D1D63AB9D6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E74-8C49-446C-9767-4599C65E6A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890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a:t>
            </a:r>
            <a:r>
              <a:rPr lang="en-US" sz="1200" kern="1200" dirty="0">
                <a:solidFill>
                  <a:schemeClr val="tx1"/>
                </a:solidFill>
                <a:effectLst/>
                <a:latin typeface="Calibri" panose="020F0502020204030204" pitchFamily="34" charset="0"/>
                <a:ea typeface="+mn-ea"/>
                <a:cs typeface="Calibri" panose="020F0502020204030204" pitchFamily="34" charset="0"/>
              </a:rPr>
              <a:t>CA 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7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296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74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62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49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17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93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21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81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r>
              <a:rPr lang="en-US" sz="1200" kern="1200" dirty="0">
                <a:solidFill>
                  <a:schemeClr val="tx1"/>
                </a:solidFill>
                <a:effectLst/>
                <a:latin typeface="Calibri" panose="020F0502020204030204" pitchFamily="34" charset="0"/>
                <a:ea typeface="+mn-ea"/>
                <a:cs typeface="Calibri" panose="020F0502020204030204" pitchFamily="34" charset="0"/>
              </a:rPr>
              <a:t>Metropolitan statistical area (MSA) definitions used in this report are from the U.S. Census Bureau and are available at: </a:t>
            </a:r>
            <a:r>
              <a:rPr lang="en-US" sz="1200" u="sng" kern="1200" dirty="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MSA rankings are based on rates calculated from 12 or more cases. Rates based on fewer than 12 cases should be interpreted with caution.</a:t>
            </a:r>
            <a:endParaRPr lang="en-US" sz="1200" baseline="30000" dirty="0">
              <a:solidFill>
                <a:srgbClr val="5F5F5F"/>
              </a:solidFill>
              <a:latin typeface="Calibri" panose="020F0502020204030204" pitchFamily="34" charset="0"/>
              <a:cs typeface="Calibri" panose="020F0502020204030204" pitchFamily="34" charset="0"/>
            </a:endParaRP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cs typeface="Calibri" panose="020F0502020204030204" pitchFamily="34" charset="0"/>
              </a:rPr>
              <a:t>Indented data on this slide represent </a:t>
            </a:r>
            <a:r>
              <a:rPr lang="en-US" sz="1200" b="0" i="0" u="none" strike="noStrike" baseline="0" dirty="0">
                <a:solidFill>
                  <a:srgbClr val="000000"/>
                </a:solidFill>
                <a:latin typeface="+mn-lt"/>
              </a:rPr>
              <a:t>metropolitan divisions (</a:t>
            </a:r>
            <a:r>
              <a:rPr lang="en-US" dirty="0"/>
              <a:t>subunits within a larger MSA) </a:t>
            </a:r>
            <a:r>
              <a:rPr lang="en-US" sz="1200" b="0" i="0" u="none" strike="noStrike" baseline="0" dirty="0">
                <a:solidFill>
                  <a:srgbClr val="000000"/>
                </a:solidFill>
                <a:latin typeface="+mn-lt"/>
              </a:rPr>
              <a:t>with populations greater than 500,000. Metropolitan division totals may not sum to the overall MSA total.</a:t>
            </a:r>
            <a:r>
              <a:rPr lang="en-US" sz="1200" kern="1200" dirty="0">
                <a:solidFill>
                  <a:schemeClr val="tx1"/>
                </a:solidFill>
                <a:effectLst/>
                <a:latin typeface="Calibri" panose="020F0502020204030204" pitchFamily="34" charset="0"/>
                <a:ea typeface="+mn-ea"/>
                <a:cs typeface="Calibri" panose="020F0502020204030204" pitchFamily="34" charset="0"/>
              </a:rPr>
              <a:t> The Boston-Cambridge-Newton, MA-NH and </a:t>
            </a:r>
            <a:r>
              <a:rPr lang="en-US" sz="1200" kern="1200" dirty="0">
                <a:solidFill>
                  <a:schemeClr val="tx1"/>
                </a:solidFill>
                <a:effectLst/>
                <a:latin typeface="+mn-lt"/>
                <a:ea typeface="+mn-ea"/>
                <a:cs typeface="+mn-cs"/>
              </a:rPr>
              <a:t>San Francisco-Oakland-Fremont, CA </a:t>
            </a:r>
            <a:r>
              <a:rPr lang="en-US" sz="1200" kern="1200" dirty="0">
                <a:solidFill>
                  <a:schemeClr val="tx1"/>
                </a:solidFill>
                <a:effectLst/>
                <a:latin typeface="Calibri" panose="020F0502020204030204" pitchFamily="34" charset="0"/>
                <a:ea typeface="+mn-ea"/>
                <a:cs typeface="Calibri" panose="020F0502020204030204" pitchFamily="34" charset="0"/>
              </a:rPr>
              <a:t>MSAs each include one division with a population less than 500,000; therefore, the division data for these MSAs do not sum to the MSA totals. </a:t>
            </a:r>
          </a:p>
          <a:p>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Stage 3 (AIDS) classification data are based on residence at the time of classification.</a:t>
            </a:r>
          </a:p>
          <a:p>
            <a:endParaRPr lang="en-US" sz="1200" dirty="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dirty="0">
                <a:solidFill>
                  <a:srgbClr val="5F5F5F"/>
                </a:solidFill>
                <a:latin typeface="+mn-lt"/>
              </a:rPr>
              <a:t>Cumulative data include cases reported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cs typeface="Calibri" panose="020F0502020204030204" pitchFamily="34" charset="0"/>
            </a:endParaRPr>
          </a:p>
          <a:p>
            <a:r>
              <a:rPr lang="en-US" sz="1200" dirty="0">
                <a:solidFill>
                  <a:srgbClr val="5F5F5F"/>
                </a:solidFill>
                <a:latin typeface="+mn-lt"/>
                <a:cs typeface="Calibri" panose="020F0502020204030204" pitchFamily="34" charset="0"/>
              </a:rPr>
              <a:t>Prevalence data are based on residence at the end of the specified year (i.e., most recent known address). </a:t>
            </a:r>
            <a:r>
              <a:rPr lang="en-US" sz="1200" baseline="30000" dirty="0">
                <a:solidFill>
                  <a:srgbClr val="5F5F5F"/>
                </a:solidFill>
                <a:latin typeface="+mn-lt"/>
                <a:cs typeface="Calibri" panose="020F0502020204030204" pitchFamily="34" charset="0"/>
              </a:rPr>
              <a:t>	</a:t>
            </a:r>
          </a:p>
          <a:p>
            <a:endParaRPr lang="en-US" sz="1200" baseline="30000" dirty="0">
              <a:solidFill>
                <a:srgbClr val="5F5F5F"/>
              </a:solidFill>
              <a:latin typeface="+mn-lt"/>
              <a:cs typeface="Calibri" panose="020F0502020204030204" pitchFamily="34" charset="0"/>
            </a:endParaRPr>
          </a:p>
          <a:p>
            <a:pPr algn="l" rtl="0" fontAlgn="base"/>
            <a:r>
              <a:rPr lang="en-US" sz="1200" b="0" i="0" u="none" strike="noStrike" dirty="0">
                <a:solidFill>
                  <a:srgbClr val="000000"/>
                </a:solidFill>
                <a:effectLst/>
                <a:latin typeface="+mn-lt"/>
                <a:ea typeface="Calibri"/>
                <a:cs typeface="Calibri"/>
              </a:rPr>
              <a:t>Additional information on data sources, data collection and reporting practices, and case definitions, are available in the National HIV Surveillance System (NHSS) Technical Notes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sz="1200" baseline="30000" dirty="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6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were reported to CDC through December 31, 2025,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Numbers, percentages, and rates of diagnosed HIV classified as stage 3 (AIDS) are based on data from 50 states, the District of Columbia, and 7 U.S. territories and freely associated states. </a:t>
            </a:r>
            <a:r>
              <a:rPr lang="en-US" sz="1200" kern="1200" dirty="0">
                <a:solidFill>
                  <a:schemeClr val="tx1"/>
                </a:solidFill>
                <a:effectLst/>
                <a:latin typeface="+mn-lt"/>
                <a:ea typeface="+mn-ea"/>
                <a:cs typeface="+mn-cs"/>
              </a:rPr>
              <a:t>This slide set marks the first inclusion of data from the Republic of the Marshall Islands in numbers and rates of stage 3 (AIDS) classifications, deaths, and persons living with diagnosed HIV ever classified as stage 3 (AIDS).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endParaRPr>
          </a:p>
          <a:p>
            <a:r>
              <a:rPr lang="en-US" sz="1200" strike="noStrike" dirty="0">
                <a:latin typeface="+mn-lt"/>
              </a:rPr>
              <a:t>Rates for transmission category</a:t>
            </a:r>
            <a:r>
              <a:rPr lang="en-US" sz="1200" strike="noStrike" baseline="0" dirty="0">
                <a:latin typeface="+mn-lt"/>
              </a:rPr>
              <a:t> are not provided because of the absence of denominator data from the U.S. Census Bureau.</a:t>
            </a:r>
            <a:r>
              <a:rPr lang="en-US" sz="1200" strike="noStrike" dirty="0">
                <a:latin typeface="+mn-lt"/>
              </a:rPr>
              <a:t> </a:t>
            </a:r>
          </a:p>
          <a:p>
            <a:endParaRPr lang="en-US" sz="1200" strike="noStrike" dirty="0">
              <a:latin typeface="+mn-lt"/>
            </a:endParaRPr>
          </a:p>
          <a:p>
            <a:r>
              <a:rPr lang="en-US" sz="1200" strike="noStrike" dirty="0">
                <a:latin typeface="+mn-lt"/>
              </a:rPr>
              <a:t>Rates are not calculated by race/ethnicity for the 7 U.S. </a:t>
            </a:r>
            <a:r>
              <a:rPr lang="en-US" sz="1200" dirty="0">
                <a:latin typeface="+mn-lt"/>
              </a:rPr>
              <a:t>territories and freely associated states </a:t>
            </a:r>
            <a:r>
              <a:rPr lang="en-US" sz="1200" strike="noStrike" dirty="0">
                <a:latin typeface="+mn-lt"/>
              </a:rPr>
              <a:t>because the U.S. Census Bureau does not collect information from all U.S. </a:t>
            </a:r>
            <a:r>
              <a:rPr lang="en-US" sz="1200" dirty="0">
                <a:latin typeface="+mn-lt"/>
              </a:rPr>
              <a:t>territories and freely associated states.</a:t>
            </a:r>
          </a:p>
          <a:p>
            <a:endParaRPr lang="en-US" sz="1200" kern="100" dirty="0">
              <a:effectLst/>
              <a:latin typeface="+mn-lt"/>
              <a:ea typeface="Calibri" panose="020F0502020204030204" pitchFamily="34" charset="0"/>
              <a:cs typeface="Times New Roman" panose="02020603050405020304" pitchFamily="18" charset="0"/>
            </a:endParaRPr>
          </a:p>
          <a:p>
            <a:r>
              <a:rPr lang="en-US" sz="1200" kern="100" dirty="0">
                <a:effectLst/>
                <a:latin typeface="+mn-lt"/>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Times New Roman" panose="02020603050405020304" pitchFamily="18" charset="0"/>
              </a:rPr>
              <a:t>National HIV Surveillance System (NHSS)</a:t>
            </a:r>
            <a:r>
              <a:rPr lang="en-US" sz="1200" kern="100" dirty="0">
                <a:effectLst/>
                <a:latin typeface="+mn-lt"/>
                <a:ea typeface="Calibri" panose="020F0502020204030204" pitchFamily="34" charset="0"/>
                <a:cs typeface="Times New Roman" panose="02020603050405020304" pitchFamily="18" charset="0"/>
              </a:rPr>
              <a:t> Technical Notes, available at </a:t>
            </a:r>
            <a:r>
              <a:rPr lang="en-US" sz="1200" dirty="0">
                <a:effectLst/>
                <a:latin typeface="+mn-lt"/>
                <a:hlinkClick r:id="rId3" tooltip="https://www.cdc.gov/hiv-data/nhss/index.html"/>
              </a:rPr>
              <a:t>https://www.cdc.gov/hiv-data/nhss/index.html</a:t>
            </a:r>
            <a:r>
              <a:rPr lang="en-US" sz="1200" dirty="0">
                <a:effectLst/>
                <a:latin typeface="+mn-lt"/>
              </a:rPr>
              <a:t>. </a:t>
            </a:r>
            <a:endParaRPr lang="en-US" sz="1200" dirty="0">
              <a:latin typeface="+mn-lt"/>
            </a:endParaRPr>
          </a:p>
          <a:p>
            <a:pPr lvl="1"/>
            <a:endParaRPr lang="en-US" sz="1200" dirty="0">
              <a:latin typeface="+mn-lt"/>
            </a:endParaRPr>
          </a:p>
          <a:p>
            <a:r>
              <a:rPr lang="en-US" sz="1200" dirty="0">
                <a:latin typeface="+mn-lt"/>
              </a:rPr>
              <a:t>For more information on classification, deaths, and prevalence; see HIV Surveillance Report Technical Notes at </a:t>
            </a:r>
            <a:r>
              <a:rPr lang="en-US" sz="1200" i="0" u="none" strike="noStrike" baseline="0" dirty="0">
                <a:solidFill>
                  <a:srgbClr val="000000"/>
                </a:solidFill>
                <a:latin typeface="+mn-lt"/>
                <a:cs typeface="Calibri" panose="020F0502020204030204" pitchFamily="34" charset="0"/>
                <a:hlinkClick r:id="rId4"/>
              </a:rPr>
              <a:t>https://www.cdc.gov/hiv-data/nhss/hiv-diagnoses-deaths-prevalence.html</a:t>
            </a:r>
            <a:r>
              <a:rPr lang="en-US" sz="1200" i="0" u="none" strike="noStrike" baseline="0" dirty="0">
                <a:solidFill>
                  <a:srgbClr val="000000"/>
                </a:solidFill>
                <a:latin typeface="+mn-lt"/>
                <a:cs typeface="Calibri" panose="020F0502020204030204" pitchFamily="34" charset="0"/>
              </a:rPr>
              <a:t>. </a:t>
            </a:r>
          </a:p>
          <a:p>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mn-lt"/>
              </a:rPr>
              <a:t>Additional data, stratifications, and years are available via NCHHSTP </a:t>
            </a:r>
            <a:r>
              <a:rPr lang="en-US" sz="1200" dirty="0" err="1">
                <a:effectLst/>
                <a:latin typeface="+mn-lt"/>
              </a:rPr>
              <a:t>AtlasPlus</a:t>
            </a:r>
            <a:r>
              <a:rPr lang="en-US" sz="1200" dirty="0">
                <a:effectLst/>
                <a:latin typeface="+mn-lt"/>
              </a:rPr>
              <a:t>, accessible at </a:t>
            </a:r>
            <a:r>
              <a:rPr lang="en-US" sz="1200" b="0" i="0" u="sng" strike="noStrike" dirty="0">
                <a:solidFill>
                  <a:srgbClr val="0F56DC"/>
                </a:solidFill>
                <a:effectLst/>
                <a:latin typeface="+mn-lt"/>
                <a:hlinkClick r:id="rId5"/>
              </a:rPr>
              <a:t>https://www.cdc.gov/nchhstp/about/atlasplus.html</a:t>
            </a:r>
            <a:r>
              <a:rPr lang="en-US" sz="1200" b="0" dirty="0">
                <a:effectLst/>
                <a:latin typeface="+mn-lt"/>
              </a:rPr>
              <a:t>.</a:t>
            </a:r>
            <a:endParaRPr lang="en-US" sz="1200" b="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FF0000"/>
                </a:solidFill>
                <a:latin typeface="+mn-lt"/>
              </a:rPr>
              <a:t>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dirty="0">
                <a:solidFill>
                  <a:srgbClr val="5F5F5F"/>
                </a:solidFill>
                <a:latin typeface="+mn-lt"/>
              </a:rPr>
              <a:t> Death data for years 2020 and 2021 should be interpreted with caution due to excess deaths in the United States population attributed to the COVID-19 pandemic. For additional information, see </a:t>
            </a:r>
            <a:r>
              <a:rPr lang="en-US" sz="1200" b="0" kern="1200" dirty="0">
                <a:solidFill>
                  <a:schemeClr val="tx1"/>
                </a:solidFill>
                <a:effectLst/>
                <a:latin typeface="+mn-lt"/>
                <a:ea typeface="+mn-ea"/>
                <a:cs typeface="+mn-cs"/>
                <a:hlinkClick r:id="rId6"/>
              </a:rPr>
              <a:t>https://www.cdc.gov/nchs/nvss/vsrr/covid19/excess_deaths.htm</a:t>
            </a:r>
            <a:r>
              <a:rPr lang="en-US" sz="1200" b="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latin typeface="+mn-lt"/>
              </a:rPr>
              <a:t>. </a:t>
            </a:r>
          </a:p>
          <a:p>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In the United States and 7 territories and freely associated states, </a:t>
            </a:r>
            <a:r>
              <a:rPr lang="en-US" sz="1200" b="0" kern="1200" dirty="0">
                <a:solidFill>
                  <a:schemeClr val="tx1"/>
                </a:solidFill>
                <a:effectLst/>
                <a:latin typeface="+mn-lt"/>
                <a:ea typeface="+mn-ea"/>
                <a:cs typeface="+mn-cs"/>
              </a:rPr>
              <a:t>stage 3 (AIDS) classifications </a:t>
            </a:r>
            <a:r>
              <a:rPr lang="en-US" sz="1200" b="0" kern="1200" baseline="0" dirty="0">
                <a:solidFill>
                  <a:schemeClr val="tx1"/>
                </a:solidFill>
                <a:effectLst/>
                <a:latin typeface="+mn-lt"/>
                <a:ea typeface="+mn-ea"/>
                <a:cs typeface="+mn-cs"/>
              </a:rPr>
              <a:t>and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sharply from 1985 through the mid-1990s. The overall declines in stage 3 (AIDS) classifications and deaths of persons with stage 3 (AIDS) since the mid-1990s are due to breakthroughs in early detection of HIV, improved screening technologies, advances in antiretroviral and combination drug therapies, prophylactic medications against opportunistic infections, and HIV prevention awareness campaigns. The prevalence of stage 3 (AIDS) has steadily increased throughout 1985–2024. </a:t>
            </a:r>
          </a:p>
          <a:p>
            <a:r>
              <a:rPr lang="en-US" sz="1200" b="0" kern="1200" dirty="0">
                <a:solidFill>
                  <a:schemeClr val="tx1"/>
                </a:solidFill>
                <a:effectLst/>
                <a:latin typeface="+mn-lt"/>
                <a:ea typeface="+mn-ea"/>
                <a:cs typeface="+mn-cs"/>
              </a:rPr>
              <a:t> </a:t>
            </a:r>
            <a:endParaRPr lang="en-US" sz="1200" b="1" i="0" kern="1200" dirty="0">
              <a:solidFill>
                <a:srgbClr val="5F5F5F"/>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Deaths of persons with HIV disease ever classified as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dirty="0">
                <a:solidFill>
                  <a:srgbClr val="000000"/>
                </a:solidFill>
                <a:effectLst/>
                <a:latin typeface="+mn-lt"/>
              </a:rPr>
              <a:t>Prevalence data for 2024 should be interpreted with caution due to the use of preliminary death data for that year reported to CDC as of December 2025.</a:t>
            </a:r>
            <a:r>
              <a:rPr lang="en-US" sz="1200" b="0" i="0" dirty="0">
                <a:solidFill>
                  <a:srgbClr val="000000"/>
                </a:solidFill>
                <a:effectLst/>
                <a:latin typeface="+mn-lt"/>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solidFill>
                  <a:srgbClr val="000000"/>
                </a:solidFill>
                <a:latin typeface="+mn-lt"/>
                <a:cs typeface="Calibri" panose="020F0502020204030204" pitchFamily="34"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dirty="0">
                <a:solidFill>
                  <a:srgbClr val="5F5F5F"/>
                </a:solidFill>
                <a:latin typeface="+mn-lt"/>
                <a:cs typeface="Calibri" panose="020F0502020204030204" pitchFamily="34" charset="0"/>
              </a:rPr>
              <a:t> For additional information, see </a:t>
            </a:r>
            <a:r>
              <a:rPr lang="en-US" sz="1200" b="0" kern="1200" dirty="0">
                <a:solidFill>
                  <a:schemeClr val="tx1"/>
                </a:solidFill>
                <a:effectLst/>
                <a:latin typeface="+mn-lt"/>
                <a:cs typeface="Calibri" panose="020F0502020204030204" pitchFamily="34" charset="0"/>
                <a:hlinkClick r:id="rId3"/>
              </a:rPr>
              <a:t>https://www.cdc.gov/nchs/nvss/vsrr/covid19/excess_deaths.htm</a:t>
            </a:r>
            <a:r>
              <a:rPr lang="en-US" sz="1200" b="0" kern="1200" dirty="0">
                <a:solidFill>
                  <a:schemeClr val="tx1"/>
                </a:solidFill>
                <a:effectLst/>
                <a:latin typeface="+mn-lt"/>
                <a:cs typeface="Calibri" panose="020F0502020204030204" pitchFamily="34" charset="0"/>
              </a:rPr>
              <a:t>.  </a:t>
            </a:r>
          </a:p>
          <a:p>
            <a:pPr algn="l" rtl="0" fontAlgn="base"/>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sz="1200" b="0" i="0" dirty="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11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In the United States and 6 territories and freely associated states, r</a:t>
            </a:r>
            <a:r>
              <a:rPr lang="en-US" sz="1200" b="0" kern="1200" dirty="0" err="1">
                <a:solidFill>
                  <a:schemeClr val="tx1"/>
                </a:solidFill>
                <a:effectLst/>
                <a:latin typeface="+mn-lt"/>
                <a:ea typeface="+mn-ea"/>
                <a:cs typeface="+mn-cs"/>
              </a:rPr>
              <a:t>ates</a:t>
            </a:r>
            <a:r>
              <a:rPr lang="en-US" sz="1200" b="0" kern="1200" dirty="0">
                <a:solidFill>
                  <a:schemeClr val="tx1"/>
                </a:solidFill>
                <a:effectLst/>
                <a:latin typeface="+mn-lt"/>
                <a:ea typeface="+mn-ea"/>
                <a:cs typeface="+mn-cs"/>
              </a:rPr>
              <a:t> of stage 3 (AIDS) classifications </a:t>
            </a:r>
            <a:r>
              <a:rPr lang="en-US" sz="1200" b="0" kern="1200" baseline="0" dirty="0">
                <a:solidFill>
                  <a:schemeClr val="tx1"/>
                </a:solidFill>
                <a:effectLst/>
                <a:latin typeface="+mn-lt"/>
                <a:ea typeface="+mn-ea"/>
                <a:cs typeface="+mn-cs"/>
              </a:rPr>
              <a:t>and rates of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from 1985 through the mid-1990s. The overall declines in rates of stage 3 (AIDS) classifications and rates of deaths of persons with stage 3 (AIDS) since the mid-1990s are due to breakthroughs in early detection of HIV, improved screening technologies, advances in antiretroviral and combination drug therapies, prophylactic medications against opportunistic infections, and HIV prevention awareness campaigns.</a:t>
            </a:r>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Deaths of persons with HIV disease ever classified as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rgbClr val="FF0000"/>
                </a:solidFill>
                <a:effectLst/>
                <a:latin typeface="+mn-lt"/>
                <a:ea typeface="+mn-ea"/>
                <a:cs typeface="+mn-cs"/>
              </a:rPr>
              <a:t>Rates displayed here are based on data from the 50 U.S. states, the District of Columbia, American Samoa, Commonwealth of the Northern Mariana Islands, Guam, Puerto Rico, Republic of the Marshall Islands, and the U.S. Virgin Islands. Data for the Republic of Palau is not included due to lack of population estimates from 1985-1989. </a:t>
            </a: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dirty="0">
                <a:solidFill>
                  <a:srgbClr val="000000"/>
                </a:solidFill>
                <a:effectLst/>
                <a:latin typeface="+mn-lt"/>
              </a:rPr>
              <a:t>Prevalence data for 2024 should be interpreted with caution due to the use of preliminary death data for that year reported to CDC as of December 2025.</a:t>
            </a:r>
            <a:r>
              <a:rPr lang="en-US" sz="1200" b="0" i="0" dirty="0">
                <a:solidFill>
                  <a:srgbClr val="000000"/>
                </a:solidFill>
                <a:effectLst/>
                <a:latin typeface="+mn-lt"/>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solidFill>
                  <a:srgbClr val="000000"/>
                </a:solidFill>
                <a:latin typeface="+mn-lt"/>
                <a:cs typeface="Calibri" panose="020F0502020204030204" pitchFamily="34"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dirty="0">
                <a:solidFill>
                  <a:srgbClr val="5F5F5F"/>
                </a:solidFill>
                <a:latin typeface="+mn-lt"/>
                <a:cs typeface="Calibri" panose="020F0502020204030204" pitchFamily="34" charset="0"/>
              </a:rPr>
              <a:t> For additional information, see </a:t>
            </a:r>
            <a:r>
              <a:rPr lang="en-US" sz="1200" b="0" kern="1200" dirty="0">
                <a:solidFill>
                  <a:schemeClr val="tx1"/>
                </a:solidFill>
                <a:effectLst/>
                <a:latin typeface="+mn-lt"/>
                <a:ea typeface="+mn-ea"/>
                <a:cs typeface="+mn-cs"/>
                <a:hlinkClick r:id="rId3"/>
              </a:rPr>
              <a:t>https://www.cdc.gov/nchs/nvss/vsrr/covid19/excess_deaths.htm</a:t>
            </a:r>
            <a:r>
              <a:rPr lang="en-US" sz="1200" b="0" kern="1200" dirty="0">
                <a:solidFill>
                  <a:schemeClr val="tx1"/>
                </a:solidFill>
                <a:effectLst/>
                <a:latin typeface="+mn-lt"/>
                <a:cs typeface="Calibri" panose="020F0502020204030204" pitchFamily="34" charset="0"/>
              </a:rPr>
              <a:t>.  </a:t>
            </a:r>
          </a:p>
          <a:p>
            <a:pPr algn="l" rtl="0" fontAlgn="base"/>
            <a:endParaRPr lang="en-US" sz="1200" b="0" i="0" dirty="0">
              <a:solidFill>
                <a:srgbClr val="444444"/>
              </a:solidFill>
              <a:effectLst/>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4"/>
              </a:rPr>
              <a:t>https://www.cdc.gov/hiv-data/nhss/index.html</a:t>
            </a:r>
            <a:r>
              <a:rPr lang="en-US" sz="1200" b="0" i="0" u="none" strike="noStrike" dirty="0">
                <a:solidFill>
                  <a:srgbClr val="000000"/>
                </a:solidFill>
                <a:effectLst/>
                <a:latin typeface="+mn-lt"/>
                <a:ea typeface="Calibri"/>
                <a:cs typeface="Calibri"/>
              </a:rPr>
              <a:t>.</a:t>
            </a:r>
            <a:endParaRPr lang="en-US" sz="1200" b="0" i="0" dirty="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09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pPr marL="0" marR="0" lvl="0" indent="0" algn="l" defTabSz="911474" rtl="0" eaLnBrk="1" fontAlgn="auto" latinLnBrk="0" hangingPunct="1">
              <a:lnSpc>
                <a:spcPct val="100000"/>
              </a:lnSpc>
              <a:spcBef>
                <a:spcPts val="0"/>
              </a:spcBef>
              <a:spcAft>
                <a:spcPts val="0"/>
              </a:spcAft>
              <a:buClrTx/>
              <a:buSzTx/>
              <a:buFontTx/>
              <a:buNone/>
              <a:tabLst/>
              <a:defRPr/>
            </a:pPr>
            <a:r>
              <a:rPr lang="en-US" dirty="0">
                <a:latin typeface="+mn-lt"/>
              </a:rPr>
              <a:t>By year-2024 </a:t>
            </a: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in the United States and 7 territories and freely associated states</a:t>
            </a:r>
            <a:r>
              <a:rPr lang="en-US" dirty="0">
                <a:latin typeface="+mn-lt"/>
              </a:rPr>
              <a:t>, there were </a:t>
            </a:r>
            <a:r>
              <a:rPr lang="en-US" b="0" dirty="0">
                <a:latin typeface="+mn-lt"/>
              </a:rPr>
              <a:t>1,383,401</a:t>
            </a:r>
            <a:r>
              <a:rPr lang="en-US" b="1" dirty="0">
                <a:latin typeface="+mn-lt"/>
              </a:rPr>
              <a:t> </a:t>
            </a:r>
            <a:r>
              <a:rPr lang="en-US" sz="1200" b="0" kern="1200" dirty="0">
                <a:solidFill>
                  <a:schemeClr val="tx1"/>
                </a:solidFill>
                <a:effectLst/>
                <a:latin typeface="+mn-lt"/>
                <a:ea typeface="+mn-ea"/>
                <a:cs typeface="+mn-cs"/>
              </a:rPr>
              <a:t>stage 3 (AIDS) classifications </a:t>
            </a:r>
            <a:r>
              <a:rPr lang="en-US" b="0" dirty="0">
                <a:latin typeface="+mn-lt"/>
              </a:rPr>
              <a:t>and 837,657 </a:t>
            </a:r>
            <a:r>
              <a:rPr lang="en-US" dirty="0">
                <a:latin typeface="+mn-lt"/>
              </a:rPr>
              <a:t>deaths among persons with Stage 3 (AIDS).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dirty="0">
                <a:latin typeface="+mn-lt"/>
              </a:rPr>
              <a:t>As of year-end 2024, cumulative stage 3 (AIDS) classifications were as follows: </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30–34 years accounted for </a:t>
            </a:r>
            <a:r>
              <a:rPr lang="en-US" sz="1200" b="0" dirty="0">
                <a:latin typeface="+mn-lt"/>
              </a:rPr>
              <a:t>18.3</a:t>
            </a:r>
            <a:r>
              <a:rPr lang="en-US" sz="1200" dirty="0">
                <a:latin typeface="+mn-lt"/>
              </a:rPr>
              <a:t>%</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35–39 years accounted for 19.4%</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40–44 years accounted for </a:t>
            </a:r>
            <a:r>
              <a:rPr lang="en-US" sz="1200" b="0" dirty="0">
                <a:latin typeface="+mn-lt"/>
              </a:rPr>
              <a:t>16.2</a:t>
            </a:r>
            <a:r>
              <a:rPr lang="en-US" sz="1200" dirty="0">
                <a:latin typeface="+mn-lt"/>
              </a:rPr>
              <a:t>%</a:t>
            </a:r>
          </a:p>
          <a:p>
            <a:pPr marL="0" marR="0" lvl="0" indent="0" algn="l" defTabSz="9114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14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Cumulative stage 3 (AIDS) deaths were as follows: </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35–39 years accounted for 16.7%</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40–44 years accounted for </a:t>
            </a:r>
            <a:r>
              <a:rPr lang="en-US" sz="1200" b="0" dirty="0">
                <a:latin typeface="+mn-lt"/>
              </a:rPr>
              <a:t>16.1%</a:t>
            </a:r>
            <a:endParaRPr lang="en-US" sz="1200" dirty="0">
              <a:latin typeface="+mn-lt"/>
            </a:endParaRP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Persons aged 45-49 years </a:t>
            </a:r>
            <a:r>
              <a:rPr lang="en-US" sz="1200" b="0" dirty="0">
                <a:latin typeface="+mn-lt"/>
              </a:rPr>
              <a:t>accounted for 13.3</a:t>
            </a:r>
            <a:r>
              <a:rPr lang="en-US" sz="1200" dirty="0">
                <a:latin typeface="+mn-lt"/>
              </a:rPr>
              <a:t>% and persons age 30–34 years accounted for 13.2%</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Deaths of persons with HIV disease,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Cumulative data are from the beginning of the epidemic through 2024.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3"/>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4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5F5F5F"/>
                </a:solidFill>
                <a:latin typeface="+mn-lt"/>
              </a:rPr>
              <a:t>Key findings</a:t>
            </a:r>
          </a:p>
          <a:p>
            <a:r>
              <a:rPr lang="en-US" dirty="0">
                <a:latin typeface="+mn-lt"/>
              </a:rPr>
              <a:t>By year-2024 </a:t>
            </a: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in the United States and 7 territories and freely associated states</a:t>
            </a:r>
            <a:r>
              <a:rPr lang="en-US" dirty="0">
                <a:latin typeface="+mn-lt"/>
              </a:rPr>
              <a:t>, there were </a:t>
            </a:r>
            <a:r>
              <a:rPr lang="en-US" b="0" dirty="0">
                <a:latin typeface="+mn-lt"/>
              </a:rPr>
              <a:t>1,383,401 </a:t>
            </a:r>
            <a:r>
              <a:rPr lang="en-US" sz="1200" b="0" kern="1200" dirty="0">
                <a:solidFill>
                  <a:schemeClr val="tx1"/>
                </a:solidFill>
                <a:effectLst/>
                <a:latin typeface="+mn-lt"/>
                <a:ea typeface="+mn-ea"/>
                <a:cs typeface="+mn-cs"/>
              </a:rPr>
              <a:t>stage 3 (AIDS) classifications </a:t>
            </a:r>
            <a:r>
              <a:rPr lang="en-US" b="0" dirty="0">
                <a:latin typeface="+mn-lt"/>
              </a:rPr>
              <a:t>and 837,657 </a:t>
            </a:r>
            <a:r>
              <a:rPr lang="en-US" dirty="0">
                <a:latin typeface="+mn-lt"/>
              </a:rPr>
              <a:t>deaths among persons with Stage 3 (AIDS). </a:t>
            </a:r>
          </a:p>
          <a:p>
            <a:r>
              <a:rPr lang="en-US" dirty="0">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As of year-end 2024, cumulative stage 3 (AIDS) classifications were as follows: </a:t>
            </a:r>
            <a:endParaRPr lang="en-US" dirty="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Black/African American persons accounted for </a:t>
            </a:r>
            <a:r>
              <a:rPr lang="en-US" sz="1200" b="0" dirty="0">
                <a:latin typeface="+mn-lt"/>
              </a:rPr>
              <a:t>39.6%</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White persons </a:t>
            </a:r>
            <a:r>
              <a:rPr lang="en-US" sz="1200" dirty="0">
                <a:latin typeface="+mn-lt"/>
              </a:rPr>
              <a:t>accounted for </a:t>
            </a:r>
            <a:r>
              <a:rPr lang="en-US" sz="1200" b="0" dirty="0">
                <a:latin typeface="+mn-lt"/>
              </a:rPr>
              <a:t>33.1%</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latin typeface="+mn-lt"/>
              </a:rPr>
              <a:t>As of year-end 2024, cumulative stage 3 (AIDS) deaths were as follows: </a:t>
            </a:r>
            <a:endParaRPr lang="en-US" sz="1200" b="0" dirty="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Black/African American persons accounted for</a:t>
            </a:r>
            <a:r>
              <a:rPr lang="en-US" sz="1200" b="0" dirty="0">
                <a:latin typeface="+mn-lt"/>
              </a:rPr>
              <a:t> 40.0%</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White persons accounted for 37.5%</a:t>
            </a:r>
            <a:endParaRPr lang="en-US" b="0" dirty="0">
              <a:latin typeface="+mn-lt"/>
            </a:endParaRPr>
          </a:p>
          <a:p>
            <a:endParaRPr 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285750" indent="-285750" fontAlgn="auto">
              <a:lnSpc>
                <a:spcPts val="900"/>
              </a:lnSpc>
              <a:spcBef>
                <a:spcPts val="0"/>
              </a:spcBef>
              <a:spcAft>
                <a:spcPts val="0"/>
              </a:spcAft>
              <a:defRPr/>
            </a:pPr>
            <a:r>
              <a:rPr lang="en-US" sz="1200" dirty="0">
                <a:solidFill>
                  <a:srgbClr val="5F5F5F"/>
                </a:solidFill>
                <a:latin typeface="+mn-lt"/>
                <a:cs typeface="Calibri" panose="020F0502020204030204" pitchFamily="34" charset="0"/>
              </a:rPr>
              <a:t>Deaths of persons with HIV disease, stage 3 (AIDS) may be due to any cause. </a:t>
            </a:r>
          </a:p>
          <a:p>
            <a:pPr marL="285750" indent="-285750" fontAlgn="auto">
              <a:lnSpc>
                <a:spcPts val="900"/>
              </a:lnSpc>
              <a:spcBef>
                <a:spcPts val="0"/>
              </a:spcBef>
              <a:spcAft>
                <a:spcPts val="0"/>
              </a:spcAft>
              <a:defRPr/>
            </a:pPr>
            <a:endParaRPr lang="en-US" sz="1200" dirty="0">
              <a:solidFill>
                <a:srgbClr val="5F5F5F"/>
              </a:solidFill>
              <a:latin typeface="+mn-lt"/>
              <a:cs typeface="Calibri" panose="020F0502020204030204" pitchFamily="34" charset="0"/>
            </a:endParaRPr>
          </a:p>
          <a:p>
            <a:pPr marL="285750" indent="-285750" fontAlgn="auto">
              <a:lnSpc>
                <a:spcPts val="900"/>
              </a:lnSpc>
              <a:spcBef>
                <a:spcPts val="0"/>
              </a:spcBef>
              <a:spcAft>
                <a:spcPts val="0"/>
              </a:spcAft>
              <a:defRPr/>
            </a:pPr>
            <a:r>
              <a:rPr lang="en-US" sz="1200" dirty="0">
                <a:solidFill>
                  <a:srgbClr val="5F5F5F"/>
                </a:solidFill>
                <a:latin typeface="+mn-lt"/>
              </a:rPr>
              <a:t>Cumulative data are from the beginning of the epidemic through 2024. </a:t>
            </a:r>
          </a:p>
          <a:p>
            <a:pPr marL="285750" indent="-285750" fontAlgn="auto">
              <a:lnSpc>
                <a:spcPts val="900"/>
              </a:lnSpc>
              <a:spcBef>
                <a:spcPts val="0"/>
              </a:spcBef>
              <a:spcAft>
                <a:spcPts val="0"/>
              </a:spcAft>
              <a:defRPr/>
            </a:pPr>
            <a:endParaRPr lang="en-US" sz="1200" dirty="0">
              <a:solidFill>
                <a:srgbClr val="5F5F5F"/>
              </a:solidFill>
              <a:latin typeface="+mn-lt"/>
            </a:endParaRPr>
          </a:p>
          <a:p>
            <a:pPr fontAlgn="auto">
              <a:lnSpc>
                <a:spcPts val="900"/>
              </a:lnSpc>
              <a:spcBef>
                <a:spcPts val="0"/>
              </a:spcBef>
              <a:spcAft>
                <a:spcPts val="0"/>
              </a:spcAft>
              <a:defRPr/>
            </a:pPr>
            <a:r>
              <a:rPr lang="en-US" sz="1200" dirty="0">
                <a:solidFill>
                  <a:srgbClr val="5F5F5F"/>
                </a:solidFill>
                <a:latin typeface="+mn-lt"/>
                <a:cs typeface="Calibri" panose="020F0502020204030204" pitchFamily="34" charset="0"/>
              </a:rPr>
              <a:t>Data presented for Asian persons includes Asian/Pacific Islander legacy cases.</a:t>
            </a:r>
          </a:p>
          <a:p>
            <a:pPr fontAlgn="auto">
              <a:lnSpc>
                <a:spcPts val="900"/>
              </a:lnSpc>
              <a:spcBef>
                <a:spcPts val="0"/>
              </a:spcBef>
              <a:spcAft>
                <a:spcPts val="0"/>
              </a:spcAft>
              <a:defRPr/>
            </a:pPr>
            <a:r>
              <a:rPr lang="en-US" sz="1200" dirty="0">
                <a:solidFill>
                  <a:srgbClr val="5F5F5F"/>
                </a:solidFill>
                <a:latin typeface="+mn-lt"/>
                <a:cs typeface="Calibri" panose="020F0502020204030204" pitchFamily="34" charset="0"/>
              </a:rPr>
              <a:t>		</a:t>
            </a:r>
          </a:p>
          <a:p>
            <a:pPr fontAlgn="auto">
              <a:lnSpc>
                <a:spcPts val="900"/>
              </a:lnSpc>
              <a:spcBef>
                <a:spcPts val="0"/>
              </a:spcBef>
              <a:spcAft>
                <a:spcPts val="0"/>
              </a:spcAft>
              <a:defRPr/>
            </a:pPr>
            <a:r>
              <a:rPr lang="en-US" sz="1200" dirty="0">
                <a:solidFill>
                  <a:srgbClr val="5F5F5F"/>
                </a:solidFill>
                <a:latin typeface="+mn-lt"/>
                <a:cs typeface="Calibri" panose="020F0502020204030204" pitchFamily="34" charset="0"/>
              </a:rPr>
              <a:t>Total includes persons whose race/ethnicity is unknown.</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3"/>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51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r>
              <a:rPr lang="en-US" dirty="0">
                <a:solidFill>
                  <a:srgbClr val="5F5F5F"/>
                </a:solidFill>
                <a:latin typeface="+mn-lt"/>
              </a:rPr>
              <a:t>By year-2024 i</a:t>
            </a: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n the United States and 7 territories and freely associated states</a:t>
            </a:r>
            <a:r>
              <a:rPr lang="en-US" dirty="0">
                <a:solidFill>
                  <a:srgbClr val="5F5F5F"/>
                </a:solidFill>
                <a:latin typeface="+mn-lt"/>
              </a:rPr>
              <a:t>, among males </a:t>
            </a:r>
            <a:r>
              <a:rPr lang="en-US" sz="1200" dirty="0">
                <a:solidFill>
                  <a:srgbClr val="5F5F5F"/>
                </a:solidFill>
                <a:latin typeface="+mn-lt"/>
              </a:rPr>
              <a:t>aged ≥13 years</a:t>
            </a:r>
            <a:r>
              <a:rPr lang="en-US" dirty="0">
                <a:solidFill>
                  <a:srgbClr val="5F5F5F"/>
                </a:solidFill>
                <a:latin typeface="+mn-lt"/>
              </a:rPr>
              <a:t>, there were </a:t>
            </a:r>
            <a:r>
              <a:rPr lang="en-US" b="0" dirty="0">
                <a:solidFill>
                  <a:srgbClr val="5F5F5F"/>
                </a:solidFill>
                <a:latin typeface="+mn-lt"/>
              </a:rPr>
              <a:t>1,085,907 </a:t>
            </a:r>
            <a:r>
              <a:rPr lang="en-US" sz="1200" b="0" kern="1200" dirty="0">
                <a:solidFill>
                  <a:srgbClr val="5F5F5F"/>
                </a:solidFill>
                <a:effectLst/>
                <a:latin typeface="+mn-lt"/>
                <a:ea typeface="+mn-ea"/>
                <a:cs typeface="+mn-cs"/>
              </a:rPr>
              <a:t>stage 3 (AIDS) classifications </a:t>
            </a:r>
            <a:r>
              <a:rPr lang="en-US" b="0" dirty="0">
                <a:solidFill>
                  <a:srgbClr val="5F5F5F"/>
                </a:solidFill>
                <a:latin typeface="+mn-lt"/>
              </a:rPr>
              <a:t>and </a:t>
            </a:r>
            <a:r>
              <a:rPr lang="en-US" sz="1200" b="0" i="0" u="none" strike="noStrike" dirty="0">
                <a:solidFill>
                  <a:srgbClr val="5F5F5F"/>
                </a:solidFill>
                <a:effectLst/>
                <a:latin typeface="+mn-lt"/>
                <a:cs typeface="Calibri" panose="020F0502020204030204" pitchFamily="34" charset="0"/>
              </a:rPr>
              <a:t>671,639</a:t>
            </a:r>
            <a:r>
              <a:rPr lang="en-US" b="0" dirty="0">
                <a:solidFill>
                  <a:srgbClr val="5F5F5F"/>
                </a:solidFill>
                <a:latin typeface="+mn-lt"/>
              </a:rPr>
              <a:t> </a:t>
            </a:r>
            <a:r>
              <a:rPr lang="en-US" dirty="0">
                <a:solidFill>
                  <a:srgbClr val="5F5F5F"/>
                </a:solidFill>
                <a:latin typeface="+mn-lt"/>
              </a:rPr>
              <a:t>deaths among persons with Stage 3 (AIDS). </a:t>
            </a:r>
          </a:p>
          <a:p>
            <a:r>
              <a:rPr lang="en-US" dirty="0">
                <a:solidFill>
                  <a:srgbClr val="5F5F5F"/>
                </a:solidFill>
                <a:latin typeface="+mn-lt"/>
              </a:rPr>
              <a:t> </a:t>
            </a:r>
            <a:endParaRPr lang="en-US" b="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As of year-end 2024, cumulative stage 3 (AIDS) classifications were as follows: </a:t>
            </a:r>
            <a:endParaRPr lang="en-US" dirty="0">
              <a:solidFill>
                <a:srgbClr val="5F5F5F"/>
              </a:solidFill>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5F5F5F"/>
                </a:solidFill>
                <a:effectLst/>
                <a:latin typeface="+mn-lt"/>
                <a:ea typeface="+mn-ea"/>
                <a:cs typeface="+mn-cs"/>
              </a:rPr>
              <a:t>Males with HIV attribute</a:t>
            </a:r>
            <a:r>
              <a:rPr lang="en-US" sz="1200" kern="1200" dirty="0">
                <a:solidFill>
                  <a:srgbClr val="5F5F5F"/>
                </a:solidFill>
                <a:effectLst/>
                <a:highlight>
                  <a:srgbClr val="FFFF00"/>
                </a:highlight>
                <a:latin typeface="+mn-lt"/>
                <a:ea typeface="+mn-ea"/>
                <a:cs typeface="+mn-cs"/>
              </a:rPr>
              <a:t>d</a:t>
            </a:r>
            <a:r>
              <a:rPr lang="en-US" sz="1200" kern="1200" dirty="0">
                <a:solidFill>
                  <a:srgbClr val="5F5F5F"/>
                </a:solidFill>
                <a:effectLst/>
                <a:latin typeface="+mn-lt"/>
                <a:ea typeface="+mn-ea"/>
                <a:cs typeface="+mn-cs"/>
              </a:rPr>
              <a:t> to male-to-male sexual contact (MMSC) </a:t>
            </a:r>
            <a:r>
              <a:rPr lang="en-US" sz="1200" dirty="0">
                <a:solidFill>
                  <a:srgbClr val="5F5F5F"/>
                </a:solidFill>
                <a:latin typeface="+mn-lt"/>
              </a:rPr>
              <a:t>accounted for </a:t>
            </a:r>
            <a:r>
              <a:rPr lang="en-US" sz="1200" b="0" dirty="0">
                <a:solidFill>
                  <a:srgbClr val="5F5F5F"/>
                </a:solidFill>
                <a:latin typeface="+mn-lt"/>
              </a:rPr>
              <a:t>61.9</a:t>
            </a:r>
            <a:r>
              <a:rPr lang="en-US" sz="1200" dirty="0">
                <a:solidFill>
                  <a:srgbClr val="5F5F5F"/>
                </a:solidFill>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5F5F5F"/>
                </a:solidFill>
                <a:latin typeface="+mn-lt"/>
              </a:rPr>
              <a:t>Males with HIV attributed to injection drug use (IDU) accounted for </a:t>
            </a:r>
            <a:r>
              <a:rPr lang="en-US" sz="1200" b="0" dirty="0">
                <a:solidFill>
                  <a:srgbClr val="5F5F5F"/>
                </a:solidFill>
                <a:latin typeface="+mn-lt"/>
              </a:rPr>
              <a:t>18.1</a:t>
            </a:r>
            <a:r>
              <a:rPr lang="en-US" sz="1200" dirty="0">
                <a:solidFill>
                  <a:srgbClr val="5F5F5F"/>
                </a:solidFill>
                <a:latin typeface="+mn-lt"/>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solidFill>
                  <a:srgbClr val="5F5F5F"/>
                </a:solidFill>
                <a:latin typeface="+mn-lt"/>
              </a:rPr>
              <a:t>As of year-end 2024, cumulative stage 3 (AIDS) deaths were as follows: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Males with HIV attributed to male-to-male sexual contact (MMSC) </a:t>
            </a:r>
            <a:r>
              <a:rPr lang="en-US" sz="1200" dirty="0">
                <a:latin typeface="+mn-lt"/>
              </a:rPr>
              <a:t>accounted for </a:t>
            </a:r>
            <a:r>
              <a:rPr lang="en-US" sz="1200" b="0" dirty="0">
                <a:latin typeface="+mn-lt"/>
              </a:rPr>
              <a:t>56.7</a:t>
            </a:r>
            <a:r>
              <a:rPr lang="en-US" sz="1200" dirty="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Males with HIV attributed to injection drug use (IDU) accounted for </a:t>
            </a:r>
            <a:r>
              <a:rPr lang="en-US" sz="1200" b="0" dirty="0">
                <a:latin typeface="+mn-lt"/>
              </a:rPr>
              <a:t>23.6</a:t>
            </a:r>
            <a:r>
              <a:rPr lang="en-US" sz="1200" dirty="0">
                <a:latin typeface="+mn-lt"/>
              </a:rPr>
              <a:t>%</a:t>
            </a:r>
            <a:endParaRPr lang="en-US" dirty="0">
              <a:latin typeface="+mn-lt"/>
            </a:endParaRPr>
          </a:p>
          <a:p>
            <a:endParaRPr 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287338" indent="-287338" fontAlgn="auto">
              <a:lnSpc>
                <a:spcPts val="900"/>
              </a:lnSpc>
              <a:spcBef>
                <a:spcPts val="0"/>
              </a:spcBef>
              <a:spcAft>
                <a:spcPts val="0"/>
              </a:spcAft>
              <a:defRPr/>
            </a:pPr>
            <a:r>
              <a:rPr lang="en-US" sz="1200" dirty="0">
                <a:solidFill>
                  <a:srgbClr val="5F5F5F"/>
                </a:solidFill>
                <a:latin typeface="+mn-lt"/>
              </a:rPr>
              <a:t>Deaths of persons with HIV disease, stage 3 (AIDS) may be due to any cause</a:t>
            </a:r>
            <a:r>
              <a:rPr lang="en-US" sz="1200" dirty="0">
                <a:solidFill>
                  <a:srgbClr val="5F5F5F"/>
                </a:solidFill>
                <a:latin typeface="+mn-lt"/>
                <a:cs typeface="Calibri" panose="020F0502020204030204" pitchFamily="34" charset="0"/>
              </a:rPr>
              <a:t>. </a:t>
            </a:r>
          </a:p>
          <a:p>
            <a:pPr marL="287338" indent="-287338" fontAlgn="auto">
              <a:lnSpc>
                <a:spcPts val="900"/>
              </a:lnSpc>
              <a:spcBef>
                <a:spcPts val="0"/>
              </a:spcBef>
              <a:spcAft>
                <a:spcPts val="0"/>
              </a:spcAft>
              <a:defRPr/>
            </a:pPr>
            <a:endParaRPr lang="en-US" sz="1200" dirty="0">
              <a:solidFill>
                <a:srgbClr val="5F5F5F"/>
              </a:solidFill>
              <a:latin typeface="+mn-lt"/>
              <a:cs typeface="Calibri" panose="020F0502020204030204" pitchFamily="34" charset="0"/>
            </a:endParaRPr>
          </a:p>
          <a:p>
            <a:pPr marL="287338" marR="0" lvl="0" indent="-287338" algn="l" defTabSz="914400" rtl="0" eaLnBrk="1" fontAlgn="auto" latinLnBrk="0" hangingPunct="1">
              <a:lnSpc>
                <a:spcPts val="900"/>
              </a:lnSpc>
              <a:spcBef>
                <a:spcPts val="0"/>
              </a:spcBef>
              <a:spcAft>
                <a:spcPts val="0"/>
              </a:spcAft>
              <a:buClrTx/>
              <a:buSzTx/>
              <a:buFontTx/>
              <a:buNone/>
              <a:tabLst/>
              <a:defRPr/>
            </a:pPr>
            <a:r>
              <a:rPr lang="en-US" sz="1200" dirty="0">
                <a:solidFill>
                  <a:srgbClr val="5F5F5F"/>
                </a:solidFill>
                <a:latin typeface="+mn-lt"/>
              </a:rPr>
              <a:t>Cumulative data are from the beginning of the epidemic through 2024. </a:t>
            </a:r>
            <a:endParaRPr lang="en-US" sz="1200" dirty="0">
              <a:solidFill>
                <a:srgbClr val="5F5F5F"/>
              </a:solidFill>
              <a:latin typeface="+mn-lt"/>
              <a:cs typeface="Calibri" panose="020F0502020204030204" pitchFamily="34" charset="0"/>
            </a:endParaRPr>
          </a:p>
          <a:p>
            <a:pPr marL="287338" indent="-287338" fontAlgn="auto">
              <a:lnSpc>
                <a:spcPts val="900"/>
              </a:lnSpc>
              <a:spcBef>
                <a:spcPts val="0"/>
              </a:spcBef>
              <a:spcAft>
                <a:spcPts val="0"/>
              </a:spcAft>
              <a:defRPr/>
            </a:pPr>
            <a:endParaRPr lang="en-US" sz="1200" dirty="0">
              <a:solidFill>
                <a:srgbClr val="5F5F5F"/>
              </a:solidFill>
              <a:latin typeface="+mn-lt"/>
              <a:cs typeface="Calibri" panose="020F0502020204030204" pitchFamily="34" charset="0"/>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lang="en-US" sz="1200" b="0" dirty="0">
                <a:solidFill>
                  <a:srgbClr val="5F5F5F"/>
                </a:solidFill>
                <a:latin typeface="+mn-lt"/>
                <a:cs typeface="Calibri" panose="020F0502020204030204" pitchFamily="34" charset="0"/>
              </a:rPr>
              <a:t>Transmission category is classified based on a hierarchy of the risk factors most likely responsible for HIV transmission; classification is determined based on the person’s sex. Data have been statistically adjusted to account for missing transmission category, and </a:t>
            </a:r>
            <a:r>
              <a:rPr kumimoji="0" lang="en-US" sz="1200" b="0" i="0" u="none" strike="noStrike" kern="1200" cap="none" spc="0" normalizeH="0" baseline="0" noProof="0" dirty="0">
                <a:ln>
                  <a:noFill/>
                </a:ln>
                <a:solidFill>
                  <a:srgbClr val="5F5F5F"/>
                </a:solidFill>
                <a:effectLst/>
                <a:uLnTx/>
                <a:uFillTx/>
                <a:latin typeface="+mn-lt"/>
              </a:rPr>
              <a:t>column totals for numbers were calculated independently of the values for the subpopulations</a:t>
            </a:r>
            <a:r>
              <a:rPr lang="en-US" sz="1200" b="0" dirty="0">
                <a:solidFill>
                  <a:srgbClr val="5F5F5F"/>
                </a:solidFill>
                <a:latin typeface="+mn-lt"/>
                <a:cs typeface="Calibri" panose="020F0502020204030204" pitchFamily="34" charset="0"/>
              </a:rPr>
              <a:t>; therefore, values may not sum to column total. </a:t>
            </a:r>
          </a:p>
          <a:p>
            <a:pPr marL="0" indent="0">
              <a:lnSpc>
                <a:spcPts val="900"/>
              </a:lnSpc>
              <a:spcBef>
                <a:spcPts val="0"/>
              </a:spcBef>
            </a:pPr>
            <a:endParaRPr lang="en-US" sz="1200" strike="noStrike" dirty="0">
              <a:solidFill>
                <a:srgbClr val="5F5F5F"/>
              </a:solidFill>
              <a:latin typeface="+mn-lt"/>
              <a:cs typeface="Calibri" panose="020F0502020204030204" pitchFamily="34" charset="0"/>
            </a:endParaRPr>
          </a:p>
          <a:p>
            <a:pPr marL="0" indent="0">
              <a:lnSpc>
                <a:spcPts val="900"/>
              </a:lnSpc>
              <a:spcBef>
                <a:spcPts val="0"/>
              </a:spcBef>
            </a:pPr>
            <a:r>
              <a:rPr lang="en-US" sz="1200" strike="noStrike" dirty="0">
                <a:solidFill>
                  <a:srgbClr val="5F5F5F"/>
                </a:solidFill>
                <a:latin typeface="+mn-lt"/>
                <a:cs typeface="Calibri" panose="020F0502020204030204" pitchFamily="34" charset="0"/>
              </a:rPr>
              <a:t>Total includes other risk factors including hemophilia, blood transfusion, and risk factor not reported or not identified.</a:t>
            </a: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5F5F5F"/>
              </a:solidFill>
              <a:effectLst/>
              <a:uLnTx/>
              <a:uFillTx/>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3"/>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5F5F5F"/>
              </a:solidFill>
              <a:effectLst/>
              <a:uLnTx/>
              <a:uFillTx/>
              <a:latin typeface="+mn-lt"/>
            </a:endParaRP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5F5F5F"/>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1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5F5F5F"/>
                </a:solidFill>
                <a:latin typeface="+mn-lt"/>
              </a:rPr>
              <a:t>By year-2024 i</a:t>
            </a: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n the United States and 7 territories and freely associated states</a:t>
            </a:r>
            <a:r>
              <a:rPr lang="en-US" b="0" dirty="0">
                <a:latin typeface="+mn-lt"/>
              </a:rPr>
              <a:t>, among females aged ≥13 years, there were </a:t>
            </a:r>
            <a:r>
              <a:rPr lang="en-US" sz="1200" b="0" i="0" u="none" strike="noStrike" dirty="0">
                <a:solidFill>
                  <a:srgbClr val="5F5F5F"/>
                </a:solidFill>
                <a:effectLst/>
                <a:latin typeface="+mn-lt"/>
                <a:cs typeface="Calibri" panose="020F0502020204030204" pitchFamily="34" charset="0"/>
              </a:rPr>
              <a:t>287,387</a:t>
            </a:r>
            <a:r>
              <a:rPr lang="en-US" b="0" dirty="0">
                <a:latin typeface="+mn-lt"/>
              </a:rPr>
              <a:t> </a:t>
            </a:r>
            <a:r>
              <a:rPr lang="en-US" sz="1200" b="0" kern="1200" dirty="0">
                <a:solidFill>
                  <a:schemeClr val="tx1"/>
                </a:solidFill>
                <a:effectLst/>
                <a:latin typeface="+mn-lt"/>
                <a:ea typeface="+mn-ea"/>
                <a:cs typeface="+mn-cs"/>
              </a:rPr>
              <a:t>stage 3 (AIDS) classifications </a:t>
            </a:r>
            <a:r>
              <a:rPr lang="en-US" b="0" dirty="0">
                <a:latin typeface="+mn-lt"/>
              </a:rPr>
              <a:t>and </a:t>
            </a:r>
            <a:r>
              <a:rPr lang="en-US" sz="1200" b="0" i="0" u="none" strike="noStrike" dirty="0">
                <a:solidFill>
                  <a:srgbClr val="5F5F5F"/>
                </a:solidFill>
                <a:effectLst/>
                <a:latin typeface="+mn-lt"/>
                <a:cs typeface="Calibri" panose="020F0502020204030204" pitchFamily="34" charset="0"/>
              </a:rPr>
              <a:t>160,824 </a:t>
            </a:r>
            <a:r>
              <a:rPr lang="en-US" b="0" dirty="0">
                <a:latin typeface="+mn-lt"/>
              </a:rPr>
              <a:t>deaths among persons with Stage 3 (AIDS). </a:t>
            </a:r>
          </a:p>
          <a:p>
            <a:r>
              <a:rPr lang="en-US" dirty="0">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As of year-end 2024, cumulative stage 3 (AIDS) classifications were as follows: </a:t>
            </a:r>
            <a:endParaRPr lang="en-US" dirty="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Females with HIV attributed to heterosexual contact </a:t>
            </a:r>
            <a:r>
              <a:rPr lang="en-US" sz="1200" dirty="0">
                <a:latin typeface="+mn-lt"/>
              </a:rPr>
              <a:t>accounted for </a:t>
            </a:r>
            <a:r>
              <a:rPr lang="en-US" sz="1200" b="0" dirty="0">
                <a:latin typeface="+mn-lt"/>
              </a:rPr>
              <a:t>63.2</a:t>
            </a:r>
            <a:r>
              <a:rPr lang="en-US" sz="1200" dirty="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Females with HIV attributed to injection drug use (IDU) accounted for 34.4%</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latin typeface="+mn-lt"/>
              </a:rPr>
              <a:t>As of year-end 2024, cumulative stage 3 (AIDS) deaths were as follows: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Females with HIV attributed to heterosexual contact </a:t>
            </a:r>
            <a:r>
              <a:rPr lang="en-US" sz="1200" dirty="0">
                <a:latin typeface="+mn-lt"/>
              </a:rPr>
              <a:t>accounted for </a:t>
            </a:r>
            <a:r>
              <a:rPr lang="en-US" sz="1200" b="0" dirty="0">
                <a:latin typeface="+mn-lt"/>
              </a:rPr>
              <a:t>52.6</a:t>
            </a:r>
            <a:r>
              <a:rPr lang="en-US" sz="1200" dirty="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latin typeface="+mn-lt"/>
              </a:rPr>
              <a:t>Females with HIV attributed to injection drug use (IDU) accounted for </a:t>
            </a:r>
            <a:r>
              <a:rPr lang="en-US" sz="1200" b="0" dirty="0">
                <a:latin typeface="+mn-lt"/>
              </a:rPr>
              <a:t>44.4</a:t>
            </a:r>
            <a:r>
              <a:rPr lang="en-US" sz="1200" dirty="0">
                <a:latin typeface="+mn-lt"/>
              </a:rPr>
              <a:t>%</a:t>
            </a:r>
          </a:p>
          <a:p>
            <a:pPr marL="285750" indent="-285750" fontAlgn="auto">
              <a:lnSpc>
                <a:spcPts val="900"/>
              </a:lnSpc>
              <a:spcBef>
                <a:spcPts val="0"/>
              </a:spcBef>
              <a:spcAft>
                <a:spcPts val="0"/>
              </a:spcAf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287338" indent="-287338" fontAlgn="auto">
              <a:lnSpc>
                <a:spcPts val="900"/>
              </a:lnSpc>
              <a:spcBef>
                <a:spcPts val="0"/>
              </a:spcBef>
              <a:spcAft>
                <a:spcPts val="0"/>
              </a:spcAft>
              <a:defRPr/>
            </a:pPr>
            <a:r>
              <a:rPr lang="en-US" sz="1200" dirty="0">
                <a:solidFill>
                  <a:srgbClr val="5F5F5F"/>
                </a:solidFill>
                <a:latin typeface="+mn-lt"/>
              </a:rPr>
              <a:t>Deaths of persons with HIV disease, stage 3 (AIDS) may be due to any cause. </a:t>
            </a:r>
          </a:p>
          <a:p>
            <a:pPr marL="287338" indent="-287338" fontAlgn="auto">
              <a:lnSpc>
                <a:spcPts val="900"/>
              </a:lnSpc>
              <a:spcBef>
                <a:spcPts val="0"/>
              </a:spcBef>
              <a:spcAft>
                <a:spcPts val="0"/>
              </a:spcAft>
              <a:defRPr/>
            </a:pPr>
            <a:endParaRPr lang="en-US" sz="1200" dirty="0">
              <a:solidFill>
                <a:srgbClr val="5F5F5F"/>
              </a:solidFill>
              <a:latin typeface="+mn-lt"/>
              <a:cs typeface="Calibri" panose="020F0502020204030204" pitchFamily="34" charset="0"/>
            </a:endParaRPr>
          </a:p>
          <a:p>
            <a:pPr marL="287338" indent="-287338" fontAlgn="auto">
              <a:lnSpc>
                <a:spcPts val="900"/>
              </a:lnSpc>
              <a:spcBef>
                <a:spcPts val="0"/>
              </a:spcBef>
              <a:spcAft>
                <a:spcPts val="0"/>
              </a:spcAft>
              <a:defRPr/>
            </a:pPr>
            <a:r>
              <a:rPr lang="en-US" sz="1200" dirty="0">
                <a:solidFill>
                  <a:srgbClr val="5F5F5F"/>
                </a:solidFill>
                <a:latin typeface="+mn-lt"/>
              </a:rPr>
              <a:t>Cumulative data are from beginning of the epidemic through 2024. </a:t>
            </a:r>
          </a:p>
          <a:p>
            <a:pPr marL="287338" indent="-287338" fontAlgn="auto">
              <a:lnSpc>
                <a:spcPts val="900"/>
              </a:lnSpc>
              <a:spcBef>
                <a:spcPts val="0"/>
              </a:spcBef>
              <a:spcAft>
                <a:spcPts val="0"/>
              </a:spcAft>
              <a:defRPr/>
            </a:pPr>
            <a:endParaRPr lang="en-US" sz="1200" dirty="0">
              <a:solidFill>
                <a:srgbClr val="5F5F5F"/>
              </a:solidFill>
              <a:latin typeface="+mn-lt"/>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lang="en-US" sz="1200" b="0" dirty="0">
                <a:solidFill>
                  <a:srgbClr val="5F5F5F"/>
                </a:solidFill>
                <a:latin typeface="+mn-lt"/>
                <a:cs typeface="Calibri" panose="020F0502020204030204" pitchFamily="34" charset="0"/>
              </a:rPr>
              <a:t>Transmission category is classified based on a hierarchy of the risk factors most likely responsible for HIV transmission; classification is determined based on the person’s sex. Data have been statistically adjusted to account for missing transmission category, and </a:t>
            </a:r>
            <a:r>
              <a:rPr kumimoji="0" lang="en-US" sz="1200" b="0" i="0" u="none" strike="noStrike" kern="1200" cap="none" spc="0" normalizeH="0" baseline="0" noProof="0" dirty="0">
                <a:ln>
                  <a:noFill/>
                </a:ln>
                <a:solidFill>
                  <a:srgbClr val="5F5F5F"/>
                </a:solidFill>
                <a:effectLst/>
                <a:uLnTx/>
                <a:uFillTx/>
                <a:latin typeface="+mn-lt"/>
              </a:rPr>
              <a:t>column totals for numbers were calculated independently of the values for the subpopulations</a:t>
            </a:r>
            <a:r>
              <a:rPr lang="en-US" sz="1200" b="0" dirty="0">
                <a:solidFill>
                  <a:srgbClr val="5F5F5F"/>
                </a:solidFill>
                <a:latin typeface="+mn-lt"/>
                <a:cs typeface="Calibri" panose="020F0502020204030204" pitchFamily="34" charset="0"/>
              </a:rPr>
              <a:t>; therefore, values may not sum to column total. </a:t>
            </a:r>
          </a:p>
          <a:p>
            <a:pPr marL="0" indent="0">
              <a:lnSpc>
                <a:spcPts val="900"/>
              </a:lnSpc>
              <a:spcBef>
                <a:spcPts val="0"/>
              </a:spcBef>
            </a:pPr>
            <a:endParaRPr lang="en-US" sz="1200" strike="noStrike" dirty="0">
              <a:solidFill>
                <a:srgbClr val="5F5F5F"/>
              </a:solidFill>
              <a:latin typeface="+mn-lt"/>
              <a:cs typeface="Calibri" panose="020F0502020204030204" pitchFamily="34" charset="0"/>
            </a:endParaRPr>
          </a:p>
          <a:p>
            <a:pPr marL="0" indent="0">
              <a:lnSpc>
                <a:spcPts val="900"/>
              </a:lnSpc>
              <a:spcBef>
                <a:spcPts val="0"/>
              </a:spcBef>
            </a:pPr>
            <a:r>
              <a:rPr lang="en-US" sz="1200" strike="noStrike" dirty="0">
                <a:solidFill>
                  <a:srgbClr val="5F5F5F"/>
                </a:solidFill>
                <a:latin typeface="+mn-lt"/>
                <a:cs typeface="Calibri" panose="020F0502020204030204" pitchFamily="34" charset="0"/>
              </a:rPr>
              <a:t>Total includes other risk factors including hemophilia, blood transfusion, and risk factor not reported or not identified.</a:t>
            </a:r>
          </a:p>
          <a:p>
            <a:endParaRPr lang="en-US" dirty="0">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3"/>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65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5F5F"/>
                </a:solidFill>
                <a:latin typeface="+mn-lt"/>
              </a:rPr>
              <a:t>Key findings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5F5F5F"/>
                </a:solidFill>
                <a:latin typeface="+mn-lt"/>
              </a:rPr>
              <a:t>By year-2024 i</a:t>
            </a:r>
            <a:r>
              <a:rPr kumimoji="0" lang="en-US" sz="1200" b="0" i="0" u="none" strike="noStrike" kern="1200" cap="none" spc="0" normalizeH="0" baseline="0" noProof="0" dirty="0">
                <a:ln>
                  <a:noFill/>
                </a:ln>
                <a:solidFill>
                  <a:schemeClr val="bg1"/>
                </a:solidFill>
                <a:effectLst/>
                <a:uLnTx/>
                <a:uFillTx/>
                <a:latin typeface="Calibri" pitchFamily="34" charset="0"/>
                <a:ea typeface="+mj-ea"/>
                <a:cs typeface="+mj-cs"/>
              </a:rPr>
              <a:t>n the United States and 7 territories and freely associated states</a:t>
            </a:r>
            <a:r>
              <a:rPr lang="en-US" dirty="0">
                <a:solidFill>
                  <a:srgbClr val="5F5F5F"/>
                </a:solidFill>
                <a:latin typeface="+mn-lt"/>
              </a:rPr>
              <a:t>, there were </a:t>
            </a:r>
            <a:r>
              <a:rPr lang="en-US" sz="1200" b="0" i="0" u="none" strike="noStrike" dirty="0">
                <a:solidFill>
                  <a:srgbClr val="5F5F5F"/>
                </a:solidFill>
                <a:effectLst/>
                <a:latin typeface="+mn-lt"/>
                <a:cs typeface="Calibri" panose="020F0502020204030204" pitchFamily="34" charset="0"/>
              </a:rPr>
              <a:t>1,383,401</a:t>
            </a:r>
            <a:r>
              <a:rPr lang="en-US" b="0" dirty="0">
                <a:solidFill>
                  <a:srgbClr val="5F5F5F"/>
                </a:solidFill>
                <a:latin typeface="+mn-lt"/>
              </a:rPr>
              <a:t> </a:t>
            </a:r>
            <a:r>
              <a:rPr lang="en-US" sz="1200" b="0" kern="1200" dirty="0">
                <a:solidFill>
                  <a:srgbClr val="5F5F5F"/>
                </a:solidFill>
                <a:effectLst/>
                <a:latin typeface="+mn-lt"/>
                <a:ea typeface="+mn-ea"/>
                <a:cs typeface="+mn-cs"/>
              </a:rPr>
              <a:t>stage 3 (AIDS) classifications </a:t>
            </a:r>
            <a:r>
              <a:rPr lang="en-US" b="0" dirty="0">
                <a:solidFill>
                  <a:srgbClr val="5F5F5F"/>
                </a:solidFill>
                <a:latin typeface="+mn-lt"/>
              </a:rPr>
              <a:t>and </a:t>
            </a:r>
            <a:r>
              <a:rPr lang="en-US" sz="1200" b="0" i="0" u="none" strike="noStrike" dirty="0">
                <a:solidFill>
                  <a:srgbClr val="5F5F5F"/>
                </a:solidFill>
                <a:effectLst/>
                <a:latin typeface="+mn-lt"/>
                <a:cs typeface="Calibri" panose="020F0502020204030204" pitchFamily="34" charset="0"/>
              </a:rPr>
              <a:t>837,657 </a:t>
            </a:r>
            <a:r>
              <a:rPr lang="en-US" b="0" dirty="0">
                <a:solidFill>
                  <a:srgbClr val="5F5F5F"/>
                </a:solidFill>
                <a:latin typeface="+mn-lt"/>
              </a:rPr>
              <a:t>deaths </a:t>
            </a:r>
            <a:r>
              <a:rPr lang="en-US" dirty="0">
                <a:solidFill>
                  <a:srgbClr val="5F5F5F"/>
                </a:solidFill>
                <a:latin typeface="+mn-lt"/>
              </a:rPr>
              <a:t>among persons with stage 3 (AIDS). </a:t>
            </a:r>
          </a:p>
          <a:p>
            <a:endParaRPr lang="en-US" sz="1200" b="1" kern="1200" dirty="0">
              <a:solidFill>
                <a:srgbClr val="5F5F5F"/>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As of year-end 2024, cumulative stage 3 (AIDS) classifications were as follows: </a:t>
            </a:r>
            <a:endParaRPr lang="en-US" dirty="0">
              <a:solidFill>
                <a:srgbClr val="5F5F5F"/>
              </a:solidFill>
              <a:latin typeface="+mn-lt"/>
            </a:endParaRPr>
          </a:p>
          <a:p>
            <a:pPr marL="171450" indent="-171450">
              <a:buFont typeface="Arial" panose="020B0604020202020204" pitchFamily="34" charset="0"/>
              <a:buChar char="•"/>
            </a:pPr>
            <a:r>
              <a:rPr lang="en-US" sz="1200" dirty="0">
                <a:solidFill>
                  <a:srgbClr val="5F5F5F"/>
                </a:solidFill>
                <a:latin typeface="+mn-lt"/>
              </a:rPr>
              <a:t>Persons residing in the South accounted for 40.8%</a:t>
            </a:r>
          </a:p>
          <a:p>
            <a:pPr marL="171450" indent="-171450">
              <a:buFont typeface="Arial" panose="020B0604020202020204" pitchFamily="34" charset="0"/>
              <a:buChar char="•"/>
            </a:pPr>
            <a:r>
              <a:rPr lang="en-US" sz="1200" dirty="0">
                <a:solidFill>
                  <a:srgbClr val="5F5F5F"/>
                </a:solidFill>
                <a:latin typeface="+mn-lt"/>
              </a:rPr>
              <a:t>Persons residing in the Northeast accounted for 26.6%</a:t>
            </a:r>
            <a:endParaRPr lang="en-US" sz="1200" b="1" kern="1200" dirty="0">
              <a:solidFill>
                <a:srgbClr val="5F5F5F"/>
              </a:solidFill>
              <a:effectLst/>
              <a:latin typeface="+mn-lt"/>
              <a:ea typeface="+mn-ea"/>
              <a:cs typeface="+mn-cs"/>
            </a:endParaRPr>
          </a:p>
          <a:p>
            <a:endParaRPr lang="en-US"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As of year-end 2024, cumulative stage 3 (AIDS) deaths were as follows: </a:t>
            </a:r>
            <a:endParaRPr lang="en-US" dirty="0">
              <a:solidFill>
                <a:srgbClr val="5F5F5F"/>
              </a:solidFill>
              <a:latin typeface="+mn-lt"/>
            </a:endParaRPr>
          </a:p>
          <a:p>
            <a:pPr marL="171450" marR="0" lvl="0" indent="-1714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lang="en-US" sz="1200" dirty="0">
                <a:solidFill>
                  <a:srgbClr val="5F5F5F"/>
                </a:solidFill>
                <a:latin typeface="+mn-lt"/>
              </a:rPr>
              <a:t>Persons residing in the South accounted for 39.4%</a:t>
            </a:r>
          </a:p>
          <a:p>
            <a:pPr marL="171450" marR="0" lvl="0" indent="-1714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lang="en-US" sz="1200" dirty="0">
                <a:solidFill>
                  <a:srgbClr val="5F5F5F"/>
                </a:solidFill>
                <a:latin typeface="+mn-lt"/>
              </a:rPr>
              <a:t>Persons residing in the Northeast accounted for 28.4%</a:t>
            </a:r>
            <a:endParaRPr lang="en-US" sz="1200" b="1" kern="1200" dirty="0">
              <a:solidFill>
                <a:srgbClr val="5F5F5F"/>
              </a:solidFill>
              <a:effectLst/>
              <a:latin typeface="+mn-lt"/>
              <a:ea typeface="+mn-ea"/>
              <a:cs typeface="+mn-cs"/>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rgbClr val="5F5F5F"/>
                </a:solidFill>
                <a:latin typeface="+mn-lt"/>
              </a:rPr>
              <a:t>Data notes and sources</a:t>
            </a:r>
          </a:p>
          <a:p>
            <a:pPr marL="283464" marR="0" lvl="0" indent="-457200" algn="l" defTabSz="914400" rtl="0" eaLnBrk="1" fontAlgn="auto" latinLnBrk="0" hangingPunct="1">
              <a:lnSpc>
                <a:spcPts val="900"/>
              </a:lnSpc>
              <a:spcBef>
                <a:spcPts val="0"/>
              </a:spcBef>
              <a:spcAft>
                <a:spcPts val="0"/>
              </a:spcAft>
              <a:buClrTx/>
              <a:buSzTx/>
              <a:buFontTx/>
              <a:buNone/>
              <a:tabLst/>
              <a:defRPr/>
            </a:pPr>
            <a:r>
              <a:rPr lang="en-US" sz="1200" dirty="0">
                <a:solidFill>
                  <a:srgbClr val="5F5F5F"/>
                </a:solidFill>
                <a:latin typeface="+mn-lt"/>
              </a:rPr>
              <a:t>Deaths of persons with HIV disease, stage 3 (AIDS) may be due to any cause. </a:t>
            </a:r>
          </a:p>
          <a:p>
            <a:pPr marL="283464" marR="0" lvl="0" indent="-457200" algn="l" defTabSz="914400" rtl="0" eaLnBrk="1" fontAlgn="auto" latinLnBrk="0" hangingPunct="1">
              <a:lnSpc>
                <a:spcPts val="900"/>
              </a:lnSpc>
              <a:spcBef>
                <a:spcPts val="0"/>
              </a:spcBef>
              <a:spcAft>
                <a:spcPts val="0"/>
              </a:spcAft>
              <a:buClrTx/>
              <a:buSzTx/>
              <a:buFontTx/>
              <a:buNone/>
              <a:tabLst/>
              <a:defRPr/>
            </a:pPr>
            <a:endParaRPr lang="en-US" sz="1200" dirty="0">
              <a:solidFill>
                <a:srgbClr val="5F5F5F"/>
              </a:solidFill>
              <a:latin typeface="+mn-lt"/>
            </a:endParaRPr>
          </a:p>
          <a:p>
            <a:pPr marL="283464" marR="0" lvl="0" indent="-457200" algn="l" defTabSz="914400" rtl="0" eaLnBrk="1" fontAlgn="auto" latinLnBrk="0" hangingPunct="1">
              <a:lnSpc>
                <a:spcPts val="900"/>
              </a:lnSpc>
              <a:spcBef>
                <a:spcPts val="0"/>
              </a:spcBef>
              <a:spcAft>
                <a:spcPts val="0"/>
              </a:spcAft>
              <a:buClrTx/>
              <a:buSzTx/>
              <a:buFontTx/>
              <a:buNone/>
              <a:tabLst/>
              <a:defRPr/>
            </a:pPr>
            <a:r>
              <a:rPr lang="en-US" sz="1200" dirty="0">
                <a:solidFill>
                  <a:srgbClr val="5F5F5F"/>
                </a:solidFill>
                <a:latin typeface="+mn-lt"/>
              </a:rPr>
              <a:t>Cumulative data are from the beginning of the epidemic through 2024. </a:t>
            </a:r>
          </a:p>
          <a:p>
            <a:pPr marL="283464" marR="0" lvl="0" indent="-457200" algn="l" defTabSz="914400" rtl="0" eaLnBrk="1" fontAlgn="auto" latinLnBrk="0" hangingPunct="1">
              <a:lnSpc>
                <a:spcPts val="900"/>
              </a:lnSpc>
              <a:spcBef>
                <a:spcPts val="0"/>
              </a:spcBef>
              <a:spcAft>
                <a:spcPts val="0"/>
              </a:spcAft>
              <a:buClrTx/>
              <a:buSzTx/>
              <a:buFontTx/>
              <a:buNone/>
              <a:tabLst/>
              <a:defRPr/>
            </a:pPr>
            <a:endParaRPr lang="en-US" sz="1200" dirty="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mn-lt"/>
              </a:rPr>
              <a:t>Region of residence used in report defined by the U.S. Census Bureau. For more information, see https://www.census.gov/programs-surveys/economic-census/guidance-geographies/levels.html.</a:t>
            </a:r>
          </a:p>
          <a:p>
            <a:pPr marL="283464" indent="-457200" fontAlgn="auto">
              <a:lnSpc>
                <a:spcPts val="900"/>
              </a:lnSpc>
              <a:spcBef>
                <a:spcPts val="0"/>
              </a:spcBef>
              <a:spcAft>
                <a:spcPts val="0"/>
              </a:spcAft>
              <a:defRPr/>
            </a:pPr>
            <a:endParaRPr kumimoji="0" lang="en-US" sz="1200" b="0" i="0" u="none" strike="noStrike" kern="1200" cap="none" spc="0" normalizeH="0" baseline="0" noProof="0" dirty="0">
              <a:ln>
                <a:noFill/>
              </a:ln>
              <a:solidFill>
                <a:srgbClr val="5F5F5F"/>
              </a:solidFill>
              <a:effectLst/>
              <a:uLnTx/>
              <a:uFillTx/>
              <a:latin typeface="+mn-lt"/>
            </a:endParaRPr>
          </a:p>
          <a:p>
            <a:pPr algn="l" rtl="0" fontAlgn="base"/>
            <a:r>
              <a:rPr lang="en-US" sz="1200" b="0" i="0" u="none" strike="noStrike" dirty="0">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dirty="0">
                <a:solidFill>
                  <a:srgbClr val="0F56DC"/>
                </a:solidFill>
                <a:effectLst/>
                <a:latin typeface="+mn-lt"/>
                <a:ea typeface="Calibri"/>
                <a:cs typeface="Calibri"/>
                <a:hlinkClick r:id="rId3"/>
              </a:rPr>
              <a:t>https://www.cdc.gov/hiv-data/nhss/index.html</a:t>
            </a:r>
            <a:r>
              <a:rPr lang="en-US" sz="1200" b="0" i="0" u="none" strike="noStrike" dirty="0">
                <a:solidFill>
                  <a:srgbClr val="000000"/>
                </a:solidFill>
                <a:effectLst/>
                <a:latin typeface="+mn-lt"/>
                <a:ea typeface="Calibri"/>
                <a:cs typeface="Calibri"/>
              </a:rPr>
              <a:t>.</a:t>
            </a:r>
            <a:endParaRPr lang="en-US" b="0" i="0" dirty="0">
              <a:solidFill>
                <a:srgbClr val="444444"/>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32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1105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99772729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049566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5913983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0711015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628650" y="4767264"/>
            <a:ext cx="2057400" cy="273844"/>
          </a:xfrm>
          <a:prstGeom prst="rect">
            <a:avLst/>
          </a:prstGeom>
        </p:spPr>
        <p:txBody>
          <a:bodyPr/>
          <a:lstStyle/>
          <a:p>
            <a:fld id="{6F89EA21-22AA-4763-9989-7FE70B5A22A9}" type="datetime1">
              <a:rPr lang="en-US" smtClean="0"/>
              <a:t>4/13/2026</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17920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78206" y="4767263"/>
            <a:ext cx="2057400" cy="273844"/>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397824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623888" y="3442099"/>
            <a:ext cx="7886700" cy="1125140"/>
          </a:xfrm>
        </p:spPr>
        <p:txBody>
          <a:bodyPr/>
          <a:lstStyle>
            <a:lvl1pPr marL="0" indent="0">
              <a:buNone/>
              <a:defRPr sz="1800">
                <a:solidFill>
                  <a:schemeClr val="tx1">
                    <a:tint val="82000"/>
                  </a:schemeClr>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628650" y="4767264"/>
            <a:ext cx="2057400" cy="273844"/>
          </a:xfrm>
          <a:prstGeom prst="rect">
            <a:avLst/>
          </a:prstGeom>
        </p:spPr>
        <p:txBody>
          <a:bodyPr/>
          <a:lstStyle/>
          <a:p>
            <a:fld id="{B4B5B049-2933-4175-9EE8-D83ECFB7F70D}" type="datetime1">
              <a:rPr lang="en-US" smtClean="0"/>
              <a:t>4/13/2026</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85175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628650" y="4767264"/>
            <a:ext cx="2057400" cy="273844"/>
          </a:xfrm>
          <a:prstGeom prst="rect">
            <a:avLst/>
          </a:prstGeom>
        </p:spPr>
        <p:txBody>
          <a:bodyPr/>
          <a:lstStyle/>
          <a:p>
            <a:fld id="{C6C372CE-E33F-4A6E-880B-8A71F9A3C39A}" type="datetime1">
              <a:rPr lang="en-US" smtClean="0"/>
              <a:t>4/13/2026</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72952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628650" y="4767264"/>
            <a:ext cx="2057400" cy="273844"/>
          </a:xfrm>
          <a:prstGeom prst="rect">
            <a:avLst/>
          </a:prstGeom>
        </p:spPr>
        <p:txBody>
          <a:bodyPr/>
          <a:lstStyle/>
          <a:p>
            <a:fld id="{96F815EC-E733-4949-BEB6-732C20837BA9}" type="datetime1">
              <a:rPr lang="en-US" smtClean="0"/>
              <a:t>4/13/2026</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21063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628650" y="4767264"/>
            <a:ext cx="2057400" cy="273844"/>
          </a:xfrm>
          <a:prstGeom prst="rect">
            <a:avLst/>
          </a:prstGeom>
        </p:spPr>
        <p:txBody>
          <a:bodyPr/>
          <a:lstStyle/>
          <a:p>
            <a:fld id="{17602BF5-C3E5-4E3A-87A5-4C577C643B1A}" type="datetime1">
              <a:rPr lang="en-US" smtClean="0"/>
              <a:t>4/13/2026</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269887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3"/>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78601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628650" y="4767264"/>
            <a:ext cx="2057400" cy="273844"/>
          </a:xfrm>
          <a:prstGeom prst="rect">
            <a:avLst/>
          </a:prstGeom>
        </p:spPr>
        <p:txBody>
          <a:bodyPr/>
          <a:lstStyle/>
          <a:p>
            <a:fld id="{40BBA586-11B3-4302-9F7C-60B5D5F2707C}" type="datetime1">
              <a:rPr lang="en-US" smtClean="0"/>
              <a:t>4/13/2026</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417626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628650" y="4767264"/>
            <a:ext cx="2057400" cy="273844"/>
          </a:xfrm>
          <a:prstGeom prst="rect">
            <a:avLst/>
          </a:prstGeom>
        </p:spPr>
        <p:txBody>
          <a:bodyPr/>
          <a:lstStyle/>
          <a:p>
            <a:fld id="{86EB1B13-0620-463A-A2E3-FB39B335DDA9}" type="datetime1">
              <a:rPr lang="en-US" smtClean="0"/>
              <a:t>4/13/2026</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279488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628650" y="4767264"/>
            <a:ext cx="2057400" cy="273844"/>
          </a:xfrm>
          <a:prstGeom prst="rect">
            <a:avLst/>
          </a:prstGeom>
        </p:spPr>
        <p:txBody>
          <a:bodyPr/>
          <a:lstStyle/>
          <a:p>
            <a:fld id="{3C1121EF-055D-410A-BC7A-6095D1C4DD2F}" type="datetime1">
              <a:rPr lang="en-US" smtClean="0"/>
              <a:t>4/13/2026</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76473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628650" y="4767264"/>
            <a:ext cx="2057400" cy="273844"/>
          </a:xfrm>
          <a:prstGeom prst="rect">
            <a:avLst/>
          </a:prstGeom>
        </p:spPr>
        <p:txBody>
          <a:bodyPr/>
          <a:lstStyle/>
          <a:p>
            <a:fld id="{F01CD3F1-3FEE-4D09-AD59-377F6B17F6F0}" type="datetime1">
              <a:rPr lang="en-US" smtClean="0"/>
              <a:t>4/13/2026</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33649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94600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23641120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35702652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5587578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7069314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68" r:id="rId5"/>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8241206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5" r:id="rId6"/>
    <p:sldLayoutId id="2147483866" r:id="rId7"/>
    <p:sldLayoutId id="2147483867" r:id="rId8"/>
    <p:sldLayoutId id="214748386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05277" y="13693"/>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4869657"/>
            <a:ext cx="2057400" cy="273844"/>
          </a:xfrm>
          <a:prstGeom prst="rect">
            <a:avLst/>
          </a:prstGeom>
        </p:spPr>
        <p:txBody>
          <a:bodyPr vert="horz" lIns="91440" tIns="45720" rIns="91440" bIns="45720" rtlCol="0" anchor="ctr"/>
          <a:lstStyle>
            <a:lvl1pPr algn="l">
              <a:defRPr sz="9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6544486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https://www.cdc.gov/nchhstp/about/atlasplus.html" TargetMode="External"/><Relationship Id="rId4" Type="http://schemas.openxmlformats.org/officeDocument/2006/relationships/hyperlink" Target="https://www.cdc.gov/hiv-data/nhss/hiv-diagnoses-deaths-prevalenc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B4A8E5-36C9-EDF8-0960-1059F3FAF1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63579E-19D6-1E21-01E0-2F435AAF94E4}"/>
              </a:ext>
            </a:extLst>
          </p:cNvPr>
          <p:cNvSpPr txBox="1"/>
          <p:nvPr/>
        </p:nvSpPr>
        <p:spPr>
          <a:xfrm>
            <a:off x="221850" y="1721384"/>
            <a:ext cx="3534508" cy="95410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HIV Disease, Stage 3 (AIDS), 2024</a:t>
            </a:r>
          </a:p>
        </p:txBody>
      </p:sp>
      <p:pic>
        <p:nvPicPr>
          <p:cNvPr id="3" name="Picture 2" descr="Image describing the HIV surveillance report series.">
            <a:extLst>
              <a:ext uri="{FF2B5EF4-FFF2-40B4-BE49-F238E27FC236}">
                <a16:creationId xmlns:a16="http://schemas.microsoft.com/office/drawing/2014/main" id="{EDE36FB0-990D-5694-085E-9460078ED9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243" y="2399735"/>
            <a:ext cx="2833107" cy="1593622"/>
          </a:xfrm>
          <a:prstGeom prst="roundRect">
            <a:avLst/>
          </a:prstGeom>
          <a:noFill/>
          <a:ln>
            <a:solidFill>
              <a:srgbClr val="BF3528"/>
            </a:solidFill>
          </a:ln>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with medium confidence">
            <a:extLst>
              <a:ext uri="{FF2B5EF4-FFF2-40B4-BE49-F238E27FC236}">
                <a16:creationId xmlns:a16="http://schemas.microsoft.com/office/drawing/2014/main" id="{7BE93D61-952F-D1C2-4CE3-E41AA58382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08" r="78825"/>
          <a:stretch>
            <a:fillRect/>
          </a:stretch>
        </p:blipFill>
        <p:spPr>
          <a:xfrm rot="16200000">
            <a:off x="6229134" y="470256"/>
            <a:ext cx="805325" cy="2739538"/>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A575136D-9ABF-A702-E715-2A5610C3AE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825"/>
          <a:stretch/>
        </p:blipFill>
        <p:spPr>
          <a:xfrm>
            <a:off x="8478552" y="1"/>
            <a:ext cx="665448" cy="691376"/>
          </a:xfrm>
          <a:prstGeom prst="rect">
            <a:avLst/>
          </a:prstGeom>
        </p:spPr>
      </p:pic>
    </p:spTree>
    <p:extLst>
      <p:ext uri="{BB962C8B-B14F-4D97-AF65-F5344CB8AC3E}">
        <p14:creationId xmlns:p14="http://schemas.microsoft.com/office/powerpoint/2010/main" val="404033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1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Table showing stage 3 (AIDS) classifications for 2024, cumulative stage 3 (AIDS) classifications, and prevalence by metropolitan statistical area.">
            <a:extLst>
              <a:ext uri="{FF2B5EF4-FFF2-40B4-BE49-F238E27FC236}">
                <a16:creationId xmlns:a16="http://schemas.microsoft.com/office/drawing/2014/main" id="{D32F8841-84EE-3D31-257F-170E70B13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49" y="953875"/>
            <a:ext cx="8914101" cy="4070505"/>
          </a:xfrm>
          <a:prstGeom prst="rect">
            <a:avLst/>
          </a:prstGeom>
        </p:spPr>
      </p:pic>
    </p:spTree>
    <p:extLst>
      <p:ext uri="{BB962C8B-B14F-4D97-AF65-F5344CB8AC3E}">
        <p14:creationId xmlns:p14="http://schemas.microsoft.com/office/powerpoint/2010/main" val="349000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2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8909769E-4C32-075C-2A73-C3A6D7C6D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6" y="956930"/>
            <a:ext cx="8851976" cy="4132940"/>
          </a:xfrm>
          <a:prstGeom prst="rect">
            <a:avLst/>
          </a:prstGeom>
        </p:spPr>
      </p:pic>
    </p:spTree>
    <p:extLst>
      <p:ext uri="{BB962C8B-B14F-4D97-AF65-F5344CB8AC3E}">
        <p14:creationId xmlns:p14="http://schemas.microsoft.com/office/powerpoint/2010/main" val="247435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3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4AC7F2E9-5175-E48B-5AA0-A32BF260C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39" y="946298"/>
            <a:ext cx="8675697" cy="4026364"/>
          </a:xfrm>
          <a:prstGeom prst="rect">
            <a:avLst/>
          </a:prstGeom>
        </p:spPr>
      </p:pic>
    </p:spTree>
    <p:extLst>
      <p:ext uri="{BB962C8B-B14F-4D97-AF65-F5344CB8AC3E}">
        <p14:creationId xmlns:p14="http://schemas.microsoft.com/office/powerpoint/2010/main" val="412966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4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BEF89B6B-3C1D-0EB8-7102-6626021BE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4" y="938598"/>
            <a:ext cx="8832911" cy="4102073"/>
          </a:xfrm>
          <a:prstGeom prst="rect">
            <a:avLst/>
          </a:prstGeom>
        </p:spPr>
      </p:pic>
    </p:spTree>
    <p:extLst>
      <p:ext uri="{BB962C8B-B14F-4D97-AF65-F5344CB8AC3E}">
        <p14:creationId xmlns:p14="http://schemas.microsoft.com/office/powerpoint/2010/main" val="334132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5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5B9603C0-3F7F-2E7A-6EE6-4395BDAB3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41" y="956930"/>
            <a:ext cx="8678359" cy="4039086"/>
          </a:xfrm>
          <a:prstGeom prst="rect">
            <a:avLst/>
          </a:prstGeom>
        </p:spPr>
      </p:pic>
    </p:spTree>
    <p:extLst>
      <p:ext uri="{BB962C8B-B14F-4D97-AF65-F5344CB8AC3E}">
        <p14:creationId xmlns:p14="http://schemas.microsoft.com/office/powerpoint/2010/main" val="30535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6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3890F8B6-EAD4-4186-620B-3137A95F4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35" y="917574"/>
            <a:ext cx="8832911" cy="4086870"/>
          </a:xfrm>
          <a:prstGeom prst="rect">
            <a:avLst/>
          </a:prstGeom>
        </p:spPr>
      </p:pic>
    </p:spTree>
    <p:extLst>
      <p:ext uri="{BB962C8B-B14F-4D97-AF65-F5344CB8AC3E}">
        <p14:creationId xmlns:p14="http://schemas.microsoft.com/office/powerpoint/2010/main" val="111248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7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BF3E07BE-BB51-D5B2-B434-CBF405015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4" y="957093"/>
            <a:ext cx="8737869" cy="4073312"/>
          </a:xfrm>
          <a:prstGeom prst="rect">
            <a:avLst/>
          </a:prstGeom>
        </p:spPr>
      </p:pic>
    </p:spTree>
    <p:extLst>
      <p:ext uri="{BB962C8B-B14F-4D97-AF65-F5344CB8AC3E}">
        <p14:creationId xmlns:p14="http://schemas.microsoft.com/office/powerpoint/2010/main" val="12290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8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C0A50233-FD5D-E100-357C-CDE7639F0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4" y="941686"/>
            <a:ext cx="8832911" cy="4088345"/>
          </a:xfrm>
          <a:prstGeom prst="rect">
            <a:avLst/>
          </a:prstGeom>
        </p:spPr>
      </p:pic>
    </p:spTree>
    <p:extLst>
      <p:ext uri="{BB962C8B-B14F-4D97-AF65-F5344CB8AC3E}">
        <p14:creationId xmlns:p14="http://schemas.microsoft.com/office/powerpoint/2010/main" val="367811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9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92C3FFCF-DA64-A98F-4628-316572E11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33" y="978195"/>
            <a:ext cx="8645638" cy="4011641"/>
          </a:xfrm>
          <a:prstGeom prst="rect">
            <a:avLst/>
          </a:prstGeom>
        </p:spPr>
      </p:pic>
    </p:spTree>
    <p:extLst>
      <p:ext uri="{BB962C8B-B14F-4D97-AF65-F5344CB8AC3E}">
        <p14:creationId xmlns:p14="http://schemas.microsoft.com/office/powerpoint/2010/main" val="315339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dirty="0">
                <a:solidFill>
                  <a:schemeClr val="tx2"/>
                </a:solidFill>
              </a:rPr>
              <a:t>Stage 3 (AIDS), 2024 and cumulative, and persons living with diagnosed HIV ever classified as stage 3 (AIDS) (prevalence), year-end 2024 by metropolitan statistical area of residence—United States and Puerto Rico (Slide 10 of 10)</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for 2024, cumulative stage 3 (AIDS) classifications, and prevalence by metropolitan statistical area.">
            <a:extLst>
              <a:ext uri="{FF2B5EF4-FFF2-40B4-BE49-F238E27FC236}">
                <a16:creationId xmlns:a16="http://schemas.microsoft.com/office/drawing/2014/main" id="{EE03CB4F-8A19-C85D-8D1D-FAE567001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86" y="968286"/>
            <a:ext cx="8728600" cy="4036157"/>
          </a:xfrm>
          <a:prstGeom prst="rect">
            <a:avLst/>
          </a:prstGeom>
        </p:spPr>
      </p:pic>
    </p:spTree>
    <p:extLst>
      <p:ext uri="{BB962C8B-B14F-4D97-AF65-F5344CB8AC3E}">
        <p14:creationId xmlns:p14="http://schemas.microsoft.com/office/powerpoint/2010/main" val="231277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05979"/>
            <a:ext cx="8229600" cy="857250"/>
          </a:xfrm>
        </p:spPr>
        <p:txBody>
          <a:bodyPr/>
          <a:lstStyle/>
          <a:p>
            <a:r>
              <a:rPr lang="en-US" b="1" i="0" u="none" strike="noStrike">
                <a:solidFill>
                  <a:srgbClr val="0057B7"/>
                </a:solidFill>
                <a:effectLst/>
                <a:latin typeface="Calibri" panose="020F0502020204030204" pitchFamily="34" charset="0"/>
              </a:rPr>
              <a:t>Data Sources and Technical Notes</a:t>
            </a:r>
            <a:r>
              <a:rPr lang="en-US" b="0" i="0">
                <a:solidFill>
                  <a:srgbClr val="000000"/>
                </a:solidFill>
                <a:effectLst/>
                <a:latin typeface="Calibri" panose="020F0502020204030204" pitchFamily="34" charset="0"/>
              </a:rPr>
              <a:t>​</a:t>
            </a:r>
            <a:endParaRPr lang="en-US" sz="1800"/>
          </a:p>
        </p:txBody>
      </p:sp>
      <p:sp>
        <p:nvSpPr>
          <p:cNvPr id="2" name="Text Placeholder 1">
            <a:extLst>
              <a:ext uri="{FF2B5EF4-FFF2-40B4-BE49-F238E27FC236}">
                <a16:creationId xmlns:a16="http://schemas.microsoft.com/office/drawing/2014/main" id="{5CD8958D-A25A-77D2-8BAF-7EB768452F15}"/>
              </a:ext>
              <a:ext uri="{C183D7F6-B498-43B3-948B-1728B52AA6E4}">
                <adec:decorative xmlns:adec="http://schemas.microsoft.com/office/drawing/2017/decorative" val="0"/>
              </a:ext>
            </a:extLst>
          </p:cNvPr>
          <p:cNvSpPr>
            <a:spLocks noGrp="1"/>
          </p:cNvSpPr>
          <p:nvPr>
            <p:ph type="body" sz="quarter" idx="10"/>
          </p:nvPr>
        </p:nvSpPr>
        <p:spPr>
          <a:xfrm>
            <a:off x="152399" y="1063229"/>
            <a:ext cx="8714509" cy="2544690"/>
          </a:xfrm>
        </p:spPr>
        <p:txBody>
          <a:bodyPr/>
          <a:lstStyle/>
          <a:p>
            <a:pPr algn="l" rtl="0" fontAlgn="base">
              <a:buFont typeface="Arial" panose="020B0604020202020204" pitchFamily="34" charset="0"/>
              <a:buChar char="•"/>
            </a:pPr>
            <a:r>
              <a:rPr lang="en-US" b="1" i="0" u="none" strike="noStrike" dirty="0">
                <a:solidFill>
                  <a:srgbClr val="1D1D1D"/>
                </a:solidFill>
                <a:effectLst/>
                <a:latin typeface="Calibri" panose="020F0502020204030204" pitchFamily="34" charset="0"/>
              </a:rPr>
              <a:t>For more information on data sources, data collection and reporting practices, and case definitions, see the </a:t>
            </a:r>
            <a:r>
              <a:rPr lang="fr-FR" b="1" i="0" u="none" strike="noStrike" dirty="0">
                <a:solidFill>
                  <a:srgbClr val="1D1D1D"/>
                </a:solidFill>
                <a:effectLst/>
                <a:latin typeface="Calibri" panose="020F0502020204030204" pitchFamily="34" charset="0"/>
              </a:rPr>
              <a:t>National HIV Surveillance System (NHSS)</a:t>
            </a:r>
            <a:r>
              <a:rPr lang="en-US" b="1" i="0" u="none" strike="noStrike" dirty="0">
                <a:solidFill>
                  <a:srgbClr val="1D1D1D"/>
                </a:solidFill>
                <a:effectLst/>
                <a:latin typeface="Calibri" panose="020F0502020204030204" pitchFamily="34" charset="0"/>
              </a:rPr>
              <a:t> Technical Notes, available at </a:t>
            </a:r>
            <a:r>
              <a:rPr lang="en-US" b="1" i="0" u="sng" strike="noStrike" dirty="0">
                <a:solidFill>
                  <a:srgbClr val="0F56DC"/>
                </a:solidFill>
                <a:effectLst/>
                <a:latin typeface="Calibri" panose="020F0502020204030204" pitchFamily="34" charset="0"/>
                <a:hlinkClick r:id="rId3"/>
              </a:rPr>
              <a:t>https://www.cdc.gov/hiv-data/nhss/index.html</a:t>
            </a:r>
            <a:r>
              <a:rPr lang="en-US" b="1" i="0" u="none" strike="noStrike" dirty="0">
                <a:solidFill>
                  <a:srgbClr val="1D1D1D"/>
                </a:solidFill>
                <a:effectLst/>
                <a:latin typeface="Calibri" panose="020F0502020204030204" pitchFamily="34" charset="0"/>
              </a:rPr>
              <a:t> </a:t>
            </a:r>
            <a:r>
              <a:rPr lang="en-US" b="0" i="0" dirty="0">
                <a:solidFill>
                  <a:srgbClr val="0F56DC"/>
                </a:solidFill>
                <a:effectLst/>
                <a:latin typeface="Calibri" panose="020F0502020204030204" pitchFamily="34" charset="0"/>
              </a:rPr>
              <a:t>​</a:t>
            </a:r>
            <a:endParaRPr lang="en-US" b="0" i="0" dirty="0">
              <a:solidFill>
                <a:srgbClr val="0F56DC"/>
              </a:solidFill>
              <a:effectLst/>
              <a:latin typeface="Arial" panose="020B0604020202020204" pitchFamily="34" charset="0"/>
            </a:endParaRPr>
          </a:p>
          <a:p>
            <a:pPr algn="l" rtl="0" fontAlgn="base">
              <a:buFont typeface="Arial" panose="020B0604020202020204" pitchFamily="34" charset="0"/>
              <a:buChar char="•"/>
            </a:pPr>
            <a:endParaRPr lang="en-US" b="0" i="0" dirty="0">
              <a:solidFill>
                <a:srgbClr val="0F56DC"/>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1D1D1D"/>
                </a:solidFill>
                <a:effectLst/>
                <a:latin typeface="Calibri" panose="020F0502020204030204" pitchFamily="34" charset="0"/>
              </a:rPr>
              <a:t>For more information on classifications, deaths, and prevalence, see HIV Surveillance Report Technical Notes at </a:t>
            </a:r>
            <a:r>
              <a:rPr lang="en-US" b="1" i="0" u="sng" strike="noStrike" dirty="0">
                <a:solidFill>
                  <a:srgbClr val="0F56DC"/>
                </a:solidFill>
                <a:effectLst/>
                <a:latin typeface="Calibri" panose="020F0502020204030204" pitchFamily="34" charset="0"/>
                <a:hlinkClick r:id="rId4"/>
              </a:rPr>
              <a:t>https://www.cdc.gov/hiv-data/nhss/hiv-diagnoses-deaths-prevalence.html</a:t>
            </a:r>
            <a:r>
              <a:rPr lang="en-US" b="1" i="0" u="none" strike="noStrike" dirty="0">
                <a:solidFill>
                  <a:srgbClr val="000000"/>
                </a:solidFill>
                <a:effectLst/>
                <a:latin typeface="Calibri" panose="020F0502020204030204" pitchFamily="34" charset="0"/>
              </a:rPr>
              <a:t> </a:t>
            </a:r>
            <a:r>
              <a:rPr lang="en-US" b="0" i="0" dirty="0">
                <a:solidFill>
                  <a:srgbClr val="0F56DC"/>
                </a:solidFill>
                <a:effectLst/>
                <a:latin typeface="Calibri" panose="020F0502020204030204" pitchFamily="34" charset="0"/>
              </a:rPr>
              <a:t>​</a:t>
            </a:r>
            <a:endParaRPr lang="en-US" b="0" i="0" dirty="0">
              <a:solidFill>
                <a:srgbClr val="0F56DC"/>
              </a:solidFill>
              <a:effectLst/>
              <a:latin typeface="Arial" panose="020B0604020202020204" pitchFamily="34" charset="0"/>
            </a:endParaRPr>
          </a:p>
          <a:p>
            <a:pPr algn="l" rtl="0" fontAlgn="base">
              <a:buFont typeface="Arial" panose="020B0604020202020204" pitchFamily="34" charset="0"/>
              <a:buChar char="•"/>
            </a:pPr>
            <a:endParaRPr lang="en-US" b="0" i="0" dirty="0">
              <a:solidFill>
                <a:srgbClr val="0F56DC"/>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1D1D1D"/>
                </a:solidFill>
                <a:effectLst/>
                <a:latin typeface="Calibri" panose="020F0502020204030204" pitchFamily="34" charset="0"/>
              </a:rPr>
              <a:t>Additional data, stratifications, and years are available via NCHHSTP </a:t>
            </a:r>
            <a:r>
              <a:rPr lang="en-US" b="1" i="0" u="none" strike="noStrike" dirty="0" err="1">
                <a:solidFill>
                  <a:srgbClr val="1D1D1D"/>
                </a:solidFill>
                <a:effectLst/>
                <a:latin typeface="Calibri" panose="020F0502020204030204" pitchFamily="34" charset="0"/>
              </a:rPr>
              <a:t>AtlasPlus</a:t>
            </a:r>
            <a:r>
              <a:rPr lang="en-US" b="1" i="0" u="none" strike="noStrike" dirty="0">
                <a:solidFill>
                  <a:srgbClr val="1D1D1D"/>
                </a:solidFill>
                <a:effectLst/>
                <a:latin typeface="Calibri" panose="020F0502020204030204" pitchFamily="34" charset="0"/>
              </a:rPr>
              <a:t>, accessible at </a:t>
            </a:r>
            <a:r>
              <a:rPr lang="en-US" b="1" i="0" u="sng" strike="noStrike" dirty="0">
                <a:solidFill>
                  <a:srgbClr val="0F56DC"/>
                </a:solidFill>
                <a:effectLst/>
                <a:latin typeface="Calibri" panose="020F0502020204030204" pitchFamily="34" charset="0"/>
                <a:hlinkClick r:id="rId5"/>
              </a:rPr>
              <a:t>https://www.cdc.gov/nchhstp/about/atlasplus.html</a:t>
            </a:r>
            <a:endParaRPr lang="en-US" dirty="0"/>
          </a:p>
          <a:p>
            <a:pPr marL="287337" lvl="1" indent="0">
              <a:buNone/>
            </a:pPr>
            <a:endParaRPr lang="en-US" dirty="0"/>
          </a:p>
        </p:txBody>
      </p:sp>
      <p:pic>
        <p:nvPicPr>
          <p:cNvPr id="4" name="Picture 3" descr="Logo&#10;&#10;Description automatically generated">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0979734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96735" y="12885"/>
            <a:ext cx="8832911" cy="857250"/>
          </a:xfrm>
        </p:spPr>
        <p:txBody>
          <a:bodyPr/>
          <a:lstStyle/>
          <a:p>
            <a:pPr>
              <a:lnSpc>
                <a:spcPct val="100000"/>
              </a:lnSpc>
            </a:pPr>
            <a:r>
              <a:rPr kumimoji="0" lang="en-US" sz="1800" b="1" i="0" u="none" strike="noStrike" kern="1200" cap="none" spc="0" normalizeH="0" baseline="0" noProof="0" dirty="0">
                <a:ln>
                  <a:noFill/>
                </a:ln>
                <a:solidFill>
                  <a:schemeClr val="bg1"/>
                </a:solidFill>
                <a:effectLst/>
                <a:uLnTx/>
                <a:uFillTx/>
                <a:latin typeface="Calibri" pitchFamily="34" charset="0"/>
                <a:ea typeface="+mj-ea"/>
                <a:cs typeface="+mj-cs"/>
              </a:rPr>
              <a:t>Stage 3 (AIDS) classifications, deaths (any </a:t>
            </a:r>
            <a:r>
              <a:rPr lang="en-US" sz="1800" dirty="0">
                <a:solidFill>
                  <a:schemeClr val="bg1"/>
                </a:solidFill>
              </a:rPr>
              <a:t>c</a:t>
            </a:r>
            <a:r>
              <a:rPr kumimoji="0" lang="en-US" sz="1800" b="1" i="0" u="none" strike="noStrike" kern="1200" cap="none" spc="0" normalizeH="0" baseline="0" noProof="0" dirty="0" err="1">
                <a:ln>
                  <a:noFill/>
                </a:ln>
                <a:solidFill>
                  <a:schemeClr val="bg1"/>
                </a:solidFill>
                <a:effectLst/>
                <a:uLnTx/>
                <a:uFillTx/>
                <a:latin typeface="Calibri" pitchFamily="34" charset="0"/>
                <a:ea typeface="+mj-ea"/>
                <a:cs typeface="+mj-cs"/>
              </a:rPr>
              <a:t>ause</a:t>
            </a:r>
            <a:r>
              <a:rPr kumimoji="0" lang="en-US" sz="1800" b="1" i="0" u="none" strike="noStrike" kern="1200" cap="none" spc="0" normalizeH="0" baseline="0" noProof="0" dirty="0">
                <a:ln>
                  <a:noFill/>
                </a:ln>
                <a:solidFill>
                  <a:schemeClr val="bg1"/>
                </a:solidFill>
                <a:effectLst/>
                <a:uLnTx/>
                <a:uFillTx/>
                <a:latin typeface="Calibri" pitchFamily="34" charset="0"/>
                <a:ea typeface="+mj-ea"/>
                <a:cs typeface="+mj-cs"/>
              </a:rPr>
              <a:t>), and persons living with diagnosed HIV ever classified as stage 3 (AIDS), 1985–2024— United States and 7 territories and freely associated states</a:t>
            </a:r>
            <a:endParaRPr lang="en-US" sz="1800" dirty="0">
              <a:solidFill>
                <a:schemeClr val="bg1"/>
              </a:solidFill>
              <a:latin typeface="Calibri" panose="020F0502020204030204" pitchFamily="34" charset="0"/>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14" name="Picture 13" descr="Line graph showing stage 3 (AIDS) classifications, deaths, and persons living with diagnosed HIV ever classified as stage 3 (AIDS) from 1985 to 2024. Classifications and deaths decrease over time, while prevalence increases.">
            <a:extLst>
              <a:ext uri="{FF2B5EF4-FFF2-40B4-BE49-F238E27FC236}">
                <a16:creationId xmlns:a16="http://schemas.microsoft.com/office/drawing/2014/main" id="{0E944EE5-4012-3DC9-B6D6-D2F012767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90" y="1043277"/>
            <a:ext cx="9144000" cy="3924289"/>
          </a:xfrm>
          <a:prstGeom prst="rect">
            <a:avLst/>
          </a:prstGeom>
        </p:spPr>
      </p:pic>
    </p:spTree>
    <p:extLst>
      <p:ext uri="{BB962C8B-B14F-4D97-AF65-F5344CB8AC3E}">
        <p14:creationId xmlns:p14="http://schemas.microsoft.com/office/powerpoint/2010/main" val="365522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832911" cy="857250"/>
          </a:xfrm>
        </p:spPr>
        <p:txBody>
          <a:bodyPr/>
          <a:lstStyle/>
          <a:p>
            <a:pPr>
              <a:lnSpc>
                <a:spcPct val="100000"/>
              </a:lnSpc>
            </a:pPr>
            <a:r>
              <a:rPr lang="en-US" sz="1800" dirty="0">
                <a:solidFill>
                  <a:schemeClr val="tx2"/>
                </a:solidFill>
              </a:rPr>
              <a:t>Rates of Stage 3 (AIDS) classifications and deaths (any cause) of persons with diagnosed HIV ever classified as stage 3 (AIDS), 1985–2024—United States and 6 territories and freely associated states</a:t>
            </a:r>
            <a:endParaRPr lang="en-US" sz="1800" dirty="0">
              <a:solidFill>
                <a:schemeClr val="tx2"/>
              </a:solidFill>
              <a:latin typeface="Calibri" panose="020F0502020204030204" pitchFamily="34" charset="0"/>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Line graph showing rates of stage 3 (AIDS) classifications and deaths of persons with diagnosed HIV ever classified as stage 3 (AIDS) per 100,000 population from 1985 to 2024. Rates increase in earlier years and decrease over time.">
            <a:extLst>
              <a:ext uri="{FF2B5EF4-FFF2-40B4-BE49-F238E27FC236}">
                <a16:creationId xmlns:a16="http://schemas.microsoft.com/office/drawing/2014/main" id="{C4347757-58DC-667E-0F75-71EADBA27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9297"/>
            <a:ext cx="9144000" cy="4132523"/>
          </a:xfrm>
          <a:prstGeom prst="rect">
            <a:avLst/>
          </a:prstGeom>
        </p:spPr>
      </p:pic>
    </p:spTree>
    <p:extLst>
      <p:ext uri="{BB962C8B-B14F-4D97-AF65-F5344CB8AC3E}">
        <p14:creationId xmlns:p14="http://schemas.microsoft.com/office/powerpoint/2010/main" val="79738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832911" cy="857250"/>
          </a:xfrm>
        </p:spPr>
        <p:txBody>
          <a:bodyPr/>
          <a:lstStyle/>
          <a:p>
            <a:pPr>
              <a:lnSpc>
                <a:spcPct val="100000"/>
              </a:lnSpc>
            </a:pPr>
            <a:r>
              <a:rPr lang="en-US" sz="1800" dirty="0">
                <a:solidFill>
                  <a:schemeClr val="tx2"/>
                </a:solidFill>
              </a:rPr>
              <a:t>Stage 3 (AIDS) classifications and deaths of persons with stage 3 (AIDS), by age at classification or death (any cause), cumulative as of year-end 2024—United States and 7 territories and freely associated states</a:t>
            </a: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Table showing stage 3 (AIDS) classifications and deaths of persons with stage 3 (AIDS) by age group. Highest percentages of stage 3 (AIDS) classifications and deaths were among persons aged 35–39.">
            <a:extLst>
              <a:ext uri="{FF2B5EF4-FFF2-40B4-BE49-F238E27FC236}">
                <a16:creationId xmlns:a16="http://schemas.microsoft.com/office/drawing/2014/main" id="{A591D477-6AA3-70F6-4411-2D86382F5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218" y="927541"/>
            <a:ext cx="6791564" cy="4040025"/>
          </a:xfrm>
          <a:prstGeom prst="rect">
            <a:avLst/>
          </a:prstGeom>
        </p:spPr>
      </p:pic>
    </p:spTree>
    <p:extLst>
      <p:ext uri="{BB962C8B-B14F-4D97-AF65-F5344CB8AC3E}">
        <p14:creationId xmlns:p14="http://schemas.microsoft.com/office/powerpoint/2010/main" val="22276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50473"/>
            <a:ext cx="8832911" cy="672035"/>
          </a:xfrm>
        </p:spPr>
        <p:txBody>
          <a:bodyPr/>
          <a:lstStyle/>
          <a:p>
            <a:pPr>
              <a:lnSpc>
                <a:spcPct val="100000"/>
              </a:lnSpc>
            </a:pPr>
            <a:r>
              <a:rPr lang="en-US" sz="1800" dirty="0">
                <a:solidFill>
                  <a:schemeClr val="tx2"/>
                </a:solidFill>
              </a:rPr>
              <a:t>Stage 3 (AIDS) classifications and deaths (any cause) of persons with stage 3 (AIDS), by race/ethnicity, cumulative as of year-end 2024—United States and 7 territories and freely associated states</a:t>
            </a:r>
            <a:br>
              <a:rPr lang="en-US" sz="1800" dirty="0">
                <a:solidFill>
                  <a:schemeClr val="tx2"/>
                </a:solidFill>
              </a:rPr>
            </a:br>
            <a:endParaRPr lang="en-US" sz="1800" dirty="0">
              <a:solidFill>
                <a:schemeClr val="tx2"/>
              </a:solidFill>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and deaths of persons with stage 3 (AIDS) by race/ethnicity. Highest percentages of stage 3 (AIDS) classifications and deaths were among Black/African American persons.">
            <a:extLst>
              <a:ext uri="{FF2B5EF4-FFF2-40B4-BE49-F238E27FC236}">
                <a16:creationId xmlns:a16="http://schemas.microsoft.com/office/drawing/2014/main" id="{DBEA140D-8203-1C28-A1D3-0A2B4541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35" y="1128491"/>
            <a:ext cx="8138239" cy="3837746"/>
          </a:xfrm>
          <a:prstGeom prst="rect">
            <a:avLst/>
          </a:prstGeom>
        </p:spPr>
      </p:pic>
    </p:spTree>
    <p:extLst>
      <p:ext uri="{BB962C8B-B14F-4D97-AF65-F5344CB8AC3E}">
        <p14:creationId xmlns:p14="http://schemas.microsoft.com/office/powerpoint/2010/main" val="47492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dirty="0">
                <a:solidFill>
                  <a:schemeClr val="tx2"/>
                </a:solidFill>
              </a:rPr>
              <a:t>Stage 3 (AIDS) classifications and deaths (any cause) of persons with stage 3 (AIDS) among males, by transmission category, cumulative as of year-end 2024—United States and 7 territories and freely associated states</a:t>
            </a:r>
            <a:br>
              <a:rPr lang="en-US" sz="1800" dirty="0">
                <a:solidFill>
                  <a:schemeClr val="tx2"/>
                </a:solidFill>
              </a:rPr>
            </a:br>
            <a:endParaRPr lang="en-US" sz="1800" dirty="0">
              <a:solidFill>
                <a:schemeClr val="tx2"/>
              </a:solidFill>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and deaths of persons with stage 3 (AIDS) among males by transmission category.&#10;Highest percentages of stage 3 (AIDS) classifications and deaths were among males with HIV attributed to male-to-male sexual contact (MMSC).">
            <a:extLst>
              <a:ext uri="{FF2B5EF4-FFF2-40B4-BE49-F238E27FC236}">
                <a16:creationId xmlns:a16="http://schemas.microsoft.com/office/drawing/2014/main" id="{71DAD8CC-D122-B89A-FD9A-36BDAD3A1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35" y="1078518"/>
            <a:ext cx="8138189" cy="3972860"/>
          </a:xfrm>
          <a:prstGeom prst="rect">
            <a:avLst/>
          </a:prstGeom>
        </p:spPr>
      </p:pic>
    </p:spTree>
    <p:extLst>
      <p:ext uri="{BB962C8B-B14F-4D97-AF65-F5344CB8AC3E}">
        <p14:creationId xmlns:p14="http://schemas.microsoft.com/office/powerpoint/2010/main" val="162370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dirty="0">
                <a:solidFill>
                  <a:schemeClr val="tx2"/>
                </a:solidFill>
              </a:rPr>
              <a:t>Stage 3 (AIDS) classifications and deaths (any cause) of persons with stage 3 (AIDS) among females, by transmission category, cumulative as of year-end 2024—United States and 7 territories and freely associated states</a:t>
            </a:r>
            <a:br>
              <a:rPr lang="en-US" sz="1800" dirty="0">
                <a:solidFill>
                  <a:schemeClr val="tx2"/>
                </a:solidFill>
              </a:rPr>
            </a:br>
            <a:endParaRPr lang="en-US" sz="1800" dirty="0">
              <a:solidFill>
                <a:schemeClr val="tx2"/>
              </a:solidFill>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and deaths of persons with stage 3 (AIDS) among females by transmission category. Highest percentages of stage 3 (AIDS) classifications and deaths were among females with HIV attributed to heterosexual contact.">
            <a:extLst>
              <a:ext uri="{FF2B5EF4-FFF2-40B4-BE49-F238E27FC236}">
                <a16:creationId xmlns:a16="http://schemas.microsoft.com/office/drawing/2014/main" id="{98D5742D-6426-6F23-FB17-D57E7BFA1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26" y="1084521"/>
            <a:ext cx="7987170" cy="3883045"/>
          </a:xfrm>
          <a:prstGeom prst="rect">
            <a:avLst/>
          </a:prstGeom>
        </p:spPr>
      </p:pic>
    </p:spTree>
    <p:extLst>
      <p:ext uri="{BB962C8B-B14F-4D97-AF65-F5344CB8AC3E}">
        <p14:creationId xmlns:p14="http://schemas.microsoft.com/office/powerpoint/2010/main" val="171919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dirty="0">
                <a:solidFill>
                  <a:schemeClr val="tx2"/>
                </a:solidFill>
              </a:rPr>
              <a:t>Stage 3 (AIDS) classifications and deaths (any cause) of persons with stage 3 (AIDS), by region of residence, cumulative as of year-end 2024—United States and 7 territories and freely associated states</a:t>
            </a:r>
            <a:br>
              <a:rPr lang="en-US" sz="1800" dirty="0">
                <a:solidFill>
                  <a:schemeClr val="tx2"/>
                </a:solidFill>
              </a:rPr>
            </a:br>
            <a:endParaRPr lang="en-US" sz="1800" dirty="0">
              <a:solidFill>
                <a:schemeClr val="tx2"/>
              </a:solidFill>
            </a:endParaRPr>
          </a:p>
        </p:txBody>
      </p:sp>
      <p:pic>
        <p:nvPicPr>
          <p:cNvPr id="8" name="Picture 7" descr="Logo&#10;&#10;Description automatically generated">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Table showing stage 3 (AIDS) classifications and deaths of persons with stage 3 (AIDS) by region of residence. Highest percentages of stage 3 (AIDS) classifications and deaths were among persons residing in the South. ">
            <a:extLst>
              <a:ext uri="{FF2B5EF4-FFF2-40B4-BE49-F238E27FC236}">
                <a16:creationId xmlns:a16="http://schemas.microsoft.com/office/drawing/2014/main" id="{19B5BE24-6A14-4E12-FF3B-F566AE9A2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6" y="1031675"/>
            <a:ext cx="8676049" cy="3935891"/>
          </a:xfrm>
          <a:prstGeom prst="rect">
            <a:avLst/>
          </a:prstGeom>
        </p:spPr>
      </p:pic>
    </p:spTree>
    <p:extLst>
      <p:ext uri="{BB962C8B-B14F-4D97-AF65-F5344CB8AC3E}">
        <p14:creationId xmlns:p14="http://schemas.microsoft.com/office/powerpoint/2010/main" val="3545715884"/>
      </p:ext>
    </p:extLst>
  </p:cSld>
  <p:clrMapOvr>
    <a:masterClrMapping/>
  </p:clrMapOvr>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_Presentation_template-nchhstp_1" id="{8327243A-D4DD-43F0-8B11-B0292B1CE685}" vid="{8504B268-6E21-417C-89E2-53EBA468E9A0}"/>
    </a:ext>
  </a:ext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4019EF1621594A887EFA6AEDB90C3A" ma:contentTypeVersion="0" ma:contentTypeDescription="Create a new document." ma:contentTypeScope="" ma:versionID="5724df565d5fb64b522181fd0fc28e49">
  <xsd:schema xmlns:xsd="http://www.w3.org/2001/XMLSchema" xmlns:xs="http://www.w3.org/2001/XMLSchema" xmlns:p="http://schemas.microsoft.com/office/2006/metadata/properties" targetNamespace="http://schemas.microsoft.com/office/2006/metadata/properties" ma:root="true" ma:fieldsID="500c6692915ba10984c0aabd49f31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ABCAD-6CFE-4D84-ABD0-3B20576C4637}">
  <ds:schemaRefs>
    <ds:schemaRef ds:uri="http://schemas.microsoft.com/sharepoint/v3/contenttype/forms"/>
  </ds:schemaRefs>
</ds:datastoreItem>
</file>

<file path=customXml/itemProps2.xml><?xml version="1.0" encoding="utf-8"?>
<ds:datastoreItem xmlns:ds="http://schemas.openxmlformats.org/officeDocument/2006/customXml" ds:itemID="{A9A04895-FA2B-4B0F-8E16-CA97E6616F14}">
  <ds:schemaRefs>
    <ds:schemaRef ds:uri="4745cc97-2d78-4c90-b978-fc021976f303"/>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01251fa9-05c2-4ad7-a8d9-aabb7c6c0c5b"/>
    <ds:schemaRef ds:uri="http://schemas.microsoft.com/office/2006/metadata/properties"/>
  </ds:schemaRefs>
</ds:datastoreItem>
</file>

<file path=customXml/itemProps3.xml><?xml version="1.0" encoding="utf-8"?>
<ds:datastoreItem xmlns:ds="http://schemas.openxmlformats.org/officeDocument/2006/customXml" ds:itemID="{7DEAFA02-6FEC-4F60-8794-08760433BB66}"/>
</file>

<file path=docProps/app.xml><?xml version="1.0" encoding="utf-8"?>
<Properties xmlns="http://schemas.openxmlformats.org/officeDocument/2006/extended-properties" xmlns:vt="http://schemas.openxmlformats.org/officeDocument/2006/docPropsVTypes">
  <Template>16x9_Presentation_template-nchhstp_1</Template>
  <TotalTime>902</TotalTime>
  <Words>5877</Words>
  <Application>Microsoft Office PowerPoint</Application>
  <PresentationFormat>On-screen Show (16:9)</PresentationFormat>
  <Paragraphs>335</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Aptos</vt:lpstr>
      <vt:lpstr>Myriad Web Pro</vt:lpstr>
      <vt:lpstr>Calibri</vt:lpstr>
      <vt:lpstr>Arial</vt:lpstr>
      <vt:lpstr>Aptos Display</vt:lpstr>
      <vt:lpstr>Wingdings</vt:lpstr>
      <vt:lpstr>Courier New</vt:lpstr>
      <vt:lpstr>NCEH_ATSDR_combined</vt:lpstr>
      <vt:lpstr>1_NCEH_ATSDR_combined</vt:lpstr>
      <vt:lpstr>1_Office Theme</vt:lpstr>
      <vt:lpstr>PowerPoint Presentation</vt:lpstr>
      <vt:lpstr>Data Sources and Technical Notes​</vt:lpstr>
      <vt:lpstr>Stage 3 (AIDS) classifications, deaths (any cause), and persons living with diagnosed HIV ever classified as stage 3 (AIDS), 1985–2024— United States and 7 territories and freely associated states</vt:lpstr>
      <vt:lpstr>Rates of Stage 3 (AIDS) classifications and deaths (any cause) of persons with diagnosed HIV ever classified as stage 3 (AIDS), 1985–2024—United States and 6 territories and freely associated states</vt:lpstr>
      <vt:lpstr>Stage 3 (AIDS) classifications and deaths of persons with stage 3 (AIDS), by age at classification or death (any cause), cumulative as of year-end 2024—United States and 7 territories and freely associated states</vt:lpstr>
      <vt:lpstr>Stage 3 (AIDS) classifications and deaths (any cause) of persons with stage 3 (AIDS), by race/ethnicity, cumulative as of year-end 2024—United States and 7 territories and freely associated states </vt:lpstr>
      <vt:lpstr>Stage 3 (AIDS) classifications and deaths (any cause) of persons with stage 3 (AIDS) among males, by transmission category, cumulative as of year-end 2024—United States and 7 territories and freely associated states </vt:lpstr>
      <vt:lpstr>Stage 3 (AIDS) classifications and deaths (any cause) of persons with stage 3 (AIDS) among females, by transmission category, cumulative as of year-end 2024—United States and 7 territories and freely associated states </vt:lpstr>
      <vt:lpstr>Stage 3 (AIDS) classifications and deaths (any cause) of persons with stage 3 (AIDS), by region of residence, cumulative as of year-end 2024—United States and 7 territories and freely associated states </vt:lpstr>
      <vt:lpstr>Stage 3 (AIDS), 2024 and cumulative, and persons living with diagnosed HIV ever classified as stage 3 (AIDS) (prevalence), year-end 2024 by metropolitan statistical area of residence—United States and Puerto Rico (Slide 1 of 10)</vt:lpstr>
      <vt:lpstr>Stage 3 (AIDS), 2024 and cumulative, and persons living with diagnosed HIV ever classified as stage 3 (AIDS) (prevalence), year-end 2024 by metropolitan statistical area of residence—United States and Puerto Rico (Slide 2 of 10)</vt:lpstr>
      <vt:lpstr>Stage 3 (AIDS), 2024 and cumulative, and persons living with diagnosed HIV ever classified as stage 3 (AIDS) (prevalence), year-end 2024 by metropolitan statistical area of residence—United States and Puerto Rico (Slide 3 of 10)</vt:lpstr>
      <vt:lpstr>Stage 3 (AIDS), 2024 and cumulative, and persons living with diagnosed HIV ever classified as stage 3 (AIDS) (prevalence), year-end 2024 by metropolitan statistical area of residence—United States and Puerto Rico (Slide 4 of 10)</vt:lpstr>
      <vt:lpstr>Stage 3 (AIDS), 2024 and cumulative, and persons living with diagnosed HIV ever classified as stage 3 (AIDS) (prevalence), year-end 2024 by metropolitan statistical area of residence—United States and Puerto Rico (Slide 5 of 10)</vt:lpstr>
      <vt:lpstr>Stage 3 (AIDS), 2024 and cumulative, and persons living with diagnosed HIV ever classified as stage 3 (AIDS) (prevalence), year-end 2024 by metropolitan statistical area of residence—United States and Puerto Rico (Slide 6 of 10)</vt:lpstr>
      <vt:lpstr>Stage 3 (AIDS), 2024 and cumulative, and persons living with diagnosed HIV ever classified as stage 3 (AIDS) (prevalence), year-end 2024 by metropolitan statistical area of residence—United States and Puerto Rico (Slide 7 of 10)</vt:lpstr>
      <vt:lpstr>Stage 3 (AIDS), 2024 and cumulative, and persons living with diagnosed HIV ever classified as stage 3 (AIDS) (prevalence), year-end 2024 by metropolitan statistical area of residence—United States and Puerto Rico (Slide 8 of 10)</vt:lpstr>
      <vt:lpstr>Stage 3 (AIDS), 2024 and cumulative, and persons living with diagnosed HIV ever classified as stage 3 (AIDS) (prevalence), year-end 2024 by metropolitan statistical area of residence—United States and Puerto Rico (Slide 9 of 10)</vt:lpstr>
      <vt:lpstr>Stage 3 (AIDS), 2024 and cumulative, and persons living with diagnosed HIV ever classified as stage 3 (AIDS) (prevalence), year-end 2024 by metropolitan statistical area of residence—United States and Puerto Rico (Slide 10 of 10)</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Taylor (CDC/NCHHSTP/DHP)</dc:creator>
  <cp:lastModifiedBy>Watson, Lakeshia (CDC/NCHHSTP/DHP)</cp:lastModifiedBy>
  <cp:revision>35</cp:revision>
  <dcterms:created xsi:type="dcterms:W3CDTF">2024-04-01T12:56:05Z</dcterms:created>
  <dcterms:modified xsi:type="dcterms:W3CDTF">2026-04-13T20:02:39Z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0x010100854019EF1621594A887EFA6AEDB90C3A</vt:lpwstr>
  </property>
  <property fmtid="{D5CDD505-2E9C-101B-9397-08002B2CF9AE}" pid="4" name="MediaServiceImageTags">
    <vt:lpwstr/>
  </property>
  <property fmtid="{D5CDD505-2E9C-101B-9397-08002B2CF9AE}" pid="5" name="MSIP_Label_7b94a7b8-f06c-4dfe-bdcc-9b548fd58c31_Enabled">
    <vt:lpwstr>true</vt:lpwstr>
  </property>
  <property fmtid="{D5CDD505-2E9C-101B-9397-08002B2CF9AE}" pid="6" name="MSIP_Label_7b94a7b8-f06c-4dfe-bdcc-9b548fd58c31_SetDate">
    <vt:lpwstr>2026-02-10T18:10:29Z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855e27cd-f55b-476f-a88d-33c15bad1b01</vt:lpwstr>
  </property>
  <property fmtid="{D5CDD505-2E9C-101B-9397-08002B2CF9AE}" pid="11" name="MSIP_Label_7b94a7b8-f06c-4dfe-bdcc-9b548fd58c31_ContentBits">
    <vt:lpwstr>0</vt:lpwstr>
  </property>
  <property fmtid="{D5CDD505-2E9C-101B-9397-08002B2CF9AE}" pid="12" name="MSIP_Label_7b94a7b8-f06c-4dfe-bdcc-9b548fd58c31_Tag">
    <vt:lpwstr>10, 0, 1, 1</vt:lpwstr>
  </property>
</Properties>
</file>