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90" r:id="rId5"/>
  </p:sldMasterIdLst>
  <p:notesMasterIdLst>
    <p:notesMasterId r:id="rId66"/>
  </p:notesMasterIdLst>
  <p:handoutMasterIdLst>
    <p:handoutMasterId r:id="rId67"/>
  </p:handoutMasterIdLst>
  <p:sldIdLst>
    <p:sldId id="547" r:id="rId6"/>
    <p:sldId id="548" r:id="rId7"/>
    <p:sldId id="454" r:id="rId8"/>
    <p:sldId id="292" r:id="rId9"/>
    <p:sldId id="464" r:id="rId10"/>
    <p:sldId id="459" r:id="rId11"/>
    <p:sldId id="519" r:id="rId12"/>
    <p:sldId id="549" r:id="rId13"/>
    <p:sldId id="521" r:id="rId14"/>
    <p:sldId id="520" r:id="rId15"/>
    <p:sldId id="522" r:id="rId16"/>
    <p:sldId id="523" r:id="rId17"/>
    <p:sldId id="524" r:id="rId18"/>
    <p:sldId id="463" r:id="rId19"/>
    <p:sldId id="550" r:id="rId20"/>
    <p:sldId id="530" r:id="rId21"/>
    <p:sldId id="531" r:id="rId22"/>
    <p:sldId id="532" r:id="rId23"/>
    <p:sldId id="533" r:id="rId24"/>
    <p:sldId id="534" r:id="rId25"/>
    <p:sldId id="462" r:id="rId26"/>
    <p:sldId id="432" r:id="rId27"/>
    <p:sldId id="435" r:id="rId28"/>
    <p:sldId id="436" r:id="rId29"/>
    <p:sldId id="439" r:id="rId30"/>
    <p:sldId id="442" r:id="rId31"/>
    <p:sldId id="445" r:id="rId32"/>
    <p:sldId id="448" r:id="rId33"/>
    <p:sldId id="551" r:id="rId34"/>
    <p:sldId id="535" r:id="rId35"/>
    <p:sldId id="536" r:id="rId36"/>
    <p:sldId id="537" r:id="rId37"/>
    <p:sldId id="538" r:id="rId38"/>
    <p:sldId id="539" r:id="rId39"/>
    <p:sldId id="461" r:id="rId40"/>
    <p:sldId id="433" r:id="rId41"/>
    <p:sldId id="437" r:id="rId42"/>
    <p:sldId id="440" r:id="rId43"/>
    <p:sldId id="443" r:id="rId44"/>
    <p:sldId id="446" r:id="rId45"/>
    <p:sldId id="449" r:id="rId46"/>
    <p:sldId id="552" r:id="rId47"/>
    <p:sldId id="540" r:id="rId48"/>
    <p:sldId id="541" r:id="rId49"/>
    <p:sldId id="542" r:id="rId50"/>
    <p:sldId id="543" r:id="rId51"/>
    <p:sldId id="544" r:id="rId52"/>
    <p:sldId id="458" r:id="rId53"/>
    <p:sldId id="434" r:id="rId54"/>
    <p:sldId id="438" r:id="rId55"/>
    <p:sldId id="441" r:id="rId56"/>
    <p:sldId id="444" r:id="rId57"/>
    <p:sldId id="447" r:id="rId58"/>
    <p:sldId id="450" r:id="rId59"/>
    <p:sldId id="380" r:id="rId60"/>
    <p:sldId id="553" r:id="rId61"/>
    <p:sldId id="451" r:id="rId62"/>
    <p:sldId id="460" r:id="rId63"/>
    <p:sldId id="452" r:id="rId64"/>
    <p:sldId id="387" r:id="rId65"/>
  </p:sldIdLst>
  <p:sldSz cx="9144000" cy="5143500" type="screen16x9"/>
  <p:notesSz cx="7010400" cy="9296400"/>
  <p:embeddedFontLst>
    <p:embeddedFont>
      <p:font typeface="Myriad Web Pro" panose="020B0604020202020204" charset="0"/>
      <p:regular r:id="rId68"/>
      <p:bold r:id="rId69"/>
      <p:italic r:id="rId70"/>
      <p:boldItalic r:id="rId7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48510-188F-04DF-093A-6CFBAFF6D126}" name="Jones, Taylor (CDC/NCHHSTP/DHP)" initials="TJ" userId="S::xru7@cdc.gov::55e66f30-3b40-4f8d-b4ff-8665975f2698" providerId="AD"/>
  <p188:author id="{88986917-A75E-2E8F-7384-5DB7B5474433}" name="Cohen, Stacy (CDC/NCHHSTP/DHP)" initials="SC" userId="S::FSK5@cdc.gov::2cf76ef0-cc0e-4b3d-8ad8-9b57a2219aad" providerId="AD"/>
  <p188:author id="{056B962A-ACDA-C25D-2DFA-B6F1CD0CC231}" name="Wyton, Pamela D. (Pam) (ATSDR/OCOM) (CTR)" initials="WPD(((" userId="S::pdw3@cdc.gov::585746ef-ed6a-43e3-99e9-95aa7bb69c77" providerId="AD"/>
  <p188:author id="{E143A75A-4A6B-A201-592B-0C0010C9EC49}" name="Okello, Amanda (CDC/NCHHSTP/DHP)" initials="OA(" userId="S::qrg2@cdc.gov::09749c6a-e551-4e3b-9cb5-cca621b825c4" providerId="AD"/>
  <p188:author id="{E6E18269-AB1D-8AEA-4671-BB92DEE87646}" name="Nhim, Kunthea (CDC/NCHHSTP/OD)" initials="NK" userId="S::xmh8@cdc.gov::87dabc17-509b-4b18-9091-7bc70a6123ab" providerId="AD"/>
  <p188:author id="{02C62571-E933-FBCF-2B8F-189FCEC11935}" name="Courtenay-Quirk, Cari (CDC/DDID/NCHHSTP/DHP)" initials="CQ" userId="Courtenay-Quirk, Cari (CDC/DDID/NCHHSTP/DHP)" providerId="None"/>
  <p188:author id="{FB066776-AD0A-00C1-29FA-A792F5806783}" name="Butler, Terry (CDC/NCHHSTP/OD)" initials="TB" userId="S::tdh0@cdc.gov::3d205730-40cb-4fc7-9824-923cb864a159" providerId="AD"/>
  <p188:author id="{A696C47B-D8B5-417A-21E9-7A0947648743}" name="Njie, Gibril (CDC/NCHHSTP/OD)" initials="GN" userId="S::vow9@cdc.gov::b1c6e4e8-6e20-43aa-9255-1f44ebbc8551"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DCE8CCAF-EE5B-A92F-DC62-A8EC387D30B8}" name="Gant Sumner, Zanetta (CDC/DDID/NCHHSTP/DHP)" initials="ZGS" userId="Gant Sumner, Zanetta (CDC/DDID/NCHHSTP/DHP)" providerId="None"/>
  <p188:author id="{E97215BE-457A-B0F7-EAC3-3A8AEDA643C2}" name="Lowery, Debra (CDC/IOD/OC)" initials="L(" userId="S::wzi7@cdc.gov::dcb381a2-fed9-4f25-97a8-dd5a0cc7b66f" providerId="AD"/>
  <p188:author id="{9CF52BD4-9C67-823F-DCCA-DD367A57A031}" name="Wesolowski, Laura (CDC/NCHHSTP/DHP)" initials="LW" userId="S::Lig7@cdc.gov::5044dfdf-b1e0-46dd-ae49-2a328f533bed" providerId="AD"/>
  <p188:author id="{D9FAF5E4-2F87-87EB-57F3-70ECADB11557}" name="Gant Sumner, Zanetta (CDC/NCHHSTP/DHP)" initials="ZG" userId="S::uwf5@cdc.gov::284cc311-1e87-4ea5-9da8-c846e742387d" providerId="AD"/>
  <p188:author id="{A2D312E5-B386-FD00-9D6D-F758A93DB5DF}" name="Satcher Johnson, Anna (CDC/NCHHSTP/DHP)" initials="AS" userId="S::ats5@cdc.gov::859705da-8d2a-450d-b6ee-217719c7a3fd"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 id="{153D81FD-2B13-FBF9-E7B7-83C2F059B286}" name="Friend, Michael (CDC/NCHHSTP/DHP)" initials="MF" userId="S::Bnk5@cdc.gov::fb5d49f6-67ab-43bc-a4c7-ffc863d70a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F2EB"/>
    <a:srgbClr val="4F7C36"/>
    <a:srgbClr val="B8CEE7"/>
    <a:srgbClr val="EFEFEF"/>
    <a:srgbClr val="BE3226"/>
    <a:srgbClr val="F69F1D"/>
    <a:srgbClr val="135FAB"/>
    <a:srgbClr val="00788A"/>
    <a:srgbClr val="9A4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39A1C-971C-025D-E114-9E228214947C}" v="10" dt="2026-04-28T16:11:32.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autoAdjust="0"/>
    <p:restoredTop sz="71882" autoAdjust="0"/>
  </p:normalViewPr>
  <p:slideViewPr>
    <p:cSldViewPr snapToGrid="0">
      <p:cViewPr varScale="1">
        <p:scale>
          <a:sx n="109" d="100"/>
          <a:sy n="109" d="100"/>
        </p:scale>
        <p:origin x="714" y="318"/>
      </p:cViewPr>
      <p:guideLst>
        <p:guide orient="horz" pos="564"/>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font" Target="fonts/font1.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2.fntdata"/><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3.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Flam, Michael (CDC/NCHHSTP/DHP)" userId="S::mol4@cdc.gov::0495aba6-2729-4b04-bedf-76680850142a" providerId="AD" clId="Web-{60239A1C-971C-025D-E114-9E228214947C}"/>
    <pc:docChg chg="modSld">
      <pc:chgData name="LaFlam, Michael (CDC/NCHHSTP/DHP)" userId="S::mol4@cdc.gov::0495aba6-2729-4b04-bedf-76680850142a" providerId="AD" clId="Web-{60239A1C-971C-025D-E114-9E228214947C}" dt="2026-04-28T16:11:32.013" v="9"/>
      <pc:docMkLst>
        <pc:docMk/>
      </pc:docMkLst>
      <pc:sldChg chg="addSp delSp">
        <pc:chgData name="LaFlam, Michael (CDC/NCHHSTP/DHP)" userId="S::mol4@cdc.gov::0495aba6-2729-4b04-bedf-76680850142a" providerId="AD" clId="Web-{60239A1C-971C-025D-E114-9E228214947C}" dt="2026-04-28T16:11:32.013" v="9"/>
        <pc:sldMkLst>
          <pc:docMk/>
          <pc:sldMk cId="2698043174" sldId="547"/>
        </pc:sldMkLst>
        <pc:picChg chg="add del">
          <ac:chgData name="LaFlam, Michael (CDC/NCHHSTP/DHP)" userId="S::mol4@cdc.gov::0495aba6-2729-4b04-bedf-76680850142a" providerId="AD" clId="Web-{60239A1C-971C-025D-E114-9E228214947C}" dt="2026-04-28T16:11:32.013" v="9"/>
          <ac:picMkLst>
            <pc:docMk/>
            <pc:sldMk cId="2698043174" sldId="547"/>
            <ac:picMk id="6" creationId="{CA4F4889-47E3-EB76-0447-61AC3288EE79}"/>
          </ac:picMkLst>
        </pc:picChg>
      </pc:sldChg>
      <pc:sldChg chg="addSp delSp modSp">
        <pc:chgData name="LaFlam, Michael (CDC/NCHHSTP/DHP)" userId="S::mol4@cdc.gov::0495aba6-2729-4b04-bedf-76680850142a" providerId="AD" clId="Web-{60239A1C-971C-025D-E114-9E228214947C}" dt="2026-04-28T16:11:29.373" v="8"/>
        <pc:sldMkLst>
          <pc:docMk/>
          <pc:sldMk cId="1118877304" sldId="548"/>
        </pc:sldMkLst>
        <pc:spChg chg="add del mod">
          <ac:chgData name="LaFlam, Michael (CDC/NCHHSTP/DHP)" userId="S::mol4@cdc.gov::0495aba6-2729-4b04-bedf-76680850142a" providerId="AD" clId="Web-{60239A1C-971C-025D-E114-9E228214947C}" dt="2026-04-28T16:11:24.123" v="6" actId="20577"/>
          <ac:spMkLst>
            <pc:docMk/>
            <pc:sldMk cId="1118877304" sldId="548"/>
            <ac:spMk id="4" creationId="{B72D818D-DDCF-DB10-1911-FA2F4BC54E5B}"/>
          </ac:spMkLst>
        </pc:spChg>
        <pc:picChg chg="add del">
          <ac:chgData name="LaFlam, Michael (CDC/NCHHSTP/DHP)" userId="S::mol4@cdc.gov::0495aba6-2729-4b04-bedf-76680850142a" providerId="AD" clId="Web-{60239A1C-971C-025D-E114-9E228214947C}" dt="2026-04-28T16:11:26.748" v="7"/>
          <ac:picMkLst>
            <pc:docMk/>
            <pc:sldMk cId="1118877304" sldId="548"/>
            <ac:picMk id="3" creationId="{6AAF53BC-36CE-BFB3-1261-AD6A45F0CD5E}"/>
          </ac:picMkLst>
        </pc:picChg>
        <pc:picChg chg="add del">
          <ac:chgData name="LaFlam, Michael (CDC/NCHHSTP/DHP)" userId="S::mol4@cdc.gov::0495aba6-2729-4b04-bedf-76680850142a" providerId="AD" clId="Web-{60239A1C-971C-025D-E114-9E228214947C}" dt="2026-04-28T16:11:29.373" v="8"/>
          <ac:picMkLst>
            <pc:docMk/>
            <pc:sldMk cId="1118877304" sldId="548"/>
            <ac:picMk id="6" creationId="{DD63E99B-D1A9-0FD3-42D8-042F71BC8C0F}"/>
          </ac:picMkLst>
        </pc:picChg>
      </pc:sldChg>
    </pc:docChg>
  </pc:docChgLst>
</pc:chgInfo>
</file>

<file path=ppt/charts/_rels/chartEx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4/28/2026</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4/28/2026</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ts val="0"/>
      </a:spcBef>
      <a:spcAft>
        <a:spcPct val="0"/>
      </a:spcAft>
      <a:defRPr sz="1200" kern="1200">
        <a:solidFill>
          <a:schemeClr val="tx1"/>
        </a:solidFill>
        <a:latin typeface="+mn-lt"/>
        <a:ea typeface="+mn-ea"/>
        <a:cs typeface="+mn-cs"/>
      </a:defRPr>
    </a:lvl1pPr>
    <a:lvl2pPr marL="457200" algn="l" rtl="0" fontAlgn="base">
      <a:spcBef>
        <a:spcPts val="0"/>
      </a:spcBef>
      <a:spcAft>
        <a:spcPct val="0"/>
      </a:spcAft>
      <a:defRPr sz="1200" kern="1200">
        <a:solidFill>
          <a:schemeClr val="tx1"/>
        </a:solidFill>
        <a:latin typeface="+mn-lt"/>
        <a:ea typeface="+mn-ea"/>
        <a:cs typeface="+mn-cs"/>
      </a:defRPr>
    </a:lvl2pPr>
    <a:lvl3pPr marL="914400" algn="l" rtl="0" fontAlgn="base">
      <a:spcBef>
        <a:spcPts val="0"/>
      </a:spcBef>
      <a:spcAft>
        <a:spcPct val="0"/>
      </a:spcAft>
      <a:defRPr sz="1200" kern="1200">
        <a:solidFill>
          <a:schemeClr val="tx1"/>
        </a:solidFill>
        <a:latin typeface="+mn-lt"/>
        <a:ea typeface="+mn-ea"/>
        <a:cs typeface="+mn-cs"/>
      </a:defRPr>
    </a:lvl3pPr>
    <a:lvl4pPr marL="1371600" algn="l" rtl="0" fontAlgn="base">
      <a:spcBef>
        <a:spcPts val="0"/>
      </a:spcBef>
      <a:spcAft>
        <a:spcPct val="0"/>
      </a:spcAft>
      <a:defRPr sz="1200" kern="1200">
        <a:solidFill>
          <a:schemeClr val="tx1"/>
        </a:solidFill>
        <a:latin typeface="+mn-lt"/>
        <a:ea typeface="+mn-ea"/>
        <a:cs typeface="+mn-cs"/>
      </a:defRPr>
    </a:lvl4pPr>
    <a:lvl5pPr marL="1828800" algn="l" rtl="0" fontAlgn="base">
      <a:spcBef>
        <a:spcPts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mmwr/preview/mmwrhtml/rr6303a1.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solidFill>
                  <a:srgbClr val="000000"/>
                </a:solidFill>
                <a:ea typeface="Calibri"/>
                <a:cs typeface="Calibri"/>
              </a:rPr>
              <a:t>These slides were prepared by the Division of HIV Prevention, National Center for HIV, Viral Hepatitis, STD, and TB Prevention (NCHHSTP), Centers for Disease Control and Prevention (CDC). These slides present data on persons with HIV in the United States based on cases of HIV infection reported to CDC’s National HIV Surveillance System through December 2025.</a:t>
            </a:r>
            <a:r>
              <a:rPr lang="en-US"/>
              <a:t> </a:t>
            </a:r>
          </a:p>
          <a:p>
            <a:pPr>
              <a:lnSpc>
                <a:spcPct val="100000"/>
              </a:lnSpc>
              <a:spcBef>
                <a:spcPts val="0"/>
              </a:spcBef>
              <a:spcAft>
                <a:spcPts val="0"/>
              </a:spcAft>
            </a:pPr>
            <a:endParaRPr lang="en-US"/>
          </a:p>
          <a:p>
            <a:pPr>
              <a:lnSpc>
                <a:spcPct val="100000"/>
              </a:lnSpc>
            </a:pPr>
            <a:r>
              <a:rPr lang="en-US" sz="1200" baseline="0">
                <a:effectLst/>
                <a:latin typeface="Times New Roman" panose="02020603050405020304" pitchFamily="18" charset="0"/>
                <a:cs typeface="Times New Roman" panose="02020603050405020304" pitchFamily="18" charset="0"/>
              </a:rPr>
              <a:t>Data are based on case reports from 50 states, the District of Columbia, and the U.S. territories and freely associated states. Confidential, name-based reporting is required by law or regulation.</a:t>
            </a:r>
          </a:p>
          <a:p>
            <a:pPr>
              <a:lnSpc>
                <a:spcPct val="100000"/>
              </a:lnSpc>
              <a:spcBef>
                <a:spcPts val="0"/>
              </a:spcBef>
              <a:spcAft>
                <a:spcPts val="0"/>
              </a:spcAft>
            </a:pPr>
            <a:endParaRPr lang="en-US"/>
          </a:p>
          <a:p>
            <a:pPr>
              <a:lnSpc>
                <a:spcPct val="100000"/>
              </a:lnSpc>
              <a:spcBef>
                <a:spcPts val="0"/>
              </a:spcBef>
              <a:spcAft>
                <a:spcPts val="0"/>
              </a:spcAft>
            </a:pPr>
            <a:r>
              <a:rPr lang="en-US" i="1" kern="100">
                <a:ea typeface="Calibri" panose="020F0502020204030204" pitchFamily="34" charset="0"/>
                <a:cs typeface="Times New Roman" panose="02020603050405020304" pitchFamily="18" charset="0"/>
              </a:rPr>
              <a:t>Note</a:t>
            </a:r>
            <a:r>
              <a:rPr lang="en-US" kern="100">
                <a:ea typeface="Calibri" panose="020F0502020204030204" pitchFamily="34" charset="0"/>
                <a:cs typeface="Times New Roman" panose="02020603050405020304" pitchFamily="18" charset="0"/>
              </a:rPr>
              <a:t>.</a:t>
            </a:r>
            <a:r>
              <a:rPr lang="en-US" b="1" kern="100">
                <a:ea typeface="Calibri" panose="020F0502020204030204" pitchFamily="34" charset="0"/>
                <a:cs typeface="Times New Roman" panose="02020603050405020304" pitchFamily="18" charset="0"/>
              </a:rPr>
              <a:t> </a:t>
            </a:r>
            <a:r>
              <a:rPr lang="en-US" kern="100">
                <a:ea typeface="Calibri" panose="020F0502020204030204" pitchFamily="34" charset="0"/>
                <a:cs typeface="Times New Roman" panose="02020603050405020304" pitchFamily="18" charset="0"/>
              </a:rPr>
              <a:t>This slide set is in the public domain. You may reproduce these slides without permission; however, citation as to source is appreciated.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kern="100">
                <a:ea typeface="Calibri" panose="020F0502020204030204" pitchFamily="34" charset="0"/>
                <a:cs typeface="Times New Roman" panose="02020603050405020304" pitchFamily="18" charset="0"/>
              </a:rPr>
              <a:t>Centers for Disease Control and Prevention. </a:t>
            </a:r>
            <a:r>
              <a:rPr lang="en-US" i="1">
                <a:solidFill>
                  <a:srgbClr val="000000"/>
                </a:solidFill>
                <a:ea typeface="Calibri"/>
                <a:cs typeface="Calibri"/>
              </a:rPr>
              <a:t>Monitoring Selected National HIV Prevention and Care Objectives by Using HIV Surveillance Data </a:t>
            </a:r>
            <a:r>
              <a:rPr lang="en-US" sz="1200" kern="1200">
                <a:solidFill>
                  <a:schemeClr val="tx1"/>
                </a:solidFill>
                <a:effectLst/>
                <a:latin typeface="+mn-lt"/>
                <a:ea typeface="+mn-ea"/>
                <a:cs typeface="+mn-cs"/>
              </a:rPr>
              <a:t>—</a:t>
            </a:r>
          </a:p>
          <a:p>
            <a:pPr>
              <a:lnSpc>
                <a:spcPct val="100000"/>
              </a:lnSpc>
              <a:spcBef>
                <a:spcPts val="0"/>
              </a:spcBef>
              <a:spcAft>
                <a:spcPts val="0"/>
              </a:spcAft>
            </a:pPr>
            <a:r>
              <a:rPr lang="en-US" i="1">
                <a:solidFill>
                  <a:srgbClr val="000000"/>
                </a:solidFill>
                <a:ea typeface="Calibri"/>
                <a:cs typeface="Calibri"/>
              </a:rPr>
              <a:t>United States and 7 Territories and Freely Associated States, 2024</a:t>
            </a:r>
            <a:r>
              <a:rPr lang="en-US" i="1" kern="100">
                <a:ea typeface="Calibri" panose="020F0502020204030204" pitchFamily="34" charset="0"/>
                <a:cs typeface="Times New Roman" panose="02020603050405020304" pitchFamily="18" charset="0"/>
              </a:rPr>
              <a:t>.</a:t>
            </a:r>
            <a:r>
              <a:rPr lang="en-US" kern="100">
                <a:ea typeface="Calibri" panose="020F0502020204030204" pitchFamily="34" charset="0"/>
                <a:cs typeface="Times New Roman" panose="02020603050405020304" pitchFamily="18" charset="0"/>
              </a:rPr>
              <a:t> Atlanta: U.S. Department of Health and Human Services; 2026. </a:t>
            </a:r>
          </a:p>
          <a:p>
            <a:pPr>
              <a:lnSpc>
                <a:spcPct val="100000"/>
              </a:lnSpc>
              <a:spcBef>
                <a:spcPts val="0"/>
              </a:spcBef>
              <a:spcAft>
                <a:spcPts val="0"/>
              </a:spcAft>
            </a:pPr>
            <a:endParaRPr lang="en-US">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a:ea typeface="Calibri" panose="020F0502020204030204" pitchFamily="34" charset="0"/>
                <a:cs typeface="Times New Roman" panose="02020603050405020304" pitchFamily="18" charset="0"/>
              </a:rPr>
              <a:t>You are also free to adapt and revise these slides; however, you must remove the CDC name and logo if changes are made. </a:t>
            </a:r>
            <a:r>
              <a:rPr lang="en-US">
                <a:solidFill>
                  <a:srgbClr val="000000"/>
                </a:solidFill>
                <a:ea typeface="Calibri"/>
                <a:cs typeface="Calibri"/>
              </a:rPr>
              <a:t>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BE74-8C49-446C-9767-4599C65E6A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147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3A0B-EB93-FD95-CB1F-7669939DE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C6E27-990F-24E3-4252-F288E024EAB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BB54A03-CFDB-8ACB-E841-72C8141AFAA7}"/>
              </a:ext>
            </a:extLst>
          </p:cNvPr>
          <p:cNvSpPr>
            <a:spLocks noGrp="1"/>
          </p:cNvSpPr>
          <p:nvPr>
            <p:ph type="body" idx="1"/>
          </p:nvPr>
        </p:nvSpPr>
        <p:spPr/>
        <p:txBody>
          <a:bodyPr>
            <a:normAutofit/>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Among the 38,434 persons aged ≥ 13 years who received an HIV diagnosis during 2024 in the United States, 83.1% were linked to care within one month. </a:t>
            </a:r>
            <a:r>
              <a:rPr lang="en-US" sz="1200" b="0" kern="100" dirty="0">
                <a:latin typeface="+mn-lt"/>
                <a:cs typeface="Times New Roman" panose="02020603050405020304" pitchFamily="18" charset="0"/>
              </a:rPr>
              <a:t>By age group, linkage to care was lowest among persons aged 13–24 years (82.0%) and persons aged 45–54 years (82.3%). </a:t>
            </a:r>
            <a:r>
              <a:rPr lang="en-US" sz="1200" kern="100" dirty="0">
                <a:latin typeface="+mn-lt"/>
                <a:cs typeface="Times New Roman" panose="02020603050405020304" pitchFamily="18" charset="0"/>
              </a:rPr>
              <a:t>
</a:t>
            </a:r>
            <a:r>
              <a:rPr lang="en-US" sz="1200" b="1" dirty="0">
                <a:latin typeface="+mn-lt"/>
              </a:rPr>
              <a:t>Data notes and sources</a:t>
            </a:r>
            <a:r>
              <a:rPr lang="en-US" sz="1200" kern="100" dirty="0">
                <a:latin typeface="+mn-lt"/>
                <a:cs typeface="Times New Roman" panose="02020603050405020304" pitchFamily="18" charset="0"/>
              </a:rPr>
              <a:t>
For additional data, see Table 2a in the 2024 HIV Monitoring </a:t>
            </a:r>
            <a:r>
              <a:rPr lang="en-US" sz="1200" dirty="0">
                <a:latin typeface="+mn-lt"/>
              </a:rPr>
              <a:t>Data Release</a:t>
            </a:r>
            <a:r>
              <a:rPr lang="en-US" sz="1200" kern="100" dirty="0">
                <a:latin typeface="+mn-lt"/>
                <a:cs typeface="Times New Roman" panose="02020603050405020304" pitchFamily="18" charset="0"/>
              </a:rPr>
              <a:t>.</a:t>
            </a: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a:t>
            </a:r>
            <a:r>
              <a:rPr lang="en-US" sz="1200" kern="100" dirty="0">
                <a:cs typeface="Times New Roman" panose="02020603050405020304" pitchFamily="18" charset="0"/>
              </a:rPr>
              <a:t>Notes, available at </a:t>
            </a:r>
            <a:r>
              <a:rPr lang="en-US" sz="1200" u="sng" dirty="0">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kern="100" dirty="0">
                <a:cs typeface="Times New Roman" panose="02020603050405020304" pitchFamily="18" charset="0"/>
              </a:rPr>
              <a:t>.</a:t>
            </a:r>
          </a:p>
          <a:p>
            <a:pPr>
              <a:lnSpc>
                <a:spcPct val="107000"/>
              </a:lnSpc>
              <a:spcBef>
                <a:spcPts val="0"/>
              </a:spcBef>
              <a:spcAft>
                <a:spcPts val="771"/>
              </a:spcAft>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9E548231-185F-70F5-E8CD-00C9CEDE54D8}"/>
              </a:ext>
            </a:extLst>
          </p:cNvPr>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62799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959B6-556B-D3D7-72F3-81E5D1933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C928C-21D1-1544-07D7-85E3E40B4C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2593D7-9B61-CE5F-B843-CB7A435DA10A}"/>
              </a:ext>
            </a:extLst>
          </p:cNvPr>
          <p:cNvSpPr>
            <a:spLocks noGrp="1"/>
          </p:cNvSpPr>
          <p:nvPr>
            <p:ph type="body" idx="1"/>
          </p:nvPr>
        </p:nvSpPr>
        <p:spPr/>
        <p:txBody>
          <a:bodyPr>
            <a:normAutofit lnSpcReduction="10000"/>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Among the 38,434 persons aged ≥ 13 years who received an HIV diagnosis during 2024 in the United States, 83.1% were linked to care within one month. By race/ethnicity, linkage to care was lowest among Black/African American persons (80.8%).
</a:t>
            </a:r>
            <a:r>
              <a:rPr lang="en-US" sz="1200" b="1" dirty="0">
                <a:latin typeface="+mn-lt"/>
              </a:rPr>
              <a:t>Data notes and sources</a:t>
            </a:r>
            <a:r>
              <a:rPr lang="en-US" sz="1200" kern="100" dirty="0">
                <a:latin typeface="+mn-lt"/>
                <a:cs typeface="Times New Roman" panose="02020603050405020304" pitchFamily="18" charset="0"/>
              </a:rPr>
              <a:t>
For additional data, see Table 2a in the 2024 HIV Monitoring </a:t>
            </a:r>
            <a:r>
              <a:rPr lang="en-US" sz="1200" dirty="0">
                <a:latin typeface="+mn-lt"/>
              </a:rPr>
              <a:t>Data Release.</a:t>
            </a:r>
            <a:endParaRPr lang="en-US" sz="1200" kern="100" dirty="0">
              <a:latin typeface="+mn-lt"/>
              <a:cs typeface="Times New Roman" panose="02020603050405020304" pitchFamily="18" charset="0"/>
            </a:endParaRPr>
          </a:p>
          <a:p>
            <a:pPr>
              <a:lnSpc>
                <a:spcPct val="107000"/>
              </a:lnSpc>
              <a:spcBef>
                <a:spcPts val="0"/>
              </a:spcBef>
              <a:spcAft>
                <a:spcPts val="771"/>
              </a:spcAft>
            </a:pPr>
            <a:r>
              <a:rPr lang="en-US" sz="1200" kern="100" dirty="0">
                <a:latin typeface="+mn-lt"/>
                <a:cs typeface="Times New Roman" panose="02020603050405020304" pitchFamily="18" charset="0"/>
              </a:rPr>
              <a:t>
Use caution when interpreting data for American Indian/Alaska Native and Native Hawaiian/other Pacific Islander persons due to small numbers.</a:t>
            </a: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a:lnSpc>
                <a:spcPct val="107000"/>
              </a:lnSpc>
              <a:spcBef>
                <a:spcPts val="0"/>
              </a:spcBef>
              <a:spcAft>
                <a:spcPts val="771"/>
              </a:spcAft>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DAB43F88-E090-FF43-6C11-08F236DFCC4A}"/>
              </a:ext>
            </a:extLst>
          </p:cNvPr>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925377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94DB9-2380-7BB7-0973-93EC95D6E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FC4D0-E7B0-27AC-059C-558F4622E0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5860FF-0F43-3082-7377-53A17B3F1962}"/>
              </a:ext>
            </a:extLst>
          </p:cNvPr>
          <p:cNvSpPr>
            <a:spLocks noGrp="1"/>
          </p:cNvSpPr>
          <p:nvPr>
            <p:ph type="body" idx="1"/>
          </p:nvPr>
        </p:nvSpPr>
        <p:spPr/>
        <p:txBody>
          <a:bodyPr>
            <a:normAutofit fontScale="92500"/>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Among the 38,434 persons aged ≥ 13 years who received an HIV diagnosis during 2024 in the United States, 83.1% were linked to care within one month. By transmission category </a:t>
            </a:r>
            <a:r>
              <a:rPr lang="en-US" sz="1200" b="0" kern="100" dirty="0">
                <a:latin typeface="+mn-lt"/>
                <a:cs typeface="Times New Roman" panose="02020603050405020304" pitchFamily="18" charset="0"/>
              </a:rPr>
              <a:t>and sex</a:t>
            </a:r>
            <a:r>
              <a:rPr lang="en-US" sz="1200" kern="100" dirty="0">
                <a:latin typeface="+mn-lt"/>
                <a:cs typeface="Times New Roman" panose="02020603050405020304" pitchFamily="18" charset="0"/>
              </a:rPr>
              <a:t>, linkage to care was lowest among persons with HIV attributed to injection drug use (males, 80.3%; females, 80.2%) and male-to-male sexual contact </a:t>
            </a:r>
            <a:r>
              <a:rPr lang="en-US" sz="1200" i="1" kern="100" dirty="0">
                <a:latin typeface="+mn-lt"/>
                <a:cs typeface="Times New Roman" panose="02020603050405020304" pitchFamily="18" charset="0"/>
              </a:rPr>
              <a:t>and</a:t>
            </a:r>
            <a:r>
              <a:rPr lang="en-US" sz="1200" kern="100" dirty="0">
                <a:latin typeface="+mn-lt"/>
                <a:cs typeface="Times New Roman" panose="02020603050405020304" pitchFamily="18" charset="0"/>
              </a:rPr>
              <a:t> injection drug use (80.9%).
</a:t>
            </a:r>
            <a:r>
              <a:rPr lang="en-US" sz="1200" b="1" dirty="0">
                <a:latin typeface="+mn-lt"/>
              </a:rPr>
              <a:t>Data notes and sources</a:t>
            </a:r>
            <a:r>
              <a:rPr lang="en-US" sz="1200" kern="100" dirty="0">
                <a:latin typeface="+mn-lt"/>
                <a:cs typeface="Times New Roman" panose="02020603050405020304" pitchFamily="18" charset="0"/>
              </a:rPr>
              <a:t>
For additional data, see Table 2a in the 2024 HIV Monitoring </a:t>
            </a:r>
            <a:r>
              <a:rPr lang="en-US" sz="1200" dirty="0">
                <a:latin typeface="+mn-lt"/>
              </a:rPr>
              <a:t>Data Release</a:t>
            </a:r>
            <a:r>
              <a:rPr lang="en-US" sz="1200" kern="100" dirty="0">
                <a:latin typeface="+mn-lt"/>
                <a:cs typeface="Times New Roman" panose="02020603050405020304" pitchFamily="18" charset="0"/>
              </a:rPr>
              <a:t>.</a:t>
            </a:r>
          </a:p>
          <a:p>
            <a:pPr>
              <a:lnSpc>
                <a:spcPct val="107000"/>
              </a:lnSpc>
              <a:spcBef>
                <a:spcPts val="0"/>
              </a:spcBef>
              <a:spcAft>
                <a:spcPts val="771"/>
              </a:spcAft>
            </a:pPr>
            <a:r>
              <a:rPr lang="en-US" sz="1200" kern="100" dirty="0">
                <a:latin typeface="+mn-lt"/>
                <a:cs typeface="Times New Roman" panose="02020603050405020304" pitchFamily="18" charset="0"/>
              </a:rPr>
              <a:t>
Data have been statistically adjusted to account for missing transmission category.</a:t>
            </a: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u="sng" dirty="0">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kern="100" dirty="0">
                <a:cs typeface="Times New Roman" panose="02020603050405020304" pitchFamily="18" charset="0"/>
              </a:rPr>
              <a:t>.</a:t>
            </a:r>
          </a:p>
          <a:p>
            <a:pPr>
              <a:lnSpc>
                <a:spcPct val="107000"/>
              </a:lnSpc>
              <a:spcBef>
                <a:spcPts val="0"/>
              </a:spcBef>
              <a:spcAft>
                <a:spcPts val="771"/>
              </a:spcAft>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p>
          <a:p>
            <a:pPr>
              <a:lnSpc>
                <a:spcPct val="107000"/>
              </a:lnSpc>
              <a:spcBef>
                <a:spcPts val="0"/>
              </a:spcBef>
              <a:spcAft>
                <a:spcPts val="771"/>
              </a:spcAft>
            </a:pPr>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390BBBB-E962-2A10-D96A-41F8C0A2AF1C}"/>
              </a:ext>
            </a:extLst>
          </p:cNvPr>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69788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C4D05-95E0-1E3D-E053-C3BC69470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FF63F-65F6-DC94-1F17-8BE558338A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165567-8CE2-9D87-B9B7-AE090511D509}"/>
              </a:ext>
            </a:extLst>
          </p:cNvPr>
          <p:cNvSpPr>
            <a:spLocks noGrp="1"/>
          </p:cNvSpPr>
          <p:nvPr>
            <p:ph type="body" idx="1"/>
          </p:nvPr>
        </p:nvSpPr>
        <p:spPr/>
        <p:txBody>
          <a:bodyPr>
            <a:normAutofit/>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Among the 38,434 persons aged ≥ 13 years who received an HIV diagnosis during 2024 in the United States, 83.1% were linked to care within one month. By region of residence, linkage to care was lowest among persons residing in the South at the time of diagnosis (81.5%).
</a:t>
            </a:r>
            <a:r>
              <a:rPr lang="en-US" sz="1200" b="1" dirty="0">
                <a:latin typeface="+mn-lt"/>
              </a:rPr>
              <a:t>Data notes and sources</a:t>
            </a:r>
            <a:r>
              <a:rPr lang="en-US" sz="1200" kern="100" dirty="0">
                <a:latin typeface="+mn-lt"/>
                <a:cs typeface="Times New Roman" panose="02020603050405020304" pitchFamily="18" charset="0"/>
              </a:rPr>
              <a:t>
For additional data, see Table 2a in the 2024 HIV Monitoring </a:t>
            </a:r>
            <a:r>
              <a:rPr lang="en-US" sz="1200" dirty="0">
                <a:latin typeface="+mn-lt"/>
              </a:rPr>
              <a:t>Data Release</a:t>
            </a:r>
            <a:r>
              <a:rPr lang="en-US" sz="1200" kern="100" dirty="0">
                <a:latin typeface="+mn-lt"/>
                <a:cs typeface="Times New Roman" panose="02020603050405020304" pitchFamily="18" charset="0"/>
              </a:rPr>
              <a:t>.</a:t>
            </a:r>
            <a:endParaRPr lang="en-US" sz="1200" kern="1200" dirty="0">
              <a:solidFill>
                <a:schemeClr val="tx1"/>
              </a:solidFill>
              <a:effectLst/>
              <a:latin typeface="+mn-lt"/>
              <a:ea typeface="+mn-ea"/>
              <a:cs typeface="+mn-cs"/>
            </a:endParaRP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a:lnSpc>
                <a:spcPct val="107000"/>
              </a:lnSpc>
              <a:spcBef>
                <a:spcPts val="0"/>
              </a:spcBef>
              <a:spcAft>
                <a:spcPts val="771"/>
              </a:spcAft>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DFCDF576-B3F5-0F1B-5174-E940E24F35EE}"/>
              </a:ext>
            </a:extLst>
          </p:cNvPr>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34636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r>
              <a:rPr lang="en-US" b="1" i="0" dirty="0"/>
              <a:t>Key findings</a:t>
            </a:r>
            <a:r>
              <a:rPr lang="en-US" dirty="0"/>
              <a:t>
Among the 38,434 persons aged ≥ 13 years who received an HIV diagnosis during 2024 in the United States, 83.1% were linked to care within one month.
</a:t>
            </a:r>
          </a:p>
          <a:p>
            <a:r>
              <a:rPr lang="en-US" dirty="0"/>
              <a:t>Jurisdictions in the lowest quartile (Alabama, Colorado, Indiana, Kentucky, Mississippi, Missouri, Nebraska, New Hampshire, Oklahoma, Puerto Rico, Tennessee, Utah, and West Virginia) had ≤ 80.5% of persons linked to HIV medical care.
</a:t>
            </a:r>
            <a:r>
              <a:rPr lang="en-US" sz="1200" b="1" dirty="0">
                <a:latin typeface="+mn-lt"/>
              </a:rPr>
              <a:t>Data notes and sources</a:t>
            </a:r>
            <a:r>
              <a:rPr lang="en-US" dirty="0"/>
              <a:t>
For additional data, see Table 2b in the 2024 HIV Monitoring </a:t>
            </a:r>
            <a:r>
              <a:rPr lang="en-US" sz="1200" dirty="0">
                <a:latin typeface="+mn-lt"/>
              </a:rPr>
              <a:t>Data Release</a:t>
            </a:r>
            <a:r>
              <a:rPr lang="en-US" dirty="0"/>
              <a:t>.
For more information on data sources, data collection and reporting practices, and case definitions, see the National HIV Surveillance System (NHSS) Technical Notes, available at </a:t>
            </a:r>
            <a:r>
              <a:rPr lang="en-US" sz="1200" u="sng" dirty="0">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dirty="0"/>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pPr defTabSz="881390">
              <a:defRPr/>
            </a:pPr>
            <a:fld id="{EB38CAEC-4554-485B-9189-C45C7447A404}" type="slidenum">
              <a:rPr lang="en-US">
                <a:solidFill>
                  <a:prstClr val="black"/>
                </a:solidFill>
                <a:latin typeface="Calibri"/>
              </a:rPr>
              <a:pPr defTabSz="881390">
                <a:defRPr/>
              </a:pPr>
              <a:t>14</a:t>
            </a:fld>
            <a:endParaRPr lang="en-US">
              <a:solidFill>
                <a:prstClr val="black"/>
              </a:solidFill>
              <a:latin typeface="Calibri"/>
            </a:endParaRPr>
          </a:p>
        </p:txBody>
      </p:sp>
    </p:spTree>
    <p:extLst>
      <p:ext uri="{BB962C8B-B14F-4D97-AF65-F5344CB8AC3E}">
        <p14:creationId xmlns:p14="http://schemas.microsoft.com/office/powerpoint/2010/main" val="293065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Viral suppression within 6 months of diagnosis was measured among persons with HIV diagnosed during the specified year. Viral suppression was defined as a viral load result of &lt; 200 copies/mL at any viral load test performed within 6 months of an HIV diagnosis made during the specified year. The cutoff value of &lt; 200 copies/mL was based on the definition of virologic failure as a viral load of ≥ 200 copies/</a:t>
            </a:r>
            <a:r>
              <a:rPr lang="en-US" sz="1200" kern="1200" err="1">
                <a:solidFill>
                  <a:schemeClr val="tx1"/>
                </a:solidFill>
                <a:effectLst/>
                <a:latin typeface="+mn-lt"/>
                <a:ea typeface="+mn-ea"/>
                <a:cs typeface="+mn-cs"/>
              </a:rPr>
              <a:t>mL.</a:t>
            </a:r>
            <a:r>
              <a:rPr lang="en-US" sz="1200" kern="1200">
                <a:solidFill>
                  <a:schemeClr val="tx1"/>
                </a:solidFill>
                <a:effectLst/>
                <a:latin typeface="+mn-lt"/>
                <a:ea typeface="+mn-ea"/>
                <a:cs typeface="+mn-cs"/>
              </a:rPr>
              <a:t> Virologic failure may indicate lack of adherence to antiretroviral therapy (ART).</a:t>
            </a:r>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15</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231C7-7E54-D57F-2317-9BB07E425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63CE4-C357-418D-04C8-7D6C235F679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AF5A23A-CDBE-5498-B802-0EB6EDC063C2}"/>
              </a:ext>
            </a:extLst>
          </p:cNvPr>
          <p:cNvSpPr>
            <a:spLocks noGrp="1"/>
          </p:cNvSpPr>
          <p:nvPr>
            <p:ph type="body" idx="1"/>
          </p:nvPr>
        </p:nvSpPr>
        <p:spPr/>
        <p:txBody>
          <a:bodyPr>
            <a:normAutofit/>
          </a:bodyPr>
          <a:lstStyle/>
          <a:p>
            <a:pPr>
              <a:lnSpc>
                <a:spcPct val="107000"/>
              </a:lnSpc>
              <a:spcAft>
                <a:spcPts val="771"/>
              </a:spcAft>
            </a:pPr>
            <a:r>
              <a:rPr lang="en-US" b="1" i="0" dirty="0"/>
              <a:t>Key findings</a:t>
            </a:r>
            <a:r>
              <a:rPr lang="en-US" sz="1200" kern="100" dirty="0">
                <a:latin typeface="+mn-lt"/>
                <a:cs typeface="Times New Roman" panose="02020603050405020304" pitchFamily="18" charset="0"/>
              </a:rPr>
              <a:t>
Among the 38,434 persons aged ≥ 13 years who received an HIV diagnosis during 2024 in the United States, 71.1% of persons were virally suppressed within 6 months of diagnosis.
By sex, 71.3% of males and 70.3% of females who received an HIV diagnosis during 2024 were virally suppressed within 6 months of diagnosis.
</a:t>
            </a:r>
            <a:r>
              <a:rPr lang="en-US" sz="1200" b="1" dirty="0">
                <a:latin typeface="+mn-lt"/>
              </a:rPr>
              <a:t>Data notes and sources</a:t>
            </a:r>
            <a:r>
              <a:rPr lang="en-US" sz="1200" kern="100" dirty="0">
                <a:latin typeface="+mn-lt"/>
                <a:cs typeface="Times New Roman" panose="02020603050405020304" pitchFamily="18" charset="0"/>
              </a:rPr>
              <a:t>
For additional data, see Table 2a in the 2024 HIV Monitoring </a:t>
            </a:r>
            <a:r>
              <a:rPr lang="en-US" sz="1200" dirty="0">
                <a:latin typeface="+mn-lt"/>
              </a:rPr>
              <a:t>Data Release</a:t>
            </a:r>
            <a:r>
              <a:rPr lang="en-US" sz="1200" kern="100" dirty="0">
                <a:latin typeface="+mn-lt"/>
                <a:cs typeface="Times New Roman" panose="02020603050405020304" pitchFamily="18" charset="0"/>
              </a:rPr>
              <a:t>.</a:t>
            </a:r>
          </a:p>
          <a:p>
            <a:pPr>
              <a:lnSpc>
                <a:spcPct val="107000"/>
              </a:lnSpc>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106F5662-DAC7-53AA-8A7D-F37B02EED474}"/>
              </a:ext>
            </a:extLst>
          </p:cNvPr>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10629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CD79-D50B-B0F6-A7AC-80C553D52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61F18-14E6-7DE4-F2CB-43DC2857FC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FA32EF9-16C9-151B-1EEC-7717F9331C64}"/>
              </a:ext>
            </a:extLst>
          </p:cNvPr>
          <p:cNvSpPr>
            <a:spLocks noGrp="1"/>
          </p:cNvSpPr>
          <p:nvPr>
            <p:ph type="body" idx="1"/>
          </p:nvPr>
        </p:nvSpPr>
        <p:spPr/>
        <p:txBody>
          <a:bodyPr>
            <a:normAutofit/>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Among the 38,434 persons aged ≥ 13 years who received an HIV diagnosis during 2024 in the United States, 71.1% of persons were virally suppressed within 6 months of diagnosis. By age </a:t>
            </a:r>
            <a:r>
              <a:rPr lang="en-US" sz="1200" b="0" kern="100" dirty="0">
                <a:latin typeface="+mn-lt"/>
                <a:cs typeface="Times New Roman" panose="02020603050405020304" pitchFamily="18" charset="0"/>
              </a:rPr>
              <a:t>group</a:t>
            </a:r>
            <a:r>
              <a:rPr lang="en-US" sz="1200" kern="100" dirty="0">
                <a:latin typeface="+mn-lt"/>
                <a:cs typeface="Times New Roman" panose="02020603050405020304" pitchFamily="18" charset="0"/>
              </a:rPr>
              <a:t>, viral suppression within 6 months of diagnosis was lowest among persons aged ≥ 65 years (67.4%).
</a:t>
            </a:r>
            <a:r>
              <a:rPr lang="en-US" sz="1200" b="1" dirty="0">
                <a:latin typeface="+mn-lt"/>
              </a:rPr>
              <a:t>Data notes and sources</a:t>
            </a:r>
            <a:r>
              <a:rPr lang="en-US" sz="1200" kern="100" dirty="0">
                <a:latin typeface="+mn-lt"/>
                <a:cs typeface="Times New Roman" panose="02020603050405020304" pitchFamily="18" charset="0"/>
              </a:rPr>
              <a:t>
For additional data, see Table 2a in the 2024 HIV Monitoring </a:t>
            </a:r>
            <a:r>
              <a:rPr lang="en-US" sz="1200" dirty="0">
                <a:latin typeface="+mn-lt"/>
              </a:rPr>
              <a:t>Data Release.</a:t>
            </a:r>
            <a:endParaRPr lang="en-US" sz="1200" kern="1200" dirty="0">
              <a:solidFill>
                <a:schemeClr val="tx1"/>
              </a:solidFill>
              <a:effectLst/>
              <a:latin typeface="+mn-lt"/>
              <a:ea typeface="+mn-ea"/>
              <a:cs typeface="+mn-cs"/>
            </a:endParaRP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u="sng" dirty="0">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kern="100" dirty="0">
                <a:cs typeface="Times New Roman" panose="02020603050405020304" pitchFamily="18" charset="0"/>
              </a:rPr>
              <a:t>.</a:t>
            </a:r>
          </a:p>
          <a:p>
            <a:pPr>
              <a:lnSpc>
                <a:spcPct val="107000"/>
              </a:lnSpc>
              <a:spcBef>
                <a:spcPts val="0"/>
              </a:spcBef>
              <a:spcAft>
                <a:spcPts val="771"/>
              </a:spcAft>
            </a:pPr>
            <a:endParaRPr lang="en-US" sz="1200" kern="100" dirty="0">
              <a:cs typeface="Times New Roman" panose="02020603050405020304" pitchFamily="18" charset="0"/>
            </a:endParaRPr>
          </a:p>
          <a:p>
            <a:pPr>
              <a:lnSpc>
                <a:spcPct val="107000"/>
              </a:lnSpc>
              <a:spcBef>
                <a:spcPts val="0"/>
              </a:spcBef>
              <a:spcAft>
                <a:spcPts val="771"/>
              </a:spcAft>
            </a:pP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052A4464-C60B-150B-BBB8-7ED13368216C}"/>
              </a:ext>
            </a:extLst>
          </p:cNvPr>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033189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08F3-0CCD-DA5A-61B0-803DB274C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5D9D3-E5C0-20AA-3B9E-9D804B878D5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667066-1370-97B5-FB81-6735661B428A}"/>
              </a:ext>
            </a:extLst>
          </p:cNvPr>
          <p:cNvSpPr>
            <a:spLocks noGrp="1"/>
          </p:cNvSpPr>
          <p:nvPr>
            <p:ph type="body" idx="1"/>
          </p:nvPr>
        </p:nvSpPr>
        <p:spPr/>
        <p:txBody>
          <a:bodyPr>
            <a:normAutofit fontScale="92500"/>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Among the 38,434 persons aged ≥ 13 years who received an HIV diagnosis during 2024 in the United States, 71.1% of persons were virally suppressed within 6 months of diagnosis. By race/ethnicity, viral suppression within 6 months of diagnosis was lowest among Native Hawaiian/other Pacific Islander persons (61.1%).
</a:t>
            </a:r>
            <a:r>
              <a:rPr lang="en-US" sz="1200" b="1" dirty="0">
                <a:latin typeface="+mn-lt"/>
              </a:rPr>
              <a:t>Data notes and sources</a:t>
            </a:r>
            <a:r>
              <a:rPr lang="en-US" sz="1200" kern="100" dirty="0">
                <a:latin typeface="+mn-lt"/>
                <a:cs typeface="Times New Roman" panose="02020603050405020304" pitchFamily="18" charset="0"/>
              </a:rPr>
              <a:t>
For additional data, see Table 2a in the 2024 HIV Monitoring </a:t>
            </a:r>
            <a:r>
              <a:rPr lang="en-US" sz="1200" dirty="0">
                <a:latin typeface="+mn-lt"/>
              </a:rPr>
              <a:t>Data Release</a:t>
            </a:r>
            <a:r>
              <a:rPr lang="en-US" sz="1200" kern="100" dirty="0">
                <a:latin typeface="+mn-lt"/>
                <a:cs typeface="Times New Roman" panose="02020603050405020304" pitchFamily="18" charset="0"/>
              </a:rPr>
              <a:t>.</a:t>
            </a:r>
          </a:p>
          <a:p>
            <a:pPr>
              <a:lnSpc>
                <a:spcPct val="107000"/>
              </a:lnSpc>
              <a:spcBef>
                <a:spcPts val="0"/>
              </a:spcBef>
              <a:spcAft>
                <a:spcPts val="771"/>
              </a:spcAft>
            </a:pPr>
            <a:r>
              <a:rPr lang="en-US" sz="1200" kern="100" dirty="0">
                <a:latin typeface="+mn-lt"/>
                <a:cs typeface="Times New Roman" panose="02020603050405020304" pitchFamily="18" charset="0"/>
              </a:rPr>
              <a:t>
Use caution when interpreting data for American Indian/Alaska Native and Native Hawaiian/other Pacific Islander persons due to small numbers.</a:t>
            </a: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a:lnSpc>
                <a:spcPct val="107000"/>
              </a:lnSpc>
              <a:spcBef>
                <a:spcPts val="0"/>
              </a:spcBef>
              <a:spcAft>
                <a:spcPts val="771"/>
              </a:spcAft>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79A42F78-3153-D132-F02B-74FC7F1298B8}"/>
              </a:ext>
            </a:extLst>
          </p:cNvPr>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838596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277EF-0B9B-14F9-9C93-35805562E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E98DA-7FFB-E771-1AAE-AC6EF41E61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04FD3C-D14D-F44B-39E8-EFD58A789974}"/>
              </a:ext>
            </a:extLst>
          </p:cNvPr>
          <p:cNvSpPr>
            <a:spLocks noGrp="1"/>
          </p:cNvSpPr>
          <p:nvPr>
            <p:ph type="body" idx="1"/>
          </p:nvPr>
        </p:nvSpPr>
        <p:spPr/>
        <p:txBody>
          <a:bodyPr>
            <a:normAutofit fontScale="92500"/>
          </a:bodyPr>
          <a:lstStyle/>
          <a:p>
            <a:pPr>
              <a:lnSpc>
                <a:spcPct val="107000"/>
              </a:lnSpc>
              <a:spcAft>
                <a:spcPts val="771"/>
              </a:spcAft>
            </a:pPr>
            <a:r>
              <a:rPr lang="en-US" b="1" i="0" dirty="0"/>
              <a:t>Key findings</a:t>
            </a:r>
            <a:r>
              <a:rPr lang="en-US" sz="1200" kern="100" dirty="0">
                <a:latin typeface="+mn-lt"/>
                <a:cs typeface="Times New Roman" panose="02020603050405020304" pitchFamily="18" charset="0"/>
              </a:rPr>
              <a:t>
Among the 38,434 persons aged ≥ 13 years who received an HIV diagnosis during 2024 in the United States, 71.1% of persons were virally suppressed within 6 months of diagnosis. By transmission category and sex, viral suppression within 6 months of diagnosis was lowest among persons with HIV attributed to injection drug use (males: 57.4%, females: 58.6%).
</a:t>
            </a:r>
            <a:r>
              <a:rPr lang="en-US" sz="1200" b="1" dirty="0">
                <a:latin typeface="+mn-lt"/>
              </a:rPr>
              <a:t>Data notes and sources</a:t>
            </a:r>
            <a:r>
              <a:rPr lang="en-US" sz="1200" kern="100" dirty="0">
                <a:latin typeface="+mn-lt"/>
                <a:cs typeface="Times New Roman" panose="02020603050405020304" pitchFamily="18" charset="0"/>
              </a:rPr>
              <a:t>
For additional data, see Table 2a in the 2024 HIV Monitoring </a:t>
            </a:r>
            <a:r>
              <a:rPr lang="en-US" sz="1200" dirty="0">
                <a:latin typeface="+mn-lt"/>
              </a:rPr>
              <a:t>Data Release.</a:t>
            </a:r>
            <a:endParaRPr lang="en-US" sz="1200" kern="100" dirty="0">
              <a:latin typeface="+mn-lt"/>
              <a:cs typeface="Times New Roman" panose="02020603050405020304" pitchFamily="18" charset="0"/>
            </a:endParaRPr>
          </a:p>
          <a:p>
            <a:pPr>
              <a:lnSpc>
                <a:spcPct val="107000"/>
              </a:lnSpc>
              <a:spcBef>
                <a:spcPts val="0"/>
              </a:spcBef>
              <a:spcAft>
                <a:spcPts val="771"/>
              </a:spcAft>
            </a:pPr>
            <a:r>
              <a:rPr lang="en-US" sz="1200" kern="100" dirty="0">
                <a:latin typeface="+mn-lt"/>
                <a:cs typeface="Times New Roman" panose="02020603050405020304" pitchFamily="18" charset="0"/>
              </a:rPr>
              <a:t>
Data have been statistically adjusted to account for missing transmission category. </a:t>
            </a:r>
          </a:p>
          <a:p>
            <a:pPr>
              <a:lnSpc>
                <a:spcPct val="107000"/>
              </a:lnSpc>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kern="100" dirty="0">
                <a:cs typeface="Times New Roman" panose="02020603050405020304" pitchFamily="18" charset="0"/>
                <a:hlinkClick r:id="rId3"/>
              </a:rPr>
              <a:t>https://www.cdc.gov/hiv-data/nhss/index.html</a:t>
            </a:r>
            <a:r>
              <a:rPr lang="en-US" kern="100" dirty="0">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6D3D8DE1-76EC-3117-EDA6-F53A4235C60A}"/>
              </a:ext>
            </a:extLst>
          </p:cNvPr>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74573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BC54B-B73E-4FD0-A74F-A4DED55D3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C61C7-28DF-5798-E51F-51150AB90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70265-C90E-4BFD-4236-F1930D529A74}"/>
              </a:ext>
            </a:extLst>
          </p:cNvPr>
          <p:cNvSpPr>
            <a:spLocks noGrp="1"/>
          </p:cNvSpPr>
          <p:nvPr>
            <p:ph type="body" idx="1"/>
          </p:nvPr>
        </p:nvSpPr>
        <p:spPr/>
        <p:txBody>
          <a:bodyPr/>
          <a:lstStyle/>
          <a:p>
            <a:pPr>
              <a:lnSpc>
                <a:spcPct val="100000"/>
              </a:lnSpc>
              <a:spcBef>
                <a:spcPts val="0"/>
              </a:spcBef>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For more information on data sources, data collection and reporting practices, and case definitions, see the </a:t>
            </a:r>
            <a:r>
              <a:rPr lang="fr-FR" sz="1200" kern="100">
                <a:effectLst/>
                <a:latin typeface="Times New Roman" panose="02020603050405020304" pitchFamily="18" charset="0"/>
                <a:ea typeface="Calibri" panose="020F0502020204030204" pitchFamily="34" charset="0"/>
                <a:cs typeface="Times New Roman" panose="02020603050405020304" pitchFamily="18" charset="0"/>
              </a:rPr>
              <a:t>National HIV Surveillance System (NHSS)</a:t>
            </a: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 Technical Notes, available at </a:t>
            </a:r>
            <a:r>
              <a:rPr lang="en-US" sz="1200">
                <a:effectLst/>
                <a:latin typeface="Times New Roman" panose="02020603050405020304" pitchFamily="18" charset="0"/>
                <a:cs typeface="Times New Roman" panose="02020603050405020304" pitchFamily="18" charset="0"/>
                <a:hlinkClick r:id="rId3" tooltip="https://www.cdc.gov/hiv-data/nhss/index.html"/>
              </a:rPr>
              <a:t>https://www.cdc.gov/hiv-data/nhss/index.html</a:t>
            </a:r>
            <a:r>
              <a:rPr lang="en-US" sz="1200">
                <a:effectLst/>
                <a:latin typeface="Times New Roman"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a:p>
            <a:pPr lvl="1">
              <a:lnSpc>
                <a:spcPct val="100000"/>
              </a:lnSpc>
              <a:spcBef>
                <a:spcPts val="0"/>
              </a:spcBef>
            </a:pPr>
            <a:endParaRPr lang="en-US" sz="1200">
              <a:latin typeface="Times New Roman" panose="02020603050405020304" pitchFamily="18" charset="0"/>
              <a:cs typeface="Times New Roman" panose="02020603050405020304" pitchFamily="18" charset="0"/>
            </a:endParaRPr>
          </a:p>
          <a:p>
            <a:pPr>
              <a:lnSpc>
                <a:spcPct val="100000"/>
              </a:lnSpc>
              <a:spcBef>
                <a:spcPts val="0"/>
              </a:spcBef>
            </a:pPr>
            <a:r>
              <a:rPr lang="en-US">
                <a:solidFill>
                  <a:srgbClr val="000000"/>
                </a:solidFill>
                <a:latin typeface="Calibri"/>
                <a:ea typeface="Calibri"/>
                <a:cs typeface="Calibri"/>
              </a:rPr>
              <a:t>Data for all figures are available in the 2024 </a:t>
            </a:r>
            <a:r>
              <a:rPr lang="en-US" i="1" kern="100">
                <a:latin typeface="Calibri" panose="020F0502020204030204" pitchFamily="34" charset="0"/>
                <a:ea typeface="Calibri" panose="020F0502020204030204" pitchFamily="34" charset="0"/>
                <a:cs typeface="Calibri" panose="020F0502020204030204" pitchFamily="34" charset="0"/>
              </a:rPr>
              <a:t>Monitoring HIV Prevention and Care Objectives Data Release </a:t>
            </a:r>
            <a:r>
              <a:rPr lang="en-US">
                <a:solidFill>
                  <a:srgbClr val="000000"/>
                </a:solidFill>
                <a:latin typeface="Calibri"/>
                <a:ea typeface="Calibri"/>
                <a:cs typeface="Calibri"/>
              </a:rPr>
              <a:t>tables </a:t>
            </a:r>
            <a:r>
              <a:rPr lang="en-US" baseline="0">
                <a:latin typeface="Times New Roman" panose="02020603050405020304" pitchFamily="18" charset="0"/>
              </a:rPr>
              <a:t>or </a:t>
            </a:r>
            <a:r>
              <a:rPr lang="en-US" sz="1200">
                <a:effectLst/>
                <a:latin typeface="Times New Roman" panose="02020603050405020304" pitchFamily="18" charset="0"/>
                <a:cs typeface="Times New Roman" panose="02020603050405020304" pitchFamily="18" charset="0"/>
              </a:rPr>
              <a:t>NCHHSTP </a:t>
            </a:r>
            <a:r>
              <a:rPr lang="en-US" sz="1200" err="1">
                <a:effectLst/>
                <a:latin typeface="Times New Roman" panose="02020603050405020304" pitchFamily="18" charset="0"/>
                <a:cs typeface="Times New Roman" panose="02020603050405020304" pitchFamily="18" charset="0"/>
              </a:rPr>
              <a:t>AtlasPlus</a:t>
            </a:r>
            <a:r>
              <a:rPr lang="en-US" sz="1200">
                <a:effectLst/>
                <a:latin typeface="Times New Roman" panose="02020603050405020304" pitchFamily="18" charset="0"/>
                <a:cs typeface="Times New Roman" panose="02020603050405020304" pitchFamily="18" charset="0"/>
              </a:rPr>
              <a:t>, </a:t>
            </a:r>
            <a:r>
              <a:rPr lang="en-US" sz="1200" b="0">
                <a:effectLst/>
                <a:latin typeface="Times New Roman" panose="02020603050405020304" pitchFamily="18" charset="0"/>
                <a:cs typeface="Times New Roman" panose="02020603050405020304" pitchFamily="18" charset="0"/>
              </a:rPr>
              <a:t>available</a:t>
            </a:r>
            <a:r>
              <a:rPr lang="en-US" sz="1200">
                <a:effectLst/>
                <a:latin typeface="Times New Roman" panose="02020603050405020304" pitchFamily="18" charset="0"/>
                <a:cs typeface="Times New Roman" panose="02020603050405020304" pitchFamily="18" charset="0"/>
              </a:rPr>
              <a:t> at </a:t>
            </a:r>
            <a:r>
              <a:rPr lang="en-US">
                <a:latin typeface="Calibri" panose="020F0502020204030204" pitchFamily="34" charset="0"/>
                <a:ea typeface="Calibri" panose="020F0502020204030204" pitchFamily="34" charset="0"/>
                <a:cs typeface="Calibri" panose="020F0502020204030204" pitchFamily="34" charset="0"/>
                <a:hlinkClick r:id="rId4"/>
              </a:rPr>
              <a:t>https://www.cdc.gov/nchhstp/about/atlasplus.html</a:t>
            </a:r>
            <a:r>
              <a:rPr lang="en-US" baseline="0">
                <a:effectLst/>
                <a:latin typeface="Times New Roman" panose="02020603050405020304" pitchFamily="18" charset="0"/>
              </a:rPr>
              <a:t>.</a:t>
            </a:r>
            <a:endParaRPr lang="en-US" baseline="0">
              <a:solidFill>
                <a:srgbClr val="444444"/>
              </a:solidFill>
              <a:effectLst/>
              <a:latin typeface="Times New Roman" panose="02020603050405020304" pitchFamily="18" charset="0"/>
            </a:endParaRPr>
          </a:p>
          <a:p>
            <a:pPr>
              <a:lnSpc>
                <a:spcPct val="100000"/>
              </a:lnSpc>
              <a:spcBef>
                <a:spcPts val="0"/>
              </a:spcBef>
            </a:pPr>
            <a:endParaRPr lang="en-US" sz="1200" i="0" u="none" strike="noStrike" baseline="0">
              <a:solidFill>
                <a:srgbClr val="000000"/>
              </a:solidFill>
              <a:latin typeface="Times New Roman" panose="02020603050405020304" pitchFamily="18" charset="0"/>
              <a:cs typeface="Times New Roman" panose="02020603050405020304" pitchFamily="18" charset="0"/>
            </a:endParaRPr>
          </a:p>
          <a:p>
            <a:pPr>
              <a:lnSpc>
                <a:spcPct val="100000"/>
              </a:lnSpc>
              <a:spcBef>
                <a:spcPts val="0"/>
              </a:spcBef>
            </a:pPr>
            <a:r>
              <a:rPr lang="en-US" sz="1200">
                <a:effectLst/>
                <a:latin typeface="Times New Roman" panose="02020603050405020304" pitchFamily="18" charset="0"/>
                <a:cs typeface="Times New Roman" panose="02020603050405020304" pitchFamily="18" charset="0"/>
              </a:rPr>
              <a:t>Additional data, stratifications, and years are available via NCHHSTP </a:t>
            </a:r>
            <a:r>
              <a:rPr lang="en-US" sz="1200" err="1">
                <a:effectLst/>
                <a:latin typeface="Times New Roman" panose="02020603050405020304" pitchFamily="18" charset="0"/>
                <a:cs typeface="Times New Roman" panose="02020603050405020304" pitchFamily="18" charset="0"/>
              </a:rPr>
              <a:t>AtlasPlus</a:t>
            </a:r>
            <a:r>
              <a:rPr lang="en-US" sz="1200">
                <a:effectLst/>
                <a:latin typeface="Times New Roman" panose="02020603050405020304" pitchFamily="18" charset="0"/>
                <a:cs typeface="Times New Roman" panose="02020603050405020304" pitchFamily="18" charset="0"/>
              </a:rPr>
              <a:t>, </a:t>
            </a:r>
            <a:r>
              <a:rPr lang="en-US" sz="1200" b="0">
                <a:effectLst/>
                <a:latin typeface="Times New Roman" panose="02020603050405020304" pitchFamily="18" charset="0"/>
                <a:cs typeface="Times New Roman" panose="02020603050405020304" pitchFamily="18" charset="0"/>
              </a:rPr>
              <a:t>available</a:t>
            </a:r>
            <a:r>
              <a:rPr lang="en-US" sz="1200">
                <a:effectLst/>
                <a:latin typeface="Times New Roman" panose="02020603050405020304" pitchFamily="18" charset="0"/>
                <a:cs typeface="Times New Roman" panose="02020603050405020304" pitchFamily="18" charset="0"/>
              </a:rPr>
              <a:t> at </a:t>
            </a:r>
            <a:r>
              <a:rPr lang="en-US">
                <a:latin typeface="Calibri" panose="020F0502020204030204" pitchFamily="34" charset="0"/>
                <a:ea typeface="Calibri" panose="020F0502020204030204" pitchFamily="34" charset="0"/>
                <a:cs typeface="Calibri" panose="020F0502020204030204" pitchFamily="34" charset="0"/>
                <a:hlinkClick r:id="rId4"/>
              </a:rPr>
              <a:t>https://www.cdc.gov/nchhstp/about/atlasplus.html</a:t>
            </a:r>
            <a:r>
              <a:rPr lang="en-US" sz="1200">
                <a:effectLst/>
                <a:latin typeface="Times New Roman" panose="02020603050405020304" pitchFamily="18" charset="0"/>
                <a:cs typeface="Times New Roman" panose="02020603050405020304" pitchFamily="18" charset="0"/>
              </a:rPr>
              <a:t>.</a:t>
            </a:r>
            <a:endParaRPr lang="en-US" sz="1200">
              <a:latin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BF904DFE-3AAD-EF1D-8918-84C6078DB3F7}"/>
              </a:ext>
            </a:extLst>
          </p:cNvPr>
          <p:cNvSpPr>
            <a:spLocks noGrp="1"/>
          </p:cNvSpPr>
          <p:nvPr>
            <p:ph type="sldNum" sz="quarter" idx="5"/>
          </p:nvPr>
        </p:nvSpPr>
        <p:spPr/>
        <p:txBody>
          <a:bodyPr/>
          <a:lstStyle/>
          <a:p>
            <a:fld id="{7598BE74-8C49-446C-9767-4599C65E6A53}" type="slidenum">
              <a:rPr lang="en-US" smtClean="0"/>
              <a:t>2</a:t>
            </a:fld>
            <a:endParaRPr lang="en-US"/>
          </a:p>
        </p:txBody>
      </p:sp>
    </p:spTree>
    <p:extLst>
      <p:ext uri="{BB962C8B-B14F-4D97-AF65-F5344CB8AC3E}">
        <p14:creationId xmlns:p14="http://schemas.microsoft.com/office/powerpoint/2010/main" val="95463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E44EF-AEDF-FC09-85E8-EAC1DC1C3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AD05A-5738-78FB-AEAB-0AAE3BE18C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2676E5-8731-7586-4CD9-1F5374B49186}"/>
              </a:ext>
            </a:extLst>
          </p:cNvPr>
          <p:cNvSpPr>
            <a:spLocks noGrp="1"/>
          </p:cNvSpPr>
          <p:nvPr>
            <p:ph type="body" idx="1"/>
          </p:nvPr>
        </p:nvSpPr>
        <p:spPr/>
        <p:txBody>
          <a:bodyPr>
            <a:normAutofit/>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Among the 38,434 persons aged ≥ 13 years who received an HIV diagnosis during 2024 in the United States, 71.1% of persons were virally suppressed within 6 months of diagnosis. By region of residence, viral suppression within 6 months of diagnosis was lowest among persons residing in the South at the time of diagnosis (69.2%).
</a:t>
            </a:r>
            <a:r>
              <a:rPr lang="en-US" sz="1200" b="1" dirty="0">
                <a:latin typeface="+mn-lt"/>
              </a:rPr>
              <a:t>Data notes and sources</a:t>
            </a:r>
            <a:r>
              <a:rPr lang="en-US" sz="1200" kern="100" dirty="0">
                <a:latin typeface="+mn-lt"/>
                <a:cs typeface="Times New Roman" panose="02020603050405020304" pitchFamily="18" charset="0"/>
              </a:rPr>
              <a:t>
For additional data, see Table 2a in the 2024 HIV Monitoring </a:t>
            </a:r>
            <a:r>
              <a:rPr lang="en-US" sz="1200" dirty="0">
                <a:latin typeface="+mn-lt"/>
              </a:rPr>
              <a:t>Data Release</a:t>
            </a:r>
            <a:r>
              <a:rPr lang="en-US" sz="1200" kern="100" dirty="0">
                <a:latin typeface="+mn-lt"/>
                <a:cs typeface="Times New Roman" panose="02020603050405020304" pitchFamily="18" charset="0"/>
              </a:rPr>
              <a:t>.</a:t>
            </a:r>
            <a:endParaRPr lang="en-US" sz="1200" kern="1200" dirty="0">
              <a:solidFill>
                <a:schemeClr val="tx1"/>
              </a:solidFill>
              <a:effectLst/>
              <a:latin typeface="+mn-lt"/>
              <a:ea typeface="+mn-ea"/>
              <a:cs typeface="+mn-cs"/>
            </a:endParaRP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312E706D-D6DE-D60F-7D94-26844DA2CBB5}"/>
              </a:ext>
            </a:extLst>
          </p:cNvPr>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960433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marL="0" marR="0" lvl="0" indent="0" algn="l" defTabSz="881390" rtl="0" eaLnBrk="1" fontAlgn="base" latinLnBrk="0" hangingPunct="1">
              <a:lnSpc>
                <a:spcPct val="100000"/>
              </a:lnSpc>
              <a:spcBef>
                <a:spcPts val="0"/>
              </a:spcBef>
              <a:spcAft>
                <a:spcPct val="0"/>
              </a:spcAft>
              <a:buClrTx/>
              <a:buSzTx/>
              <a:buFontTx/>
              <a:buNone/>
              <a:tabLst/>
              <a:defRPr/>
            </a:pPr>
            <a:r>
              <a:rPr lang="en-US" b="1" i="0" dirty="0"/>
              <a:t>Key findings</a:t>
            </a:r>
            <a:r>
              <a:rPr lang="en-US" sz="1200" dirty="0">
                <a:latin typeface="+mn-lt"/>
              </a:rPr>
              <a:t>
Among the 38,434 persons aged ≥ 13 years who received an HIV diagnosis during 2024 in the United States, 71.1% of persons were virally suppressed within 6 months of diagnosis. Jurisdictions in the lowest quartile (Alabama, Colorado, Georgia, Maine, Mississippi, New Jersey, New Mexico, North Dakota, Oklahoma, Puerto Rico, Tennessee, Texas, and West Virginia) had ≤ 68.9% of persons </a:t>
            </a:r>
            <a:r>
              <a:rPr lang="en-US" sz="1200" kern="100" dirty="0">
                <a:latin typeface="+mn-lt"/>
                <a:cs typeface="Times New Roman" panose="02020603050405020304" pitchFamily="18" charset="0"/>
              </a:rPr>
              <a:t>were virally suppressed </a:t>
            </a:r>
            <a:r>
              <a:rPr lang="en-US" sz="1200" dirty="0">
                <a:latin typeface="+mn-lt"/>
              </a:rPr>
              <a:t>within 6 months of diagnosis.
</a:t>
            </a:r>
            <a:r>
              <a:rPr lang="en-US" sz="1200" b="1" dirty="0">
                <a:latin typeface="+mn-lt"/>
              </a:rPr>
              <a:t>Data notes and sources</a:t>
            </a:r>
            <a:r>
              <a:rPr lang="en-US" sz="1200" dirty="0">
                <a:latin typeface="+mn-lt"/>
              </a:rPr>
              <a:t>
For additional data, see Table 2b in the 2024 HIV Monitoring Data Release.
For more information on data sources, data collection and reporting practices, and case definitions, see the National HIV Surveillance System (NHSS) Technical Notes, available at </a:t>
            </a:r>
            <a:r>
              <a:rPr lang="en-US" sz="1200" u="sng" dirty="0">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dirty="0"/>
              <a:t>.</a:t>
            </a:r>
            <a:r>
              <a:rPr lang="en-US" sz="120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871860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dirty="0"/>
              <a:t>Key findings</a:t>
            </a:r>
            <a:r>
              <a:rPr lang="en-US" sz="1200" b="0" dirty="0">
                <a:latin typeface="+mn-lt"/>
              </a:rPr>
              <a:t>
In the United States in 2024, of 24,917 males aged ≥ 13 years with HIV attributed to male-to-male sexual contact, 83.9% were linked to care within 1 month of diagnosis, and 73.1% were virally suppressed within 6 months of diagnosis. 
By race/ethnicity, among males with HIV attributed to male-to-male sexual contact, lowest percentages: 
• Linkage to HIV medical care within 1 month of diagnosis—Black/African American (80.9%) and Native Hawaiian/other Pacific Islander (80.9%) persons
• Viral suppression within 6 months of diagnosis—Native Hawaiian/other Pacific Islander persons (63.2%)
</a:t>
            </a:r>
            <a:r>
              <a:rPr lang="en-US" sz="1200" b="1" dirty="0">
                <a:latin typeface="+mn-lt"/>
              </a:rPr>
              <a:t>Data notes and sources</a:t>
            </a:r>
            <a:r>
              <a:rPr lang="en-US" sz="1200" b="0" dirty="0">
                <a:latin typeface="+mn-lt"/>
              </a:rPr>
              <a:t>
For additional data, see Table 2d in the 2024 HIV Monitoring </a:t>
            </a:r>
            <a:r>
              <a:rPr lang="en-US" sz="1200" dirty="0">
                <a:latin typeface="+mn-lt"/>
              </a:rPr>
              <a:t>Data Release</a:t>
            </a:r>
            <a:r>
              <a:rPr lang="en-US" sz="1200" b="0" dirty="0">
                <a:latin typeface="+mn-lt"/>
              </a:rPr>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b="0" dirty="0">
                <a:latin typeface="+mn-lt"/>
                <a:hlinkClick r:id="rId3"/>
              </a:rPr>
              <a:t>https://www.cdc.gov/hiv-data/nhss/index.html</a:t>
            </a:r>
            <a:r>
              <a:rPr lang="en-US" sz="1200" b="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kern="1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1184719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dirty="0"/>
              <a:t>Key findings</a:t>
            </a:r>
            <a:r>
              <a:rPr lang="en-US" b="0" dirty="0"/>
              <a:t>
In the United States in 2024, among 1,329 males aged ≥ 13 years with HIV attributed to injection drug use, 80.3% were linked to care within 1 month of diagnosis, and 57.4% were virally suppressed within 6 months of diagnosis.
By race/ethnicity, among males with HIV attributed to injection drug use, lowest percentages: 
• Linkage to HIV medical care within 1 month of diagnosis—Black/African American persons (77.4%)
• Viral suppression within 6 months of diagnosis—multiracial persons (51.4%)
</a:t>
            </a:r>
            <a:r>
              <a:rPr lang="en-US" sz="1200" b="1" dirty="0">
                <a:latin typeface="+mn-lt"/>
              </a:rPr>
              <a:t>Data notes and sources</a:t>
            </a:r>
            <a:r>
              <a:rPr lang="en-US" b="0" dirty="0"/>
              <a:t>
For additional data, see Table 2c in the 2024 HIV Monitoring </a:t>
            </a:r>
            <a:r>
              <a:rPr lang="en-US" sz="1200" dirty="0">
                <a:latin typeface="+mn-lt"/>
              </a:rPr>
              <a:t>Data Release</a:t>
            </a:r>
            <a:r>
              <a:rPr lang="en-US" sz="1200" b="0" dirty="0">
                <a:latin typeface="+mn-lt"/>
              </a:rPr>
              <a:t>.</a:t>
            </a:r>
            <a:r>
              <a:rPr lang="en-US" b="0" dirty="0"/>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u="sng" dirty="0">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b="0" dirty="0"/>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867523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dirty="0"/>
              <a:t>Key findings</a:t>
            </a:r>
            <a:r>
              <a:rPr lang="en-US" sz="1200" b="0" dirty="0">
                <a:latin typeface="+mn-lt"/>
              </a:rPr>
              <a:t>
In the United States in 2024, among 1,080 females aged ≥ 13 years with HIV attributed to injection drug use, 80.2% were linked to care within 1 month of diagnosis, and 58.6% were virally suppressed within 6 months of diagnosis.
By race/ethnicity, among females with HIV attributed to injection drug use, lowest percentages:
• Linkage to HIV medical care within 1 month of diagnosis—Asian persons (72.7%) 
• Viral suppression within 6 months of diagnosis—multiracial persons (51.1%) 
</a:t>
            </a:r>
            <a:r>
              <a:rPr lang="en-US" sz="1200" b="1" dirty="0">
                <a:latin typeface="+mn-lt"/>
              </a:rPr>
              <a:t>Data notes and sources</a:t>
            </a:r>
            <a:r>
              <a:rPr lang="en-US" sz="1200" b="0" dirty="0">
                <a:latin typeface="+mn-lt"/>
              </a:rPr>
              <a:t>
For additional data, see Table 2c in the 2024 HIV Monitoring </a:t>
            </a:r>
            <a:r>
              <a:rPr lang="en-US" sz="1200" dirty="0">
                <a:latin typeface="+mn-lt"/>
              </a:rPr>
              <a:t>Data Release</a:t>
            </a:r>
            <a:r>
              <a:rPr lang="en-US" sz="1200" b="0" dirty="0">
                <a:latin typeface="+mn-lt"/>
              </a:rPr>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b="0" dirty="0">
                <a:latin typeface="+mn-lt"/>
                <a:hlinkClick r:id="rId3"/>
              </a:rPr>
              <a:t>https://www.cdc.gov/hiv-data/nhss/index.html</a:t>
            </a:r>
            <a:r>
              <a:rPr lang="en-US" sz="1200" b="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761830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dirty="0"/>
              <a:t>Key findings</a:t>
            </a:r>
            <a:r>
              <a:rPr lang="en-US" sz="1200" b="0" dirty="0">
                <a:latin typeface="+mn-lt"/>
              </a:rPr>
              <a:t>
In the United States in 2024, among 12,860 Hispanic/Latino persons aged ≥ 13 years diagnosed with HIV, 85.6% were linked to HIV medical care within 1 month of diagnosis of HIV, and 75.0% </a:t>
            </a:r>
            <a:r>
              <a:rPr lang="en-US" sz="1200" kern="100" dirty="0">
                <a:latin typeface="+mn-lt"/>
                <a:cs typeface="Times New Roman" panose="02020603050405020304" pitchFamily="18" charset="0"/>
              </a:rPr>
              <a:t>were virally suppressed </a:t>
            </a:r>
            <a:r>
              <a:rPr lang="en-US" sz="1200" b="0" dirty="0">
                <a:latin typeface="+mn-lt"/>
              </a:rPr>
              <a:t>within 6 months of HIV diagnosis. 
The lowest percentages among Hispanic/Latino persons were as follows: 
By sex: 
• Linkage to HIV medical care within 1 month of diagnosis—Hispanic/Latino males (85.7%) and females (84.5%)
• Viral suppression within 6 months of diagnosis—Hispanic/Latino males (74.9%) and females (75.3%)
By age at diagnosis:
• Linkage to HIV medical care within 1 month of diagnosis—persons aged ≥ 65 years (84.1%)
• Viral suppression within 6 months of diagnosis—persons aged ≥ 65 years (65.2%)
By transmission category and sex:
• Linkage to HIV medical care within 1 month of diagnosis—females with HIV attributed to injection drug use (80.0%) and males with HIV attributed male-to-male sexual contact </a:t>
            </a:r>
            <a:r>
              <a:rPr lang="en-US" sz="1200" b="0" i="1" dirty="0">
                <a:latin typeface="+mn-lt"/>
              </a:rPr>
              <a:t>and</a:t>
            </a:r>
            <a:r>
              <a:rPr lang="en-US" sz="1200" b="0" dirty="0">
                <a:latin typeface="+mn-lt"/>
              </a:rPr>
              <a:t> injection drug use (81.7%) 
• Viral suppression within 6 months of diagnosis—persons with HIV attributed to injection drug use (males: 63.0%, females: 62.7%)
</a:t>
            </a:r>
            <a:r>
              <a:rPr lang="en-US" sz="1200" b="1" dirty="0">
                <a:latin typeface="+mn-lt"/>
              </a:rPr>
              <a:t>Data notes and sources</a:t>
            </a:r>
            <a:r>
              <a:rPr lang="en-US" sz="1200" b="0" dirty="0">
                <a:latin typeface="+mn-lt"/>
              </a:rPr>
              <a:t>
For additional data, see Table 2c in the 2024 HIV Monitoring </a:t>
            </a:r>
            <a:r>
              <a:rPr lang="en-US" sz="1200" dirty="0">
                <a:latin typeface="+mn-lt"/>
              </a:rPr>
              <a:t>Data Release</a:t>
            </a:r>
            <a:r>
              <a:rPr lang="en-US" sz="1200" b="0" dirty="0">
                <a:latin typeface="+mn-lt"/>
              </a:rPr>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u="sng" dirty="0">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b="0" dirty="0"/>
              <a:t>.</a:t>
            </a:r>
            <a:r>
              <a:rPr lang="en-US" sz="1200" b="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2242990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85000" lnSpcReduction="20000"/>
          </a:bodyPr>
          <a:lstStyle/>
          <a:p>
            <a:pPr marL="0" marR="0" lvl="0" indent="0" algn="l" defTabSz="881390" rtl="0" eaLnBrk="1" fontAlgn="base" latinLnBrk="0" hangingPunct="1">
              <a:lnSpc>
                <a:spcPct val="100000"/>
              </a:lnSpc>
              <a:spcBef>
                <a:spcPts val="0"/>
              </a:spcBef>
              <a:spcAft>
                <a:spcPct val="0"/>
              </a:spcAft>
              <a:buClrTx/>
              <a:buSzTx/>
              <a:buFontTx/>
              <a:buNone/>
              <a:tabLst/>
              <a:defRPr/>
            </a:pPr>
            <a:r>
              <a:rPr lang="en-US" b="1" i="0" dirty="0"/>
              <a:t>Key findings</a:t>
            </a:r>
            <a:r>
              <a:rPr lang="en-US" sz="1200" b="0" dirty="0">
                <a:latin typeface="+mn-lt"/>
              </a:rPr>
              <a:t>
In the United States in 2024, among 4,068 Black/African American females aged ≥ 13 years with diagnosed HIV, 82.0% were linked to HIV medical care within 1 month of diagnosis of HIV, and 70.6% </a:t>
            </a:r>
            <a:r>
              <a:rPr lang="en-US" sz="1200" kern="100" dirty="0">
                <a:latin typeface="+mn-lt"/>
                <a:cs typeface="Times New Roman" panose="02020603050405020304" pitchFamily="18" charset="0"/>
              </a:rPr>
              <a:t>were virally suppressed </a:t>
            </a:r>
            <a:r>
              <a:rPr lang="en-US" sz="1200" b="0" dirty="0">
                <a:latin typeface="+mn-lt"/>
              </a:rPr>
              <a:t>within 6 months of HIV diagnosis. 
The lowest percentages among Black/African American females were as follows: 
By age at diagnosis:
• Linkage to HIV medical care within 1 month of diagnosis— persons aged 13–24 years (81.0%), persons aged 25–34 years (81.4%), and persons aged 55–64 years (80.8%)
• Viral suppression within 6 months of diagnosis—persons aged ≥ 65 years (64.7%)
By transmission category: 
• Linkage to HIV medical care within 1 month of diagnosis— persons with HIV attributed to injection drug use (82.1%) and persons with HIV attributed to heterosexual contact (82.0%)
• Viral suppression within 6 months of diagnosis—persons with HIV attributed to injection drug use (64.1%)
By population area of residence: 
• Linkage to HIV medical care within 1 month of diagnosis—persons who resided in nonmetropolitan areas of population &lt; 50,000 (77.1%)
• Viral suppression within 6 months of diagnosis—persons who resided in nonmetropolitan areas of population &lt; 50,000 (68.1%)
</a:t>
            </a:r>
            <a:r>
              <a:rPr lang="en-US" sz="1200" b="1" dirty="0">
                <a:latin typeface="+mn-lt"/>
              </a:rPr>
              <a:t>Data notes and sources</a:t>
            </a:r>
            <a:r>
              <a:rPr lang="en-US" sz="1200" b="0" dirty="0">
                <a:latin typeface="+mn-lt"/>
              </a:rPr>
              <a:t>
For additional data, see Table 2c in the 2024 HIV Monitoring </a:t>
            </a:r>
            <a:r>
              <a:rPr lang="en-US" sz="1200" dirty="0">
                <a:latin typeface="+mn-lt"/>
              </a:rPr>
              <a:t>Data Release</a:t>
            </a:r>
            <a:r>
              <a:rPr lang="en-US" sz="1200" b="0" dirty="0">
                <a:latin typeface="+mn-lt"/>
              </a:rPr>
              <a:t>.
Data have been statistically adjusted to account for missing transmission category.
For more information on data sources, data collection and reporting practices, and case definitions, see the National HIV Surveillance System (NHSS) Technical Notes, available at </a:t>
            </a:r>
            <a:r>
              <a:rPr lang="en-US" sz="1200" b="0" dirty="0">
                <a:latin typeface="+mn-lt"/>
                <a:hlinkClick r:id="rId3"/>
              </a:rPr>
              <a:t>https://www.cdc.gov/hiv-data/nhss/index.html</a:t>
            </a:r>
            <a:r>
              <a:rPr lang="en-US" sz="1200" b="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984486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marL="0" marR="0" lvl="0" indent="0" algn="l" defTabSz="881390" rtl="0" eaLnBrk="1" fontAlgn="base" latinLnBrk="0" hangingPunct="1">
              <a:lnSpc>
                <a:spcPct val="100000"/>
              </a:lnSpc>
              <a:spcBef>
                <a:spcPts val="0"/>
              </a:spcBef>
              <a:spcAft>
                <a:spcPct val="0"/>
              </a:spcAft>
              <a:buClrTx/>
              <a:buSzTx/>
              <a:buFontTx/>
              <a:buNone/>
              <a:tabLst/>
              <a:defRPr/>
            </a:pPr>
            <a:r>
              <a:rPr lang="en-US" b="1" i="0" dirty="0"/>
              <a:t>Key findings</a:t>
            </a:r>
            <a:r>
              <a:rPr lang="en-US" sz="1200" dirty="0">
                <a:latin typeface="+mn-lt"/>
              </a:rPr>
              <a:t>
Of 6,823 persons aged 13–24 years with HIV diagnosed in 2024 in the United States, 82.0% were linked to HIV medical care within 1 month of diagnosis of HIV, and 73.0% </a:t>
            </a:r>
            <a:r>
              <a:rPr lang="en-US" sz="1200" kern="100" dirty="0">
                <a:latin typeface="+mn-lt"/>
                <a:cs typeface="Times New Roman" panose="02020603050405020304" pitchFamily="18" charset="0"/>
              </a:rPr>
              <a:t>were virally suppressed </a:t>
            </a:r>
            <a:r>
              <a:rPr lang="en-US" sz="1200" dirty="0">
                <a:latin typeface="+mn-lt"/>
              </a:rPr>
              <a:t>within 6 months of HIV diagnosis.
Lowest percentages among persons aged 13–24 years by race/ethnicity were as follows:
• Linkage to HIV medical care within 1 month of diagnosis—Native Hawaiian/other Pacific Islander persons (77.3%) 
• Viral suppression within 6 months of diagnosis—American Indian/Alaska Native (70.8%), Black/African American (69.3%), and multiracial (</a:t>
            </a:r>
            <a:r>
              <a:rPr lang="en-US" sz="1200" b="0" dirty="0">
                <a:latin typeface="+mn-lt"/>
              </a:rPr>
              <a:t>71.5%) </a:t>
            </a:r>
            <a:r>
              <a:rPr lang="en-US" sz="1200" dirty="0">
                <a:latin typeface="+mn-lt"/>
              </a:rPr>
              <a:t>persons
</a:t>
            </a:r>
            <a:r>
              <a:rPr lang="en-US" sz="1200" b="1" dirty="0">
                <a:latin typeface="+mn-lt"/>
              </a:rPr>
              <a:t>Data notes and sources</a:t>
            </a:r>
            <a:r>
              <a:rPr lang="en-US" sz="1200" dirty="0">
                <a:latin typeface="+mn-lt"/>
              </a:rPr>
              <a:t>
For additional data, see Table 2c in the 2024 HIV Monitoring Data Release.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dirty="0">
                <a:latin typeface="+mn-lt"/>
                <a:hlinkClick r:id="rId3"/>
              </a:rPr>
              <a:t>https://www.cdc.gov/hiv-data/nhss/index.html</a:t>
            </a:r>
            <a:r>
              <a:rPr lang="en-US" sz="120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983730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dirty="0"/>
              <a:t>Key findings</a:t>
            </a:r>
            <a:r>
              <a:rPr lang="en-US" sz="1200" dirty="0">
                <a:latin typeface="+mn-lt"/>
              </a:rPr>
              <a:t>
Of 3,839 persons aged ≥ 55 years with HIV diagnosed during 2024 in the United States, 84.1% were linked to HIV medical care within 1 month of diagnosis of HIV, and 67.6% </a:t>
            </a:r>
            <a:r>
              <a:rPr lang="en-US" sz="1200" kern="100" dirty="0">
                <a:latin typeface="+mn-lt"/>
                <a:cs typeface="Times New Roman" panose="02020603050405020304" pitchFamily="18" charset="0"/>
              </a:rPr>
              <a:t>were virally suppressed </a:t>
            </a:r>
            <a:r>
              <a:rPr lang="en-US" sz="1200" dirty="0">
                <a:latin typeface="+mn-lt"/>
              </a:rPr>
              <a:t>within 6 months of HIV diagnosis. 
Lowest percentages among persons aged ≥ 55 years by race/ethnicity were as follows:
• Linkage to HIV medical care within 1 month of diagnosis—African American/Black persons (80.7%)
• Viral suppression within 6 months of diagnosis—American Indian/Alaska Native persons (50.0%)
</a:t>
            </a:r>
            <a:r>
              <a:rPr lang="en-US" sz="1200" b="1" dirty="0">
                <a:latin typeface="+mn-lt"/>
              </a:rPr>
              <a:t>Data notes and sources</a:t>
            </a:r>
            <a:r>
              <a:rPr lang="en-US" sz="1200" dirty="0">
                <a:latin typeface="+mn-lt"/>
              </a:rPr>
              <a:t>
For additional data, see Table 2c in the 2024 HIV Monitoring Data Release.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dirty="0">
                <a:latin typeface="+mn-lt"/>
                <a:hlinkClick r:id="rId3"/>
              </a:rPr>
              <a:t>https://www.cdc.gov/hiv-data/nhss/index.html</a:t>
            </a:r>
            <a:r>
              <a:rPr lang="en-US" sz="120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352354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Data on receipt of HIV medical care were based on persons with HIV diagnosed by the end of the calendar year prior to the specified year who were alive at the end of that specified year. Receipt of any HIV medical care was measured by documentation of ≥ 1 CD4 or viral load tests performed during the specified year. Retention in care (receipt of continuous HIV medical care) was measured by documentation of ≥ 2 CD4 or viral load tests performed ≥ 3 months apart during the specified year.</a:t>
            </a:r>
            <a:endParaRPr lang="en-US" dirty="0"/>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29</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r>
              <a:rPr lang="en-US" sz="1200" b="1" dirty="0">
                <a:solidFill>
                  <a:srgbClr val="000000"/>
                </a:solidFill>
                <a:ea typeface="Times New Roman" panose="02020603050405020304" pitchFamily="18" charset="0"/>
              </a:rPr>
              <a:t>Key findings</a:t>
            </a:r>
            <a:r>
              <a:rPr lang="en-US" sz="1200" b="0" dirty="0">
                <a:solidFill>
                  <a:srgbClr val="000000"/>
                </a:solidFill>
                <a:ea typeface="Times New Roman" panose="02020603050405020304" pitchFamily="18" charset="0"/>
              </a:rPr>
              <a:t>
</a:t>
            </a:r>
            <a:r>
              <a:rPr lang="en-US" sz="1200" kern="1200" dirty="0">
                <a:solidFill>
                  <a:schemeClr val="tx1"/>
                </a:solidFill>
                <a:effectLst/>
                <a:latin typeface="+mn-lt"/>
                <a:ea typeface="+mn-ea"/>
                <a:cs typeface="+mn-cs"/>
              </a:rPr>
              <a:t>All states (except Idaho), the District of Columbia, and Puerto Rico meet CDC’s criteria for the collection and reporting of CD4 and viral load test results. Idaho does not require mandatory reporting of all CD4 and viral load test results; therefore, its data are included in national and regional analyses but are not presented in jurisdiction-level tables. Data for District of Columbia and South Carolina are included in all analyses; however, they should be interpreted with caution because of a lapse in laboratory reporting during 2024. </a:t>
            </a:r>
          </a:p>
          <a:p>
            <a:pPr>
              <a:lnSpc>
                <a:spcPts val="1349"/>
              </a:lnSpc>
              <a:spcBef>
                <a:spcPts val="0"/>
              </a:spcBef>
              <a:spcAft>
                <a:spcPts val="868"/>
              </a:spcAft>
              <a:tabLst>
                <a:tab pos="440695" algn="l"/>
                <a:tab pos="881390" algn="l"/>
                <a:tab pos="1322085" algn="l"/>
                <a:tab pos="1762780" algn="l"/>
                <a:tab pos="2203475" algn="l"/>
                <a:tab pos="2644170" algn="l"/>
                <a:tab pos="3084866" algn="l"/>
                <a:tab pos="3525561" algn="l"/>
                <a:tab pos="3966256" algn="l"/>
                <a:tab pos="4406951" algn="l"/>
                <a:tab pos="4847646" algn="l"/>
                <a:tab pos="5288341" algn="l"/>
                <a:tab pos="5729036" algn="l"/>
                <a:tab pos="6169731" algn="l"/>
                <a:tab pos="6610426" algn="l"/>
                <a:tab pos="7051121" algn="l"/>
                <a:tab pos="7491816" algn="l"/>
              </a:tabLst>
            </a:pPr>
            <a:r>
              <a:rPr lang="en-US" sz="1200" b="0" dirty="0">
                <a:solidFill>
                  <a:srgbClr val="000000"/>
                </a:solidFill>
                <a:ea typeface="Times New Roman" panose="02020603050405020304" pitchFamily="18" charset="0"/>
              </a:rPr>
              <a:t>
</a:t>
            </a:r>
            <a:r>
              <a:rPr lang="en-US" sz="1200" b="1" dirty="0">
                <a:solidFill>
                  <a:srgbClr val="000000"/>
                </a:solidFill>
                <a:ea typeface="Times New Roman" panose="02020603050405020304" pitchFamily="18" charset="0"/>
              </a:rPr>
              <a:t>Data notes and sources</a:t>
            </a:r>
            <a:r>
              <a:rPr lang="en-US" sz="1200" b="0" dirty="0">
                <a:solidFill>
                  <a:srgbClr val="000000"/>
                </a:solidFill>
                <a:ea typeface="Times New Roman" panose="02020603050405020304" pitchFamily="18" charset="0"/>
              </a:rPr>
              <a:t>
Use caution when interpreting data for the West, as it includes Idaho, which does not have laws and regulations requiring the reporting of all CD4 and viral load results.</a:t>
            </a:r>
          </a:p>
          <a:p>
            <a:pPr>
              <a:lnSpc>
                <a:spcPts val="1349"/>
              </a:lnSpc>
              <a:spcBef>
                <a:spcPts val="0"/>
              </a:spcBef>
              <a:spcAft>
                <a:spcPts val="868"/>
              </a:spcAft>
              <a:tabLst>
                <a:tab pos="440695" algn="l"/>
                <a:tab pos="881390" algn="l"/>
                <a:tab pos="1322085" algn="l"/>
                <a:tab pos="1762780" algn="l"/>
                <a:tab pos="2203475" algn="l"/>
                <a:tab pos="2644170" algn="l"/>
                <a:tab pos="3084866" algn="l"/>
                <a:tab pos="3525561" algn="l"/>
                <a:tab pos="3966256" algn="l"/>
                <a:tab pos="4406951" algn="l"/>
                <a:tab pos="4847646" algn="l"/>
                <a:tab pos="5288341" algn="l"/>
                <a:tab pos="5729036" algn="l"/>
                <a:tab pos="6169731" algn="l"/>
                <a:tab pos="6610426" algn="l"/>
                <a:tab pos="7051121" algn="l"/>
                <a:tab pos="7491816" algn="l"/>
              </a:tabLst>
            </a:pPr>
            <a:r>
              <a:rPr lang="en-US" sz="1200" b="0" dirty="0">
                <a:solidFill>
                  <a:srgbClr val="000000"/>
                </a:solidFill>
                <a:ea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https://www.cdc.gov/hiv-data/nhss/index.html</a:t>
            </a:r>
            <a:r>
              <a:rPr lang="en-US" sz="1200" b="0" u="sng" dirty="0">
                <a:solidFill>
                  <a:srgbClr val="000000"/>
                </a:solidFill>
                <a:ea typeface="Times New Roman" panose="02020603050405020304" pitchFamily="18" charset="0"/>
              </a:rPr>
              <a:t>.</a:t>
            </a:r>
          </a:p>
          <a:p>
            <a:pPr>
              <a:lnSpc>
                <a:spcPts val="1349"/>
              </a:lnSpc>
              <a:spcBef>
                <a:spcPts val="0"/>
              </a:spcBef>
              <a:spcAft>
                <a:spcPts val="868"/>
              </a:spcAft>
              <a:tabLst>
                <a:tab pos="440695" algn="l"/>
                <a:tab pos="881390" algn="l"/>
                <a:tab pos="1322085" algn="l"/>
                <a:tab pos="1762780" algn="l"/>
                <a:tab pos="2203475" algn="l"/>
                <a:tab pos="2644170" algn="l"/>
                <a:tab pos="3084866" algn="l"/>
                <a:tab pos="3525561" algn="l"/>
                <a:tab pos="3966256" algn="l"/>
                <a:tab pos="4406951" algn="l"/>
                <a:tab pos="4847646" algn="l"/>
                <a:tab pos="5288341" algn="l"/>
                <a:tab pos="5729036" algn="l"/>
                <a:tab pos="6169731" algn="l"/>
                <a:tab pos="6610426" algn="l"/>
                <a:tab pos="7051121" algn="l"/>
                <a:tab pos="7491816" algn="l"/>
              </a:tabLst>
            </a:pPr>
            <a:r>
              <a:rPr lang="en-US" sz="1200" b="0" dirty="0">
                <a:solidFill>
                  <a:srgbClr val="000000"/>
                </a:solidFill>
                <a:ea typeface="Times New Roman" panose="02020603050405020304" pitchFamily="18" charset="0"/>
              </a:rPr>
              <a:t>
A list of jurisdictions with complete lab reporting by year is available on the NCHHSTP </a:t>
            </a:r>
            <a:r>
              <a:rPr lang="en-US" sz="1200" b="0" dirty="0" err="1">
                <a:solidFill>
                  <a:srgbClr val="000000"/>
                </a:solidFill>
                <a:ea typeface="Times New Roman" panose="02020603050405020304" pitchFamily="18" charset="0"/>
              </a:rPr>
              <a:t>AtlasPlus</a:t>
            </a:r>
            <a:r>
              <a:rPr lang="en-US" sz="1200" b="0" dirty="0">
                <a:solidFill>
                  <a:srgbClr val="000000"/>
                </a:solidFill>
                <a:ea typeface="Times New Roman" panose="02020603050405020304" pitchFamily="18" charset="0"/>
              </a:rPr>
              <a:t> (Table 1.8) technical notes located at </a:t>
            </a:r>
            <a:r>
              <a:rPr lang="en-US" sz="12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https://www.cdc.gov/nchhstp/about/atlasplus.html</a:t>
            </a:r>
            <a:r>
              <a:rPr lang="en-US" sz="1200" b="0" dirty="0">
                <a:solidFill>
                  <a:srgbClr val="000000"/>
                </a:solidFill>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754047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1705-C176-7F2A-B4AA-65A44EF65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4F6FB-222A-C7E3-D9AA-1A0117BD55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0B480A-3C7F-1609-E427-51FA6BDD8133}"/>
              </a:ext>
            </a:extLst>
          </p:cNvPr>
          <p:cNvSpPr>
            <a:spLocks noGrp="1"/>
          </p:cNvSpPr>
          <p:nvPr>
            <p:ph type="body" idx="1"/>
          </p:nvPr>
        </p:nvSpPr>
        <p:spPr/>
        <p:txBody>
          <a:bodyPr>
            <a:normAutofit/>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During 2024 in the United States, 77.0% of 1,103,895 persons aged ≥ 13 years living with diagnosed HIV and alive at year-end 2024 received any HIV medical care (at least 1 CD4 or viral load test).
By sex, 76.6% of females and 77.1% of males received HIV medical care during 2024.
</a:t>
            </a:r>
            <a:r>
              <a:rPr lang="en-US" sz="1200" b="1" dirty="0">
                <a:latin typeface="+mn-lt"/>
              </a:rPr>
              <a:t>Data notes and sources</a:t>
            </a:r>
            <a:r>
              <a:rPr lang="en-US" sz="1200" kern="100" dirty="0">
                <a:latin typeface="+mn-lt"/>
                <a:cs typeface="Times New Roman" panose="02020603050405020304" pitchFamily="18" charset="0"/>
              </a:rPr>
              <a:t>
For additional data, see Table 3a in the 2024 HIV Monitoring </a:t>
            </a:r>
            <a:r>
              <a:rPr lang="en-US" sz="1200" dirty="0">
                <a:latin typeface="+mn-lt"/>
              </a:rPr>
              <a:t>Data Release.</a:t>
            </a:r>
            <a:endParaRPr lang="en-US" sz="1200" kern="1200" dirty="0">
              <a:solidFill>
                <a:schemeClr val="tx1"/>
              </a:solidFill>
              <a:effectLst/>
              <a:latin typeface="+mn-lt"/>
              <a:ea typeface="+mn-ea"/>
              <a:cs typeface="+mn-cs"/>
            </a:endParaRP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7F3571F0-71EB-FBE6-D4C1-9ECC864C6527}"/>
              </a:ext>
            </a:extLst>
          </p:cNvPr>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3800600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646CB-5652-BDCB-C1CF-42CE41148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B1AB3-F8F2-0C47-06AA-F9577446CCF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D99FC00-6405-E725-981E-55C14A5200D1}"/>
              </a:ext>
            </a:extLst>
          </p:cNvPr>
          <p:cNvSpPr>
            <a:spLocks noGrp="1"/>
          </p:cNvSpPr>
          <p:nvPr>
            <p:ph type="body" idx="1"/>
          </p:nvPr>
        </p:nvSpPr>
        <p:spPr/>
        <p:txBody>
          <a:bodyPr>
            <a:normAutofit/>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During 2024 in the United States, 77.0% of 1,103,895 persons aged ≥ 13 years alive at year-end 2024 received any HIV medical care (at least 1 CD4 or viral load test). By age </a:t>
            </a:r>
            <a:r>
              <a:rPr lang="en-US" sz="1200" b="0" kern="100" dirty="0">
                <a:latin typeface="+mn-lt"/>
                <a:cs typeface="Times New Roman" panose="02020603050405020304" pitchFamily="18" charset="0"/>
              </a:rPr>
              <a:t>group </a:t>
            </a:r>
            <a:r>
              <a:rPr lang="en-US" sz="1200" kern="100" dirty="0">
                <a:latin typeface="+mn-lt"/>
                <a:cs typeface="Times New Roman" panose="02020603050405020304" pitchFamily="18" charset="0"/>
              </a:rPr>
              <a:t>at year-end 2023, the lowest percentage of receipt of HIV medical care was among persons aged ≥ 65 years (71.5%).
</a:t>
            </a:r>
            <a:r>
              <a:rPr lang="en-US" sz="1200" b="1" dirty="0">
                <a:latin typeface="+mn-lt"/>
              </a:rPr>
              <a:t>Data notes and sources</a:t>
            </a:r>
            <a:r>
              <a:rPr lang="en-US" sz="1200" kern="100" dirty="0">
                <a:latin typeface="+mn-lt"/>
                <a:cs typeface="Times New Roman" panose="02020603050405020304" pitchFamily="18" charset="0"/>
              </a:rPr>
              <a:t>
For additional data, see Table 3a in the 2024 HIV Monitoring </a:t>
            </a:r>
            <a:r>
              <a:rPr lang="en-US" sz="1200" dirty="0">
                <a:latin typeface="+mn-lt"/>
              </a:rPr>
              <a:t>Data Release</a:t>
            </a:r>
            <a:r>
              <a:rPr lang="en-US" sz="1200" kern="100" dirty="0">
                <a:latin typeface="+mn-lt"/>
                <a:cs typeface="Times New Roman" panose="02020603050405020304" pitchFamily="18" charset="0"/>
              </a:rPr>
              <a:t>.</a:t>
            </a: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A82F1290-BA6C-EDE4-5D20-14BACBF2A1A2}"/>
              </a:ext>
            </a:extLst>
          </p:cNvPr>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3332647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F8E6B-C3D6-4A9C-3ADB-99E9953B9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EA6AE-2DDC-AA52-F83E-FCE426EC19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71B05FA-CA9A-28BC-D06A-EA1B03B504E5}"/>
              </a:ext>
            </a:extLst>
          </p:cNvPr>
          <p:cNvSpPr>
            <a:spLocks noGrp="1"/>
          </p:cNvSpPr>
          <p:nvPr>
            <p:ph type="body" idx="1"/>
          </p:nvPr>
        </p:nvSpPr>
        <p:spPr/>
        <p:txBody>
          <a:bodyPr>
            <a:normAutofit fontScale="92500" lnSpcReduction="10000"/>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During 2024 in the United States, 77.0% of 1,103,895 persons aged ≥ 13 years living with diagnosed HIV and alive at year-end 2024 received any HIV medical care (at least 1 CD4 or viral load test). By race/ethnicity, the lowest percentage of receipt of HIV medical care was among Native Hawaiian/other Pacific Islander persons (72.1%).
</a:t>
            </a:r>
            <a:r>
              <a:rPr lang="en-US" sz="1200" b="1" dirty="0">
                <a:latin typeface="+mn-lt"/>
              </a:rPr>
              <a:t>Data notes and sources</a:t>
            </a:r>
            <a:r>
              <a:rPr lang="en-US" sz="1200" kern="100" dirty="0">
                <a:latin typeface="+mn-lt"/>
                <a:cs typeface="Times New Roman" panose="02020603050405020304" pitchFamily="18" charset="0"/>
              </a:rPr>
              <a:t>
For additional data, see Table 3a in the 2024 HIV Monitoring </a:t>
            </a:r>
            <a:r>
              <a:rPr lang="en-US" sz="1200" dirty="0">
                <a:latin typeface="+mn-lt"/>
              </a:rPr>
              <a:t>Data Release</a:t>
            </a:r>
            <a:r>
              <a:rPr lang="en-US" sz="1200" kern="100" dirty="0">
                <a:latin typeface="+mn-lt"/>
                <a:cs typeface="Times New Roman" panose="02020603050405020304" pitchFamily="18" charset="0"/>
              </a:rPr>
              <a:t>.</a:t>
            </a:r>
            <a:endParaRPr lang="en-US" sz="1200" kern="1200" dirty="0">
              <a:solidFill>
                <a:schemeClr val="tx1"/>
              </a:solidFill>
              <a:effectLst/>
              <a:latin typeface="+mn-lt"/>
              <a:ea typeface="+mn-ea"/>
              <a:cs typeface="+mn-cs"/>
            </a:endParaRPr>
          </a:p>
          <a:p>
            <a:pPr>
              <a:lnSpc>
                <a:spcPct val="107000"/>
              </a:lnSpc>
              <a:spcBef>
                <a:spcPts val="0"/>
              </a:spcBef>
              <a:spcAft>
                <a:spcPts val="771"/>
              </a:spcAft>
            </a:pPr>
            <a:r>
              <a:rPr lang="en-US" sz="1200" kern="100" dirty="0">
                <a:latin typeface="+mn-lt"/>
                <a:cs typeface="Times New Roman" panose="02020603050405020304" pitchFamily="18" charset="0"/>
              </a:rPr>
              <a:t>
Use caution when interpreting data for American Indian/Alaska Native and Native Hawaiian/other Pacific Islander persons due to small numbers.</a:t>
            </a: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a:p>
            <a:pPr>
              <a:lnSpc>
                <a:spcPct val="107000"/>
              </a:lnSpc>
              <a:spcBef>
                <a:spcPts val="0"/>
              </a:spcBef>
              <a:spcAft>
                <a:spcPts val="771"/>
              </a:spcAft>
            </a:pPr>
            <a:endParaRPr lang="en-US" dirty="0"/>
          </a:p>
        </p:txBody>
      </p:sp>
      <p:sp>
        <p:nvSpPr>
          <p:cNvPr id="4" name="Slide Number Placeholder 3">
            <a:extLst>
              <a:ext uri="{FF2B5EF4-FFF2-40B4-BE49-F238E27FC236}">
                <a16:creationId xmlns:a16="http://schemas.microsoft.com/office/drawing/2014/main" id="{8344BDDD-A221-6D4E-990E-BAAB4C752FEC}"/>
              </a:ext>
            </a:extLst>
          </p:cNvPr>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1627399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179ED-B1FB-DC44-8634-2E618F5EA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2C1B5-A6A1-0422-DC1C-DFDF69320C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E946B9-8055-013F-E8D5-A9C6134013CD}"/>
              </a:ext>
            </a:extLst>
          </p:cNvPr>
          <p:cNvSpPr>
            <a:spLocks noGrp="1"/>
          </p:cNvSpPr>
          <p:nvPr>
            <p:ph type="body" idx="1"/>
          </p:nvPr>
        </p:nvSpPr>
        <p:spPr/>
        <p:txBody>
          <a:bodyPr>
            <a:normAutofit lnSpcReduction="10000"/>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During 2024 in the United States, 77.0% of 1,103,895 persons aged ≥ 13 years living with diagnosed HIV and alive at year-end 2024 received any HIV medical care (at least 1 CD4 or viral load test). By transmission category, the lowest percentage of receipt of HIV medical care was among males with HIV attributed to injection drug use (61.1%).
</a:t>
            </a:r>
            <a:r>
              <a:rPr lang="en-US" sz="1200" b="1" dirty="0">
                <a:latin typeface="+mn-lt"/>
              </a:rPr>
              <a:t>Data notes and sources</a:t>
            </a:r>
            <a:r>
              <a:rPr lang="en-US" sz="1200" kern="100" dirty="0">
                <a:latin typeface="+mn-lt"/>
                <a:cs typeface="Times New Roman" panose="02020603050405020304" pitchFamily="18" charset="0"/>
              </a:rPr>
              <a:t>
For additional data, see Table 3a in the 2024 HIV Monitoring </a:t>
            </a:r>
            <a:r>
              <a:rPr lang="en-US" sz="1200" dirty="0">
                <a:latin typeface="+mn-lt"/>
              </a:rPr>
              <a:t>Data Release</a:t>
            </a:r>
            <a:r>
              <a:rPr lang="en-US" sz="1200" kern="100" dirty="0">
                <a:latin typeface="+mn-lt"/>
                <a:cs typeface="Times New Roman" panose="02020603050405020304" pitchFamily="18" charset="0"/>
              </a:rPr>
              <a:t>.</a:t>
            </a:r>
          </a:p>
          <a:p>
            <a:pPr>
              <a:lnSpc>
                <a:spcPct val="107000"/>
              </a:lnSpc>
              <a:spcBef>
                <a:spcPts val="0"/>
              </a:spcBef>
              <a:spcAft>
                <a:spcPts val="771"/>
              </a:spcAft>
            </a:pPr>
            <a:r>
              <a:rPr lang="en-US" sz="1200" kern="100" dirty="0">
                <a:latin typeface="+mn-lt"/>
                <a:cs typeface="Times New Roman" panose="02020603050405020304" pitchFamily="18" charset="0"/>
              </a:rPr>
              <a:t>
Data have been statistically adjusted to account for missing transmission category.</a:t>
            </a: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93A4F798-4507-A8CF-8BD5-797CBEC21E5C}"/>
              </a:ext>
            </a:extLst>
          </p:cNvPr>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1588742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26C60-85BE-C168-999B-E3F4AD8F6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82D1B-CB6B-3DBB-5FCA-855891C670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33A565C-3D0B-B067-A30F-75C935EB67B3}"/>
              </a:ext>
            </a:extLst>
          </p:cNvPr>
          <p:cNvSpPr>
            <a:spLocks noGrp="1"/>
          </p:cNvSpPr>
          <p:nvPr>
            <p:ph type="body" idx="1"/>
          </p:nvPr>
        </p:nvSpPr>
        <p:spPr/>
        <p:txBody>
          <a:bodyPr>
            <a:normAutofit/>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During 2024 in the United States, 77.0% of 1,103,895 persons aged ≥ 13 years living with diagnosed HIV and alive at year-end 2024 received any HIV medical care (at least 1 CD4 or viral load test). By region of residence, the lowest percentage of receipt of HIV medical care was among persons who resided in the Northeast (73.8%).</a:t>
            </a:r>
          </a:p>
          <a:p>
            <a:pPr>
              <a:lnSpc>
                <a:spcPct val="107000"/>
              </a:lnSpc>
              <a:spcBef>
                <a:spcPts val="0"/>
              </a:spcBef>
              <a:spcAft>
                <a:spcPts val="771"/>
              </a:spcAft>
            </a:pPr>
            <a:r>
              <a:rPr lang="en-US" sz="1200" kern="100" dirty="0">
                <a:latin typeface="+mn-lt"/>
                <a:cs typeface="Times New Roman" panose="02020603050405020304" pitchFamily="18" charset="0"/>
              </a:rPr>
              <a:t>
</a:t>
            </a:r>
            <a:r>
              <a:rPr lang="en-US" sz="1200" b="1" dirty="0">
                <a:latin typeface="+mn-lt"/>
              </a:rPr>
              <a:t>Data notes and sources</a:t>
            </a:r>
            <a:r>
              <a:rPr lang="en-US" sz="1200" kern="100" dirty="0">
                <a:latin typeface="+mn-lt"/>
                <a:cs typeface="Times New Roman" panose="02020603050405020304" pitchFamily="18" charset="0"/>
              </a:rPr>
              <a:t>
For additional data, see Table 3a in the 2024 HIV Monitoring </a:t>
            </a:r>
            <a:r>
              <a:rPr lang="en-US" sz="1200" dirty="0">
                <a:latin typeface="+mn-lt"/>
              </a:rPr>
              <a:t>Data Release.</a:t>
            </a:r>
            <a:endParaRPr lang="en-US" sz="1200" kern="100" dirty="0">
              <a:latin typeface="+mn-lt"/>
              <a:cs typeface="Times New Roman" panose="02020603050405020304" pitchFamily="18" charset="0"/>
            </a:endParaRP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52B06F9C-4E0E-E708-4589-D6A52A52C376}"/>
              </a:ext>
            </a:extLst>
          </p:cNvPr>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2111595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marL="0" marR="0" lvl="0" indent="0" algn="l" defTabSz="881390" rtl="0" eaLnBrk="1" fontAlgn="base" latinLnBrk="0" hangingPunct="1">
              <a:lnSpc>
                <a:spcPct val="100000"/>
              </a:lnSpc>
              <a:spcBef>
                <a:spcPts val="0"/>
              </a:spcBef>
              <a:spcAft>
                <a:spcPct val="0"/>
              </a:spcAft>
              <a:buClrTx/>
              <a:buSzTx/>
              <a:buFontTx/>
              <a:buNone/>
              <a:tabLst/>
              <a:defRPr/>
            </a:pPr>
            <a:r>
              <a:rPr lang="en-US" b="1" i="0" dirty="0"/>
              <a:t>Key findings</a:t>
            </a:r>
            <a:r>
              <a:rPr lang="en-US" sz="1200" dirty="0">
                <a:latin typeface="+mn-lt"/>
              </a:rPr>
              <a:t>
During 2024 in the United States, 77.0% of 1,103,895 persons aged ≥ 13 years living with diagnosed HIV and alive at year-end 2024 received any HIV medical care (at least 1 CD4 or viral load test).
Jurisdictions in the lowest quartile (Arizona, Arkansas, California, Colorado, District of Columbia, Maryland, Mississippi, New Hampshire, New Jersey, New York, Pennsylvania, Puerto Rico, and Virginia) had ≤75.8% of persons who received any HIV medical care.
</a:t>
            </a:r>
            <a:r>
              <a:rPr lang="en-US" sz="1200" b="1" dirty="0">
                <a:latin typeface="+mn-lt"/>
              </a:rPr>
              <a:t>Data notes and sources</a:t>
            </a:r>
            <a:r>
              <a:rPr lang="en-US" sz="1200" dirty="0">
                <a:latin typeface="+mn-lt"/>
              </a:rPr>
              <a:t>
For additional data, see Table 3a in the 2024 HIV Monitoring Data Release.
For more information on data sources, data collection and reporting practices, and case definitions, see the National HIV Surveillance System (NHSS) Technical Notes, available at </a:t>
            </a:r>
            <a:r>
              <a:rPr lang="en-US" sz="1200" dirty="0">
                <a:latin typeface="+mn-lt"/>
                <a:hlinkClick r:id="rId3"/>
              </a:rPr>
              <a:t>https://www.cdc.gov/hiv-data/nhss/index.html</a:t>
            </a:r>
            <a:r>
              <a:rPr lang="en-US" sz="120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597350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r>
              <a:rPr lang="en-US" b="1" i="0" dirty="0"/>
              <a:t>Key findings</a:t>
            </a:r>
            <a:r>
              <a:rPr lang="en-US" sz="1200" dirty="0">
                <a:latin typeface="+mn-lt"/>
              </a:rPr>
              <a:t>
Of 650,509 males aged ≥ 13 years living with diagnosed HIV attributed to male-to-male sexual contact at year-end 2024 in the United States, 79.0% received HIV medical care. By race/ethnicity, among males with HIV attributed to male-to-male sexual contact, the lowest percentage was among Native Hawaiian/other Pacific Islander (72.6%) persons.
</a:t>
            </a:r>
            <a:r>
              <a:rPr lang="en-US" sz="1200" b="1" dirty="0">
                <a:latin typeface="+mn-lt"/>
              </a:rPr>
              <a:t>Data notes and sources</a:t>
            </a:r>
            <a:r>
              <a:rPr lang="en-US" sz="1200" dirty="0">
                <a:latin typeface="+mn-lt"/>
              </a:rPr>
              <a:t>
For additional data, see Table 3d in the 2024 HIV Monitoring Data Release.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dirty="0">
                <a:latin typeface="+mn-lt"/>
                <a:hlinkClick r:id="rId3"/>
              </a:rPr>
              <a:t>https://www.cdc.gov/hiv-data/nhss/index.html</a:t>
            </a:r>
            <a:r>
              <a:rPr lang="en-US" sz="120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1743997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defTabSz="881390">
              <a:defRPr/>
            </a:pPr>
            <a:r>
              <a:rPr lang="en-US" b="1" i="0" dirty="0"/>
              <a:t>Key findings</a:t>
            </a:r>
            <a:r>
              <a:rPr lang="en-US" sz="1200" dirty="0">
                <a:latin typeface="+mn-lt"/>
              </a:rPr>
              <a:t>
Of 58,252 males aged ≥ 13 years living with diagnosed HIV attributed to injection drug use at year-end 2024 in the United States, 61.1% received HIV medical care in 2024. Of 46,217 females aged ≥ 13 years living with diagnosed HIV attributed to injection drug use at year-end 2024 in the United States, 72.8% received HIV medical care.
Lowest percentages of receipt of care among persons with HIV attributed to injection drug use, by sex and race/ethnicity, were as follows:
• Male—Hispanic/Latino persons (54.1%)
• Female—Asian persons (64.4%)
</a:t>
            </a:r>
            <a:r>
              <a:rPr lang="en-US" sz="1200" b="1" dirty="0">
                <a:latin typeface="+mn-lt"/>
              </a:rPr>
              <a:t>Data notes and sources</a:t>
            </a:r>
            <a:r>
              <a:rPr lang="en-US" sz="1200" dirty="0">
                <a:latin typeface="+mn-lt"/>
              </a:rPr>
              <a:t>
For additional data, see Tables 3a and 3c in the 2024 HIV Monitoring Data Release.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dirty="0">
                <a:latin typeface="+mn-lt"/>
                <a:hlinkClick r:id="rId3"/>
              </a:rPr>
              <a:t>https://www.cdc.gov/hiv-data/nhss/index.html</a:t>
            </a:r>
            <a:r>
              <a:rPr lang="en-US" sz="120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3373693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marL="0" indent="0" defTabSz="881390">
              <a:buFont typeface="Arial" panose="020B0604020202020204" pitchFamily="34" charset="0"/>
              <a:buNone/>
              <a:defRPr/>
            </a:pPr>
            <a:r>
              <a:rPr lang="en-US" b="1" i="0" dirty="0"/>
              <a:t>Key findings</a:t>
            </a:r>
            <a:r>
              <a:rPr lang="en-US" sz="1200" b="0" dirty="0">
                <a:latin typeface="+mn-lt"/>
              </a:rPr>
              <a:t>
In the United States in 2024, among 287,036 Hispanic/Latino persons aged ≥ 13 years living with diagnosed HIV at year-end 2024, 74.7% received HIV medical care.
For receipt of HIV medical care, lowest percentages among Hispanic/Latino persons:
• By sex—males (74.2%)
• By age at year-end 2023—persons aged ≥ 65 years (65.9%)
• By transmission category and sex—males with HIV attributed to injection drug use (54.1%)
</a:t>
            </a:r>
            <a:r>
              <a:rPr lang="en-US" sz="1200" b="1" dirty="0">
                <a:latin typeface="+mn-lt"/>
              </a:rPr>
              <a:t>Data notes and sources</a:t>
            </a:r>
            <a:r>
              <a:rPr lang="en-US" sz="1200" b="0" dirty="0">
                <a:latin typeface="+mn-lt"/>
              </a:rPr>
              <a:t>
For additional data, see Table 3c in the 2024 HIV Monitoring </a:t>
            </a:r>
            <a:r>
              <a:rPr lang="en-US" sz="1200" dirty="0">
                <a:latin typeface="+mn-lt"/>
              </a:rPr>
              <a:t>Data Release</a:t>
            </a:r>
            <a:r>
              <a:rPr lang="en-US" sz="1200" b="0" dirty="0">
                <a:latin typeface="+mn-lt"/>
              </a:rPr>
              <a:t>.
Data have been statistically adjusted to account for missing transmission category.
For more information on data sources, data collection and reporting practices, and case definitions, see the National HIV Surveillance System (NHSS) Technical Notes, available at </a:t>
            </a:r>
            <a:r>
              <a:rPr lang="en-US" sz="1200" b="0" dirty="0">
                <a:latin typeface="+mn-lt"/>
                <a:hlinkClick r:id="rId3"/>
              </a:rPr>
              <a:t>https://www.cdc.gov/hiv-data/nhss/index.html</a:t>
            </a:r>
            <a:r>
              <a:rPr lang="en-US" sz="1200" b="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1092611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defTabSz="881390">
              <a:defRPr/>
            </a:pPr>
            <a:r>
              <a:rPr lang="en-US" b="1" i="0" dirty="0"/>
              <a:t>Key findings</a:t>
            </a:r>
            <a:r>
              <a:rPr lang="en-US" sz="1200" b="0" dirty="0">
                <a:latin typeface="+mn-lt"/>
              </a:rPr>
              <a:t>
In the United States in 2024, among 141,479 Black/African American females aged ≥ 13 years living with diagnosed HIV at year-end 2024, 76.0% received HIV medical care. 
For receipt of HIV medical care, lowest percentages among Black/African American females:
• By age at year-end 2023—persons aged ≥ 65 years (72.8%)
• By transmission category—persons with HIV attributed to injection drug use (71.4%)
• By population area of residence—persons who resided in metropolitan areas of population ≥ 500,000 (75.7%)
</a:t>
            </a:r>
            <a:r>
              <a:rPr lang="en-US" sz="1200" b="1" dirty="0">
                <a:latin typeface="+mn-lt"/>
              </a:rPr>
              <a:t>Data notes and sources</a:t>
            </a:r>
            <a:r>
              <a:rPr lang="en-US" sz="1200" b="0" dirty="0">
                <a:latin typeface="+mn-lt"/>
              </a:rPr>
              <a:t>
For additional data, see Table 3c in the 2024 HIV Monitoring </a:t>
            </a:r>
            <a:r>
              <a:rPr lang="en-US" sz="1200" dirty="0">
                <a:latin typeface="+mn-lt"/>
              </a:rPr>
              <a:t>Data Release</a:t>
            </a:r>
            <a:r>
              <a:rPr lang="en-US" sz="1200" b="0" dirty="0">
                <a:latin typeface="+mn-lt"/>
              </a:rPr>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b="0" dirty="0">
                <a:latin typeface="+mn-lt"/>
                <a:hlinkClick r:id="rId3"/>
              </a:rPr>
              <a:t>https://www.cdc.gov/hiv-data/nhss/index.html</a:t>
            </a:r>
            <a:r>
              <a:rPr lang="en-US" sz="1200" b="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250240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Stages of HIV infection are defined according to the 2014 HIV surveillance case definition and are based on age-specific CD4 lymphocyte counts or percentages of total lymphocytes. The 2014 HIV surveillance case definition describing stages of disease is available at </a:t>
            </a:r>
            <a:r>
              <a:rPr lang="en-US" sz="1200" u="sng" kern="1200">
                <a:solidFill>
                  <a:schemeClr val="tx1"/>
                </a:solidFill>
                <a:effectLst/>
                <a:latin typeface="+mn-lt"/>
                <a:ea typeface="+mn-ea"/>
                <a:cs typeface="+mn-cs"/>
                <a:hlinkClick r:id="rId3"/>
              </a:rPr>
              <a:t>https://www.cdc.gov/mmwr/preview/mmwrhtml/rr6303a1.htm</a:t>
            </a:r>
            <a:r>
              <a:rPr lang="en-US" sz="120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Because complete assessment of stage of disease at time of HIV diagnosis relies on complete laboratory data (all CD4 values) to assess earlier stages of disease (stage 0 or 1), stage of disease at time of diagnosis was calculated only for jurisdictions that reported complete laboratory data.</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Information on stage 3 (AIDS) is available for all 50 states, the District of Columbia, and 7 U.S. territories and freely associated states, even when not all CD4 values are reportable; therefore, stage 3 (AIDS) at time of HIV diagnosis was calculated for persons in all jurisdictions.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Data on persons with diagnosed HIV, stage 3 (AIDS) include persons whose stage of disease has ever been classified as stage 3 (AIDS). These data do not necessarily reflect a person’s current stage of disease.</a:t>
            </a:r>
          </a:p>
          <a:p>
            <a:r>
              <a:rPr lang="en-US" sz="1200" kern="1200">
                <a:solidFill>
                  <a:schemeClr val="tx1"/>
                </a:solidFill>
                <a:effectLst/>
                <a:latin typeface="+mn-lt"/>
                <a:ea typeface="+mn-ea"/>
                <a:cs typeface="+mn-cs"/>
              </a:rPr>
              <a:t>Stage of disease at time of diagnosis (i.e., HIV infection, stage 0, 1, 2, 3 [AIDS], or unknown) was determined by using the first CD4 test result or documentation of an AIDS-defining condition within 3 months of HIV diagnosis date (including diagnosis on the same day as the CD4 test) during the most recent year, unless documentation indicated stage 0. If ≥ 2 events occurred during the same month and could qualify as the “first” event, the following hierarchy was applied:</a:t>
            </a:r>
          </a:p>
          <a:p>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If an AIDS-defining condition was documented, it was used, regardless of whether a CD4 count or CD4 percentage was also reported.</a:t>
            </a:r>
          </a:p>
          <a:p>
            <a:pPr marL="171450" indent="-171450">
              <a:buFont typeface="Arial" panose="020B0604020202020204" pitchFamily="34" charset="0"/>
              <a:buChar char="•"/>
            </a:pPr>
            <a:r>
              <a:rPr lang="en-US" sz="1200" kern="1200">
                <a:solidFill>
                  <a:schemeClr val="tx1"/>
                </a:solidFill>
                <a:effectLst/>
                <a:latin typeface="+mn-lt"/>
                <a:ea typeface="+mn-ea"/>
                <a:cs typeface="+mn-cs"/>
              </a:rPr>
              <a:t>If an AIDS-defining condition was not documented and both a CD4 count and CD4 percentage were reported, the CD4 count was used.</a:t>
            </a:r>
          </a:p>
          <a:p>
            <a:pPr marL="171450" indent="-171450">
              <a:buFont typeface="Arial" panose="020B0604020202020204" pitchFamily="34" charset="0"/>
              <a:buChar char="•"/>
            </a:pPr>
            <a:r>
              <a:rPr lang="en-US" sz="1200" kern="1200">
                <a:solidFill>
                  <a:schemeClr val="tx1"/>
                </a:solidFill>
                <a:effectLst/>
                <a:latin typeface="+mn-lt"/>
                <a:ea typeface="+mn-ea"/>
                <a:cs typeface="+mn-cs"/>
              </a:rPr>
              <a:t>If an AIDS-defining condition was not documented and &gt;1 CD4 count was reported, the lowest CD4 count (indicative of the most severe disease state) was used. </a:t>
            </a:r>
          </a:p>
          <a:p>
            <a:pPr marL="171450" indent="-171450">
              <a:buFont typeface="Arial" panose="020B0604020202020204" pitchFamily="34" charset="0"/>
              <a:buChar char="•"/>
            </a:pPr>
            <a:r>
              <a:rPr lang="en-US" sz="1200" kern="1200">
                <a:solidFill>
                  <a:schemeClr val="tx1"/>
                </a:solidFill>
                <a:effectLst/>
                <a:latin typeface="+mn-lt"/>
                <a:ea typeface="+mn-ea"/>
                <a:cs typeface="+mn-cs"/>
              </a:rPr>
              <a:t>If an AIDS-defining condition was not documented and no CD4 count was reported but a CD4 percentage was reported, the CD4 percentage was used. If &gt; 1 CD4 percentage was reported, the lowest CD4 percentage (indicative of the most severe disease state) was used. </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For stage of disease at time of diagnosis, HIV was classified as “stage unknown” if the month of HIV diagnosis was missing or if, &gt; 3 months after diagnosis, neither a CD4 count nor CD4 percentage was reported and no AIDS-defining condition was documented.</a:t>
            </a:r>
            <a:endParaRPr lang="en-US"/>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4</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dirty="0"/>
              <a:t>Key findings</a:t>
            </a:r>
            <a:r>
              <a:rPr lang="en-US" sz="1200" b="0" dirty="0">
                <a:latin typeface="+mn-lt"/>
              </a:rPr>
              <a:t>
Of 28,433 persons aged 13–24 years living with diagnosed HIV at year-end 2024 in the United States, 82.2% received HIV medical care in 2024. 
For receipt of HIV medical care, lowest percentages among persons aged 13–24 years by race/ethnicity— American Indian/Alaska Native (81.3%) and Black/African American (80.7%) persons.
</a:t>
            </a:r>
            <a:r>
              <a:rPr lang="en-US" sz="1200" b="1" dirty="0">
                <a:latin typeface="+mn-lt"/>
              </a:rPr>
              <a:t>Data notes and sources</a:t>
            </a:r>
            <a:r>
              <a:rPr lang="en-US" sz="1200" b="0" dirty="0">
                <a:latin typeface="+mn-lt"/>
              </a:rPr>
              <a:t>
For additional data, see Table 3c in the 2024 HIV Monitoring </a:t>
            </a:r>
            <a:r>
              <a:rPr lang="en-US" sz="1200" dirty="0">
                <a:latin typeface="+mn-lt"/>
              </a:rPr>
              <a:t>Data Release</a:t>
            </a:r>
            <a:r>
              <a:rPr lang="en-US" sz="1200" b="0" dirty="0">
                <a:latin typeface="+mn-lt"/>
              </a:rPr>
              <a:t>.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b="0" dirty="0">
                <a:latin typeface="+mn-lt"/>
                <a:hlinkClick r:id="rId3"/>
              </a:rPr>
              <a:t>https://www.cdc.gov/hiv-data/nhss/index.html</a:t>
            </a:r>
            <a:r>
              <a:rPr lang="en-US" sz="1200" b="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kern="1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3372977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dirty="0"/>
              <a:t>Key findings</a:t>
            </a:r>
            <a:r>
              <a:rPr lang="en-US" sz="1200" dirty="0">
                <a:latin typeface="+mn-lt"/>
              </a:rPr>
              <a:t>
Of 459,629 persons aged ≥ 55 years living with diagnosed HIV at year-end 2024 in the United States, 75.1% received HIV medical care in 2024. 
For receipt of HIV medical care, lowest percentages among persons aged ≥ 55 years by race/ethnicity were among Asian (70.3%) and Hispanic/</a:t>
            </a:r>
            <a:r>
              <a:rPr lang="en-US" sz="1200" b="0" dirty="0">
                <a:latin typeface="+mn-lt"/>
              </a:rPr>
              <a:t>Latino (70.2%) </a:t>
            </a:r>
            <a:r>
              <a:rPr lang="en-US" sz="1200" dirty="0">
                <a:latin typeface="+mn-lt"/>
              </a:rPr>
              <a:t>persons. 
</a:t>
            </a:r>
            <a:r>
              <a:rPr lang="en-US" sz="1200" b="1" dirty="0">
                <a:latin typeface="+mn-lt"/>
              </a:rPr>
              <a:t>Data notes and sources</a:t>
            </a:r>
            <a:r>
              <a:rPr lang="en-US" sz="1200" dirty="0">
                <a:latin typeface="+mn-lt"/>
              </a:rPr>
              <a:t>
For additional data, see Table 3c in the 2024 HIV Monitoring Data Release.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dirty="0">
                <a:latin typeface="+mn-lt"/>
                <a:hlinkClick r:id="rId3"/>
              </a:rPr>
              <a:t>https://www.cdc.gov/hiv-data/nhss/index.html</a:t>
            </a:r>
            <a:r>
              <a:rPr lang="en-US" sz="120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3097449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Viral suppression was measured among persons with HIV diagnosed by the end of the calendar year prior to the specified year who were alive at the end of that specified year. Viral suppression was defined as a viral load result of &lt; 200 copies/mL at the most recent viral load test during the specified year. Virologic failure may indicate lack of adherence to antiretroviral therapy (ART). If multiple viral load tests were performed on the same day and could qualify as “most recent,” a viral load result of &lt; 200 copies/mL was selected. If the numerical viral load result was missing or reported as a logarithmic value, the interpretation of the result (e.g., </a:t>
            </a:r>
            <a:r>
              <a:rPr lang="en-US" sz="1200" i="1" kern="1200">
                <a:solidFill>
                  <a:schemeClr val="tx1"/>
                </a:solidFill>
                <a:effectLst/>
                <a:latin typeface="+mn-lt"/>
                <a:ea typeface="+mn-ea"/>
                <a:cs typeface="+mn-cs"/>
              </a:rPr>
              <a:t>below limit, not detected</a:t>
            </a:r>
            <a:r>
              <a:rPr lang="en-US" sz="1200" kern="1200">
                <a:solidFill>
                  <a:schemeClr val="tx1"/>
                </a:solidFill>
                <a:effectLst/>
                <a:latin typeface="+mn-lt"/>
                <a:ea typeface="+mn-ea"/>
                <a:cs typeface="+mn-cs"/>
              </a:rPr>
              <a:t>) was used to determine viral suppression. </a:t>
            </a:r>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42</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7E48-522B-7D0F-6FD1-16C629CEE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47CCF-0D2E-AADA-786C-503186A8E2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CE716E-E6E5-7908-30E7-4115A7DCCFBD}"/>
              </a:ext>
            </a:extLst>
          </p:cNvPr>
          <p:cNvSpPr>
            <a:spLocks noGrp="1"/>
          </p:cNvSpPr>
          <p:nvPr>
            <p:ph type="body" idx="1"/>
          </p:nvPr>
        </p:nvSpPr>
        <p:spPr/>
        <p:txBody>
          <a:bodyPr>
            <a:normAutofit/>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During 2024 in the United States, 68.5% of 1,103,895 persons aged ≥ 13 years living with diagnosed HIV and alive at year-end 2024 were virally suppressed at their most recent test. By sex, 67.8% of females and 68.7% of males were virally suppressed.
</a:t>
            </a:r>
            <a:r>
              <a:rPr lang="en-US" sz="1200" b="1" dirty="0">
                <a:latin typeface="+mn-lt"/>
              </a:rPr>
              <a:t>Data notes and sources</a:t>
            </a:r>
            <a:r>
              <a:rPr lang="en-US" sz="1200" kern="100" dirty="0">
                <a:latin typeface="+mn-lt"/>
                <a:cs typeface="Times New Roman" panose="02020603050405020304" pitchFamily="18" charset="0"/>
              </a:rPr>
              <a:t>
For additional data, see Table 3a in the 2024 HIV Monitoring </a:t>
            </a:r>
            <a:r>
              <a:rPr lang="en-US" sz="1200" dirty="0">
                <a:latin typeface="+mn-lt"/>
              </a:rPr>
              <a:t>Data Release</a:t>
            </a:r>
            <a:r>
              <a:rPr lang="en-US" sz="1200" kern="100" dirty="0">
                <a:latin typeface="+mn-lt"/>
                <a:cs typeface="Times New Roman" panose="02020603050405020304" pitchFamily="18" charset="0"/>
              </a:rPr>
              <a:t>.</a:t>
            </a:r>
          </a:p>
          <a:p>
            <a:pPr>
              <a:lnSpc>
                <a:spcPct val="107000"/>
              </a:lnSpc>
              <a:spcBef>
                <a:spcPts val="0"/>
              </a:spcBef>
              <a:spcAft>
                <a:spcPts val="771"/>
              </a:spcAft>
            </a:pPr>
            <a:r>
              <a:rPr lang="en-US" sz="1200"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84A6AD4C-EC87-37EA-76F9-ECC6B18EF7DB}"/>
              </a:ext>
            </a:extLst>
          </p:cNvPr>
          <p:cNvSpPr>
            <a:spLocks noGrp="1"/>
          </p:cNvSpPr>
          <p:nvPr>
            <p:ph type="sldNum" sz="quarter" idx="5"/>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42048544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FBDA6-B604-A929-A602-EF70C2026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F7388-B28E-FF17-45A4-B106CB74F2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F8B8DCF-D188-7A6D-12F5-D13E31DB2295}"/>
              </a:ext>
            </a:extLst>
          </p:cNvPr>
          <p:cNvSpPr>
            <a:spLocks noGrp="1"/>
          </p:cNvSpPr>
          <p:nvPr>
            <p:ph type="body" idx="1"/>
          </p:nvPr>
        </p:nvSpPr>
        <p:spPr/>
        <p:txBody>
          <a:bodyPr>
            <a:normAutofit/>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During 2024 in the United States, 68.5% of 1,103,895 persons aged ≥ 13 years living with diagnosed HIV and alive at year-end 2024 were virally suppressed at their most recent test. By age </a:t>
            </a:r>
            <a:r>
              <a:rPr lang="en-US" sz="1200" b="0" kern="100" dirty="0">
                <a:latin typeface="+mn-lt"/>
                <a:cs typeface="Times New Roman" panose="02020603050405020304" pitchFamily="18" charset="0"/>
              </a:rPr>
              <a:t>group</a:t>
            </a:r>
            <a:r>
              <a:rPr lang="en-US" sz="1200" kern="100" dirty="0">
                <a:latin typeface="+mn-lt"/>
                <a:cs typeface="Times New Roman" panose="02020603050405020304" pitchFamily="18" charset="0"/>
              </a:rPr>
              <a:t> at year-end 2023, viral suppression was the lowest among persons aged ≥ 65 years (65.8%).
</a:t>
            </a:r>
            <a:r>
              <a:rPr lang="en-US" sz="1200" b="1" dirty="0">
                <a:latin typeface="+mn-lt"/>
              </a:rPr>
              <a:t>Data notes and sources</a:t>
            </a:r>
            <a:r>
              <a:rPr lang="en-US" sz="1200" kern="100" dirty="0">
                <a:latin typeface="+mn-lt"/>
                <a:cs typeface="Times New Roman" panose="02020603050405020304" pitchFamily="18" charset="0"/>
              </a:rPr>
              <a:t>
For additional data, see Table 3a in the 2024 HIV Monitoring </a:t>
            </a:r>
            <a:r>
              <a:rPr lang="en-US" sz="1200" dirty="0">
                <a:latin typeface="+mn-lt"/>
              </a:rPr>
              <a:t>Data Release</a:t>
            </a:r>
            <a:r>
              <a:rPr lang="en-US" sz="1200" kern="100" dirty="0">
                <a:latin typeface="+mn-lt"/>
                <a:cs typeface="Times New Roman" panose="02020603050405020304" pitchFamily="18" charset="0"/>
              </a:rPr>
              <a:t>.
</a:t>
            </a:r>
          </a:p>
          <a:p>
            <a:pPr>
              <a:lnSpc>
                <a:spcPct val="107000"/>
              </a:lnSpc>
              <a:spcBef>
                <a:spcPts val="0"/>
              </a:spcBef>
              <a:spcAft>
                <a:spcPts val="771"/>
              </a:spcAft>
            </a:pPr>
            <a:r>
              <a:rPr lang="en-US" sz="1200" kern="100" dirty="0">
                <a:latin typeface="+mn-lt"/>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92D70A5E-7B84-024F-B50E-04D999865E74}"/>
              </a:ext>
            </a:extLst>
          </p:cNvPr>
          <p:cNvSpPr>
            <a:spLocks noGrp="1"/>
          </p:cNvSpPr>
          <p:nvPr>
            <p:ph type="sldNum" sz="quarter" idx="5"/>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113397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ADD8A-F00B-7B2C-7312-AC0B67E1E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DD111-9BFA-6739-79B9-21F626CD15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E2E2661-2FAF-F6D3-CB94-C91EBAA37E23}"/>
              </a:ext>
            </a:extLst>
          </p:cNvPr>
          <p:cNvSpPr>
            <a:spLocks noGrp="1"/>
          </p:cNvSpPr>
          <p:nvPr>
            <p:ph type="body" idx="1"/>
          </p:nvPr>
        </p:nvSpPr>
        <p:spPr/>
        <p:txBody>
          <a:bodyPr>
            <a:normAutofit fontScale="92500"/>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During 2024 in the United States, 68.5% of 1,103,895 persons aged ≥ 13 years living with diagnosed HIV and alive at year-end 2024 were virally suppressed at their most recent test. By race/ethnicity, viral suppression was the lowest among Native Hawaiian/other Pacific Islander persons (63.9%).
</a:t>
            </a:r>
            <a:r>
              <a:rPr lang="en-US" sz="1200" b="1" dirty="0">
                <a:latin typeface="+mn-lt"/>
              </a:rPr>
              <a:t>Data notes and sources</a:t>
            </a:r>
            <a:r>
              <a:rPr lang="en-US" sz="1200" kern="100" dirty="0">
                <a:latin typeface="+mn-lt"/>
                <a:cs typeface="Times New Roman" panose="02020603050405020304" pitchFamily="18" charset="0"/>
              </a:rPr>
              <a:t>
For additional data, see Table 3a in the 2024 HIV Monitoring </a:t>
            </a:r>
            <a:r>
              <a:rPr lang="en-US" sz="1200" dirty="0">
                <a:latin typeface="+mn-lt"/>
              </a:rPr>
              <a:t>Data Release</a:t>
            </a:r>
            <a:r>
              <a:rPr lang="en-US" sz="1200" kern="100" dirty="0">
                <a:latin typeface="+mn-lt"/>
                <a:cs typeface="Times New Roman" panose="02020603050405020304" pitchFamily="18" charset="0"/>
              </a:rPr>
              <a:t>.
</a:t>
            </a:r>
          </a:p>
          <a:p>
            <a:pPr>
              <a:lnSpc>
                <a:spcPct val="107000"/>
              </a:lnSpc>
              <a:spcBef>
                <a:spcPts val="0"/>
              </a:spcBef>
              <a:spcAft>
                <a:spcPts val="771"/>
              </a:spcAft>
            </a:pPr>
            <a:r>
              <a:rPr lang="en-US" sz="1200" kern="100" dirty="0">
                <a:latin typeface="+mn-lt"/>
                <a:cs typeface="Times New Roman" panose="02020603050405020304" pitchFamily="18" charset="0"/>
              </a:rPr>
              <a:t>Use caution when interpreting data for American Indian/Alaska Native and Native Hawaiian/other Pacific Islander persons due to small numbers.
</a:t>
            </a:r>
          </a:p>
          <a:p>
            <a:pPr>
              <a:lnSpc>
                <a:spcPct val="107000"/>
              </a:lnSpc>
              <a:spcBef>
                <a:spcPts val="0"/>
              </a:spcBef>
              <a:spcAft>
                <a:spcPts val="771"/>
              </a:spcAft>
            </a:pPr>
            <a:r>
              <a:rPr lang="en-US" sz="1200" kern="100" dirty="0">
                <a:latin typeface="+mn-lt"/>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a:lnSpc>
                <a:spcPct val="107000"/>
              </a:lnSpc>
              <a:spcBef>
                <a:spcPts val="0"/>
              </a:spcBef>
              <a:spcAft>
                <a:spcPts val="771"/>
              </a:spcAft>
            </a:pP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B3EFC5DD-7136-0A96-FC79-53FAD46DA99A}"/>
              </a:ext>
            </a:extLst>
          </p:cNvPr>
          <p:cNvSpPr>
            <a:spLocks noGrp="1"/>
          </p:cNvSpPr>
          <p:nvPr>
            <p:ph type="sldNum" sz="quarter" idx="5"/>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1026379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1DE75-4EE4-4CEF-CBE4-68E16AC2A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267CF-9BD2-AEDF-2C1A-D8AF1C43BA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B91D4D6-1784-9AC1-470F-3645341A18EB}"/>
              </a:ext>
            </a:extLst>
          </p:cNvPr>
          <p:cNvSpPr>
            <a:spLocks noGrp="1"/>
          </p:cNvSpPr>
          <p:nvPr>
            <p:ph type="body" idx="1"/>
          </p:nvPr>
        </p:nvSpPr>
        <p:spPr/>
        <p:txBody>
          <a:bodyPr>
            <a:normAutofit fontScale="92500"/>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During 2024 in the United States, 68.5% of 1,103,895 persons aged ≥ 13 years living with diagnosed HIV and alive at year-end 2024 were virally suppressed at their most recent test. 
By transmission category, viral suppression was the lowest among males with HIV attributed to injection drug use (52.7%).
</a:t>
            </a:r>
            <a:r>
              <a:rPr lang="en-US" sz="1200" b="1" dirty="0">
                <a:latin typeface="+mn-lt"/>
              </a:rPr>
              <a:t>Data notes and sources</a:t>
            </a:r>
            <a:r>
              <a:rPr lang="en-US" sz="1200" kern="100" dirty="0">
                <a:latin typeface="+mn-lt"/>
                <a:cs typeface="Times New Roman" panose="02020603050405020304" pitchFamily="18" charset="0"/>
              </a:rPr>
              <a:t>
For additional data, see Table 3a in the 2024 HIV Monitoring </a:t>
            </a:r>
            <a:r>
              <a:rPr lang="en-US" sz="1200" dirty="0">
                <a:latin typeface="+mn-lt"/>
              </a:rPr>
              <a:t>Data Release</a:t>
            </a:r>
            <a:r>
              <a:rPr lang="en-US" sz="1200" kern="100" dirty="0">
                <a:latin typeface="+mn-lt"/>
                <a:cs typeface="Times New Roman" panose="02020603050405020304" pitchFamily="18" charset="0"/>
              </a:rPr>
              <a:t>.
</a:t>
            </a:r>
          </a:p>
          <a:p>
            <a:pPr>
              <a:lnSpc>
                <a:spcPct val="107000"/>
              </a:lnSpc>
              <a:spcBef>
                <a:spcPts val="0"/>
              </a:spcBef>
              <a:spcAft>
                <a:spcPts val="771"/>
              </a:spcAft>
            </a:pPr>
            <a:r>
              <a:rPr lang="en-US" sz="1200" kern="100" dirty="0">
                <a:latin typeface="+mn-lt"/>
                <a:cs typeface="Times New Roman" panose="02020603050405020304" pitchFamily="18" charset="0"/>
              </a:rPr>
              <a:t>Data have been statistically adjusted to account for missing transmission category.
</a:t>
            </a:r>
          </a:p>
          <a:p>
            <a:pPr>
              <a:lnSpc>
                <a:spcPct val="107000"/>
              </a:lnSpc>
              <a:spcBef>
                <a:spcPts val="0"/>
              </a:spcBef>
              <a:spcAft>
                <a:spcPts val="771"/>
              </a:spcAft>
            </a:pPr>
            <a:r>
              <a:rPr lang="en-US" sz="1200" kern="100" dirty="0">
                <a:latin typeface="+mn-lt"/>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C01A9CAF-CA24-4476-4275-5322998C9508}"/>
              </a:ext>
            </a:extLst>
          </p:cNvPr>
          <p:cNvSpPr>
            <a:spLocks noGrp="1"/>
          </p:cNvSpPr>
          <p:nvPr>
            <p:ph type="sldNum" sz="quarter" idx="5"/>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2673746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5D0F6-6863-5A1A-D66D-9F617B935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55B13-1181-5A14-FFA4-068DAB0AF6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58F5FB4-3202-CA82-E456-0FE6DAD7F57D}"/>
              </a:ext>
            </a:extLst>
          </p:cNvPr>
          <p:cNvSpPr>
            <a:spLocks noGrp="1"/>
          </p:cNvSpPr>
          <p:nvPr>
            <p:ph type="body" idx="1"/>
          </p:nvPr>
        </p:nvSpPr>
        <p:spPr/>
        <p:txBody>
          <a:bodyPr>
            <a:normAutofit/>
          </a:bodyPr>
          <a:lstStyle/>
          <a:p>
            <a:pPr>
              <a:lnSpc>
                <a:spcPct val="107000"/>
              </a:lnSpc>
              <a:spcBef>
                <a:spcPts val="0"/>
              </a:spcBef>
              <a:spcAft>
                <a:spcPts val="771"/>
              </a:spcAft>
            </a:pPr>
            <a:r>
              <a:rPr lang="en-US" b="1" i="0" dirty="0"/>
              <a:t>Key findings</a:t>
            </a:r>
            <a:r>
              <a:rPr lang="en-US" sz="1200" kern="100" dirty="0">
                <a:latin typeface="+mn-lt"/>
                <a:cs typeface="Times New Roman" panose="02020603050405020304" pitchFamily="18" charset="0"/>
              </a:rPr>
              <a:t>
During 2024 in the United States, 68.5% of 1,103,895 persons aged ≥ 13 years living with diagnosed HIV and alive at year-end 2024 were virally suppressed at their most recent test. By region of residence, viral suppression was the lowest among persons who resided in the Northeast (66.7%).
</a:t>
            </a:r>
            <a:r>
              <a:rPr lang="en-US" sz="1200" b="1" dirty="0">
                <a:latin typeface="+mn-lt"/>
              </a:rPr>
              <a:t>Data notes and sources</a:t>
            </a:r>
            <a:r>
              <a:rPr lang="en-US" sz="1200" kern="100" dirty="0">
                <a:latin typeface="+mn-lt"/>
                <a:cs typeface="Times New Roman" panose="02020603050405020304" pitchFamily="18" charset="0"/>
              </a:rPr>
              <a:t>
For additional data, see Table 3a in the 2024 HIV Monitoring </a:t>
            </a:r>
            <a:r>
              <a:rPr lang="en-US" sz="1200" dirty="0">
                <a:latin typeface="+mn-lt"/>
              </a:rPr>
              <a:t>Data Release</a:t>
            </a:r>
            <a:r>
              <a:rPr lang="en-US" sz="1200" kern="100" dirty="0">
                <a:latin typeface="+mn-lt"/>
                <a:cs typeface="Times New Roman" panose="02020603050405020304" pitchFamily="18" charset="0"/>
              </a:rPr>
              <a:t>.</a:t>
            </a:r>
            <a:endParaRPr lang="en-US" sz="1200" kern="1200" dirty="0">
              <a:solidFill>
                <a:schemeClr val="tx1"/>
              </a:solidFill>
              <a:effectLst/>
              <a:latin typeface="+mn-lt"/>
              <a:ea typeface="+mn-ea"/>
              <a:cs typeface="+mn-cs"/>
            </a:endParaRPr>
          </a:p>
          <a:p>
            <a:pPr>
              <a:lnSpc>
                <a:spcPct val="107000"/>
              </a:lnSpc>
              <a:spcBef>
                <a:spcPts val="0"/>
              </a:spcBef>
              <a:spcAft>
                <a:spcPts val="771"/>
              </a:spcAft>
            </a:pPr>
            <a:endParaRPr lang="en-US" sz="1200" kern="1200" dirty="0">
              <a:solidFill>
                <a:schemeClr val="tx1"/>
              </a:solidFill>
              <a:effectLst/>
              <a:latin typeface="+mn-lt"/>
              <a:ea typeface="+mn-ea"/>
              <a:cs typeface="+mn-cs"/>
            </a:endParaRPr>
          </a:p>
          <a:p>
            <a:pPr>
              <a:lnSpc>
                <a:spcPct val="107000"/>
              </a:lnSpc>
              <a:spcBef>
                <a:spcPts val="0"/>
              </a:spcBef>
              <a:spcAft>
                <a:spcPts val="771"/>
              </a:spcAft>
            </a:pPr>
            <a:r>
              <a:rPr lang="en-US" sz="1200" kern="100" dirty="0">
                <a:latin typeface="+mn-lt"/>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kern="100" dirty="0">
                <a:latin typeface="+mn-lt"/>
                <a:cs typeface="Times New Roman" panose="02020603050405020304" pitchFamily="18" charset="0"/>
                <a:hlinkClick r:id="rId3"/>
              </a:rPr>
              <a:t>https://www.cdc.gov/hiv-data/nhss/index.html</a:t>
            </a:r>
            <a:r>
              <a:rPr lang="en-US" sz="1200" kern="100" dirty="0">
                <a:latin typeface="+mn-lt"/>
                <a:cs typeface="Times New Roman" panose="02020603050405020304" pitchFamily="18" charset="0"/>
              </a:rPr>
              <a:t>. 
</a:t>
            </a:r>
          </a:p>
          <a:p>
            <a:pPr>
              <a:lnSpc>
                <a:spcPct val="107000"/>
              </a:lnSpc>
              <a:spcBef>
                <a:spcPts val="0"/>
              </a:spcBef>
              <a:spcAft>
                <a:spcPts val="771"/>
              </a:spcAft>
            </a:pP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46600261-99B0-DD58-3558-53BDBB62034F}"/>
              </a:ext>
            </a:extLst>
          </p:cNvPr>
          <p:cNvSpPr>
            <a:spLocks noGrp="1"/>
          </p:cNvSpPr>
          <p:nvPr>
            <p:ph type="sldNum" sz="quarter" idx="5"/>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2204990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dirty="0"/>
              <a:t>Key findings</a:t>
            </a:r>
            <a:r>
              <a:rPr lang="en-US" sz="1200" b="0" dirty="0">
                <a:latin typeface="+mn-lt"/>
              </a:rPr>
              <a:t>
During 2024 in the United States, 68.5% of 1,103,895 persons aged ≥ 13 years living with diagnosed HIV and alive at year-end 2024 </a:t>
            </a:r>
            <a:r>
              <a:rPr lang="en-US" sz="1200" kern="100" dirty="0">
                <a:latin typeface="+mn-lt"/>
                <a:cs typeface="Times New Roman" panose="02020603050405020304" pitchFamily="18" charset="0"/>
              </a:rPr>
              <a:t>were virally suppressed </a:t>
            </a:r>
            <a:r>
              <a:rPr lang="en-US" sz="1200" b="0" dirty="0">
                <a:latin typeface="+mn-lt"/>
              </a:rPr>
              <a:t>at their most recent test.
Jurisdictions in the lowest quartile (Alabama, Arizona, Arkansas, Colorado, District of Columbia, Georgia, Illinois, Mississippi, Nevada, New Jersey, North Dakota, Pennsylvania, Puerto Rico, and Virginia) had ≤66.7% of persons </a:t>
            </a:r>
            <a:r>
              <a:rPr lang="en-US" sz="1200" kern="100" dirty="0">
                <a:latin typeface="+mn-lt"/>
                <a:cs typeface="Times New Roman" panose="02020603050405020304" pitchFamily="18" charset="0"/>
              </a:rPr>
              <a:t>were virally suppressed</a:t>
            </a:r>
            <a:r>
              <a:rPr lang="en-US" sz="1200" b="0" dirty="0">
                <a:latin typeface="+mn-lt"/>
              </a:rPr>
              <a:t>.
</a:t>
            </a:r>
            <a:r>
              <a:rPr lang="en-US" sz="1200" b="1" dirty="0">
                <a:latin typeface="+mn-lt"/>
              </a:rPr>
              <a:t>Data notes and sources</a:t>
            </a:r>
            <a:r>
              <a:rPr lang="en-US" sz="1200" b="0" dirty="0">
                <a:latin typeface="+mn-lt"/>
              </a:rPr>
              <a:t>
For additional data, see Table 4b in the 2024 HIV Monitoring </a:t>
            </a:r>
            <a:r>
              <a:rPr lang="en-US" sz="1200" dirty="0">
                <a:latin typeface="+mn-lt"/>
              </a:rPr>
              <a:t>Data Release</a:t>
            </a:r>
            <a:r>
              <a:rPr lang="en-US" sz="1200" b="0" dirty="0">
                <a:latin typeface="+mn-lt"/>
              </a:rPr>
              <a:t>.
For more information on data sources, data collection and reporting practices, and case definitions, see the National HIV Surveillance System (NHSS) Technical Notes, available at </a:t>
            </a:r>
            <a:r>
              <a:rPr lang="en-US" sz="1200" b="0" dirty="0">
                <a:latin typeface="+mn-lt"/>
                <a:hlinkClick r:id="rId3"/>
              </a:rPr>
              <a:t>https://www.cdc.gov/hiv-data/nhss/index.html</a:t>
            </a:r>
            <a:r>
              <a:rPr lang="en-US" sz="1200" b="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48</a:t>
            </a:fld>
            <a:endParaRPr lang="en-US"/>
          </a:p>
        </p:txBody>
      </p:sp>
    </p:spTree>
    <p:extLst>
      <p:ext uri="{BB962C8B-B14F-4D97-AF65-F5344CB8AC3E}">
        <p14:creationId xmlns:p14="http://schemas.microsoft.com/office/powerpoint/2010/main" val="30404802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r>
              <a:rPr lang="en-US" b="1" i="0" dirty="0"/>
              <a:t>Key findings</a:t>
            </a:r>
            <a:r>
              <a:rPr lang="en-US" sz="1200" b="0" dirty="0">
                <a:latin typeface="+mn-lt"/>
              </a:rPr>
              <a:t>
Of 650,509 males aged ≥ 13 years living with diagnosed HIV attributed to male-to-male sexual contact at year-end 2024 in the United States, 71.0% </a:t>
            </a:r>
            <a:r>
              <a:rPr lang="en-US" sz="1200" kern="100" dirty="0">
                <a:latin typeface="+mn-lt"/>
                <a:cs typeface="Times New Roman" panose="02020603050405020304" pitchFamily="18" charset="0"/>
              </a:rPr>
              <a:t>were virally suppressed </a:t>
            </a:r>
            <a:r>
              <a:rPr lang="en-US" sz="1200" b="0" dirty="0">
                <a:latin typeface="+mn-lt"/>
              </a:rPr>
              <a:t>at their most recent test in 2024. By race/ethnicity among males with HIV attributed to male-to-male sexual contact, the lowest percentage of viral suppression was among Native Hawaiian/other Pacific Islander persons (64.6%).
</a:t>
            </a:r>
            <a:r>
              <a:rPr lang="en-US" sz="1200" b="1" dirty="0">
                <a:latin typeface="+mn-lt"/>
              </a:rPr>
              <a:t>Data notes and sources</a:t>
            </a:r>
            <a:r>
              <a:rPr lang="en-US" sz="1200" b="0" dirty="0">
                <a:latin typeface="+mn-lt"/>
              </a:rPr>
              <a:t>
For additional data, see Table 3d in the 2024 HIV Monitoring </a:t>
            </a:r>
            <a:r>
              <a:rPr lang="en-US" sz="1200" dirty="0">
                <a:latin typeface="+mn-lt"/>
              </a:rPr>
              <a:t>Data Release</a:t>
            </a:r>
            <a:r>
              <a:rPr lang="en-US" sz="1200" b="0" dirty="0">
                <a:latin typeface="+mn-lt"/>
              </a:rPr>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b="0" dirty="0">
                <a:latin typeface="+mn-lt"/>
                <a:hlinkClick r:id="rId3"/>
              </a:rPr>
              <a:t>https://www.cdc.gov/hiv-data/nhss/index.html</a:t>
            </a:r>
            <a:r>
              <a:rPr lang="en-US" sz="1200" b="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kern="1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49</a:t>
            </a:fld>
            <a:endParaRPr lang="en-US"/>
          </a:p>
        </p:txBody>
      </p:sp>
    </p:spTree>
    <p:extLst>
      <p:ext uri="{BB962C8B-B14F-4D97-AF65-F5344CB8AC3E}">
        <p14:creationId xmlns:p14="http://schemas.microsoft.com/office/powerpoint/2010/main" val="364911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Autofit/>
          </a:bodyPr>
          <a:lstStyle/>
          <a:p>
            <a:r>
              <a:rPr lang="en-US" sz="800" b="1" dirty="0">
                <a:latin typeface="+mn-lt"/>
              </a:rPr>
              <a:t>Key findings</a:t>
            </a:r>
            <a:r>
              <a:rPr lang="en-US" sz="800" dirty="0">
                <a:latin typeface="+mn-lt"/>
              </a:rPr>
              <a:t>
In 2024 in the United States, among 38,434 persons aged ≥ 13 years diagnosed with HIV, the stage of disease at time of diagnosis was classified as follows: stage 0 (7.8%), stage 1 (25.2%), stage 2 (31.1%), stage 3 (AIDS) (21.7%), and stage unknown (14.2%).
Overall, a higher percentage (21.7%) received a late stage (stage 3 [AIDS]) classification than an early (stage 0) diagnosis (7.8%).
</a:t>
            </a:r>
            <a:r>
              <a:rPr lang="en-US" sz="1200" b="0" kern="1200" dirty="0">
                <a:solidFill>
                  <a:schemeClr val="tx1"/>
                </a:solidFill>
                <a:effectLst/>
                <a:latin typeface="+mn-lt"/>
                <a:ea typeface="+mn-ea"/>
                <a:cs typeface="+mn-cs"/>
              </a:rPr>
              <a:t>Highest percentages of early (stage 0) diagnoses</a:t>
            </a:r>
            <a:r>
              <a:rPr lang="en-US" sz="800" dirty="0">
                <a:latin typeface="+mn-lt"/>
              </a:rPr>
              <a:t>—males (8.2%), persons aged 13–24 years (11.2%), American Indian/Alaska Native persons (14.1%), and males with HIV attributed to male-to-male sexual contact </a:t>
            </a:r>
            <a:r>
              <a:rPr lang="en-US" sz="800" b="0" i="1" dirty="0">
                <a:latin typeface="+mn-lt"/>
              </a:rPr>
              <a:t>and</a:t>
            </a:r>
            <a:r>
              <a:rPr lang="en-US" sz="800" dirty="0">
                <a:latin typeface="+mn-lt"/>
              </a:rPr>
              <a:t> injection drug use (9.0%) and male-to-male sexual contact (8.8%). 
Highest percentages of late (stage 3 [AIDS]) diagnoses—persons aged ≥65 years (35.5%), Asian (25.6%) and Native Hawaiian/other Pacific Islander persons (25.6%), males with HIV attributed to heterosexual contact (33.2%).
</a:t>
            </a:r>
            <a:r>
              <a:rPr lang="en-US" sz="800" b="1" dirty="0">
                <a:latin typeface="+mn-lt"/>
              </a:rPr>
              <a:t>Data notes and sources</a:t>
            </a:r>
            <a:r>
              <a:rPr lang="en-US" sz="800" dirty="0">
                <a:latin typeface="+mn-lt"/>
              </a:rPr>
              <a:t>
For additional data, see Table 1a in the 2024 HIV Monitoring Data Release</a:t>
            </a:r>
            <a:r>
              <a:rPr lang="en-US" sz="800" kern="1200" dirty="0">
                <a:solidFill>
                  <a:schemeClr val="tx1"/>
                </a:solidFill>
                <a:effectLst/>
                <a:latin typeface="+mn-lt"/>
                <a:ea typeface="+mn-ea"/>
                <a:cs typeface="+mn-cs"/>
              </a:rPr>
              <a:t>.</a:t>
            </a:r>
          </a:p>
          <a:p>
            <a:r>
              <a:rPr lang="en-US" sz="800" dirty="0">
                <a:latin typeface="+mn-lt"/>
              </a:rPr>
              <a:t> 
Data have been statistically adjusted to account for missing transmission category. Use caution when interpreting data for American Indian/Alaska Native and Native Hawaiian/other Pacific Islander persons due to small numbers</a:t>
            </a:r>
          </a:p>
          <a:p>
            <a:r>
              <a:rPr lang="en-US" sz="800" dirty="0">
                <a:latin typeface="+mn-lt"/>
              </a:rPr>
              <a:t>
For more information on data sources, data collection and reporting practices, and case definitions, see the National HIV Surveillance System (NHSS) Technical Notes, available at </a:t>
            </a:r>
            <a:r>
              <a:rPr lang="en-US" sz="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https://www.cdc.gov/hiv-data/nhss/index.html</a:t>
            </a:r>
            <a:r>
              <a:rPr lang="en-US" sz="800" dirty="0">
                <a:latin typeface="+mn-lt"/>
              </a:rPr>
              <a:t>.</a:t>
            </a:r>
          </a:p>
          <a:p>
            <a:r>
              <a:rPr lang="en-US" sz="800" dirty="0">
                <a:latin typeface="+mn-lt"/>
              </a:rPr>
              <a:t>
</a:t>
            </a:r>
            <a:r>
              <a:rPr lang="en-US" sz="800" kern="100" dirty="0">
                <a:latin typeface="+mn-lt"/>
                <a:cs typeface="Times New Roman" panose="02020603050405020304" pitchFamily="18" charset="0"/>
              </a:rPr>
              <a:t>Data for all figures are available in 2024 HIV Monitoring </a:t>
            </a:r>
            <a:r>
              <a:rPr lang="en-US" sz="800" dirty="0">
                <a:latin typeface="+mn-lt"/>
              </a:rPr>
              <a:t>Data Release or </a:t>
            </a:r>
            <a:r>
              <a:rPr lang="en-US" sz="800" b="0" i="0" u="sng" strike="noStrike" kern="1200" dirty="0">
                <a:solidFill>
                  <a:schemeClr val="tx1"/>
                </a:solidFill>
                <a:effectLst/>
                <a:latin typeface="+mn-lt"/>
                <a:ea typeface="+mn-ea"/>
                <a:cs typeface="+mn-cs"/>
                <a:hlinkClick r:id="rId4"/>
              </a:rPr>
              <a:t>NCHHSTP </a:t>
            </a:r>
            <a:r>
              <a:rPr lang="en-US" sz="800" b="0" i="0" u="sng" strike="noStrike" kern="1200" dirty="0" err="1">
                <a:solidFill>
                  <a:schemeClr val="tx1"/>
                </a:solidFill>
                <a:effectLst/>
                <a:latin typeface="+mn-lt"/>
                <a:ea typeface="+mn-ea"/>
                <a:cs typeface="+mn-cs"/>
                <a:hlinkClick r:id="rId4"/>
              </a:rPr>
              <a:t>AtlasPlus</a:t>
            </a:r>
            <a:r>
              <a:rPr lang="en-US" sz="800" b="0" i="0" u="none" strike="noStrike" kern="1200" dirty="0">
                <a:solidFill>
                  <a:schemeClr val="tx1"/>
                </a:solidFill>
                <a:effectLst/>
                <a:latin typeface="+mn-lt"/>
                <a:ea typeface="+mn-ea"/>
                <a:cs typeface="+mn-cs"/>
              </a:rPr>
              <a:t>.</a:t>
            </a:r>
            <a:endParaRPr lang="en-US" sz="8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283891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a:bodyPr>
          <a:lstStyle/>
          <a:p>
            <a:pPr defTabSz="881390">
              <a:defRPr/>
            </a:pPr>
            <a:r>
              <a:rPr lang="en-US" b="1" i="0" dirty="0"/>
              <a:t>Key findings</a:t>
            </a:r>
            <a:r>
              <a:rPr lang="en-US" sz="1200" dirty="0">
                <a:latin typeface="+mn-lt"/>
              </a:rPr>
              <a:t>
Of 58,251 males aged ≥ 13 years living with diagnosed HIV attributed to injection drug use at year-end 2024 in the United States, 52.7% were virally suppressed at their most recent test in 2024. Of 46,217 females aged ≥ 13 years living with diagnosed HIV attributed to injection drug use at year-end 2024 in the United States, 62.9% were virally suppressed at their most recent test in 2024.
Lowest percentages of viral suppression among persons with HIV attributed to injection drug use, by sex and race/ethnicity, were as follows:
• Male—Native Hawaiian/other Pacific Islander persons (40.9%)
• Female—American Indian/Alaska Native persons (58.6%)
</a:t>
            </a:r>
            <a:r>
              <a:rPr lang="en-US" sz="1200" b="1" dirty="0">
                <a:latin typeface="+mn-lt"/>
              </a:rPr>
              <a:t>Data notes and sources</a:t>
            </a:r>
            <a:r>
              <a:rPr lang="en-US" sz="1200" dirty="0">
                <a:latin typeface="+mn-lt"/>
              </a:rPr>
              <a:t>
For additional data, see Table 3c in the 2024 HIV Monitoring Data Release.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dirty="0">
                <a:latin typeface="+mn-lt"/>
                <a:hlinkClick r:id="rId3"/>
              </a:rPr>
              <a:t>https://www.cdc.gov/hiv-data/nhss/index.html</a:t>
            </a:r>
            <a:r>
              <a:rPr lang="en-US" sz="120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50</a:t>
            </a:fld>
            <a:endParaRPr lang="en-US"/>
          </a:p>
        </p:txBody>
      </p:sp>
    </p:spTree>
    <p:extLst>
      <p:ext uri="{BB962C8B-B14F-4D97-AF65-F5344CB8AC3E}">
        <p14:creationId xmlns:p14="http://schemas.microsoft.com/office/powerpoint/2010/main" val="2327031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dirty="0"/>
              <a:t>Key findings</a:t>
            </a:r>
            <a:r>
              <a:rPr lang="en-US" sz="1200" b="0" dirty="0">
                <a:latin typeface="+mn-lt"/>
              </a:rPr>
              <a:t>
Among 287,036 Hispanic/Latino persons aged ≥ 13 years living with diagnosed HIV at year-end 2024, 67.6% </a:t>
            </a:r>
            <a:r>
              <a:rPr lang="en-US" sz="1200" dirty="0">
                <a:latin typeface="+mn-lt"/>
              </a:rPr>
              <a:t>were virally suppressed </a:t>
            </a:r>
            <a:r>
              <a:rPr lang="en-US" sz="1200" b="0" dirty="0">
                <a:latin typeface="+mn-lt"/>
              </a:rPr>
              <a:t>at their most recent test in 2024. 
For viral suppression, lowest percentages among Hispanic/Latino persons:
• By sex—males (67.3%)
• By age at year-end 2023—persons aged ≥ 65 years (61.6%)
• By transmission category and sex—males with HIV attributed to injection drug use (47.6%)
</a:t>
            </a:r>
            <a:r>
              <a:rPr lang="en-US" sz="1200" b="1" dirty="0">
                <a:latin typeface="+mn-lt"/>
              </a:rPr>
              <a:t>Data notes and sources</a:t>
            </a:r>
            <a:r>
              <a:rPr lang="en-US" sz="1200" b="0" dirty="0">
                <a:latin typeface="+mn-lt"/>
              </a:rPr>
              <a:t>
For additional data, see Table 3c in the 2024 HIV Monitoring </a:t>
            </a:r>
            <a:r>
              <a:rPr lang="en-US" sz="1200" dirty="0">
                <a:latin typeface="+mn-lt"/>
              </a:rPr>
              <a:t>Data Release</a:t>
            </a:r>
            <a:r>
              <a:rPr lang="en-US" sz="1200" b="0" dirty="0">
                <a:latin typeface="+mn-lt"/>
              </a:rPr>
              <a:t>.
Data have been statistically adjusted to account for missing transmission category.
For more information on data sources, data collection and reporting practices, and case definitions, see the National HIV Surveillance System (NHSS) Technical Notes, available at </a:t>
            </a:r>
            <a:r>
              <a:rPr lang="en-US" sz="1200" b="0" dirty="0">
                <a:latin typeface="+mn-lt"/>
                <a:hlinkClick r:id="rId3"/>
              </a:rPr>
              <a:t>https://www.cdc.gov/hiv-data/nhss/index.html</a:t>
            </a:r>
            <a:r>
              <a:rPr lang="en-US" sz="1200" b="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51</a:t>
            </a:fld>
            <a:endParaRPr lang="en-US"/>
          </a:p>
        </p:txBody>
      </p:sp>
    </p:spTree>
    <p:extLst>
      <p:ext uri="{BB962C8B-B14F-4D97-AF65-F5344CB8AC3E}">
        <p14:creationId xmlns:p14="http://schemas.microsoft.com/office/powerpoint/2010/main" val="1989513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defTabSz="881390">
              <a:defRPr/>
            </a:pPr>
            <a:r>
              <a:rPr lang="en-US" b="1" i="0" dirty="0"/>
              <a:t>Key findings</a:t>
            </a:r>
            <a:r>
              <a:rPr lang="en-US" sz="1200" b="0" dirty="0">
                <a:latin typeface="+mn-lt"/>
              </a:rPr>
              <a:t>
In the United States, among 141,479 Black/African American females aged ≥ 13 years living with diagnosed HIV at year-end 2024, 66.8% </a:t>
            </a:r>
            <a:r>
              <a:rPr lang="en-US" sz="1200" dirty="0">
                <a:latin typeface="+mn-lt"/>
              </a:rPr>
              <a:t>were virally suppressed </a:t>
            </a:r>
            <a:r>
              <a:rPr lang="en-US" sz="1200" b="0" dirty="0">
                <a:latin typeface="+mn-lt"/>
              </a:rPr>
              <a:t>at their most recent test in 2024. 
For viral suppression, lowest percentages among Black/African American females:
• By age at year-end 2023—persons aged 25–34 years (62.5%)
• By transmission category—persons with HIV attributed to other transmission category (61.6%)
• By population area of residence—persons who resided in metropolitan areas of population ≥ 500,000 (66.8%) and persons who resided in nonmetropolitan areas of population &lt;50,000 (67.0%)
</a:t>
            </a:r>
            <a:r>
              <a:rPr lang="en-US" sz="1200" b="1" dirty="0">
                <a:latin typeface="+mn-lt"/>
              </a:rPr>
              <a:t>Data notes and sources</a:t>
            </a:r>
            <a:r>
              <a:rPr lang="en-US" sz="1200" b="0" dirty="0">
                <a:latin typeface="+mn-lt"/>
              </a:rPr>
              <a:t>
For additional data, see Table 3c in the 2024 HIV Monitoring </a:t>
            </a:r>
            <a:r>
              <a:rPr lang="en-US" sz="1200" dirty="0">
                <a:latin typeface="+mn-lt"/>
              </a:rPr>
              <a:t>Data Release</a:t>
            </a:r>
            <a:r>
              <a:rPr lang="en-US" sz="1200" b="0" dirty="0">
                <a:latin typeface="+mn-lt"/>
              </a:rPr>
              <a:t>.
Data have been statistically adjusted to account for missing transmission category.
For more information on data sources, data collection and reporting practices, and case definitions, see the National HIV Surveillance System (NHSS) Technical Notes, available at </a:t>
            </a:r>
            <a:r>
              <a:rPr lang="en-US" sz="1200" b="0" dirty="0">
                <a:latin typeface="+mn-lt"/>
                <a:hlinkClick r:id="rId3"/>
              </a:rPr>
              <a:t>https://www.cdc.gov/hiv-data/nhss/index.html</a:t>
            </a:r>
            <a:r>
              <a:rPr lang="en-US" sz="1200" b="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52</a:t>
            </a:fld>
            <a:endParaRPr lang="en-US"/>
          </a:p>
        </p:txBody>
      </p:sp>
    </p:spTree>
    <p:extLst>
      <p:ext uri="{BB962C8B-B14F-4D97-AF65-F5344CB8AC3E}">
        <p14:creationId xmlns:p14="http://schemas.microsoft.com/office/powerpoint/2010/main" val="2642557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dirty="0"/>
              <a:t>Key findings</a:t>
            </a:r>
            <a:r>
              <a:rPr lang="en-US" sz="1200" dirty="0">
                <a:latin typeface="+mn-lt"/>
              </a:rPr>
              <a:t>
Of 28,433 persons aged 13–24 years living with diagnosed HIV at year-end 2024 in the United States, 70.7% were virally suppressed at their most recent test in 2024. The lowest percentage of viral suppression among persons aged 13–24 years by race/ethnicity was among Black/African American persons (67.5%).
</a:t>
            </a:r>
            <a:r>
              <a:rPr lang="en-US" sz="1200" b="1" dirty="0">
                <a:latin typeface="+mn-lt"/>
              </a:rPr>
              <a:t>Data notes and sources</a:t>
            </a:r>
            <a:r>
              <a:rPr lang="en-US" sz="1200" dirty="0">
                <a:latin typeface="+mn-lt"/>
              </a:rPr>
              <a:t>
For additional data, see Table 3c in the 2024 HIV Monitoring Data Release.
For more information on data sources, data collection and reporting practices, and case definitions, see the National HIV Surveillance System (NHSS) Technical Notes, available at </a:t>
            </a:r>
            <a:r>
              <a:rPr lang="en-US" sz="1200" dirty="0">
                <a:latin typeface="+mn-lt"/>
                <a:hlinkClick r:id="rId3"/>
              </a:rPr>
              <a:t>https://www.cdc.gov/hiv-data/nhss/index.html</a:t>
            </a:r>
            <a:r>
              <a:rPr lang="en-US" sz="120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53</a:t>
            </a:fld>
            <a:endParaRPr lang="en-US"/>
          </a:p>
        </p:txBody>
      </p:sp>
    </p:spTree>
    <p:extLst>
      <p:ext uri="{BB962C8B-B14F-4D97-AF65-F5344CB8AC3E}">
        <p14:creationId xmlns:p14="http://schemas.microsoft.com/office/powerpoint/2010/main" val="4959090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dirty="0"/>
              <a:t>Key findings</a:t>
            </a:r>
            <a:r>
              <a:rPr lang="en-US" sz="1200" dirty="0">
                <a:latin typeface="+mn-lt"/>
              </a:rPr>
              <a:t>
Of 459,629 persons aged ≥ 55 years living with diagnosed HIV at year-end 2024 in the United States, 68.8% were virally suppressed at their most recent test in 2024. The lowest percentages of viral suppression among persons aged ≥ 55 years by race/ethnicity were among Black/African American (64.2%) and Hispanic/Latino </a:t>
            </a:r>
            <a:r>
              <a:rPr lang="en-US" sz="1200" b="0" dirty="0">
                <a:latin typeface="+mn-lt"/>
              </a:rPr>
              <a:t>(65.1%) </a:t>
            </a:r>
            <a:r>
              <a:rPr lang="en-US" sz="1200" dirty="0">
                <a:latin typeface="+mn-lt"/>
              </a:rPr>
              <a:t>persons.
</a:t>
            </a:r>
            <a:r>
              <a:rPr lang="en-US" sz="1200" b="1" dirty="0">
                <a:latin typeface="+mn-lt"/>
              </a:rPr>
              <a:t>Data notes and sources</a:t>
            </a:r>
            <a:r>
              <a:rPr lang="en-US" sz="1200" dirty="0">
                <a:latin typeface="+mn-lt"/>
              </a:rPr>
              <a:t>
For additional data, see Table 3c in the 2024 HIV Monitoring Data Release.
For more information on data sources, data collection and reporting practices, and case definitions, see the National HIV Surveillance System (NHSS) Technical Notes, available at </a:t>
            </a:r>
            <a:r>
              <a:rPr lang="en-US" sz="1200" dirty="0">
                <a:latin typeface="+mn-lt"/>
                <a:hlinkClick r:id="rId3"/>
              </a:rPr>
              <a:t>https://www.cdc.gov/hiv-data/nhss/index.html</a:t>
            </a:r>
            <a:r>
              <a:rPr lang="en-US" sz="120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54</a:t>
            </a:fld>
            <a:endParaRPr lang="en-US"/>
          </a:p>
        </p:txBody>
      </p:sp>
    </p:spTree>
    <p:extLst>
      <p:ext uri="{BB962C8B-B14F-4D97-AF65-F5344CB8AC3E}">
        <p14:creationId xmlns:p14="http://schemas.microsoft.com/office/powerpoint/2010/main" val="25971311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dirty="0"/>
              <a:t>Key findings</a:t>
            </a:r>
            <a:r>
              <a:rPr lang="en-US" sz="1200" dirty="0">
                <a:solidFill>
                  <a:srgbClr val="000000"/>
                </a:solidFill>
                <a:latin typeface="+mn-lt"/>
                <a:cs typeface="Calibri" panose="020F0502020204030204" pitchFamily="34" charset="0"/>
              </a:rPr>
              <a:t>
In 2024, of the 513,223 (46%) persons aged ≥ 13 years living with diagnosed HIV in the U.S. Southern Region:
• 78% received HIV medical care
• 58% were retained in HIV medical care
• 69% </a:t>
            </a:r>
            <a:r>
              <a:rPr lang="en-US" sz="1200" dirty="0">
                <a:latin typeface="+mn-lt"/>
              </a:rPr>
              <a:t>were virally suppressed </a:t>
            </a:r>
            <a:r>
              <a:rPr lang="en-US" sz="1200" dirty="0">
                <a:solidFill>
                  <a:srgbClr val="000000"/>
                </a:solidFill>
                <a:latin typeface="+mn-lt"/>
                <a:cs typeface="Calibri" panose="020F0502020204030204" pitchFamily="34" charset="0"/>
              </a:rPr>
              <a:t>
</a:t>
            </a:r>
            <a:r>
              <a:rPr lang="en-US" sz="1200" b="1" dirty="0">
                <a:latin typeface="+mn-lt"/>
              </a:rPr>
              <a:t>Data notes and sources</a:t>
            </a:r>
            <a:r>
              <a:rPr lang="en-US" sz="1200" dirty="0">
                <a:solidFill>
                  <a:srgbClr val="000000"/>
                </a:solidFill>
                <a:latin typeface="+mn-lt"/>
                <a:cs typeface="Calibri" panose="020F0502020204030204" pitchFamily="34" charset="0"/>
              </a:rPr>
              <a:t>
For additional data, see Table 3a in the 2024 HIV Monitoring </a:t>
            </a:r>
            <a:r>
              <a:rPr lang="en-US" sz="1200" dirty="0">
                <a:latin typeface="+mn-lt"/>
              </a:rPr>
              <a:t>Data Release</a:t>
            </a:r>
            <a:r>
              <a:rPr lang="en-US" sz="1200" dirty="0">
                <a:solidFill>
                  <a:srgbClr val="000000"/>
                </a:solidFill>
                <a:latin typeface="+mn-lt"/>
                <a:cs typeface="Calibri" panose="020F0502020204030204" pitchFamily="34" charset="0"/>
              </a:rPr>
              <a:t>.
For more information on data sources, data collection and reporting practices, and case definitions, see the National HIV Surveillance System (NHSS) Technical Notes, available at </a:t>
            </a:r>
            <a:r>
              <a:rPr lang="en-US" sz="1200" u="sng" dirty="0">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dirty="0">
                <a:solidFill>
                  <a:srgbClr val="000000"/>
                </a:solidFill>
                <a:cs typeface="Calibri" panose="020F0502020204030204" pitchFamily="34" charset="0"/>
              </a:rPr>
              <a:t>. </a:t>
            </a:r>
            <a:r>
              <a:rPr lang="en-US" sz="1200" dirty="0">
                <a:solidFill>
                  <a:srgbClr val="000000"/>
                </a:solidFill>
                <a:latin typeface="+mn-lt"/>
                <a:cs typeface="Calibri" panose="020F0502020204030204" pitchFamily="34" charset="0"/>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55</a:t>
            </a:fld>
            <a:endParaRPr lang="en-US"/>
          </a:p>
        </p:txBody>
      </p:sp>
    </p:spTree>
    <p:extLst>
      <p:ext uri="{BB962C8B-B14F-4D97-AF65-F5344CB8AC3E}">
        <p14:creationId xmlns:p14="http://schemas.microsoft.com/office/powerpoint/2010/main" val="3735385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r>
              <a:rPr lang="en-US" dirty="0"/>
              <a:t>To inform decisions about antiretroviral therapy and reduce perinatal transmission of HIV, pregnant women should know their HIV infection status. In 1995, recommendations for HIV counseling and voluntary testing of pregnant women were first published. In 2006, CDC issued revised HIV testing recommendations specifying that opt-out HIV screening be included in the routine panel of prenatal screening tests for all pregnant women.</a:t>
            </a:r>
          </a:p>
          <a:p>
            <a:endParaRPr lang="en-US" dirty="0"/>
          </a:p>
          <a:p>
            <a:r>
              <a:rPr lang="en-US" dirty="0"/>
              <a:t>Because of delays in reporting births and diagnoses of HIV infection attributed to perinatal exposure to the National HIV Surveillance System (NHSS), and due to the dynamic nature of surveillance case reporting and investigation, these data are subject to change. Perinatally acquired HIV infection numbers should be interpreted with caution. Additionally, small numbers (fewer than 12) and rates based on these numbers, should be interpreted with caution.</a:t>
            </a:r>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56</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defTabSz="881390">
              <a:defRPr/>
            </a:pPr>
            <a:r>
              <a:rPr lang="en-US" b="1" i="0" dirty="0"/>
              <a:t>Key findings</a:t>
            </a:r>
            <a:r>
              <a:rPr lang="en-US" sz="1200" dirty="0">
                <a:latin typeface="+mn-lt"/>
              </a:rPr>
              <a:t>
In 2024, the overall annual rate of perinatally acquired HIV in the United States was 0.8 per 100,000 live births. By race/ethnicity, the highest rate of perinatally acquired HIV was among births for Black/African American persons (3.8 diagnoses per 100,000 live births).</a:t>
            </a:r>
          </a:p>
          <a:p>
            <a:pPr defTabSz="881390">
              <a:defRPr/>
            </a:pPr>
            <a:r>
              <a:rPr lang="en-US" sz="1200" dirty="0">
                <a:latin typeface="+mn-lt"/>
              </a:rPr>
              <a:t>
</a:t>
            </a:r>
            <a:r>
              <a:rPr lang="en-US" sz="1200" b="1" dirty="0">
                <a:latin typeface="+mn-lt"/>
              </a:rPr>
              <a:t>Data notes and sources</a:t>
            </a:r>
            <a:r>
              <a:rPr lang="en-US" sz="1200" dirty="0">
                <a:latin typeface="+mn-lt"/>
              </a:rPr>
              <a:t>
For additional data, see Table 8b in the 2024 HIV Monitoring Data Release.
Live-birth data reflect race/ethnicity of the infant’s biological mother. 
Race/ethnicity category for Other includes American Indian/Alaska Native, Asian, Native Hawaiian/other Pacific Islander, and multiracial persons. Because of delays in the reporting of births and diagnoses of HIV attributed to perinatal exposure, these numbers may be subject to change.
</a:t>
            </a:r>
            <a:r>
              <a:rPr lang="en-US" sz="1200" dirty="0">
                <a:solidFill>
                  <a:srgbClr val="000000"/>
                </a:solidFill>
                <a:latin typeface="Times New Roman" panose="02020603050405020304" pitchFamily="18" charset="0"/>
              </a:rPr>
              <a:t>The data for 2020, which coincided with the onset of the COVID-19 pandemic, should be interpreted with caution. The pandemic had a significant impact on access to HIV testing, care, and related services, and case surveillance activities in state and local jurisdictions. Therefore, readers should also consider the potential influence of COVID-19 on HIV data for subsequent years.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defTabSz="881390">
              <a:defRPr/>
            </a:pPr>
            <a:r>
              <a:rPr lang="en-US" sz="1200" dirty="0">
                <a:latin typeface="+mn-lt"/>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3"/>
              </a:rPr>
              <a:t>NCHHSTP </a:t>
            </a:r>
            <a:r>
              <a:rPr lang="en-US" sz="1200" b="0" i="0" u="sng" strike="noStrike" kern="1200" dirty="0" err="1">
                <a:solidFill>
                  <a:schemeClr val="tx1"/>
                </a:solidFill>
                <a:effectLst/>
                <a:latin typeface="+mn-lt"/>
                <a:ea typeface="+mn-ea"/>
                <a:cs typeface="+mn-cs"/>
                <a:hlinkClick r:id="rId3"/>
              </a:rPr>
              <a:t>AtlasPlus</a:t>
            </a:r>
            <a:r>
              <a:rPr lang="en-US" sz="1200" b="0" i="0" u="none" strike="noStrike" kern="1200" dirty="0">
                <a:solidFill>
                  <a:schemeClr val="tx1"/>
                </a:solidFill>
                <a:effectLst/>
                <a:latin typeface="+mn-lt"/>
                <a:ea typeface="+mn-ea"/>
                <a:cs typeface="+mn-cs"/>
              </a:rPr>
              <a:t>.</a:t>
            </a:r>
            <a:endParaRPr lang="en-US" sz="1200" b="1"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57</a:t>
            </a:fld>
            <a:endParaRPr lang="en-US"/>
          </a:p>
        </p:txBody>
      </p:sp>
    </p:spTree>
    <p:extLst>
      <p:ext uri="{BB962C8B-B14F-4D97-AF65-F5344CB8AC3E}">
        <p14:creationId xmlns:p14="http://schemas.microsoft.com/office/powerpoint/2010/main" val="906263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i="0"/>
              <a:t>Key findings</a:t>
            </a:r>
            <a:r>
              <a:rPr lang="en-US" sz="1200">
                <a:latin typeface="+mn-lt"/>
              </a:rPr>
              <a:t>
In the United States and 7 territories and freely associated states, a total of 30 children born during 2024 received an HIV diagnosis attributed to perinatal transmission.
</a:t>
            </a:r>
            <a:r>
              <a:rPr lang="en-US" sz="1200" b="1" dirty="0">
                <a:latin typeface="+mn-lt"/>
              </a:rPr>
              <a:t>Data notes and sources</a:t>
            </a:r>
            <a:r>
              <a:rPr lang="en-US" sz="1200" dirty="0">
                <a:latin typeface="+mn-lt"/>
              </a:rPr>
              <a:t>
The 2024 HIV Monitoring Data Release marks the first inclusion of data from the Republic of the Marshall Islands in numbers and rates of HIV diagnoses, deaths, and persons living with diagnosed HIV.</a:t>
            </a:r>
          </a:p>
          <a:p>
            <a:endParaRPr lang="en-US" dirty="0"/>
          </a:p>
          <a:p>
            <a:r>
              <a:rPr lang="en-US" sz="1200" dirty="0">
                <a:latin typeface="+mn-lt"/>
              </a:rPr>
              <a:t>Because of delays in the reporting of births and diagnoses of HIV attributed to perinatal exposure, numbers may be subject to change.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58</a:t>
            </a:fld>
            <a:endParaRPr lang="en-US"/>
          </a:p>
        </p:txBody>
      </p:sp>
    </p:spTree>
    <p:extLst>
      <p:ext uri="{BB962C8B-B14F-4D97-AF65-F5344CB8AC3E}">
        <p14:creationId xmlns:p14="http://schemas.microsoft.com/office/powerpoint/2010/main" val="27695150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r>
              <a:rPr lang="en-US" b="1" i="0" dirty="0"/>
              <a:t>Key findings</a:t>
            </a:r>
            <a:r>
              <a:rPr lang="en-US" sz="1200" b="0" dirty="0">
                <a:latin typeface="+mn-lt"/>
              </a:rPr>
              <a:t>
Among the 162 children who were born and perinatally acquired HIV during 2020–2023 in the United States and Puerto Rico, the timing of their biological mother’s HIV testing was as follows:
• Highest percentage—mothers were tested before pregnancy (48.8%) 
• Lowest percentage—mothers were tested at the time of birth (3.1%)
Among the 11,595 children who were born and were exposed to, but not perinatally infected with, HIV during 2020–2023 in the United States and Puerto Rico, the timing of their biological mother’s HIV testing was as follows:
• Highest percentage—mothers were tested before pregnancy (83.3%)
• Lowest percentage—mothers were tested after birth (&lt; 1%)
</a:t>
            </a:r>
            <a:r>
              <a:rPr lang="en-US" sz="1200" b="1" dirty="0">
                <a:latin typeface="+mn-lt"/>
              </a:rPr>
              <a:t>Data notes and sources</a:t>
            </a:r>
            <a:r>
              <a:rPr lang="en-US" sz="1200" b="0" dirty="0">
                <a:latin typeface="+mn-lt"/>
              </a:rPr>
              <a:t>
There were no perinatally acquired HIV diagnoses for American Samoa, Commonwealth of the Northern Mariana Islands, Guam, Republic of the Marshall Islands, Republic of Palau, or U.S. Virgin Islands from 2020–2023.
The data for 2020, which coincided with the onset of the COVID-19 pandemic, should be interpreted with caution. The pandemic had a significant impact on access to HIV testing, care, and related services, and case surveillance activities in state and local jurisdictions. As the COVID-19 pandemic lasted beyond 2020, readers should also consider the potential influence of these pandemic effects on U.S. public health systems when interpreting HIV data for 2021–2023.</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59</a:t>
            </a:fld>
            <a:endParaRPr lang="en-US"/>
          </a:p>
        </p:txBody>
      </p:sp>
    </p:spTree>
    <p:extLst>
      <p:ext uri="{BB962C8B-B14F-4D97-AF65-F5344CB8AC3E}">
        <p14:creationId xmlns:p14="http://schemas.microsoft.com/office/powerpoint/2010/main" val="356895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r>
              <a:rPr lang="en-US" b="1" i="0" dirty="0"/>
              <a:t>Key findings</a:t>
            </a:r>
            <a:r>
              <a:rPr lang="en-US" dirty="0"/>
              <a:t>
Among the 38,434 persons aged ≥ 13 years who received an HIV diagnosis during 2024 in the United States, more than 1 in 5 persons (21.7%) received a late-stage diagnosis (stage 3 [AIDS]). </a:t>
            </a:r>
          </a:p>
          <a:p>
            <a:r>
              <a:rPr lang="en-US" dirty="0"/>
              <a:t>
Jurisdictions in the highest quartile (Colorado, Connecticut, Iowa, Kansas, Kentucky, North Dakota, Oklahoma, Oregon, South Dakota, Utah, Vermont, Washington, and Wyoming) had ≥ 25.3% of persons who received a late-stage classification.
</a:t>
            </a:r>
            <a:r>
              <a:rPr lang="en-US" sz="1200" b="1" dirty="0">
                <a:latin typeface="+mn-lt"/>
              </a:rPr>
              <a:t>Data notes and sources</a:t>
            </a:r>
            <a:r>
              <a:rPr lang="en-US" dirty="0"/>
              <a:t>
For additional data, see Table 5c in the 2024 HIV Monitoring </a:t>
            </a:r>
            <a:r>
              <a:rPr lang="en-US" sz="1200" dirty="0">
                <a:latin typeface="+mn-lt"/>
              </a:rPr>
              <a:t>Data Release.</a:t>
            </a:r>
            <a:endParaRPr lang="en-US" dirty="0"/>
          </a:p>
          <a:p>
            <a:r>
              <a:rPr lang="en-US" dirty="0"/>
              <a:t>
For more information on data sources, data collection and reporting practices, and case definitions, see the National HIV Surveillance System (NHSS) Technical Notes, available at </a:t>
            </a:r>
            <a:r>
              <a:rPr lang="en-US" dirty="0">
                <a:hlinkClick r:id="rId3"/>
              </a:rPr>
              <a:t>https://www.cdc.gov/hiv-data/nhss/index.html</a:t>
            </a:r>
            <a:r>
              <a:rPr lang="en-US" dirty="0"/>
              <a:t>.
Data for all figures are available in the 2024 HIV Monitoring </a:t>
            </a:r>
            <a:r>
              <a:rPr lang="en-US" sz="1200" dirty="0">
                <a:latin typeface="+mn-lt"/>
              </a:rPr>
              <a:t>Data Release.</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8117098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8BE74-8C49-446C-9767-4599C65E6A53}" type="slidenum">
              <a:rPr lang="en-US" smtClean="0"/>
              <a:t>60</a:t>
            </a:fld>
            <a:endParaRPr lang="en-US"/>
          </a:p>
        </p:txBody>
      </p:sp>
    </p:spTree>
    <p:extLst>
      <p:ext uri="{BB962C8B-B14F-4D97-AF65-F5344CB8AC3E}">
        <p14:creationId xmlns:p14="http://schemas.microsoft.com/office/powerpoint/2010/main" val="186200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r>
              <a:rPr lang="en-US" b="1" i="0" dirty="0"/>
              <a:t>Key findings</a:t>
            </a:r>
            <a:r>
              <a:rPr lang="en-US" sz="1200" dirty="0">
                <a:solidFill>
                  <a:srgbClr val="000000"/>
                </a:solidFill>
                <a:latin typeface="+mn-lt"/>
                <a:cs typeface="Calibri" panose="020F0502020204030204" pitchFamily="34" charset="0"/>
              </a:rPr>
              <a:t>
In 2024, of the 1,103,895 persons aged ≥ 13 years living with diagnosed HIV in the United States:
• 77% received HIV medical care
• 56% were retained in HIV medical care
• 69% were virally suppressed</a:t>
            </a:r>
            <a:r>
              <a:rPr lang="en-US" sz="1200" dirty="0">
                <a:solidFill>
                  <a:schemeClr val="bg1"/>
                </a:solidFill>
                <a:latin typeface="+mn-lt"/>
                <a:cs typeface="Calibri" panose="020F0502020204030204" pitchFamily="34" charset="0"/>
              </a:rPr>
              <a:t>
</a:t>
            </a:r>
            <a:r>
              <a:rPr lang="en-US" sz="1200" b="1" dirty="0">
                <a:solidFill>
                  <a:schemeClr val="bg1"/>
                </a:solidFill>
                <a:latin typeface="+mn-lt"/>
              </a:rPr>
              <a:t>Data notes and sources</a:t>
            </a:r>
            <a:r>
              <a:rPr lang="en-US" sz="1200" dirty="0">
                <a:solidFill>
                  <a:schemeClr val="bg1"/>
                </a:solidFill>
                <a:latin typeface="+mn-lt"/>
                <a:cs typeface="Calibri" panose="020F0502020204030204" pitchFamily="34" charset="0"/>
              </a:rPr>
              <a:t>
For additional data, see Table 3a in the 2024 HIV Monitoring </a:t>
            </a:r>
            <a:r>
              <a:rPr lang="en-US" sz="1200" dirty="0">
                <a:latin typeface="+mn-lt"/>
              </a:rPr>
              <a:t>Data Release</a:t>
            </a:r>
            <a:r>
              <a:rPr lang="en-US" sz="1200" dirty="0">
                <a:solidFill>
                  <a:schemeClr val="bg1"/>
                </a:solidFill>
                <a:latin typeface="+mn-lt"/>
                <a:cs typeface="Calibri" panose="020F0502020204030204" pitchFamily="34" charset="0"/>
              </a:rPr>
              <a:t>.
For more information on data sources, data collection and reporting practices, and case definitions, see the National HIV Surveillance System (NHSS) Technical Notes, available at </a:t>
            </a:r>
            <a:r>
              <a:rPr lang="en-US" dirty="0">
                <a:hlinkClick r:id="rId3"/>
              </a:rPr>
              <a:t>https://www.cdc.gov/hiv-data/nhss/index.html</a:t>
            </a:r>
            <a:r>
              <a:rPr lang="en-US" sz="1200" dirty="0">
                <a:solidFill>
                  <a:schemeClr val="bg1"/>
                </a:solidFill>
                <a:latin typeface="+mn-lt"/>
                <a:cs typeface="Calibri" panose="020F0502020204030204" pitchFamily="34" charset="0"/>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solidFill>
                <a:schemeClr val="bg1"/>
              </a:solidFill>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22741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r>
              <a:rPr lang="en-US" sz="1200" kern="1200">
                <a:solidFill>
                  <a:schemeClr val="tx1"/>
                </a:solidFill>
                <a:effectLst/>
                <a:latin typeface="+mn-lt"/>
                <a:ea typeface="+mn-ea"/>
                <a:cs typeface="+mn-cs"/>
              </a:rPr>
              <a:t>Data on linkage to HIV medical care were based on persons with HIV diagnosed during the specified year. Linkage to HIV medical care within 1 month of HIV diagnosis was measured by documentation of ≥ 1 CD4 (count or percentage) or viral load test performed within 1 month of HIV diagnosis, including tests performed on the same date as the date of diagnosis.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For analyses of linkage to, and retention in, care, the month and year of the earliest HIV-positive test result reported to the surveillance system were used to determine the diagnosis date. Test results were excluded if the month of the specimen collection was missing. For linkage to care, data were excluded if the month of diagnosis was missing.</a:t>
            </a:r>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8</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490B-E0CA-194F-8E69-1D268ECC6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C1AF0-66C4-13FF-0CCC-11F38D881A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CF45FAC-67FF-1168-A064-4DCAAB331169}"/>
              </a:ext>
            </a:extLst>
          </p:cNvPr>
          <p:cNvSpPr>
            <a:spLocks noGrp="1"/>
          </p:cNvSpPr>
          <p:nvPr>
            <p:ph type="body" idx="1"/>
          </p:nvPr>
        </p:nvSpPr>
        <p:spPr/>
        <p:txBody>
          <a:bodyPr>
            <a:noAutofit/>
          </a:bodyPr>
          <a:lstStyle/>
          <a:p>
            <a:pPr>
              <a:lnSpc>
                <a:spcPct val="107000"/>
              </a:lnSpc>
              <a:spcBef>
                <a:spcPts val="0"/>
              </a:spcBef>
              <a:spcAft>
                <a:spcPts val="771"/>
              </a:spcAft>
            </a:pPr>
            <a:r>
              <a:rPr lang="en-US" b="1" i="0" dirty="0"/>
              <a:t>Key findings</a:t>
            </a:r>
            <a:r>
              <a:rPr lang="en-US" kern="100" dirty="0">
                <a:latin typeface="+mn-lt"/>
                <a:cs typeface="Times New Roman" panose="02020603050405020304" pitchFamily="18" charset="0"/>
              </a:rPr>
              <a:t>
Among the 38,434 persons aged ≥ 13 years who received an HIV diagnosis during 2024 in the United States, 83.1% were linked to care within one month. By sex, 83.3% of males and 82.2% of females who received an HIV diagnosis during 2024 were linked to care within one month.
</a:t>
            </a:r>
            <a:r>
              <a:rPr lang="en-US" sz="1200" b="1" dirty="0">
                <a:latin typeface="+mn-lt"/>
              </a:rPr>
              <a:t>Data notes and sources</a:t>
            </a:r>
            <a:r>
              <a:rPr lang="en-US" kern="100" dirty="0">
                <a:latin typeface="+mn-lt"/>
                <a:cs typeface="Times New Roman" panose="02020603050405020304" pitchFamily="18" charset="0"/>
              </a:rPr>
              <a:t>
For additional data, see Table 2a in the 2024 HIV Monitoring </a:t>
            </a:r>
            <a:r>
              <a:rPr lang="en-US" sz="1200" dirty="0">
                <a:latin typeface="+mn-lt"/>
              </a:rPr>
              <a:t>Data Release</a:t>
            </a:r>
            <a:r>
              <a:rPr lang="en-US" kern="100" dirty="0">
                <a:latin typeface="+mn-lt"/>
                <a:cs typeface="Times New Roman" panose="02020603050405020304" pitchFamily="18" charset="0"/>
              </a:rPr>
              <a:t>.</a:t>
            </a:r>
            <a:endParaRPr lang="en-US" sz="1200" kern="1200" dirty="0">
              <a:solidFill>
                <a:schemeClr val="tx1"/>
              </a:solidFill>
              <a:effectLst/>
              <a:latin typeface="+mn-lt"/>
              <a:ea typeface="+mn-ea"/>
              <a:cs typeface="+mn-cs"/>
            </a:endParaRPr>
          </a:p>
          <a:p>
            <a:pPr>
              <a:lnSpc>
                <a:spcPct val="107000"/>
              </a:lnSpc>
              <a:spcBef>
                <a:spcPts val="0"/>
              </a:spcBef>
              <a:spcAft>
                <a:spcPts val="771"/>
              </a:spcAft>
            </a:pPr>
            <a:r>
              <a:rPr lang="en-US" kern="100" dirty="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kern="100" dirty="0">
                <a:latin typeface="+mn-lt"/>
                <a:cs typeface="Times New Roman" panose="02020603050405020304" pitchFamily="18" charset="0"/>
                <a:hlinkClick r:id="rId3"/>
              </a:rPr>
              <a:t>https://www.cdc.gov/hiv-data/nhss/index.html</a:t>
            </a:r>
            <a:r>
              <a:rPr lang="en-US" kern="100" dirty="0">
                <a:latin typeface="+mn-lt"/>
                <a:cs typeface="Times New Roman" panose="02020603050405020304" pitchFamily="18" charset="0"/>
              </a:rPr>
              <a:t>. </a:t>
            </a:r>
          </a:p>
          <a:p>
            <a:pPr>
              <a:lnSpc>
                <a:spcPct val="107000"/>
              </a:lnSpc>
              <a:spcBef>
                <a:spcPts val="0"/>
              </a:spcBef>
              <a:spcAft>
                <a:spcPts val="771"/>
              </a:spcAft>
            </a:pPr>
            <a:r>
              <a:rPr lang="en-US" kern="100" dirty="0">
                <a:latin typeface="+mn-lt"/>
                <a:cs typeface="Times New Roman" panose="02020603050405020304" pitchFamily="18" charset="0"/>
              </a:rPr>
              <a:t>
</a:t>
            </a:r>
            <a:r>
              <a:rPr lang="en-US" sz="1200" kern="100" dirty="0">
                <a:latin typeface="+mn-lt"/>
                <a:cs typeface="Times New Roman" panose="02020603050405020304" pitchFamily="18" charset="0"/>
              </a:rPr>
              <a:t>Data for all figures are available in 2024 HIV Monitoring </a:t>
            </a:r>
            <a:r>
              <a:rPr lang="en-US" sz="1200" dirty="0">
                <a:latin typeface="+mn-lt"/>
              </a:rPr>
              <a:t>Data Release or </a:t>
            </a:r>
            <a:r>
              <a:rPr lang="en-US" sz="1200" b="0" i="0" u="sng" strike="noStrike" kern="1200" dirty="0">
                <a:solidFill>
                  <a:schemeClr val="tx1"/>
                </a:solidFill>
                <a:effectLst/>
                <a:latin typeface="+mn-lt"/>
                <a:ea typeface="+mn-ea"/>
                <a:cs typeface="+mn-cs"/>
                <a:hlinkClick r:id="rId4"/>
              </a:rPr>
              <a:t>NCHHSTP </a:t>
            </a:r>
            <a:r>
              <a:rPr lang="en-US" sz="1200" b="0" i="0" u="sng" strike="noStrike" kern="1200" dirty="0" err="1">
                <a:solidFill>
                  <a:schemeClr val="tx1"/>
                </a:solidFill>
                <a:effectLst/>
                <a:latin typeface="+mn-lt"/>
                <a:ea typeface="+mn-ea"/>
                <a:cs typeface="+mn-cs"/>
                <a:hlinkClick r:id="rId4"/>
              </a:rPr>
              <a:t>AtlasPlus</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FC0DD1E2-46D1-3E54-CDC3-464596601CCC}"/>
              </a:ext>
            </a:extLst>
          </p:cNvPr>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421375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A3D-FF39-D0EC-16D2-831682AD4F3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61A3DBB-8BE4-93F3-1AE6-7003FF8CCD87}"/>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EDB4E5-8F3E-FFC7-0518-CE669E8CE3BF}"/>
              </a:ext>
            </a:extLst>
          </p:cNvPr>
          <p:cNvSpPr>
            <a:spLocks noGrp="1"/>
          </p:cNvSpPr>
          <p:nvPr>
            <p:ph type="dt" sz="half" idx="10"/>
          </p:nvPr>
        </p:nvSpPr>
        <p:spPr>
          <a:xfrm>
            <a:off x="628650" y="4767264"/>
            <a:ext cx="2057400" cy="273844"/>
          </a:xfrm>
          <a:prstGeom prst="rect">
            <a:avLst/>
          </a:prstGeom>
        </p:spPr>
        <p:txBody>
          <a:bodyPr/>
          <a:lstStyle/>
          <a:p>
            <a:fld id="{6F89EA21-22AA-4763-9989-7FE70B5A22A9}" type="datetime1">
              <a:rPr lang="en-US" smtClean="0"/>
              <a:t>4/28/2026</a:t>
            </a:fld>
            <a:endParaRPr lang="en-US"/>
          </a:p>
        </p:txBody>
      </p:sp>
      <p:sp>
        <p:nvSpPr>
          <p:cNvPr id="5" name="Footer Placeholder 4">
            <a:extLst>
              <a:ext uri="{FF2B5EF4-FFF2-40B4-BE49-F238E27FC236}">
                <a16:creationId xmlns:a16="http://schemas.microsoft.com/office/drawing/2014/main" id="{116AA4BA-76E7-6C55-2617-3EBFA5887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E6763-F4BF-114A-1EF5-D1288DD7787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95406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E399-7F94-A137-FCF1-AFC531C18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3E54D-62C9-6074-CC27-7A7A31A71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DC523E-C7AD-ADCC-8FAD-B629AAEC8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1765D-2132-7842-7631-D3401C288BE9}"/>
              </a:ext>
            </a:extLst>
          </p:cNvPr>
          <p:cNvSpPr>
            <a:spLocks noGrp="1"/>
          </p:cNvSpPr>
          <p:nvPr>
            <p:ph type="sldNum" sz="quarter" idx="12"/>
          </p:nvPr>
        </p:nvSpPr>
        <p:spPr>
          <a:xfrm>
            <a:off x="78206" y="4767263"/>
            <a:ext cx="2057400" cy="273844"/>
          </a:xfrm>
        </p:spPr>
        <p:txBody>
          <a:bodyPr/>
          <a:lstStyle>
            <a:lvl1pPr algn="l">
              <a:defRPr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2286145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8403-0020-DBEC-F42E-BB9478940F20}"/>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E004B76-1DC1-532B-6421-56DC0F7E03CC}"/>
              </a:ext>
            </a:extLst>
          </p:cNvPr>
          <p:cNvSpPr>
            <a:spLocks noGrp="1"/>
          </p:cNvSpPr>
          <p:nvPr>
            <p:ph type="body" idx="1"/>
          </p:nvPr>
        </p:nvSpPr>
        <p:spPr>
          <a:xfrm>
            <a:off x="623888" y="3442099"/>
            <a:ext cx="7886700" cy="1125140"/>
          </a:xfrm>
        </p:spPr>
        <p:txBody>
          <a:bodyPr/>
          <a:lstStyle>
            <a:lvl1pPr marL="0" indent="0">
              <a:buNone/>
              <a:defRPr sz="1800">
                <a:solidFill>
                  <a:schemeClr val="tx1">
                    <a:tint val="82000"/>
                  </a:schemeClr>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CA2D47-5AFC-2BED-27DF-67E192E92450}"/>
              </a:ext>
            </a:extLst>
          </p:cNvPr>
          <p:cNvSpPr>
            <a:spLocks noGrp="1"/>
          </p:cNvSpPr>
          <p:nvPr>
            <p:ph type="dt" sz="half" idx="10"/>
          </p:nvPr>
        </p:nvSpPr>
        <p:spPr>
          <a:xfrm>
            <a:off x="628650" y="4767264"/>
            <a:ext cx="2057400" cy="273844"/>
          </a:xfrm>
          <a:prstGeom prst="rect">
            <a:avLst/>
          </a:prstGeom>
        </p:spPr>
        <p:txBody>
          <a:bodyPr/>
          <a:lstStyle/>
          <a:p>
            <a:fld id="{B4B5B049-2933-4175-9EE8-D83ECFB7F70D}" type="datetime1">
              <a:rPr lang="en-US" smtClean="0"/>
              <a:t>4/28/2026</a:t>
            </a:fld>
            <a:endParaRPr lang="en-US"/>
          </a:p>
        </p:txBody>
      </p:sp>
      <p:sp>
        <p:nvSpPr>
          <p:cNvPr id="5" name="Footer Placeholder 4">
            <a:extLst>
              <a:ext uri="{FF2B5EF4-FFF2-40B4-BE49-F238E27FC236}">
                <a16:creationId xmlns:a16="http://schemas.microsoft.com/office/drawing/2014/main" id="{6BF5CC7D-3707-3EBE-8F0F-A8C43C80D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3B4A0-9125-F550-432D-7233322E0BC2}"/>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195607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67A2-7788-1B01-C0B4-F910559F5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61796-94AE-AE01-B528-AF912B419B4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0A477-5C31-5596-21FD-A513C2AA843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65824-12CC-7379-D3F8-00463E138593}"/>
              </a:ext>
            </a:extLst>
          </p:cNvPr>
          <p:cNvSpPr>
            <a:spLocks noGrp="1"/>
          </p:cNvSpPr>
          <p:nvPr>
            <p:ph type="dt" sz="half" idx="10"/>
          </p:nvPr>
        </p:nvSpPr>
        <p:spPr>
          <a:xfrm>
            <a:off x="628650" y="4767264"/>
            <a:ext cx="2057400" cy="273844"/>
          </a:xfrm>
          <a:prstGeom prst="rect">
            <a:avLst/>
          </a:prstGeom>
        </p:spPr>
        <p:txBody>
          <a:bodyPr/>
          <a:lstStyle/>
          <a:p>
            <a:fld id="{C6C372CE-E33F-4A6E-880B-8A71F9A3C39A}" type="datetime1">
              <a:rPr lang="en-US" smtClean="0"/>
              <a:t>4/28/2026</a:t>
            </a:fld>
            <a:endParaRPr lang="en-US"/>
          </a:p>
        </p:txBody>
      </p:sp>
      <p:sp>
        <p:nvSpPr>
          <p:cNvPr id="6" name="Footer Placeholder 5">
            <a:extLst>
              <a:ext uri="{FF2B5EF4-FFF2-40B4-BE49-F238E27FC236}">
                <a16:creationId xmlns:a16="http://schemas.microsoft.com/office/drawing/2014/main" id="{5A4A3136-77B9-9952-C7B3-273A18822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36B39-6B95-8A70-2927-BA4975EA0F2A}"/>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968369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D602-CFD5-2A65-452D-F9415C81147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8F3F1D-A7F3-8790-D590-B2EE0F92D78D}"/>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FA466BC-F8F6-FDAF-2A5D-0B2A23E202B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E7B62A-A035-ADDF-53D1-8928C02422D7}"/>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ADF5C-0426-60DC-6462-B262FAD34DF8}"/>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C06F5-AFFD-2BE9-6818-A55E1ECC77CD}"/>
              </a:ext>
            </a:extLst>
          </p:cNvPr>
          <p:cNvSpPr>
            <a:spLocks noGrp="1"/>
          </p:cNvSpPr>
          <p:nvPr>
            <p:ph type="dt" sz="half" idx="10"/>
          </p:nvPr>
        </p:nvSpPr>
        <p:spPr>
          <a:xfrm>
            <a:off x="628650" y="4767264"/>
            <a:ext cx="2057400" cy="273844"/>
          </a:xfrm>
          <a:prstGeom prst="rect">
            <a:avLst/>
          </a:prstGeom>
        </p:spPr>
        <p:txBody>
          <a:bodyPr/>
          <a:lstStyle/>
          <a:p>
            <a:fld id="{96F815EC-E733-4949-BEB6-732C20837BA9}" type="datetime1">
              <a:rPr lang="en-US" smtClean="0"/>
              <a:t>4/28/2026</a:t>
            </a:fld>
            <a:endParaRPr lang="en-US"/>
          </a:p>
        </p:txBody>
      </p:sp>
      <p:sp>
        <p:nvSpPr>
          <p:cNvPr id="8" name="Footer Placeholder 7">
            <a:extLst>
              <a:ext uri="{FF2B5EF4-FFF2-40B4-BE49-F238E27FC236}">
                <a16:creationId xmlns:a16="http://schemas.microsoft.com/office/drawing/2014/main" id="{10FFE51F-13FD-E945-9782-CD3485143A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9F4D8D-5C5A-47CA-0A92-29A007C3B610}"/>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287318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92F6-9B55-DCEE-97FA-48B5411253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002FB-C8B1-FDD3-3478-0AA8A2965FD7}"/>
              </a:ext>
            </a:extLst>
          </p:cNvPr>
          <p:cNvSpPr>
            <a:spLocks noGrp="1"/>
          </p:cNvSpPr>
          <p:nvPr>
            <p:ph type="dt" sz="half" idx="10"/>
          </p:nvPr>
        </p:nvSpPr>
        <p:spPr>
          <a:xfrm>
            <a:off x="628650" y="4767264"/>
            <a:ext cx="2057400" cy="273844"/>
          </a:xfrm>
          <a:prstGeom prst="rect">
            <a:avLst/>
          </a:prstGeom>
        </p:spPr>
        <p:txBody>
          <a:bodyPr/>
          <a:lstStyle/>
          <a:p>
            <a:fld id="{17602BF5-C3E5-4E3A-87A5-4C577C643B1A}" type="datetime1">
              <a:rPr lang="en-US" smtClean="0"/>
              <a:t>4/28/2026</a:t>
            </a:fld>
            <a:endParaRPr lang="en-US"/>
          </a:p>
        </p:txBody>
      </p:sp>
      <p:sp>
        <p:nvSpPr>
          <p:cNvPr id="4" name="Footer Placeholder 3">
            <a:extLst>
              <a:ext uri="{FF2B5EF4-FFF2-40B4-BE49-F238E27FC236}">
                <a16:creationId xmlns:a16="http://schemas.microsoft.com/office/drawing/2014/main" id="{E86DB193-31FD-D32D-9BBE-64656A49DE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F3950E-D23D-5868-F82E-61ED88CF5EFC}"/>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901023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0B5021-620F-A011-662E-A039A23C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D7348-1F8C-273D-D464-AC2B7FCCBEC1}"/>
              </a:ext>
            </a:extLst>
          </p:cNvPr>
          <p:cNvSpPr>
            <a:spLocks noGrp="1"/>
          </p:cNvSpPr>
          <p:nvPr>
            <p:ph type="sldNum" sz="quarter" idx="12"/>
          </p:nvPr>
        </p:nvSpPr>
        <p:spPr>
          <a:xfrm>
            <a:off x="0" y="4767263"/>
            <a:ext cx="2057400" cy="273844"/>
          </a:xfrm>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826243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1572-6F78-DAAE-2BC1-C4BFA672735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608A8A9-93C9-30DC-B0CF-E7E47EA20C6E}"/>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2BD98-0498-56DE-E653-4D699309937F}"/>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892AED-A997-851B-F962-44210439BB74}"/>
              </a:ext>
            </a:extLst>
          </p:cNvPr>
          <p:cNvSpPr>
            <a:spLocks noGrp="1"/>
          </p:cNvSpPr>
          <p:nvPr>
            <p:ph type="dt" sz="half" idx="10"/>
          </p:nvPr>
        </p:nvSpPr>
        <p:spPr>
          <a:xfrm>
            <a:off x="628650" y="4767264"/>
            <a:ext cx="2057400" cy="273844"/>
          </a:xfrm>
          <a:prstGeom prst="rect">
            <a:avLst/>
          </a:prstGeom>
        </p:spPr>
        <p:txBody>
          <a:bodyPr/>
          <a:lstStyle/>
          <a:p>
            <a:fld id="{40BBA586-11B3-4302-9F7C-60B5D5F2707C}" type="datetime1">
              <a:rPr lang="en-US" smtClean="0"/>
              <a:t>4/28/2026</a:t>
            </a:fld>
            <a:endParaRPr lang="en-US"/>
          </a:p>
        </p:txBody>
      </p:sp>
      <p:sp>
        <p:nvSpPr>
          <p:cNvPr id="6" name="Footer Placeholder 5">
            <a:extLst>
              <a:ext uri="{FF2B5EF4-FFF2-40B4-BE49-F238E27FC236}">
                <a16:creationId xmlns:a16="http://schemas.microsoft.com/office/drawing/2014/main" id="{B5A6B291-65C3-424A-1205-7C8C6659A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C085D-EA69-A15A-DE51-C746218C05B5}"/>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912465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4409-E519-10FC-FF60-F336759D2DD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73686AC-9880-F4EB-5737-83E2C6A08843}"/>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id="{5034E9EE-02A2-5A9A-CB37-F8B110190E18}"/>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8551B7-579B-BE4A-095D-D06B9A965CC9}"/>
              </a:ext>
            </a:extLst>
          </p:cNvPr>
          <p:cNvSpPr>
            <a:spLocks noGrp="1"/>
          </p:cNvSpPr>
          <p:nvPr>
            <p:ph type="dt" sz="half" idx="10"/>
          </p:nvPr>
        </p:nvSpPr>
        <p:spPr>
          <a:xfrm>
            <a:off x="628650" y="4767264"/>
            <a:ext cx="2057400" cy="273844"/>
          </a:xfrm>
          <a:prstGeom prst="rect">
            <a:avLst/>
          </a:prstGeom>
        </p:spPr>
        <p:txBody>
          <a:bodyPr/>
          <a:lstStyle/>
          <a:p>
            <a:fld id="{86EB1B13-0620-463A-A2E3-FB39B335DDA9}" type="datetime1">
              <a:rPr lang="en-US" smtClean="0"/>
              <a:t>4/28/2026</a:t>
            </a:fld>
            <a:endParaRPr lang="en-US"/>
          </a:p>
        </p:txBody>
      </p:sp>
      <p:sp>
        <p:nvSpPr>
          <p:cNvPr id="6" name="Footer Placeholder 5">
            <a:extLst>
              <a:ext uri="{FF2B5EF4-FFF2-40B4-BE49-F238E27FC236}">
                <a16:creationId xmlns:a16="http://schemas.microsoft.com/office/drawing/2014/main" id="{BC41F4D9-1365-1771-470F-0AB2A7C10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DE0EB-EAFB-48CF-2E02-7AAEC11A5CCD}"/>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988563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3B5F-2A9C-EC14-04E1-24839C4BF3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3BABA-3CA2-41E4-9A0B-1DDB5A8C2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0A716-EE48-0B44-3DDE-3B17FFA6D0D2}"/>
              </a:ext>
            </a:extLst>
          </p:cNvPr>
          <p:cNvSpPr>
            <a:spLocks noGrp="1"/>
          </p:cNvSpPr>
          <p:nvPr>
            <p:ph type="dt" sz="half" idx="10"/>
          </p:nvPr>
        </p:nvSpPr>
        <p:spPr>
          <a:xfrm>
            <a:off x="628650" y="4767264"/>
            <a:ext cx="2057400" cy="273844"/>
          </a:xfrm>
          <a:prstGeom prst="rect">
            <a:avLst/>
          </a:prstGeom>
        </p:spPr>
        <p:txBody>
          <a:bodyPr/>
          <a:lstStyle/>
          <a:p>
            <a:fld id="{3C1121EF-055D-410A-BC7A-6095D1C4DD2F}" type="datetime1">
              <a:rPr lang="en-US" smtClean="0"/>
              <a:t>4/28/2026</a:t>
            </a:fld>
            <a:endParaRPr lang="en-US"/>
          </a:p>
        </p:txBody>
      </p:sp>
      <p:sp>
        <p:nvSpPr>
          <p:cNvPr id="5" name="Footer Placeholder 4">
            <a:extLst>
              <a:ext uri="{FF2B5EF4-FFF2-40B4-BE49-F238E27FC236}">
                <a16:creationId xmlns:a16="http://schemas.microsoft.com/office/drawing/2014/main" id="{350F052D-8C07-0244-50C7-72BD0E4A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EC7E4-FFFA-E06F-C4F2-614FBC000F8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102429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grpSp>
        <p:nvGrpSpPr>
          <p:cNvPr id="6"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1422BC2-C37B-276F-EA5D-E6E52BE38744}"/>
              </a:ext>
            </a:extLst>
          </p:cNvPr>
          <p:cNvGrpSpPr/>
          <p:nvPr userDrawn="1"/>
        </p:nvGrpSpPr>
        <p:grpSpPr>
          <a:xfrm>
            <a:off x="950919" y="4910341"/>
            <a:ext cx="26046" cy="14544"/>
            <a:chOff x="950919" y="4910341"/>
            <a:chExt cx="26046" cy="14544"/>
          </a:xfrm>
          <a:solidFill>
            <a:srgbClr val="FFFFFF"/>
          </a:solidFill>
        </p:grpSpPr>
        <p:sp>
          <p:nvSpPr>
            <p:cNvPr id="9" name="Freeform: Shape 8">
              <a:extLst>
                <a:ext uri="{FF2B5EF4-FFF2-40B4-BE49-F238E27FC236}">
                  <a16:creationId xmlns:a16="http://schemas.microsoft.com/office/drawing/2014/main" id="{EDC22965-C4EC-0516-217D-7A9E59C620B9}"/>
                </a:ext>
              </a:extLst>
            </p:cNvPr>
            <p:cNvSpPr/>
            <p:nvPr/>
          </p:nvSpPr>
          <p:spPr>
            <a:xfrm>
              <a:off x="950919" y="4910341"/>
              <a:ext cx="10839" cy="14544"/>
            </a:xfrm>
            <a:custGeom>
              <a:avLst/>
              <a:gdLst>
                <a:gd name="connsiteX0" fmla="*/ 0 w 10839"/>
                <a:gd name="connsiteY0" fmla="*/ 2106 h 14544"/>
                <a:gd name="connsiteX1" fmla="*/ 4289 w 10839"/>
                <a:gd name="connsiteY1" fmla="*/ 2106 h 14544"/>
                <a:gd name="connsiteX2" fmla="*/ 4289 w 10839"/>
                <a:gd name="connsiteY2" fmla="*/ 14544 h 14544"/>
                <a:gd name="connsiteX3" fmla="*/ 6551 w 10839"/>
                <a:gd name="connsiteY3" fmla="*/ 14544 h 14544"/>
                <a:gd name="connsiteX4" fmla="*/ 6551 w 10839"/>
                <a:gd name="connsiteY4" fmla="*/ 2106 h 14544"/>
                <a:gd name="connsiteX5" fmla="*/ 10840 w 10839"/>
                <a:gd name="connsiteY5" fmla="*/ 2106 h 14544"/>
                <a:gd name="connsiteX6" fmla="*/ 10840 w 10839"/>
                <a:gd name="connsiteY6" fmla="*/ 0 h 14544"/>
                <a:gd name="connsiteX7" fmla="*/ 0 w 10839"/>
                <a:gd name="connsiteY7" fmla="*/ 0 h 14544"/>
                <a:gd name="connsiteX8" fmla="*/ 0 w 10839"/>
                <a:gd name="connsiteY8" fmla="*/ 2106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9" h="14544">
                  <a:moveTo>
                    <a:pt x="0" y="2106"/>
                  </a:moveTo>
                  <a:lnTo>
                    <a:pt x="4289" y="2106"/>
                  </a:lnTo>
                  <a:lnTo>
                    <a:pt x="4289" y="14544"/>
                  </a:lnTo>
                  <a:lnTo>
                    <a:pt x="6551" y="14544"/>
                  </a:lnTo>
                  <a:lnTo>
                    <a:pt x="6551" y="2106"/>
                  </a:lnTo>
                  <a:lnTo>
                    <a:pt x="10840" y="2106"/>
                  </a:lnTo>
                  <a:lnTo>
                    <a:pt x="10840" y="0"/>
                  </a:lnTo>
                  <a:lnTo>
                    <a:pt x="0" y="0"/>
                  </a:lnTo>
                  <a:lnTo>
                    <a:pt x="0" y="2106"/>
                  </a:lnTo>
                  <a:close/>
                </a:path>
              </a:pathLst>
            </a:custGeom>
            <a:solidFill>
              <a:srgbClr val="FFFFFF"/>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3747F74-D154-FAD7-541F-A552C14C3DC3}"/>
                </a:ext>
              </a:extLst>
            </p:cNvPr>
            <p:cNvSpPr/>
            <p:nvPr/>
          </p:nvSpPr>
          <p:spPr>
            <a:xfrm>
              <a:off x="963280" y="4910341"/>
              <a:ext cx="13686" cy="14544"/>
            </a:xfrm>
            <a:custGeom>
              <a:avLst/>
              <a:gdLst>
                <a:gd name="connsiteX0" fmla="*/ 10918 w 13686"/>
                <a:gd name="connsiteY0" fmla="*/ 0 h 14544"/>
                <a:gd name="connsiteX1" fmla="*/ 6863 w 13686"/>
                <a:gd name="connsiteY1" fmla="*/ 11035 h 14544"/>
                <a:gd name="connsiteX2" fmla="*/ 2924 w 13686"/>
                <a:gd name="connsiteY2" fmla="*/ 312 h 14544"/>
                <a:gd name="connsiteX3" fmla="*/ 2807 w 13686"/>
                <a:gd name="connsiteY3" fmla="*/ 0 h 14544"/>
                <a:gd name="connsiteX4" fmla="*/ 0 w 13686"/>
                <a:gd name="connsiteY4" fmla="*/ 0 h 14544"/>
                <a:gd name="connsiteX5" fmla="*/ 0 w 13686"/>
                <a:gd name="connsiteY5" fmla="*/ 14544 h 14544"/>
                <a:gd name="connsiteX6" fmla="*/ 2262 w 13686"/>
                <a:gd name="connsiteY6" fmla="*/ 14544 h 14544"/>
                <a:gd name="connsiteX7" fmla="*/ 2262 w 13686"/>
                <a:gd name="connsiteY7" fmla="*/ 4679 h 14544"/>
                <a:gd name="connsiteX8" fmla="*/ 5888 w 13686"/>
                <a:gd name="connsiteY8" fmla="*/ 14544 h 14544"/>
                <a:gd name="connsiteX9" fmla="*/ 7798 w 13686"/>
                <a:gd name="connsiteY9" fmla="*/ 14544 h 14544"/>
                <a:gd name="connsiteX10" fmla="*/ 11425 w 13686"/>
                <a:gd name="connsiteY10" fmla="*/ 4679 h 14544"/>
                <a:gd name="connsiteX11" fmla="*/ 11425 w 13686"/>
                <a:gd name="connsiteY11" fmla="*/ 14544 h 14544"/>
                <a:gd name="connsiteX12" fmla="*/ 13686 w 13686"/>
                <a:gd name="connsiteY12" fmla="*/ 14544 h 14544"/>
                <a:gd name="connsiteX13" fmla="*/ 13686 w 13686"/>
                <a:gd name="connsiteY13" fmla="*/ 0 h 14544"/>
                <a:gd name="connsiteX14" fmla="*/ 10918 w 13686"/>
                <a:gd name="connsiteY14" fmla="*/ 0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 h="14544">
                  <a:moveTo>
                    <a:pt x="10918" y="0"/>
                  </a:moveTo>
                  <a:lnTo>
                    <a:pt x="6863" y="11035"/>
                  </a:lnTo>
                  <a:lnTo>
                    <a:pt x="2924" y="312"/>
                  </a:lnTo>
                  <a:lnTo>
                    <a:pt x="2807" y="0"/>
                  </a:lnTo>
                  <a:lnTo>
                    <a:pt x="0" y="0"/>
                  </a:lnTo>
                  <a:lnTo>
                    <a:pt x="0" y="14544"/>
                  </a:lnTo>
                  <a:lnTo>
                    <a:pt x="2262" y="14544"/>
                  </a:lnTo>
                  <a:lnTo>
                    <a:pt x="2262" y="4679"/>
                  </a:lnTo>
                  <a:lnTo>
                    <a:pt x="5888" y="14544"/>
                  </a:lnTo>
                  <a:lnTo>
                    <a:pt x="7798" y="14544"/>
                  </a:lnTo>
                  <a:lnTo>
                    <a:pt x="11425" y="4679"/>
                  </a:lnTo>
                  <a:lnTo>
                    <a:pt x="11425" y="14544"/>
                  </a:lnTo>
                  <a:lnTo>
                    <a:pt x="13686" y="14544"/>
                  </a:lnTo>
                  <a:lnTo>
                    <a:pt x="13686" y="0"/>
                  </a:lnTo>
                  <a:lnTo>
                    <a:pt x="10918" y="0"/>
                  </a:lnTo>
                  <a:close/>
                </a:path>
              </a:pathLst>
            </a:custGeom>
            <a:solidFill>
              <a:srgbClr val="FFFFFF"/>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6AEBB-BE2E-21CD-9879-2F1D588966D2}"/>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7502E-7659-4DAD-BED6-4E6D0D3DB7C8}"/>
              </a:ext>
            </a:extLst>
          </p:cNvPr>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0AD8D-164D-9A66-EBEF-9437613ECA18}"/>
              </a:ext>
            </a:extLst>
          </p:cNvPr>
          <p:cNvSpPr>
            <a:spLocks noGrp="1"/>
          </p:cNvSpPr>
          <p:nvPr>
            <p:ph type="dt" sz="half" idx="10"/>
          </p:nvPr>
        </p:nvSpPr>
        <p:spPr>
          <a:xfrm>
            <a:off x="628650" y="4767264"/>
            <a:ext cx="2057400" cy="273844"/>
          </a:xfrm>
          <a:prstGeom prst="rect">
            <a:avLst/>
          </a:prstGeom>
        </p:spPr>
        <p:txBody>
          <a:bodyPr/>
          <a:lstStyle/>
          <a:p>
            <a:fld id="{F01CD3F1-3FEE-4D09-AD59-377F6B17F6F0}" type="datetime1">
              <a:rPr lang="en-US" smtClean="0"/>
              <a:t>4/28/2026</a:t>
            </a:fld>
            <a:endParaRPr lang="en-US"/>
          </a:p>
        </p:txBody>
      </p:sp>
      <p:sp>
        <p:nvSpPr>
          <p:cNvPr id="5" name="Footer Placeholder 4">
            <a:extLst>
              <a:ext uri="{FF2B5EF4-FFF2-40B4-BE49-F238E27FC236}">
                <a16:creationId xmlns:a16="http://schemas.microsoft.com/office/drawing/2014/main" id="{86F9DDC7-BF3B-1A89-A275-B6E555BAB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6226E-BD48-C844-ABEA-67901C4A0D1E}"/>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42019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grpSp>
        <p:nvGrpSpPr>
          <p:cNvPr id="17"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E22C6FC3-EF15-EB2A-829D-F1780ED3D2BD}"/>
              </a:ext>
            </a:extLst>
          </p:cNvPr>
          <p:cNvGrpSpPr/>
          <p:nvPr userDrawn="1"/>
        </p:nvGrpSpPr>
        <p:grpSpPr>
          <a:xfrm>
            <a:off x="950919" y="4910341"/>
            <a:ext cx="26046" cy="14544"/>
            <a:chOff x="950919" y="4910341"/>
            <a:chExt cx="26046" cy="14544"/>
          </a:xfrm>
          <a:solidFill>
            <a:srgbClr val="FFFFFF"/>
          </a:solidFill>
        </p:grpSpPr>
        <p:sp>
          <p:nvSpPr>
            <p:cNvPr id="18" name="Freeform: Shape 17">
              <a:extLst>
                <a:ext uri="{FF2B5EF4-FFF2-40B4-BE49-F238E27FC236}">
                  <a16:creationId xmlns:a16="http://schemas.microsoft.com/office/drawing/2014/main" id="{58D91A30-6BFA-60D2-C29B-30EDD3A00042}"/>
                </a:ext>
              </a:extLst>
            </p:cNvPr>
            <p:cNvSpPr/>
            <p:nvPr/>
          </p:nvSpPr>
          <p:spPr>
            <a:xfrm>
              <a:off x="950919" y="4910341"/>
              <a:ext cx="10839" cy="14544"/>
            </a:xfrm>
            <a:custGeom>
              <a:avLst/>
              <a:gdLst>
                <a:gd name="connsiteX0" fmla="*/ 0 w 10839"/>
                <a:gd name="connsiteY0" fmla="*/ 2106 h 14544"/>
                <a:gd name="connsiteX1" fmla="*/ 4289 w 10839"/>
                <a:gd name="connsiteY1" fmla="*/ 2106 h 14544"/>
                <a:gd name="connsiteX2" fmla="*/ 4289 w 10839"/>
                <a:gd name="connsiteY2" fmla="*/ 14544 h 14544"/>
                <a:gd name="connsiteX3" fmla="*/ 6551 w 10839"/>
                <a:gd name="connsiteY3" fmla="*/ 14544 h 14544"/>
                <a:gd name="connsiteX4" fmla="*/ 6551 w 10839"/>
                <a:gd name="connsiteY4" fmla="*/ 2106 h 14544"/>
                <a:gd name="connsiteX5" fmla="*/ 10840 w 10839"/>
                <a:gd name="connsiteY5" fmla="*/ 2106 h 14544"/>
                <a:gd name="connsiteX6" fmla="*/ 10840 w 10839"/>
                <a:gd name="connsiteY6" fmla="*/ 0 h 14544"/>
                <a:gd name="connsiteX7" fmla="*/ 0 w 10839"/>
                <a:gd name="connsiteY7" fmla="*/ 0 h 14544"/>
                <a:gd name="connsiteX8" fmla="*/ 0 w 10839"/>
                <a:gd name="connsiteY8" fmla="*/ 2106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9" h="14544">
                  <a:moveTo>
                    <a:pt x="0" y="2106"/>
                  </a:moveTo>
                  <a:lnTo>
                    <a:pt x="4289" y="2106"/>
                  </a:lnTo>
                  <a:lnTo>
                    <a:pt x="4289" y="14544"/>
                  </a:lnTo>
                  <a:lnTo>
                    <a:pt x="6551" y="14544"/>
                  </a:lnTo>
                  <a:lnTo>
                    <a:pt x="6551" y="2106"/>
                  </a:lnTo>
                  <a:lnTo>
                    <a:pt x="10840" y="2106"/>
                  </a:lnTo>
                  <a:lnTo>
                    <a:pt x="10840" y="0"/>
                  </a:lnTo>
                  <a:lnTo>
                    <a:pt x="0" y="0"/>
                  </a:lnTo>
                  <a:lnTo>
                    <a:pt x="0" y="2106"/>
                  </a:lnTo>
                  <a:close/>
                </a:path>
              </a:pathLst>
            </a:custGeom>
            <a:solidFill>
              <a:srgbClr val="FFFFFF"/>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84ADE95-B236-BE0F-B9CD-098C37AAB917}"/>
                </a:ext>
              </a:extLst>
            </p:cNvPr>
            <p:cNvSpPr/>
            <p:nvPr/>
          </p:nvSpPr>
          <p:spPr>
            <a:xfrm>
              <a:off x="963280" y="4910341"/>
              <a:ext cx="13686" cy="14544"/>
            </a:xfrm>
            <a:custGeom>
              <a:avLst/>
              <a:gdLst>
                <a:gd name="connsiteX0" fmla="*/ 10918 w 13686"/>
                <a:gd name="connsiteY0" fmla="*/ 0 h 14544"/>
                <a:gd name="connsiteX1" fmla="*/ 6863 w 13686"/>
                <a:gd name="connsiteY1" fmla="*/ 11035 h 14544"/>
                <a:gd name="connsiteX2" fmla="*/ 2924 w 13686"/>
                <a:gd name="connsiteY2" fmla="*/ 312 h 14544"/>
                <a:gd name="connsiteX3" fmla="*/ 2807 w 13686"/>
                <a:gd name="connsiteY3" fmla="*/ 0 h 14544"/>
                <a:gd name="connsiteX4" fmla="*/ 0 w 13686"/>
                <a:gd name="connsiteY4" fmla="*/ 0 h 14544"/>
                <a:gd name="connsiteX5" fmla="*/ 0 w 13686"/>
                <a:gd name="connsiteY5" fmla="*/ 14544 h 14544"/>
                <a:gd name="connsiteX6" fmla="*/ 2262 w 13686"/>
                <a:gd name="connsiteY6" fmla="*/ 14544 h 14544"/>
                <a:gd name="connsiteX7" fmla="*/ 2262 w 13686"/>
                <a:gd name="connsiteY7" fmla="*/ 4679 h 14544"/>
                <a:gd name="connsiteX8" fmla="*/ 5888 w 13686"/>
                <a:gd name="connsiteY8" fmla="*/ 14544 h 14544"/>
                <a:gd name="connsiteX9" fmla="*/ 7798 w 13686"/>
                <a:gd name="connsiteY9" fmla="*/ 14544 h 14544"/>
                <a:gd name="connsiteX10" fmla="*/ 11425 w 13686"/>
                <a:gd name="connsiteY10" fmla="*/ 4679 h 14544"/>
                <a:gd name="connsiteX11" fmla="*/ 11425 w 13686"/>
                <a:gd name="connsiteY11" fmla="*/ 14544 h 14544"/>
                <a:gd name="connsiteX12" fmla="*/ 13686 w 13686"/>
                <a:gd name="connsiteY12" fmla="*/ 14544 h 14544"/>
                <a:gd name="connsiteX13" fmla="*/ 13686 w 13686"/>
                <a:gd name="connsiteY13" fmla="*/ 0 h 14544"/>
                <a:gd name="connsiteX14" fmla="*/ 10918 w 13686"/>
                <a:gd name="connsiteY14" fmla="*/ 0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 h="14544">
                  <a:moveTo>
                    <a:pt x="10918" y="0"/>
                  </a:moveTo>
                  <a:lnTo>
                    <a:pt x="6863" y="11035"/>
                  </a:lnTo>
                  <a:lnTo>
                    <a:pt x="2924" y="312"/>
                  </a:lnTo>
                  <a:lnTo>
                    <a:pt x="2807" y="0"/>
                  </a:lnTo>
                  <a:lnTo>
                    <a:pt x="0" y="0"/>
                  </a:lnTo>
                  <a:lnTo>
                    <a:pt x="0" y="14544"/>
                  </a:lnTo>
                  <a:lnTo>
                    <a:pt x="2262" y="14544"/>
                  </a:lnTo>
                  <a:lnTo>
                    <a:pt x="2262" y="4679"/>
                  </a:lnTo>
                  <a:lnTo>
                    <a:pt x="5888" y="14544"/>
                  </a:lnTo>
                  <a:lnTo>
                    <a:pt x="7798" y="14544"/>
                  </a:lnTo>
                  <a:lnTo>
                    <a:pt x="11425" y="4679"/>
                  </a:lnTo>
                  <a:lnTo>
                    <a:pt x="11425" y="14544"/>
                  </a:lnTo>
                  <a:lnTo>
                    <a:pt x="13686" y="14544"/>
                  </a:lnTo>
                  <a:lnTo>
                    <a:pt x="13686" y="0"/>
                  </a:lnTo>
                  <a:lnTo>
                    <a:pt x="10918" y="0"/>
                  </a:lnTo>
                  <a:close/>
                </a:path>
              </a:pathLst>
            </a:custGeom>
            <a:solidFill>
              <a:srgbClr val="FFFFFF"/>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9DC28E5-EEF9-455C-45F3-D3C7ED71A8F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384173" y="4633817"/>
            <a:ext cx="694722" cy="440139"/>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85726" y="70921"/>
            <a:ext cx="8229600" cy="857250"/>
          </a:xfrm>
          <a:prstGeom prst="rect">
            <a:avLst/>
          </a:prstGeom>
        </p:spPr>
        <p:txBody>
          <a:bodyPr anchor="ctr"/>
          <a:lstStyle>
            <a:lvl1pPr algn="l">
              <a:lnSpc>
                <a:spcPts val="4000"/>
              </a:lnSpc>
              <a:defRPr sz="2400" b="1" baseline="0">
                <a:solidFill>
                  <a:schemeClr val="bg1"/>
                </a:solidFill>
                <a:effectLst/>
                <a:latin typeface="Calibri" pitchFamily="34" charset="0"/>
              </a:defRPr>
            </a:lvl1pPr>
          </a:lstStyle>
          <a:p>
            <a:endParaRPr lang="en-US"/>
          </a:p>
        </p:txBody>
      </p:sp>
      <p:grpSp>
        <p:nvGrpSpPr>
          <p:cNvPr id="14"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C592E4F6-6A31-AF58-C24B-194061AC7A15}"/>
              </a:ext>
            </a:extLst>
          </p:cNvPr>
          <p:cNvGrpSpPr/>
          <p:nvPr userDrawn="1"/>
        </p:nvGrpSpPr>
        <p:grpSpPr>
          <a:xfrm>
            <a:off x="950919" y="4910341"/>
            <a:ext cx="26046" cy="14544"/>
            <a:chOff x="950919" y="4910341"/>
            <a:chExt cx="26046" cy="14544"/>
          </a:xfrm>
          <a:solidFill>
            <a:srgbClr val="FFFFFF"/>
          </a:solidFill>
        </p:grpSpPr>
        <p:sp>
          <p:nvSpPr>
            <p:cNvPr id="16" name="Freeform: Shape 15">
              <a:extLst>
                <a:ext uri="{FF2B5EF4-FFF2-40B4-BE49-F238E27FC236}">
                  <a16:creationId xmlns:a16="http://schemas.microsoft.com/office/drawing/2014/main" id="{57DB3AD8-2EA6-5AB1-7A0D-9BE39D160EFC}"/>
                </a:ext>
              </a:extLst>
            </p:cNvPr>
            <p:cNvSpPr/>
            <p:nvPr/>
          </p:nvSpPr>
          <p:spPr>
            <a:xfrm>
              <a:off x="950919" y="4910341"/>
              <a:ext cx="10839" cy="14544"/>
            </a:xfrm>
            <a:custGeom>
              <a:avLst/>
              <a:gdLst>
                <a:gd name="connsiteX0" fmla="*/ 0 w 10839"/>
                <a:gd name="connsiteY0" fmla="*/ 2106 h 14544"/>
                <a:gd name="connsiteX1" fmla="*/ 4289 w 10839"/>
                <a:gd name="connsiteY1" fmla="*/ 2106 h 14544"/>
                <a:gd name="connsiteX2" fmla="*/ 4289 w 10839"/>
                <a:gd name="connsiteY2" fmla="*/ 14544 h 14544"/>
                <a:gd name="connsiteX3" fmla="*/ 6551 w 10839"/>
                <a:gd name="connsiteY3" fmla="*/ 14544 h 14544"/>
                <a:gd name="connsiteX4" fmla="*/ 6551 w 10839"/>
                <a:gd name="connsiteY4" fmla="*/ 2106 h 14544"/>
                <a:gd name="connsiteX5" fmla="*/ 10840 w 10839"/>
                <a:gd name="connsiteY5" fmla="*/ 2106 h 14544"/>
                <a:gd name="connsiteX6" fmla="*/ 10840 w 10839"/>
                <a:gd name="connsiteY6" fmla="*/ 0 h 14544"/>
                <a:gd name="connsiteX7" fmla="*/ 0 w 10839"/>
                <a:gd name="connsiteY7" fmla="*/ 0 h 14544"/>
                <a:gd name="connsiteX8" fmla="*/ 0 w 10839"/>
                <a:gd name="connsiteY8" fmla="*/ 2106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9" h="14544">
                  <a:moveTo>
                    <a:pt x="0" y="2106"/>
                  </a:moveTo>
                  <a:lnTo>
                    <a:pt x="4289" y="2106"/>
                  </a:lnTo>
                  <a:lnTo>
                    <a:pt x="4289" y="14544"/>
                  </a:lnTo>
                  <a:lnTo>
                    <a:pt x="6551" y="14544"/>
                  </a:lnTo>
                  <a:lnTo>
                    <a:pt x="6551" y="2106"/>
                  </a:lnTo>
                  <a:lnTo>
                    <a:pt x="10840" y="2106"/>
                  </a:lnTo>
                  <a:lnTo>
                    <a:pt x="10840" y="0"/>
                  </a:lnTo>
                  <a:lnTo>
                    <a:pt x="0" y="0"/>
                  </a:lnTo>
                  <a:lnTo>
                    <a:pt x="0" y="2106"/>
                  </a:lnTo>
                  <a:close/>
                </a:path>
              </a:pathLst>
            </a:custGeom>
            <a:solidFill>
              <a:srgbClr val="FFFFFF"/>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B96E871-38BC-1CDD-B6FB-F3EDFBB3531E}"/>
                </a:ext>
              </a:extLst>
            </p:cNvPr>
            <p:cNvSpPr/>
            <p:nvPr/>
          </p:nvSpPr>
          <p:spPr>
            <a:xfrm>
              <a:off x="963280" y="4910341"/>
              <a:ext cx="13686" cy="14544"/>
            </a:xfrm>
            <a:custGeom>
              <a:avLst/>
              <a:gdLst>
                <a:gd name="connsiteX0" fmla="*/ 10918 w 13686"/>
                <a:gd name="connsiteY0" fmla="*/ 0 h 14544"/>
                <a:gd name="connsiteX1" fmla="*/ 6863 w 13686"/>
                <a:gd name="connsiteY1" fmla="*/ 11035 h 14544"/>
                <a:gd name="connsiteX2" fmla="*/ 2924 w 13686"/>
                <a:gd name="connsiteY2" fmla="*/ 312 h 14544"/>
                <a:gd name="connsiteX3" fmla="*/ 2807 w 13686"/>
                <a:gd name="connsiteY3" fmla="*/ 0 h 14544"/>
                <a:gd name="connsiteX4" fmla="*/ 0 w 13686"/>
                <a:gd name="connsiteY4" fmla="*/ 0 h 14544"/>
                <a:gd name="connsiteX5" fmla="*/ 0 w 13686"/>
                <a:gd name="connsiteY5" fmla="*/ 14544 h 14544"/>
                <a:gd name="connsiteX6" fmla="*/ 2262 w 13686"/>
                <a:gd name="connsiteY6" fmla="*/ 14544 h 14544"/>
                <a:gd name="connsiteX7" fmla="*/ 2262 w 13686"/>
                <a:gd name="connsiteY7" fmla="*/ 4679 h 14544"/>
                <a:gd name="connsiteX8" fmla="*/ 5888 w 13686"/>
                <a:gd name="connsiteY8" fmla="*/ 14544 h 14544"/>
                <a:gd name="connsiteX9" fmla="*/ 7798 w 13686"/>
                <a:gd name="connsiteY9" fmla="*/ 14544 h 14544"/>
                <a:gd name="connsiteX10" fmla="*/ 11425 w 13686"/>
                <a:gd name="connsiteY10" fmla="*/ 4679 h 14544"/>
                <a:gd name="connsiteX11" fmla="*/ 11425 w 13686"/>
                <a:gd name="connsiteY11" fmla="*/ 14544 h 14544"/>
                <a:gd name="connsiteX12" fmla="*/ 13686 w 13686"/>
                <a:gd name="connsiteY12" fmla="*/ 14544 h 14544"/>
                <a:gd name="connsiteX13" fmla="*/ 13686 w 13686"/>
                <a:gd name="connsiteY13" fmla="*/ 0 h 14544"/>
                <a:gd name="connsiteX14" fmla="*/ 10918 w 13686"/>
                <a:gd name="connsiteY14" fmla="*/ 0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 h="14544">
                  <a:moveTo>
                    <a:pt x="10918" y="0"/>
                  </a:moveTo>
                  <a:lnTo>
                    <a:pt x="6863" y="11035"/>
                  </a:lnTo>
                  <a:lnTo>
                    <a:pt x="2924" y="312"/>
                  </a:lnTo>
                  <a:lnTo>
                    <a:pt x="2807" y="0"/>
                  </a:lnTo>
                  <a:lnTo>
                    <a:pt x="0" y="0"/>
                  </a:lnTo>
                  <a:lnTo>
                    <a:pt x="0" y="14544"/>
                  </a:lnTo>
                  <a:lnTo>
                    <a:pt x="2262" y="14544"/>
                  </a:lnTo>
                  <a:lnTo>
                    <a:pt x="2262" y="4679"/>
                  </a:lnTo>
                  <a:lnTo>
                    <a:pt x="5888" y="14544"/>
                  </a:lnTo>
                  <a:lnTo>
                    <a:pt x="7798" y="14544"/>
                  </a:lnTo>
                  <a:lnTo>
                    <a:pt x="11425" y="4679"/>
                  </a:lnTo>
                  <a:lnTo>
                    <a:pt x="11425" y="14544"/>
                  </a:lnTo>
                  <a:lnTo>
                    <a:pt x="13686" y="14544"/>
                  </a:lnTo>
                  <a:lnTo>
                    <a:pt x="13686" y="0"/>
                  </a:lnTo>
                  <a:lnTo>
                    <a:pt x="10918" y="0"/>
                  </a:lnTo>
                  <a:close/>
                </a:path>
              </a:pathLst>
            </a:custGeom>
            <a:solidFill>
              <a:srgbClr val="FFFFFF"/>
            </a:solidFill>
            <a:ln w="0" cap="flat">
              <a:noFill/>
              <a:prstDash val="solid"/>
              <a:miter/>
            </a:ln>
          </p:spPr>
          <p:txBody>
            <a:bodyPr rtlCol="0" anchor="ctr"/>
            <a:lstStyle/>
            <a:p>
              <a:endParaRPr lang="en-US"/>
            </a:p>
          </p:txBody>
        </p:sp>
      </p:grpSp>
      <p:sp>
        <p:nvSpPr>
          <p:cNvPr id="10" name="Chart Placeholder 9">
            <a:extLst>
              <a:ext uri="{FF2B5EF4-FFF2-40B4-BE49-F238E27FC236}">
                <a16:creationId xmlns:a16="http://schemas.microsoft.com/office/drawing/2014/main" id="{B90136A3-6052-853A-8259-82A80A823509}"/>
              </a:ext>
            </a:extLst>
          </p:cNvPr>
          <p:cNvSpPr>
            <a:spLocks noGrp="1"/>
          </p:cNvSpPr>
          <p:nvPr>
            <p:ph type="chart" sz="quarter" idx="10"/>
          </p:nvPr>
        </p:nvSpPr>
        <p:spPr>
          <a:xfrm>
            <a:off x="2266950" y="1517650"/>
            <a:ext cx="4419600" cy="2495550"/>
          </a:xfrm>
        </p:spPr>
        <p:txBody>
          <a:bodyPr/>
          <a:lstStyle/>
          <a:p>
            <a:endParaRPr lang="en-US"/>
          </a:p>
        </p:txBody>
      </p:sp>
    </p:spTree>
    <p:extLst>
      <p:ext uri="{BB962C8B-B14F-4D97-AF65-F5344CB8AC3E}">
        <p14:creationId xmlns:p14="http://schemas.microsoft.com/office/powerpoint/2010/main" val="277136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0B5021-620F-A011-662E-A039A23C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D7348-1F8C-273D-D464-AC2B7FCCBEC1}"/>
              </a:ext>
            </a:extLst>
          </p:cNvPr>
          <p:cNvSpPr>
            <a:spLocks noGrp="1"/>
          </p:cNvSpPr>
          <p:nvPr>
            <p:ph type="sldNum" sz="quarter" idx="12"/>
          </p:nvPr>
        </p:nvSpPr>
        <p:spPr>
          <a:xfrm>
            <a:off x="0" y="4767262"/>
            <a:ext cx="2057400" cy="273844"/>
          </a:xfrm>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60755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76" r:id="rId5"/>
    <p:sldLayoutId id="2147483852" r:id="rId6"/>
    <p:sldLayoutId id="2147483883" r:id="rId7"/>
    <p:sldLayoutId id="2147483885" r:id="rId8"/>
    <p:sldLayoutId id="2147483902" r:id="rId9"/>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1200" kern="1200">
          <a:solidFill>
            <a:srgbClr val="1D1D1D"/>
          </a:solidFill>
          <a:latin typeface="+mj-lt"/>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1200" kern="1200">
          <a:solidFill>
            <a:srgbClr val="1D1D1D"/>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200" kern="1200">
          <a:solidFill>
            <a:srgbClr val="1D1D1D"/>
          </a:solidFill>
          <a:latin typeface="+mj-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200" kern="1200">
          <a:solidFill>
            <a:srgbClr val="1D1D1D"/>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1D1D1D"/>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2E8FB-3FA6-A9D9-BEE1-FB11AD78A0E9}"/>
              </a:ext>
            </a:extLst>
          </p:cNvPr>
          <p:cNvSpPr>
            <a:spLocks noGrp="1"/>
          </p:cNvSpPr>
          <p:nvPr>
            <p:ph type="title"/>
          </p:nvPr>
        </p:nvSpPr>
        <p:spPr>
          <a:xfrm>
            <a:off x="105277" y="13693"/>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09273-79F2-6EF9-39AB-9A1716DCA32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8BB7355-5F1E-2BAA-64DC-F68C778CFDA7}"/>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C38951-EC10-0F2C-A801-272B248C9950}"/>
              </a:ext>
            </a:extLst>
          </p:cNvPr>
          <p:cNvSpPr>
            <a:spLocks noGrp="1"/>
          </p:cNvSpPr>
          <p:nvPr>
            <p:ph type="sldNum" sz="quarter" idx="4"/>
          </p:nvPr>
        </p:nvSpPr>
        <p:spPr>
          <a:xfrm>
            <a:off x="0" y="4869657"/>
            <a:ext cx="2057400" cy="273844"/>
          </a:xfrm>
          <a:prstGeom prst="rect">
            <a:avLst/>
          </a:prstGeom>
        </p:spPr>
        <p:txBody>
          <a:bodyPr vert="horz" lIns="91440" tIns="45720" rIns="91440" bIns="45720" rtlCol="0" anchor="ctr"/>
          <a:lstStyle>
            <a:lvl1pPr algn="l">
              <a:defRPr sz="900"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344189915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ftr="0" dt="0"/>
  <p:txStyles>
    <p:titleStyle>
      <a:lvl1pPr algn="l" defTabSz="685783"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hyperlink" Target="https://www.cdc.gov/nchhstp/about/atlasplus.html"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https://www.cdc.gov/hiv-data/nhss/index.html" TargetMode="External"/><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hemeOverride" Target="../theme/themeOverride2.xml"/><Relationship Id="rId5" Type="http://schemas.openxmlformats.org/officeDocument/2006/relationships/image" Target="../media/image4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image" Target="../media/image69.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D0C7A3D-2857-3E97-FCA1-BAC6A459933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9D631F2-12E2-F036-CF94-7A322DE132A5}"/>
              </a:ext>
            </a:extLst>
          </p:cNvPr>
          <p:cNvSpPr txBox="1"/>
          <p:nvPr/>
        </p:nvSpPr>
        <p:spPr>
          <a:xfrm>
            <a:off x="221850" y="1721384"/>
            <a:ext cx="3534508" cy="267765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Monitoring Selected National HIV Prevention and Care Objectives by Using HIV Surveillance Data—United States and 7 Territories and Freely Associated States, 2024</a:t>
            </a:r>
          </a:p>
        </p:txBody>
      </p:sp>
      <p:pic>
        <p:nvPicPr>
          <p:cNvPr id="2" name="Picture 1" descr="Image describing the HIV surveillance report series.">
            <a:extLst>
              <a:ext uri="{FF2B5EF4-FFF2-40B4-BE49-F238E27FC236}">
                <a16:creationId xmlns:a16="http://schemas.microsoft.com/office/drawing/2014/main" id="{F25E8911-26B0-9C4F-F21E-89C79775CB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5242" y="2399734"/>
            <a:ext cx="2833107" cy="1593622"/>
          </a:xfrm>
          <a:prstGeom prst="roundRect">
            <a:avLst/>
          </a:prstGeom>
          <a:noFill/>
          <a:ln>
            <a:solidFill>
              <a:srgbClr val="BF3528"/>
            </a:solidFill>
          </a:ln>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with medium confidence">
            <a:extLst>
              <a:ext uri="{FF2B5EF4-FFF2-40B4-BE49-F238E27FC236}">
                <a16:creationId xmlns:a16="http://schemas.microsoft.com/office/drawing/2014/main" id="{2EC1CBE9-4495-79D4-1F70-1256E6FD5A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08" r="78825"/>
          <a:stretch>
            <a:fillRect/>
          </a:stretch>
        </p:blipFill>
        <p:spPr>
          <a:xfrm rot="16200000">
            <a:off x="6229133" y="470255"/>
            <a:ext cx="805325" cy="2739538"/>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CA4F4889-47E3-EB76-0447-61AC3288EE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8825"/>
          <a:stretch/>
        </p:blipFill>
        <p:spPr>
          <a:xfrm>
            <a:off x="8478552" y="0"/>
            <a:ext cx="665448" cy="691376"/>
          </a:xfrm>
          <a:prstGeom prst="rect">
            <a:avLst/>
          </a:prstGeom>
        </p:spPr>
      </p:pic>
    </p:spTree>
    <p:extLst>
      <p:ext uri="{BB962C8B-B14F-4D97-AF65-F5344CB8AC3E}">
        <p14:creationId xmlns:p14="http://schemas.microsoft.com/office/powerpoint/2010/main" val="269804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73DF1-CC6E-2A8B-7902-26B93844DA9A}"/>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BA04FD84-F71F-1D24-1AE7-F459E9B14526}"/>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within 1 month of HIV diagnosis, by age, 2024—United States</a:t>
            </a:r>
          </a:p>
        </p:txBody>
      </p:sp>
      <p:pic>
        <p:nvPicPr>
          <p:cNvPr id="4" name="Picture 3" descr="Logo&#10;&#10;Description automatically generated">
            <a:extLst>
              <a:ext uri="{FF2B5EF4-FFF2-40B4-BE49-F238E27FC236}">
                <a16:creationId xmlns:a16="http://schemas.microsoft.com/office/drawing/2014/main" id="{003850AE-EF9E-F7BD-0392-15639E58960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Bar chart showing linkage to HIV medical care within 1 month of HIV diagnosis by age in 2024.">
            <a:extLst>
              <a:ext uri="{FF2B5EF4-FFF2-40B4-BE49-F238E27FC236}">
                <a16:creationId xmlns:a16="http://schemas.microsoft.com/office/drawing/2014/main" id="{A6403100-119B-2F59-C886-2B74406EFF33}"/>
              </a:ext>
            </a:extLst>
          </p:cNvPr>
          <p:cNvPicPr>
            <a:picLocks noChangeAspect="1"/>
          </p:cNvPicPr>
          <p:nvPr/>
        </p:nvPicPr>
        <p:blipFill>
          <a:blip r:embed="rId4"/>
          <a:stretch>
            <a:fillRect/>
          </a:stretch>
        </p:blipFill>
        <p:spPr>
          <a:xfrm>
            <a:off x="142336" y="479656"/>
            <a:ext cx="8846063" cy="4663844"/>
          </a:xfrm>
          <a:prstGeom prst="rect">
            <a:avLst/>
          </a:prstGeom>
        </p:spPr>
      </p:pic>
    </p:spTree>
    <p:extLst>
      <p:ext uri="{BB962C8B-B14F-4D97-AF65-F5344CB8AC3E}">
        <p14:creationId xmlns:p14="http://schemas.microsoft.com/office/powerpoint/2010/main" val="345579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ACFA2-05BF-C854-8CBA-004E64292BE2}"/>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69032FC6-3D3E-F04B-4F23-21B5EAE38A4C}"/>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Linkage to HIV medical care within 1 month of HIV diagnosis, by race/ethnicity, 2024—United States</a:t>
            </a:r>
          </a:p>
        </p:txBody>
      </p:sp>
      <p:pic>
        <p:nvPicPr>
          <p:cNvPr id="4" name="Picture 3" descr="Logo&#10;&#10;Description automatically generated">
            <a:extLst>
              <a:ext uri="{FF2B5EF4-FFF2-40B4-BE49-F238E27FC236}">
                <a16:creationId xmlns:a16="http://schemas.microsoft.com/office/drawing/2014/main" id="{DBFA8730-ACC2-65DE-0621-B45B139A71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Bar chart showing linkage to HIV medical care within 1 month of HIV diagnosis by race/ethnicity in 2024.">
            <a:extLst>
              <a:ext uri="{FF2B5EF4-FFF2-40B4-BE49-F238E27FC236}">
                <a16:creationId xmlns:a16="http://schemas.microsoft.com/office/drawing/2014/main" id="{14173228-DE08-407B-3829-5BABD5426E29}"/>
              </a:ext>
            </a:extLst>
          </p:cNvPr>
          <p:cNvPicPr>
            <a:picLocks noChangeAspect="1"/>
          </p:cNvPicPr>
          <p:nvPr/>
        </p:nvPicPr>
        <p:blipFill>
          <a:blip r:embed="rId4"/>
          <a:stretch>
            <a:fillRect/>
          </a:stretch>
        </p:blipFill>
        <p:spPr>
          <a:xfrm>
            <a:off x="66522" y="518971"/>
            <a:ext cx="8873765" cy="4503195"/>
          </a:xfrm>
          <a:prstGeom prst="rect">
            <a:avLst/>
          </a:prstGeom>
        </p:spPr>
      </p:pic>
    </p:spTree>
    <p:extLst>
      <p:ext uri="{BB962C8B-B14F-4D97-AF65-F5344CB8AC3E}">
        <p14:creationId xmlns:p14="http://schemas.microsoft.com/office/powerpoint/2010/main" val="203232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FA8FC-51ED-C8CE-F0D3-D881294AF282}"/>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77B2AAA4-EA0A-CFDD-6BAA-2F0CD0F99316}"/>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within 1 month of HIV diagnosis, by transmission category and sex, 2024—United States</a:t>
            </a:r>
          </a:p>
        </p:txBody>
      </p:sp>
      <p:pic>
        <p:nvPicPr>
          <p:cNvPr id="4" name="Picture 3" descr="Logo&#10;&#10;Description automatically generated">
            <a:extLst>
              <a:ext uri="{FF2B5EF4-FFF2-40B4-BE49-F238E27FC236}">
                <a16:creationId xmlns:a16="http://schemas.microsoft.com/office/drawing/2014/main" id="{1D691614-4D00-573C-1C41-C8E02F7A3AD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linkage to HIV medical care within 1 month of HIV diagnosis by transmission category in 2024.&#10;">
            <a:extLst>
              <a:ext uri="{FF2B5EF4-FFF2-40B4-BE49-F238E27FC236}">
                <a16:creationId xmlns:a16="http://schemas.microsoft.com/office/drawing/2014/main" id="{AAA96065-41F3-AD07-D201-414CB0A3A5BB}"/>
              </a:ext>
            </a:extLst>
          </p:cNvPr>
          <p:cNvPicPr>
            <a:picLocks noChangeAspect="1"/>
          </p:cNvPicPr>
          <p:nvPr/>
        </p:nvPicPr>
        <p:blipFill>
          <a:blip r:embed="rId4"/>
          <a:stretch>
            <a:fillRect/>
          </a:stretch>
        </p:blipFill>
        <p:spPr>
          <a:xfrm>
            <a:off x="860274" y="559701"/>
            <a:ext cx="7410188" cy="4134511"/>
          </a:xfrm>
          <a:prstGeom prst="rect">
            <a:avLst/>
          </a:prstGeom>
        </p:spPr>
      </p:pic>
    </p:spTree>
    <p:extLst>
      <p:ext uri="{BB962C8B-B14F-4D97-AF65-F5344CB8AC3E}">
        <p14:creationId xmlns:p14="http://schemas.microsoft.com/office/powerpoint/2010/main" val="339864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AF9BA-B4D1-295B-EDA7-C1CA6FC73C5E}"/>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32F12FF1-1180-8E26-6D9E-1D7FAB17C8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Linkage to HIV medical care within 1 month of HIV diagnosis, by region of residence, 2024—United States</a:t>
            </a:r>
          </a:p>
        </p:txBody>
      </p:sp>
      <p:pic>
        <p:nvPicPr>
          <p:cNvPr id="4" name="Picture 3" descr="Logo&#10;&#10;Description automatically generated">
            <a:extLst>
              <a:ext uri="{FF2B5EF4-FFF2-40B4-BE49-F238E27FC236}">
                <a16:creationId xmlns:a16="http://schemas.microsoft.com/office/drawing/2014/main" id="{FE45FEBB-72F4-E1E6-24DC-4EFA7539A06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9" name="Picture 8" descr="Bar chart showing linkage to HIV medical care within 1 month of HIV diagnosis by region of residence in 2024.">
            <a:extLst>
              <a:ext uri="{FF2B5EF4-FFF2-40B4-BE49-F238E27FC236}">
                <a16:creationId xmlns:a16="http://schemas.microsoft.com/office/drawing/2014/main" id="{6AA295F9-B5FE-6153-407C-A0C31F8E12D8}"/>
              </a:ext>
            </a:extLst>
          </p:cNvPr>
          <p:cNvPicPr>
            <a:picLocks noChangeAspect="1"/>
          </p:cNvPicPr>
          <p:nvPr/>
        </p:nvPicPr>
        <p:blipFill>
          <a:blip r:embed="rId4"/>
          <a:stretch>
            <a:fillRect/>
          </a:stretch>
        </p:blipFill>
        <p:spPr>
          <a:xfrm>
            <a:off x="54472" y="555550"/>
            <a:ext cx="9035055" cy="4517528"/>
          </a:xfrm>
          <a:prstGeom prst="rect">
            <a:avLst/>
          </a:prstGeom>
        </p:spPr>
      </p:pic>
    </p:spTree>
    <p:extLst>
      <p:ext uri="{BB962C8B-B14F-4D97-AF65-F5344CB8AC3E}">
        <p14:creationId xmlns:p14="http://schemas.microsoft.com/office/powerpoint/2010/main" val="292401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333212" y="1744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Linkage to HIV medical care within 1 month of diagnosis, 2024—United States and Puerto Rico</a:t>
            </a:r>
          </a:p>
        </p:txBody>
      </p:sp>
      <p:pic>
        <p:nvPicPr>
          <p:cNvPr id="4" name="Picture 3" descr="Logo&#10;&#10;Description automatically generated">
            <a:extLst>
              <a:ext uri="{FF2B5EF4-FFF2-40B4-BE49-F238E27FC236}">
                <a16:creationId xmlns:a16="http://schemas.microsoft.com/office/drawing/2014/main" id="{EA9B1721-C0DA-35FB-42A4-8BA0AEDE066E}"/>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95466" y="4532756"/>
            <a:ext cx="694722" cy="440139"/>
          </a:xfrm>
          <a:prstGeom prst="rect">
            <a:avLst/>
          </a:prstGeom>
        </p:spPr>
      </p:pic>
      <p:pic>
        <p:nvPicPr>
          <p:cNvPr id="8" name="Picture 7" descr="Map showing percentage of linkage to HIV medical care within 1 month of HIV diagnosis by state in 2024.">
            <a:extLst>
              <a:ext uri="{FF2B5EF4-FFF2-40B4-BE49-F238E27FC236}">
                <a16:creationId xmlns:a16="http://schemas.microsoft.com/office/drawing/2014/main" id="{B33774B9-B600-1BD9-2A5D-5C1F1A5D502C}"/>
              </a:ext>
            </a:extLst>
          </p:cNvPr>
          <p:cNvPicPr>
            <a:picLocks noChangeAspect="1"/>
          </p:cNvPicPr>
          <p:nvPr/>
        </p:nvPicPr>
        <p:blipFill>
          <a:blip r:embed="rId4"/>
          <a:stretch>
            <a:fillRect/>
          </a:stretch>
        </p:blipFill>
        <p:spPr>
          <a:xfrm>
            <a:off x="251193" y="883393"/>
            <a:ext cx="8491634" cy="4209988"/>
          </a:xfrm>
          <a:prstGeom prst="rect">
            <a:avLst/>
          </a:prstGeom>
        </p:spPr>
      </p:pic>
    </p:spTree>
    <p:extLst>
      <p:ext uri="{BB962C8B-B14F-4D97-AF65-F5344CB8AC3E}">
        <p14:creationId xmlns:p14="http://schemas.microsoft.com/office/powerpoint/2010/main" val="617400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186179" y="3822108"/>
            <a:ext cx="8424422" cy="1200329"/>
          </a:xfrm>
          <a:prstGeom prst="rect">
            <a:avLst/>
          </a:prstGeom>
          <a:noFill/>
        </p:spPr>
        <p:txBody>
          <a:bodyPr wrap="square" rtlCol="0">
            <a:spAutoFit/>
          </a:bodyPr>
          <a:lstStyle/>
          <a:p>
            <a:r>
              <a:rPr lang="en-US" sz="3600" b="1">
                <a:solidFill>
                  <a:schemeClr val="bg1"/>
                </a:solidFill>
                <a:latin typeface="Calibri"/>
                <a:ea typeface="Calibri"/>
                <a:cs typeface="Calibri"/>
              </a:rPr>
              <a:t>Viral suppression within 6 months of HIV ﻿﻿diagnosis</a:t>
            </a:r>
            <a:endParaRPr lang="en-US" sz="3600" b="1">
              <a:solidFill>
                <a:schemeClr val="bg1"/>
              </a:solidFill>
            </a:endParaRPr>
          </a:p>
        </p:txBody>
      </p:sp>
    </p:spTree>
    <p:extLst>
      <p:ext uri="{BB962C8B-B14F-4D97-AF65-F5344CB8AC3E}">
        <p14:creationId xmlns:p14="http://schemas.microsoft.com/office/powerpoint/2010/main" val="109594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BF5AE-BCF2-B29F-2C75-1A43767E994F}"/>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244C032A-6694-19B4-0D8D-12FFB00A505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by sex, 2024—United States</a:t>
            </a:r>
          </a:p>
        </p:txBody>
      </p:sp>
      <p:pic>
        <p:nvPicPr>
          <p:cNvPr id="4" name="Picture 3" descr="Logo&#10;&#10;Description automatically generated">
            <a:extLst>
              <a:ext uri="{FF2B5EF4-FFF2-40B4-BE49-F238E27FC236}">
                <a16:creationId xmlns:a16="http://schemas.microsoft.com/office/drawing/2014/main" id="{FBE95CDF-5949-9FDE-ECA6-EAEC539A756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viral suppression within 6 months of HIV diagnosis by sex in 2024.">
            <a:extLst>
              <a:ext uri="{FF2B5EF4-FFF2-40B4-BE49-F238E27FC236}">
                <a16:creationId xmlns:a16="http://schemas.microsoft.com/office/drawing/2014/main" id="{432370F2-2A45-66C5-5D2A-E0C8FFB7504C}"/>
              </a:ext>
            </a:extLst>
          </p:cNvPr>
          <p:cNvPicPr>
            <a:picLocks noChangeAspect="1"/>
          </p:cNvPicPr>
          <p:nvPr/>
        </p:nvPicPr>
        <p:blipFill>
          <a:blip r:embed="rId4"/>
          <a:stretch>
            <a:fillRect/>
          </a:stretch>
        </p:blipFill>
        <p:spPr>
          <a:xfrm>
            <a:off x="87154" y="848184"/>
            <a:ext cx="8846063" cy="4224894"/>
          </a:xfrm>
          <a:prstGeom prst="rect">
            <a:avLst/>
          </a:prstGeom>
        </p:spPr>
      </p:pic>
    </p:spTree>
    <p:extLst>
      <p:ext uri="{BB962C8B-B14F-4D97-AF65-F5344CB8AC3E}">
        <p14:creationId xmlns:p14="http://schemas.microsoft.com/office/powerpoint/2010/main" val="212843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1031-EA47-BECB-9FB7-3E644E791AAC}"/>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D81DA2B7-F936-82CF-F815-0096C05E57EE}"/>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by age, 2024—United States</a:t>
            </a:r>
          </a:p>
        </p:txBody>
      </p:sp>
      <p:pic>
        <p:nvPicPr>
          <p:cNvPr id="4" name="Picture 3" descr="Logo&#10;&#10;Description automatically generated">
            <a:extLst>
              <a:ext uri="{FF2B5EF4-FFF2-40B4-BE49-F238E27FC236}">
                <a16:creationId xmlns:a16="http://schemas.microsoft.com/office/drawing/2014/main" id="{4FB4204F-15B6-3D73-DFA7-703B7320251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Bar chart showing viral suppression within 6 months of HIV diagnosis by age in 2024.">
            <a:extLst>
              <a:ext uri="{FF2B5EF4-FFF2-40B4-BE49-F238E27FC236}">
                <a16:creationId xmlns:a16="http://schemas.microsoft.com/office/drawing/2014/main" id="{17B5FE0D-44EB-4B3D-8BBF-A587B60C5E16}"/>
              </a:ext>
            </a:extLst>
          </p:cNvPr>
          <p:cNvPicPr>
            <a:picLocks noChangeAspect="1"/>
          </p:cNvPicPr>
          <p:nvPr/>
        </p:nvPicPr>
        <p:blipFill>
          <a:blip r:embed="rId4"/>
          <a:stretch>
            <a:fillRect/>
          </a:stretch>
        </p:blipFill>
        <p:spPr>
          <a:xfrm>
            <a:off x="148968" y="479656"/>
            <a:ext cx="8846063" cy="4663844"/>
          </a:xfrm>
          <a:prstGeom prst="rect">
            <a:avLst/>
          </a:prstGeom>
        </p:spPr>
      </p:pic>
    </p:spTree>
    <p:extLst>
      <p:ext uri="{BB962C8B-B14F-4D97-AF65-F5344CB8AC3E}">
        <p14:creationId xmlns:p14="http://schemas.microsoft.com/office/powerpoint/2010/main" val="28025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F196A-F2A7-2D5B-86A6-52989D8EFE52}"/>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B225CBFA-F893-B01E-AD3A-CDBFFCEC98CB}"/>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by race/ethnicity, 2024—United States</a:t>
            </a:r>
          </a:p>
        </p:txBody>
      </p:sp>
      <p:pic>
        <p:nvPicPr>
          <p:cNvPr id="4" name="Picture 3" descr="Logo&#10;&#10;Description automatically generated">
            <a:extLst>
              <a:ext uri="{FF2B5EF4-FFF2-40B4-BE49-F238E27FC236}">
                <a16:creationId xmlns:a16="http://schemas.microsoft.com/office/drawing/2014/main" id="{1C45BC68-00C2-D56B-F5A7-AAAEEA3BC66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Bar chart showing viral suppression within 6 months of HIV diagnosis by race/ethnicity in 2024.">
            <a:extLst>
              <a:ext uri="{FF2B5EF4-FFF2-40B4-BE49-F238E27FC236}">
                <a16:creationId xmlns:a16="http://schemas.microsoft.com/office/drawing/2014/main" id="{53810B77-EAC8-4FD6-47FD-0BCA5DB3A493}"/>
              </a:ext>
            </a:extLst>
          </p:cNvPr>
          <p:cNvPicPr>
            <a:picLocks noChangeAspect="1"/>
          </p:cNvPicPr>
          <p:nvPr/>
        </p:nvPicPr>
        <p:blipFill>
          <a:blip r:embed="rId4"/>
          <a:stretch>
            <a:fillRect/>
          </a:stretch>
        </p:blipFill>
        <p:spPr>
          <a:xfrm>
            <a:off x="0" y="611570"/>
            <a:ext cx="9144000" cy="4461508"/>
          </a:xfrm>
          <a:prstGeom prst="rect">
            <a:avLst/>
          </a:prstGeom>
        </p:spPr>
      </p:pic>
    </p:spTree>
    <p:extLst>
      <p:ext uri="{BB962C8B-B14F-4D97-AF65-F5344CB8AC3E}">
        <p14:creationId xmlns:p14="http://schemas.microsoft.com/office/powerpoint/2010/main" val="136474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E07F-98E5-FF77-569C-59F6A2C6F6E5}"/>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AD5BACED-436C-F3C6-0946-1C067B120727}"/>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by transmission category and sex, 2024—United States	</a:t>
            </a:r>
          </a:p>
        </p:txBody>
      </p:sp>
      <p:pic>
        <p:nvPicPr>
          <p:cNvPr id="4" name="Picture 3" descr="Logo&#10;&#10;Description automatically generated">
            <a:extLst>
              <a:ext uri="{FF2B5EF4-FFF2-40B4-BE49-F238E27FC236}">
                <a16:creationId xmlns:a16="http://schemas.microsoft.com/office/drawing/2014/main" id="{C4D70C1C-647F-4667-316A-7FE2818200E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viral suppression within 6 months of HIV diagnosis by transmission category in 2024.&#10;">
            <a:extLst>
              <a:ext uri="{FF2B5EF4-FFF2-40B4-BE49-F238E27FC236}">
                <a16:creationId xmlns:a16="http://schemas.microsoft.com/office/drawing/2014/main" id="{E7A253EF-6DA2-BA0D-7409-5CA15AE4EE61}"/>
              </a:ext>
            </a:extLst>
          </p:cNvPr>
          <p:cNvPicPr>
            <a:picLocks noChangeAspect="1"/>
          </p:cNvPicPr>
          <p:nvPr/>
        </p:nvPicPr>
        <p:blipFill>
          <a:blip r:embed="rId4"/>
          <a:stretch>
            <a:fillRect/>
          </a:stretch>
        </p:blipFill>
        <p:spPr>
          <a:xfrm>
            <a:off x="307727" y="398453"/>
            <a:ext cx="8212024" cy="4584589"/>
          </a:xfrm>
          <a:prstGeom prst="rect">
            <a:avLst/>
          </a:prstGeom>
        </p:spPr>
      </p:pic>
    </p:spTree>
    <p:extLst>
      <p:ext uri="{BB962C8B-B14F-4D97-AF65-F5344CB8AC3E}">
        <p14:creationId xmlns:p14="http://schemas.microsoft.com/office/powerpoint/2010/main" val="11355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9465-1C37-0912-FC39-9F2AD6BF18B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F8D24ABB-9AA8-93EA-FE54-B3EAB07BEE70}"/>
              </a:ext>
            </a:extLst>
          </p:cNvPr>
          <p:cNvGrpSpPr/>
          <p:nvPr/>
        </p:nvGrpSpPr>
        <p:grpSpPr>
          <a:xfrm>
            <a:off x="0" y="0"/>
            <a:ext cx="9144000" cy="5133805"/>
            <a:chOff x="0" y="0"/>
            <a:chExt cx="12192000" cy="6845073"/>
          </a:xfrm>
        </p:grpSpPr>
        <p:pic>
          <p:nvPicPr>
            <p:cNvPr id="2" name="Picture 1" descr="Background pattern&#10;&#10;AI-generated content may be incorrect.">
              <a:extLst>
                <a:ext uri="{FF2B5EF4-FFF2-40B4-BE49-F238E27FC236}">
                  <a16:creationId xmlns:a16="http://schemas.microsoft.com/office/drawing/2014/main" id="{D157E1CA-3AFD-C0F1-9954-DF06C2838FEA}"/>
                </a:ext>
              </a:extLst>
            </p:cNvPr>
            <p:cNvPicPr>
              <a:picLocks noChangeAspect="1"/>
            </p:cNvPicPr>
            <p:nvPr/>
          </p:nvPicPr>
          <p:blipFill>
            <a:blip r:embed="rId3" cstate="print">
              <a:extLst>
                <a:ext uri="{28A0092B-C50C-407E-A947-70E740481C1C}">
                  <a14:useLocalDpi xmlns:a14="http://schemas.microsoft.com/office/drawing/2010/main" val="0"/>
                </a:ext>
              </a:extLst>
            </a:blip>
            <a:srcRect t="24561" b="58363"/>
            <a:stretch/>
          </p:blipFill>
          <p:spPr>
            <a:xfrm>
              <a:off x="0" y="0"/>
              <a:ext cx="12192000" cy="1171075"/>
            </a:xfrm>
            <a:prstGeom prst="rect">
              <a:avLst/>
            </a:prstGeom>
          </p:spPr>
        </p:pic>
        <p:pic>
          <p:nvPicPr>
            <p:cNvPr id="1028" name="Picture 4" descr="CDC logo thumbnail">
              <a:extLst>
                <a:ext uri="{FF2B5EF4-FFF2-40B4-BE49-F238E27FC236}">
                  <a16:creationId xmlns:a16="http://schemas.microsoft.com/office/drawing/2014/main" id="{7D762B80-7589-41B9-685F-12D00FD7ED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5272" y="6153558"/>
              <a:ext cx="1047750" cy="69151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B72D818D-DDCF-DB10-1911-FA2F4BC54E5B}"/>
              </a:ext>
            </a:extLst>
          </p:cNvPr>
          <p:cNvSpPr/>
          <p:nvPr/>
        </p:nvSpPr>
        <p:spPr>
          <a:xfrm>
            <a:off x="8512238" y="235189"/>
            <a:ext cx="434244" cy="400775"/>
          </a:xfrm>
          <a:prstGeom prst="rect">
            <a:avLst/>
          </a:prstGeom>
          <a:solidFill>
            <a:schemeClr val="bg1"/>
          </a:solidFill>
          <a:ln w="57150">
            <a:solidFill>
              <a:srgbClr val="5E99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0">
                <a:solidFill>
                  <a:srgbClr val="5E99CE"/>
                </a:solidFill>
              </a:rPr>
              <a:t>Project Logo</a:t>
            </a:r>
          </a:p>
        </p:txBody>
      </p:sp>
      <p:pic>
        <p:nvPicPr>
          <p:cNvPr id="3" name="Picture 2">
            <a:extLst>
              <a:ext uri="{FF2B5EF4-FFF2-40B4-BE49-F238E27FC236}">
                <a16:creationId xmlns:a16="http://schemas.microsoft.com/office/drawing/2014/main" id="{6AAF53BC-36CE-BFB3-1261-AD6A45F0CD5E}"/>
              </a:ext>
            </a:extLst>
          </p:cNvPr>
          <p:cNvPicPr>
            <a:picLocks noChangeAspect="1"/>
          </p:cNvPicPr>
          <p:nvPr/>
        </p:nvPicPr>
        <p:blipFill>
          <a:blip r:embed="rId5"/>
          <a:stretch>
            <a:fillRect/>
          </a:stretch>
        </p:blipFill>
        <p:spPr>
          <a:xfrm>
            <a:off x="8494634" y="156877"/>
            <a:ext cx="571160" cy="557397"/>
          </a:xfrm>
          <a:prstGeom prst="rect">
            <a:avLst/>
          </a:prstGeom>
        </p:spPr>
      </p:pic>
      <p:sp>
        <p:nvSpPr>
          <p:cNvPr id="8" name="Title 1">
            <a:extLst>
              <a:ext uri="{FF2B5EF4-FFF2-40B4-BE49-F238E27FC236}">
                <a16:creationId xmlns:a16="http://schemas.microsoft.com/office/drawing/2014/main" id="{0EB6B710-522C-D03A-CCE9-3CF95CA462EF}"/>
              </a:ext>
            </a:extLst>
          </p:cNvPr>
          <p:cNvSpPr txBox="1">
            <a:spLocks/>
          </p:cNvSpPr>
          <p:nvPr/>
        </p:nvSpPr>
        <p:spPr>
          <a:xfrm>
            <a:off x="197518" y="90707"/>
            <a:ext cx="6953427" cy="709061"/>
          </a:xfrm>
          <a:prstGeom prst="rect">
            <a:avLst/>
          </a:prstGeom>
        </p:spPr>
        <p:txBody>
          <a:bodyPr anchor="ctr" anchorCtr="0"/>
          <a:lstStyle>
            <a:lvl1pPr algn="l" rtl="0" eaLnBrk="0" fontAlgn="base" hangingPunct="0">
              <a:lnSpc>
                <a:spcPts val="3000"/>
              </a:lnSpc>
              <a:spcBef>
                <a:spcPct val="0"/>
              </a:spcBef>
              <a:spcAft>
                <a:spcPct val="0"/>
              </a:spcAft>
              <a:defRPr sz="2800" b="1" kern="1200" baseline="0">
                <a:solidFill>
                  <a:srgbClr val="0057B7"/>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685800">
              <a:lnSpc>
                <a:spcPts val="2250"/>
              </a:lnSpc>
              <a:defRPr/>
            </a:pPr>
            <a:r>
              <a:rPr lang="en-US" sz="2000">
                <a:solidFill>
                  <a:schemeClr val="bg1"/>
                </a:solidFill>
              </a:rPr>
              <a:t>Data Sources and Technical Notes</a:t>
            </a:r>
          </a:p>
        </p:txBody>
      </p:sp>
      <p:sp>
        <p:nvSpPr>
          <p:cNvPr id="9" name="TextBox 8">
            <a:extLst>
              <a:ext uri="{FF2B5EF4-FFF2-40B4-BE49-F238E27FC236}">
                <a16:creationId xmlns:a16="http://schemas.microsoft.com/office/drawing/2014/main" id="{0ACE55BB-B29B-B91E-DC85-85F0F5FA02A5}"/>
              </a:ext>
            </a:extLst>
          </p:cNvPr>
          <p:cNvSpPr txBox="1"/>
          <p:nvPr/>
        </p:nvSpPr>
        <p:spPr>
          <a:xfrm>
            <a:off x="197518" y="1306266"/>
            <a:ext cx="5653544" cy="2862322"/>
          </a:xfrm>
          <a:prstGeom prst="rect">
            <a:avLst/>
          </a:prstGeom>
          <a:noFill/>
        </p:spPr>
        <p:txBody>
          <a:bodyPr wrap="square">
            <a:spAutoFit/>
          </a:bodyPr>
          <a:lstStyle/>
          <a:p>
            <a:r>
              <a:rPr lang="en-US"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more information on data sources, data collection and reporting practices, and case definitions, see the </a:t>
            </a:r>
            <a:r>
              <a:rPr lang="fr-FR"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a:rPr>
              <a:t>National HIV Surveillance System (NHSS)</a:t>
            </a:r>
            <a:r>
              <a:rPr lang="en-US"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a:rPr>
              <a:t> Technical Notes</a:t>
            </a:r>
            <a:r>
              <a:rPr lang="en-US"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a:p>
          <a:p>
            <a:pPr lvl="1"/>
            <a:endParaRPr lang="en-US"/>
          </a:p>
          <a:p>
            <a:r>
              <a:rPr lang="en-US">
                <a:solidFill>
                  <a:srgbClr val="000000"/>
                </a:solidFill>
                <a:latin typeface="Calibri"/>
                <a:ea typeface="Calibri"/>
                <a:cs typeface="Calibri"/>
              </a:rPr>
              <a:t>Data for all figures are available in the 2024 </a:t>
            </a:r>
            <a:r>
              <a:rPr lang="en-US" i="1" kern="100">
                <a:latin typeface="Calibri" panose="020F0502020204030204" pitchFamily="34" charset="0"/>
                <a:ea typeface="Calibri" panose="020F0502020204030204" pitchFamily="34" charset="0"/>
                <a:cs typeface="Calibri" panose="020F0502020204030204" pitchFamily="34" charset="0"/>
              </a:rPr>
              <a:t>Monitoring HIV Prevention and Care Objectives Data Release </a:t>
            </a:r>
            <a:r>
              <a:rPr lang="en-US">
                <a:solidFill>
                  <a:srgbClr val="000000"/>
                </a:solidFill>
                <a:latin typeface="Calibri"/>
                <a:ea typeface="Calibri"/>
                <a:cs typeface="Calibri"/>
              </a:rPr>
              <a:t>tables or </a:t>
            </a:r>
            <a:r>
              <a:rPr lang="en-US">
                <a:solidFill>
                  <a:srgbClr val="000000"/>
                </a:solidFill>
                <a:latin typeface="Calibri"/>
                <a:ea typeface="Calibri"/>
                <a:cs typeface="Calibri"/>
                <a:hlinkClick r:id="rId7"/>
              </a:rPr>
              <a:t>NCHHSTP </a:t>
            </a:r>
            <a:r>
              <a:rPr lang="en-US" err="1">
                <a:solidFill>
                  <a:srgbClr val="000000"/>
                </a:solidFill>
                <a:latin typeface="Calibri"/>
                <a:ea typeface="Calibri"/>
                <a:cs typeface="Calibri"/>
                <a:hlinkClick r:id="rId7"/>
              </a:rPr>
              <a:t>AtlasPlus</a:t>
            </a:r>
            <a:r>
              <a:rPr lang="en-US">
                <a:solidFill>
                  <a:srgbClr val="000000"/>
                </a:solidFill>
                <a:latin typeface="Calibri"/>
                <a:ea typeface="Calibri"/>
                <a:cs typeface="Calibri"/>
              </a:rPr>
              <a:t>.</a:t>
            </a:r>
          </a:p>
          <a:p>
            <a:endParaRPr lang="en-US">
              <a:solidFill>
                <a:srgbClr val="000000"/>
              </a:solidFill>
              <a:cs typeface="Calibri" panose="020F0502020204030204" pitchFamily="34" charset="0"/>
            </a:endParaRPr>
          </a:p>
          <a:p>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Additional data, stratifications, and years are available in </a:t>
            </a:r>
            <a:r>
              <a:rPr lang="en-US">
                <a:solidFill>
                  <a:srgbClr val="000000"/>
                </a:solidFill>
                <a:latin typeface="Calibri"/>
                <a:ea typeface="Calibri"/>
                <a:cs typeface="Calibri"/>
                <a:hlinkClick r:id="rId7"/>
              </a:rPr>
              <a:t>NCHHSTP </a:t>
            </a:r>
            <a:r>
              <a:rPr lang="en-US" err="1">
                <a:solidFill>
                  <a:srgbClr val="000000"/>
                </a:solidFill>
                <a:latin typeface="Calibri"/>
                <a:ea typeface="Calibri"/>
                <a:cs typeface="Calibri"/>
                <a:hlinkClick r:id="rId7"/>
              </a:rPr>
              <a:t>AtlasPlus</a:t>
            </a:r>
            <a:r>
              <a:rPr lang="en-US">
                <a:effectLst/>
                <a:latin typeface="Calibri" panose="020F0502020204030204" pitchFamily="34" charset="0"/>
                <a:ea typeface="Calibri" panose="020F0502020204030204" pitchFamily="34" charset="0"/>
                <a:cs typeface="Calibri" panose="020F0502020204030204" pitchFamily="34" charset="0"/>
              </a:rPr>
              <a:t>.</a:t>
            </a: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CD4758AB-A0FE-3C2E-3E56-05EB2E89259B}"/>
              </a:ext>
              <a:ext uri="{C183D7F6-B498-43B3-948B-1728B52AA6E4}">
                <adec:decorative xmlns:adec="http://schemas.microsoft.com/office/drawing/2017/decorative" val="1"/>
              </a:ext>
            </a:extLst>
          </p:cNvPr>
          <p:cNvPicPr>
            <a:picLocks noChangeAspect="1"/>
          </p:cNvPicPr>
          <p:nvPr/>
        </p:nvPicPr>
        <p:blipFill>
          <a:blip r:embed="rId8">
            <a:alphaModFix amt="35000"/>
            <a:extLst>
              <a:ext uri="{28A0092B-C50C-407E-A947-70E740481C1C}">
                <a14:useLocalDpi xmlns:a14="http://schemas.microsoft.com/office/drawing/2010/main" val="0"/>
              </a:ext>
            </a:extLst>
          </a:blip>
          <a:srcRect l="11445"/>
          <a:stretch/>
        </p:blipFill>
        <p:spPr>
          <a:xfrm>
            <a:off x="5668995" y="1552524"/>
            <a:ext cx="3475005" cy="261606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DD63E99B-D1A9-0FD3-42D8-042F71BC8C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78825"/>
          <a:stretch/>
        </p:blipFill>
        <p:spPr>
          <a:xfrm>
            <a:off x="8291746" y="-7156"/>
            <a:ext cx="852254" cy="885461"/>
          </a:xfrm>
          <a:prstGeom prst="rect">
            <a:avLst/>
          </a:prstGeom>
        </p:spPr>
      </p:pic>
    </p:spTree>
    <p:extLst>
      <p:ext uri="{BB962C8B-B14F-4D97-AF65-F5344CB8AC3E}">
        <p14:creationId xmlns:p14="http://schemas.microsoft.com/office/powerpoint/2010/main" val="111887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5FA7-D600-1E21-88B4-1B55686CDB5B}"/>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7AA7D4C0-0021-AAD4-4A01-2A2CE66F67C2}"/>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by region of residence, 2024—United States</a:t>
            </a:r>
          </a:p>
        </p:txBody>
      </p:sp>
      <p:pic>
        <p:nvPicPr>
          <p:cNvPr id="4" name="Picture 3" descr="Logo&#10;&#10;Description automatically generated">
            <a:extLst>
              <a:ext uri="{FF2B5EF4-FFF2-40B4-BE49-F238E27FC236}">
                <a16:creationId xmlns:a16="http://schemas.microsoft.com/office/drawing/2014/main" id="{FF8BE4EC-F545-E266-DCA6-576CDAA89B3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7" name="Picture 6" descr="Bar chart showing viral suppression within 6 months of HIV diagnosis by region of residence in 2024.">
            <a:extLst>
              <a:ext uri="{FF2B5EF4-FFF2-40B4-BE49-F238E27FC236}">
                <a16:creationId xmlns:a16="http://schemas.microsoft.com/office/drawing/2014/main" id="{66BEF0A3-7CB3-14D2-BE45-B7CBE650D4EA}"/>
              </a:ext>
            </a:extLst>
          </p:cNvPr>
          <p:cNvPicPr>
            <a:picLocks noChangeAspect="1"/>
          </p:cNvPicPr>
          <p:nvPr/>
        </p:nvPicPr>
        <p:blipFill>
          <a:blip r:embed="rId4"/>
          <a:stretch>
            <a:fillRect/>
          </a:stretch>
        </p:blipFill>
        <p:spPr>
          <a:xfrm>
            <a:off x="-6632" y="570856"/>
            <a:ext cx="9144000" cy="4502222"/>
          </a:xfrm>
          <a:prstGeom prst="rect">
            <a:avLst/>
          </a:prstGeom>
        </p:spPr>
      </p:pic>
    </p:spTree>
    <p:extLst>
      <p:ext uri="{BB962C8B-B14F-4D97-AF65-F5344CB8AC3E}">
        <p14:creationId xmlns:p14="http://schemas.microsoft.com/office/powerpoint/2010/main" val="3432205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2024—United States and Puerto Rico</a:t>
            </a:r>
          </a:p>
        </p:txBody>
      </p:sp>
      <p:sp>
        <p:nvSpPr>
          <p:cNvPr id="41" name="Rectangle 40">
            <a:extLst>
              <a:ext uri="{FF2B5EF4-FFF2-40B4-BE49-F238E27FC236}">
                <a16:creationId xmlns:a16="http://schemas.microsoft.com/office/drawing/2014/main" id="{8C41B404-3B66-F047-457F-AD7E47B53A89}"/>
              </a:ext>
            </a:extLst>
          </p:cNvPr>
          <p:cNvSpPr/>
          <p:nvPr/>
        </p:nvSpPr>
        <p:spPr>
          <a:xfrm>
            <a:off x="6788506" y="4712867"/>
            <a:ext cx="1365300" cy="240026"/>
          </a:xfrm>
          <a:prstGeom prst="rect">
            <a:avLst/>
          </a:prstGeom>
          <a:solidFill>
            <a:srgbClr val="FFFFFF"/>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2805BE8E-09F0-9A06-28FE-B449F3CC49F2}"/>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35" name="Rectangle 34">
            <a:extLst>
              <a:ext uri="{FF2B5EF4-FFF2-40B4-BE49-F238E27FC236}">
                <a16:creationId xmlns:a16="http://schemas.microsoft.com/office/drawing/2014/main" id="{084E8BAB-12C3-D2C3-685C-DB853C5FD40D}"/>
              </a:ext>
            </a:extLst>
          </p:cNvPr>
          <p:cNvSpPr/>
          <p:nvPr/>
        </p:nvSpPr>
        <p:spPr>
          <a:xfrm>
            <a:off x="6936647" y="4684358"/>
            <a:ext cx="1344911" cy="30940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ap showing percentage of viral suppression within 6 months of HIV diagnosis by state in 2024.">
            <a:extLst>
              <a:ext uri="{FF2B5EF4-FFF2-40B4-BE49-F238E27FC236}">
                <a16:creationId xmlns:a16="http://schemas.microsoft.com/office/drawing/2014/main" id="{27193D28-2675-81E8-A245-C10910D30364}"/>
              </a:ext>
            </a:extLst>
          </p:cNvPr>
          <p:cNvPicPr>
            <a:picLocks noChangeAspect="1"/>
          </p:cNvPicPr>
          <p:nvPr/>
        </p:nvPicPr>
        <p:blipFill>
          <a:blip r:embed="rId4"/>
          <a:stretch>
            <a:fillRect/>
          </a:stretch>
        </p:blipFill>
        <p:spPr>
          <a:xfrm>
            <a:off x="87154" y="830142"/>
            <a:ext cx="8480128" cy="4264121"/>
          </a:xfrm>
          <a:prstGeom prst="rect">
            <a:avLst/>
          </a:prstGeom>
        </p:spPr>
      </p:pic>
    </p:spTree>
    <p:extLst>
      <p:ext uri="{BB962C8B-B14F-4D97-AF65-F5344CB8AC3E}">
        <p14:creationId xmlns:p14="http://schemas.microsoft.com/office/powerpoint/2010/main" val="2192366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68965" y="101884"/>
            <a:ext cx="8950489"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a:solidFill>
                  <a:schemeClr val="bg1"/>
                </a:solidFill>
              </a:rPr>
              <a:t>Linkage to HIV medical care and viral suppression among males with HIV attributed to male-to-male sexual contact, by race/ethnicity, 2024—United States</a:t>
            </a:r>
          </a:p>
        </p:txBody>
      </p:sp>
      <p:pic>
        <p:nvPicPr>
          <p:cNvPr id="3" name="Picture 2" descr="Logo&#10;&#10;Description automatically generated">
            <a:extLst>
              <a:ext uri="{FF2B5EF4-FFF2-40B4-BE49-F238E27FC236}">
                <a16:creationId xmlns:a16="http://schemas.microsoft.com/office/drawing/2014/main" id="{33B64D84-A43E-3240-D9E2-87F2391C925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2" name="Picture 1" descr="Butterfly chart showing linkage to HIV medical care and viral suppression among males with HIV attributed to male-to-male sexual contact by race/ethnicity in 2024.">
            <a:extLst>
              <a:ext uri="{FF2B5EF4-FFF2-40B4-BE49-F238E27FC236}">
                <a16:creationId xmlns:a16="http://schemas.microsoft.com/office/drawing/2014/main" id="{C3A21F4E-CEC1-D9EC-CBD4-5869EFCCCE39}"/>
              </a:ext>
            </a:extLst>
          </p:cNvPr>
          <p:cNvPicPr>
            <a:picLocks noChangeAspect="1"/>
          </p:cNvPicPr>
          <p:nvPr/>
        </p:nvPicPr>
        <p:blipFill>
          <a:blip r:embed="rId4"/>
          <a:stretch>
            <a:fillRect/>
          </a:stretch>
        </p:blipFill>
        <p:spPr>
          <a:xfrm>
            <a:off x="-1540310" y="889087"/>
            <a:ext cx="9958827" cy="4152529"/>
          </a:xfrm>
          <a:prstGeom prst="rect">
            <a:avLst/>
          </a:prstGeom>
        </p:spPr>
      </p:pic>
    </p:spTree>
    <p:extLst>
      <p:ext uri="{BB962C8B-B14F-4D97-AF65-F5344CB8AC3E}">
        <p14:creationId xmlns:p14="http://schemas.microsoft.com/office/powerpoint/2010/main" val="292787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a:solidFill>
                  <a:schemeClr val="bg1"/>
                </a:solidFill>
              </a:rPr>
              <a:t>Linkage to HIV medical care and viral suppression among males with HIV attributed to injection drug use, by race/ethnicity, 2024—United States</a:t>
            </a:r>
          </a:p>
        </p:txBody>
      </p:sp>
      <p:pic>
        <p:nvPicPr>
          <p:cNvPr id="3" name="Picture 2" descr="Logo&#10;&#10;Description automatically generated">
            <a:extLst>
              <a:ext uri="{FF2B5EF4-FFF2-40B4-BE49-F238E27FC236}">
                <a16:creationId xmlns:a16="http://schemas.microsoft.com/office/drawing/2014/main" id="{7C47466A-B3A7-CCE5-625F-931827BCB0A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2" name="Picture 1" descr="Butterfly chart showing linkage to HIV medical care and viral suppression among males with HIV attributed to injection drug use by race/ethnicity in 2024.">
            <a:extLst>
              <a:ext uri="{FF2B5EF4-FFF2-40B4-BE49-F238E27FC236}">
                <a16:creationId xmlns:a16="http://schemas.microsoft.com/office/drawing/2014/main" id="{71444078-D0C4-B160-9D09-67B265255FA5}"/>
              </a:ext>
            </a:extLst>
          </p:cNvPr>
          <p:cNvPicPr>
            <a:picLocks noChangeAspect="1"/>
          </p:cNvPicPr>
          <p:nvPr/>
        </p:nvPicPr>
        <p:blipFill>
          <a:blip r:embed="rId4"/>
          <a:stretch>
            <a:fillRect/>
          </a:stretch>
        </p:blipFill>
        <p:spPr>
          <a:xfrm>
            <a:off x="193512" y="916901"/>
            <a:ext cx="8428131" cy="4163293"/>
          </a:xfrm>
          <a:prstGeom prst="rect">
            <a:avLst/>
          </a:prstGeom>
        </p:spPr>
      </p:pic>
    </p:spTree>
    <p:extLst>
      <p:ext uri="{BB962C8B-B14F-4D97-AF65-F5344CB8AC3E}">
        <p14:creationId xmlns:p14="http://schemas.microsoft.com/office/powerpoint/2010/main" val="149017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a:solidFill>
                  <a:schemeClr val="bg1"/>
                </a:solidFill>
              </a:rPr>
              <a:t>Linkage to HIV medical care and viral suppression among females with HIV attributed to injection drug use, by race/ethnicity, 2024—United States</a:t>
            </a:r>
          </a:p>
        </p:txBody>
      </p:sp>
      <p:pic>
        <p:nvPicPr>
          <p:cNvPr id="2" name="Picture 1" descr="Logo&#10;&#10;Description automatically generated">
            <a:extLst>
              <a:ext uri="{FF2B5EF4-FFF2-40B4-BE49-F238E27FC236}">
                <a16:creationId xmlns:a16="http://schemas.microsoft.com/office/drawing/2014/main" id="{4B56D1E4-E012-A52A-882D-C4CD03498F8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utterfly chart showing linkage to HIV medical care and viral suppression among females with HIV attributed to injection drug use by race/ethnicity in 2024.">
            <a:extLst>
              <a:ext uri="{FF2B5EF4-FFF2-40B4-BE49-F238E27FC236}">
                <a16:creationId xmlns:a16="http://schemas.microsoft.com/office/drawing/2014/main" id="{B7944DCC-5DCC-8A3B-AB18-A55F438C3715}"/>
              </a:ext>
            </a:extLst>
          </p:cNvPr>
          <p:cNvPicPr>
            <a:picLocks noChangeAspect="1"/>
          </p:cNvPicPr>
          <p:nvPr/>
        </p:nvPicPr>
        <p:blipFill>
          <a:blip r:embed="rId4"/>
          <a:stretch>
            <a:fillRect/>
          </a:stretch>
        </p:blipFill>
        <p:spPr>
          <a:xfrm>
            <a:off x="-391315" y="862018"/>
            <a:ext cx="9144000" cy="4225864"/>
          </a:xfrm>
          <a:prstGeom prst="rect">
            <a:avLst/>
          </a:prstGeom>
        </p:spPr>
      </p:pic>
    </p:spTree>
    <p:extLst>
      <p:ext uri="{BB962C8B-B14F-4D97-AF65-F5344CB8AC3E}">
        <p14:creationId xmlns:p14="http://schemas.microsoft.com/office/powerpoint/2010/main" val="76320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a:solidFill>
                  <a:schemeClr val="bg1"/>
                </a:solidFill>
              </a:rPr>
              <a:t>Linkage to HIV medical care and viral suppression among Hispanic/Latino persons, by selected characteristics, 2024—United States</a:t>
            </a:r>
          </a:p>
        </p:txBody>
      </p:sp>
      <p:pic>
        <p:nvPicPr>
          <p:cNvPr id="2" name="Picture 1" descr="Logo&#10;&#10;Description automatically generated">
            <a:extLst>
              <a:ext uri="{FF2B5EF4-FFF2-40B4-BE49-F238E27FC236}">
                <a16:creationId xmlns:a16="http://schemas.microsoft.com/office/drawing/2014/main" id="{694C797F-3C95-D8F3-3841-CFB6C37B1C98}"/>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linkage to HIV medical care and viral suppression among Hispanic/Latino persons in 2024 for selected characteristics.">
            <a:extLst>
              <a:ext uri="{FF2B5EF4-FFF2-40B4-BE49-F238E27FC236}">
                <a16:creationId xmlns:a16="http://schemas.microsoft.com/office/drawing/2014/main" id="{088ABFF4-5C77-CFCD-7732-6381254E8DCA}"/>
              </a:ext>
            </a:extLst>
          </p:cNvPr>
          <p:cNvPicPr>
            <a:picLocks noChangeAspect="1"/>
          </p:cNvPicPr>
          <p:nvPr/>
        </p:nvPicPr>
        <p:blipFill>
          <a:blip r:embed="rId4"/>
          <a:stretch>
            <a:fillRect/>
          </a:stretch>
        </p:blipFill>
        <p:spPr>
          <a:xfrm>
            <a:off x="302400" y="988830"/>
            <a:ext cx="9144000" cy="4086736"/>
          </a:xfrm>
          <a:prstGeom prst="rect">
            <a:avLst/>
          </a:prstGeom>
        </p:spPr>
      </p:pic>
    </p:spTree>
    <p:extLst>
      <p:ext uri="{BB962C8B-B14F-4D97-AF65-F5344CB8AC3E}">
        <p14:creationId xmlns:p14="http://schemas.microsoft.com/office/powerpoint/2010/main" val="2613591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626" y="123634"/>
            <a:ext cx="9135374"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and viral suppression among Black/African American females, by selected characteristics, 2024—United States</a:t>
            </a:r>
          </a:p>
        </p:txBody>
      </p:sp>
      <p:pic>
        <p:nvPicPr>
          <p:cNvPr id="3" name="Picture 2" descr="Logo&#10;&#10;Description automatically generated">
            <a:extLst>
              <a:ext uri="{FF2B5EF4-FFF2-40B4-BE49-F238E27FC236}">
                <a16:creationId xmlns:a16="http://schemas.microsoft.com/office/drawing/2014/main" id="{ED707C0A-3F1B-D9DF-7B69-FCB7DE7A9771}"/>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2" name="Picture 1" descr="Bar chart showing linkage to HIV medical care and viral suppression among Black/African American females in 2024 for selected characteristics.">
            <a:extLst>
              <a:ext uri="{FF2B5EF4-FFF2-40B4-BE49-F238E27FC236}">
                <a16:creationId xmlns:a16="http://schemas.microsoft.com/office/drawing/2014/main" id="{249F3DAC-3483-F786-87A4-39121B56F3B7}"/>
              </a:ext>
            </a:extLst>
          </p:cNvPr>
          <p:cNvPicPr>
            <a:picLocks noChangeAspect="1"/>
          </p:cNvPicPr>
          <p:nvPr/>
        </p:nvPicPr>
        <p:blipFill>
          <a:blip r:embed="rId4"/>
          <a:stretch>
            <a:fillRect/>
          </a:stretch>
        </p:blipFill>
        <p:spPr>
          <a:xfrm>
            <a:off x="-153190" y="790579"/>
            <a:ext cx="9114310" cy="4352921"/>
          </a:xfrm>
          <a:prstGeom prst="rect">
            <a:avLst/>
          </a:prstGeom>
        </p:spPr>
      </p:pic>
    </p:spTree>
    <p:extLst>
      <p:ext uri="{BB962C8B-B14F-4D97-AF65-F5344CB8AC3E}">
        <p14:creationId xmlns:p14="http://schemas.microsoft.com/office/powerpoint/2010/main" val="3913213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and viral suppression among persons aged 13–24 years, by race/ethnicity, 2024—United States</a:t>
            </a:r>
          </a:p>
        </p:txBody>
      </p:sp>
      <p:pic>
        <p:nvPicPr>
          <p:cNvPr id="3" name="Picture 2" descr="Logo&#10;&#10;Description automatically generated">
            <a:extLst>
              <a:ext uri="{FF2B5EF4-FFF2-40B4-BE49-F238E27FC236}">
                <a16:creationId xmlns:a16="http://schemas.microsoft.com/office/drawing/2014/main" id="{837FBBB7-FFC2-9B6B-9DC6-EC18064FF630}"/>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utterfly chart showing linkage to HIV medical care and viral suppression among persons aged 13–24 years by race/ethnicity in 2024.">
            <a:extLst>
              <a:ext uri="{FF2B5EF4-FFF2-40B4-BE49-F238E27FC236}">
                <a16:creationId xmlns:a16="http://schemas.microsoft.com/office/drawing/2014/main" id="{D84DAB34-BE74-5394-A1A4-095A65221807}"/>
              </a:ext>
            </a:extLst>
          </p:cNvPr>
          <p:cNvPicPr>
            <a:picLocks noChangeAspect="1"/>
          </p:cNvPicPr>
          <p:nvPr/>
        </p:nvPicPr>
        <p:blipFill>
          <a:blip r:embed="rId4"/>
          <a:stretch>
            <a:fillRect/>
          </a:stretch>
        </p:blipFill>
        <p:spPr>
          <a:xfrm>
            <a:off x="-121638" y="974971"/>
            <a:ext cx="8998476" cy="4115157"/>
          </a:xfrm>
          <a:prstGeom prst="rect">
            <a:avLst/>
          </a:prstGeom>
        </p:spPr>
      </p:pic>
    </p:spTree>
    <p:extLst>
      <p:ext uri="{BB962C8B-B14F-4D97-AF65-F5344CB8AC3E}">
        <p14:creationId xmlns:p14="http://schemas.microsoft.com/office/powerpoint/2010/main" val="3671101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800" b="1">
                <a:solidFill>
                  <a:schemeClr val="bg1"/>
                </a:solidFill>
              </a:rPr>
              <a:t>Linkage to HIV medical care and viral suppression </a:t>
            </a:r>
            <a:r>
              <a:rPr lang="en-US" sz="1950" b="1">
                <a:solidFill>
                  <a:schemeClr val="bg1"/>
                </a:solidFill>
              </a:rPr>
              <a:t>among persons aged </a:t>
            </a:r>
            <a:r>
              <a:rPr lang="en-US" sz="1950">
                <a:solidFill>
                  <a:schemeClr val="bg1"/>
                </a:solidFill>
                <a:latin typeface="Calibri" panose="020F0502020204030204" pitchFamily="34" charset="0"/>
              </a:rPr>
              <a:t>≥</a:t>
            </a:r>
            <a:r>
              <a:rPr lang="en-US" sz="1950">
                <a:solidFill>
                  <a:schemeClr val="bg1"/>
                </a:solidFill>
              </a:rPr>
              <a:t> </a:t>
            </a:r>
            <a:r>
              <a:rPr lang="en-US" sz="1950" b="1">
                <a:solidFill>
                  <a:schemeClr val="bg1"/>
                </a:solidFill>
              </a:rPr>
              <a:t>55 years, by race/ethnicity, 2024—United States</a:t>
            </a:r>
          </a:p>
        </p:txBody>
      </p:sp>
      <p:pic>
        <p:nvPicPr>
          <p:cNvPr id="3" name="Picture 2" descr="Logo&#10;&#10;Description automatically generated">
            <a:extLst>
              <a:ext uri="{FF2B5EF4-FFF2-40B4-BE49-F238E27FC236}">
                <a16:creationId xmlns:a16="http://schemas.microsoft.com/office/drawing/2014/main" id="{8CB7D743-E4E5-C8BD-4711-86B80F44195C}"/>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2" name="Picture 1" descr="Butterfly chart showing linkage to HIV medical care and viral suppression among persons aged 55 years and older by race/ethnicity in 2024.">
            <a:extLst>
              <a:ext uri="{FF2B5EF4-FFF2-40B4-BE49-F238E27FC236}">
                <a16:creationId xmlns:a16="http://schemas.microsoft.com/office/drawing/2014/main" id="{366A7DA7-FB5C-6AC5-C4CC-5D1713427361}"/>
              </a:ext>
            </a:extLst>
          </p:cNvPr>
          <p:cNvPicPr>
            <a:picLocks noChangeAspect="1"/>
          </p:cNvPicPr>
          <p:nvPr/>
        </p:nvPicPr>
        <p:blipFill>
          <a:blip r:embed="rId4"/>
          <a:stretch>
            <a:fillRect/>
          </a:stretch>
        </p:blipFill>
        <p:spPr>
          <a:xfrm>
            <a:off x="-338400" y="1051843"/>
            <a:ext cx="9144000" cy="4033414"/>
          </a:xfrm>
          <a:prstGeom prst="rect">
            <a:avLst/>
          </a:prstGeom>
        </p:spPr>
      </p:pic>
    </p:spTree>
    <p:extLst>
      <p:ext uri="{BB962C8B-B14F-4D97-AF65-F5344CB8AC3E}">
        <p14:creationId xmlns:p14="http://schemas.microsoft.com/office/powerpoint/2010/main" val="3305274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69058" y="4172628"/>
            <a:ext cx="5909821" cy="646331"/>
          </a:xfrm>
          <a:prstGeom prst="rect">
            <a:avLst/>
          </a:prstGeom>
          <a:noFill/>
        </p:spPr>
        <p:txBody>
          <a:bodyPr wrap="square" rtlCol="0">
            <a:spAutoFit/>
          </a:bodyPr>
          <a:lstStyle/>
          <a:p>
            <a:r>
              <a:rPr lang="en-US" sz="3600" b="1">
                <a:solidFill>
                  <a:schemeClr val="bg1"/>
                </a:solidFill>
                <a:latin typeface="Calibri"/>
                <a:ea typeface="Calibri"/>
                <a:cs typeface="Calibri"/>
              </a:rPr>
              <a:t>Receipt of HIV medical care</a:t>
            </a:r>
            <a:endParaRPr lang="en-US" sz="3600" b="1">
              <a:solidFill>
                <a:schemeClr val="bg1"/>
              </a:solidFill>
            </a:endParaRPr>
          </a:p>
        </p:txBody>
      </p:sp>
    </p:spTree>
    <p:extLst>
      <p:ext uri="{BB962C8B-B14F-4D97-AF65-F5344CB8AC3E}">
        <p14:creationId xmlns:p14="http://schemas.microsoft.com/office/powerpoint/2010/main" val="398650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00000000-0008-0000-0200-000016000000}"/>
                  </a:ext>
                </a:extLst>
              </p:cNvPr>
              <p:cNvGraphicFramePr/>
              <p:nvPr>
                <p:extLst>
                  <p:ext uri="{D42A27DB-BD31-4B8C-83A1-F6EECF244321}">
                    <p14:modId xmlns:p14="http://schemas.microsoft.com/office/powerpoint/2010/main" val="3987041942"/>
                  </p:ext>
                </p:extLst>
              </p:nvPr>
            </p:nvGraphicFramePr>
            <p:xfrm>
              <a:off x="1433611" y="852766"/>
              <a:ext cx="6400800" cy="41148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00000000-0008-0000-0200-000016000000}"/>
                  </a:ext>
                </a:extLst>
              </p:cNvPr>
              <p:cNvPicPr>
                <a:picLocks noGrp="1" noRot="1" noChangeAspect="1" noMove="1" noResize="1" noEditPoints="1" noAdjustHandles="1" noChangeArrowheads="1" noChangeShapeType="1"/>
              </p:cNvPicPr>
              <p:nvPr/>
            </p:nvPicPr>
            <p:blipFill>
              <a:blip r:embed="rId4"/>
              <a:stretch>
                <a:fillRect/>
              </a:stretch>
            </p:blipFill>
            <p:spPr>
              <a:xfrm>
                <a:off x="1433611" y="852766"/>
                <a:ext cx="6400800" cy="4114800"/>
              </a:xfrm>
              <a:prstGeom prst="rect">
                <a:avLst/>
              </a:prstGeom>
            </p:spPr>
          </p:pic>
        </mc:Fallback>
      </mc:AlternateContent>
      <p:sp>
        <p:nvSpPr>
          <p:cNvPr id="10" name="Text Placeholder 1">
            <a:extLst>
              <a:ext uri="{FF2B5EF4-FFF2-40B4-BE49-F238E27FC236}">
                <a16:creationId xmlns:a16="http://schemas.microsoft.com/office/drawing/2014/main" id="{5434CBD6-B7E9-2294-447F-5FE4B7E65619}"/>
              </a:ext>
            </a:extLst>
          </p:cNvPr>
          <p:cNvSpPr txBox="1">
            <a:spLocks/>
          </p:cNvSpPr>
          <p:nvPr/>
        </p:nvSpPr>
        <p:spPr>
          <a:xfrm>
            <a:off x="193512" y="125763"/>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Status of CD4 and viral load reporting by HIV surveillance reporting area, December 2025—United States and Puerto Rico</a:t>
            </a:r>
          </a:p>
        </p:txBody>
      </p:sp>
      <p:pic>
        <p:nvPicPr>
          <p:cNvPr id="4" name="Picture 3" descr="Logo&#10;&#10;Description automatically generated">
            <a:extLst>
              <a:ext uri="{FF2B5EF4-FFF2-40B4-BE49-F238E27FC236}">
                <a16:creationId xmlns:a16="http://schemas.microsoft.com/office/drawing/2014/main" id="{33275362-0B73-E273-0CC9-211AFF66D14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5" name="TextBox 35">
            <a:extLst>
              <a:ext uri="{FF2B5EF4-FFF2-40B4-BE49-F238E27FC236}">
                <a16:creationId xmlns:a16="http://schemas.microsoft.com/office/drawing/2014/main" id="{F4D71E38-D3DC-AA09-BE51-279E2F3DF072}"/>
              </a:ext>
            </a:extLst>
          </p:cNvPr>
          <p:cNvSpPr txBox="1"/>
          <p:nvPr/>
        </p:nvSpPr>
        <p:spPr>
          <a:xfrm>
            <a:off x="2178539" y="4067596"/>
            <a:ext cx="669505" cy="22313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50" b="1">
                <a:solidFill>
                  <a:schemeClr val="bg1"/>
                </a:solidFill>
                <a:latin typeface="Calibri" panose="020F0502020204030204" pitchFamily="34" charset="0"/>
              </a:rPr>
              <a:t>AK</a:t>
            </a:r>
          </a:p>
        </p:txBody>
      </p:sp>
      <p:sp>
        <p:nvSpPr>
          <p:cNvPr id="7" name="Rectangle 6">
            <a:extLst>
              <a:ext uri="{FF2B5EF4-FFF2-40B4-BE49-F238E27FC236}">
                <a16:creationId xmlns:a16="http://schemas.microsoft.com/office/drawing/2014/main" id="{6D7225E8-F83C-E1CC-894B-DA1112B151D0}"/>
              </a:ext>
            </a:extLst>
          </p:cNvPr>
          <p:cNvSpPr/>
          <p:nvPr/>
        </p:nvSpPr>
        <p:spPr>
          <a:xfrm>
            <a:off x="6502001" y="4721974"/>
            <a:ext cx="1446710" cy="284287"/>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ap showing status of CD4 and viral load reporting by HIV surveillance reporting area.">
            <a:extLst>
              <a:ext uri="{FF2B5EF4-FFF2-40B4-BE49-F238E27FC236}">
                <a16:creationId xmlns:a16="http://schemas.microsoft.com/office/drawing/2014/main" id="{47C56D15-3AD5-50F2-83F3-BF006167A8C5}"/>
              </a:ext>
            </a:extLst>
          </p:cNvPr>
          <p:cNvPicPr>
            <a:picLocks noChangeAspect="1"/>
          </p:cNvPicPr>
          <p:nvPr/>
        </p:nvPicPr>
        <p:blipFill>
          <a:blip r:embed="rId6"/>
          <a:stretch>
            <a:fillRect/>
          </a:stretch>
        </p:blipFill>
        <p:spPr>
          <a:xfrm>
            <a:off x="363197" y="825153"/>
            <a:ext cx="8693649" cy="4170025"/>
          </a:xfrm>
          <a:prstGeom prst="rect">
            <a:avLst/>
          </a:prstGeom>
        </p:spPr>
      </p:pic>
    </p:spTree>
    <p:extLst>
      <p:ext uri="{BB962C8B-B14F-4D97-AF65-F5344CB8AC3E}">
        <p14:creationId xmlns:p14="http://schemas.microsoft.com/office/powerpoint/2010/main" val="666583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C7E88-B6EB-66E4-66F6-1F749B523858}"/>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6A46F093-11F2-03F6-6277-B20A4E8F9723}"/>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by sex, 2024—United States</a:t>
            </a:r>
          </a:p>
        </p:txBody>
      </p:sp>
      <p:pic>
        <p:nvPicPr>
          <p:cNvPr id="4" name="Picture 3" descr="Logo&#10;&#10;Description automatically generated">
            <a:extLst>
              <a:ext uri="{FF2B5EF4-FFF2-40B4-BE49-F238E27FC236}">
                <a16:creationId xmlns:a16="http://schemas.microsoft.com/office/drawing/2014/main" id="{D57B57F6-1444-6341-F21B-1C9976A3D91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receipt of HIV medical care among persons living with diagnosed HIV by sex in 2024.">
            <a:extLst>
              <a:ext uri="{FF2B5EF4-FFF2-40B4-BE49-F238E27FC236}">
                <a16:creationId xmlns:a16="http://schemas.microsoft.com/office/drawing/2014/main" id="{30F61C17-0790-2F87-E438-6CCAAEBDF8E4}"/>
              </a:ext>
            </a:extLst>
          </p:cNvPr>
          <p:cNvPicPr>
            <a:picLocks noChangeAspect="1"/>
          </p:cNvPicPr>
          <p:nvPr/>
        </p:nvPicPr>
        <p:blipFill>
          <a:blip r:embed="rId4"/>
          <a:stretch>
            <a:fillRect/>
          </a:stretch>
        </p:blipFill>
        <p:spPr>
          <a:xfrm>
            <a:off x="103388" y="726485"/>
            <a:ext cx="8852159" cy="4359018"/>
          </a:xfrm>
          <a:prstGeom prst="rect">
            <a:avLst/>
          </a:prstGeom>
        </p:spPr>
      </p:pic>
    </p:spTree>
    <p:extLst>
      <p:ext uri="{BB962C8B-B14F-4D97-AF65-F5344CB8AC3E}">
        <p14:creationId xmlns:p14="http://schemas.microsoft.com/office/powerpoint/2010/main" val="773937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F3DC7-6B44-0157-AA42-683A9891D9AB}"/>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0EF6BFC9-FE4C-D939-E26D-5CE4294B6C74}"/>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by age, 2024—United States</a:t>
            </a:r>
          </a:p>
        </p:txBody>
      </p:sp>
      <p:pic>
        <p:nvPicPr>
          <p:cNvPr id="4" name="Picture 3" descr="Logo&#10;&#10;Description automatically generated">
            <a:extLst>
              <a:ext uri="{FF2B5EF4-FFF2-40B4-BE49-F238E27FC236}">
                <a16:creationId xmlns:a16="http://schemas.microsoft.com/office/drawing/2014/main" id="{049AA510-4CD3-601C-CB5B-0B45BB708B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receipt of HIV medical care among persons living with diagnosed HIV by age in 2024.">
            <a:extLst>
              <a:ext uri="{FF2B5EF4-FFF2-40B4-BE49-F238E27FC236}">
                <a16:creationId xmlns:a16="http://schemas.microsoft.com/office/drawing/2014/main" id="{C45FA838-FCF0-248E-1CAB-CECE75706E74}"/>
              </a:ext>
            </a:extLst>
          </p:cNvPr>
          <p:cNvPicPr>
            <a:picLocks noChangeAspect="1"/>
          </p:cNvPicPr>
          <p:nvPr/>
        </p:nvPicPr>
        <p:blipFill>
          <a:blip r:embed="rId4"/>
          <a:stretch>
            <a:fillRect/>
          </a:stretch>
        </p:blipFill>
        <p:spPr>
          <a:xfrm>
            <a:off x="0" y="473559"/>
            <a:ext cx="8852159" cy="4669941"/>
          </a:xfrm>
          <a:prstGeom prst="rect">
            <a:avLst/>
          </a:prstGeom>
        </p:spPr>
      </p:pic>
    </p:spTree>
    <p:extLst>
      <p:ext uri="{BB962C8B-B14F-4D97-AF65-F5344CB8AC3E}">
        <p14:creationId xmlns:p14="http://schemas.microsoft.com/office/powerpoint/2010/main" val="1564287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E0E39-987D-35D4-FF19-8547610EEBAC}"/>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86F4C975-4345-ECE5-FB15-4248649BD544}"/>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by race/ethnicity, 2024—United States</a:t>
            </a:r>
          </a:p>
        </p:txBody>
      </p:sp>
      <p:pic>
        <p:nvPicPr>
          <p:cNvPr id="4" name="Picture 3" descr="Logo&#10;&#10;Description automatically generated">
            <a:extLst>
              <a:ext uri="{FF2B5EF4-FFF2-40B4-BE49-F238E27FC236}">
                <a16:creationId xmlns:a16="http://schemas.microsoft.com/office/drawing/2014/main" id="{C3D14A14-C6AC-3BA6-7730-1D15F988C9C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7" name="Picture 6" descr="Bar chart showing receipt of HIV medical care among persons living with diagnosed HIV by race/ethnicity in 2024.">
            <a:extLst>
              <a:ext uri="{FF2B5EF4-FFF2-40B4-BE49-F238E27FC236}">
                <a16:creationId xmlns:a16="http://schemas.microsoft.com/office/drawing/2014/main" id="{B6674FF7-EC10-7DE2-2DFC-D03B6EC8F82D}"/>
              </a:ext>
            </a:extLst>
          </p:cNvPr>
          <p:cNvPicPr>
            <a:picLocks noChangeAspect="1"/>
          </p:cNvPicPr>
          <p:nvPr/>
        </p:nvPicPr>
        <p:blipFill>
          <a:blip r:embed="rId4"/>
          <a:stretch>
            <a:fillRect/>
          </a:stretch>
        </p:blipFill>
        <p:spPr>
          <a:xfrm>
            <a:off x="-6632" y="653978"/>
            <a:ext cx="9144000" cy="4419100"/>
          </a:xfrm>
          <a:prstGeom prst="rect">
            <a:avLst/>
          </a:prstGeom>
        </p:spPr>
      </p:pic>
    </p:spTree>
    <p:extLst>
      <p:ext uri="{BB962C8B-B14F-4D97-AF65-F5344CB8AC3E}">
        <p14:creationId xmlns:p14="http://schemas.microsoft.com/office/powerpoint/2010/main" val="2028830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A17E790-ED94-998C-8132-3E10291FCCFD}"/>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CBE4E5CF-0A7B-B805-44A5-5951D3805DC9}"/>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by transmission category and sex, 2024—United States</a:t>
            </a:r>
          </a:p>
        </p:txBody>
      </p:sp>
      <p:pic>
        <p:nvPicPr>
          <p:cNvPr id="4" name="Picture 3" descr="Logo&#10;&#10;Description automatically generated">
            <a:extLst>
              <a:ext uri="{FF2B5EF4-FFF2-40B4-BE49-F238E27FC236}">
                <a16:creationId xmlns:a16="http://schemas.microsoft.com/office/drawing/2014/main" id="{426DE453-BD12-2058-7A55-38B5CFA19C8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receipt of HIV medical care among persons living with diagnosed HIV by transmission category in 2024.&#10;">
            <a:extLst>
              <a:ext uri="{FF2B5EF4-FFF2-40B4-BE49-F238E27FC236}">
                <a16:creationId xmlns:a16="http://schemas.microsoft.com/office/drawing/2014/main" id="{76A9BA03-9851-A867-2473-287063194AC9}"/>
              </a:ext>
            </a:extLst>
          </p:cNvPr>
          <p:cNvPicPr>
            <a:picLocks noChangeAspect="1"/>
          </p:cNvPicPr>
          <p:nvPr/>
        </p:nvPicPr>
        <p:blipFill>
          <a:blip r:embed="rId5"/>
          <a:stretch>
            <a:fillRect/>
          </a:stretch>
        </p:blipFill>
        <p:spPr>
          <a:xfrm>
            <a:off x="439615" y="521995"/>
            <a:ext cx="7663372" cy="4445571"/>
          </a:xfrm>
          <a:prstGeom prst="rect">
            <a:avLst/>
          </a:prstGeom>
        </p:spPr>
      </p:pic>
    </p:spTree>
    <p:extLst>
      <p:ext uri="{BB962C8B-B14F-4D97-AF65-F5344CB8AC3E}">
        <p14:creationId xmlns:p14="http://schemas.microsoft.com/office/powerpoint/2010/main" val="222501091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BAF40-D5F2-7779-0DC3-1E95450531B4}"/>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246E0079-4531-7C5E-9381-BF876D58A1D5}"/>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by region of residence, 2024—United States</a:t>
            </a:r>
          </a:p>
        </p:txBody>
      </p:sp>
      <p:pic>
        <p:nvPicPr>
          <p:cNvPr id="4" name="Picture 3" descr="Logo&#10;&#10;Description automatically generated">
            <a:extLst>
              <a:ext uri="{FF2B5EF4-FFF2-40B4-BE49-F238E27FC236}">
                <a16:creationId xmlns:a16="http://schemas.microsoft.com/office/drawing/2014/main" id="{0F695F6B-9630-ABFA-00AE-94F0028B830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7" name="Picture 6" descr="Bar chart showing receipt of HIV medical care among persons living with diagnosed HIV by region of residence in 2024.">
            <a:extLst>
              <a:ext uri="{FF2B5EF4-FFF2-40B4-BE49-F238E27FC236}">
                <a16:creationId xmlns:a16="http://schemas.microsoft.com/office/drawing/2014/main" id="{8E069DBC-8B0E-E441-DE30-2F7DEA7335C0}"/>
              </a:ext>
            </a:extLst>
          </p:cNvPr>
          <p:cNvPicPr>
            <a:picLocks noChangeAspect="1"/>
          </p:cNvPicPr>
          <p:nvPr/>
        </p:nvPicPr>
        <p:blipFill>
          <a:blip r:embed="rId4"/>
          <a:stretch>
            <a:fillRect/>
          </a:stretch>
        </p:blipFill>
        <p:spPr>
          <a:xfrm>
            <a:off x="27038" y="549454"/>
            <a:ext cx="9089924" cy="4523624"/>
          </a:xfrm>
          <a:prstGeom prst="rect">
            <a:avLst/>
          </a:prstGeom>
        </p:spPr>
      </p:pic>
    </p:spTree>
    <p:extLst>
      <p:ext uri="{BB962C8B-B14F-4D97-AF65-F5344CB8AC3E}">
        <p14:creationId xmlns:p14="http://schemas.microsoft.com/office/powerpoint/2010/main" val="3891926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2024—United States and Puerto Rico</a:t>
            </a:r>
          </a:p>
        </p:txBody>
      </p:sp>
      <p:sp>
        <p:nvSpPr>
          <p:cNvPr id="45" name="Rectangle 44">
            <a:extLst>
              <a:ext uri="{FF2B5EF4-FFF2-40B4-BE49-F238E27FC236}">
                <a16:creationId xmlns:a16="http://schemas.microsoft.com/office/drawing/2014/main" id="{D73865D0-7CB7-BD25-95D5-F663FBDE3938}"/>
              </a:ext>
            </a:extLst>
          </p:cNvPr>
          <p:cNvSpPr/>
          <p:nvPr/>
        </p:nvSpPr>
        <p:spPr>
          <a:xfrm>
            <a:off x="6559476" y="4729692"/>
            <a:ext cx="1483214" cy="268747"/>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5E61489C-1D57-B18F-E150-CDF011FD90AF}"/>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Rectangle 9">
            <a:extLst>
              <a:ext uri="{FF2B5EF4-FFF2-40B4-BE49-F238E27FC236}">
                <a16:creationId xmlns:a16="http://schemas.microsoft.com/office/drawing/2014/main" id="{B4CF8E4B-2F27-0891-93D3-F998EB939169}"/>
              </a:ext>
            </a:extLst>
          </p:cNvPr>
          <p:cNvSpPr/>
          <p:nvPr/>
        </p:nvSpPr>
        <p:spPr>
          <a:xfrm>
            <a:off x="7208683" y="4362073"/>
            <a:ext cx="1153441" cy="30940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 showing percentage of receipt of HIV medical care among persons living with diagnosed HIV by state in 2024.">
            <a:extLst>
              <a:ext uri="{FF2B5EF4-FFF2-40B4-BE49-F238E27FC236}">
                <a16:creationId xmlns:a16="http://schemas.microsoft.com/office/drawing/2014/main" id="{42B20962-23E0-0D3A-EBBC-3328829CB39D}"/>
              </a:ext>
            </a:extLst>
          </p:cNvPr>
          <p:cNvPicPr>
            <a:picLocks noChangeAspect="1"/>
          </p:cNvPicPr>
          <p:nvPr/>
        </p:nvPicPr>
        <p:blipFill>
          <a:blip r:embed="rId4"/>
          <a:stretch>
            <a:fillRect/>
          </a:stretch>
        </p:blipFill>
        <p:spPr>
          <a:xfrm>
            <a:off x="87154" y="992229"/>
            <a:ext cx="8564477" cy="4228785"/>
          </a:xfrm>
          <a:prstGeom prst="rect">
            <a:avLst/>
          </a:prstGeom>
        </p:spPr>
      </p:pic>
    </p:spTree>
    <p:extLst>
      <p:ext uri="{BB962C8B-B14F-4D97-AF65-F5344CB8AC3E}">
        <p14:creationId xmlns:p14="http://schemas.microsoft.com/office/powerpoint/2010/main" val="216695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males living with diagnosed HIV attributed to male-to-male sexual contact, by race/ethnicity, 2024—United States</a:t>
            </a:r>
          </a:p>
        </p:txBody>
      </p:sp>
      <p:pic>
        <p:nvPicPr>
          <p:cNvPr id="2" name="Picture 1" descr="Logo&#10;&#10;Description automatically generated">
            <a:extLst>
              <a:ext uri="{FF2B5EF4-FFF2-40B4-BE49-F238E27FC236}">
                <a16:creationId xmlns:a16="http://schemas.microsoft.com/office/drawing/2014/main" id="{35CFBE63-2E13-24C1-6C27-8AF36C494B7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receipt of HIV medical care among males with HIV attributed to male-to-male sexual contact by race/ethnicity in 2024.">
            <a:extLst>
              <a:ext uri="{FF2B5EF4-FFF2-40B4-BE49-F238E27FC236}">
                <a16:creationId xmlns:a16="http://schemas.microsoft.com/office/drawing/2014/main" id="{D783E50E-3B38-5934-0A04-2CE5221E1B3B}"/>
              </a:ext>
            </a:extLst>
          </p:cNvPr>
          <p:cNvPicPr>
            <a:picLocks noChangeAspect="1"/>
          </p:cNvPicPr>
          <p:nvPr/>
        </p:nvPicPr>
        <p:blipFill>
          <a:blip r:embed="rId4"/>
          <a:stretch>
            <a:fillRect/>
          </a:stretch>
        </p:blipFill>
        <p:spPr>
          <a:xfrm>
            <a:off x="87154" y="866473"/>
            <a:ext cx="8522947" cy="4206605"/>
          </a:xfrm>
          <a:prstGeom prst="rect">
            <a:avLst/>
          </a:prstGeom>
        </p:spPr>
      </p:pic>
    </p:spTree>
    <p:extLst>
      <p:ext uri="{BB962C8B-B14F-4D97-AF65-F5344CB8AC3E}">
        <p14:creationId xmlns:p14="http://schemas.microsoft.com/office/powerpoint/2010/main" val="65652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D5D9C732-48A4-E191-D169-0FF61E6C326F}"/>
              </a:ext>
            </a:extLst>
          </p:cNvPr>
          <p:cNvSpPr txBox="1">
            <a:spLocks/>
          </p:cNvSpPr>
          <p:nvPr/>
        </p:nvSpPr>
        <p:spPr>
          <a:xfrm>
            <a:off x="193512" y="115371"/>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attributed to injection drug use, by race/ethnicity and sex, 2024—United States</a:t>
            </a:r>
          </a:p>
        </p:txBody>
      </p:sp>
      <p:pic>
        <p:nvPicPr>
          <p:cNvPr id="8" name="Picture 7" descr="Logo&#10;&#10;Description automatically generated">
            <a:extLst>
              <a:ext uri="{FF2B5EF4-FFF2-40B4-BE49-F238E27FC236}">
                <a16:creationId xmlns:a16="http://schemas.microsoft.com/office/drawing/2014/main" id="{BB3CE750-DD70-3AB7-E621-4FA95DD4E334}"/>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Bar charts showing receipt of HIV medical care among persons with HIV attributed to injection drug use by race/ethnicity and sex in 2024.">
            <a:extLst>
              <a:ext uri="{FF2B5EF4-FFF2-40B4-BE49-F238E27FC236}">
                <a16:creationId xmlns:a16="http://schemas.microsoft.com/office/drawing/2014/main" id="{E00FB700-51D7-DF76-FFD5-1FEC71F06DD4}"/>
              </a:ext>
            </a:extLst>
          </p:cNvPr>
          <p:cNvPicPr>
            <a:picLocks noChangeAspect="1"/>
          </p:cNvPicPr>
          <p:nvPr/>
        </p:nvPicPr>
        <p:blipFill>
          <a:blip r:embed="rId4"/>
          <a:stretch>
            <a:fillRect/>
          </a:stretch>
        </p:blipFill>
        <p:spPr>
          <a:xfrm>
            <a:off x="87154" y="922835"/>
            <a:ext cx="8711939" cy="4170025"/>
          </a:xfrm>
          <a:prstGeom prst="rect">
            <a:avLst/>
          </a:prstGeom>
        </p:spPr>
      </p:pic>
    </p:spTree>
    <p:extLst>
      <p:ext uri="{BB962C8B-B14F-4D97-AF65-F5344CB8AC3E}">
        <p14:creationId xmlns:p14="http://schemas.microsoft.com/office/powerpoint/2010/main" val="1003472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Hispanic/Latino persons living with diagnosed HIV, by selected characteristics, 2024—United States</a:t>
            </a:r>
          </a:p>
        </p:txBody>
      </p:sp>
      <p:pic>
        <p:nvPicPr>
          <p:cNvPr id="2" name="Picture 1" descr="Logo&#10;&#10;Description automatically generated">
            <a:extLst>
              <a:ext uri="{FF2B5EF4-FFF2-40B4-BE49-F238E27FC236}">
                <a16:creationId xmlns:a16="http://schemas.microsoft.com/office/drawing/2014/main" id="{12D94767-C3C8-3170-A4B7-A5951A024577}"/>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receipt of HIV medical care among Hispanic/Latino persons living with diagnosed HIV in 2024 for selected characteristics. ">
            <a:extLst>
              <a:ext uri="{FF2B5EF4-FFF2-40B4-BE49-F238E27FC236}">
                <a16:creationId xmlns:a16="http://schemas.microsoft.com/office/drawing/2014/main" id="{5FE10D97-D33D-99E7-319B-8B6C25DC9C8A}"/>
              </a:ext>
            </a:extLst>
          </p:cNvPr>
          <p:cNvPicPr>
            <a:picLocks noChangeAspect="1"/>
          </p:cNvPicPr>
          <p:nvPr/>
        </p:nvPicPr>
        <p:blipFill>
          <a:blip r:embed="rId4"/>
          <a:stretch>
            <a:fillRect/>
          </a:stretch>
        </p:blipFill>
        <p:spPr>
          <a:xfrm>
            <a:off x="58370" y="553074"/>
            <a:ext cx="8998476" cy="4529721"/>
          </a:xfrm>
          <a:prstGeom prst="rect">
            <a:avLst/>
          </a:prstGeom>
        </p:spPr>
      </p:pic>
    </p:spTree>
    <p:extLst>
      <p:ext uri="{BB962C8B-B14F-4D97-AF65-F5344CB8AC3E}">
        <p14:creationId xmlns:p14="http://schemas.microsoft.com/office/powerpoint/2010/main" val="475951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06358" y="123634"/>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Black/African American females living with diagnosed HIV, by selected characteristics, 2024—United States</a:t>
            </a:r>
          </a:p>
        </p:txBody>
      </p:sp>
      <p:pic>
        <p:nvPicPr>
          <p:cNvPr id="3" name="Picture 2" descr="Logo&#10;&#10;Description automatically generated">
            <a:extLst>
              <a:ext uri="{FF2B5EF4-FFF2-40B4-BE49-F238E27FC236}">
                <a16:creationId xmlns:a16="http://schemas.microsoft.com/office/drawing/2014/main" id="{5BCE0927-CCC4-E9C0-308A-3701AE483E8C}"/>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Bar chart showing receipt of HIV medical care among Black/African American females living with diagnosed HIV in 2024 for selected characteristics. ">
            <a:extLst>
              <a:ext uri="{FF2B5EF4-FFF2-40B4-BE49-F238E27FC236}">
                <a16:creationId xmlns:a16="http://schemas.microsoft.com/office/drawing/2014/main" id="{D9B2A4A3-990F-1833-DF66-8CB2BDE495F9}"/>
              </a:ext>
            </a:extLst>
          </p:cNvPr>
          <p:cNvPicPr>
            <a:picLocks noChangeAspect="1"/>
          </p:cNvPicPr>
          <p:nvPr/>
        </p:nvPicPr>
        <p:blipFill>
          <a:blip r:embed="rId4"/>
          <a:stretch>
            <a:fillRect/>
          </a:stretch>
        </p:blipFill>
        <p:spPr>
          <a:xfrm>
            <a:off x="94188" y="1082511"/>
            <a:ext cx="9059441" cy="4005419"/>
          </a:xfrm>
          <a:prstGeom prst="rect">
            <a:avLst/>
          </a:prstGeom>
        </p:spPr>
      </p:pic>
    </p:spTree>
    <p:extLst>
      <p:ext uri="{BB962C8B-B14F-4D97-AF65-F5344CB8AC3E}">
        <p14:creationId xmlns:p14="http://schemas.microsoft.com/office/powerpoint/2010/main" val="294342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69058" y="4172628"/>
            <a:ext cx="6946141" cy="646331"/>
          </a:xfrm>
          <a:prstGeom prst="rect">
            <a:avLst/>
          </a:prstGeom>
          <a:noFill/>
        </p:spPr>
        <p:txBody>
          <a:bodyPr wrap="square" rtlCol="0">
            <a:spAutoFit/>
          </a:bodyPr>
          <a:lstStyle/>
          <a:p>
            <a:r>
              <a:rPr lang="en-US" sz="3600" b="1">
                <a:solidFill>
                  <a:schemeClr val="bg1"/>
                </a:solidFill>
                <a:latin typeface="Calibri"/>
                <a:ea typeface="Calibri"/>
                <a:cs typeface="Calibri"/>
              </a:rPr>
              <a:t>Stage of disease at HIV diagnosis</a:t>
            </a:r>
            <a:endParaRPr lang="en-US" sz="3600" b="1">
              <a:solidFill>
                <a:schemeClr val="bg1"/>
              </a:solidFill>
            </a:endParaRPr>
          </a:p>
        </p:txBody>
      </p:sp>
    </p:spTree>
    <p:extLst>
      <p:ext uri="{BB962C8B-B14F-4D97-AF65-F5344CB8AC3E}">
        <p14:creationId xmlns:p14="http://schemas.microsoft.com/office/powerpoint/2010/main" val="1456574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aged 13–24 years living with diagnosed HIV, by race/ethnicity, 2024—United States</a:t>
            </a:r>
          </a:p>
        </p:txBody>
      </p:sp>
      <p:pic>
        <p:nvPicPr>
          <p:cNvPr id="3" name="Picture 2" descr="Logo&#10;&#10;Description automatically generated">
            <a:extLst>
              <a:ext uri="{FF2B5EF4-FFF2-40B4-BE49-F238E27FC236}">
                <a16:creationId xmlns:a16="http://schemas.microsoft.com/office/drawing/2014/main" id="{A04F32E0-D163-8455-1591-4153E4629DC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receipt of HIV medical care among persons aged 13–24 years by race/ethnicity in 2024.">
            <a:extLst>
              <a:ext uri="{FF2B5EF4-FFF2-40B4-BE49-F238E27FC236}">
                <a16:creationId xmlns:a16="http://schemas.microsoft.com/office/drawing/2014/main" id="{B914F971-5C9A-1C6B-DB10-854AD5B3BCAD}"/>
              </a:ext>
            </a:extLst>
          </p:cNvPr>
          <p:cNvPicPr>
            <a:picLocks noChangeAspect="1"/>
          </p:cNvPicPr>
          <p:nvPr/>
        </p:nvPicPr>
        <p:blipFill>
          <a:blip r:embed="rId4"/>
          <a:stretch>
            <a:fillRect/>
          </a:stretch>
        </p:blipFill>
        <p:spPr>
          <a:xfrm>
            <a:off x="-171912" y="997570"/>
            <a:ext cx="9144000" cy="4084359"/>
          </a:xfrm>
          <a:prstGeom prst="rect">
            <a:avLst/>
          </a:prstGeom>
        </p:spPr>
      </p:pic>
    </p:spTree>
    <p:extLst>
      <p:ext uri="{BB962C8B-B14F-4D97-AF65-F5344CB8AC3E}">
        <p14:creationId xmlns:p14="http://schemas.microsoft.com/office/powerpoint/2010/main" val="1778842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aged </a:t>
            </a:r>
            <a:r>
              <a:rPr lang="en-US" sz="2000">
                <a:solidFill>
                  <a:schemeClr val="bg1"/>
                </a:solidFill>
                <a:latin typeface="Calibri" panose="020F0502020204030204" pitchFamily="34" charset="0"/>
              </a:rPr>
              <a:t>≥</a:t>
            </a:r>
            <a:r>
              <a:rPr lang="en-US" sz="2000">
                <a:solidFill>
                  <a:schemeClr val="bg1"/>
                </a:solidFill>
              </a:rPr>
              <a:t> </a:t>
            </a:r>
            <a:r>
              <a:rPr lang="en-US" sz="2000" b="1">
                <a:solidFill>
                  <a:schemeClr val="bg1"/>
                </a:solidFill>
              </a:rPr>
              <a:t>55 years living with diagnosed HIV, by race/ethnicity, 2024—United States</a:t>
            </a:r>
          </a:p>
        </p:txBody>
      </p:sp>
      <p:pic>
        <p:nvPicPr>
          <p:cNvPr id="2" name="Picture 1" descr="Logo&#10;&#10;Description automatically generated">
            <a:extLst>
              <a:ext uri="{FF2B5EF4-FFF2-40B4-BE49-F238E27FC236}">
                <a16:creationId xmlns:a16="http://schemas.microsoft.com/office/drawing/2014/main" id="{77430A7C-406F-C032-044E-F62161115DF3}"/>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receipt of HIV medical care among persons aged 55 years and older by race/ethnicity in 2024.">
            <a:extLst>
              <a:ext uri="{FF2B5EF4-FFF2-40B4-BE49-F238E27FC236}">
                <a16:creationId xmlns:a16="http://schemas.microsoft.com/office/drawing/2014/main" id="{6E3C7F5F-62FB-5536-80C7-BC227C628B2C}"/>
              </a:ext>
            </a:extLst>
          </p:cNvPr>
          <p:cNvPicPr>
            <a:picLocks noChangeAspect="1"/>
          </p:cNvPicPr>
          <p:nvPr/>
        </p:nvPicPr>
        <p:blipFill>
          <a:blip r:embed="rId4"/>
          <a:stretch>
            <a:fillRect/>
          </a:stretch>
        </p:blipFill>
        <p:spPr>
          <a:xfrm>
            <a:off x="148968" y="876410"/>
            <a:ext cx="8846063" cy="4206605"/>
          </a:xfrm>
          <a:prstGeom prst="rect">
            <a:avLst/>
          </a:prstGeom>
        </p:spPr>
      </p:pic>
    </p:spTree>
    <p:extLst>
      <p:ext uri="{BB962C8B-B14F-4D97-AF65-F5344CB8AC3E}">
        <p14:creationId xmlns:p14="http://schemas.microsoft.com/office/powerpoint/2010/main" val="721517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99538" y="3806868"/>
            <a:ext cx="7601461" cy="1200329"/>
          </a:xfrm>
          <a:prstGeom prst="rect">
            <a:avLst/>
          </a:prstGeom>
          <a:noFill/>
        </p:spPr>
        <p:txBody>
          <a:bodyPr wrap="square" rtlCol="0">
            <a:spAutoFit/>
          </a:bodyPr>
          <a:lstStyle/>
          <a:p>
            <a:r>
              <a:rPr lang="en-US" sz="3600" b="1">
                <a:solidFill>
                  <a:schemeClr val="bg1"/>
                </a:solidFill>
                <a:latin typeface="Calibri"/>
                <a:ea typeface="Calibri"/>
                <a:cs typeface="Calibri"/>
              </a:rPr>
              <a:t>Viral suppression among persons living with diagnosed HIV</a:t>
            </a:r>
            <a:endParaRPr lang="en-US" sz="3600" b="1">
              <a:solidFill>
                <a:schemeClr val="bg1"/>
              </a:solidFill>
            </a:endParaRPr>
          </a:p>
        </p:txBody>
      </p:sp>
    </p:spTree>
    <p:extLst>
      <p:ext uri="{BB962C8B-B14F-4D97-AF65-F5344CB8AC3E}">
        <p14:creationId xmlns:p14="http://schemas.microsoft.com/office/powerpoint/2010/main" val="2207403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549EB-5395-2EF1-5D41-E8F9E677809F}"/>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FA30C00B-7042-6054-CD16-953ECBE487BB}"/>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by sex, 2024—United States</a:t>
            </a:r>
          </a:p>
        </p:txBody>
      </p:sp>
      <p:pic>
        <p:nvPicPr>
          <p:cNvPr id="4" name="Picture 3" descr="Logo&#10;&#10;Description automatically generated">
            <a:extLst>
              <a:ext uri="{FF2B5EF4-FFF2-40B4-BE49-F238E27FC236}">
                <a16:creationId xmlns:a16="http://schemas.microsoft.com/office/drawing/2014/main" id="{34998458-43ED-DC44-979F-798F576E51F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a:ln>
            <a:noFill/>
          </a:ln>
        </p:spPr>
      </p:pic>
      <p:pic>
        <p:nvPicPr>
          <p:cNvPr id="6" name="Picture 5" descr="Bar chart showing viral suppression among persons living with diagnosed HIV by sex in 2024.">
            <a:extLst>
              <a:ext uri="{FF2B5EF4-FFF2-40B4-BE49-F238E27FC236}">
                <a16:creationId xmlns:a16="http://schemas.microsoft.com/office/drawing/2014/main" id="{C9FA5E30-A3D5-534D-6064-C96EAB365C03}"/>
              </a:ext>
            </a:extLst>
          </p:cNvPr>
          <p:cNvPicPr>
            <a:picLocks noChangeAspect="1"/>
          </p:cNvPicPr>
          <p:nvPr/>
        </p:nvPicPr>
        <p:blipFill>
          <a:blip r:embed="rId4"/>
          <a:stretch>
            <a:fillRect/>
          </a:stretch>
        </p:blipFill>
        <p:spPr>
          <a:xfrm>
            <a:off x="87154" y="793315"/>
            <a:ext cx="8833870" cy="4279763"/>
          </a:xfrm>
          <a:prstGeom prst="rect">
            <a:avLst/>
          </a:prstGeom>
        </p:spPr>
      </p:pic>
    </p:spTree>
    <p:extLst>
      <p:ext uri="{BB962C8B-B14F-4D97-AF65-F5344CB8AC3E}">
        <p14:creationId xmlns:p14="http://schemas.microsoft.com/office/powerpoint/2010/main" val="1288015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9B1D-BEE3-C3BF-8784-15A5D595A1AB}"/>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996E0C6E-106F-0D4C-53C2-10296240407B}"/>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by age, 2024—United States</a:t>
            </a:r>
          </a:p>
        </p:txBody>
      </p:sp>
      <p:pic>
        <p:nvPicPr>
          <p:cNvPr id="4" name="Picture 3" descr="Logo&#10;&#10;Description automatically generated">
            <a:extLst>
              <a:ext uri="{FF2B5EF4-FFF2-40B4-BE49-F238E27FC236}">
                <a16:creationId xmlns:a16="http://schemas.microsoft.com/office/drawing/2014/main" id="{7A797380-BED6-054F-76E9-1AF65F5A597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Bar chart showing viral suppression among persons living with diagnosed HIV by age in 2024.">
            <a:extLst>
              <a:ext uri="{FF2B5EF4-FFF2-40B4-BE49-F238E27FC236}">
                <a16:creationId xmlns:a16="http://schemas.microsoft.com/office/drawing/2014/main" id="{4B95DE66-197D-812B-B3C0-84F6DC387DB2}"/>
              </a:ext>
            </a:extLst>
          </p:cNvPr>
          <p:cNvPicPr>
            <a:picLocks noChangeAspect="1"/>
          </p:cNvPicPr>
          <p:nvPr/>
        </p:nvPicPr>
        <p:blipFill>
          <a:blip r:embed="rId4"/>
          <a:stretch>
            <a:fillRect/>
          </a:stretch>
        </p:blipFill>
        <p:spPr>
          <a:xfrm>
            <a:off x="103388" y="479656"/>
            <a:ext cx="8846063" cy="4663844"/>
          </a:xfrm>
          <a:prstGeom prst="rect">
            <a:avLst/>
          </a:prstGeom>
        </p:spPr>
      </p:pic>
    </p:spTree>
    <p:extLst>
      <p:ext uri="{BB962C8B-B14F-4D97-AF65-F5344CB8AC3E}">
        <p14:creationId xmlns:p14="http://schemas.microsoft.com/office/powerpoint/2010/main" val="1576532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C0601-6BF9-086C-722E-84D70714A279}"/>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C152226F-A77B-9347-7D8C-8A69A5FEAB3C}"/>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by race/ethnicity, 2024—United States</a:t>
            </a:r>
          </a:p>
        </p:txBody>
      </p:sp>
      <p:pic>
        <p:nvPicPr>
          <p:cNvPr id="4" name="Picture 3" descr="Logo&#10;&#10;Description automatically generated">
            <a:extLst>
              <a:ext uri="{FF2B5EF4-FFF2-40B4-BE49-F238E27FC236}">
                <a16:creationId xmlns:a16="http://schemas.microsoft.com/office/drawing/2014/main" id="{CCAF4EA6-F199-7C7D-3D27-C1F9387B64A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Bar chart showing viral suppression among persons living with diagnosed HIV by race/ethnicity in 2024.">
            <a:extLst>
              <a:ext uri="{FF2B5EF4-FFF2-40B4-BE49-F238E27FC236}">
                <a16:creationId xmlns:a16="http://schemas.microsoft.com/office/drawing/2014/main" id="{C0556B39-3ADC-5ED0-1D91-4F38AD91FAB5}"/>
              </a:ext>
            </a:extLst>
          </p:cNvPr>
          <p:cNvPicPr>
            <a:picLocks noChangeAspect="1"/>
          </p:cNvPicPr>
          <p:nvPr/>
        </p:nvPicPr>
        <p:blipFill>
          <a:blip r:embed="rId4"/>
          <a:stretch>
            <a:fillRect/>
          </a:stretch>
        </p:blipFill>
        <p:spPr>
          <a:xfrm>
            <a:off x="-6636" y="726485"/>
            <a:ext cx="9047248" cy="4371211"/>
          </a:xfrm>
          <a:prstGeom prst="rect">
            <a:avLst/>
          </a:prstGeom>
        </p:spPr>
      </p:pic>
    </p:spTree>
    <p:extLst>
      <p:ext uri="{BB962C8B-B14F-4D97-AF65-F5344CB8AC3E}">
        <p14:creationId xmlns:p14="http://schemas.microsoft.com/office/powerpoint/2010/main" val="2998650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2FA2C-78B2-C15C-FB2C-D73B875E6382}"/>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1592B93A-053D-3970-C268-41FCF88CCC7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Viral suppression among persons living with diagnosed HIV, by transmission category and sex, 2024—United States</a:t>
            </a:r>
          </a:p>
        </p:txBody>
      </p:sp>
      <p:pic>
        <p:nvPicPr>
          <p:cNvPr id="4" name="Picture 3" descr="Logo&#10;&#10;Description automatically generated">
            <a:extLst>
              <a:ext uri="{FF2B5EF4-FFF2-40B4-BE49-F238E27FC236}">
                <a16:creationId xmlns:a16="http://schemas.microsoft.com/office/drawing/2014/main" id="{8A7030F1-1B6F-D65A-3D41-005716FC49E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Bar chart showing viral suppression among persons living with diagnosed HIV by transmission category in 2024.">
            <a:extLst>
              <a:ext uri="{FF2B5EF4-FFF2-40B4-BE49-F238E27FC236}">
                <a16:creationId xmlns:a16="http://schemas.microsoft.com/office/drawing/2014/main" id="{9E898BB4-E7B5-58CC-556E-A4D625CEF135}"/>
              </a:ext>
            </a:extLst>
          </p:cNvPr>
          <p:cNvPicPr>
            <a:picLocks noChangeAspect="1"/>
          </p:cNvPicPr>
          <p:nvPr/>
        </p:nvPicPr>
        <p:blipFill>
          <a:blip r:embed="rId4"/>
          <a:stretch>
            <a:fillRect/>
          </a:stretch>
        </p:blipFill>
        <p:spPr>
          <a:xfrm>
            <a:off x="103388" y="623177"/>
            <a:ext cx="9053345" cy="4572396"/>
          </a:xfrm>
          <a:prstGeom prst="rect">
            <a:avLst/>
          </a:prstGeom>
        </p:spPr>
      </p:pic>
    </p:spTree>
    <p:extLst>
      <p:ext uri="{BB962C8B-B14F-4D97-AF65-F5344CB8AC3E}">
        <p14:creationId xmlns:p14="http://schemas.microsoft.com/office/powerpoint/2010/main" val="2313065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2E50A-4773-1342-AA28-B9430E764535}"/>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5619A5B1-C734-988D-442D-BFBDD8079AF0}"/>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Viral suppression among persons living with diagnosed HIV, by region of residence, 2024—United States</a:t>
            </a:r>
          </a:p>
        </p:txBody>
      </p:sp>
      <p:pic>
        <p:nvPicPr>
          <p:cNvPr id="4" name="Picture 3" descr="Logo&#10;&#10;Description automatically generated">
            <a:extLst>
              <a:ext uri="{FF2B5EF4-FFF2-40B4-BE49-F238E27FC236}">
                <a16:creationId xmlns:a16="http://schemas.microsoft.com/office/drawing/2014/main" id="{73BCB510-DB2E-8E5C-0945-7D6823C0A00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7" name="Picture 6" descr="Bar chart showing viral suppression among persons living with diagnosed HIV by region of residence in 2024.">
            <a:extLst>
              <a:ext uri="{FF2B5EF4-FFF2-40B4-BE49-F238E27FC236}">
                <a16:creationId xmlns:a16="http://schemas.microsoft.com/office/drawing/2014/main" id="{57DECD5C-B962-E085-07F9-F1DD3AB8F68C}"/>
              </a:ext>
            </a:extLst>
          </p:cNvPr>
          <p:cNvPicPr>
            <a:picLocks noChangeAspect="1"/>
          </p:cNvPicPr>
          <p:nvPr/>
        </p:nvPicPr>
        <p:blipFill>
          <a:blip r:embed="rId4"/>
          <a:stretch>
            <a:fillRect/>
          </a:stretch>
        </p:blipFill>
        <p:spPr>
          <a:xfrm>
            <a:off x="0" y="549454"/>
            <a:ext cx="9083827" cy="4523624"/>
          </a:xfrm>
          <a:prstGeom prst="rect">
            <a:avLst/>
          </a:prstGeom>
        </p:spPr>
      </p:pic>
    </p:spTree>
    <p:extLst>
      <p:ext uri="{BB962C8B-B14F-4D97-AF65-F5344CB8AC3E}">
        <p14:creationId xmlns:p14="http://schemas.microsoft.com/office/powerpoint/2010/main" val="3899675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7154" y="123634"/>
            <a:ext cx="8731824"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2024—United States and Puerto Rico</a:t>
            </a:r>
          </a:p>
        </p:txBody>
      </p:sp>
      <p:sp>
        <p:nvSpPr>
          <p:cNvPr id="14" name="Rectangle 13">
            <a:extLst>
              <a:ext uri="{FF2B5EF4-FFF2-40B4-BE49-F238E27FC236}">
                <a16:creationId xmlns:a16="http://schemas.microsoft.com/office/drawing/2014/main" id="{D3FE7B38-DA15-00B9-BCD5-7A5E81AA61F3}"/>
              </a:ext>
            </a:extLst>
          </p:cNvPr>
          <p:cNvSpPr/>
          <p:nvPr/>
        </p:nvSpPr>
        <p:spPr>
          <a:xfrm>
            <a:off x="6919173" y="4602726"/>
            <a:ext cx="1405278" cy="23083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C4DE1007-0F72-2EAA-6492-79C668754043}"/>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7" name="Picture 6" descr="Map showing percentage of viral suppression among persons living with diagnosed HIV by state in 2024.">
            <a:extLst>
              <a:ext uri="{FF2B5EF4-FFF2-40B4-BE49-F238E27FC236}">
                <a16:creationId xmlns:a16="http://schemas.microsoft.com/office/drawing/2014/main" id="{DBB2FD8F-1189-7B96-DAEF-0A29B718A428}"/>
              </a:ext>
            </a:extLst>
          </p:cNvPr>
          <p:cNvPicPr>
            <a:picLocks noChangeAspect="1"/>
          </p:cNvPicPr>
          <p:nvPr/>
        </p:nvPicPr>
        <p:blipFill>
          <a:blip r:embed="rId4"/>
          <a:stretch>
            <a:fillRect/>
          </a:stretch>
        </p:blipFill>
        <p:spPr>
          <a:xfrm>
            <a:off x="655689" y="1042110"/>
            <a:ext cx="8163289" cy="4101390"/>
          </a:xfrm>
          <a:prstGeom prst="rect">
            <a:avLst/>
          </a:prstGeom>
        </p:spPr>
      </p:pic>
    </p:spTree>
    <p:extLst>
      <p:ext uri="{BB962C8B-B14F-4D97-AF65-F5344CB8AC3E}">
        <p14:creationId xmlns:p14="http://schemas.microsoft.com/office/powerpoint/2010/main" val="383199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males living with diagnosed HIV attributed to male-to-male sexual contact, by race/ethnicity, 2024—United States</a:t>
            </a:r>
          </a:p>
        </p:txBody>
      </p:sp>
      <p:pic>
        <p:nvPicPr>
          <p:cNvPr id="4" name="Picture 3" descr="Logo&#10;&#10;Description automatically generated">
            <a:extLst>
              <a:ext uri="{FF2B5EF4-FFF2-40B4-BE49-F238E27FC236}">
                <a16:creationId xmlns:a16="http://schemas.microsoft.com/office/drawing/2014/main" id="{0AD8276F-3EEC-86DB-C6EC-F091C9BC3105}"/>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13" name="Picture 12" descr="Bar chart showing viral suppression among males with HIV attributed to male-to-male sexual contact by race/ethnicity in 2024.">
            <a:extLst>
              <a:ext uri="{FF2B5EF4-FFF2-40B4-BE49-F238E27FC236}">
                <a16:creationId xmlns:a16="http://schemas.microsoft.com/office/drawing/2014/main" id="{10F59023-E498-80A0-FAC5-21E67EF8A9FB}"/>
              </a:ext>
            </a:extLst>
          </p:cNvPr>
          <p:cNvPicPr>
            <a:picLocks noChangeAspect="1"/>
          </p:cNvPicPr>
          <p:nvPr/>
        </p:nvPicPr>
        <p:blipFill>
          <a:blip r:embed="rId4"/>
          <a:stretch>
            <a:fillRect/>
          </a:stretch>
        </p:blipFill>
        <p:spPr>
          <a:xfrm>
            <a:off x="87154" y="823798"/>
            <a:ext cx="8583912" cy="4249280"/>
          </a:xfrm>
          <a:prstGeom prst="rect">
            <a:avLst/>
          </a:prstGeom>
        </p:spPr>
      </p:pic>
    </p:spTree>
    <p:extLst>
      <p:ext uri="{BB962C8B-B14F-4D97-AF65-F5344CB8AC3E}">
        <p14:creationId xmlns:p14="http://schemas.microsoft.com/office/powerpoint/2010/main" val="101870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227918"/>
            <a:ext cx="875697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Stage of disease at HIV diagnosis, by selected characteristics, 2024—United States</a:t>
            </a:r>
          </a:p>
        </p:txBody>
      </p:sp>
      <p:pic>
        <p:nvPicPr>
          <p:cNvPr id="22" name="Picture 21" descr="Logo&#10;&#10;Description automatically generated">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Bar chart showing stage of disease at HIV diagnosis in 2024 in the United States for selected characteristics.">
            <a:extLst>
              <a:ext uri="{FF2B5EF4-FFF2-40B4-BE49-F238E27FC236}">
                <a16:creationId xmlns:a16="http://schemas.microsoft.com/office/drawing/2014/main" id="{A6213BD5-3C69-7CDE-7C9A-9949FB9811C5}"/>
              </a:ext>
            </a:extLst>
          </p:cNvPr>
          <p:cNvPicPr>
            <a:picLocks noChangeAspect="1"/>
          </p:cNvPicPr>
          <p:nvPr/>
        </p:nvPicPr>
        <p:blipFill>
          <a:blip r:embed="rId4"/>
          <a:stretch>
            <a:fillRect/>
          </a:stretch>
        </p:blipFill>
        <p:spPr>
          <a:xfrm>
            <a:off x="-1247910" y="1026366"/>
            <a:ext cx="10145781" cy="3889216"/>
          </a:xfrm>
          <a:prstGeom prst="rect">
            <a:avLst/>
          </a:prstGeom>
        </p:spPr>
      </p:pic>
    </p:spTree>
    <p:extLst>
      <p:ext uri="{BB962C8B-B14F-4D97-AF65-F5344CB8AC3E}">
        <p14:creationId xmlns:p14="http://schemas.microsoft.com/office/powerpoint/2010/main" val="948284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3DEF82AD-3CA7-7BCC-B53F-8D96123DE1A1}"/>
              </a:ext>
            </a:extLst>
          </p:cNvPr>
          <p:cNvSpPr txBox="1">
            <a:spLocks/>
          </p:cNvSpPr>
          <p:nvPr/>
        </p:nvSpPr>
        <p:spPr>
          <a:xfrm>
            <a:off x="193512" y="115371"/>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attributed to injection drug use, by race/ethnicity and sex, 2024—United States</a:t>
            </a:r>
          </a:p>
        </p:txBody>
      </p:sp>
      <p:pic>
        <p:nvPicPr>
          <p:cNvPr id="2" name="Picture 1" descr="Logo&#10;&#10;Description automatically generated">
            <a:extLst>
              <a:ext uri="{FF2B5EF4-FFF2-40B4-BE49-F238E27FC236}">
                <a16:creationId xmlns:a16="http://schemas.microsoft.com/office/drawing/2014/main" id="{8AF11466-3AC5-724A-63E9-0C56103D3C58}"/>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23" name="Picture 22" descr="Bar charts showing viral suppression among persons with HIV attributed to injection drug use by race/ethnicity and sex in 2024.">
            <a:extLst>
              <a:ext uri="{FF2B5EF4-FFF2-40B4-BE49-F238E27FC236}">
                <a16:creationId xmlns:a16="http://schemas.microsoft.com/office/drawing/2014/main" id="{44FE6DE7-7C3F-7891-CEC5-207DF0A228DF}"/>
              </a:ext>
            </a:extLst>
          </p:cNvPr>
          <p:cNvPicPr>
            <a:picLocks noChangeAspect="1"/>
          </p:cNvPicPr>
          <p:nvPr/>
        </p:nvPicPr>
        <p:blipFill>
          <a:blip r:embed="rId4"/>
          <a:stretch>
            <a:fillRect/>
          </a:stretch>
        </p:blipFill>
        <p:spPr>
          <a:xfrm>
            <a:off x="87154" y="870297"/>
            <a:ext cx="8760711" cy="4157832"/>
          </a:xfrm>
          <a:prstGeom prst="rect">
            <a:avLst/>
          </a:prstGeom>
        </p:spPr>
      </p:pic>
    </p:spTree>
    <p:extLst>
      <p:ext uri="{BB962C8B-B14F-4D97-AF65-F5344CB8AC3E}">
        <p14:creationId xmlns:p14="http://schemas.microsoft.com/office/powerpoint/2010/main" val="3811884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Hispanic/Latino persons living with diagnosed HIV, by selected characteristics, 2024—United States</a:t>
            </a:r>
          </a:p>
        </p:txBody>
      </p:sp>
      <p:pic>
        <p:nvPicPr>
          <p:cNvPr id="3" name="Picture 2" descr="Logo&#10;&#10;Description automatically generated">
            <a:extLst>
              <a:ext uri="{FF2B5EF4-FFF2-40B4-BE49-F238E27FC236}">
                <a16:creationId xmlns:a16="http://schemas.microsoft.com/office/drawing/2014/main" id="{B2583038-ECFB-70B4-3D56-D993563A1FED}"/>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Bar chart showing viral suppression among Hispanic/Latino persons living with diagnosed HIV in 2024 for selected characteristics. ">
            <a:extLst>
              <a:ext uri="{FF2B5EF4-FFF2-40B4-BE49-F238E27FC236}">
                <a16:creationId xmlns:a16="http://schemas.microsoft.com/office/drawing/2014/main" id="{010C46D4-11F4-0DA6-8B43-8AAD916D6E21}"/>
              </a:ext>
            </a:extLst>
          </p:cNvPr>
          <p:cNvPicPr>
            <a:picLocks noChangeAspect="1"/>
          </p:cNvPicPr>
          <p:nvPr/>
        </p:nvPicPr>
        <p:blipFill>
          <a:blip r:embed="rId4"/>
          <a:stretch>
            <a:fillRect/>
          </a:stretch>
        </p:blipFill>
        <p:spPr>
          <a:xfrm>
            <a:off x="-193512" y="577399"/>
            <a:ext cx="9144000" cy="4566101"/>
          </a:xfrm>
          <a:prstGeom prst="rect">
            <a:avLst/>
          </a:prstGeom>
        </p:spPr>
      </p:pic>
    </p:spTree>
    <p:extLst>
      <p:ext uri="{BB962C8B-B14F-4D97-AF65-F5344CB8AC3E}">
        <p14:creationId xmlns:p14="http://schemas.microsoft.com/office/powerpoint/2010/main" val="2335680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Black/African American females living with diagnosed HIV, by selected characteristics, 2024—United States</a:t>
            </a:r>
          </a:p>
        </p:txBody>
      </p:sp>
      <p:pic>
        <p:nvPicPr>
          <p:cNvPr id="4" name="Picture 3" descr="Logo&#10;&#10;Description automatically generated">
            <a:extLst>
              <a:ext uri="{FF2B5EF4-FFF2-40B4-BE49-F238E27FC236}">
                <a16:creationId xmlns:a16="http://schemas.microsoft.com/office/drawing/2014/main" id="{1EE5EB68-8C54-F43F-2682-3B339A9FC0B9}"/>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viral suppression among Black/African American females living with diagnosed HIV in 2024 for selected characteristics. ">
            <a:extLst>
              <a:ext uri="{FF2B5EF4-FFF2-40B4-BE49-F238E27FC236}">
                <a16:creationId xmlns:a16="http://schemas.microsoft.com/office/drawing/2014/main" id="{C0B35533-EDD8-3489-E046-B2662DD140C4}"/>
              </a:ext>
            </a:extLst>
          </p:cNvPr>
          <p:cNvPicPr>
            <a:picLocks noChangeAspect="1"/>
          </p:cNvPicPr>
          <p:nvPr/>
        </p:nvPicPr>
        <p:blipFill>
          <a:blip r:embed="rId4"/>
          <a:stretch>
            <a:fillRect/>
          </a:stretch>
        </p:blipFill>
        <p:spPr>
          <a:xfrm>
            <a:off x="212586" y="902060"/>
            <a:ext cx="8931414" cy="4182218"/>
          </a:xfrm>
          <a:prstGeom prst="rect">
            <a:avLst/>
          </a:prstGeom>
        </p:spPr>
      </p:pic>
    </p:spTree>
    <p:extLst>
      <p:ext uri="{BB962C8B-B14F-4D97-AF65-F5344CB8AC3E}">
        <p14:creationId xmlns:p14="http://schemas.microsoft.com/office/powerpoint/2010/main" val="1053883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7154" y="123634"/>
            <a:ext cx="905684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aged 13–24 years living with diagnosed HIV, by race/ethnicity, 2024—United States</a:t>
            </a:r>
          </a:p>
        </p:txBody>
      </p:sp>
      <p:pic>
        <p:nvPicPr>
          <p:cNvPr id="3" name="Picture 2" descr="Logo&#10;&#10;Description automatically generated">
            <a:extLst>
              <a:ext uri="{FF2B5EF4-FFF2-40B4-BE49-F238E27FC236}">
                <a16:creationId xmlns:a16="http://schemas.microsoft.com/office/drawing/2014/main" id="{96D002A7-4C48-948D-49C1-0FDE7FDBB7A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viral suppression among persons aged 13–24 years by race/ethnicity in 2024.">
            <a:extLst>
              <a:ext uri="{FF2B5EF4-FFF2-40B4-BE49-F238E27FC236}">
                <a16:creationId xmlns:a16="http://schemas.microsoft.com/office/drawing/2014/main" id="{2FB4CC56-99A0-9E6A-F26F-7DA2868D030D}"/>
              </a:ext>
            </a:extLst>
          </p:cNvPr>
          <p:cNvPicPr>
            <a:picLocks noChangeAspect="1"/>
          </p:cNvPicPr>
          <p:nvPr/>
        </p:nvPicPr>
        <p:blipFill>
          <a:blip r:embed="rId4"/>
          <a:stretch>
            <a:fillRect/>
          </a:stretch>
        </p:blipFill>
        <p:spPr>
          <a:xfrm>
            <a:off x="0" y="1004432"/>
            <a:ext cx="9144000" cy="4015434"/>
          </a:xfrm>
          <a:prstGeom prst="rect">
            <a:avLst/>
          </a:prstGeom>
        </p:spPr>
      </p:pic>
    </p:spTree>
    <p:extLst>
      <p:ext uri="{BB962C8B-B14F-4D97-AF65-F5344CB8AC3E}">
        <p14:creationId xmlns:p14="http://schemas.microsoft.com/office/powerpoint/2010/main" val="2266927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7086" y="123634"/>
            <a:ext cx="9056914"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aged </a:t>
            </a:r>
            <a:r>
              <a:rPr lang="en-US" sz="2000">
                <a:solidFill>
                  <a:schemeClr val="bg1"/>
                </a:solidFill>
                <a:latin typeface="Calibri" panose="020F0502020204030204" pitchFamily="34" charset="0"/>
              </a:rPr>
              <a:t>≥</a:t>
            </a:r>
            <a:r>
              <a:rPr lang="en-US" sz="2000">
                <a:solidFill>
                  <a:schemeClr val="bg1"/>
                </a:solidFill>
              </a:rPr>
              <a:t> </a:t>
            </a:r>
            <a:r>
              <a:rPr lang="en-US" sz="2000" b="1">
                <a:solidFill>
                  <a:schemeClr val="bg1"/>
                </a:solidFill>
              </a:rPr>
              <a:t>55 years living with diagnosed HIV, by race/ethnicity, 2024—United States</a:t>
            </a:r>
          </a:p>
        </p:txBody>
      </p:sp>
      <p:pic>
        <p:nvPicPr>
          <p:cNvPr id="2" name="Picture 1" descr="Logo&#10;&#10;Description automatically generated">
            <a:extLst>
              <a:ext uri="{FF2B5EF4-FFF2-40B4-BE49-F238E27FC236}">
                <a16:creationId xmlns:a16="http://schemas.microsoft.com/office/drawing/2014/main" id="{956E0CF4-09DA-CB04-6B68-0C046DA65F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Bar chart showing viral suppression among persons aged 55 years and older by race/ethnicity in 2024.">
            <a:extLst>
              <a:ext uri="{FF2B5EF4-FFF2-40B4-BE49-F238E27FC236}">
                <a16:creationId xmlns:a16="http://schemas.microsoft.com/office/drawing/2014/main" id="{08958611-54F6-80B8-0675-A67BD2E6E115}"/>
              </a:ext>
            </a:extLst>
          </p:cNvPr>
          <p:cNvPicPr>
            <a:picLocks noChangeAspect="1"/>
          </p:cNvPicPr>
          <p:nvPr/>
        </p:nvPicPr>
        <p:blipFill>
          <a:blip r:embed="rId4"/>
          <a:stretch>
            <a:fillRect/>
          </a:stretch>
        </p:blipFill>
        <p:spPr>
          <a:xfrm>
            <a:off x="-87155" y="1049572"/>
            <a:ext cx="9275629" cy="3970294"/>
          </a:xfrm>
          <a:prstGeom prst="rect">
            <a:avLst/>
          </a:prstGeom>
        </p:spPr>
      </p:pic>
    </p:spTree>
    <p:extLst>
      <p:ext uri="{BB962C8B-B14F-4D97-AF65-F5344CB8AC3E}">
        <p14:creationId xmlns:p14="http://schemas.microsoft.com/office/powerpoint/2010/main" val="1315980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109470"/>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HIV care continuum, 2024—U.S. Southern Region</a:t>
            </a:r>
          </a:p>
        </p:txBody>
      </p:sp>
      <p:pic>
        <p:nvPicPr>
          <p:cNvPr id="7" name="Picture 6" descr="Logo&#10;&#10;Description automatically generated">
            <a:extLst>
              <a:ext uri="{FF2B5EF4-FFF2-40B4-BE49-F238E27FC236}">
                <a16:creationId xmlns:a16="http://schemas.microsoft.com/office/drawing/2014/main" id="{EC3FB587-BF04-F3F6-5147-D061AD840AF9}"/>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12" name="Picture 11" descr="Waffle chart showing the HIV care continuum for the U.S. Southern region in 2024.">
            <a:extLst>
              <a:ext uri="{FF2B5EF4-FFF2-40B4-BE49-F238E27FC236}">
                <a16:creationId xmlns:a16="http://schemas.microsoft.com/office/drawing/2014/main" id="{C2FE28E7-194C-A199-7F9A-AFC16F5289C7}"/>
              </a:ext>
            </a:extLst>
          </p:cNvPr>
          <p:cNvPicPr>
            <a:picLocks noChangeAspect="1"/>
          </p:cNvPicPr>
          <p:nvPr/>
        </p:nvPicPr>
        <p:blipFill>
          <a:blip r:embed="rId4"/>
          <a:stretch>
            <a:fillRect/>
          </a:stretch>
        </p:blipFill>
        <p:spPr>
          <a:xfrm>
            <a:off x="210783" y="937163"/>
            <a:ext cx="8846063" cy="4096867"/>
          </a:xfrm>
          <a:prstGeom prst="rect">
            <a:avLst/>
          </a:prstGeom>
        </p:spPr>
      </p:pic>
    </p:spTree>
    <p:extLst>
      <p:ext uri="{BB962C8B-B14F-4D97-AF65-F5344CB8AC3E}">
        <p14:creationId xmlns:p14="http://schemas.microsoft.com/office/powerpoint/2010/main" val="3846910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69058" y="4172628"/>
            <a:ext cx="5803141" cy="646331"/>
          </a:xfrm>
          <a:prstGeom prst="rect">
            <a:avLst/>
          </a:prstGeom>
          <a:noFill/>
        </p:spPr>
        <p:txBody>
          <a:bodyPr wrap="square" rtlCol="0">
            <a:spAutoFit/>
          </a:bodyPr>
          <a:lstStyle/>
          <a:p>
            <a:r>
              <a:rPr lang="en-US" sz="3600" b="1">
                <a:solidFill>
                  <a:schemeClr val="bg1"/>
                </a:solidFill>
                <a:latin typeface="Calibri"/>
                <a:ea typeface="Calibri"/>
                <a:cs typeface="Calibri"/>
              </a:rPr>
              <a:t>Perinatally Acquired HIV </a:t>
            </a:r>
            <a:endParaRPr lang="en-US" sz="3600" b="1">
              <a:solidFill>
                <a:schemeClr val="bg1"/>
              </a:solidFill>
            </a:endParaRPr>
          </a:p>
        </p:txBody>
      </p:sp>
    </p:spTree>
    <p:extLst>
      <p:ext uri="{BB962C8B-B14F-4D97-AF65-F5344CB8AC3E}">
        <p14:creationId xmlns:p14="http://schemas.microsoft.com/office/powerpoint/2010/main" val="940651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e chart showing perinatally acquired HIV diagnoses by year of birth and biological mother’s race/ethnicity from 2020 to 2024.">
            <a:extLst>
              <a:ext uri="{FF2B5EF4-FFF2-40B4-BE49-F238E27FC236}">
                <a16:creationId xmlns:a16="http://schemas.microsoft.com/office/drawing/2014/main" id="{37779BB6-2BD6-1FB1-99A0-83AF9B887BA3}"/>
              </a:ext>
            </a:extLst>
          </p:cNvPr>
          <p:cNvPicPr>
            <a:picLocks noChangeAspect="1"/>
          </p:cNvPicPr>
          <p:nvPr/>
        </p:nvPicPr>
        <p:blipFill>
          <a:blip r:embed="rId3"/>
          <a:stretch>
            <a:fillRect/>
          </a:stretch>
        </p:blipFill>
        <p:spPr>
          <a:xfrm>
            <a:off x="87155" y="877879"/>
            <a:ext cx="8412790" cy="4178901"/>
          </a:xfrm>
          <a:prstGeom prst="rect">
            <a:avLst/>
          </a:prstGeom>
        </p:spPr>
      </p:pic>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0" y="86719"/>
            <a:ext cx="9463780"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Rates of perinatally acquired HIV diagnoses among persons born in the United States, by year of birth and biological mother's race/ethnicity, 2020–2024—United States</a:t>
            </a:r>
          </a:p>
        </p:txBody>
      </p:sp>
      <p:pic>
        <p:nvPicPr>
          <p:cNvPr id="4" name="Picture 3" descr="Logo&#10;&#10;Description automatically generated">
            <a:extLst>
              <a:ext uri="{FF2B5EF4-FFF2-40B4-BE49-F238E27FC236}">
                <a16:creationId xmlns:a16="http://schemas.microsoft.com/office/drawing/2014/main" id="{6001C647-7F93-1C95-A035-A1EF610D856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930300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Perinatally acquired HIV diagnoses among children born in 2024—United States and 7 territories and freely associated states</a:t>
            </a:r>
          </a:p>
        </p:txBody>
      </p:sp>
      <p:pic>
        <p:nvPicPr>
          <p:cNvPr id="2" name="Picture 1" descr="Logo&#10;&#10;Description automatically generated">
            <a:extLst>
              <a:ext uri="{FF2B5EF4-FFF2-40B4-BE49-F238E27FC236}">
                <a16:creationId xmlns:a16="http://schemas.microsoft.com/office/drawing/2014/main" id="{A7A270D0-6A07-BEEB-968C-79655C40175E}"/>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8" name="Rectangle 17">
            <a:extLst>
              <a:ext uri="{FF2B5EF4-FFF2-40B4-BE49-F238E27FC236}">
                <a16:creationId xmlns:a16="http://schemas.microsoft.com/office/drawing/2014/main" id="{90511B2D-02B7-7A32-4B94-280FE4787ED6}"/>
              </a:ext>
            </a:extLst>
          </p:cNvPr>
          <p:cNvSpPr/>
          <p:nvPr/>
        </p:nvSpPr>
        <p:spPr>
          <a:xfrm>
            <a:off x="6426666" y="4712001"/>
            <a:ext cx="1405278" cy="23083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Map showing number of perinatally acquired HIV diagnoses among children born in 2024 by jurisdiction.">
            <a:extLst>
              <a:ext uri="{FF2B5EF4-FFF2-40B4-BE49-F238E27FC236}">
                <a16:creationId xmlns:a16="http://schemas.microsoft.com/office/drawing/2014/main" id="{C09A2904-8F81-D53E-122C-1E4D77A067BD}"/>
              </a:ext>
            </a:extLst>
          </p:cNvPr>
          <p:cNvPicPr>
            <a:picLocks noChangeAspect="1"/>
          </p:cNvPicPr>
          <p:nvPr/>
        </p:nvPicPr>
        <p:blipFill>
          <a:blip r:embed="rId4"/>
          <a:stretch>
            <a:fillRect/>
          </a:stretch>
        </p:blipFill>
        <p:spPr>
          <a:xfrm>
            <a:off x="87154" y="848184"/>
            <a:ext cx="9114310" cy="4224894"/>
          </a:xfrm>
          <a:prstGeom prst="rect">
            <a:avLst/>
          </a:prstGeom>
        </p:spPr>
      </p:pic>
    </p:spTree>
    <p:extLst>
      <p:ext uri="{BB962C8B-B14F-4D97-AF65-F5344CB8AC3E}">
        <p14:creationId xmlns:p14="http://schemas.microsoft.com/office/powerpoint/2010/main" val="618546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0" y="118437"/>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a:solidFill>
                  <a:schemeClr val="bg1"/>
                </a:solidFill>
              </a:rPr>
              <a:t>Timing of biological mother’s HIV testing among children with perinatally acquired HIV or HIV exposure, birth years 2020–2023—United States and Puerto Rico</a:t>
            </a:r>
            <a:endParaRPr lang="en-US" sz="2000" b="1">
              <a:solidFill>
                <a:schemeClr val="bg1"/>
              </a:solidFill>
            </a:endParaRPr>
          </a:p>
        </p:txBody>
      </p:sp>
      <p:pic>
        <p:nvPicPr>
          <p:cNvPr id="3" name="Picture 2" descr="Logo&#10;&#10;Description automatically generated">
            <a:extLst>
              <a:ext uri="{FF2B5EF4-FFF2-40B4-BE49-F238E27FC236}">
                <a16:creationId xmlns:a16="http://schemas.microsoft.com/office/drawing/2014/main" id="{1DC519D0-17D9-8AA6-28C8-376F11B3FDBC}"/>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Butterfly chart showing timing of biological mother’s HIV testing among children with perinatally acquired HIV or HIV exposure.">
            <a:extLst>
              <a:ext uri="{FF2B5EF4-FFF2-40B4-BE49-F238E27FC236}">
                <a16:creationId xmlns:a16="http://schemas.microsoft.com/office/drawing/2014/main" id="{1499B839-7366-7FE8-119E-6CCCACC94115}"/>
              </a:ext>
            </a:extLst>
          </p:cNvPr>
          <p:cNvPicPr>
            <a:picLocks noChangeAspect="1"/>
          </p:cNvPicPr>
          <p:nvPr/>
        </p:nvPicPr>
        <p:blipFill>
          <a:blip r:embed="rId4"/>
          <a:stretch>
            <a:fillRect/>
          </a:stretch>
        </p:blipFill>
        <p:spPr>
          <a:xfrm>
            <a:off x="125573" y="796352"/>
            <a:ext cx="8583912" cy="3731075"/>
          </a:xfrm>
          <a:prstGeom prst="rect">
            <a:avLst/>
          </a:prstGeom>
        </p:spPr>
      </p:pic>
    </p:spTree>
    <p:extLst>
      <p:ext uri="{BB962C8B-B14F-4D97-AF65-F5344CB8AC3E}">
        <p14:creationId xmlns:p14="http://schemas.microsoft.com/office/powerpoint/2010/main" val="408206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Stage 3 (AIDS) at HIV diagnosis, 2024—United States</a:t>
            </a:r>
          </a:p>
        </p:txBody>
      </p:sp>
      <p:pic>
        <p:nvPicPr>
          <p:cNvPr id="2" name="Picture 1" descr="Logo&#10;&#10;Description automatically generated">
            <a:extLst>
              <a:ext uri="{FF2B5EF4-FFF2-40B4-BE49-F238E27FC236}">
                <a16:creationId xmlns:a16="http://schemas.microsoft.com/office/drawing/2014/main" id="{5F8B7F27-8050-CA26-E0C5-28573ADFDBB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4" name="Rectangle 3">
            <a:extLst>
              <a:ext uri="{FF2B5EF4-FFF2-40B4-BE49-F238E27FC236}">
                <a16:creationId xmlns:a16="http://schemas.microsoft.com/office/drawing/2014/main" id="{E5F410BB-E201-1E18-FDB3-16510C0DBC3E}"/>
              </a:ext>
            </a:extLst>
          </p:cNvPr>
          <p:cNvSpPr/>
          <p:nvPr/>
        </p:nvSpPr>
        <p:spPr>
          <a:xfrm>
            <a:off x="6387701" y="4639248"/>
            <a:ext cx="1405278" cy="23083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ap showing percentage of persons diagnosed with stage 3 (AIDS) at HIV diagnosis by state in 2024.">
            <a:extLst>
              <a:ext uri="{FF2B5EF4-FFF2-40B4-BE49-F238E27FC236}">
                <a16:creationId xmlns:a16="http://schemas.microsoft.com/office/drawing/2014/main" id="{0E85B65A-FDA3-912B-0546-5527AD5F1DFF}"/>
              </a:ext>
            </a:extLst>
          </p:cNvPr>
          <p:cNvPicPr>
            <a:picLocks noChangeAspect="1"/>
          </p:cNvPicPr>
          <p:nvPr/>
        </p:nvPicPr>
        <p:blipFill>
          <a:blip r:embed="rId4"/>
          <a:stretch>
            <a:fillRect/>
          </a:stretch>
        </p:blipFill>
        <p:spPr>
          <a:xfrm>
            <a:off x="436098" y="857793"/>
            <a:ext cx="8210083" cy="4229436"/>
          </a:xfrm>
          <a:prstGeom prst="rect">
            <a:avLst/>
          </a:prstGeom>
        </p:spPr>
      </p:pic>
    </p:spTree>
    <p:extLst>
      <p:ext uri="{BB962C8B-B14F-4D97-AF65-F5344CB8AC3E}">
        <p14:creationId xmlns:p14="http://schemas.microsoft.com/office/powerpoint/2010/main" val="2265401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6B03FF-0C92-FB9F-B90F-ED81BDAE785D}"/>
              </a:ext>
            </a:extLst>
          </p:cNvPr>
          <p:cNvGrpSpPr/>
          <p:nvPr/>
        </p:nvGrpSpPr>
        <p:grpSpPr>
          <a:xfrm>
            <a:off x="0" y="0"/>
            <a:ext cx="9144000" cy="5133805"/>
            <a:chOff x="0" y="0"/>
            <a:chExt cx="12192000" cy="6845073"/>
          </a:xfrm>
        </p:grpSpPr>
        <p:pic>
          <p:nvPicPr>
            <p:cNvPr id="2" name="Picture 1" descr="Background pattern&#10;&#10;AI-generated content may be incorrect.">
              <a:extLst>
                <a:ext uri="{FF2B5EF4-FFF2-40B4-BE49-F238E27FC236}">
                  <a16:creationId xmlns:a16="http://schemas.microsoft.com/office/drawing/2014/main" id="{9976B573-DBA3-A092-7E17-E6DCBA1C6FBE}"/>
                </a:ext>
              </a:extLst>
            </p:cNvPr>
            <p:cNvPicPr>
              <a:picLocks noChangeAspect="1"/>
            </p:cNvPicPr>
            <p:nvPr/>
          </p:nvPicPr>
          <p:blipFill>
            <a:blip r:embed="rId3" cstate="print">
              <a:extLst>
                <a:ext uri="{28A0092B-C50C-407E-A947-70E740481C1C}">
                  <a14:useLocalDpi xmlns:a14="http://schemas.microsoft.com/office/drawing/2010/main" val="0"/>
                </a:ext>
              </a:extLst>
            </a:blip>
            <a:srcRect t="24561" b="58363"/>
            <a:stretch/>
          </p:blipFill>
          <p:spPr>
            <a:xfrm>
              <a:off x="0" y="0"/>
              <a:ext cx="12192000" cy="1171075"/>
            </a:xfrm>
            <a:prstGeom prst="rect">
              <a:avLst/>
            </a:prstGeom>
          </p:spPr>
        </p:pic>
        <p:pic>
          <p:nvPicPr>
            <p:cNvPr id="1028" name="Picture 4" descr="CDC logo thumbnail">
              <a:extLst>
                <a:ext uri="{FF2B5EF4-FFF2-40B4-BE49-F238E27FC236}">
                  <a16:creationId xmlns:a16="http://schemas.microsoft.com/office/drawing/2014/main" id="{9697484D-D718-E2D1-197D-55A30C447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5272" y="6153558"/>
              <a:ext cx="1047750" cy="69151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0ACC2256-415E-3E87-BF70-543967865E3A}"/>
              </a:ext>
            </a:extLst>
          </p:cNvPr>
          <p:cNvSpPr/>
          <p:nvPr/>
        </p:nvSpPr>
        <p:spPr>
          <a:xfrm>
            <a:off x="8512238" y="235189"/>
            <a:ext cx="434244" cy="400775"/>
          </a:xfrm>
          <a:prstGeom prst="rect">
            <a:avLst/>
          </a:prstGeom>
          <a:solidFill>
            <a:schemeClr val="bg1"/>
          </a:solidFill>
          <a:ln w="57150">
            <a:solidFill>
              <a:srgbClr val="5E99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0">
                <a:solidFill>
                  <a:srgbClr val="5E99CE"/>
                </a:solidFill>
              </a:rPr>
              <a:t>Project Logo</a:t>
            </a:r>
          </a:p>
        </p:txBody>
      </p:sp>
      <p:sp>
        <p:nvSpPr>
          <p:cNvPr id="6" name="TextBox 5">
            <a:extLst>
              <a:ext uri="{FF2B5EF4-FFF2-40B4-BE49-F238E27FC236}">
                <a16:creationId xmlns:a16="http://schemas.microsoft.com/office/drawing/2014/main" id="{6C79285B-ECAB-88BF-DE73-CD6AC83E3558}"/>
              </a:ext>
            </a:extLst>
          </p:cNvPr>
          <p:cNvSpPr txBox="1"/>
          <p:nvPr/>
        </p:nvSpPr>
        <p:spPr>
          <a:xfrm>
            <a:off x="78206" y="235188"/>
            <a:ext cx="6344690" cy="646331"/>
          </a:xfrm>
          <a:prstGeom prst="rect">
            <a:avLst/>
          </a:prstGeom>
          <a:noFill/>
        </p:spPr>
        <p:txBody>
          <a:bodyPr wrap="square" rtlCol="0">
            <a:spAutoFit/>
          </a:bodyPr>
          <a:lstStyle/>
          <a:p>
            <a:r>
              <a:rPr lang="en-US" sz="3600" b="1">
                <a:solidFill>
                  <a:schemeClr val="bg1"/>
                </a:solidFill>
                <a:latin typeface="Calibri" panose="020F0502020204030204" pitchFamily="34" charset="0"/>
                <a:ea typeface="Calibri" panose="020F0502020204030204" pitchFamily="34" charset="0"/>
                <a:cs typeface="Calibri" panose="020F0502020204030204" pitchFamily="34" charset="0"/>
              </a:rPr>
              <a:t>Acknowledgments</a:t>
            </a:r>
          </a:p>
        </p:txBody>
      </p:sp>
      <p:pic>
        <p:nvPicPr>
          <p:cNvPr id="3" name="Picture 2">
            <a:extLst>
              <a:ext uri="{FF2B5EF4-FFF2-40B4-BE49-F238E27FC236}">
                <a16:creationId xmlns:a16="http://schemas.microsoft.com/office/drawing/2014/main" id="{5F32E5FA-CCE6-B3DF-33B9-2009153AAF24}"/>
              </a:ext>
            </a:extLst>
          </p:cNvPr>
          <p:cNvPicPr>
            <a:picLocks noChangeAspect="1"/>
          </p:cNvPicPr>
          <p:nvPr/>
        </p:nvPicPr>
        <p:blipFill>
          <a:blip r:embed="rId5"/>
          <a:stretch>
            <a:fillRect/>
          </a:stretch>
        </p:blipFill>
        <p:spPr>
          <a:xfrm>
            <a:off x="8494634" y="156877"/>
            <a:ext cx="571160" cy="557397"/>
          </a:xfrm>
          <a:prstGeom prst="rect">
            <a:avLst/>
          </a:prstGeom>
        </p:spPr>
      </p:pic>
      <p:sp>
        <p:nvSpPr>
          <p:cNvPr id="7" name="TextBox 6">
            <a:extLst>
              <a:ext uri="{FF2B5EF4-FFF2-40B4-BE49-F238E27FC236}">
                <a16:creationId xmlns:a16="http://schemas.microsoft.com/office/drawing/2014/main" id="{817ACEB7-D6B6-90AE-3840-D43654817EED}"/>
              </a:ext>
            </a:extLst>
          </p:cNvPr>
          <p:cNvSpPr txBox="1"/>
          <p:nvPr/>
        </p:nvSpPr>
        <p:spPr>
          <a:xfrm>
            <a:off x="591671" y="1407458"/>
            <a:ext cx="7503458"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a:solidFill>
                  <a:srgbClr val="000000"/>
                </a:solidFill>
                <a:latin typeface="Calibri" panose="020F0502020204030204" pitchFamily="34" charset="0"/>
              </a:rPr>
              <a:t>Data Analysis and Dissemination Team, HIV Surveillance Branch, Division of HIV Prevention, National Center for HIV, Viral Hepatitis, STD, and TB Prevention, Centers for Disease Control and Prevention</a:t>
            </a:r>
          </a:p>
          <a:p>
            <a:pPr marL="285750" indent="-285750">
              <a:buFont typeface="Arial" panose="020B0604020202020204" pitchFamily="34" charset="0"/>
              <a:buChar char="•"/>
            </a:pPr>
            <a:endParaRPr lang="en-US" sz="2000" b="1">
              <a:solidFill>
                <a:srgbClr val="000000"/>
              </a:solidFill>
              <a:latin typeface="Calibri" panose="020F0502020204030204" pitchFamily="34" charset="0"/>
            </a:endParaRPr>
          </a:p>
          <a:p>
            <a:pPr marL="285750" indent="-285750">
              <a:buFont typeface="Arial" panose="020B0604020202020204" pitchFamily="34" charset="0"/>
              <a:buChar char="•"/>
            </a:pPr>
            <a:r>
              <a:rPr lang="en-US" sz="2000" b="1">
                <a:solidFill>
                  <a:srgbClr val="000000"/>
                </a:solidFill>
                <a:latin typeface="Calibri" panose="020F0502020204030204" pitchFamily="34" charset="0"/>
              </a:rPr>
              <a:t>State, territorial, and freely associated state health departments and the HIV surveillance programs that provided surveillance data to CDC</a:t>
            </a:r>
          </a:p>
        </p:txBody>
      </p:sp>
      <p:pic>
        <p:nvPicPr>
          <p:cNvPr id="8" name="Picture 7" descr="Text&#10;&#10;Description automatically generated with medium confidence">
            <a:extLst>
              <a:ext uri="{FF2B5EF4-FFF2-40B4-BE49-F238E27FC236}">
                <a16:creationId xmlns:a16="http://schemas.microsoft.com/office/drawing/2014/main" id="{D2E0F68E-26A5-60BC-FBAC-E2578592AA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8825"/>
          <a:stretch/>
        </p:blipFill>
        <p:spPr>
          <a:xfrm>
            <a:off x="8298633" y="-1"/>
            <a:ext cx="845367" cy="878305"/>
          </a:xfrm>
          <a:prstGeom prst="rect">
            <a:avLst/>
          </a:prstGeom>
        </p:spPr>
      </p:pic>
    </p:spTree>
    <p:extLst>
      <p:ext uri="{BB962C8B-B14F-4D97-AF65-F5344CB8AC3E}">
        <p14:creationId xmlns:p14="http://schemas.microsoft.com/office/powerpoint/2010/main" val="184071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HIV care continuum, 2024—United States</a:t>
            </a:r>
          </a:p>
        </p:txBody>
      </p:sp>
      <p:pic>
        <p:nvPicPr>
          <p:cNvPr id="3" name="Picture 2" descr="Waffle chart showing the HIV care continuum in 2024 among persons aged 13 years and older living with diagnosed HIV in the United States.">
            <a:extLst>
              <a:ext uri="{FF2B5EF4-FFF2-40B4-BE49-F238E27FC236}">
                <a16:creationId xmlns:a16="http://schemas.microsoft.com/office/drawing/2014/main" id="{1F93771F-4114-1E40-566E-FC5D4A5BFE26}"/>
              </a:ext>
            </a:extLst>
          </p:cNvPr>
          <p:cNvPicPr>
            <a:picLocks noChangeAspect="1"/>
          </p:cNvPicPr>
          <p:nvPr/>
        </p:nvPicPr>
        <p:blipFill>
          <a:blip r:embed="rId3"/>
          <a:stretch>
            <a:fillRect/>
          </a:stretch>
        </p:blipFill>
        <p:spPr>
          <a:xfrm>
            <a:off x="264802" y="880323"/>
            <a:ext cx="8614395" cy="4139543"/>
          </a:xfrm>
          <a:prstGeom prst="rect">
            <a:avLst/>
          </a:prstGeom>
        </p:spPr>
      </p:pic>
      <p:pic>
        <p:nvPicPr>
          <p:cNvPr id="2" name="Picture 1" descr="Logo&#10;&#10;Description automatically generated">
            <a:extLst>
              <a:ext uri="{FF2B5EF4-FFF2-40B4-BE49-F238E27FC236}">
                <a16:creationId xmlns:a16="http://schemas.microsoft.com/office/drawing/2014/main" id="{A8725EC6-668D-4D11-141B-CD5BB831BFF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09070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69059" y="4172628"/>
            <a:ext cx="8774940" cy="646331"/>
          </a:xfrm>
          <a:prstGeom prst="rect">
            <a:avLst/>
          </a:prstGeom>
          <a:noFill/>
        </p:spPr>
        <p:txBody>
          <a:bodyPr wrap="square" rtlCol="0">
            <a:spAutoFit/>
          </a:bodyPr>
          <a:lstStyle/>
          <a:p>
            <a:r>
              <a:rPr lang="en-US" sz="3600" b="1">
                <a:solidFill>
                  <a:schemeClr val="bg1"/>
                </a:solidFill>
                <a:latin typeface="Calibri"/>
                <a:ea typeface="Calibri"/>
                <a:cs typeface="Calibri"/>
              </a:rPr>
              <a:t>Linkage to HIV medical care within 1 month</a:t>
            </a:r>
            <a:endParaRPr lang="en-US" sz="3600" b="1">
              <a:solidFill>
                <a:schemeClr val="bg1"/>
              </a:solidFill>
            </a:endParaRPr>
          </a:p>
        </p:txBody>
      </p:sp>
    </p:spTree>
    <p:extLst>
      <p:ext uri="{BB962C8B-B14F-4D97-AF65-F5344CB8AC3E}">
        <p14:creationId xmlns:p14="http://schemas.microsoft.com/office/powerpoint/2010/main" val="233122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1746E-195C-1BA6-4C50-A93E48B9A9A4}"/>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73C1591A-CBBB-EC78-118D-DB0BB7C6207B}"/>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within 1 month of HIV diagnosis, by sex, 2024—United States</a:t>
            </a:r>
          </a:p>
        </p:txBody>
      </p:sp>
      <p:pic>
        <p:nvPicPr>
          <p:cNvPr id="4" name="Picture 3" descr="Logo&#10;&#10;Description automatically generated">
            <a:extLst>
              <a:ext uri="{FF2B5EF4-FFF2-40B4-BE49-F238E27FC236}">
                <a16:creationId xmlns:a16="http://schemas.microsoft.com/office/drawing/2014/main" id="{7A1191D3-7995-2DA0-7C3C-68B20C8FC6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linkage to HIV medical care within 1 month of HIV diagnosis by sex in 2024.">
            <a:extLst>
              <a:ext uri="{FF2B5EF4-FFF2-40B4-BE49-F238E27FC236}">
                <a16:creationId xmlns:a16="http://schemas.microsoft.com/office/drawing/2014/main" id="{1B8D9989-2CFB-FE36-60B2-A7D50A64C974}"/>
              </a:ext>
            </a:extLst>
          </p:cNvPr>
          <p:cNvPicPr>
            <a:picLocks noChangeAspect="1"/>
          </p:cNvPicPr>
          <p:nvPr/>
        </p:nvPicPr>
        <p:blipFill>
          <a:blip r:embed="rId4"/>
          <a:stretch>
            <a:fillRect/>
          </a:stretch>
        </p:blipFill>
        <p:spPr>
          <a:xfrm>
            <a:off x="148968" y="817701"/>
            <a:ext cx="8846063" cy="4255377"/>
          </a:xfrm>
          <a:prstGeom prst="rect">
            <a:avLst/>
          </a:prstGeom>
        </p:spPr>
      </p:pic>
    </p:spTree>
    <p:extLst>
      <p:ext uri="{BB962C8B-B14F-4D97-AF65-F5344CB8AC3E}">
        <p14:creationId xmlns:p14="http://schemas.microsoft.com/office/powerpoint/2010/main" val="1614024736"/>
      </p:ext>
    </p:extLst>
  </p:cSld>
  <p:clrMapOvr>
    <a:masterClrMapping/>
  </p:clrMapOvr>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0E2841"/>
      </a:dk2>
      <a:lt2>
        <a:srgbClr val="E8E8E8"/>
      </a:lt2>
      <a:accent1>
        <a:srgbClr val="BE3525"/>
      </a:accent1>
      <a:accent2>
        <a:srgbClr val="D38B29"/>
      </a:accent2>
      <a:accent3>
        <a:srgbClr val="1A5FAC"/>
      </a:accent3>
      <a:accent4>
        <a:srgbClr val="99519D"/>
      </a:accent4>
      <a:accent5>
        <a:srgbClr val="84B1DA"/>
      </a:accent5>
      <a:accent6>
        <a:srgbClr val="4D4D4D"/>
      </a:accent6>
      <a:hlink>
        <a:srgbClr val="1A5FAC"/>
      </a:hlink>
      <a:folHlink>
        <a:srgbClr val="50154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4F7C36"/>
    </a:dk2>
    <a:lt2>
      <a:srgbClr val="EDF2EB"/>
    </a:lt2>
    <a:accent1>
      <a:srgbClr val="135FAB"/>
    </a:accent1>
    <a:accent2>
      <a:srgbClr val="E7EFF6"/>
    </a:accent2>
    <a:accent3>
      <a:srgbClr val="BE3226"/>
    </a:accent3>
    <a:accent4>
      <a:srgbClr val="F8EAE9"/>
    </a:accent4>
    <a:accent5>
      <a:srgbClr val="F69F1D"/>
    </a:accent5>
    <a:accent6>
      <a:srgbClr val="FEF5E8"/>
    </a:accent6>
    <a:hlink>
      <a:srgbClr val="F5EDF5"/>
    </a:hlink>
    <a:folHlink>
      <a:srgbClr val="9A4F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7f1dc5-7319-4152-ade5-2dd500001ef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4019EF1621594A887EFA6AEDB90C3A" ma:contentTypeVersion="9" ma:contentTypeDescription="Create a new document." ma:contentTypeScope="" ma:versionID="4afa25e20e6d75a9431f902af9b79a47">
  <xsd:schema xmlns:xsd="http://www.w3.org/2001/XMLSchema" xmlns:xs="http://www.w3.org/2001/XMLSchema" xmlns:p="http://schemas.microsoft.com/office/2006/metadata/properties" xmlns:ns2="087f1dc5-7319-4152-ade5-2dd500001efd" targetNamespace="http://schemas.microsoft.com/office/2006/metadata/properties" ma:root="true" ma:fieldsID="e5a6980351422576cb25d50004340fbd" ns2:_="">
    <xsd:import namespace="087f1dc5-7319-4152-ade5-2dd500001ef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7f1dc5-7319-4152-ade5-2dd500001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11DC89-8930-49A1-83F2-9615907887D6}">
  <ds:schemaRefs>
    <ds:schemaRef ds:uri="95e68a9d-902c-4dc5-9777-e20e65690e40"/>
    <ds:schemaRef ds:uri="d924110e-d2d6-41d4-843d-5ba3e29fec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087f1dc5-7319-4152-ade5-2dd500001efd"/>
  </ds:schemaRefs>
</ds:datastoreItem>
</file>

<file path=customXml/itemProps2.xml><?xml version="1.0" encoding="utf-8"?>
<ds:datastoreItem xmlns:ds="http://schemas.openxmlformats.org/officeDocument/2006/customXml" ds:itemID="{8125BEEE-1420-4ED5-8C82-8E2CDC559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7f1dc5-7319-4152-ade5-2dd500001e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6A39C4-6783-4D51-AA50-5543B66DD2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TotalTime>
  <Words>12454</Words>
  <Application>Microsoft Office PowerPoint</Application>
  <PresentationFormat>On-screen Show (16:9)</PresentationFormat>
  <Paragraphs>281</Paragraphs>
  <Slides>60</Slides>
  <Notes>60</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NCEH_ATSDR_combined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Okello, Amanda (Mandy) (CDC/NCHHSTP/DHP)</cp:lastModifiedBy>
  <cp:revision>18</cp:revision>
  <cp:lastPrinted>2025-03-20T17:51:52Z</cp:lastPrinted>
  <dcterms:created xsi:type="dcterms:W3CDTF">2011-03-17T17:43:16Z</dcterms:created>
  <dcterms:modified xsi:type="dcterms:W3CDTF">2026-04-28T16:11:32Z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0x010100854019EF1621594A887EFA6AEDB90C3A</vt:lpwstr>
  </property>
  <property fmtid="{D5CDD505-2E9C-101B-9397-08002B2CF9AE}" pid="11" name="MediaServiceImageTags">
    <vt:lpwstr/>
  </property>
</Properties>
</file>