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89" r:id="rId5"/>
  </p:sldMasterIdLst>
  <p:notesMasterIdLst>
    <p:notesMasterId r:id="rId45"/>
  </p:notesMasterIdLst>
  <p:handoutMasterIdLst>
    <p:handoutMasterId r:id="rId46"/>
  </p:handoutMasterIdLst>
  <p:sldIdLst>
    <p:sldId id="544" r:id="rId6"/>
    <p:sldId id="543" r:id="rId7"/>
    <p:sldId id="292" r:id="rId8"/>
    <p:sldId id="459" r:id="rId9"/>
    <p:sldId id="346" r:id="rId10"/>
    <p:sldId id="533" r:id="rId11"/>
    <p:sldId id="461" r:id="rId12"/>
    <p:sldId id="462" r:id="rId13"/>
    <p:sldId id="463" r:id="rId14"/>
    <p:sldId id="465" r:id="rId15"/>
    <p:sldId id="541" r:id="rId16"/>
    <p:sldId id="521" r:id="rId17"/>
    <p:sldId id="522" r:id="rId18"/>
    <p:sldId id="474" r:id="rId19"/>
    <p:sldId id="475" r:id="rId20"/>
    <p:sldId id="476" r:id="rId21"/>
    <p:sldId id="477" r:id="rId22"/>
    <p:sldId id="454" r:id="rId23"/>
    <p:sldId id="480" r:id="rId24"/>
    <p:sldId id="362" r:id="rId25"/>
    <p:sldId id="455" r:id="rId26"/>
    <p:sldId id="458" r:id="rId27"/>
    <p:sldId id="367" r:id="rId28"/>
    <p:sldId id="481" r:id="rId29"/>
    <p:sldId id="482" r:id="rId30"/>
    <p:sldId id="369" r:id="rId31"/>
    <p:sldId id="483" r:id="rId32"/>
    <p:sldId id="531" r:id="rId33"/>
    <p:sldId id="485" r:id="rId34"/>
    <p:sldId id="488" r:id="rId35"/>
    <p:sldId id="486" r:id="rId36"/>
    <p:sldId id="374" r:id="rId37"/>
    <p:sldId id="534" r:id="rId38"/>
    <p:sldId id="532" r:id="rId39"/>
    <p:sldId id="471" r:id="rId40"/>
    <p:sldId id="535" r:id="rId41"/>
    <p:sldId id="472" r:id="rId42"/>
    <p:sldId id="473" r:id="rId43"/>
    <p:sldId id="387" r:id="rId44"/>
  </p:sldIdLst>
  <p:sldSz cx="9144000" cy="5143500" type="screen16x9"/>
  <p:notesSz cx="7315200" cy="9601200"/>
  <p:embeddedFontLst>
    <p:embeddedFont>
      <p:font typeface="Myriad Web Pro" panose="020B0604020202020204" charset="0"/>
      <p:regular r:id="rId47"/>
      <p:bold r:id="rId48"/>
      <p:italic r:id="rId49"/>
      <p:boldItalic r:id="rId5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43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8510-188F-04DF-093A-6CFBAFF6D126}" name="Jones, Taylor (CDC/NCHHSTP/DHP)" initials="TJ" userId="S::xru7@cdc.gov::55e66f30-3b40-4f8d-b4ff-8665975f2698" providerId="AD"/>
  <p188:author id="{056B962A-ACDA-C25D-2DFA-B6F1CD0CC231}" name="Wyton, Pamela D. (Pam) (ATSDR/OCOM) (CTR)" initials="WPD(((" userId="S::pdw3@cdc.gov::585746ef-ed6a-43e3-99e9-95aa7bb69c77" providerId="AD"/>
  <p188:author id="{1CE68658-9A89-4A6C-C1C7-1BE264C27B18}" name="Friend, Michael (CDC/NCHHSTP/DHP)" initials="FM" userId="S::bnk5@cdc.gov::fb5d49f6-67ab-43bc-a4c7-ffc863d70a07" providerId="AD"/>
  <p188:author id="{D111E07B-D8D5-68FA-9179-692563AC33EE}" name="Clark, James A. (CDC/IOD/OC)" initials="C(" userId="S::zgr4@cdc.gov::aa5c3569-44d0-4d4e-8140-557ba66b5459" providerId="AD"/>
  <p188:author id="{0C6D168B-8E34-48DF-25D1-6F65DBB97DF7}" name="Dailey, Andre (CDC/NCHHSTP/DHP)" initials="AD" userId="S::hgu7@cdc.gov::e95087a4-0233-4675-b06e-dc07fa22ab87" providerId="AD"/>
  <p188:author id="{A7513199-E10F-CA38-D397-F2FACFF0C97B}" name="Rivera, Cesar (CDC/IOD/OC)" initials="R(" userId="S::qnb6@cdc.gov::0ec61c90-e03c-43ad-878c-e8cd835116fa" providerId="AD"/>
  <p188:author id="{DCE8CCAF-EE5B-A92F-DC62-A8EC387D30B8}" name="Gant Sumner, Zanetta (CDC/DDID/NCHHSTP/DHP)" initials="ZGS" userId="Gant Sumner, Zanetta (CDC/DDID/NCHHSTP/DHP)" providerId="None"/>
  <p188:author id="{E97215BE-457A-B0F7-EAC3-3A8AEDA643C2}" name="Lowery, Debra (CDC/IOD/OC)" initials="L(" userId="S::wzi7@cdc.gov::dcb381a2-fed9-4f25-97a8-dd5a0cc7b66f" providerId="AD"/>
  <p188:author id="{9CF52BD4-9C67-823F-DCCA-DD367A57A031}" name="Wesolowski, Laura (CDC/NCHHSTP/DHP)" initials="LW" userId="S::Lig7@cdc.gov::5044dfdf-b1e0-46dd-ae49-2a328f533bed" providerId="AD"/>
  <p188:author id="{A2D312E5-B386-FD00-9D6D-F758A93DB5DF}" name="Satcher Johnson, Anna (CDC/NCHHSTP/DHP)" initials="AS" userId="S::ats5@cdc.gov::859705da-8d2a-450d-b6ee-217719c7a3fd"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 id="{153D81FD-2B13-FBF9-E7B7-83C2F059B286}" name="Friend, Michael (CDC/NCHHSTP/DHP)" initials="MF" userId="S::Bnk5@cdc.gov::fb5d49f6-67ab-43bc-a4c7-ffc863d70a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3528"/>
    <a:srgbClr val="D9DADB"/>
    <a:srgbClr val="70CACB"/>
    <a:srgbClr val="0F3738"/>
    <a:srgbClr val="425A5F"/>
    <a:srgbClr val="03798A"/>
    <a:srgbClr val="135FAB"/>
    <a:srgbClr val="7D2416"/>
    <a:srgbClr val="0F5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5" autoAdjust="0"/>
    <p:restoredTop sz="73850" autoAdjust="0"/>
  </p:normalViewPr>
  <p:slideViewPr>
    <p:cSldViewPr snapToGrid="0">
      <p:cViewPr varScale="1">
        <p:scale>
          <a:sx n="108" d="100"/>
          <a:sy n="108" d="100"/>
        </p:scale>
        <p:origin x="1546" y="86"/>
      </p:cViewPr>
      <p:guideLst>
        <p:guide orient="horz" pos="564"/>
        <p:guide pos="43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2026-05-05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2026-05-05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330FF-4AD6-8E0C-CE4C-798A87CD6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1A178-71F3-6BB6-76AA-3A2FD5249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A83DC-9169-EBF9-77FD-4D1CB8E60B33}"/>
              </a:ext>
            </a:extLst>
          </p:cNvPr>
          <p:cNvSpPr>
            <a:spLocks noGrp="1"/>
          </p:cNvSpPr>
          <p:nvPr>
            <p:ph type="body" idx="1"/>
          </p:nvPr>
        </p:nvSpPr>
        <p:spPr/>
        <p:txBody>
          <a:bodyPr/>
          <a:lstStyle/>
          <a:p>
            <a:pPr>
              <a:lnSpc>
                <a:spcPct val="100000"/>
              </a:lnSpc>
            </a:pPr>
            <a:r>
              <a:rPr lang="en-US" sz="1200" baseline="0" dirty="0">
                <a:effectLst/>
                <a:latin typeface="Times New Roman" panose="02020603050405020304" pitchFamily="18" charset="0"/>
                <a:cs typeface="Times New Roman" panose="02020603050405020304" pitchFamily="18" charset="0"/>
              </a:rPr>
              <a:t>These slides were prepared by the Division of HIV Prevention, National Center for HIV, Viral Hepatitis, STD, and TB Prevention (NCHHSTP), Centers for Disease Control and Prevention (CDC). These slides present data on persons with HIV in the United States based on cases of HIV infection reported to CDC’s National HIV Surveillance System (NHSS) through December 2025. </a:t>
            </a:r>
            <a:br>
              <a:rPr lang="en-US" sz="1200" baseline="0" dirty="0">
                <a:effectLst/>
                <a:latin typeface="Times New Roman" panose="02020603050405020304" pitchFamily="18" charset="0"/>
                <a:cs typeface="Times New Roman" panose="02020603050405020304" pitchFamily="18" charset="0"/>
              </a:rPr>
            </a:br>
            <a:endParaRPr lang="en-US" sz="1200" baseline="0" dirty="0">
              <a:effectLst/>
              <a:latin typeface="Times New Roman" panose="02020603050405020304" pitchFamily="18" charset="0"/>
              <a:cs typeface="Times New Roman" panose="02020603050405020304" pitchFamily="18" charset="0"/>
            </a:endParaRPr>
          </a:p>
          <a:p>
            <a:pPr>
              <a:lnSpc>
                <a:spcPct val="100000"/>
              </a:lnSpc>
            </a:pPr>
            <a:r>
              <a:rPr lang="en-US" sz="1200" baseline="0" dirty="0">
                <a:effectLst/>
                <a:latin typeface="Times New Roman" panose="02020603050405020304" pitchFamily="18" charset="0"/>
                <a:cs typeface="Times New Roman" panose="02020603050405020304" pitchFamily="18" charset="0"/>
              </a:rPr>
              <a:t>Data are based on case reports from 50 states, the District of Columbia, and the U.S. territories and freely associated states. Confidential, name-based reporting is required by law or regulation.</a:t>
            </a:r>
          </a:p>
          <a:p>
            <a:pPr marL="0" marR="0">
              <a:lnSpc>
                <a:spcPct val="100000"/>
              </a:lnSpc>
              <a:spcBef>
                <a:spcPts val="0"/>
              </a:spcBef>
              <a:spcAft>
                <a:spcPts val="800"/>
              </a:spcAft>
            </a:pPr>
            <a:endParaRPr lang="en-US" sz="1200" b="0" i="1" kern="100" baseline="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sz="1200" b="0" i="1" kern="100" baseline="0" dirty="0">
                <a:effectLst/>
                <a:latin typeface="Times New Roman" panose="02020603050405020304" pitchFamily="18" charset="0"/>
                <a:ea typeface="Calibri" panose="020F0502020204030204" pitchFamily="34" charset="0"/>
                <a:cs typeface="Times New Roman" panose="02020603050405020304" pitchFamily="18" charset="0"/>
              </a:rPr>
              <a:t>Note</a:t>
            </a:r>
            <a:r>
              <a:rPr lang="en-US" sz="1200" b="0" kern="100" baseline="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b="1" kern="1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baseline="0" dirty="0">
                <a:effectLst/>
                <a:latin typeface="Times New Roman" panose="02020603050405020304" pitchFamily="18" charset="0"/>
                <a:ea typeface="Calibri" panose="020F0502020204030204" pitchFamily="34" charset="0"/>
                <a:cs typeface="Times New Roman" panose="02020603050405020304" pitchFamily="18" charset="0"/>
              </a:rPr>
              <a:t>This slide set is in the public domain. You may reproduce these slides without permission; however, citation as to source is appreciated.</a:t>
            </a:r>
          </a:p>
          <a:p>
            <a:pPr marL="0" marR="0">
              <a:lnSpc>
                <a:spcPct val="100000"/>
              </a:lnSpc>
              <a:spcBef>
                <a:spcPts val="0"/>
              </a:spcBef>
              <a:spcAft>
                <a:spcPts val="800"/>
              </a:spcAft>
            </a:pPr>
            <a:r>
              <a:rPr lang="en-US" sz="1200" kern="100" baseline="0" dirty="0">
                <a:effectLst/>
                <a:latin typeface="Times New Roman" panose="02020603050405020304" pitchFamily="18" charset="0"/>
                <a:ea typeface="Calibri" panose="020F0502020204030204" pitchFamily="34" charset="0"/>
                <a:cs typeface="Times New Roman" panose="02020603050405020304" pitchFamily="18" charset="0"/>
              </a:rPr>
              <a:t>Centers for Disease Control and Prevention. </a:t>
            </a:r>
            <a:r>
              <a:rPr lang="en-US" sz="1200" i="1" kern="100" baseline="0" dirty="0">
                <a:effectLst/>
                <a:latin typeface="Times New Roman" panose="02020603050405020304" pitchFamily="18" charset="0"/>
                <a:ea typeface="Calibri" panose="020F0502020204030204" pitchFamily="34" charset="0"/>
                <a:cs typeface="Times New Roman" panose="02020603050405020304" pitchFamily="18" charset="0"/>
              </a:rPr>
              <a:t>Diagnoses, Deaths and Prevalence of HIV in the United States and 7 Territories and Freely Associated States 2024.</a:t>
            </a:r>
            <a:r>
              <a:rPr lang="en-US" sz="1200" kern="100" baseline="0" dirty="0">
                <a:effectLst/>
                <a:latin typeface="Times New Roman" panose="02020603050405020304" pitchFamily="18" charset="0"/>
                <a:ea typeface="Calibri" panose="020F0502020204030204" pitchFamily="34" charset="0"/>
                <a:cs typeface="Times New Roman" panose="02020603050405020304" pitchFamily="18" charset="0"/>
              </a:rPr>
              <a:t> Atlanta: U.S. Department of Health and Human Services; 2026. </a:t>
            </a:r>
          </a:p>
          <a:p>
            <a:pPr>
              <a:lnSpc>
                <a:spcPct val="100000"/>
              </a:lnSpc>
            </a:pPr>
            <a:endParaRPr lang="en-US" sz="1200" baseline="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US" sz="1200" baseline="0" dirty="0">
                <a:effectLst/>
                <a:latin typeface="Times New Roman" panose="02020603050405020304" pitchFamily="18" charset="0"/>
                <a:ea typeface="Calibri" panose="020F0502020204030204" pitchFamily="34" charset="0"/>
                <a:cs typeface="Times New Roman" panose="02020603050405020304" pitchFamily="18" charset="0"/>
              </a:rPr>
              <a:t>You are also free to adapt and revise these slides; however, you must remove the CDC name and logo if changes are made. </a:t>
            </a:r>
          </a:p>
          <a:p>
            <a:endParaRPr lang="en-US" dirty="0"/>
          </a:p>
        </p:txBody>
      </p:sp>
      <p:sp>
        <p:nvSpPr>
          <p:cNvPr id="4" name="Slide Number Placeholder 3">
            <a:extLst>
              <a:ext uri="{FF2B5EF4-FFF2-40B4-BE49-F238E27FC236}">
                <a16:creationId xmlns:a16="http://schemas.microsoft.com/office/drawing/2014/main" id="{5A934557-FDFA-B137-D15F-D1D63AB9D6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E74-8C49-446C-9767-4599C65E6A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890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a:spcBef>
                <a:spcPts val="0"/>
              </a:spcBef>
              <a:spcAft>
                <a:spcPts val="0"/>
              </a:spcAft>
              <a:defRPr/>
            </a:pPr>
            <a:r>
              <a:rPr lang="en-US" sz="1200" b="0" i="0" u="none" strike="noStrike" baseline="0" dirty="0">
                <a:solidFill>
                  <a:srgbClr val="000000"/>
                </a:solidFill>
                <a:latin typeface="Times New Roman"/>
                <a:cs typeface="Times New Roman"/>
              </a:rPr>
              <a:t>In 2024, in the United States and 7 territories and freely associated states, the highest percentages of </a:t>
            </a:r>
            <a:r>
              <a:rPr lang="en-US" sz="1200" dirty="0">
                <a:latin typeface="Times New Roman"/>
                <a:cs typeface="Times New Roman"/>
              </a:rPr>
              <a:t>HIV diagnoses among persons aged </a:t>
            </a:r>
            <a:r>
              <a:rPr lang="en-US" sz="1200" b="0" i="0" dirty="0">
                <a:solidFill>
                  <a:srgbClr val="000000"/>
                </a:solidFill>
                <a:effectLst/>
                <a:latin typeface="Times New Roman"/>
                <a:cs typeface="Times New Roman"/>
              </a:rPr>
              <a:t>≥ 13 </a:t>
            </a:r>
            <a:r>
              <a:rPr lang="en-US" sz="1200" dirty="0">
                <a:latin typeface="Times New Roman"/>
                <a:cs typeface="Times New Roman"/>
              </a:rPr>
              <a:t>years by </a:t>
            </a:r>
            <a:r>
              <a:rPr lang="en-US" sz="1200">
                <a:latin typeface="Times New Roman"/>
                <a:cs typeface="Times New Roman"/>
              </a:rPr>
              <a:t>transmission category </a:t>
            </a:r>
            <a:r>
              <a:rPr lang="en-US" sz="1200" b="0">
                <a:latin typeface="Times New Roman"/>
                <a:cs typeface="Times New Roman"/>
              </a:rPr>
              <a:t>and sex were as follows:</a:t>
            </a:r>
            <a:endParaRPr lang="en-US">
              <a:latin typeface="Times New Roman"/>
              <a:cs typeface="Times New Roman"/>
            </a:endParaRPr>
          </a:p>
          <a:p>
            <a:pPr marL="630936" indent="-171450">
              <a:lnSpc>
                <a:spcPct val="100000"/>
              </a:lnSpc>
              <a:spcBef>
                <a:spcPts val="0"/>
              </a:spcBef>
              <a:spcAft>
                <a:spcPts val="0"/>
              </a:spcAft>
              <a:buFont typeface="Arial" panose="020B0604020202020204" pitchFamily="34" charset="0"/>
              <a:buChar char="•"/>
            </a:pPr>
            <a:r>
              <a:rPr lang="en-US" sz="1200" strike="noStrike" dirty="0">
                <a:latin typeface="Times New Roman" panose="02020603050405020304" pitchFamily="18" charset="0"/>
                <a:cs typeface="Calibri" panose="020F0502020204030204" pitchFamily="34" charset="0"/>
              </a:rPr>
              <a:t>Male: </a:t>
            </a:r>
            <a:r>
              <a:rPr lang="en-US" sz="1200" b="0" dirty="0">
                <a:latin typeface="Times New Roman" panose="02020603050405020304" pitchFamily="18" charset="0"/>
                <a:cs typeface="Calibri" panose="020F0502020204030204" pitchFamily="34" charset="0"/>
              </a:rPr>
              <a:t>male-to-male sexual contact </a:t>
            </a:r>
            <a:r>
              <a:rPr lang="en-US" sz="1200" strike="noStrike" dirty="0">
                <a:latin typeface="Times New Roman" panose="02020603050405020304" pitchFamily="18" charset="0"/>
                <a:cs typeface="Calibri" panose="020F0502020204030204" pitchFamily="34" charset="0"/>
              </a:rPr>
              <a:t>(65%)</a:t>
            </a:r>
          </a:p>
          <a:p>
            <a:pPr marL="630936" indent="-171450">
              <a:lnSpc>
                <a:spcPct val="100000"/>
              </a:lnSpc>
              <a:spcBef>
                <a:spcPts val="0"/>
              </a:spcBef>
              <a:spcAft>
                <a:spcPts val="0"/>
              </a:spcAft>
              <a:buFont typeface="Arial" panose="020B0604020202020204" pitchFamily="34" charset="0"/>
              <a:buChar char="•"/>
            </a:pPr>
            <a:r>
              <a:rPr lang="en-US" sz="1200" strike="noStrike" dirty="0">
                <a:latin typeface="Times New Roman" panose="02020603050405020304" pitchFamily="18" charset="0"/>
                <a:cs typeface="Calibri" panose="020F0502020204030204" pitchFamily="34" charset="0"/>
              </a:rPr>
              <a:t>Female: heterosexual contact (17%)</a:t>
            </a:r>
          </a:p>
          <a:p>
            <a:pPr marL="171450" indent="-171450">
              <a:lnSpc>
                <a:spcPct val="100000"/>
              </a:lnSpc>
              <a:spcBef>
                <a:spcPts val="0"/>
              </a:spcBef>
              <a:spcAft>
                <a:spcPts val="0"/>
              </a:spcAft>
              <a:buFont typeface="Arial" panose="020B0604020202020204" pitchFamily="34" charset="0"/>
              <a:buChar char="•"/>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Report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dirty="0">
              <a:effectLst/>
              <a:latin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dirty="0">
              <a:effectLst/>
              <a:latin typeface="Times New Roman" panose="02020603050405020304" pitchFamily="18" charset="0"/>
            </a:endParaRP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86138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31D47-5556-7970-7A96-FD6D7D0CD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E6290-926E-132E-4E4D-4F0075D964D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ACB120F-7EC0-948E-3209-4C6904C9BC55}"/>
              </a:ext>
            </a:extLst>
          </p:cNvPr>
          <p:cNvSpPr>
            <a:spLocks noGrp="1"/>
          </p:cNvSpPr>
          <p:nvPr>
            <p:ph type="body" idx="1"/>
          </p:nvPr>
        </p:nvSpPr>
        <p:spPr/>
        <p:txBody>
          <a:bodyPr>
            <a:normAutofit fontScale="850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a:lnSpc>
                <a:spcPct val="100000"/>
              </a:lnSpc>
              <a:spcBef>
                <a:spcPts val="0"/>
              </a:spcBef>
              <a:spcAft>
                <a:spcPts val="0"/>
              </a:spcAft>
              <a:defRPr/>
            </a:pPr>
            <a:r>
              <a:rPr lang="en-US" sz="1200" b="0" i="0" u="none" strike="noStrike" baseline="0" dirty="0">
                <a:solidFill>
                  <a:srgbClr val="000000"/>
                </a:solidFill>
                <a:latin typeface="Times New Roman" panose="02020603050405020304" pitchFamily="18" charset="0"/>
                <a:cs typeface="Calibri"/>
              </a:rPr>
              <a:t>From 2020</a:t>
            </a:r>
            <a:r>
              <a:rPr lang="en-US" sz="1200" kern="1200" dirty="0">
                <a:solidFill>
                  <a:schemeClr val="tx1"/>
                </a:solidFill>
                <a:effectLst/>
                <a:latin typeface="Times New Roman" panose="02020603050405020304" pitchFamily="18" charset="0"/>
                <a:ea typeface="+mn-ea"/>
                <a:cs typeface="+mn-cs"/>
              </a:rPr>
              <a:t>–2024,</a:t>
            </a:r>
            <a:r>
              <a:rPr lang="en-US" dirty="0">
                <a:latin typeface="Times New Roman" panose="02020603050405020304" pitchFamily="18" charset="0"/>
              </a:rPr>
              <a:t> in the United States and 7 territories and freely associated states</a:t>
            </a:r>
            <a:r>
              <a:rPr lang="en-US" sz="1200" kern="1200" dirty="0">
                <a:solidFill>
                  <a:schemeClr val="tx1"/>
                </a:solidFill>
                <a:effectLst/>
                <a:latin typeface="Times New Roman" panose="02020603050405020304" pitchFamily="18" charset="0"/>
                <a:ea typeface="+mn-ea"/>
                <a:cs typeface="+mn-cs"/>
              </a:rPr>
              <a:t>, </a:t>
            </a:r>
            <a:r>
              <a:rPr lang="en-US" sz="1200" b="0" i="0" u="none" strike="noStrike" baseline="0" dirty="0">
                <a:solidFill>
                  <a:srgbClr val="000000"/>
                </a:solidFill>
                <a:latin typeface="Times New Roman" panose="02020603050405020304" pitchFamily="18" charset="0"/>
                <a:cs typeface="Calibri"/>
              </a:rPr>
              <a:t>the highest rates of HIV diagnoses among </a:t>
            </a:r>
            <a:r>
              <a:rPr lang="en-US" sz="1200" b="0" dirty="0">
                <a:solidFill>
                  <a:srgbClr val="000000"/>
                </a:solidFill>
                <a:latin typeface="Times New Roman" panose="02020603050405020304" pitchFamily="18" charset="0"/>
                <a:cs typeface="Times New Roman" panose="02020603050405020304" pitchFamily="18" charset="0"/>
              </a:rPr>
              <a:t>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by </a:t>
            </a:r>
            <a:r>
              <a:rPr lang="en-US" sz="1200" b="0" i="0" u="none" strike="noStrike" baseline="0" dirty="0">
                <a:solidFill>
                  <a:srgbClr val="000000"/>
                </a:solidFill>
                <a:latin typeface="Times New Roman" panose="02020603050405020304" pitchFamily="18" charset="0"/>
                <a:cs typeface="Calibri"/>
              </a:rPr>
              <a:t>age group were among:</a:t>
            </a:r>
            <a:endParaRPr lang="en-US" dirty="0">
              <a:latin typeface="Times New Roman" panose="02020603050405020304" pitchFamily="18"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persons aged 25–34 years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persons aged 35–44 years</a:t>
            </a:r>
          </a:p>
          <a:p>
            <a:pPr>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data for 2020, which coincided with the onset of the COVID-19 pandemic, should be interpreted with caution. The pandemic substantially affected access to HIV testing, care, and related services, as well as case surveillance activities in state and local jurisdictions. Because these disruptions extended beyond 2020, readers should also consider the potential influence of COVID-19 on HIV data for subsequent years.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BE3F56A6-274A-B005-22C6-ACB3DC1D34EF}"/>
              </a:ext>
            </a:extLst>
          </p:cNvPr>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9457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A0005-7E82-4C98-9A34-746C4F0A5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FE133-4970-A3D9-2660-42EC23C3A3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BA7D0B-9447-323F-1E61-F4B03D5B6CA7}"/>
              </a:ext>
            </a:extLst>
          </p:cNvPr>
          <p:cNvSpPr>
            <a:spLocks noGrp="1"/>
          </p:cNvSpPr>
          <p:nvPr>
            <p:ph type="body" idx="1"/>
          </p:nvPr>
        </p:nvSpPr>
        <p:spPr/>
        <p:txBody>
          <a:bodyPr>
            <a:normAutofit fontScale="92500" lnSpcReduction="10000"/>
          </a:bodyPr>
          <a:lstStyle/>
          <a:p>
            <a:pPr marL="0" marR="0">
              <a:lnSpc>
                <a:spcPct val="100000"/>
              </a:lnSpc>
              <a:spcBef>
                <a:spcPts val="0"/>
              </a:spcBef>
              <a:spcAft>
                <a:spcPts val="0"/>
              </a:spcAft>
              <a:buNone/>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Key findings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From 2020–2024, in the United States and 7 territories and freely associated states, the highest numbers of HIV diagnoses </a:t>
            </a:r>
            <a:r>
              <a:rPr lang="en-US" sz="1200" b="0" i="0" u="none" strike="noStrike" baseline="0" dirty="0">
                <a:solidFill>
                  <a:srgbClr val="000000"/>
                </a:solidFill>
                <a:latin typeface="Times New Roman" panose="02020603050405020304" pitchFamily="18" charset="0"/>
                <a:cs typeface="Calibri"/>
              </a:rPr>
              <a:t>among </a:t>
            </a:r>
            <a:r>
              <a:rPr lang="en-US" sz="1200" b="0" dirty="0">
                <a:solidFill>
                  <a:srgbClr val="000000"/>
                </a:solidFill>
                <a:latin typeface="Times New Roman" panose="02020603050405020304" pitchFamily="18" charset="0"/>
                <a:cs typeface="Times New Roman" panose="02020603050405020304" pitchFamily="18" charset="0"/>
              </a:rPr>
              <a:t>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by race/ethnicity were among: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Black/African American persons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Hispanic/Latino persons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endParaRPr lang="en-US" sz="1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Data notes and sources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marks the first inclusion of data from the Republic of the Marshall Islands in numbers and rates of HIV diagnoses, deaths, and persons living with diagnosed HIV.</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The data for 2020, which coincided with the onset of the COVID-19 pandemic, should be interpreted with caution. The pandemic substantially affected access to HIV testing, care, and related services, as well as case surveillance activities in state and local jurisdictions. Because these disruptions extended beyond 2020, readers should also consider the potential influence of COVID-19 on HIV data for subsequent years.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For additional data, see Tables 3b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1200" i="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Use caution when interpreting data for American Indian/Alaska Native and Native Hawaiian/other Pacific Islander persons due to small numbers.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https://www.cdc.gov/hiv-data/nhss/index.html</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spcAft>
                <a:spcPts val="0"/>
              </a:spcAft>
              <a:buNone/>
            </a:pPr>
            <a:endParaRPr lang="en-US" sz="1200" dirty="0">
              <a:effectLst/>
              <a:latin typeface="Times New Roman" panose="02020603050405020304" pitchFamily="18" charset="0"/>
              <a:ea typeface="Aptos" panose="020B0004020202020204" pitchFamily="34" charset="0"/>
            </a:endParaRPr>
          </a:p>
          <a:p>
            <a:pPr>
              <a:lnSpc>
                <a:spcPct val="100000"/>
              </a:lnSpc>
              <a:spcBef>
                <a:spcPts val="0"/>
              </a:spcBef>
              <a:spcAft>
                <a:spcPts val="0"/>
              </a:spcAft>
              <a:buNone/>
            </a:pPr>
            <a:r>
              <a:rPr lang="en-US" sz="1200" dirty="0">
                <a:effectLst/>
                <a:latin typeface="Times New Roman" panose="02020603050405020304" pitchFamily="18" charset="0"/>
                <a:ea typeface="Aptos" panose="020B0004020202020204" pitchFamily="34" charset="0"/>
              </a:rPr>
              <a:t>Data for all figures are available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dirty="0">
                <a:effectLst/>
                <a:latin typeface="Times New Roman" panose="02020603050405020304" pitchFamily="18" charset="0"/>
                <a:ea typeface="Aptos" panose="020B0004020202020204" pitchFamily="34" charset="0"/>
              </a:rPr>
              <a:t> tables or </a:t>
            </a:r>
            <a:r>
              <a:rPr lang="en-US" sz="1200" u="sng" dirty="0">
                <a:solidFill>
                  <a:srgbClr val="467886"/>
                </a:solidFill>
                <a:effectLst/>
                <a:latin typeface="Times New Roman" panose="02020603050405020304" pitchFamily="18" charset="0"/>
                <a:ea typeface="Aptos" panose="020B0004020202020204" pitchFamily="34" charset="0"/>
                <a:hlinkClick r:id="rId4"/>
              </a:rPr>
              <a:t>NCHHSTP </a:t>
            </a:r>
            <a:r>
              <a:rPr lang="en-US" sz="1200" u="sng" dirty="0" err="1">
                <a:solidFill>
                  <a:srgbClr val="467886"/>
                </a:solidFill>
                <a:effectLst/>
                <a:latin typeface="Times New Roman" panose="02020603050405020304" pitchFamily="18" charset="0"/>
                <a:ea typeface="Aptos" panose="020B0004020202020204" pitchFamily="34" charset="0"/>
                <a:hlinkClick r:id="rId4"/>
              </a:rPr>
              <a:t>AtlasPlus</a:t>
            </a:r>
            <a:r>
              <a:rPr lang="en-US" sz="1200" dirty="0">
                <a:effectLst/>
                <a:latin typeface="Times New Roman" panose="02020603050405020304" pitchFamily="18" charset="0"/>
                <a:ea typeface="Aptos" panose="020B0004020202020204" pitchFamily="34"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427200A-3164-2DCA-91A6-188FB5828EFB}"/>
              </a:ext>
            </a:extLst>
          </p:cNvPr>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79376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E2421-9D85-5BD6-AE81-637A69C6E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9E334-D79A-7DCF-F5EC-73F0B2A2D9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90E842-D48E-0B7A-31DE-E271DC32FB86}"/>
              </a:ext>
            </a:extLst>
          </p:cNvPr>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From 2020</a:t>
            </a:r>
            <a:r>
              <a:rPr lang="en-US" sz="1200" kern="1200" dirty="0">
                <a:solidFill>
                  <a:schemeClr val="tx1"/>
                </a:solidFill>
                <a:effectLst/>
                <a:latin typeface="Times New Roman" panose="02020603050405020304" pitchFamily="18" charset="0"/>
                <a:ea typeface="+mn-ea"/>
                <a:cs typeface="+mn-cs"/>
              </a:rPr>
              <a:t>–2024, </a:t>
            </a:r>
            <a:r>
              <a:rPr lang="en-US" sz="1200" b="0" i="0" u="none" strike="noStrike" baseline="0" dirty="0">
                <a:solidFill>
                  <a:srgbClr val="000000"/>
                </a:solidFill>
                <a:latin typeface="Times New Roman" panose="02020603050405020304" pitchFamily="18" charset="0"/>
                <a:cs typeface="Calibri"/>
              </a:rPr>
              <a:t>in the </a:t>
            </a:r>
            <a:r>
              <a:rPr lang="en-US" sz="1200" dirty="0">
                <a:solidFill>
                  <a:srgbClr val="000000"/>
                </a:solidFill>
                <a:latin typeface="Times New Roman" panose="02020603050405020304" pitchFamily="18" charset="0"/>
                <a:cs typeface="Calibri"/>
              </a:rPr>
              <a:t>United States and 7 territories and freely associated states</a:t>
            </a:r>
            <a:r>
              <a:rPr lang="en-US" dirty="0">
                <a:solidFill>
                  <a:srgbClr val="000000"/>
                </a:solidFill>
                <a:latin typeface="Times New Roman" panose="02020603050405020304" pitchFamily="18" charset="0"/>
                <a:cs typeface="Calibri"/>
              </a:rPr>
              <a:t>,</a:t>
            </a:r>
            <a:r>
              <a:rPr lang="en-US" sz="1200" b="0" i="0" u="none" strike="noStrike" baseline="0" dirty="0">
                <a:solidFill>
                  <a:srgbClr val="000000"/>
                </a:solidFill>
                <a:latin typeface="Times New Roman" panose="02020603050405020304" pitchFamily="18" charset="0"/>
                <a:cs typeface="Calibri"/>
              </a:rPr>
              <a:t> the highest numbers of HIV diagnoses among </a:t>
            </a:r>
            <a:r>
              <a:rPr lang="en-US" sz="1200" b="0" dirty="0">
                <a:solidFill>
                  <a:srgbClr val="000000"/>
                </a:solidFill>
                <a:latin typeface="Times New Roman" panose="02020603050405020304" pitchFamily="18" charset="0"/>
                <a:cs typeface="Times New Roman" panose="02020603050405020304" pitchFamily="18" charset="0"/>
              </a:rPr>
              <a:t>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a:t>
            </a:r>
            <a:r>
              <a:rPr lang="en-US" sz="1200" b="0" i="0" u="none" strike="noStrike" baseline="0" dirty="0">
                <a:solidFill>
                  <a:srgbClr val="000000"/>
                </a:solidFill>
                <a:latin typeface="Times New Roman" panose="02020603050405020304" pitchFamily="18" charset="0"/>
                <a:cs typeface="Calibri"/>
              </a:rPr>
              <a:t>by transmission category and sex was among:</a:t>
            </a:r>
            <a:endParaRPr lang="en-US" dirty="0">
              <a:latin typeface="Times New Roman" panose="02020603050405020304" pitchFamily="18"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Male-to-male sexual contact (MMSC)</a:t>
            </a:r>
          </a:p>
          <a:p>
            <a:pPr>
              <a:lnSpc>
                <a:spcPct val="100000"/>
              </a:lnSpc>
              <a:spcBef>
                <a:spcPts val="0"/>
              </a:spcBef>
              <a:spcAft>
                <a:spcPts val="0"/>
              </a:spcAft>
            </a:pPr>
            <a:endParaRPr lang="en-US" sz="1200" b="0" i="0" u="none" strike="noStrike" baseline="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data for 2020, which coincided with the onset of the COVID-19 pandemic, should be interpreted with caution. The pandemic substantially affected access to HIV testing, care, and related services, as well as case surveillance activities in state and local jurisdictions. Because these disruptions extended beyond 2020, readers should also consider the potential influence of COVID-19 on HIV data for subsequent years.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1" u="none" strike="noStrike"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E385B0EC-CF7C-ABA0-FFA1-E67AE93839BE}"/>
              </a:ext>
            </a:extLst>
          </p:cNvPr>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36220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b="1" dirty="0">
                <a:solidFill>
                  <a:srgbClr val="000000"/>
                </a:solidFill>
                <a:latin typeface="Times New Roman" panose="02020603050405020304" pitchFamily="18" charset="0"/>
                <a:ea typeface="Times New Roman" panose="02020603050405020304" pitchFamily="18" charset="0"/>
                <a:cs typeface="Calibri"/>
              </a:rPr>
              <a:t>Key findings</a:t>
            </a:r>
          </a:p>
          <a:p>
            <a:pPr marL="0" marR="0" indent="0">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the highest percentages of HIV diagnoses among males </a:t>
            </a:r>
            <a:r>
              <a:rPr lang="en-US" sz="1200" b="0" dirty="0">
                <a:solidFill>
                  <a:srgbClr val="000000"/>
                </a:solidFill>
                <a:latin typeface="Times New Roman" panose="02020603050405020304" pitchFamily="18" charset="0"/>
                <a:cs typeface="Times New Roman" panose="02020603050405020304" pitchFamily="18" charset="0"/>
              </a:rPr>
              <a:t>aged </a:t>
            </a:r>
            <a:r>
              <a:rPr lang="en-US" sz="1200" b="0" i="0" dirty="0">
                <a:solidFill>
                  <a:srgbClr val="000000"/>
                </a:solidFill>
                <a:effectLst/>
                <a:latin typeface="Times New Roman" panose="02020603050405020304" pitchFamily="18" charset="0"/>
                <a:cs typeface="Times New Roman" panose="02020603050405020304" pitchFamily="18" charset="0"/>
              </a:rPr>
              <a:t>≥ 13 years </a:t>
            </a:r>
            <a:r>
              <a:rPr lang="en-US" sz="1200" b="0" dirty="0">
                <a:solidFill>
                  <a:srgbClr val="000000"/>
                </a:solidFill>
                <a:effectLst/>
                <a:latin typeface="Times New Roman" panose="02020603050405020304" pitchFamily="18" charset="0"/>
                <a:ea typeface="Times New Roman" panose="02020603050405020304" pitchFamily="18" charset="0"/>
                <a:cs typeface="Calibri"/>
              </a:rPr>
              <a:t>with HIV </a:t>
            </a:r>
            <a:r>
              <a:rPr lang="en-US" sz="1200" dirty="0">
                <a:solidFill>
                  <a:srgbClr val="000000"/>
                </a:solidFill>
                <a:effectLst/>
                <a:latin typeface="Times New Roman" panose="02020603050405020304" pitchFamily="18" charset="0"/>
                <a:ea typeface="Times New Roman" panose="02020603050405020304" pitchFamily="18" charset="0"/>
                <a:cs typeface="Calibri"/>
              </a:rPr>
              <a:t>attributed to male-to-male sexual contact by age and race/ethnicity were as follows:</a:t>
            </a:r>
            <a:endParaRPr lang="en-US" dirty="0">
              <a:latin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Aged 13–24 years—Black/African American males (47%)</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Aged &gt; 24 years—Hispanic/Latino males (40%)</a:t>
            </a:r>
          </a:p>
          <a:p>
            <a:pPr>
              <a:lnSpc>
                <a:spcPct val="100000"/>
              </a:lnSpc>
              <a:spcBef>
                <a:spcPts val="0"/>
              </a:spcBef>
              <a:spcAft>
                <a:spcPts val="0"/>
              </a:spcAft>
            </a:pPr>
            <a:endParaRPr lang="en-US" b="1" dirty="0">
              <a:latin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4b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53547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1" dirty="0">
                <a:solidFill>
                  <a:srgbClr val="000000"/>
                </a:solidFill>
                <a:latin typeface="Times New Roman" panose="02020603050405020304" pitchFamily="18" charset="0"/>
                <a:ea typeface="Times New Roman" panose="02020603050405020304" pitchFamily="18" charset="0"/>
                <a:cs typeface="Calibri"/>
              </a:rPr>
              <a:t>Key findings</a:t>
            </a:r>
          </a:p>
          <a:p>
            <a:pPr marL="0" marR="0" indent="0">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the highest numbers of HIV diagnoses among males </a:t>
            </a:r>
            <a:r>
              <a:rPr lang="en-US" sz="1200" b="0" dirty="0">
                <a:solidFill>
                  <a:srgbClr val="000000"/>
                </a:solidFill>
                <a:latin typeface="Times New Roman" panose="02020603050405020304" pitchFamily="18" charset="0"/>
                <a:cs typeface="Times New Roman" panose="02020603050405020304" pitchFamily="18" charset="0"/>
              </a:rPr>
              <a:t>aged </a:t>
            </a:r>
            <a:r>
              <a:rPr lang="en-US" sz="1200" b="0" i="0" dirty="0">
                <a:solidFill>
                  <a:srgbClr val="000000"/>
                </a:solidFill>
                <a:effectLst/>
                <a:latin typeface="Times New Roman" panose="02020603050405020304" pitchFamily="18" charset="0"/>
                <a:cs typeface="Times New Roman" panose="02020603050405020304" pitchFamily="18" charset="0"/>
              </a:rPr>
              <a:t>≥ 13 years </a:t>
            </a:r>
            <a:r>
              <a:rPr lang="en-US" sz="1200" b="0" dirty="0">
                <a:solidFill>
                  <a:srgbClr val="000000"/>
                </a:solidFill>
                <a:effectLst/>
                <a:latin typeface="Times New Roman" panose="02020603050405020304" pitchFamily="18" charset="0"/>
                <a:ea typeface="Times New Roman" panose="02020603050405020304" pitchFamily="18" charset="0"/>
                <a:cs typeface="Calibri"/>
              </a:rPr>
              <a:t>with HIV </a:t>
            </a:r>
            <a:r>
              <a:rPr lang="en-US" sz="1200" dirty="0">
                <a:solidFill>
                  <a:srgbClr val="000000"/>
                </a:solidFill>
                <a:effectLst/>
                <a:latin typeface="Times New Roman" panose="02020603050405020304" pitchFamily="18" charset="0"/>
                <a:ea typeface="Times New Roman" panose="02020603050405020304" pitchFamily="18" charset="0"/>
                <a:cs typeface="Calibri"/>
              </a:rPr>
              <a:t>attributed to male-to-male sexual contact by </a:t>
            </a:r>
            <a:r>
              <a:rPr lang="en-US" sz="1200" b="0" dirty="0">
                <a:solidFill>
                  <a:srgbClr val="000000"/>
                </a:solidFill>
                <a:effectLst/>
                <a:latin typeface="Times New Roman" panose="02020603050405020304" pitchFamily="18" charset="0"/>
                <a:ea typeface="Times New Roman" panose="02020603050405020304" pitchFamily="18" charset="0"/>
                <a:cs typeface="Calibri"/>
              </a:rPr>
              <a:t>region and race/ethnicity </a:t>
            </a:r>
            <a:r>
              <a:rPr lang="en-US" sz="1200" dirty="0">
                <a:solidFill>
                  <a:srgbClr val="000000"/>
                </a:solidFill>
                <a:effectLst/>
                <a:latin typeface="Times New Roman" panose="02020603050405020304" pitchFamily="18" charset="0"/>
                <a:ea typeface="Times New Roman" panose="02020603050405020304" pitchFamily="18" charset="0"/>
                <a:cs typeface="Calibri"/>
              </a:rPr>
              <a:t>were as follows:</a:t>
            </a:r>
            <a:endParaRPr lang="en-US" sz="1200" dirty="0">
              <a:latin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Northeast—Hispanic/Latino males (1,382)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Midwest—Black/African American males (1,321)</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South—Black/African American males (5,407)</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West—Hispanic/Latino males (3,076)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U.S. territories and freely associated states—Hispanic/Latino males (203)</a:t>
            </a:r>
          </a:p>
          <a:p>
            <a:pPr>
              <a:lnSpc>
                <a:spcPct val="100000"/>
              </a:lnSpc>
              <a:spcBef>
                <a:spcPts val="0"/>
              </a:spcBef>
              <a:spcAft>
                <a:spcPts val="0"/>
              </a:spcAft>
            </a:pPr>
            <a:endParaRPr lang="en-US" sz="1200" dirty="0">
              <a:solidFill>
                <a:srgbClr val="444444"/>
              </a:solidFill>
              <a:latin typeface="Times New Roman" panose="02020603050405020304" pitchFamily="18" charset="0"/>
            </a:endParaRPr>
          </a:p>
          <a:p>
            <a:pPr>
              <a:lnSpc>
                <a:spcPct val="100000"/>
              </a:lnSpc>
              <a:spcBef>
                <a:spcPts val="0"/>
              </a:spcBef>
              <a:spcAft>
                <a:spcPts val="0"/>
              </a:spcAft>
            </a:pPr>
            <a:r>
              <a:rPr lang="en-US" sz="1200" b="1" dirty="0">
                <a:latin typeface="Times New Roman" panose="02020603050405020304" pitchFamily="18" charset="0"/>
              </a:rPr>
              <a:t>Data notes and sources</a:t>
            </a:r>
            <a:endParaRPr lang="en-US" sz="1200"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4b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1" u="none" strike="noStrike"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dirty="0">
                <a:effectLst/>
                <a:latin typeface="Times New Roman" panose="02020603050405020304" pitchFamily="18" charset="0"/>
                <a:hlinkClick r:id="rId3" tooltip="https://www.cdc.gov/hiv-data/nhss/index.html"/>
              </a:rPr>
              <a:t>https://www.cdc.gov/hiv-data/nhss/index.html</a:t>
            </a:r>
            <a:r>
              <a:rPr lang="en-US" sz="1200"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sz="1200" baseline="0" dirty="0">
                <a:latin typeface="Times New Roman" panose="02020603050405020304" pitchFamily="18" charset="0"/>
              </a:rPr>
              <a:t>Data for all figures are available in </a:t>
            </a:r>
            <a:r>
              <a:rPr lang="en-US" sz="1200" baseline="0" dirty="0">
                <a:effectLst/>
                <a:latin typeface="Times New Roman" panose="02020603050405020304" pitchFamily="18" charset="0"/>
              </a:rPr>
              <a:t>the </a:t>
            </a:r>
            <a:r>
              <a:rPr lang="en-US" sz="1200" baseline="0" dirty="0">
                <a:latin typeface="Times New Roman" panose="02020603050405020304" pitchFamily="18" charset="0"/>
              </a:rPr>
              <a:t>2024 </a:t>
            </a:r>
            <a:r>
              <a:rPr lang="en-US" sz="1200"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aseline="0" dirty="0">
                <a:latin typeface="Times New Roman" panose="02020603050405020304" pitchFamily="18" charset="0"/>
              </a:rPr>
              <a:t> tables or </a:t>
            </a:r>
            <a:r>
              <a:rPr lang="en-US" sz="1200" baseline="0" dirty="0">
                <a:solidFill>
                  <a:srgbClr val="444444"/>
                </a:solidFill>
                <a:latin typeface="Times New Roman" panose="02020603050405020304" pitchFamily="18" charset="0"/>
                <a:hlinkClick r:id="rId4"/>
              </a:rPr>
              <a:t>NCHHSTP </a:t>
            </a:r>
            <a:r>
              <a:rPr lang="en-US" sz="1200" baseline="0" dirty="0" err="1">
                <a:solidFill>
                  <a:srgbClr val="444444"/>
                </a:solidFill>
                <a:latin typeface="Times New Roman" panose="02020603050405020304" pitchFamily="18" charset="0"/>
                <a:hlinkClick r:id="rId4"/>
              </a:rPr>
              <a:t>AtlasPlus</a:t>
            </a:r>
            <a:r>
              <a:rPr lang="en-US" sz="1200" baseline="0" dirty="0">
                <a:effectLst/>
                <a:latin typeface="Times New Roman" panose="02020603050405020304" pitchFamily="18" charset="0"/>
              </a:rPr>
              <a:t>. </a:t>
            </a:r>
            <a:endParaRPr lang="en-US" sz="1200"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863020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b="1" dirty="0">
                <a:solidFill>
                  <a:srgbClr val="000000"/>
                </a:solidFill>
                <a:latin typeface="Times New Roman" panose="02020603050405020304" pitchFamily="18" charset="0"/>
                <a:ea typeface="Times New Roman" panose="02020603050405020304" pitchFamily="18" charset="0"/>
                <a:cs typeface="Calibri"/>
              </a:rPr>
              <a:t>Key findings</a:t>
            </a:r>
          </a:p>
          <a:p>
            <a:pPr marL="0" marR="0">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a:t>
            </a:r>
            <a:r>
              <a:rPr lang="en-US" sz="1200" b="0" i="0" u="none" strike="noStrike" baseline="0" dirty="0">
                <a:solidFill>
                  <a:srgbClr val="000000"/>
                </a:solidFill>
                <a:latin typeface="Times New Roman" panose="02020603050405020304" pitchFamily="18" charset="0"/>
                <a:cs typeface="Calibri"/>
              </a:rPr>
              <a:t>among </a:t>
            </a:r>
            <a:r>
              <a:rPr lang="en-US" sz="1200" b="0" dirty="0">
                <a:solidFill>
                  <a:srgbClr val="000000"/>
                </a:solidFill>
                <a:latin typeface="Times New Roman" panose="02020603050405020304" pitchFamily="18" charset="0"/>
                <a:cs typeface="Times New Roman" panose="02020603050405020304" pitchFamily="18" charset="0"/>
              </a:rPr>
              <a:t>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a:t>
            </a:r>
            <a:r>
              <a:rPr lang="en-US" sz="1200" dirty="0">
                <a:solidFill>
                  <a:srgbClr val="000000"/>
                </a:solidFill>
                <a:effectLst/>
                <a:latin typeface="Times New Roman" panose="02020603050405020304" pitchFamily="18" charset="0"/>
                <a:ea typeface="Times New Roman" panose="02020603050405020304" pitchFamily="18" charset="0"/>
                <a:cs typeface="Calibri"/>
              </a:rPr>
              <a:t>, the highest percentages of HIV diagnoses attributed to </a:t>
            </a:r>
            <a:r>
              <a:rPr lang="en-US" sz="1200" b="0" dirty="0">
                <a:solidFill>
                  <a:srgbClr val="000000"/>
                </a:solidFill>
                <a:effectLst/>
                <a:latin typeface="Times New Roman" panose="02020603050405020304" pitchFamily="18" charset="0"/>
                <a:ea typeface="Times New Roman" panose="02020603050405020304" pitchFamily="18" charset="0"/>
                <a:cs typeface="Calibri"/>
              </a:rPr>
              <a:t>injection drug use </a:t>
            </a:r>
            <a:r>
              <a:rPr lang="en-US" sz="1200" dirty="0">
                <a:solidFill>
                  <a:srgbClr val="000000"/>
                </a:solidFill>
                <a:effectLst/>
                <a:latin typeface="Times New Roman" panose="02020603050405020304" pitchFamily="18" charset="0"/>
                <a:ea typeface="Times New Roman" panose="02020603050405020304" pitchFamily="18" charset="0"/>
                <a:cs typeface="Calibri"/>
              </a:rPr>
              <a:t>by race/ethnicity and sex were as follows:</a:t>
            </a:r>
            <a:endParaRPr lang="en-US" sz="1200" b="1" dirty="0">
              <a:solidFill>
                <a:srgbClr val="000000"/>
              </a:solidFill>
              <a:effectLst/>
              <a:latin typeface="Times New Roman" panose="02020603050405020304" pitchFamily="18" charset="0"/>
              <a:ea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Male—White persons (41%)</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Female—White persons (46%)</a:t>
            </a:r>
          </a:p>
          <a:p>
            <a:pPr>
              <a:lnSpc>
                <a:spcPct val="100000"/>
              </a:lnSpc>
              <a:spcBef>
                <a:spcPts val="0"/>
              </a:spcBef>
              <a:spcAft>
                <a:spcPts val="0"/>
              </a:spcAft>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i="1" dirty="0">
              <a:latin typeface="Times New Roman" panose="02020603050405020304" pitchFamily="18"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5b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8844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b="1" dirty="0">
                <a:solidFill>
                  <a:srgbClr val="000000"/>
                </a:solidFill>
                <a:latin typeface="Times New Roman" panose="02020603050405020304" pitchFamily="18" charset="0"/>
                <a:ea typeface="Times New Roman" panose="02020603050405020304" pitchFamily="18" charset="0"/>
                <a:cs typeface="Calibri"/>
              </a:rPr>
              <a:t>Key findings</a:t>
            </a:r>
          </a:p>
          <a:p>
            <a:pPr marL="0" marR="0" indent="0">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a:t>
            </a:r>
            <a:r>
              <a:rPr lang="en-US" sz="1200" b="0" i="0" u="none" strike="noStrike" baseline="0" dirty="0">
                <a:solidFill>
                  <a:srgbClr val="000000"/>
                </a:solidFill>
                <a:latin typeface="Times New Roman" panose="02020603050405020304" pitchFamily="18" charset="0"/>
                <a:cs typeface="Calibri"/>
              </a:rPr>
              <a:t>among </a:t>
            </a:r>
            <a:r>
              <a:rPr lang="en-US" sz="1200" b="0" dirty="0">
                <a:solidFill>
                  <a:srgbClr val="000000"/>
                </a:solidFill>
                <a:latin typeface="Times New Roman" panose="02020603050405020304" pitchFamily="18" charset="0"/>
                <a:cs typeface="Times New Roman" panose="02020603050405020304" pitchFamily="18" charset="0"/>
              </a:rPr>
              <a:t>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a:t>
            </a:r>
            <a:r>
              <a:rPr lang="en-US" sz="1200" dirty="0">
                <a:solidFill>
                  <a:srgbClr val="000000"/>
                </a:solidFill>
                <a:effectLst/>
                <a:latin typeface="Times New Roman" panose="02020603050405020304" pitchFamily="18" charset="0"/>
                <a:ea typeface="Times New Roman" panose="02020603050405020304" pitchFamily="18" charset="0"/>
                <a:cs typeface="Calibri"/>
              </a:rPr>
              <a:t>, the highest numbers of HIV diagnoses attributed to </a:t>
            </a:r>
            <a:r>
              <a:rPr lang="en-US" sz="1200" b="0" dirty="0">
                <a:solidFill>
                  <a:srgbClr val="000000"/>
                </a:solidFill>
                <a:effectLst/>
                <a:latin typeface="Times New Roman" panose="02020603050405020304" pitchFamily="18" charset="0"/>
                <a:ea typeface="Times New Roman" panose="02020603050405020304" pitchFamily="18" charset="0"/>
                <a:cs typeface="Calibri"/>
              </a:rPr>
              <a:t>injection drug use </a:t>
            </a:r>
            <a:r>
              <a:rPr lang="en-US" sz="1200" dirty="0">
                <a:solidFill>
                  <a:srgbClr val="000000"/>
                </a:solidFill>
                <a:effectLst/>
                <a:latin typeface="Times New Roman" panose="02020603050405020304" pitchFamily="18" charset="0"/>
                <a:ea typeface="Times New Roman" panose="02020603050405020304" pitchFamily="18" charset="0"/>
                <a:cs typeface="Calibri"/>
              </a:rPr>
              <a:t>by </a:t>
            </a:r>
            <a:r>
              <a:rPr lang="en-US" sz="1200" b="0" dirty="0">
                <a:solidFill>
                  <a:srgbClr val="000000"/>
                </a:solidFill>
                <a:effectLst/>
                <a:latin typeface="Times New Roman" panose="02020603050405020304" pitchFamily="18" charset="0"/>
                <a:ea typeface="Times New Roman" panose="02020603050405020304" pitchFamily="18" charset="0"/>
                <a:cs typeface="Calibri"/>
              </a:rPr>
              <a:t>region and race/ethnicity </a:t>
            </a:r>
            <a:r>
              <a:rPr lang="en-US" sz="1200" dirty="0">
                <a:solidFill>
                  <a:srgbClr val="000000"/>
                </a:solidFill>
                <a:effectLst/>
                <a:latin typeface="Times New Roman" panose="02020603050405020304" pitchFamily="18" charset="0"/>
                <a:ea typeface="Times New Roman" panose="02020603050405020304" pitchFamily="18" charset="0"/>
                <a:cs typeface="Calibri"/>
              </a:rPr>
              <a:t>were as follows:</a:t>
            </a:r>
            <a:endParaRPr lang="en-US" sz="1200" b="1" dirty="0">
              <a:solidFill>
                <a:srgbClr val="000000"/>
              </a:solidFill>
              <a:effectLst/>
              <a:latin typeface="Times New Roman" panose="02020603050405020304" pitchFamily="18" charset="0"/>
              <a:ea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Northeast—Black/African American persons (172)</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Midwest—White persons (168)</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South—White persons (469)</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West—White persons (250)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U.S. territories and freely associated states—Hispanic/Latino </a:t>
            </a: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(14)</a:t>
            </a:r>
          </a:p>
          <a:p>
            <a:pPr>
              <a:lnSpc>
                <a:spcPct val="100000"/>
              </a:lnSpc>
              <a:spcBef>
                <a:spcPts val="0"/>
              </a:spcBef>
              <a:spcAft>
                <a:spcPts val="0"/>
              </a:spcAft>
            </a:pPr>
            <a:endParaRPr lang="en-US" sz="120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5b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Asian,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55179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highest rates of  HIV diagnoses </a:t>
            </a:r>
            <a:r>
              <a:rPr lang="en-US" sz="1200" dirty="0">
                <a:solidFill>
                  <a:srgbClr val="000000"/>
                </a:solidFill>
                <a:latin typeface="Times New Roman" panose="02020603050405020304" pitchFamily="18" charset="0"/>
                <a:cs typeface="Calibri"/>
              </a:rPr>
              <a:t>among Hispanic/Latino persons aged </a:t>
            </a:r>
            <a:r>
              <a:rPr lang="en-US" sz="1200" b="0" i="0" dirty="0">
                <a:solidFill>
                  <a:srgbClr val="000000"/>
                </a:solidFill>
                <a:effectLst/>
                <a:latin typeface="Times New Roman" panose="02020603050405020304" pitchFamily="18" charset="0"/>
                <a:cs typeface="Calibri"/>
              </a:rPr>
              <a:t>≥ 13 years by sex, age group, and region 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strike="noStrike"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t>
            </a: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ales (40.7)</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aged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25–34 years (50.9) </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residing in the Northeast (26.4)</a:t>
            </a:r>
          </a:p>
          <a:p>
            <a:pPr marL="173990" marR="0">
              <a:lnSpc>
                <a:spcPct val="100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200" b="0" i="0" u="none" strike="noStrike" baseline="0" dirty="0">
              <a:solidFill>
                <a:schemeClr val="tx1"/>
              </a:solidFill>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dirty="0">
              <a:effectLst/>
              <a:latin typeface="Times New Roman" panose="02020603050405020304" pitchFamily="18" charset="0"/>
            </a:endParaRPr>
          </a:p>
          <a:p>
            <a:pPr>
              <a:lnSpc>
                <a:spcPct val="100000"/>
              </a:lnSpc>
              <a:spcBef>
                <a:spcPts val="0"/>
              </a:spcBef>
              <a:spcAft>
                <a:spcPts val="0"/>
              </a:spcAft>
            </a:pPr>
            <a:r>
              <a:rPr lang="en-US" dirty="0">
                <a:effectLst/>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943016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latin typeface="Times New Roman" panose="02020603050405020304" pitchFamily="18" charset="0"/>
                <a:ea typeface="Times New Roman" panose="02020603050405020304" pitchFamily="18" charset="0"/>
                <a:cs typeface="Calibri"/>
              </a:rPr>
              <a:t>Key findings</a:t>
            </a:r>
          </a:p>
          <a:p>
            <a:pPr marL="0" marR="0" lvl="0" indent="0" algn="l" defTabSz="914400">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Calibri"/>
              </a:rPr>
              <a:t>In 2024, in the United States, </a:t>
            </a:r>
            <a:r>
              <a:rPr lang="en-US" sz="1200" b="0" dirty="0">
                <a:effectLst/>
                <a:latin typeface="Times New Roman" panose="02020603050405020304" pitchFamily="18" charset="0"/>
                <a:ea typeface="Times New Roman" panose="02020603050405020304" pitchFamily="18" charset="0"/>
                <a:cs typeface="Calibri"/>
              </a:rPr>
              <a:t>the highest </a:t>
            </a:r>
            <a:r>
              <a:rPr lang="en-US" sz="1200" dirty="0">
                <a:effectLst/>
                <a:latin typeface="Times New Roman" panose="02020603050405020304" pitchFamily="18" charset="0"/>
                <a:ea typeface="Times New Roman" panose="02020603050405020304" pitchFamily="18" charset="0"/>
                <a:cs typeface="Calibri"/>
              </a:rPr>
              <a:t>percentage of HIV diagnoses among females aged </a:t>
            </a:r>
            <a:r>
              <a:rPr lang="en-US" sz="1200" b="0" i="0" dirty="0">
                <a:solidFill>
                  <a:srgbClr val="000000"/>
                </a:solidFill>
                <a:effectLst/>
                <a:latin typeface="Times New Roman" panose="02020603050405020304" pitchFamily="18" charset="0"/>
                <a:cs typeface="Calibri"/>
              </a:rPr>
              <a:t>≥ 13 years </a:t>
            </a:r>
            <a:r>
              <a:rPr lang="en-US" sz="1200" dirty="0">
                <a:effectLst/>
                <a:latin typeface="Times New Roman" panose="02020603050405020304" pitchFamily="18" charset="0"/>
                <a:ea typeface="Times New Roman" panose="02020603050405020304" pitchFamily="18" charset="0"/>
                <a:cs typeface="Calibri"/>
              </a:rPr>
              <a:t>by race/ethnicity and U.S. population was among Black/African American females </a:t>
            </a:r>
            <a:r>
              <a:rPr lang="en-US" sz="1200" b="0" dirty="0">
                <a:effectLst/>
                <a:latin typeface="Times New Roman" panose="02020603050405020304" pitchFamily="18" charset="0"/>
                <a:ea typeface="Times New Roman" panose="02020603050405020304" pitchFamily="18" charset="0"/>
                <a:cs typeface="Calibri"/>
              </a:rPr>
              <a:t>who</a:t>
            </a:r>
            <a:r>
              <a:rPr lang="en-US" sz="1200" b="1" dirty="0">
                <a:effectLst/>
                <a:latin typeface="Times New Roman" panose="02020603050405020304" pitchFamily="18" charset="0"/>
                <a:ea typeface="Times New Roman" panose="02020603050405020304" pitchFamily="18" charset="0"/>
                <a:cs typeface="Calibri"/>
              </a:rPr>
              <a:t> </a:t>
            </a:r>
            <a:r>
              <a:rPr lang="en-US" sz="1200" dirty="0">
                <a:effectLst/>
                <a:latin typeface="Times New Roman" panose="02020603050405020304" pitchFamily="18" charset="0"/>
                <a:ea typeface="Times New Roman" panose="02020603050405020304" pitchFamily="18" charset="0"/>
                <a:cs typeface="Calibri"/>
              </a:rPr>
              <a:t>accounted for more than half (52%) of HIV diagnoses but accounted for 13% of the female population.</a:t>
            </a:r>
            <a:endParaRPr lang="en-US" sz="1200" dirty="0">
              <a:latin typeface="Times New Roman" panose="02020603050405020304" pitchFamily="18" charset="0"/>
              <a:ea typeface="Calibri"/>
              <a:cs typeface="Calibri"/>
            </a:endParaRPr>
          </a:p>
          <a:p>
            <a:pPr>
              <a:lnSpc>
                <a:spcPct val="100000"/>
              </a:lnSpc>
              <a:spcBef>
                <a:spcPts val="0"/>
              </a:spcBef>
              <a:spcAft>
                <a:spcPts val="0"/>
              </a:spcAft>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dirty="0">
              <a:effectLst/>
              <a:latin typeface="Times New Roman" panose="02020603050405020304" pitchFamily="18" charset="0"/>
            </a:endParaRP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females due to small numbers.</a:t>
            </a: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Population denominators used to calculate rates for the United States are based on the U.S. Census Bureau’s 2024 Vintage postcensal estimates.</a:t>
            </a:r>
            <a:endParaRPr lang="en-US" sz="1200" b="0" i="0" u="none" strike="noStrike" baseline="0" dirty="0">
              <a:solidFill>
                <a:srgbClr val="000000"/>
              </a:solidFill>
              <a:latin typeface="Times New Roman" panose="02020603050405020304" pitchFamily="18" charset="0"/>
            </a:endParaRP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dirty="0">
              <a:effectLst/>
              <a:latin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9167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BC54B-B73E-4FD0-A74F-A4DED55D3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C61C7-28DF-5798-E51F-51150AB90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70265-C90E-4BFD-4236-F1930D529A74}"/>
              </a:ext>
            </a:extLst>
          </p:cNvPr>
          <p:cNvSpPr>
            <a:spLocks noGrp="1"/>
          </p:cNvSpPr>
          <p:nvPr>
            <p:ph type="body" idx="1"/>
          </p:nvPr>
        </p:nvSpPr>
        <p:spPr/>
        <p:txBody>
          <a:bodyPr/>
          <a:lstStyle/>
          <a:p>
            <a:pPr>
              <a:lnSpc>
                <a:spcPct val="100000"/>
              </a:lnSpc>
              <a:spcBef>
                <a:spcPts val="0"/>
              </a:spcBef>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For more information on data sources, data collection and reporting practices, and case definitions, see the </a:t>
            </a:r>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National HIV Surveillance System (NHSS)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Technical Notes, available at </a:t>
            </a:r>
            <a:r>
              <a:rPr lang="en-US" sz="1200" dirty="0">
                <a:effectLst/>
                <a:latin typeface="Times New Roman" panose="02020603050405020304" pitchFamily="18" charset="0"/>
                <a:cs typeface="Times New Roman" panose="02020603050405020304" pitchFamily="18" charset="0"/>
                <a:hlinkClick r:id="rId3" tooltip="https://www.cdc.gov/hiv-data/nhss/index.html"/>
              </a:rPr>
              <a:t>https://www.cdc.gov/hiv-data/nhss/index.html</a:t>
            </a:r>
            <a:r>
              <a:rPr lang="en-US" sz="1200" dirty="0">
                <a:effectLst/>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lvl="1">
              <a:lnSpc>
                <a:spcPct val="100000"/>
              </a:lnSpc>
              <a:spcBef>
                <a:spcPts val="0"/>
              </a:spcBef>
            </a:pPr>
            <a:endParaRPr lang="en-US" sz="1200" dirty="0">
              <a:latin typeface="Times New Roman" panose="02020603050405020304" pitchFamily="18" charset="0"/>
              <a:cs typeface="Times New Roman" panose="02020603050405020304" pitchFamily="18" charset="0"/>
            </a:endParaRPr>
          </a:p>
          <a:p>
            <a:pPr>
              <a:lnSpc>
                <a:spcPct val="100000"/>
              </a:lnSpc>
              <a:spcBef>
                <a:spcPts val="0"/>
              </a:spcBef>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Data Release</a:t>
            </a:r>
            <a:r>
              <a:rPr lang="en-US" baseline="0" dirty="0">
                <a:latin typeface="Times New Roman" panose="02020603050405020304" pitchFamily="18" charset="0"/>
              </a:rPr>
              <a:t> tables or </a:t>
            </a:r>
            <a:r>
              <a:rPr lang="en-US" sz="1200" dirty="0">
                <a:effectLst/>
                <a:latin typeface="Times New Roman" panose="02020603050405020304" pitchFamily="18" charset="0"/>
                <a:cs typeface="Times New Roman" panose="02020603050405020304" pitchFamily="18" charset="0"/>
              </a:rPr>
              <a:t>NCHHSTP </a:t>
            </a:r>
            <a:r>
              <a:rPr lang="en-US" sz="1200" dirty="0" err="1">
                <a:effectLst/>
                <a:latin typeface="Times New Roman" panose="02020603050405020304" pitchFamily="18" charset="0"/>
                <a:cs typeface="Times New Roman" panose="02020603050405020304" pitchFamily="18" charset="0"/>
              </a:rPr>
              <a:t>AtlasPlus</a:t>
            </a:r>
            <a:r>
              <a:rPr lang="en-US" sz="1200" dirty="0">
                <a:effectLst/>
                <a:latin typeface="Times New Roman" panose="02020603050405020304" pitchFamily="18" charset="0"/>
                <a:cs typeface="Times New Roman" panose="02020603050405020304" pitchFamily="18" charset="0"/>
              </a:rPr>
              <a:t>, </a:t>
            </a:r>
            <a:r>
              <a:rPr lang="en-US" sz="1200" b="0" dirty="0">
                <a:effectLst/>
                <a:latin typeface="Times New Roman" panose="02020603050405020304" pitchFamily="18" charset="0"/>
                <a:cs typeface="Times New Roman" panose="02020603050405020304" pitchFamily="18" charset="0"/>
              </a:rPr>
              <a:t>available</a:t>
            </a:r>
            <a:r>
              <a:rPr lang="en-US" sz="1200" dirty="0">
                <a:effectLst/>
                <a:latin typeface="Times New Roman" panose="02020603050405020304" pitchFamily="18" charset="0"/>
                <a:cs typeface="Times New Roman" panose="02020603050405020304" pitchFamily="18" charset="0"/>
              </a:rPr>
              <a:t> at </a:t>
            </a:r>
            <a:r>
              <a:rPr lang="en-US" dirty="0">
                <a:latin typeface="Calibri" panose="020F0502020204030204" pitchFamily="34" charset="0"/>
                <a:ea typeface="Calibri" panose="020F0502020204030204" pitchFamily="34" charset="0"/>
                <a:cs typeface="Calibri" panose="020F0502020204030204" pitchFamily="34" charset="0"/>
                <a:hlinkClick r:id="rId4"/>
              </a:rPr>
              <a:t>https://www.cdc.gov/nchhstp/about/atlasplus.html</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a:lnSpc>
                <a:spcPct val="100000"/>
              </a:lnSpc>
              <a:spcBef>
                <a:spcPts val="0"/>
              </a:spcBef>
            </a:pPr>
            <a:endParaRPr lang="en-US" sz="1200" i="0" u="none" strike="noStrike" baseline="0" dirty="0">
              <a:solidFill>
                <a:srgbClr val="000000"/>
              </a:solidFill>
              <a:latin typeface="Times New Roman" panose="02020603050405020304" pitchFamily="18" charset="0"/>
              <a:cs typeface="Times New Roman" panose="02020603050405020304" pitchFamily="18" charset="0"/>
            </a:endParaRPr>
          </a:p>
          <a:p>
            <a:pPr>
              <a:lnSpc>
                <a:spcPct val="100000"/>
              </a:lnSpc>
              <a:spcBef>
                <a:spcPts val="0"/>
              </a:spcBef>
            </a:pPr>
            <a:r>
              <a:rPr lang="en-US" sz="1200" dirty="0">
                <a:effectLst/>
                <a:latin typeface="Times New Roman" panose="02020603050405020304" pitchFamily="18" charset="0"/>
                <a:cs typeface="Times New Roman" panose="02020603050405020304" pitchFamily="18" charset="0"/>
              </a:rPr>
              <a:t>Additional data, stratifications, and years are available via NCHHSTP </a:t>
            </a:r>
            <a:r>
              <a:rPr lang="en-US" sz="1200" dirty="0" err="1">
                <a:effectLst/>
                <a:latin typeface="Times New Roman" panose="02020603050405020304" pitchFamily="18" charset="0"/>
                <a:cs typeface="Times New Roman" panose="02020603050405020304" pitchFamily="18" charset="0"/>
              </a:rPr>
              <a:t>AtlasPlus</a:t>
            </a:r>
            <a:r>
              <a:rPr lang="en-US" sz="1200" dirty="0">
                <a:effectLst/>
                <a:latin typeface="Times New Roman" panose="02020603050405020304" pitchFamily="18" charset="0"/>
                <a:cs typeface="Times New Roman" panose="02020603050405020304" pitchFamily="18" charset="0"/>
              </a:rPr>
              <a:t>, </a:t>
            </a:r>
            <a:r>
              <a:rPr lang="en-US" sz="1200" b="0" dirty="0">
                <a:effectLst/>
                <a:latin typeface="Times New Roman" panose="02020603050405020304" pitchFamily="18" charset="0"/>
                <a:cs typeface="Times New Roman" panose="02020603050405020304" pitchFamily="18" charset="0"/>
              </a:rPr>
              <a:t>available</a:t>
            </a:r>
            <a:r>
              <a:rPr lang="en-US" sz="1200" dirty="0">
                <a:effectLst/>
                <a:latin typeface="Times New Roman" panose="02020603050405020304" pitchFamily="18" charset="0"/>
                <a:cs typeface="Times New Roman" panose="02020603050405020304" pitchFamily="18" charset="0"/>
              </a:rPr>
              <a:t> at </a:t>
            </a:r>
            <a:r>
              <a:rPr lang="en-US" dirty="0">
                <a:latin typeface="Calibri" panose="020F0502020204030204" pitchFamily="34" charset="0"/>
                <a:ea typeface="Calibri" panose="020F0502020204030204" pitchFamily="34" charset="0"/>
                <a:cs typeface="Calibri" panose="020F0502020204030204" pitchFamily="34" charset="0"/>
                <a:hlinkClick r:id="rId4"/>
              </a:rPr>
              <a:t>https://www.cdc.gov/nchhstp/about/atlasplus.html</a:t>
            </a:r>
            <a:r>
              <a:rPr lang="en-US" sz="1200" dirty="0">
                <a:effectLst/>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F904DFE-3AAD-EF1D-8918-84C6078DB3F7}"/>
              </a:ext>
            </a:extLst>
          </p:cNvPr>
          <p:cNvSpPr>
            <a:spLocks noGrp="1"/>
          </p:cNvSpPr>
          <p:nvPr>
            <p:ph type="sldNum" sz="quarter" idx="5"/>
          </p:nvPr>
        </p:nvSpPr>
        <p:spPr/>
        <p:txBody>
          <a:bodyPr/>
          <a:lstStyle/>
          <a:p>
            <a:fld id="{7598BE74-8C49-446C-9767-4599C65E6A53}" type="slidenum">
              <a:rPr lang="en-US" smtClean="0"/>
              <a:t>2</a:t>
            </a:fld>
            <a:endParaRPr lang="en-US"/>
          </a:p>
        </p:txBody>
      </p:sp>
    </p:spTree>
    <p:extLst>
      <p:ext uri="{BB962C8B-B14F-4D97-AF65-F5344CB8AC3E}">
        <p14:creationId xmlns:p14="http://schemas.microsoft.com/office/powerpoint/2010/main" val="95463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highest rates of HIV diagnoses </a:t>
            </a:r>
            <a:r>
              <a:rPr lang="en-US" sz="1200" dirty="0">
                <a:solidFill>
                  <a:srgbClr val="000000"/>
                </a:solidFill>
                <a:latin typeface="Times New Roman" panose="02020603050405020304" pitchFamily="18" charset="0"/>
                <a:cs typeface="Calibri"/>
              </a:rPr>
              <a:t>among females aged </a:t>
            </a:r>
            <a:r>
              <a:rPr lang="en-US" sz="1200" b="0" i="0" dirty="0">
                <a:solidFill>
                  <a:srgbClr val="000000"/>
                </a:solidFill>
                <a:effectLst/>
                <a:latin typeface="Times New Roman" panose="02020603050405020304" pitchFamily="18" charset="0"/>
                <a:cs typeface="Calibri"/>
              </a:rPr>
              <a:t>≥ 13 years by age group, race/ethnicity, and region of residence 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Females aged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25–34 years (9.7)</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females (21.6)</a:t>
            </a:r>
            <a:endParaRPr lang="en-US"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630936"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Females</a:t>
            </a:r>
            <a:r>
              <a:rPr lang="en-US"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residing in the South (7.2)</a:t>
            </a:r>
          </a:p>
          <a:p>
            <a:pPr>
              <a:lnSpc>
                <a:spcPct val="100000"/>
              </a:lnSpc>
              <a:spcBef>
                <a:spcPts val="0"/>
              </a:spcBef>
              <a:spcAft>
                <a:spcPts val="0"/>
              </a:spcAft>
            </a:pPr>
            <a:endParaRPr lang="en-US" b="1" dirty="0">
              <a:latin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For additional data, see</a:t>
            </a:r>
            <a:r>
              <a:rPr lang="en-US" baseline="0" dirty="0">
                <a:latin typeface="Times New Roman" panose="02020603050405020304" pitchFamily="18" charset="0"/>
              </a:rPr>
              <a:t>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dirty="0">
                <a:solidFill>
                  <a:srgbClr val="000000"/>
                </a:solidFill>
                <a:latin typeface="Times New Roman" panose="02020603050405020304" pitchFamily="18" charset="0"/>
              </a:rPr>
              <a:t>Use caution when interpreting data for American Indian/Alaska Native and Native Hawaiian/other Pacific Islander females due to small numbers.</a:t>
            </a:r>
            <a:r>
              <a:rPr lang="en-US" sz="1200" b="0" i="0" dirty="0">
                <a:solidFill>
                  <a:srgbClr val="000000"/>
                </a:solidFill>
                <a:effectLst/>
                <a:latin typeface="Times New Roman" panose="02020603050405020304" pitchFamily="18" charset="0"/>
              </a:rPr>
              <a:t> </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70528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highest rates of HIV diagnoses </a:t>
            </a:r>
            <a:r>
              <a:rPr lang="en-US" sz="1200" dirty="0">
                <a:solidFill>
                  <a:srgbClr val="000000"/>
                </a:solidFill>
                <a:latin typeface="Times New Roman" panose="02020603050405020304" pitchFamily="18" charset="0"/>
                <a:cs typeface="Calibri"/>
              </a:rPr>
              <a:t>among Black/African American females aged </a:t>
            </a:r>
            <a:r>
              <a:rPr lang="en-US" sz="1200" b="0" i="0" dirty="0">
                <a:solidFill>
                  <a:srgbClr val="000000"/>
                </a:solidFill>
                <a:effectLst/>
                <a:latin typeface="Times New Roman" panose="02020603050405020304" pitchFamily="18" charset="0"/>
                <a:cs typeface="Calibri"/>
              </a:rPr>
              <a:t>≥ 13 years by age group and region 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Females aged 2</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5–34 years (35.2) </a:t>
            </a:r>
            <a:r>
              <a:rPr lang="en-US" sz="1200" strike="sng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200" strike="no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630936" marR="0" indent="-171450">
              <a:lnSpc>
                <a:spcPct val="100000"/>
              </a:lnSpc>
              <a:spcBef>
                <a:spcPts val="0"/>
              </a:spcBef>
              <a:spcAft>
                <a:spcPts val="0"/>
              </a:spcAft>
              <a:buFont typeface="Arial" panose="020B0604020202020204" pitchFamily="34" charset="0"/>
              <a:buChar char="•"/>
            </a:pPr>
            <a:r>
              <a:rPr lang="en-US" sz="1200" b="0" strike="no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Females</a:t>
            </a:r>
            <a:r>
              <a:rPr lang="en-US" sz="1200" b="1" strike="no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residing in the Northeast (23.6) </a:t>
            </a:r>
            <a:endPar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dirty="0">
              <a:effectLst/>
              <a:latin typeface="Times New Roman" panose="02020603050405020304" pitchFamily="18" charset="0"/>
            </a:endParaRPr>
          </a:p>
          <a:p>
            <a:pPr>
              <a:lnSpc>
                <a:spcPct val="100000"/>
              </a:lnSpc>
              <a:spcBef>
                <a:spcPts val="0"/>
              </a:spcBef>
              <a:spcAft>
                <a:spcPts val="0"/>
              </a:spcAft>
            </a:pPr>
            <a:r>
              <a:rPr lang="en-US" dirty="0">
                <a:effectLst/>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r>
              <a:rPr lang="en-US" baseline="0" dirty="0">
                <a:solidFill>
                  <a:srgbClr val="444444"/>
                </a:solidFill>
                <a:effectLst/>
                <a:latin typeface="Times New Roman" panose="02020603050405020304" pitchFamily="18" charset="0"/>
              </a:rPr>
              <a:t> </a:t>
            </a:r>
          </a:p>
          <a:p>
            <a:pPr>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767664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b="1" dirty="0">
                <a:solidFill>
                  <a:srgbClr val="000000"/>
                </a:solidFill>
                <a:latin typeface="Times New Roman" panose="02020603050405020304" pitchFamily="18" charset="0"/>
                <a:ea typeface="Times New Roman" panose="02020603050405020304" pitchFamily="18" charset="0"/>
                <a:cs typeface="Calibri"/>
              </a:rPr>
              <a:t>Key findings</a:t>
            </a:r>
          </a:p>
          <a:p>
            <a:pPr marL="0" marR="0" lvl="0" indent="0" algn="l" defTabSz="914400">
              <a:lnSpc>
                <a:spcPct val="100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the highest percentages of HIV diagnoses among persons aged 13–24 years by </a:t>
            </a:r>
            <a:r>
              <a:rPr lang="en-US" sz="1200" b="0" dirty="0">
                <a:solidFill>
                  <a:srgbClr val="000000"/>
                </a:solidFill>
                <a:effectLst/>
                <a:latin typeface="Times New Roman" panose="02020603050405020304" pitchFamily="18" charset="0"/>
                <a:ea typeface="Times New Roman" panose="02020603050405020304" pitchFamily="18" charset="0"/>
                <a:cs typeface="Calibri"/>
              </a:rPr>
              <a:t>sex</a:t>
            </a:r>
            <a:r>
              <a:rPr lang="en-US" sz="1200" dirty="0">
                <a:solidFill>
                  <a:srgbClr val="000000"/>
                </a:solidFill>
                <a:effectLst/>
                <a:latin typeface="Times New Roman" panose="02020603050405020304" pitchFamily="18" charset="0"/>
                <a:ea typeface="Times New Roman" panose="02020603050405020304" pitchFamily="18" charset="0"/>
                <a:cs typeface="Calibri"/>
              </a:rPr>
              <a:t>, age group, race/ethnicity, and region were as follows: </a:t>
            </a:r>
            <a:endParaRPr lang="en-US" dirty="0">
              <a:latin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(6,015;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88%)</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20–22 years (2,929; 43%)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(3,291; 48%)</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residing in the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South (3,892; 57%)</a:t>
            </a:r>
          </a:p>
          <a:p>
            <a:pPr>
              <a:lnSpc>
                <a:spcPct val="100000"/>
              </a:lnSpc>
              <a:spcBef>
                <a:spcPts val="0"/>
              </a:spcBef>
              <a:spcAft>
                <a:spcPts val="0"/>
              </a:spcAft>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kern="100"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Report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7b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  </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219840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HIV diagnoses </a:t>
            </a:r>
            <a:r>
              <a:rPr lang="en-US" sz="1200" dirty="0">
                <a:solidFill>
                  <a:srgbClr val="000000"/>
                </a:solidFill>
                <a:latin typeface="Times New Roman" panose="02020603050405020304" pitchFamily="18" charset="0"/>
                <a:cs typeface="Calibri"/>
              </a:rPr>
              <a:t>among persons aged 13</a:t>
            </a:r>
            <a:r>
              <a:rPr lang="en-US" sz="1200" dirty="0">
                <a:solidFill>
                  <a:srgbClr val="000000"/>
                </a:solidFill>
                <a:effectLst/>
                <a:latin typeface="Times New Roman" panose="02020603050405020304" pitchFamily="18" charset="0"/>
                <a:ea typeface="Times New Roman" panose="02020603050405020304" pitchFamily="18" charset="0"/>
                <a:cs typeface="Calibri"/>
              </a:rPr>
              <a:t>–24 years </a:t>
            </a:r>
            <a:r>
              <a:rPr lang="en-US" sz="1200" b="0" dirty="0">
                <a:solidFill>
                  <a:srgbClr val="000000"/>
                </a:solidFill>
                <a:effectLst/>
                <a:latin typeface="Times New Roman" panose="02020603050405020304" pitchFamily="18" charset="0"/>
                <a:ea typeface="Times New Roman" panose="02020603050405020304" pitchFamily="18" charset="0"/>
                <a:cs typeface="Calibri"/>
              </a:rPr>
              <a:t>by sex, age at diagnosis, race/ethnicity, and region</a:t>
            </a:r>
            <a:r>
              <a:rPr lang="en-US" sz="1200" b="1" dirty="0">
                <a:solidFill>
                  <a:srgbClr val="000000"/>
                </a:solidFill>
                <a:effectLst/>
                <a:latin typeface="Times New Roman" panose="02020603050405020304" pitchFamily="18" charset="0"/>
                <a:ea typeface="Times New Roman" panose="02020603050405020304" pitchFamily="18" charset="0"/>
                <a:cs typeface="Calibri"/>
              </a:rPr>
              <a:t> </a:t>
            </a:r>
            <a:r>
              <a:rPr lang="en-US" sz="1200" b="0" i="0" dirty="0">
                <a:solidFill>
                  <a:srgbClr val="000000"/>
                </a:solidFill>
                <a:effectLst/>
                <a:latin typeface="Times New Roman" panose="02020603050405020304" pitchFamily="18" charset="0"/>
                <a:cs typeface="Calibri"/>
              </a:rPr>
              <a:t>were as follows</a:t>
            </a:r>
            <a:r>
              <a:rPr lang="en-US" sz="1200" dirty="0">
                <a:solidFill>
                  <a:srgbClr val="000000"/>
                </a:solidFill>
                <a:latin typeface="Times New Roman" panose="02020603050405020304" pitchFamily="18" charset="0"/>
                <a:cs typeface="Calibri"/>
              </a:rPr>
              <a:t>:</a:t>
            </a:r>
            <a:endParaRPr lang="en-US" sz="1200" b="0" i="0" strike="sngStrike"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(21.9)</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aged </a:t>
            </a: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23–24 years (28.2)</a:t>
            </a:r>
          </a:p>
          <a:p>
            <a:pPr marL="630936"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(45.4)</a:t>
            </a:r>
          </a:p>
          <a:p>
            <a:pPr marL="630936"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residing in the South (18.6)</a:t>
            </a:r>
            <a:endParaRPr lang="en-US" sz="1200" b="1"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a:lnSpc>
                <a:spcPct val="100000"/>
              </a:lnSpc>
              <a:spcBef>
                <a:spcPts val="0"/>
              </a:spcBef>
              <a:spcAft>
                <a:spcPts val="0"/>
              </a:spcAft>
            </a:pPr>
            <a:endParaRPr lang="en-US" sz="120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7a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0" kern="100" dirty="0">
                <a:effectLst/>
                <a:latin typeface="Times New Roman" panose="02020603050405020304" pitchFamily="18" charset="0"/>
                <a:ea typeface="Calibri" panose="020F0502020204030204" pitchFamily="34" charset="0"/>
                <a:cs typeface="Times New Roman" panose="02020603050405020304" pitchFamily="18" charset="0"/>
              </a:rPr>
              <a:t>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0" u="none" strike="noStrike" baseline="0" dirty="0">
                <a:solidFill>
                  <a:srgbClr val="000000"/>
                </a:solidFill>
                <a:latin typeface="Times New Roman" panose="02020603050405020304" pitchFamily="18" charset="0"/>
                <a:cs typeface="Calibri" panose="020F0502020204030204" pitchFamily="34" charset="0"/>
              </a:rPr>
              <a:t>https://www.cdc.gov/hiv-data/nhss/hiv-diagnoses-deaths-prevalence.html.  </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sz="1200" dirty="0">
                <a:solidFill>
                  <a:srgbClr val="000000"/>
                </a:solidFill>
                <a:latin typeface="Times New Roman" panose="02020603050405020304" pitchFamily="18" charset="0"/>
              </a:rPr>
              <a:t>Use caution when interpreting data for American Indian/Alaska Native, and Native Hawaiian/other Pacific Islander persons </a:t>
            </a:r>
            <a:r>
              <a:rPr lang="en-US" sz="1200" b="0" dirty="0">
                <a:solidFill>
                  <a:srgbClr val="000000"/>
                </a:solidFill>
                <a:latin typeface="Times New Roman" panose="02020603050405020304" pitchFamily="18" charset="0"/>
              </a:rPr>
              <a:t>due to </a:t>
            </a:r>
            <a:r>
              <a:rPr lang="en-US" sz="1200" dirty="0">
                <a:solidFill>
                  <a:srgbClr val="000000"/>
                </a:solidFill>
                <a:latin typeface="Times New Roman" panose="02020603050405020304" pitchFamily="18" charset="0"/>
              </a:rPr>
              <a:t>small numbers.</a:t>
            </a:r>
            <a:r>
              <a:rPr lang="en-US" sz="1200" b="0" i="0" dirty="0">
                <a:solidFill>
                  <a:srgbClr val="000000"/>
                </a:solidFill>
                <a:effectLst/>
                <a:latin typeface="Times New Roman" panose="02020603050405020304" pitchFamily="18" charset="0"/>
              </a:rPr>
              <a:t> </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76609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and 7 territories and freely associated states, the highest percentages of </a:t>
            </a:r>
            <a:r>
              <a:rPr lang="en-US" sz="1200" dirty="0">
                <a:latin typeface="Times New Roman" panose="02020603050405020304" pitchFamily="18" charset="0"/>
                <a:cs typeface="Calibri"/>
              </a:rPr>
              <a:t>HIV diagnoses among persons aged 13</a:t>
            </a:r>
            <a:r>
              <a:rPr lang="en-US" sz="1200" dirty="0">
                <a:solidFill>
                  <a:srgbClr val="000000"/>
                </a:solidFill>
                <a:effectLst/>
                <a:latin typeface="Times New Roman" panose="02020603050405020304" pitchFamily="18" charset="0"/>
                <a:ea typeface="Times New Roman" panose="02020603050405020304" pitchFamily="18" charset="0"/>
                <a:cs typeface="Calibri"/>
              </a:rPr>
              <a:t>–24</a:t>
            </a:r>
            <a:r>
              <a:rPr lang="en-US" sz="1200" dirty="0">
                <a:latin typeface="Times New Roman" panose="02020603050405020304" pitchFamily="18" charset="0"/>
                <a:cs typeface="Calibri"/>
              </a:rPr>
              <a:t> years by </a:t>
            </a:r>
            <a:r>
              <a:rPr lang="en-US" sz="1200" strike="sngStrike" dirty="0">
                <a:latin typeface="Times New Roman" panose="02020603050405020304" pitchFamily="18" charset="0"/>
                <a:cs typeface="Calibri"/>
              </a:rPr>
              <a:t>sex and </a:t>
            </a:r>
            <a:r>
              <a:rPr lang="en-US" sz="1200" dirty="0">
                <a:latin typeface="Times New Roman" panose="02020603050405020304" pitchFamily="18" charset="0"/>
                <a:cs typeface="Calibri"/>
              </a:rPr>
              <a:t>transmission category </a:t>
            </a:r>
            <a:r>
              <a:rPr lang="en-US" sz="1200" b="0" dirty="0">
                <a:latin typeface="Times New Roman" panose="02020603050405020304" pitchFamily="18" charset="0"/>
                <a:cs typeface="Calibri"/>
              </a:rPr>
              <a:t>and sex were as follows</a:t>
            </a:r>
            <a:r>
              <a:rPr lang="en-US" sz="1200" dirty="0">
                <a:solidFill>
                  <a:schemeClr val="bg1"/>
                </a:solidFill>
                <a:latin typeface="Times New Roman" panose="02020603050405020304" pitchFamily="18" charset="0"/>
                <a:cs typeface="Calibri"/>
              </a:rPr>
              <a:t>:</a:t>
            </a:r>
            <a:endParaRPr lang="en-US" sz="1200" dirty="0">
              <a:latin typeface="Times New Roman" panose="02020603050405020304" pitchFamily="18" charset="0"/>
              <a:ea typeface="Calibri"/>
              <a:cs typeface="Calibri"/>
            </a:endParaRPr>
          </a:p>
          <a:p>
            <a:pPr marL="630936"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Calibri" panose="020F0502020204030204" pitchFamily="34" charset="0"/>
              </a:rPr>
              <a:t>Male—</a:t>
            </a:r>
            <a:r>
              <a:rPr lang="en-US" sz="1200" b="0" dirty="0">
                <a:latin typeface="Times New Roman" panose="02020603050405020304" pitchFamily="18" charset="0"/>
                <a:cs typeface="Calibri" panose="020F0502020204030204" pitchFamily="34" charset="0"/>
              </a:rPr>
              <a:t>male-to-male sexual contact </a:t>
            </a:r>
            <a:r>
              <a:rPr lang="en-US" sz="1200" dirty="0">
                <a:latin typeface="Times New Roman" panose="02020603050405020304" pitchFamily="18" charset="0"/>
                <a:cs typeface="Calibri" panose="020F0502020204030204" pitchFamily="34" charset="0"/>
              </a:rPr>
              <a:t>(5,594; 81%)</a:t>
            </a:r>
          </a:p>
          <a:p>
            <a:pPr marL="630936"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Calibri" panose="020F0502020204030204" pitchFamily="34" charset="0"/>
              </a:rPr>
              <a:t>Female—heterosexual contact (760; 11%)</a:t>
            </a:r>
          </a:p>
          <a:p>
            <a:pPr marL="171450" indent="-171450">
              <a:lnSpc>
                <a:spcPct val="100000"/>
              </a:lnSpc>
              <a:spcBef>
                <a:spcPts val="0"/>
              </a:spcBef>
              <a:spcAft>
                <a:spcPts val="0"/>
              </a:spcAft>
              <a:buFont typeface="Arial" panose="020B0604020202020204" pitchFamily="34" charset="0"/>
              <a:buChar char="•"/>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7b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dirty="0">
              <a:effectLst/>
              <a:latin typeface="Times New Roman" panose="02020603050405020304" pitchFamily="18" charset="0"/>
            </a:endParaRP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458244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b="1" dirty="0">
                <a:solidFill>
                  <a:srgbClr val="000000"/>
                </a:solidFill>
                <a:latin typeface="Times New Roman" panose="02020603050405020304" pitchFamily="18" charset="0"/>
                <a:ea typeface="Times New Roman" panose="02020603050405020304" pitchFamily="18" charset="0"/>
                <a:cs typeface="Calibri"/>
              </a:rPr>
              <a:t>Key findings</a:t>
            </a:r>
          </a:p>
          <a:p>
            <a:pPr marL="0" marR="0" lvl="0" indent="0" algn="l" defTabSz="914400">
              <a:lnSpc>
                <a:spcPct val="100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the highest percentages of HIV diagnoses among persons aged </a:t>
            </a:r>
            <a:r>
              <a:rPr lang="en-US" sz="1200" b="0" i="0" dirty="0">
                <a:solidFill>
                  <a:srgbClr val="000000"/>
                </a:solidFill>
                <a:effectLst/>
                <a:latin typeface="Times New Roman" panose="02020603050405020304" pitchFamily="18" charset="0"/>
                <a:cs typeface="Calibri"/>
              </a:rPr>
              <a:t>≥ 55 </a:t>
            </a:r>
            <a:r>
              <a:rPr lang="en-US" sz="1200" dirty="0">
                <a:solidFill>
                  <a:srgbClr val="000000"/>
                </a:solidFill>
                <a:effectLst/>
                <a:latin typeface="Times New Roman" panose="02020603050405020304" pitchFamily="18" charset="0"/>
                <a:ea typeface="Times New Roman" panose="02020603050405020304" pitchFamily="18" charset="0"/>
                <a:cs typeface="Calibri"/>
              </a:rPr>
              <a:t>years by </a:t>
            </a:r>
            <a:r>
              <a:rPr lang="en-US" sz="1200" b="0" dirty="0">
                <a:solidFill>
                  <a:srgbClr val="000000"/>
                </a:solidFill>
                <a:effectLst/>
                <a:latin typeface="Times New Roman" panose="02020603050405020304" pitchFamily="18" charset="0"/>
                <a:ea typeface="Times New Roman" panose="02020603050405020304" pitchFamily="18" charset="0"/>
                <a:cs typeface="Calibri"/>
              </a:rPr>
              <a:t>sex</a:t>
            </a:r>
            <a:r>
              <a:rPr lang="en-US" sz="1200" dirty="0">
                <a:solidFill>
                  <a:srgbClr val="000000"/>
                </a:solidFill>
                <a:effectLst/>
                <a:latin typeface="Times New Roman" panose="02020603050405020304" pitchFamily="18" charset="0"/>
                <a:ea typeface="Times New Roman" panose="02020603050405020304" pitchFamily="18" charset="0"/>
                <a:cs typeface="Calibri"/>
              </a:rPr>
              <a:t>, age group, race/ethnicity, and region were as follows: </a:t>
            </a:r>
            <a:endParaRPr lang="en-US" dirty="0">
              <a:latin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(2,666; 69%)</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55–59</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years (1,647; 42%)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(1,512; 39%)</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residing in the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South (1,936; 50%)</a:t>
            </a:r>
          </a:p>
          <a:p>
            <a:pPr>
              <a:lnSpc>
                <a:spcPct val="100000"/>
              </a:lnSpc>
              <a:spcBef>
                <a:spcPts val="0"/>
              </a:spcBef>
              <a:spcAft>
                <a:spcPts val="0"/>
              </a:spcAft>
            </a:pPr>
            <a:endParaRPr lang="en-US" sz="1200" kern="10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kern="100"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3471158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highest rates of HIV diagnoses </a:t>
            </a:r>
            <a:r>
              <a:rPr lang="en-US" sz="1200" dirty="0">
                <a:solidFill>
                  <a:srgbClr val="000000"/>
                </a:solidFill>
                <a:latin typeface="Times New Roman" panose="02020603050405020304" pitchFamily="18" charset="0"/>
                <a:cs typeface="Calibri"/>
              </a:rPr>
              <a:t>among persons aged </a:t>
            </a:r>
            <a:r>
              <a:rPr lang="en-US" sz="1200" b="0" i="0" dirty="0">
                <a:solidFill>
                  <a:srgbClr val="000000"/>
                </a:solidFill>
                <a:effectLst/>
                <a:latin typeface="Times New Roman" panose="02020603050405020304" pitchFamily="18" charset="0"/>
                <a:cs typeface="Calibri"/>
              </a:rPr>
              <a:t>≥ 55 </a:t>
            </a:r>
            <a:r>
              <a:rPr lang="en-US" sz="1200" dirty="0">
                <a:solidFill>
                  <a:srgbClr val="000000"/>
                </a:solidFill>
                <a:effectLst/>
                <a:latin typeface="Times New Roman" panose="02020603050405020304" pitchFamily="18" charset="0"/>
                <a:ea typeface="Times New Roman" panose="02020603050405020304" pitchFamily="18" charset="0"/>
                <a:cs typeface="Calibri"/>
              </a:rPr>
              <a:t>years </a:t>
            </a:r>
            <a:r>
              <a:rPr lang="en-US" sz="1200" b="0" dirty="0">
                <a:solidFill>
                  <a:srgbClr val="000000"/>
                </a:solidFill>
                <a:effectLst/>
                <a:latin typeface="Times New Roman" panose="02020603050405020304" pitchFamily="18" charset="0"/>
                <a:ea typeface="Times New Roman" panose="02020603050405020304" pitchFamily="18" charset="0"/>
                <a:cs typeface="Calibri"/>
              </a:rPr>
              <a:t>by sex, age group, race/ethnicity, and region </a:t>
            </a:r>
            <a:r>
              <a:rPr lang="en-US" sz="1200" b="0" i="0" dirty="0">
                <a:solidFill>
                  <a:srgbClr val="000000"/>
                </a:solidFill>
                <a:effectLst/>
                <a:latin typeface="Times New Roman" panose="02020603050405020304" pitchFamily="18" charset="0"/>
                <a:cs typeface="Calibri"/>
              </a:rPr>
              <a:t>were as follows</a:t>
            </a:r>
            <a:r>
              <a:rPr lang="en-US" sz="1200" dirty="0">
                <a:solidFill>
                  <a:srgbClr val="000000"/>
                </a:solidFill>
                <a:latin typeface="Times New Roman" panose="02020603050405020304" pitchFamily="18" charset="0"/>
                <a:cs typeface="Calibri"/>
              </a:rPr>
              <a:t>:</a:t>
            </a:r>
            <a:endParaRPr lang="en-US" sz="1200" b="0" i="0" strike="sngStrike"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(5.5)</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aged 55</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–59 years (8.0)</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(13.8)</a:t>
            </a:r>
          </a:p>
          <a:p>
            <a:pPr marL="630936"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a:t>
            </a:r>
            <a:r>
              <a:rPr lang="en-US"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residing in the South (4.9)</a:t>
            </a:r>
            <a:endParaRPr lang="en-US" sz="1200" b="1"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a:lnSpc>
                <a:spcPct val="100000"/>
              </a:lnSpc>
              <a:spcBef>
                <a:spcPts val="0"/>
              </a:spcBef>
              <a:spcAft>
                <a:spcPts val="0"/>
              </a:spcAft>
            </a:pPr>
            <a:endParaRPr lang="en-US" sz="120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dirty="0">
              <a:effectLst/>
              <a:latin typeface="Times New Roman" panose="02020603050405020304" pitchFamily="18" charset="0"/>
            </a:endParaRP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dirty="0">
                <a:solidFill>
                  <a:srgbClr val="000000"/>
                </a:solidFill>
                <a:latin typeface="Times New Roman" panose="02020603050405020304" pitchFamily="18" charset="0"/>
              </a:rPr>
              <a:t>Use caution when interpreting data for American Indian/Alaska Native and Native Hawaiian/other Pacific Islander persons </a:t>
            </a:r>
            <a:r>
              <a:rPr lang="en-US" sz="1200" b="0" dirty="0">
                <a:solidFill>
                  <a:srgbClr val="000000"/>
                </a:solidFill>
                <a:latin typeface="Times New Roman" panose="02020603050405020304" pitchFamily="18" charset="0"/>
              </a:rPr>
              <a:t>due to </a:t>
            </a:r>
            <a:r>
              <a:rPr lang="en-US" sz="1200" dirty="0">
                <a:solidFill>
                  <a:srgbClr val="000000"/>
                </a:solidFill>
                <a:latin typeface="Times New Roman" panose="02020603050405020304" pitchFamily="18" charset="0"/>
              </a:rPr>
              <a:t>small numbers.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540090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and 7 territories and freely associated states, the highest numbers and percentages of </a:t>
            </a:r>
            <a:r>
              <a:rPr lang="en-US" sz="1200" dirty="0">
                <a:latin typeface="Times New Roman" panose="02020603050405020304" pitchFamily="18" charset="0"/>
                <a:cs typeface="Calibri"/>
              </a:rPr>
              <a:t>HIV diagnoses among persons aged </a:t>
            </a:r>
            <a:r>
              <a:rPr lang="en-US" sz="1200" b="0" i="0" dirty="0">
                <a:solidFill>
                  <a:srgbClr val="000000"/>
                </a:solidFill>
                <a:effectLst/>
                <a:latin typeface="Times New Roman" panose="02020603050405020304" pitchFamily="18" charset="0"/>
                <a:cs typeface="Calibri"/>
              </a:rPr>
              <a:t>≥ 55 </a:t>
            </a:r>
            <a:r>
              <a:rPr lang="en-US" sz="1200" dirty="0">
                <a:latin typeface="Times New Roman" panose="02020603050405020304" pitchFamily="18" charset="0"/>
                <a:cs typeface="Calibri"/>
              </a:rPr>
              <a:t>years by transmission category </a:t>
            </a:r>
            <a:r>
              <a:rPr lang="en-US" sz="1200" b="0" dirty="0">
                <a:latin typeface="Times New Roman" panose="02020603050405020304" pitchFamily="18" charset="0"/>
                <a:cs typeface="Calibri"/>
              </a:rPr>
              <a:t>and sex were as follows</a:t>
            </a:r>
            <a:r>
              <a:rPr lang="en-US" sz="1200" dirty="0">
                <a:solidFill>
                  <a:schemeClr val="bg1"/>
                </a:solidFill>
                <a:latin typeface="Times New Roman" panose="02020603050405020304" pitchFamily="18" charset="0"/>
                <a:cs typeface="Calibri"/>
              </a:rPr>
              <a:t>:</a:t>
            </a:r>
            <a:endParaRPr lang="en-US" sz="1200" dirty="0">
              <a:latin typeface="Times New Roman" panose="02020603050405020304" pitchFamily="18" charset="0"/>
              <a:ea typeface="Calibri"/>
              <a:cs typeface="Calibri"/>
            </a:endParaRPr>
          </a:p>
          <a:p>
            <a:pPr marL="630936"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Calibri" panose="020F0502020204030204" pitchFamily="34" charset="0"/>
              </a:rPr>
              <a:t>Male—</a:t>
            </a:r>
            <a:r>
              <a:rPr lang="en-US" sz="1200" b="0" dirty="0">
                <a:latin typeface="Times New Roman" panose="02020603050405020304" pitchFamily="18" charset="0"/>
                <a:cs typeface="Calibri" panose="020F0502020204030204" pitchFamily="34" charset="0"/>
              </a:rPr>
              <a:t>male-to-male sexual contact </a:t>
            </a:r>
            <a:r>
              <a:rPr lang="en-US" sz="1200" dirty="0">
                <a:latin typeface="Times New Roman" panose="02020603050405020304" pitchFamily="18" charset="0"/>
                <a:cs typeface="Calibri" panose="020F0502020204030204" pitchFamily="34" charset="0"/>
              </a:rPr>
              <a:t>(</a:t>
            </a:r>
            <a:r>
              <a:rPr lang="en-US" sz="1200" b="0" dirty="0">
                <a:latin typeface="Times New Roman" panose="02020603050405020304" pitchFamily="18" charset="0"/>
                <a:cs typeface="Calibri" panose="020F0502020204030204" pitchFamily="34" charset="0"/>
              </a:rPr>
              <a:t>1,698;</a:t>
            </a:r>
            <a:r>
              <a:rPr lang="en-US" sz="1200" b="1" dirty="0">
                <a:latin typeface="Times New Roman" panose="02020603050405020304" pitchFamily="18" charset="0"/>
                <a:cs typeface="Calibri" panose="020F0502020204030204" pitchFamily="34" charset="0"/>
              </a:rPr>
              <a:t> </a:t>
            </a:r>
            <a:r>
              <a:rPr lang="en-US" sz="1200" dirty="0">
                <a:latin typeface="Times New Roman" panose="02020603050405020304" pitchFamily="18" charset="0"/>
                <a:cs typeface="Calibri" panose="020F0502020204030204" pitchFamily="34" charset="0"/>
              </a:rPr>
              <a:t>44%)</a:t>
            </a:r>
          </a:p>
          <a:p>
            <a:pPr marL="630936"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Calibri" panose="020F0502020204030204" pitchFamily="34" charset="0"/>
              </a:rPr>
              <a:t>Female—heterosexual contact (1,045</a:t>
            </a:r>
            <a:r>
              <a:rPr lang="en-US" sz="1200" b="0" dirty="0">
                <a:latin typeface="Times New Roman" panose="02020603050405020304" pitchFamily="18" charset="0"/>
                <a:cs typeface="Calibri" panose="020F0502020204030204" pitchFamily="34" charset="0"/>
              </a:rPr>
              <a:t>;</a:t>
            </a:r>
            <a:r>
              <a:rPr lang="en-US" sz="1200" b="1" dirty="0">
                <a:latin typeface="Times New Roman" panose="02020603050405020304" pitchFamily="18" charset="0"/>
                <a:cs typeface="Calibri" panose="020F0502020204030204" pitchFamily="34" charset="0"/>
              </a:rPr>
              <a:t> </a:t>
            </a:r>
            <a:r>
              <a:rPr lang="en-US" sz="1200" dirty="0">
                <a:latin typeface="Times New Roman" panose="02020603050405020304" pitchFamily="18" charset="0"/>
                <a:cs typeface="Calibri" panose="020F0502020204030204" pitchFamily="34" charset="0"/>
              </a:rPr>
              <a:t>27%)</a:t>
            </a:r>
          </a:p>
          <a:p>
            <a:pPr marL="171450" indent="-171450">
              <a:lnSpc>
                <a:spcPct val="100000"/>
              </a:lnSpc>
              <a:spcBef>
                <a:spcPts val="0"/>
              </a:spcBef>
              <a:spcAft>
                <a:spcPts val="0"/>
              </a:spcAft>
              <a:buFont typeface="Arial" panose="020B0604020202020204" pitchFamily="34" charset="0"/>
              <a:buChar char="•"/>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Report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3101198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B669B-4160-81C3-7312-7A28BB9D9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2CB43-675C-7927-E44B-42166F61ED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001875-1E14-0F13-CBDA-B694AFA0F594}"/>
              </a:ext>
            </a:extLst>
          </p:cNvPr>
          <p:cNvSpPr>
            <a:spLocks noGrp="1"/>
          </p:cNvSpPr>
          <p:nvPr>
            <p:ph type="body" idx="1"/>
          </p:nvPr>
        </p:nvSpPr>
        <p:spPr/>
        <p:txBody>
          <a:bodyPr>
            <a:normAutofit/>
          </a:bodyPr>
          <a:lstStyle/>
          <a:p>
            <a:pPr>
              <a:lnSpc>
                <a:spcPct val="100000"/>
              </a:lnSpc>
              <a:spcBef>
                <a:spcPts val="0"/>
              </a:spcBef>
              <a:spcAft>
                <a:spcPts val="0"/>
              </a:spcAft>
            </a:pPr>
            <a:r>
              <a:rPr lang="en-US" b="1" dirty="0">
                <a:latin typeface="Times New Roman" panose="02020603050405020304" pitchFamily="18" charset="0"/>
                <a:ea typeface="Calibri"/>
                <a:cs typeface="Calibri"/>
              </a:rPr>
              <a:t>Key findings</a:t>
            </a:r>
            <a:endParaRPr lang="en-US" b="1" dirty="0">
              <a:latin typeface="Times New Roman" panose="02020603050405020304" pitchFamily="18" charset="0"/>
              <a:cs typeface="Calibri"/>
            </a:endParaRPr>
          </a:p>
          <a:p>
            <a:pPr>
              <a:lnSpc>
                <a:spcPct val="100000"/>
              </a:lnSpc>
              <a:spcBef>
                <a:spcPts val="0"/>
              </a:spcBef>
              <a:spcAft>
                <a:spcPts val="0"/>
              </a:spcAft>
            </a:pPr>
            <a:r>
              <a:rPr lang="en-US" sz="1200" dirty="0">
                <a:latin typeface="Times New Roman" panose="02020603050405020304" pitchFamily="18" charset="0"/>
                <a:cs typeface="Calibri"/>
              </a:rPr>
              <a:t>At year-end 2024, in the United States and 7 territories and freely associated states</a:t>
            </a:r>
            <a:r>
              <a:rPr lang="en-US" sz="1200" b="0" dirty="0">
                <a:latin typeface="Times New Roman" panose="02020603050405020304" pitchFamily="18" charset="0"/>
                <a:cs typeface="Calibri"/>
              </a:rPr>
              <a:t>, the highest numbers of persons </a:t>
            </a:r>
            <a:r>
              <a:rPr lang="en-US" sz="1200" dirty="0">
                <a:latin typeface="Times New Roman" panose="02020603050405020304" pitchFamily="18" charset="0"/>
                <a:cs typeface="Calibri"/>
              </a:rPr>
              <a:t>living with perinatally acquired HIV </a:t>
            </a:r>
            <a:r>
              <a:rPr lang="en-US" sz="1200" b="0" dirty="0">
                <a:latin typeface="Times New Roman" panose="02020603050405020304" pitchFamily="18" charset="0"/>
                <a:cs typeface="Calibri"/>
              </a:rPr>
              <a:t>by area of residence</a:t>
            </a:r>
            <a:r>
              <a:rPr lang="en-US" sz="1200" dirty="0">
                <a:latin typeface="Times New Roman" panose="02020603050405020304" pitchFamily="18" charset="0"/>
                <a:cs typeface="Calibri"/>
              </a:rPr>
              <a:t> were as follows:</a:t>
            </a:r>
            <a:endParaRPr lang="en-US" dirty="0">
              <a:latin typeface="Times New Roman" panose="02020603050405020304" pitchFamily="18" charset="0"/>
              <a:ea typeface="Calibri"/>
              <a:cs typeface="Calibri"/>
            </a:endParaRPr>
          </a:p>
          <a:p>
            <a:pPr marL="628650" marR="0" lvl="1" indent="-171450">
              <a:lnSpc>
                <a:spcPct val="100000"/>
              </a:lnSpc>
              <a:spcBef>
                <a:spcPts val="0"/>
              </a:spcBef>
              <a:spcAft>
                <a:spcPts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strike="no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New York</a:t>
            </a:r>
            <a:r>
              <a:rPr lang="en-US" sz="1200" strike="noStrike" dirty="0">
                <a:effectLst/>
                <a:latin typeface="Times New Roman" panose="02020603050405020304" pitchFamily="18" charset="0"/>
                <a:ea typeface="Times New Roman" panose="02020603050405020304" pitchFamily="18" charset="0"/>
                <a:cs typeface="Calibri" panose="020F0502020204030204" pitchFamily="34" charset="0"/>
              </a:rPr>
              <a:t> (2,341), </a:t>
            </a:r>
            <a:r>
              <a:rPr lang="en-US" sz="1200" strike="no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Florida (1,535), Texas (863), California (742), and Pennsylvania (591)</a:t>
            </a:r>
            <a:endParaRPr lang="en-US" sz="1200" strike="sngStrike" dirty="0">
              <a:effectLst/>
              <a:latin typeface="Times New Roman" panose="02020603050405020304" pitchFamily="18" charset="0"/>
              <a:ea typeface="Times New Roman" panose="02020603050405020304" pitchFamily="18" charset="0"/>
              <a:cs typeface="Calibri" panose="020F0502020204030204" pitchFamily="34" charset="0"/>
            </a:endParaRPr>
          </a:p>
          <a:p>
            <a:pPr marL="0" indent="0">
              <a:lnSpc>
                <a:spcPct val="100000"/>
              </a:lnSpc>
              <a:spcBef>
                <a:spcPts val="0"/>
              </a:spcBef>
              <a:spcAft>
                <a:spcPts val="0"/>
              </a:spcAft>
              <a:buFontTx/>
              <a:buNone/>
            </a:pPr>
            <a:endParaRPr lang="en-US" sz="1200" b="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Report marks the first inclusion of data from the Republic of the Marshall Islands in numbers and rates of HIV diagnoses, deaths, and persons living with diagnosed HIV.</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Calibri" panose="020F0502020204030204" pitchFamily="34" charset="0"/>
              </a:rPr>
              <a:t>For additional data, see Table 13b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00" dirty="0">
                <a:effectLst/>
                <a:latin typeface="Times New Roman" panose="02020603050405020304" pitchFamily="18" charset="0"/>
                <a:ea typeface="Calibri" panose="020F0502020204030204" pitchFamily="34" charset="0"/>
                <a:cs typeface="Calibri" panose="020F0502020204030204" pitchFamily="34"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Calibri" panose="020F0502020204030204" pitchFamily="34" charset="0"/>
              </a:rPr>
              <a:t>Data reflects persons (i.e., children, adolescents, and adults) with diagnosed, perinatally acquired HIV who were alive at year-end 2024, regardless of their age at year-end 2024.</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a:t>
            </a:r>
            <a:endParaRPr lang="en-US" sz="1200" strike="sngStrike"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0C52872-EEBC-DE6C-EDCD-2C8C24FE4CA3}"/>
              </a:ext>
            </a:extLst>
          </p:cNvPr>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298532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highest percentage of HIV diagnoses </a:t>
            </a:r>
            <a:r>
              <a:rPr lang="en-US" sz="1200" dirty="0">
                <a:solidFill>
                  <a:srgbClr val="000000"/>
                </a:solidFill>
                <a:latin typeface="Times New Roman" panose="02020603050405020304" pitchFamily="18" charset="0"/>
                <a:cs typeface="Calibri"/>
              </a:rPr>
              <a:t>among children aged &lt;</a:t>
            </a:r>
            <a:r>
              <a:rPr lang="en-US" sz="1200" b="0" i="0" dirty="0">
                <a:solidFill>
                  <a:srgbClr val="000000"/>
                </a:solidFill>
                <a:effectLst/>
                <a:latin typeface="Times New Roman" panose="02020603050405020304" pitchFamily="18" charset="0"/>
                <a:cs typeface="Calibri"/>
              </a:rPr>
              <a:t>13 years was among Bl</a:t>
            </a:r>
            <a:r>
              <a:rPr lang="en-US" sz="1200" dirty="0">
                <a:effectLst/>
                <a:latin typeface="Times New Roman" panose="02020603050405020304" pitchFamily="18" charset="0"/>
                <a:ea typeface="Times New Roman" panose="02020603050405020304" pitchFamily="18" charset="0"/>
                <a:cs typeface="Calibri"/>
              </a:rPr>
              <a:t>ack/African American </a:t>
            </a:r>
            <a:r>
              <a:rPr lang="en-US" sz="1200" dirty="0">
                <a:latin typeface="Times New Roman" panose="02020603050405020304" pitchFamily="18" charset="0"/>
                <a:cs typeface="Calibri"/>
              </a:rPr>
              <a:t>children </a:t>
            </a:r>
            <a:r>
              <a:rPr lang="en-US" sz="1200" b="0" dirty="0">
                <a:solidFill>
                  <a:srgbClr val="000000"/>
                </a:solidFill>
                <a:effectLst/>
                <a:latin typeface="Times New Roman" panose="02020603050405020304" pitchFamily="18" charset="0"/>
                <a:ea typeface="Times New Roman" panose="02020603050405020304" pitchFamily="18" charset="0"/>
                <a:cs typeface="Calibri"/>
              </a:rPr>
              <a:t>who</a:t>
            </a:r>
            <a:r>
              <a:rPr lang="en-US" sz="1200" b="1" dirty="0">
                <a:solidFill>
                  <a:srgbClr val="000000"/>
                </a:solidFill>
                <a:effectLst/>
                <a:latin typeface="Times New Roman" panose="02020603050405020304" pitchFamily="18" charset="0"/>
                <a:ea typeface="Times New Roman" panose="02020603050405020304" pitchFamily="18" charset="0"/>
                <a:cs typeface="Calibri"/>
              </a:rPr>
              <a:t> </a:t>
            </a:r>
            <a:r>
              <a:rPr lang="en-US" sz="1200" dirty="0">
                <a:effectLst/>
                <a:latin typeface="Times New Roman" panose="02020603050405020304" pitchFamily="18" charset="0"/>
                <a:ea typeface="Times New Roman" panose="02020603050405020304" pitchFamily="18" charset="0"/>
                <a:cs typeface="Calibri"/>
              </a:rPr>
              <a:t>accounted for 52% of HIV diagnoses but 14% of the </a:t>
            </a:r>
            <a:r>
              <a:rPr lang="en-US" sz="1200" dirty="0">
                <a:latin typeface="Times New Roman" panose="02020603050405020304" pitchFamily="18" charset="0"/>
                <a:cs typeface="Calibri"/>
              </a:rPr>
              <a:t>children </a:t>
            </a:r>
            <a:r>
              <a:rPr lang="en-US" sz="1200" dirty="0">
                <a:effectLst/>
                <a:latin typeface="Times New Roman" panose="02020603050405020304" pitchFamily="18" charset="0"/>
                <a:ea typeface="Times New Roman" panose="02020603050405020304" pitchFamily="18" charset="0"/>
                <a:cs typeface="Calibri"/>
              </a:rPr>
              <a:t>population.</a:t>
            </a:r>
            <a:endParaRPr lang="en-US" sz="1200" dirty="0">
              <a:latin typeface="Times New Roman" panose="02020603050405020304" pitchFamily="18" charset="0"/>
              <a:ea typeface="Calibri"/>
              <a:cs typeface="Calibri"/>
            </a:endParaRPr>
          </a:p>
          <a:p>
            <a:pPr>
              <a:lnSpc>
                <a:spcPct val="100000"/>
              </a:lnSpc>
              <a:spcBef>
                <a:spcPts val="0"/>
              </a:spcBef>
              <a:spcAft>
                <a:spcPts val="0"/>
              </a:spcAft>
            </a:pPr>
            <a:endParaRPr lang="en-US" sz="1200" b="0" i="1" dirty="0">
              <a:solidFill>
                <a:srgbClr val="000000"/>
              </a:solidFill>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For additional data, see Table 2a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rPr>
              <a:t>.</a:t>
            </a: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Population denominators used to calculate rates for the United States are based on the U.S. Census Bureau’s 2024 Vintage postcensal estimates.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251717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pPr>
              <a:lnSpc>
                <a:spcPct val="100000"/>
              </a:lnSpc>
              <a:spcBef>
                <a:spcPts val="0"/>
              </a:spcBef>
            </a:pP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In this 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ata release </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 the term </a:t>
            </a:r>
            <a:r>
              <a:rPr lang="en-US" sz="1200" b="0" i="1" kern="1200" baseline="0" dirty="0">
                <a:solidFill>
                  <a:schemeClr val="tx1"/>
                </a:solidFill>
                <a:effectLst/>
                <a:latin typeface="Times New Roman" panose="02020603050405020304" pitchFamily="18" charset="0"/>
                <a:ea typeface="+mn-ea"/>
                <a:cs typeface="Times New Roman" panose="02020603050405020304" pitchFamily="18" charset="0"/>
              </a:rPr>
              <a:t>HIV diagnosis </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is defined as an HIV diagnosis regardless of the stage of disease (stage 0, 1, 2, 3 [acquired immunodeficiency syndrome (AIDS)], or unknown) and refers to all persons with an HIV diagnosis.</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The data on HIV diagnoses reflect the date of diagnosis, not the date of report to NHSS.</a:t>
            </a:r>
          </a:p>
          <a:p>
            <a:pPr marL="171450" marR="0" lvl="0" indent="-1714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Because of reporting delays, the number of diagnoses reported for a given year may be lower than numbers presented in later reports; however, fluctuations in the number of diagnoses for a given year typically subside after 2</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3 years of reporting.</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An evaluation of surveillance data for diagnoses during </a:t>
            </a:r>
            <a:r>
              <a:rPr lang="en-US" baseline="0" dirty="0">
                <a:latin typeface="Times New Roman" panose="02020603050405020304" pitchFamily="18" charset="0"/>
                <a:cs typeface="Times New Roman" panose="02020603050405020304" pitchFamily="18" charset="0"/>
              </a:rPr>
              <a:t>2020–2024,</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 found that, on average, approximately </a:t>
            </a:r>
            <a:r>
              <a:rPr lang="en-US" baseline="0" dirty="0">
                <a:latin typeface="Times New Roman" panose="02020603050405020304" pitchFamily="18" charset="0"/>
                <a:cs typeface="Times New Roman" panose="02020603050405020304" pitchFamily="18" charset="0"/>
              </a:rPr>
              <a:t>81</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 of HIV diagnoses were reported to CDC during the year of diagnosis and approximately 98% were reported by the end of the following year.</a:t>
            </a:r>
            <a:endParaRPr lang="en-US" sz="1200" b="0" i="0" kern="1200" baseline="0" dirty="0">
              <a:solidFill>
                <a:schemeClr val="tx1"/>
              </a:solidFill>
              <a:effectLst/>
              <a:latin typeface="Times New Roman" panose="02020603050405020304" pitchFamily="18" charset="0"/>
              <a:ea typeface="Calibri"/>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3</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defRPr/>
            </a:pPr>
            <a:r>
              <a:rPr lang="en-US" b="1" dirty="0">
                <a:latin typeface="Times New Roman" panose="02020603050405020304" pitchFamily="18" charset="0"/>
                <a:ea typeface="Times New Roman" panose="02020603050405020304" pitchFamily="18" charset="0"/>
                <a:cs typeface="Calibri"/>
              </a:rPr>
              <a:t>Key findings</a:t>
            </a:r>
          </a:p>
          <a:p>
            <a:pPr marL="0" marR="0" lvl="0" indent="0" algn="l" defTabSz="914400">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Calibri"/>
              </a:rPr>
              <a:t>In 2024, among the four main regions in the United States (the Northeast, Midwest, South, and West) and 7 territories and freely associated states, the South had the highest rate (17.7)</a:t>
            </a:r>
            <a:r>
              <a:rPr lang="en-US" sz="1200" dirty="0">
                <a:solidFill>
                  <a:srgbClr val="000000"/>
                </a:solidFill>
                <a:effectLst/>
                <a:latin typeface="Times New Roman" panose="02020603050405020304" pitchFamily="18" charset="0"/>
                <a:ea typeface="Times New Roman" panose="02020603050405020304" pitchFamily="18" charset="0"/>
                <a:cs typeface="Calibri"/>
              </a:rPr>
              <a:t> of HIV diagnoses among persons </a:t>
            </a:r>
            <a:r>
              <a:rPr lang="en-US" sz="1200" dirty="0">
                <a:solidFill>
                  <a:srgbClr val="000000"/>
                </a:solidFill>
                <a:latin typeface="Times New Roman" panose="02020603050405020304" pitchFamily="18" charset="0"/>
                <a:cs typeface="Calibri"/>
              </a:rPr>
              <a:t>aged </a:t>
            </a:r>
            <a:r>
              <a:rPr lang="en-US" sz="1200" b="0" i="0" dirty="0">
                <a:solidFill>
                  <a:srgbClr val="000000"/>
                </a:solidFill>
                <a:effectLst/>
                <a:latin typeface="Times New Roman" panose="02020603050405020304" pitchFamily="18" charset="0"/>
                <a:cs typeface="Calibri"/>
              </a:rPr>
              <a:t>≥ 13 years</a:t>
            </a:r>
            <a:r>
              <a:rPr lang="en-US" sz="1200" dirty="0">
                <a:solidFill>
                  <a:srgbClr val="000000"/>
                </a:solidFill>
                <a:effectLst/>
                <a:latin typeface="Times New Roman" panose="02020603050405020304" pitchFamily="18" charset="0"/>
                <a:ea typeface="Times New Roman" panose="02020603050405020304" pitchFamily="18" charset="0"/>
                <a:cs typeface="Calibri"/>
              </a:rPr>
              <a:t>.</a:t>
            </a:r>
            <a:r>
              <a:rPr lang="en-US" sz="1200" dirty="0">
                <a:effectLst/>
                <a:latin typeface="Times New Roman" panose="02020603050405020304" pitchFamily="18" charset="0"/>
                <a:ea typeface="Times New Roman" panose="02020603050405020304" pitchFamily="18" charset="0"/>
                <a:cs typeface="Calibri"/>
              </a:rPr>
              <a:t> </a:t>
            </a:r>
            <a:endParaRPr lang="en-US" sz="1200" dirty="0">
              <a:latin typeface="Times New Roman" panose="02020603050405020304" pitchFamily="18" charset="0"/>
              <a:ea typeface="Calibri"/>
              <a:cs typeface="Calibri"/>
            </a:endParaRPr>
          </a:p>
          <a:p>
            <a:pPr>
              <a:lnSpc>
                <a:spcPct val="100000"/>
              </a:lnSpc>
              <a:spcBef>
                <a:spcPts val="0"/>
              </a:spcBef>
              <a:spcAft>
                <a:spcPts val="0"/>
              </a:spcAft>
            </a:pPr>
            <a:endParaRPr lang="en-US" sz="1200" b="0" i="1"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16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2244474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000000"/>
                </a:solidFill>
                <a:latin typeface="Times New Roman" panose="02020603050405020304" pitchFamily="18" charset="0"/>
                <a:cs typeface="Calibri"/>
              </a:rPr>
              <a:t>In 2024, in the U.S. Southern Region, the highest percentage of HIV diagnoses </a:t>
            </a:r>
            <a:r>
              <a:rPr lang="en-US" sz="1200" dirty="0">
                <a:solidFill>
                  <a:srgbClr val="000000"/>
                </a:solidFill>
                <a:latin typeface="Times New Roman" panose="02020603050405020304" pitchFamily="18" charset="0"/>
                <a:cs typeface="Calibri"/>
              </a:rPr>
              <a:t>among persons aged </a:t>
            </a:r>
            <a:r>
              <a:rPr lang="en-US" sz="1200" b="0" i="0" dirty="0">
                <a:solidFill>
                  <a:srgbClr val="000000"/>
                </a:solidFill>
                <a:effectLst/>
                <a:latin typeface="Times New Roman" panose="02020603050405020304" pitchFamily="18" charset="0"/>
                <a:cs typeface="Calibri"/>
              </a:rPr>
              <a:t>≥ 13 years </a:t>
            </a:r>
            <a:r>
              <a:rPr lang="en-US" sz="1200" b="0" strike="noStrike" dirty="0">
                <a:solidFill>
                  <a:srgbClr val="000000"/>
                </a:solidFill>
                <a:latin typeface="Times New Roman" panose="02020603050405020304" pitchFamily="18" charset="0"/>
                <a:cs typeface="Calibri"/>
              </a:rPr>
              <a:t>was a</a:t>
            </a:r>
            <a:r>
              <a:rPr lang="en-US" sz="1200" b="0" dirty="0">
                <a:latin typeface="Times New Roman" panose="02020603050405020304" pitchFamily="18" charset="0"/>
                <a:cs typeface="Calibri"/>
              </a:rPr>
              <a:t>mong </a:t>
            </a:r>
            <a:r>
              <a:rPr lang="en-US" sz="1200" dirty="0">
                <a:latin typeface="Times New Roman" panose="02020603050405020304" pitchFamily="18" charset="0"/>
                <a:cs typeface="Calibri"/>
              </a:rPr>
              <a:t>Black/African American person</a:t>
            </a:r>
            <a:r>
              <a:rPr lang="en-US" sz="1200" dirty="0">
                <a:solidFill>
                  <a:srgbClr val="000000"/>
                </a:solidFill>
                <a:effectLst/>
                <a:latin typeface="Times New Roman" panose="02020603050405020304" pitchFamily="18" charset="0"/>
                <a:ea typeface="Times New Roman" panose="02020603050405020304" pitchFamily="18" charset="0"/>
                <a:cs typeface="Calibri"/>
              </a:rPr>
              <a:t>s </a:t>
            </a:r>
            <a:r>
              <a:rPr lang="en-US" sz="1200" b="0" i="0" dirty="0">
                <a:solidFill>
                  <a:srgbClr val="000000"/>
                </a:solidFill>
                <a:effectLst/>
                <a:latin typeface="Times New Roman" panose="02020603050405020304" pitchFamily="18" charset="0"/>
                <a:cs typeface="Calibri"/>
              </a:rPr>
              <a:t>who accounted for 48% of HIV diagnoses but </a:t>
            </a:r>
            <a:r>
              <a:rPr lang="en-US" sz="1200" dirty="0">
                <a:solidFill>
                  <a:srgbClr val="000000"/>
                </a:solidFill>
                <a:effectLst/>
                <a:latin typeface="Times New Roman" panose="02020603050405020304" pitchFamily="18" charset="0"/>
                <a:ea typeface="Times New Roman" panose="02020603050405020304" pitchFamily="18" charset="0"/>
                <a:cs typeface="Calibri"/>
              </a:rPr>
              <a:t>made up 19% of persons </a:t>
            </a:r>
            <a:r>
              <a:rPr lang="en-US" sz="1200" dirty="0">
                <a:solidFill>
                  <a:srgbClr val="000000"/>
                </a:solidFill>
                <a:latin typeface="Times New Roman" panose="02020603050405020304" pitchFamily="18" charset="0"/>
                <a:cs typeface="Calibri"/>
              </a:rPr>
              <a:t>aged </a:t>
            </a:r>
            <a:r>
              <a:rPr lang="en-US" sz="1200" b="0" i="0" dirty="0">
                <a:solidFill>
                  <a:srgbClr val="000000"/>
                </a:solidFill>
                <a:effectLst/>
                <a:latin typeface="Times New Roman" panose="02020603050405020304" pitchFamily="18" charset="0"/>
                <a:cs typeface="Calibri"/>
              </a:rPr>
              <a:t>≥ 13 years</a:t>
            </a:r>
            <a:r>
              <a:rPr lang="en-US" sz="1200" dirty="0">
                <a:solidFill>
                  <a:srgbClr val="000000"/>
                </a:solidFill>
                <a:effectLst/>
                <a:latin typeface="Times New Roman" panose="02020603050405020304" pitchFamily="18" charset="0"/>
                <a:ea typeface="Times New Roman" panose="02020603050405020304" pitchFamily="18" charset="0"/>
                <a:cs typeface="Calibri"/>
              </a:rPr>
              <a:t>. </a:t>
            </a:r>
            <a:endParaRPr lang="en-US" dirty="0">
              <a:latin typeface="Times New Roman" panose="02020603050405020304" pitchFamily="18" charset="0"/>
              <a:cs typeface="Calibri"/>
            </a:endParaRPr>
          </a:p>
          <a:p>
            <a:pPr>
              <a:lnSpc>
                <a:spcPct val="100000"/>
              </a:lnSpc>
              <a:spcBef>
                <a:spcPts val="0"/>
              </a:spcBef>
              <a:spcAft>
                <a:spcPts val="0"/>
              </a:spcAft>
            </a:pPr>
            <a:endParaRPr lang="en-US" sz="1200" dirty="0">
              <a:solidFill>
                <a:srgbClr val="000000"/>
              </a:solidFill>
              <a:effectLst/>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For additional data, see Table 3a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rPr>
              <a:t>.</a:t>
            </a: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as percentages are based on small numbers.</a:t>
            </a:r>
            <a:endParaRPr lang="en-US"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Population denominators used to calculate rates for the United States are based on the U.S. Census Bureau’s 2024 Vintage postcensal estimates.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613710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U.S. Southern Region, the highest rates of HIV diagnoses </a:t>
            </a:r>
            <a:r>
              <a:rPr lang="en-US" sz="1200" dirty="0">
                <a:solidFill>
                  <a:srgbClr val="000000"/>
                </a:solidFill>
                <a:latin typeface="Times New Roman" panose="02020603050405020304" pitchFamily="18" charset="0"/>
                <a:cs typeface="Calibri"/>
              </a:rPr>
              <a:t>among persons aged </a:t>
            </a:r>
            <a:r>
              <a:rPr lang="en-US" sz="1200" b="0" i="0" dirty="0">
                <a:solidFill>
                  <a:srgbClr val="000000"/>
                </a:solidFill>
                <a:effectLst/>
                <a:latin typeface="Times New Roman" panose="02020603050405020304" pitchFamily="18" charset="0"/>
                <a:cs typeface="Calibri"/>
              </a:rPr>
              <a:t>≥ 13 years</a:t>
            </a:r>
            <a:r>
              <a:rPr lang="en-US" sz="1200" b="1" i="0" dirty="0">
                <a:solidFill>
                  <a:srgbClr val="000000"/>
                </a:solidFill>
                <a:effectLst/>
                <a:latin typeface="Times New Roman" panose="02020603050405020304" pitchFamily="18" charset="0"/>
                <a:cs typeface="Calibri"/>
              </a:rPr>
              <a:t> </a:t>
            </a:r>
            <a:r>
              <a:rPr lang="en-US" sz="1200" b="0" i="0" dirty="0">
                <a:solidFill>
                  <a:srgbClr val="000000"/>
                </a:solidFill>
                <a:effectLst/>
                <a:latin typeface="Times New Roman" panose="02020603050405020304" pitchFamily="18" charset="0"/>
                <a:cs typeface="Calibri"/>
              </a:rPr>
              <a:t>by sex, age group, and race/ethnicity</a:t>
            </a:r>
            <a:r>
              <a:rPr lang="en-US" sz="1200" b="1" i="0" dirty="0">
                <a:solidFill>
                  <a:srgbClr val="000000"/>
                </a:solidFill>
                <a:effectLst/>
                <a:latin typeface="Times New Roman" panose="02020603050405020304" pitchFamily="18" charset="0"/>
                <a:cs typeface="Calibri"/>
              </a:rPr>
              <a:t> </a:t>
            </a:r>
            <a:r>
              <a:rPr lang="en-US" sz="1200" b="0" i="0" dirty="0">
                <a:solidFill>
                  <a:srgbClr val="000000"/>
                </a:solidFill>
                <a:effectLst/>
                <a:latin typeface="Times New Roman" panose="02020603050405020304" pitchFamily="18" charset="0"/>
                <a:cs typeface="Calibri"/>
              </a:rPr>
              <a:t>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(28.6)</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aged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25–34 years (40.1)</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(45.1)</a:t>
            </a:r>
          </a:p>
          <a:p>
            <a:pPr>
              <a:lnSpc>
                <a:spcPct val="100000"/>
              </a:lnSpc>
              <a:spcBef>
                <a:spcPts val="0"/>
              </a:spcBef>
              <a:spcAft>
                <a:spcPts val="0"/>
              </a:spcAft>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r>
              <a:rPr lang="en-US" sz="1200" b="0" i="0" dirty="0">
                <a:solidFill>
                  <a:srgbClr val="000000"/>
                </a:solidFill>
                <a:effectLst/>
                <a:latin typeface="Times New Roman" panose="02020603050405020304" pitchFamily="18" charset="0"/>
              </a:rPr>
              <a:t> </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828499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034A4-43F2-E088-57B2-56C4DFC8F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E667A-12B9-583C-9B09-6C99D5D86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3DD1E-95C1-93E6-00F3-72CCE9FF6B88}"/>
              </a:ext>
            </a:extLst>
          </p:cNvPr>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n-US" sz="1200" b="0" i="0" kern="1200" baseline="0" dirty="0">
                <a:solidFill>
                  <a:schemeClr val="tx1"/>
                </a:solidFill>
                <a:effectLst/>
                <a:latin typeface="Times New Roman" panose="02020603050405020304" pitchFamily="18" charset="0"/>
                <a:ea typeface="+mn-ea"/>
                <a:cs typeface="+mn-cs"/>
              </a:rPr>
              <a:t>Persons reported to NHSS are assumed alive unless their deaths have been reported to CDC. </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Data for the most recent year should be interpreted with caution due to the use of preliminary death data that are based on a 12-month reporting delay to allow data to be reported to CDC. Data on deaths of persons with diagnosed HIV labeled as "any cause" may not be due to HIV and includes deaths with an unknown underlying cause.</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Data on HIV-related deaths of persons with diagnosed HIV include deaths with an underlying cause with an International Classification of Diseases, Tenth Revision code of B20–B24, O98.7, or R75. Non–HIV-related deaths include all other deaths with a known underlying cause. HIV-related deaths and non–HIV-related deaths numbers and percentages exclude deaths with an unknown underlying cause.</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Death data by region or area of residence is based on residence at death; when information on residence at death is not available, the state where a person's death occurred is used; when both residence at death and state where a person's death occurred are not available, the most recent known address on or before the date of death is used.</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20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Rates per 100,000 population were calculated for deaths of persons with diagnosed HIV by dividing the number of deaths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p:txBody>
      </p:sp>
      <p:sp>
        <p:nvSpPr>
          <p:cNvPr id="4" name="Slide Number Placeholder 3">
            <a:extLst>
              <a:ext uri="{FF2B5EF4-FFF2-40B4-BE49-F238E27FC236}">
                <a16:creationId xmlns:a16="http://schemas.microsoft.com/office/drawing/2014/main" id="{C94F8D54-2740-377E-4A0A-2AAC22F1974F}"/>
              </a:ext>
            </a:extLst>
          </p:cNvPr>
          <p:cNvSpPr>
            <a:spLocks noGrp="1"/>
          </p:cNvSpPr>
          <p:nvPr>
            <p:ph type="sldNum" sz="quarter" idx="5"/>
          </p:nvPr>
        </p:nvSpPr>
        <p:spPr/>
        <p:txBody>
          <a:bodyPr/>
          <a:lstStyle/>
          <a:p>
            <a:fld id="{7598BE74-8C49-446C-9767-4599C65E6A53}" type="slidenum">
              <a:rPr lang="en-US" smtClean="0"/>
              <a:t>33</a:t>
            </a:fld>
            <a:endParaRPr lang="en-US"/>
          </a:p>
        </p:txBody>
      </p:sp>
    </p:spTree>
    <p:extLst>
      <p:ext uri="{BB962C8B-B14F-4D97-AF65-F5344CB8AC3E}">
        <p14:creationId xmlns:p14="http://schemas.microsoft.com/office/powerpoint/2010/main" val="3027849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5E10-D804-4E26-4E6D-4F4D76D82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18FF6-3D77-3BC0-D713-F8823BB7DE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00C715-04C0-1F93-7648-4EB10A4F3781}"/>
              </a:ext>
            </a:extLst>
          </p:cNvPr>
          <p:cNvSpPr>
            <a:spLocks noGrp="1"/>
          </p:cNvSpPr>
          <p:nvPr>
            <p:ph type="body" idx="1"/>
          </p:nvPr>
        </p:nvSpPr>
        <p:spPr/>
        <p:txBody>
          <a:bodyPr>
            <a:normAutofit fontScale="85000" lnSpcReduction="20000"/>
          </a:bodyPr>
          <a:lstStyle/>
          <a:p>
            <a:pPr>
              <a:lnSpc>
                <a:spcPct val="100000"/>
              </a:lnSpc>
              <a:spcBef>
                <a:spcPts val="0"/>
              </a:spcBef>
              <a:spcAft>
                <a:spcPts val="0"/>
              </a:spcAft>
            </a:pPr>
            <a:r>
              <a:rPr lang="en-US" b="1" dirty="0">
                <a:latin typeface="Times New Roman" panose="02020603050405020304" pitchFamily="18" charset="0"/>
                <a:ea typeface="Calibri"/>
                <a:cs typeface="Calibri"/>
              </a:rPr>
              <a:t>Key findings</a:t>
            </a:r>
            <a:endParaRPr lang="en-US" b="1" dirty="0">
              <a:latin typeface="Times New Roman" panose="02020603050405020304" pitchFamily="18" charset="0"/>
              <a:cs typeface="Calibri"/>
            </a:endParaRPr>
          </a:p>
          <a:p>
            <a:pPr>
              <a:lnSpc>
                <a:spcPct val="100000"/>
              </a:lnSpc>
              <a:spcBef>
                <a:spcPts val="0"/>
              </a:spcBef>
              <a:spcAft>
                <a:spcPts val="0"/>
              </a:spcAft>
            </a:pPr>
            <a:r>
              <a:rPr lang="en-US" sz="1200" dirty="0">
                <a:latin typeface="Times New Roman" panose="02020603050405020304" pitchFamily="18" charset="0"/>
                <a:cs typeface="Calibri"/>
              </a:rPr>
              <a:t>In 2024, in the United States and 7 territories and freely associated states, </a:t>
            </a:r>
            <a:r>
              <a:rPr lang="en-US" sz="1200" b="0" dirty="0">
                <a:latin typeface="Times New Roman" panose="02020603050405020304" pitchFamily="18" charset="0"/>
                <a:cs typeface="Calibri"/>
              </a:rPr>
              <a:t>the highest rates of </a:t>
            </a:r>
            <a:r>
              <a:rPr lang="en-US" sz="1200" dirty="0">
                <a:latin typeface="Times New Roman" panose="02020603050405020304" pitchFamily="18" charset="0"/>
                <a:cs typeface="Calibri"/>
              </a:rPr>
              <a:t>HIV related deaths among persons aged </a:t>
            </a:r>
            <a:r>
              <a:rPr lang="en-US" sz="1200" b="0" i="0" dirty="0">
                <a:solidFill>
                  <a:srgbClr val="000000"/>
                </a:solidFill>
                <a:effectLst/>
                <a:latin typeface="Times New Roman" panose="02020603050405020304" pitchFamily="18" charset="0"/>
                <a:cs typeface="Calibri"/>
              </a:rPr>
              <a:t>≥ 13 </a:t>
            </a:r>
            <a:r>
              <a:rPr lang="en-US" sz="1200" b="0" i="0" u="none" strike="noStrike" baseline="0" dirty="0">
                <a:solidFill>
                  <a:srgbClr val="000000"/>
                </a:solidFill>
                <a:latin typeface="Times New Roman" panose="02020603050405020304" pitchFamily="18" charset="0"/>
                <a:cs typeface="Calibri"/>
              </a:rPr>
              <a:t>years with diagnosed HIV by residence at the time of death were as follows:</a:t>
            </a:r>
            <a:endParaRPr lang="en-US" dirty="0">
              <a:latin typeface="Times New Roman" panose="02020603050405020304" pitchFamily="18" charset="0"/>
              <a:cs typeface="Calibri"/>
            </a:endParaRPr>
          </a:p>
          <a:p>
            <a:pPr marL="630936" indent="-171450">
              <a:lnSpc>
                <a:spcPct val="100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Times New Roman" panose="02020603050405020304" pitchFamily="18" charset="0"/>
                <a:cs typeface="Calibri" panose="020F0502020204030204" pitchFamily="34" charset="0"/>
              </a:rPr>
              <a:t>U.S. Virgin Islands (10.7), District of Columbia (7.8), Mississippi (3.3), Maryland (3.0), and Florida (2.8)</a:t>
            </a:r>
          </a:p>
          <a:p>
            <a:pPr marL="0" indent="0">
              <a:lnSpc>
                <a:spcPct val="100000"/>
              </a:lnSpc>
              <a:spcBef>
                <a:spcPts val="0"/>
              </a:spcBef>
              <a:spcAft>
                <a:spcPts val="0"/>
              </a:spcAft>
              <a:buFont typeface="Arial" panose="020B0604020202020204" pitchFamily="34" charset="0"/>
              <a:buNone/>
            </a:pPr>
            <a:endParaRPr lang="en-US" sz="1200" b="0" i="1" strike="sngStrike"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deaths of persons with diagnosed HIV </a:t>
            </a:r>
            <a:r>
              <a:rPr lang="en-US" sz="1200" kern="1200" dirty="0">
                <a:solidFill>
                  <a:schemeClr val="tx1"/>
                </a:solidFill>
                <a:effectLst/>
                <a:latin typeface="Times New Roman" panose="02020603050405020304" pitchFamily="18" charset="0"/>
                <a:ea typeface="+mn-ea"/>
                <a:cs typeface="+mn-cs"/>
              </a:rPr>
              <a:t>by dividing the number of deaths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9b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HIV-related deaths include deaths with an underlying cause with an International Classification of Diseases, Tenth Revision code of B20–B24, O98.7, or R75. Data for the year 2023 are preliminary and based on death data received by CDC as of December 2025. </a:t>
            </a:r>
          </a:p>
          <a:p>
            <a:pPr marL="0" marR="0">
              <a:lnSpc>
                <a:spcPct val="100000"/>
              </a:lnSpc>
              <a:spcBef>
                <a:spcPts val="0"/>
              </a:spcBef>
              <a:spcAft>
                <a:spcPts val="0"/>
              </a:spcAft>
            </a:pPr>
            <a:endParaRPr lang="en-US" sz="1200" b="1"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Calibri" panose="020F0502020204030204" pitchFamily="34" charset="0"/>
              </a:rPr>
              <a:t>Use caution when comparing the rates of diagnoses for the U.S. Virgin Islands and District of Columbia to the rates for states </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due to the size of the populations</a:t>
            </a:r>
            <a:r>
              <a:rPr lang="en-US" sz="1200" b="0" dirty="0">
                <a:latin typeface="Times New Roman" panose="02020603050405020304" pitchFamily="18" charset="0"/>
                <a:cs typeface="Calibri" panose="020F0502020204030204" pitchFamily="34"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D2AEF839-5E54-EA96-FD5F-C465E7D72A0D}"/>
              </a:ext>
            </a:extLst>
          </p:cNvPr>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2949065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2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and 7 territories and freely associated states, the highest numbers and percentages of HIV-related deaths of persons </a:t>
            </a:r>
            <a:r>
              <a:rPr lang="en-US" sz="1200" dirty="0">
                <a:solidFill>
                  <a:srgbClr val="000000"/>
                </a:solidFill>
                <a:latin typeface="Times New Roman" panose="02020603050405020304" pitchFamily="18" charset="0"/>
                <a:cs typeface="Calibri"/>
              </a:rPr>
              <a:t>aged </a:t>
            </a:r>
            <a:r>
              <a:rPr lang="en-US" sz="1200" b="0" i="0" dirty="0">
                <a:solidFill>
                  <a:srgbClr val="000000"/>
                </a:solidFill>
                <a:effectLst/>
                <a:latin typeface="Times New Roman" panose="02020603050405020304" pitchFamily="18" charset="0"/>
                <a:cs typeface="Calibri"/>
              </a:rPr>
              <a:t>≥ 13 years </a:t>
            </a:r>
            <a:r>
              <a:rPr lang="en-US" sz="1200" b="0" i="0" u="none" strike="noStrike" baseline="0" dirty="0">
                <a:solidFill>
                  <a:srgbClr val="000000"/>
                </a:solidFill>
                <a:latin typeface="Times New Roman" panose="02020603050405020304" pitchFamily="18" charset="0"/>
                <a:cs typeface="Calibri"/>
              </a:rPr>
              <a:t>with diagnosed HIV by sex, age group, race/ethnicity, and region of residence</a:t>
            </a:r>
            <a:r>
              <a:rPr lang="en-US" sz="1200" dirty="0">
                <a:solidFill>
                  <a:srgbClr val="000000"/>
                </a:solidFill>
                <a:latin typeface="Times New Roman" panose="02020603050405020304" pitchFamily="18" charset="0"/>
                <a:cs typeface="Calibri"/>
              </a:rPr>
              <a:t> </a:t>
            </a:r>
            <a:r>
              <a:rPr lang="en-US" sz="1200" b="0" dirty="0">
                <a:solidFill>
                  <a:srgbClr val="000000"/>
                </a:solidFill>
                <a:latin typeface="Times New Roman" panose="02020603050405020304" pitchFamily="18" charset="0"/>
                <a:cs typeface="Calibri"/>
              </a:rPr>
              <a:t>at the time of death </a:t>
            </a:r>
            <a:r>
              <a:rPr lang="en-US" sz="1200" b="0" i="0" dirty="0">
                <a:solidFill>
                  <a:srgbClr val="000000"/>
                </a:solidFill>
                <a:effectLst/>
                <a:latin typeface="Times New Roman" panose="02020603050405020304" pitchFamily="18" charset="0"/>
                <a:cs typeface="Calibri"/>
              </a:rPr>
              <a:t>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(3,306; 77%)</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55–64 years (1,251; 29%)</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(1,741; 41%)</a:t>
            </a:r>
          </a:p>
          <a:p>
            <a:pPr marL="630555"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residing in the </a:t>
            </a:r>
            <a:r>
              <a:rPr lang="en-US" sz="1200" b="0" i="0" dirty="0">
                <a:solidFill>
                  <a:srgbClr val="000000"/>
                </a:solidFill>
                <a:effectLst/>
                <a:latin typeface="Times New Roman"/>
                <a:ea typeface="Times New Roman" panose="02020603050405020304" pitchFamily="18" charset="0"/>
                <a:cs typeface="Times New Roman"/>
              </a:rPr>
              <a:t>South (2,261; </a:t>
            </a:r>
            <a:r>
              <a:rPr lang="en-US" dirty="0">
                <a:solidFill>
                  <a:srgbClr val="000000"/>
                </a:solidFill>
                <a:latin typeface="Times New Roman"/>
                <a:ea typeface="Times New Roman" panose="02020603050405020304" pitchFamily="18" charset="0"/>
                <a:cs typeface="Times New Roman"/>
              </a:rPr>
              <a:t>53</a:t>
            </a:r>
            <a:r>
              <a:rPr lang="en-US" sz="1200" b="0" i="0" dirty="0">
                <a:solidFill>
                  <a:srgbClr val="000000"/>
                </a:solidFill>
                <a:effectLst/>
                <a:latin typeface="Times New Roman"/>
                <a:ea typeface="Times New Roman" panose="02020603050405020304" pitchFamily="18" charset="0"/>
                <a:cs typeface="Times New Roman"/>
              </a:rPr>
              <a:t>%)</a:t>
            </a:r>
          </a:p>
          <a:p>
            <a:pPr marR="0" indent="0">
              <a:lnSpc>
                <a:spcPct val="100000"/>
              </a:lnSpc>
              <a:spcBef>
                <a:spcPts val="0"/>
              </a:spcBef>
              <a:spcAft>
                <a:spcPts val="0"/>
              </a:spcAft>
              <a:buFontTx/>
              <a:buNone/>
            </a:pPr>
            <a:endParaRPr lang="en-US" sz="1200" b="0" i="0" dirty="0">
              <a:solidFill>
                <a:srgbClr val="444444"/>
              </a:solidFill>
              <a:effectLst/>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9b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  </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HIV-related deaths include deaths with an underlying cause with an International Classification of Diseases, Tenth Revision code of B20–B24, O98.7, or R75. Data for the year 2023 are preliminary and based on death data received by CDC as of December 2024. </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dirty="0">
                <a:solidFill>
                  <a:srgbClr val="000000"/>
                </a:solidFill>
                <a:latin typeface="Times New Roman" panose="02020603050405020304" pitchFamily="18" charset="0"/>
              </a:rPr>
              <a:t>Use caution when interpreting data for American Indian/Alaska Native, Asian, and Native Hawaiian/other Pacific Islander persons </a:t>
            </a:r>
            <a:r>
              <a:rPr lang="en-US" sz="1200" b="0" dirty="0">
                <a:solidFill>
                  <a:srgbClr val="000000"/>
                </a:solidFill>
                <a:latin typeface="Times New Roman" panose="02020603050405020304" pitchFamily="18" charset="0"/>
              </a:rPr>
              <a:t>due to </a:t>
            </a:r>
            <a:r>
              <a:rPr lang="en-US" sz="1200" dirty="0">
                <a:solidFill>
                  <a:srgbClr val="000000"/>
                </a:solidFill>
                <a:latin typeface="Times New Roman" panose="02020603050405020304" pitchFamily="18" charset="0"/>
              </a:rPr>
              <a:t>small numbers.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2486057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FEFB8-E16C-014B-B9A7-1F9069EC6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CB901-3741-A225-7239-1E74B2B67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9B941-71B3-7B45-86B5-09685A63F4EB}"/>
              </a:ext>
            </a:extLst>
          </p:cNvPr>
          <p:cNvSpPr>
            <a:spLocks noGrp="1"/>
          </p:cNvSpPr>
          <p:nvPr>
            <p:ph type="body" idx="1"/>
          </p:nvPr>
        </p:nvSpPr>
        <p:spPr/>
        <p:txBody>
          <a:bodyPr/>
          <a:lstStyle/>
          <a:p>
            <a:pPr>
              <a:lnSpc>
                <a:spcPct val="100000"/>
              </a:lnSpc>
              <a:spcBef>
                <a:spcPts val="0"/>
              </a:spcBef>
            </a:pPr>
            <a:r>
              <a:rPr lang="en-US" sz="1200" b="0" i="0" kern="1200" baseline="0" dirty="0">
                <a:solidFill>
                  <a:schemeClr val="tx1"/>
                </a:solidFill>
                <a:effectLst/>
                <a:latin typeface="Times New Roman" panose="02020603050405020304" pitchFamily="18" charset="0"/>
                <a:ea typeface="+mn-ea"/>
                <a:cs typeface="+mn-cs"/>
              </a:rPr>
              <a:t>Prevalence data reflect persons living with diagnosed HIV, regardless of stage of disease, at the end of the most recent year.</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Data for the most recent year should be interpreted with caution due to the use of preliminary death data that are based on a 12-month reporting delay to allow data to be reported to CDC.</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For tables presenting prevalence data, region or area of residence is based on most recent known address at the end of the specified year.</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Due to incomplete reporting of deaths for the most recent year, prevalence data for Guam, Idaho, and Utah should be interpreted with caution.</a:t>
            </a:r>
          </a:p>
          <a:p>
            <a:pPr>
              <a:lnSpc>
                <a:spcPct val="100000"/>
              </a:lnSpc>
              <a:spcBef>
                <a:spcPts val="0"/>
              </a:spcBef>
            </a:pPr>
            <a:endParaRPr lang="en-US" baseline="0"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Rates per 100,000 population were calculated for persons living with diagnosed HIV by dividing the number living with diagnosed HIV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p:txBody>
      </p:sp>
      <p:sp>
        <p:nvSpPr>
          <p:cNvPr id="4" name="Slide Number Placeholder 3">
            <a:extLst>
              <a:ext uri="{FF2B5EF4-FFF2-40B4-BE49-F238E27FC236}">
                <a16:creationId xmlns:a16="http://schemas.microsoft.com/office/drawing/2014/main" id="{3832CC6A-DDC7-EB6C-7CBB-AD9A2AAB0325}"/>
              </a:ext>
            </a:extLst>
          </p:cNvPr>
          <p:cNvSpPr>
            <a:spLocks noGrp="1"/>
          </p:cNvSpPr>
          <p:nvPr>
            <p:ph type="sldNum" sz="quarter" idx="5"/>
          </p:nvPr>
        </p:nvSpPr>
        <p:spPr/>
        <p:txBody>
          <a:bodyPr/>
          <a:lstStyle/>
          <a:p>
            <a:fld id="{7598BE74-8C49-446C-9767-4599C65E6A53}" type="slidenum">
              <a:rPr lang="en-US" smtClean="0"/>
              <a:t>36</a:t>
            </a:fld>
            <a:endParaRPr lang="en-US"/>
          </a:p>
        </p:txBody>
      </p:sp>
    </p:spTree>
    <p:extLst>
      <p:ext uri="{BB962C8B-B14F-4D97-AF65-F5344CB8AC3E}">
        <p14:creationId xmlns:p14="http://schemas.microsoft.com/office/powerpoint/2010/main" val="827941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85000" lnSpcReduction="10000"/>
          </a:bodyPr>
          <a:lstStyle/>
          <a:p>
            <a:pPr>
              <a:lnSpc>
                <a:spcPct val="100000"/>
              </a:lnSpc>
              <a:spcBef>
                <a:spcPts val="0"/>
              </a:spcBef>
              <a:spcAft>
                <a:spcPts val="0"/>
              </a:spcAft>
            </a:pPr>
            <a:r>
              <a:rPr lang="en-US" b="1" dirty="0">
                <a:latin typeface="Times New Roman" panose="02020603050405020304" pitchFamily="18" charset="0"/>
                <a:ea typeface="Calibri"/>
                <a:cs typeface="Calibri"/>
              </a:rPr>
              <a:t>Key findings</a:t>
            </a:r>
            <a:endParaRPr lang="en-US" b="1" dirty="0">
              <a:latin typeface="Times New Roman" panose="02020603050405020304" pitchFamily="18" charset="0"/>
              <a:cs typeface="Calibri"/>
            </a:endParaRPr>
          </a:p>
          <a:p>
            <a:pPr>
              <a:lnSpc>
                <a:spcPct val="100000"/>
              </a:lnSpc>
              <a:spcBef>
                <a:spcPts val="0"/>
              </a:spcBef>
              <a:spcAft>
                <a:spcPts val="0"/>
              </a:spcAft>
            </a:pPr>
            <a:r>
              <a:rPr lang="en-US" sz="1200" dirty="0">
                <a:latin typeface="Times New Roman" panose="02020603050405020304" pitchFamily="18" charset="0"/>
                <a:cs typeface="Calibri"/>
              </a:rPr>
              <a:t>At year-end 2024, in the United States and 7 territories and freely associated states, </a:t>
            </a:r>
            <a:r>
              <a:rPr lang="en-US" sz="1200" b="0" dirty="0">
                <a:latin typeface="Times New Roman" panose="02020603050405020304" pitchFamily="18" charset="0"/>
                <a:cs typeface="Calibri"/>
              </a:rPr>
              <a:t>the highest rates of </a:t>
            </a:r>
            <a:r>
              <a:rPr lang="en-US" sz="1200" dirty="0">
                <a:latin typeface="Times New Roman" panose="02020603050405020304" pitchFamily="18" charset="0"/>
                <a:cs typeface="Calibri"/>
              </a:rPr>
              <a:t>persons aged </a:t>
            </a:r>
            <a:r>
              <a:rPr lang="en-US" sz="1200" b="0" i="0" dirty="0">
                <a:solidFill>
                  <a:srgbClr val="000000"/>
                </a:solidFill>
                <a:effectLst/>
                <a:latin typeface="Times New Roman" panose="02020603050405020304" pitchFamily="18" charset="0"/>
                <a:cs typeface="Calibri"/>
              </a:rPr>
              <a:t>≥ 13 years </a:t>
            </a:r>
            <a:r>
              <a:rPr lang="en-US" sz="1200" dirty="0">
                <a:latin typeface="Times New Roman" panose="02020603050405020304" pitchFamily="18" charset="0"/>
                <a:cs typeface="Calibri"/>
              </a:rPr>
              <a:t>living with diagnosed HIV </a:t>
            </a:r>
            <a:r>
              <a:rPr lang="en-US" sz="1200" b="0" dirty="0">
                <a:latin typeface="Times New Roman" panose="02020603050405020304" pitchFamily="18" charset="0"/>
                <a:cs typeface="Calibri"/>
              </a:rPr>
              <a:t>by area of residence </a:t>
            </a:r>
            <a:r>
              <a:rPr lang="en-US" sz="1200" dirty="0">
                <a:latin typeface="Times New Roman" panose="02020603050405020304" pitchFamily="18" charset="0"/>
                <a:cs typeface="Calibri"/>
              </a:rPr>
              <a:t>were as follows:</a:t>
            </a:r>
            <a:endParaRPr lang="en-US" dirty="0">
              <a:latin typeface="Times New Roman" panose="02020603050405020304" pitchFamily="18" charset="0"/>
              <a:cs typeface="Calibri"/>
            </a:endParaRPr>
          </a:p>
          <a:p>
            <a:pPr marL="630936" indent="-171450">
              <a:lnSpc>
                <a:spcPct val="100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Times New Roman" panose="02020603050405020304" pitchFamily="18" charset="0"/>
                <a:cs typeface="Calibri" panose="020F0502020204030204" pitchFamily="34" charset="0"/>
              </a:rPr>
              <a:t>District of Columbia (2,194.9), U.S. Virgin Islands (832.0), New York (748.9), Georgia (671.4), Maryland (653.2), and Florida (624.8)</a:t>
            </a:r>
          </a:p>
          <a:p>
            <a:pPr>
              <a:lnSpc>
                <a:spcPct val="100000"/>
              </a:lnSpc>
              <a:spcBef>
                <a:spcPts val="0"/>
              </a:spcBef>
              <a:spcAft>
                <a:spcPts val="0"/>
              </a:spcAft>
            </a:pPr>
            <a:endParaRPr lang="en-US" sz="120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persons living with diagnosed HIV by dividing the number living with diagnosed HIV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12b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Prevalence data for 2024 should be interpreted with caution due to the use of preliminary death data for that year reported to CDC as of December 2025.</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Calibri" panose="020F0502020204030204" pitchFamily="34" charset="0"/>
              </a:rPr>
              <a:t>Use caution when comparing the rates of diagnoses for the District of Columbia and U.S. Virgin Islands to the rates for states </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due to the size of the populations</a:t>
            </a:r>
            <a:r>
              <a:rPr lang="en-US" sz="1200" b="0" dirty="0">
                <a:latin typeface="Times New Roman" panose="02020603050405020304" pitchFamily="18" charset="0"/>
                <a:cs typeface="Calibri" panose="020F0502020204030204" pitchFamily="34" charset="0"/>
              </a:rPr>
              <a:t>.</a:t>
            </a:r>
            <a:endParaRPr lang="en-US" sz="1200" b="0" i="0" dirty="0">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dirty="0">
                <a:effectLst/>
                <a:latin typeface="Times New Roman" panose="02020603050405020304" pitchFamily="18" charset="0"/>
                <a:hlinkClick r:id="rId3" tooltip="https://www.cdc.gov/hiv-data/nhss/index.html"/>
              </a:rPr>
              <a:t>https://www.cdc.gov/hiv-data/nhss/index.html</a:t>
            </a:r>
            <a:r>
              <a:rPr lang="en-US" sz="1200" dirty="0">
                <a:effectLst/>
                <a:latin typeface="Times New Roman" panose="02020603050405020304" pitchFamily="18" charset="0"/>
              </a:rPr>
              <a:t>.</a:t>
            </a:r>
          </a:p>
          <a:p>
            <a:pPr marL="0" marR="0">
              <a:lnSpc>
                <a:spcPct val="100000"/>
              </a:lnSpc>
              <a:spcBef>
                <a:spcPts val="0"/>
              </a:spcBef>
              <a:spcAft>
                <a:spcPts val="0"/>
              </a:spcAft>
            </a:pPr>
            <a:endParaRPr lang="en-US" sz="1200"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dirty="0">
              <a:effectLst/>
              <a:latin typeface="+mn-lt"/>
            </a:endParaRPr>
          </a:p>
          <a:p>
            <a:pPr marL="0" marR="0">
              <a:lnSpc>
                <a:spcPct val="107000"/>
              </a:lnSpc>
              <a:spcBef>
                <a:spcPts val="0"/>
              </a:spcBef>
              <a:spcAft>
                <a:spcPts val="800"/>
              </a:spcAft>
            </a:pPr>
            <a:endParaRPr lang="en-US" sz="1200" kern="100" dirty="0">
              <a:effectLst/>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497206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and 7 territories and freely associated states, the highest numbers and percentages of persons </a:t>
            </a:r>
            <a:r>
              <a:rPr lang="en-US" sz="1200" dirty="0">
                <a:solidFill>
                  <a:srgbClr val="000000"/>
                </a:solidFill>
                <a:latin typeface="Times New Roman" panose="02020603050405020304" pitchFamily="18" charset="0"/>
                <a:cs typeface="Calibri"/>
              </a:rPr>
              <a:t>aged </a:t>
            </a:r>
            <a:r>
              <a:rPr lang="en-US" sz="1200" b="0" i="0" dirty="0">
                <a:solidFill>
                  <a:srgbClr val="000000"/>
                </a:solidFill>
                <a:effectLst/>
                <a:latin typeface="Times New Roman" panose="02020603050405020304" pitchFamily="18" charset="0"/>
                <a:cs typeface="Calibri"/>
              </a:rPr>
              <a:t>≥ 13 years living </a:t>
            </a:r>
            <a:r>
              <a:rPr lang="en-US" sz="1200" b="0" i="0" u="none" strike="noStrike" baseline="0" dirty="0">
                <a:solidFill>
                  <a:srgbClr val="000000"/>
                </a:solidFill>
                <a:latin typeface="Times New Roman" panose="02020603050405020304" pitchFamily="18" charset="0"/>
                <a:cs typeface="Calibri"/>
              </a:rPr>
              <a:t>with diagnosed HIV by sex, age group, race/ethnicity, and region of residence</a:t>
            </a:r>
            <a:r>
              <a:rPr lang="en-US" sz="1200" dirty="0">
                <a:solidFill>
                  <a:srgbClr val="000000"/>
                </a:solidFill>
                <a:latin typeface="Times New Roman" panose="02020603050405020304" pitchFamily="18" charset="0"/>
                <a:cs typeface="Calibri"/>
              </a:rPr>
              <a:t> </a:t>
            </a:r>
            <a:r>
              <a:rPr lang="en-US" sz="1200" b="0" i="0" dirty="0">
                <a:solidFill>
                  <a:srgbClr val="000000"/>
                </a:solidFill>
                <a:effectLst/>
                <a:latin typeface="Times New Roman" panose="02020603050405020304" pitchFamily="18" charset="0"/>
                <a:cs typeface="Calibri"/>
              </a:rPr>
              <a:t>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(896,231; 77%)</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55–64 years (300,819; 26%)</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(446,585; 39%)</a:t>
            </a:r>
          </a:p>
          <a:p>
            <a:pPr marL="630936"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residing in the </a:t>
            </a: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South (532,812; 46%)</a:t>
            </a:r>
          </a:p>
          <a:p>
            <a:pPr marL="0" indent="0">
              <a:lnSpc>
                <a:spcPct val="100000"/>
              </a:lnSpc>
              <a:spcBef>
                <a:spcPts val="0"/>
              </a:spcBef>
              <a:spcAft>
                <a:spcPts val="0"/>
              </a:spcAft>
              <a:buFontTx/>
              <a:buNone/>
            </a:pPr>
            <a:endParaRPr lang="en-US" sz="1200" b="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12b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Prevalence data for 2024 should be interpreted with caution due to the use of preliminary death data for that year reported to CDC as of December 2025.</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r>
              <a:rPr lang="en-US" sz="1200" b="0" i="0" u="none" strike="noStrike" kern="100" baseline="0" dirty="0">
                <a:solidFill>
                  <a:srgbClr val="000000"/>
                </a:solidFill>
                <a:effectLst/>
                <a:latin typeface="Times New Roman" panose="02020603050405020304" pitchFamily="18" charset="0"/>
                <a:cs typeface="Calibri" panose="020F0502020204030204" pitchFamily="34" charset="0"/>
              </a:rPr>
              <a:t>.</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endParaRPr lang="en-US" sz="1200" dirty="0">
              <a:effectLst/>
              <a:latin typeface="Times New Roman" panose="02020603050405020304" pitchFamily="18" charset="0"/>
            </a:endParaRPr>
          </a:p>
          <a:p>
            <a:pPr marL="0" marR="0">
              <a:lnSpc>
                <a:spcPct val="100000"/>
              </a:lnSpc>
              <a:spcBef>
                <a:spcPts val="0"/>
              </a:spcBef>
              <a:spcAft>
                <a:spcPts val="0"/>
              </a:spcAft>
            </a:pPr>
            <a:r>
              <a:rPr lang="en-US" sz="1200"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dirty="0">
                <a:effectLst/>
                <a:latin typeface="Times New Roman" panose="02020603050405020304" pitchFamily="18" charset="0"/>
                <a:hlinkClick r:id="rId3" tooltip="https://www.cdc.gov/hiv-data/nhss/index.html"/>
              </a:rPr>
              <a:t>https://www.cdc.gov/hiv-data/nhss/index.html</a:t>
            </a:r>
            <a:r>
              <a:rPr lang="en-US" sz="1200"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733349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39</a:t>
            </a:fld>
            <a:endParaRPr lang="en-US"/>
          </a:p>
        </p:txBody>
      </p:sp>
    </p:spTree>
    <p:extLst>
      <p:ext uri="{BB962C8B-B14F-4D97-AF65-F5344CB8AC3E}">
        <p14:creationId xmlns:p14="http://schemas.microsoft.com/office/powerpoint/2010/main" val="186200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b="1" dirty="0">
                <a:solidFill>
                  <a:srgbClr val="000000"/>
                </a:solidFill>
                <a:latin typeface="Times New Roman" panose="02020603050405020304" pitchFamily="18" charset="0"/>
                <a:ea typeface="Calibri"/>
                <a:cs typeface="Times New Roman" panose="02020603050405020304" pitchFamily="18" charset="0"/>
              </a:rPr>
              <a:t>Key findings</a:t>
            </a:r>
            <a:endParaRPr lang="en-US"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In 2024, in the United States and 7 territories and freely associated states, the highest HIV diagnoses rates</a:t>
            </a:r>
            <a:r>
              <a:rPr lang="en-US" sz="12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200" dirty="0">
                <a:solidFill>
                  <a:srgbClr val="000000"/>
                </a:solidFill>
                <a:latin typeface="Times New Roman" panose="02020603050405020304" pitchFamily="18" charset="0"/>
                <a:cs typeface="Times New Roman" panose="02020603050405020304" pitchFamily="18" charset="0"/>
              </a:rPr>
              <a:t>among 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by residence at diagnosis were as follows</a:t>
            </a:r>
            <a:r>
              <a:rPr lang="en-US" sz="1200" dirty="0">
                <a:solidFill>
                  <a:srgbClr val="000000"/>
                </a:solidFill>
                <a:latin typeface="Times New Roman" panose="02020603050405020304" pitchFamily="18" charset="0"/>
                <a:cs typeface="Times New Roman" panose="02020603050405020304" pitchFamily="18" charset="0"/>
              </a:rPr>
              <a:t>:</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28650" marR="0" lvl="1" indent="-171450">
              <a:lnSpc>
                <a:spcPct val="100000"/>
              </a:lnSpc>
              <a:spcBef>
                <a:spcPts val="0"/>
              </a:spcBef>
              <a:spcAft>
                <a:spcPts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strike="noStrike" dirty="0">
                <a:effectLst/>
                <a:latin typeface="Times New Roman" panose="02020603050405020304" pitchFamily="18" charset="0"/>
                <a:ea typeface="Times New Roman" panose="02020603050405020304" pitchFamily="18" charset="0"/>
                <a:cs typeface="Times New Roman" panose="02020603050405020304" pitchFamily="18" charset="0"/>
              </a:rPr>
              <a:t>District of Columbia (30.8), U.S. Virgin Islands (27.6), </a:t>
            </a:r>
            <a:r>
              <a:rPr lang="en-US" sz="1200"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Georgia (26.0), Nevada (22.5), Louisiana (22.0), and Florida (21.4).</a:t>
            </a:r>
            <a:endParaRPr lang="en-US"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ea typeface="Calibri"/>
                <a:cs typeface="Times New Roman" panose="02020603050405020304" pitchFamily="18" charset="0"/>
              </a:rPr>
              <a:t>Data notes and sources</a:t>
            </a:r>
            <a:endParaRPr lang="en-US" sz="1200" b="1" dirty="0">
              <a:latin typeface="Times New Roman" panose="02020603050405020304" pitchFamily="18" charset="0"/>
              <a:ea typeface="Calibri"/>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2024 HIV Surveillance Data Release marks the first inclusion of data from the Republic of the Marshall Islands in numbers and rates of HIV diagnoses, deaths, and persons living with diagnosed HIV.</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For additional data, see Table 16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Use caution when comparing the rates of diagnoses for the District of Columbia and U.S. Virgin Islands to the rates for states due to the size of the populations.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 </a:t>
            </a:r>
            <a:r>
              <a:rPr lang="en-US" baseline="0" dirty="0">
                <a:latin typeface="Times New Roman" panose="02020603050405020304" pitchFamily="18" charset="0"/>
              </a:rPr>
              <a:t>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06609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Times New Roman" panose="02020603050405020304" pitchFamily="18" charset="0"/>
              </a:rPr>
              <a:t>Key findings</a:t>
            </a:r>
            <a:endParaRPr lang="en-US"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In 2024, in the United States, the highest rates of HIV diagnoses </a:t>
            </a:r>
            <a:r>
              <a:rPr lang="en-US" sz="1200" dirty="0">
                <a:solidFill>
                  <a:srgbClr val="000000"/>
                </a:solidFill>
                <a:latin typeface="Times New Roman" panose="02020603050405020304" pitchFamily="18" charset="0"/>
                <a:cs typeface="Times New Roman" panose="02020603050405020304" pitchFamily="18" charset="0"/>
              </a:rPr>
              <a:t>among 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by sex, age group, race/ethnicity, and region of residence</a:t>
            </a:r>
            <a:r>
              <a:rPr lang="en-US" sz="1200" b="1" i="0" dirty="0">
                <a:solidFill>
                  <a:srgbClr val="000000"/>
                </a:solidFill>
                <a:effectLst/>
                <a:latin typeface="Times New Roman" panose="02020603050405020304" pitchFamily="18" charset="0"/>
                <a:cs typeface="Times New Roman" panose="02020603050405020304" pitchFamily="18" charset="0"/>
              </a:rPr>
              <a:t> </a:t>
            </a:r>
            <a:r>
              <a:rPr lang="en-US" sz="1200" b="0" i="0" dirty="0">
                <a:solidFill>
                  <a:srgbClr val="000000"/>
                </a:solidFill>
                <a:effectLst/>
                <a:latin typeface="Times New Roman" panose="02020603050405020304" pitchFamily="18" charset="0"/>
                <a:cs typeface="Times New Roman" panose="02020603050405020304" pitchFamily="18" charset="0"/>
              </a:rPr>
              <a:t>were as follows</a:t>
            </a:r>
            <a:r>
              <a:rPr lang="en-US" sz="1200" dirty="0">
                <a:solidFill>
                  <a:srgbClr val="000000"/>
                </a:solidFill>
                <a:latin typeface="Times New Roman" panose="02020603050405020304" pitchFamily="18" charset="0"/>
                <a:cs typeface="Times New Roman" panose="02020603050405020304" pitchFamily="18" charset="0"/>
              </a:rPr>
              <a:t>:</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Males (21.6)</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Persons aged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25–34 years (30.3)</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Black/African American persons (42.2)</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Persons residing in the South (17.7)</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Data notes and sources</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For additional data, see Table 3a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Use caution when interpreting data for American Indian/Alaska Native and Native Hawaiian/other Pacific Islander persons as rates are based on small numbers.</a:t>
            </a:r>
          </a:p>
          <a:p>
            <a:pPr marL="0" marR="0">
              <a:lnSpc>
                <a:spcPct val="100000"/>
              </a:lnSpc>
              <a:spcBef>
                <a:spcPts val="0"/>
              </a:spcBef>
              <a:spcAft>
                <a:spcPts val="0"/>
              </a:spcAft>
            </a:pPr>
            <a:endParaRPr lang="en-US"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cs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 </a:t>
            </a:r>
            <a:r>
              <a:rPr lang="en-US" baseline="0" dirty="0">
                <a:latin typeface="Times New Roman" panose="02020603050405020304" pitchFamily="18" charset="0"/>
              </a:rPr>
              <a:t>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96460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cs typeface="Times New Roman" panose="02020603050405020304" pitchFamily="18" charset="0"/>
              </a:rPr>
              <a:t>Key findings</a:t>
            </a:r>
            <a:endParaRPr lang="en-US" dirty="0">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In 2024, in the United States and 7 territories and freely associated states, males accounted for the highest </a:t>
            </a:r>
            <a:r>
              <a:rPr lang="en-US" dirty="0">
                <a:solidFill>
                  <a:srgbClr val="000000"/>
                </a:solidFill>
                <a:latin typeface="Times New Roman" panose="02020603050405020304" pitchFamily="18" charset="0"/>
                <a:cs typeface="Times New Roman" panose="02020603050405020304" pitchFamily="18" charset="0"/>
              </a:rPr>
              <a:t>percentage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 of HIV diagnoses (80%) </a:t>
            </a:r>
            <a:r>
              <a:rPr lang="en-US" sz="1200" dirty="0">
                <a:solidFill>
                  <a:srgbClr val="000000"/>
                </a:solidFill>
                <a:latin typeface="Times New Roman" panose="02020603050405020304" pitchFamily="18" charset="0"/>
                <a:cs typeface="Times New Roman" panose="02020603050405020304" pitchFamily="18" charset="0"/>
              </a:rPr>
              <a:t>among 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a:t>
            </a:r>
            <a:r>
              <a:rPr lang="en-US" sz="1200" dirty="0">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Data notes and sources</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2024 HIV Surveillance Data Release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For additional data, see Table 1b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cs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 </a:t>
            </a:r>
            <a:r>
              <a:rPr lang="en-US" baseline="0" dirty="0">
                <a:latin typeface="Times New Roman" panose="02020603050405020304" pitchFamily="18" charset="0"/>
              </a:rPr>
              <a:t>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52421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Times New Roman" panose="02020603050405020304" pitchFamily="18" charset="0"/>
              </a:rPr>
              <a:t>Key findings</a:t>
            </a:r>
            <a:endParaRPr lang="en-US"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In 2024, in the United States and 7 territories and freely associated states, the highest percentages of HIV diagnoses </a:t>
            </a:r>
            <a:r>
              <a:rPr lang="en-US" sz="1200" dirty="0">
                <a:solidFill>
                  <a:srgbClr val="000000"/>
                </a:solidFill>
                <a:latin typeface="Times New Roman" panose="02020603050405020304" pitchFamily="18" charset="0"/>
                <a:cs typeface="Times New Roman" panose="02020603050405020304" pitchFamily="18" charset="0"/>
              </a:rPr>
              <a:t>among 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by age group</a:t>
            </a:r>
            <a:r>
              <a:rPr lang="en-US" sz="1200" b="1" i="0" dirty="0">
                <a:solidFill>
                  <a:srgbClr val="000000"/>
                </a:solidFill>
                <a:effectLst/>
                <a:latin typeface="Times New Roman" panose="02020603050405020304" pitchFamily="18" charset="0"/>
                <a:cs typeface="Times New Roman" panose="02020603050405020304" pitchFamily="18" charset="0"/>
              </a:rPr>
              <a:t> </a:t>
            </a:r>
            <a:r>
              <a:rPr lang="en-US" sz="1200" b="0" i="0" dirty="0">
                <a:solidFill>
                  <a:srgbClr val="000000"/>
                </a:solidFill>
                <a:effectLst/>
                <a:latin typeface="Times New Roman" panose="02020603050405020304" pitchFamily="18" charset="0"/>
                <a:cs typeface="Times New Roman" panose="02020603050405020304" pitchFamily="18" charset="0"/>
              </a:rPr>
              <a:t>were as follows</a:t>
            </a:r>
            <a:r>
              <a:rPr lang="en-US" sz="1200" dirty="0">
                <a:solidFill>
                  <a:srgbClr val="000000"/>
                </a:solidFill>
                <a:latin typeface="Times New Roman" panose="02020603050405020304" pitchFamily="18" charset="0"/>
                <a:cs typeface="Times New Roman" panose="02020603050405020304" pitchFamily="18" charset="0"/>
              </a:rPr>
              <a:t>:</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28650" lvl="1"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Persons aged 25‒3</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4 and </a:t>
            </a:r>
            <a:r>
              <a:rPr lang="en-US" sz="1200" dirty="0">
                <a:latin typeface="Times New Roman" panose="02020603050405020304" pitchFamily="18" charset="0"/>
                <a:cs typeface="Times New Roman" panose="02020603050405020304" pitchFamily="18" charset="0"/>
              </a:rPr>
              <a:t>35‒4</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4 years accounted for 60% of </a:t>
            </a:r>
            <a:r>
              <a:rPr lang="en-US" sz="1200" dirty="0">
                <a:latin typeface="Times New Roman" panose="02020603050405020304" pitchFamily="18" charset="0"/>
                <a:cs typeface="Times New Roman" panose="02020603050405020304" pitchFamily="18" charset="0"/>
              </a:rPr>
              <a:t>HIV diagnoses, 37% and 23%, respectively.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Data notes and sources</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2024 HIV Surveillance Data Release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For additional data, see Table 1b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cs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 </a:t>
            </a:r>
            <a:r>
              <a:rPr lang="en-US" baseline="0" dirty="0">
                <a:latin typeface="Times New Roman" panose="02020603050405020304" pitchFamily="18" charset="0"/>
              </a:rPr>
              <a:t>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52421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000000"/>
                </a:solidFill>
                <a:latin typeface="Times New Roman" panose="02020603050405020304" pitchFamily="18" charset="0"/>
                <a:cs typeface="Calibri"/>
              </a:rPr>
              <a:t>In 2024, in the United States and 7 territories and freely associated states, the highest percentages of HIV diagnoses </a:t>
            </a:r>
            <a:r>
              <a:rPr lang="en-US" sz="1200" dirty="0">
                <a:solidFill>
                  <a:srgbClr val="000000"/>
                </a:solidFill>
                <a:latin typeface="Times New Roman" panose="02020603050405020304" pitchFamily="18" charset="0"/>
                <a:cs typeface="Calibri"/>
              </a:rPr>
              <a:t>among persons aged </a:t>
            </a:r>
            <a:r>
              <a:rPr lang="en-US" sz="1200" b="0" i="0" dirty="0">
                <a:solidFill>
                  <a:srgbClr val="000000"/>
                </a:solidFill>
                <a:effectLst/>
                <a:latin typeface="Times New Roman" panose="02020603050405020304" pitchFamily="18" charset="0"/>
                <a:cs typeface="Calibri"/>
              </a:rPr>
              <a:t>≥ 13 years by race/ethnicity were as follows</a:t>
            </a:r>
            <a:r>
              <a:rPr lang="en-US" sz="1200" dirty="0">
                <a:solidFill>
                  <a:srgbClr val="000000"/>
                </a:solidFill>
                <a:latin typeface="Times New Roman" panose="02020603050405020304" pitchFamily="18" charset="0"/>
                <a:cs typeface="Calibri"/>
              </a:rPr>
              <a:t>:</a:t>
            </a:r>
            <a:endParaRPr lang="en-US" sz="1200" dirty="0">
              <a:latin typeface="Times New Roman" panose="02020603050405020304" pitchFamily="18" charset="0"/>
              <a:ea typeface="Calibri"/>
              <a:cs typeface="Calibri"/>
            </a:endParaRPr>
          </a:p>
          <a:p>
            <a:pPr marL="628650" lvl="1"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Calibri" panose="020F0502020204030204" pitchFamily="34" charset="0"/>
              </a:rPr>
              <a:t>Black/African American (39%) and Hispanic/Latino (34%) persons.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a:lnSpc>
                <a:spcPct val="100000"/>
              </a:lnSpc>
              <a:spcBef>
                <a:spcPts val="0"/>
              </a:spcBef>
              <a:spcAft>
                <a:spcPts val="0"/>
              </a:spcAft>
            </a:pPr>
            <a:endParaRPr lang="en-US" b="1" dirty="0">
              <a:latin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2b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  </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11837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population and HIV diagnoses </a:t>
            </a:r>
            <a:r>
              <a:rPr lang="en-US" sz="1200" dirty="0">
                <a:solidFill>
                  <a:srgbClr val="000000"/>
                </a:solidFill>
                <a:latin typeface="Times New Roman" panose="02020603050405020304" pitchFamily="18" charset="0"/>
                <a:cs typeface="Calibri"/>
              </a:rPr>
              <a:t>among persons aged </a:t>
            </a:r>
            <a:r>
              <a:rPr lang="en-US" sz="1200" b="0" i="0" dirty="0">
                <a:solidFill>
                  <a:srgbClr val="000000"/>
                </a:solidFill>
                <a:effectLst/>
                <a:latin typeface="Times New Roman" panose="02020603050405020304" pitchFamily="18" charset="0"/>
                <a:cs typeface="Calibri"/>
              </a:rPr>
              <a:t>≥ 13 years by race/ethnicity were as follows</a:t>
            </a:r>
            <a:r>
              <a:rPr lang="en-US" sz="1200" dirty="0">
                <a:solidFill>
                  <a:srgbClr val="000000"/>
                </a:solidFill>
                <a:latin typeface="Times New Roman" panose="02020603050405020304" pitchFamily="18" charset="0"/>
                <a:cs typeface="Calibri"/>
              </a:rPr>
              <a:t>:</a:t>
            </a:r>
            <a:endParaRPr lang="en-US" sz="1200" dirty="0">
              <a:latin typeface="Times New Roman" panose="02020603050405020304" pitchFamily="18" charset="0"/>
              <a:ea typeface="Calibri"/>
              <a:cs typeface="Calibri"/>
            </a:endParaRPr>
          </a:p>
          <a:p>
            <a:pPr marL="630555" indent="-171450">
              <a:lnSpc>
                <a:spcPct val="100000"/>
              </a:lnSpc>
              <a:spcBef>
                <a:spcPts val="0"/>
              </a:spcBef>
              <a:spcAft>
                <a:spcPts val="0"/>
              </a:spcAft>
              <a:buFont typeface="Arial" panose="020B0604020202020204" pitchFamily="34" charset="0"/>
              <a:buChar char="•"/>
            </a:pPr>
            <a:r>
              <a:rPr lang="en-US" sz="1200" dirty="0">
                <a:latin typeface="Times New Roman"/>
                <a:cs typeface="Times New Roman"/>
              </a:rPr>
              <a:t>Black/African American persons </a:t>
            </a:r>
            <a:r>
              <a:rPr lang="en-US" sz="1200" dirty="0">
                <a:solidFill>
                  <a:srgbClr val="000000"/>
                </a:solidFill>
                <a:effectLst/>
                <a:latin typeface="Times New Roman"/>
                <a:ea typeface="Times New Roman" panose="02020603050405020304" pitchFamily="18" charset="0"/>
                <a:cs typeface="Times New Roman"/>
              </a:rPr>
              <a:t>made up 12% of the population, but</a:t>
            </a:r>
            <a:r>
              <a:rPr lang="en-US" dirty="0">
                <a:solidFill>
                  <a:srgbClr val="000000"/>
                </a:solidFill>
                <a:latin typeface="Times New Roman"/>
                <a:ea typeface="Times New Roman" panose="02020603050405020304" pitchFamily="18" charset="0"/>
                <a:cs typeface="Times New Roman"/>
              </a:rPr>
              <a:t> </a:t>
            </a:r>
            <a:r>
              <a:rPr lang="en-US" sz="1200" dirty="0">
                <a:solidFill>
                  <a:srgbClr val="000000"/>
                </a:solidFill>
                <a:effectLst/>
                <a:latin typeface="Times New Roman"/>
                <a:ea typeface="Times New Roman" panose="02020603050405020304" pitchFamily="18" charset="0"/>
                <a:cs typeface="Times New Roman"/>
              </a:rPr>
              <a:t>this group accounted for 39% of</a:t>
            </a:r>
            <a:r>
              <a:rPr lang="en-US" dirty="0">
                <a:solidFill>
                  <a:srgbClr val="000000"/>
                </a:solidFill>
                <a:latin typeface="Times New Roman"/>
                <a:ea typeface="Times New Roman" panose="02020603050405020304" pitchFamily="18" charset="0"/>
                <a:cs typeface="Times New Roman"/>
              </a:rPr>
              <a:t> HIV</a:t>
            </a:r>
            <a:r>
              <a:rPr lang="en-US" sz="1200" dirty="0">
                <a:solidFill>
                  <a:srgbClr val="000000"/>
                </a:solidFill>
                <a:effectLst/>
                <a:latin typeface="Times New Roman"/>
                <a:ea typeface="Times New Roman" panose="02020603050405020304" pitchFamily="18" charset="0"/>
                <a:cs typeface="Times New Roman"/>
              </a:rPr>
              <a:t> diagnoses. </a:t>
            </a:r>
          </a:p>
          <a:p>
            <a:pPr marL="630555"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a:ea typeface="Times New Roman" panose="02020603050405020304" pitchFamily="18" charset="0"/>
                <a:cs typeface="Times New Roman"/>
              </a:rPr>
              <a:t>Hispanic</a:t>
            </a:r>
            <a:r>
              <a:rPr lang="en-US" sz="1200" dirty="0">
                <a:latin typeface="Times New Roman"/>
                <a:cs typeface="Times New Roman"/>
              </a:rPr>
              <a:t>/Latino persons </a:t>
            </a:r>
            <a:r>
              <a:rPr lang="en-US" sz="1200" dirty="0">
                <a:solidFill>
                  <a:srgbClr val="000000"/>
                </a:solidFill>
                <a:effectLst/>
                <a:latin typeface="Times New Roman"/>
                <a:ea typeface="Times New Roman" panose="02020603050405020304" pitchFamily="18" charset="0"/>
                <a:cs typeface="Times New Roman"/>
              </a:rPr>
              <a:t>made up 19% of the population, but</a:t>
            </a:r>
            <a:r>
              <a:rPr lang="en-US" dirty="0">
                <a:solidFill>
                  <a:srgbClr val="000000"/>
                </a:solidFill>
                <a:latin typeface="Times New Roman"/>
                <a:ea typeface="Times New Roman" panose="02020603050405020304" pitchFamily="18" charset="0"/>
                <a:cs typeface="Times New Roman"/>
              </a:rPr>
              <a:t> </a:t>
            </a:r>
            <a:r>
              <a:rPr lang="en-US" sz="1200" dirty="0">
                <a:solidFill>
                  <a:srgbClr val="000000"/>
                </a:solidFill>
                <a:effectLst/>
                <a:latin typeface="Times New Roman"/>
                <a:ea typeface="Times New Roman" panose="02020603050405020304" pitchFamily="18" charset="0"/>
                <a:cs typeface="Times New Roman"/>
              </a:rPr>
              <a:t>this group accounted for 33% of </a:t>
            </a:r>
            <a:r>
              <a:rPr lang="en-US" dirty="0">
                <a:solidFill>
                  <a:srgbClr val="000000"/>
                </a:solidFill>
                <a:latin typeface="Times New Roman"/>
                <a:ea typeface="Times New Roman" panose="02020603050405020304" pitchFamily="18" charset="0"/>
                <a:cs typeface="Times New Roman"/>
              </a:rPr>
              <a:t>HIV diagnoses</a:t>
            </a:r>
            <a:r>
              <a:rPr lang="en-US" sz="1200" dirty="0">
                <a:solidFill>
                  <a:srgbClr val="000000"/>
                </a:solidFill>
                <a:effectLst/>
                <a:latin typeface="Times New Roman"/>
                <a:ea typeface="Times New Roman" panose="02020603050405020304" pitchFamily="18" charset="0"/>
                <a:cs typeface="Times New Roman"/>
              </a:rPr>
              <a:t>.</a:t>
            </a:r>
          </a:p>
          <a:p>
            <a:pPr>
              <a:lnSpc>
                <a:spcPct val="100000"/>
              </a:lnSpc>
              <a:spcBef>
                <a:spcPts val="0"/>
              </a:spcBef>
              <a:spcAft>
                <a:spcPts val="0"/>
              </a:spcAft>
            </a:pPr>
            <a:endParaRPr lang="en-US" sz="1200" dirty="0">
              <a:solidFill>
                <a:srgbClr val="000000"/>
              </a:solidFill>
              <a:effectLst/>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For additional data, see Table 3a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Population denominators used to calculate rates for the United States are based on the U.S. Census Bureau’s 2024 Vintage postcensal estimates.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 </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789019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A3D-FF39-D0EC-16D2-831682AD4F3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1A3DBB-8BE4-93F3-1AE6-7003FF8CCD8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EDB4E5-8F3E-FFC7-0518-CE669E8CE3BF}"/>
              </a:ext>
            </a:extLst>
          </p:cNvPr>
          <p:cNvSpPr>
            <a:spLocks noGrp="1"/>
          </p:cNvSpPr>
          <p:nvPr>
            <p:ph type="dt" sz="half" idx="10"/>
          </p:nvPr>
        </p:nvSpPr>
        <p:spPr>
          <a:xfrm>
            <a:off x="628650" y="4767263"/>
            <a:ext cx="2057400" cy="273844"/>
          </a:xfrm>
          <a:prstGeom prst="rect">
            <a:avLst/>
          </a:prstGeom>
        </p:spPr>
        <p:txBody>
          <a:bodyPr/>
          <a:lstStyle/>
          <a:p>
            <a:fld id="{6F89EA21-22AA-4763-9989-7FE70B5A22A9}" type="datetime1">
              <a:rPr lang="en-US" smtClean="0"/>
              <a:t>2026-05-05</a:t>
            </a:fld>
            <a:endParaRPr lang="en-US"/>
          </a:p>
        </p:txBody>
      </p:sp>
      <p:sp>
        <p:nvSpPr>
          <p:cNvPr id="5" name="Footer Placeholder 4">
            <a:extLst>
              <a:ext uri="{FF2B5EF4-FFF2-40B4-BE49-F238E27FC236}">
                <a16:creationId xmlns:a16="http://schemas.microsoft.com/office/drawing/2014/main" id="{116AA4BA-76E7-6C55-2617-3EBFA5887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E6763-F4BF-114A-1EF5-D1288DD7787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52981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E399-7F94-A137-FCF1-AFC531C18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3E54D-62C9-6074-CC27-7A7A31A71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DC523E-C7AD-ADCC-8FAD-B629AAEC8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1765D-2132-7842-7631-D3401C288BE9}"/>
              </a:ext>
            </a:extLst>
          </p:cNvPr>
          <p:cNvSpPr>
            <a:spLocks noGrp="1"/>
          </p:cNvSpPr>
          <p:nvPr>
            <p:ph type="sldNum" sz="quarter" idx="12"/>
          </p:nvPr>
        </p:nvSpPr>
        <p:spPr>
          <a:xfrm>
            <a:off x="78206" y="4767262"/>
            <a:ext cx="2057400" cy="273844"/>
          </a:xfrm>
        </p:spPr>
        <p:txBody>
          <a:bodyPr/>
          <a:lstStyle>
            <a:lvl1pPr algn="l">
              <a:defRPr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421313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8403-0020-DBEC-F42E-BB9478940F2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E004B76-1DC1-532B-6421-56DC0F7E03CC}"/>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CA2D47-5AFC-2BED-27DF-67E192E92450}"/>
              </a:ext>
            </a:extLst>
          </p:cNvPr>
          <p:cNvSpPr>
            <a:spLocks noGrp="1"/>
          </p:cNvSpPr>
          <p:nvPr>
            <p:ph type="dt" sz="half" idx="10"/>
          </p:nvPr>
        </p:nvSpPr>
        <p:spPr>
          <a:xfrm>
            <a:off x="628650" y="4767263"/>
            <a:ext cx="2057400" cy="273844"/>
          </a:xfrm>
          <a:prstGeom prst="rect">
            <a:avLst/>
          </a:prstGeom>
        </p:spPr>
        <p:txBody>
          <a:bodyPr/>
          <a:lstStyle/>
          <a:p>
            <a:fld id="{B4B5B049-2933-4175-9EE8-D83ECFB7F70D}" type="datetime1">
              <a:rPr lang="en-US" smtClean="0"/>
              <a:t>2026-05-05</a:t>
            </a:fld>
            <a:endParaRPr lang="en-US"/>
          </a:p>
        </p:txBody>
      </p:sp>
      <p:sp>
        <p:nvSpPr>
          <p:cNvPr id="5" name="Footer Placeholder 4">
            <a:extLst>
              <a:ext uri="{FF2B5EF4-FFF2-40B4-BE49-F238E27FC236}">
                <a16:creationId xmlns:a16="http://schemas.microsoft.com/office/drawing/2014/main" id="{6BF5CC7D-3707-3EBE-8F0F-A8C43C80D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3B4A0-9125-F550-432D-7233322E0BC2}"/>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668083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67A2-7788-1B01-C0B4-F910559F5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61796-94AE-AE01-B528-AF912B419B4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0A477-5C31-5596-21FD-A513C2AA843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65824-12CC-7379-D3F8-00463E138593}"/>
              </a:ext>
            </a:extLst>
          </p:cNvPr>
          <p:cNvSpPr>
            <a:spLocks noGrp="1"/>
          </p:cNvSpPr>
          <p:nvPr>
            <p:ph type="dt" sz="half" idx="10"/>
          </p:nvPr>
        </p:nvSpPr>
        <p:spPr>
          <a:xfrm>
            <a:off x="628650" y="4767263"/>
            <a:ext cx="2057400" cy="273844"/>
          </a:xfrm>
          <a:prstGeom prst="rect">
            <a:avLst/>
          </a:prstGeom>
        </p:spPr>
        <p:txBody>
          <a:bodyPr/>
          <a:lstStyle/>
          <a:p>
            <a:fld id="{C6C372CE-E33F-4A6E-880B-8A71F9A3C39A}" type="datetime1">
              <a:rPr lang="en-US" smtClean="0"/>
              <a:t>2026-05-05</a:t>
            </a:fld>
            <a:endParaRPr lang="en-US"/>
          </a:p>
        </p:txBody>
      </p:sp>
      <p:sp>
        <p:nvSpPr>
          <p:cNvPr id="6" name="Footer Placeholder 5">
            <a:extLst>
              <a:ext uri="{FF2B5EF4-FFF2-40B4-BE49-F238E27FC236}">
                <a16:creationId xmlns:a16="http://schemas.microsoft.com/office/drawing/2014/main" id="{5A4A3136-77B9-9952-C7B3-273A18822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36B39-6B95-8A70-2927-BA4975EA0F2A}"/>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028190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D602-CFD5-2A65-452D-F9415C81147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F3F1D-A7F3-8790-D590-B2EE0F92D7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A466BC-F8F6-FDAF-2A5D-0B2A23E202B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7B62A-A035-ADDF-53D1-8928C02422D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ADF5C-0426-60DC-6462-B262FAD34DF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C06F5-AFFD-2BE9-6818-A55E1ECC77CD}"/>
              </a:ext>
            </a:extLst>
          </p:cNvPr>
          <p:cNvSpPr>
            <a:spLocks noGrp="1"/>
          </p:cNvSpPr>
          <p:nvPr>
            <p:ph type="dt" sz="half" idx="10"/>
          </p:nvPr>
        </p:nvSpPr>
        <p:spPr>
          <a:xfrm>
            <a:off x="628650" y="4767263"/>
            <a:ext cx="2057400" cy="273844"/>
          </a:xfrm>
          <a:prstGeom prst="rect">
            <a:avLst/>
          </a:prstGeom>
        </p:spPr>
        <p:txBody>
          <a:bodyPr/>
          <a:lstStyle/>
          <a:p>
            <a:fld id="{96F815EC-E733-4949-BEB6-732C20837BA9}" type="datetime1">
              <a:rPr lang="en-US" smtClean="0"/>
              <a:t>2026-05-05</a:t>
            </a:fld>
            <a:endParaRPr lang="en-US"/>
          </a:p>
        </p:txBody>
      </p:sp>
      <p:sp>
        <p:nvSpPr>
          <p:cNvPr id="8" name="Footer Placeholder 7">
            <a:extLst>
              <a:ext uri="{FF2B5EF4-FFF2-40B4-BE49-F238E27FC236}">
                <a16:creationId xmlns:a16="http://schemas.microsoft.com/office/drawing/2014/main" id="{10FFE51F-13FD-E945-9782-CD3485143A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9F4D8D-5C5A-47CA-0A92-29A007C3B610}"/>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5040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92F6-9B55-DCEE-97FA-48B5411253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002FB-C8B1-FDD3-3478-0AA8A2965FD7}"/>
              </a:ext>
            </a:extLst>
          </p:cNvPr>
          <p:cNvSpPr>
            <a:spLocks noGrp="1"/>
          </p:cNvSpPr>
          <p:nvPr>
            <p:ph type="dt" sz="half" idx="10"/>
          </p:nvPr>
        </p:nvSpPr>
        <p:spPr>
          <a:xfrm>
            <a:off x="628650" y="4767263"/>
            <a:ext cx="2057400" cy="273844"/>
          </a:xfrm>
          <a:prstGeom prst="rect">
            <a:avLst/>
          </a:prstGeom>
        </p:spPr>
        <p:txBody>
          <a:bodyPr/>
          <a:lstStyle/>
          <a:p>
            <a:fld id="{17602BF5-C3E5-4E3A-87A5-4C577C643B1A}" type="datetime1">
              <a:rPr lang="en-US" smtClean="0"/>
              <a:t>2026-05-05</a:t>
            </a:fld>
            <a:endParaRPr lang="en-US"/>
          </a:p>
        </p:txBody>
      </p:sp>
      <p:sp>
        <p:nvSpPr>
          <p:cNvPr id="4" name="Footer Placeholder 3">
            <a:extLst>
              <a:ext uri="{FF2B5EF4-FFF2-40B4-BE49-F238E27FC236}">
                <a16:creationId xmlns:a16="http://schemas.microsoft.com/office/drawing/2014/main" id="{E86DB193-31FD-D32D-9BBE-64656A49DE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3950E-D23D-5868-F82E-61ED88CF5EFC}"/>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90465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4767262"/>
            <a:ext cx="2057400" cy="273844"/>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17828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1572-6F78-DAAE-2BC1-C4BFA672735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08A8A9-93C9-30DC-B0CF-E7E47EA20C6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2BD98-0498-56DE-E653-4D699309937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892AED-A997-851B-F962-44210439BB74}"/>
              </a:ext>
            </a:extLst>
          </p:cNvPr>
          <p:cNvSpPr>
            <a:spLocks noGrp="1"/>
          </p:cNvSpPr>
          <p:nvPr>
            <p:ph type="dt" sz="half" idx="10"/>
          </p:nvPr>
        </p:nvSpPr>
        <p:spPr>
          <a:xfrm>
            <a:off x="628650" y="4767263"/>
            <a:ext cx="2057400" cy="273844"/>
          </a:xfrm>
          <a:prstGeom prst="rect">
            <a:avLst/>
          </a:prstGeom>
        </p:spPr>
        <p:txBody>
          <a:bodyPr/>
          <a:lstStyle/>
          <a:p>
            <a:fld id="{40BBA586-11B3-4302-9F7C-60B5D5F2707C}" type="datetime1">
              <a:rPr lang="en-US" smtClean="0"/>
              <a:t>2026-05-05</a:t>
            </a:fld>
            <a:endParaRPr lang="en-US"/>
          </a:p>
        </p:txBody>
      </p:sp>
      <p:sp>
        <p:nvSpPr>
          <p:cNvPr id="6" name="Footer Placeholder 5">
            <a:extLst>
              <a:ext uri="{FF2B5EF4-FFF2-40B4-BE49-F238E27FC236}">
                <a16:creationId xmlns:a16="http://schemas.microsoft.com/office/drawing/2014/main" id="{B5A6B291-65C3-424A-1205-7C8C6659A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C085D-EA69-A15A-DE51-C746218C05B5}"/>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551966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4409-E519-10FC-FF60-F336759D2DD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73686AC-9880-F4EB-5737-83E2C6A0884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034E9EE-02A2-5A9A-CB37-F8B110190E1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8551B7-579B-BE4A-095D-D06B9A965CC9}"/>
              </a:ext>
            </a:extLst>
          </p:cNvPr>
          <p:cNvSpPr>
            <a:spLocks noGrp="1"/>
          </p:cNvSpPr>
          <p:nvPr>
            <p:ph type="dt" sz="half" idx="10"/>
          </p:nvPr>
        </p:nvSpPr>
        <p:spPr>
          <a:xfrm>
            <a:off x="628650" y="4767263"/>
            <a:ext cx="2057400" cy="273844"/>
          </a:xfrm>
          <a:prstGeom prst="rect">
            <a:avLst/>
          </a:prstGeom>
        </p:spPr>
        <p:txBody>
          <a:bodyPr/>
          <a:lstStyle/>
          <a:p>
            <a:fld id="{86EB1B13-0620-463A-A2E3-FB39B335DDA9}" type="datetime1">
              <a:rPr lang="en-US" smtClean="0"/>
              <a:t>2026-05-05</a:t>
            </a:fld>
            <a:endParaRPr lang="en-US"/>
          </a:p>
        </p:txBody>
      </p:sp>
      <p:sp>
        <p:nvSpPr>
          <p:cNvPr id="6" name="Footer Placeholder 5">
            <a:extLst>
              <a:ext uri="{FF2B5EF4-FFF2-40B4-BE49-F238E27FC236}">
                <a16:creationId xmlns:a16="http://schemas.microsoft.com/office/drawing/2014/main" id="{BC41F4D9-1365-1771-470F-0AB2A7C10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DE0EB-EAFB-48CF-2E02-7AAEC11A5CCD}"/>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631910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3B5F-2A9C-EC14-04E1-24839C4BF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3BABA-3CA2-41E4-9A0B-1DDB5A8C2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0A716-EE48-0B44-3DDE-3B17FFA6D0D2}"/>
              </a:ext>
            </a:extLst>
          </p:cNvPr>
          <p:cNvSpPr>
            <a:spLocks noGrp="1"/>
          </p:cNvSpPr>
          <p:nvPr>
            <p:ph type="dt" sz="half" idx="10"/>
          </p:nvPr>
        </p:nvSpPr>
        <p:spPr>
          <a:xfrm>
            <a:off x="628650" y="4767263"/>
            <a:ext cx="2057400" cy="273844"/>
          </a:xfrm>
          <a:prstGeom prst="rect">
            <a:avLst/>
          </a:prstGeom>
        </p:spPr>
        <p:txBody>
          <a:bodyPr/>
          <a:lstStyle/>
          <a:p>
            <a:fld id="{3C1121EF-055D-410A-BC7A-6095D1C4DD2F}" type="datetime1">
              <a:rPr lang="en-US" smtClean="0"/>
              <a:t>2026-05-05</a:t>
            </a:fld>
            <a:endParaRPr lang="en-US"/>
          </a:p>
        </p:txBody>
      </p:sp>
      <p:sp>
        <p:nvSpPr>
          <p:cNvPr id="5" name="Footer Placeholder 4">
            <a:extLst>
              <a:ext uri="{FF2B5EF4-FFF2-40B4-BE49-F238E27FC236}">
                <a16:creationId xmlns:a16="http://schemas.microsoft.com/office/drawing/2014/main" id="{350F052D-8C07-0244-50C7-72BD0E4A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EC7E4-FFFA-E06F-C4F2-614FBC000F8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69561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6AEBB-BE2E-21CD-9879-2F1D588966D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7502E-7659-4DAD-BED6-4E6D0D3DB7C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0AD8D-164D-9A66-EBEF-9437613ECA18}"/>
              </a:ext>
            </a:extLst>
          </p:cNvPr>
          <p:cNvSpPr>
            <a:spLocks noGrp="1"/>
          </p:cNvSpPr>
          <p:nvPr>
            <p:ph type="dt" sz="half" idx="10"/>
          </p:nvPr>
        </p:nvSpPr>
        <p:spPr>
          <a:xfrm>
            <a:off x="628650" y="4767263"/>
            <a:ext cx="2057400" cy="273844"/>
          </a:xfrm>
          <a:prstGeom prst="rect">
            <a:avLst/>
          </a:prstGeom>
        </p:spPr>
        <p:txBody>
          <a:bodyPr/>
          <a:lstStyle/>
          <a:p>
            <a:fld id="{F01CD3F1-3FEE-4D09-AD59-377F6B17F6F0}" type="datetime1">
              <a:rPr lang="en-US" smtClean="0"/>
              <a:t>2026-05-05</a:t>
            </a:fld>
            <a:endParaRPr lang="en-US"/>
          </a:p>
        </p:txBody>
      </p:sp>
      <p:sp>
        <p:nvSpPr>
          <p:cNvPr id="5" name="Footer Placeholder 4">
            <a:extLst>
              <a:ext uri="{FF2B5EF4-FFF2-40B4-BE49-F238E27FC236}">
                <a16:creationId xmlns:a16="http://schemas.microsoft.com/office/drawing/2014/main" id="{86F9DDC7-BF3B-1A89-A275-B6E555BAB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6226E-BD48-C844-ABEA-67901C4A0D1E}"/>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06287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77136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4767262"/>
            <a:ext cx="2057400" cy="273844"/>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45874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76" r:id="rId5"/>
    <p:sldLayoutId id="2147483852" r:id="rId6"/>
    <p:sldLayoutId id="2147483883" r:id="rId7"/>
    <p:sldLayoutId id="2147483885" r:id="rId8"/>
    <p:sldLayoutId id="2147483901"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2E8FB-3FA6-A9D9-BEE1-FB11AD78A0E9}"/>
              </a:ext>
            </a:extLst>
          </p:cNvPr>
          <p:cNvSpPr>
            <a:spLocks noGrp="1"/>
          </p:cNvSpPr>
          <p:nvPr>
            <p:ph type="title"/>
          </p:nvPr>
        </p:nvSpPr>
        <p:spPr>
          <a:xfrm>
            <a:off x="105277" y="13692"/>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09273-79F2-6EF9-39AB-9A1716DCA32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8BB7355-5F1E-2BAA-64DC-F68C778CFDA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C38951-EC10-0F2C-A801-272B248C9950}"/>
              </a:ext>
            </a:extLst>
          </p:cNvPr>
          <p:cNvSpPr>
            <a:spLocks noGrp="1"/>
          </p:cNvSpPr>
          <p:nvPr>
            <p:ph type="sldNum" sz="quarter" idx="4"/>
          </p:nvPr>
        </p:nvSpPr>
        <p:spPr>
          <a:xfrm>
            <a:off x="0" y="4869657"/>
            <a:ext cx="2057400" cy="273844"/>
          </a:xfrm>
          <a:prstGeom prst="rect">
            <a:avLst/>
          </a:prstGeom>
        </p:spPr>
        <p:txBody>
          <a:bodyPr vert="horz" lIns="91440" tIns="45720" rIns="91440" bIns="45720" rtlCol="0" anchor="ctr"/>
          <a:lstStyle>
            <a:lvl1pPr algn="l">
              <a:defRPr sz="900"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287285053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l" defTabSz="6858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FB4A8E5-36C9-EDF8-0960-1059F3FAF196}"/>
            </a:ext>
          </a:extLst>
        </p:cNvPr>
        <p:cNvGrpSpPr/>
        <p:nvPr/>
      </p:nvGrpSpPr>
      <p:grpSpPr>
        <a:xfrm>
          <a:off x="0" y="0"/>
          <a:ext cx="0" cy="0"/>
          <a:chOff x="0" y="0"/>
          <a:chExt cx="0" cy="0"/>
        </a:xfrm>
      </p:grpSpPr>
      <p:pic>
        <p:nvPicPr>
          <p:cNvPr id="2" name="Picture 1" descr="Title Slide: Diagnoses, Deaths, and Prevalence of HIV in the United States and 7 Territories and Freely Associated States, 2024">
            <a:extLst>
              <a:ext uri="{FF2B5EF4-FFF2-40B4-BE49-F238E27FC236}">
                <a16:creationId xmlns:a16="http://schemas.microsoft.com/office/drawing/2014/main" id="{4FF00359-ABB6-D5C6-78C9-BA7D21FB84BC}"/>
              </a:ext>
            </a:extLst>
          </p:cNvPr>
          <p:cNvPicPr>
            <a:picLocks noChangeAspect="1"/>
          </p:cNvPicPr>
          <p:nvPr/>
        </p:nvPicPr>
        <p:blipFill>
          <a:blip r:embed="rId4"/>
          <a:stretch>
            <a:fillRect/>
          </a:stretch>
        </p:blipFill>
        <p:spPr>
          <a:xfrm>
            <a:off x="89904" y="0"/>
            <a:ext cx="9054095" cy="4551452"/>
          </a:xfrm>
          <a:prstGeom prst="rect">
            <a:avLst/>
          </a:prstGeom>
        </p:spPr>
      </p:pic>
    </p:spTree>
    <p:extLst>
      <p:ext uri="{BB962C8B-B14F-4D97-AF65-F5344CB8AC3E}">
        <p14:creationId xmlns:p14="http://schemas.microsoft.com/office/powerpoint/2010/main" val="147401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EDF79-BBD0-8AA1-15E5-1CAC729DAB1E}"/>
              </a:ext>
              <a:ext uri="{C183D7F6-B498-43B3-948B-1728B52AA6E4}">
                <adec:decorative xmlns:adec="http://schemas.microsoft.com/office/drawing/2017/decorative" val="0"/>
              </a:ext>
            </a:extLst>
          </p:cNvPr>
          <p:cNvSpPr>
            <a:spLocks noGrp="1"/>
          </p:cNvSpPr>
          <p:nvPr>
            <p:ph type="title"/>
          </p:nvPr>
        </p:nvSpPr>
        <p:spPr>
          <a:xfrm>
            <a:off x="233265" y="0"/>
            <a:ext cx="8490858" cy="857250"/>
          </a:xfrm>
        </p:spPr>
        <p:txBody>
          <a:bodyPr/>
          <a:lstStyle/>
          <a:p>
            <a:pPr>
              <a:lnSpc>
                <a:spcPct val="100000"/>
              </a:lnSpc>
            </a:pPr>
            <a:r>
              <a:rPr lang="en-US" sz="2000" dirty="0">
                <a:solidFill>
                  <a:schemeClr val="bg1"/>
                </a:solidFill>
                <a:latin typeface="Calibri" panose="020F0502020204030204" pitchFamily="34" charset="0"/>
              </a:rPr>
              <a:t>HIV diagnoses, by transmission category and sex, 2024—United States and 7 territories and freely associated states</a:t>
            </a:r>
          </a:p>
        </p:txBody>
      </p:sp>
      <p:pic>
        <p:nvPicPr>
          <p:cNvPr id="5" name="Picture 4" descr="This slide presents a horizontal bar chart of HIV diagnoses among persons aged ≥13 years, by sex and transmission category, during 2024 in the United States and 7 territories and freely associated states.">
            <a:extLst>
              <a:ext uri="{FF2B5EF4-FFF2-40B4-BE49-F238E27FC236}">
                <a16:creationId xmlns:a16="http://schemas.microsoft.com/office/drawing/2014/main" id="{35A6E1BF-1689-2D70-5EFD-39DCAE252F9E}"/>
              </a:ext>
            </a:extLst>
          </p:cNvPr>
          <p:cNvPicPr>
            <a:picLocks noChangeAspect="1"/>
          </p:cNvPicPr>
          <p:nvPr/>
        </p:nvPicPr>
        <p:blipFill>
          <a:blip r:embed="rId3"/>
          <a:stretch>
            <a:fillRect/>
          </a:stretch>
        </p:blipFill>
        <p:spPr>
          <a:xfrm>
            <a:off x="130679" y="887006"/>
            <a:ext cx="8882642" cy="4054191"/>
          </a:xfrm>
          <a:prstGeom prst="rect">
            <a:avLst/>
          </a:prstGeom>
        </p:spPr>
      </p:pic>
      <p:sp>
        <p:nvSpPr>
          <p:cNvPr id="2" name="TextBox 1">
            <a:extLst>
              <a:ext uri="{FF2B5EF4-FFF2-40B4-BE49-F238E27FC236}">
                <a16:creationId xmlns:a16="http://schemas.microsoft.com/office/drawing/2014/main" id="{4FC2744A-8B9E-37E6-7CC9-ADF723B837A7}"/>
              </a:ext>
            </a:extLst>
          </p:cNvPr>
          <p:cNvSpPr txBox="1"/>
          <p:nvPr/>
        </p:nvSpPr>
        <p:spPr>
          <a:xfrm>
            <a:off x="87154" y="4825781"/>
            <a:ext cx="8398110"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a:t>
            </a:r>
            <a:endParaRPr lang="en-US" sz="900" strike="sngStrike">
              <a:solidFill>
                <a:srgbClr val="000000"/>
              </a:solidFill>
              <a:highlight>
                <a:srgbClr val="FFFF00"/>
              </a:highlight>
              <a:latin typeface="Calibri" panose="020F0502020204030204" pitchFamily="34" charset="0"/>
            </a:endParaRPr>
          </a:p>
        </p:txBody>
      </p:sp>
    </p:spTree>
    <p:extLst>
      <p:ext uri="{BB962C8B-B14F-4D97-AF65-F5344CB8AC3E}">
        <p14:creationId xmlns:p14="http://schemas.microsoft.com/office/powerpoint/2010/main" val="252493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0C220-5A65-1014-1C6F-E147AED185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7CFEA8-6004-D922-B42C-E0EFD4B9DEFC}"/>
              </a:ext>
              <a:ext uri="{C183D7F6-B498-43B3-948B-1728B52AA6E4}">
                <adec:decorative xmlns:adec="http://schemas.microsoft.com/office/drawing/2017/decorative" val="0"/>
              </a:ext>
            </a:extLst>
          </p:cNvPr>
          <p:cNvSpPr>
            <a:spLocks noGrp="1"/>
          </p:cNvSpPr>
          <p:nvPr>
            <p:ph type="title"/>
          </p:nvPr>
        </p:nvSpPr>
        <p:spPr>
          <a:xfrm>
            <a:off x="233264" y="0"/>
            <a:ext cx="9045205" cy="857250"/>
          </a:xfrm>
        </p:spPr>
        <p:txBody>
          <a:bodyPr/>
          <a:lstStyle/>
          <a:p>
            <a:pPr>
              <a:lnSpc>
                <a:spcPct val="100000"/>
              </a:lnSpc>
            </a:pPr>
            <a:r>
              <a:rPr lang="en-US" sz="2000" dirty="0">
                <a:solidFill>
                  <a:schemeClr val="bg1"/>
                </a:solidFill>
                <a:latin typeface="Calibri" panose="020F0502020204030204" pitchFamily="34" charset="0"/>
              </a:rPr>
              <a:t>HIV diagnoses, by age, 2020–2024—United States and 7 territories and freely associated states</a:t>
            </a:r>
          </a:p>
        </p:txBody>
      </p:sp>
      <p:pic>
        <p:nvPicPr>
          <p:cNvPr id="22" name="Picture 21" descr="This slide presents a line chart of HIV diagnoses among persons aged ≥13 years, by age, during 2020 and 2024 in the United States and 7 territories and freely associated states.">
            <a:extLst>
              <a:ext uri="{FF2B5EF4-FFF2-40B4-BE49-F238E27FC236}">
                <a16:creationId xmlns:a16="http://schemas.microsoft.com/office/drawing/2014/main" id="{9C534EFA-7D57-9AAF-2A7B-D3D52B6117C4}"/>
              </a:ext>
            </a:extLst>
          </p:cNvPr>
          <p:cNvPicPr>
            <a:picLocks noChangeAspect="1"/>
          </p:cNvPicPr>
          <p:nvPr/>
        </p:nvPicPr>
        <p:blipFill>
          <a:blip r:embed="rId3"/>
          <a:stretch>
            <a:fillRect/>
          </a:stretch>
        </p:blipFill>
        <p:spPr>
          <a:xfrm>
            <a:off x="233264" y="934948"/>
            <a:ext cx="8792485" cy="4075169"/>
          </a:xfrm>
          <a:prstGeom prst="rect">
            <a:avLst/>
          </a:prstGeom>
        </p:spPr>
      </p:pic>
      <p:sp>
        <p:nvSpPr>
          <p:cNvPr id="11" name="TextBox 10">
            <a:extLst>
              <a:ext uri="{FF2B5EF4-FFF2-40B4-BE49-F238E27FC236}">
                <a16:creationId xmlns:a16="http://schemas.microsoft.com/office/drawing/2014/main" id="{B3D38B17-2117-C323-4CD0-8107974BBCCA}"/>
              </a:ext>
            </a:extLst>
          </p:cNvPr>
          <p:cNvSpPr txBox="1"/>
          <p:nvPr/>
        </p:nvSpPr>
        <p:spPr>
          <a:xfrm>
            <a:off x="203317" y="4779285"/>
            <a:ext cx="3319413"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a:t>
            </a:r>
            <a:r>
              <a:rPr lang="en-US" sz="900" dirty="0">
                <a:solidFill>
                  <a:srgbClr val="000000"/>
                </a:solidFill>
                <a:latin typeface="Calibri" panose="020F0502020204030204" pitchFamily="34" charset="0"/>
              </a:rPr>
              <a:t>. Rates are per 100,000.</a:t>
            </a:r>
          </a:p>
        </p:txBody>
      </p:sp>
    </p:spTree>
    <p:extLst>
      <p:ext uri="{BB962C8B-B14F-4D97-AF65-F5344CB8AC3E}">
        <p14:creationId xmlns:p14="http://schemas.microsoft.com/office/powerpoint/2010/main" val="295418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3785B-FE5E-B279-9F39-902E51521718}"/>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4CB47A74-4B87-1840-E058-3CE8EC16B832}"/>
              </a:ext>
              <a:ext uri="{C183D7F6-B498-43B3-948B-1728B52AA6E4}">
                <adec:decorative xmlns:adec="http://schemas.microsoft.com/office/drawing/2017/decorative" val="0"/>
              </a:ext>
            </a:extLst>
          </p:cNvPr>
          <p:cNvSpPr>
            <a:spLocks noGrp="1"/>
          </p:cNvSpPr>
          <p:nvPr>
            <p:ph type="title"/>
          </p:nvPr>
        </p:nvSpPr>
        <p:spPr>
          <a:xfrm>
            <a:off x="261257" y="-1"/>
            <a:ext cx="8341568" cy="883211"/>
          </a:xfrm>
        </p:spPr>
        <p:txBody>
          <a:bodyPr/>
          <a:lstStyle/>
          <a:p>
            <a:pPr>
              <a:lnSpc>
                <a:spcPct val="100000"/>
              </a:lnSpc>
            </a:pPr>
            <a:r>
              <a:rPr lang="en-US" sz="2000" dirty="0">
                <a:solidFill>
                  <a:schemeClr val="bg1"/>
                </a:solidFill>
                <a:latin typeface="Calibri" panose="020F0502020204030204" pitchFamily="34" charset="0"/>
              </a:rPr>
              <a:t>HIV diagnoses, by race/ethnicity, 2020–2024—United States and 7 territories and freely associated states</a:t>
            </a:r>
          </a:p>
        </p:txBody>
      </p:sp>
      <p:pic>
        <p:nvPicPr>
          <p:cNvPr id="5" name="Picture 4" descr="This slide presents a line chart of HIV diagnoses among persons aged ≥13 years, by race/ethnicity, during 2020 and 2024 in the United States and 7 territories and freely associated states.">
            <a:extLst>
              <a:ext uri="{FF2B5EF4-FFF2-40B4-BE49-F238E27FC236}">
                <a16:creationId xmlns:a16="http://schemas.microsoft.com/office/drawing/2014/main" id="{C64934AD-C91C-7BDB-C8A0-EAB839B7032D}"/>
              </a:ext>
            </a:extLst>
          </p:cNvPr>
          <p:cNvPicPr>
            <a:picLocks noChangeAspect="1"/>
          </p:cNvPicPr>
          <p:nvPr/>
        </p:nvPicPr>
        <p:blipFill>
          <a:blip r:embed="rId3"/>
          <a:stretch>
            <a:fillRect/>
          </a:stretch>
        </p:blipFill>
        <p:spPr>
          <a:xfrm>
            <a:off x="261257" y="883210"/>
            <a:ext cx="8777455" cy="4110030"/>
          </a:xfrm>
          <a:prstGeom prst="rect">
            <a:avLst/>
          </a:prstGeom>
        </p:spPr>
      </p:pic>
      <p:sp>
        <p:nvSpPr>
          <p:cNvPr id="4" name="TextBox 3">
            <a:extLst>
              <a:ext uri="{FF2B5EF4-FFF2-40B4-BE49-F238E27FC236}">
                <a16:creationId xmlns:a16="http://schemas.microsoft.com/office/drawing/2014/main" id="{4937E31F-ABE4-A476-54A1-3D214C22830E}"/>
              </a:ext>
            </a:extLst>
          </p:cNvPr>
          <p:cNvSpPr txBox="1"/>
          <p:nvPr/>
        </p:nvSpPr>
        <p:spPr>
          <a:xfrm>
            <a:off x="163054" y="4708681"/>
            <a:ext cx="8038632"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endParaRPr lang="en-US" sz="900" strike="sngStrike" dirty="0">
              <a:solidFill>
                <a:srgbClr val="000000"/>
              </a:solidFill>
              <a:latin typeface="Calibri"/>
              <a:ea typeface="Calibri"/>
              <a:cs typeface="Calibri"/>
            </a:endParaRPr>
          </a:p>
        </p:txBody>
      </p:sp>
    </p:spTree>
    <p:extLst>
      <p:ext uri="{BB962C8B-B14F-4D97-AF65-F5344CB8AC3E}">
        <p14:creationId xmlns:p14="http://schemas.microsoft.com/office/powerpoint/2010/main" val="326922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66E4-0A03-15F4-424E-59C058EE55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E853F3-043B-1A5A-ACA4-DEBA3F82E827}"/>
              </a:ext>
              <a:ext uri="{C183D7F6-B498-43B3-948B-1728B52AA6E4}">
                <adec:decorative xmlns:adec="http://schemas.microsoft.com/office/drawing/2017/decorative" val="0"/>
              </a:ext>
            </a:extLst>
          </p:cNvPr>
          <p:cNvSpPr>
            <a:spLocks noGrp="1"/>
          </p:cNvSpPr>
          <p:nvPr>
            <p:ph type="title"/>
          </p:nvPr>
        </p:nvSpPr>
        <p:spPr>
          <a:xfrm>
            <a:off x="251927" y="0"/>
            <a:ext cx="8406882" cy="857250"/>
          </a:xfrm>
        </p:spPr>
        <p:txBody>
          <a:bodyPr/>
          <a:lstStyle/>
          <a:p>
            <a:pPr>
              <a:lnSpc>
                <a:spcPct val="100000"/>
              </a:lnSpc>
            </a:pPr>
            <a:r>
              <a:rPr lang="en-US" sz="2000" dirty="0">
                <a:solidFill>
                  <a:schemeClr val="bg1"/>
                </a:solidFill>
                <a:latin typeface="Calibri" panose="020F0502020204030204" pitchFamily="34" charset="0"/>
              </a:rPr>
              <a:t>HIV diagnoses, by transmission category and sex, 2020–2024—United States and 7 territories and freely associated states</a:t>
            </a:r>
          </a:p>
        </p:txBody>
      </p:sp>
      <p:pic>
        <p:nvPicPr>
          <p:cNvPr id="4" name="Picture 3" descr="This slide presents a line chart of HIV diagnoses among persons aged ≥13 years, by transmission and sex, during 2020 and 2024 in the United States and 7 territories and freely associated states.">
            <a:extLst>
              <a:ext uri="{FF2B5EF4-FFF2-40B4-BE49-F238E27FC236}">
                <a16:creationId xmlns:a16="http://schemas.microsoft.com/office/drawing/2014/main" id="{62519314-97FE-1B6A-BBB0-FD298DC65B0A}"/>
              </a:ext>
            </a:extLst>
          </p:cNvPr>
          <p:cNvPicPr>
            <a:picLocks noChangeAspect="1"/>
          </p:cNvPicPr>
          <p:nvPr/>
        </p:nvPicPr>
        <p:blipFill>
          <a:blip r:embed="rId3"/>
          <a:stretch>
            <a:fillRect/>
          </a:stretch>
        </p:blipFill>
        <p:spPr>
          <a:xfrm>
            <a:off x="565832" y="946550"/>
            <a:ext cx="8423574" cy="4083602"/>
          </a:xfrm>
          <a:prstGeom prst="rect">
            <a:avLst/>
          </a:prstGeom>
        </p:spPr>
      </p:pic>
      <p:sp>
        <p:nvSpPr>
          <p:cNvPr id="5" name="TextBox 4">
            <a:extLst>
              <a:ext uri="{FF2B5EF4-FFF2-40B4-BE49-F238E27FC236}">
                <a16:creationId xmlns:a16="http://schemas.microsoft.com/office/drawing/2014/main" id="{A716773D-3B88-EA9D-F2EC-EF07DD7A759A}"/>
              </a:ext>
            </a:extLst>
          </p:cNvPr>
          <p:cNvSpPr txBox="1"/>
          <p:nvPr/>
        </p:nvSpPr>
        <p:spPr>
          <a:xfrm>
            <a:off x="157080" y="4799320"/>
            <a:ext cx="8421088"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a:t>
            </a:r>
            <a:endParaRPr lang="en-US" sz="900" strike="sngStrike"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8746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445A7-C5D8-6C9B-9841-B2F15BE98BA2}"/>
              </a:ext>
              <a:ext uri="{C183D7F6-B498-43B3-948B-1728B52AA6E4}">
                <adec:decorative xmlns:adec="http://schemas.microsoft.com/office/drawing/2017/decorative" val="0"/>
              </a:ext>
            </a:extLst>
          </p:cNvPr>
          <p:cNvSpPr>
            <a:spLocks noGrp="1"/>
          </p:cNvSpPr>
          <p:nvPr>
            <p:ph type="title"/>
          </p:nvPr>
        </p:nvSpPr>
        <p:spPr>
          <a:xfrm>
            <a:off x="0" y="19455"/>
            <a:ext cx="9289742" cy="857250"/>
          </a:xfrm>
        </p:spPr>
        <p:txBody>
          <a:bodyPr/>
          <a:lstStyle/>
          <a:p>
            <a:pPr>
              <a:lnSpc>
                <a:spcPct val="100000"/>
              </a:lnSpc>
            </a:pPr>
            <a:r>
              <a:rPr lang="en-US" sz="1900" dirty="0">
                <a:solidFill>
                  <a:schemeClr val="bg1"/>
                </a:solidFill>
                <a:latin typeface="Calibri" panose="020F0502020204030204" pitchFamily="34" charset="0"/>
              </a:rPr>
              <a:t>HIV diagnoses among males, attributed to male-to-male sexual contact, by race/ethnicity and age, 2024—United States and 7 territories and freely associated states</a:t>
            </a:r>
          </a:p>
        </p:txBody>
      </p:sp>
      <p:pic>
        <p:nvPicPr>
          <p:cNvPr id="6" name="Picture 5" descr="This slide presents a butterfly chart of HIV diagnoses among males aged ≥13 years with HIV attributed to male-to-male sexual contact, by age and race/ethnicity, during 2024 in the United States and 7 territories and freely associated states.">
            <a:extLst>
              <a:ext uri="{FF2B5EF4-FFF2-40B4-BE49-F238E27FC236}">
                <a16:creationId xmlns:a16="http://schemas.microsoft.com/office/drawing/2014/main" id="{D6D6B3A8-2938-AB5B-AB73-BEB2AFBF9E37}"/>
              </a:ext>
            </a:extLst>
          </p:cNvPr>
          <p:cNvPicPr>
            <a:picLocks noChangeAspect="1"/>
          </p:cNvPicPr>
          <p:nvPr/>
        </p:nvPicPr>
        <p:blipFill>
          <a:blip r:embed="rId3"/>
          <a:stretch>
            <a:fillRect/>
          </a:stretch>
        </p:blipFill>
        <p:spPr>
          <a:xfrm>
            <a:off x="97673" y="550850"/>
            <a:ext cx="8937511" cy="4413887"/>
          </a:xfrm>
          <a:prstGeom prst="rect">
            <a:avLst/>
          </a:prstGeom>
        </p:spPr>
      </p:pic>
      <p:sp>
        <p:nvSpPr>
          <p:cNvPr id="10" name="TextBox 9">
            <a:extLst>
              <a:ext uri="{FF2B5EF4-FFF2-40B4-BE49-F238E27FC236}">
                <a16:creationId xmlns:a16="http://schemas.microsoft.com/office/drawing/2014/main" id="{92D7462B-654C-E808-006E-4A08B3DE34FB}"/>
              </a:ext>
            </a:extLst>
          </p:cNvPr>
          <p:cNvSpPr txBox="1"/>
          <p:nvPr/>
        </p:nvSpPr>
        <p:spPr>
          <a:xfrm>
            <a:off x="236105" y="4801329"/>
            <a:ext cx="6846933"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182329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87D7A-0272-146D-9B22-ADBB9DE403D0}"/>
              </a:ext>
              <a:ext uri="{C183D7F6-B498-43B3-948B-1728B52AA6E4}">
                <adec:decorative xmlns:adec="http://schemas.microsoft.com/office/drawing/2017/decorative" val="0"/>
              </a:ext>
            </a:extLst>
          </p:cNvPr>
          <p:cNvSpPr>
            <a:spLocks noGrp="1"/>
          </p:cNvSpPr>
          <p:nvPr>
            <p:ph type="title"/>
          </p:nvPr>
        </p:nvSpPr>
        <p:spPr>
          <a:xfrm>
            <a:off x="0" y="0"/>
            <a:ext cx="9144000" cy="857250"/>
          </a:xfrm>
        </p:spPr>
        <p:txBody>
          <a:bodyPr/>
          <a:lstStyle/>
          <a:p>
            <a:pPr>
              <a:lnSpc>
                <a:spcPct val="100000"/>
              </a:lnSpc>
            </a:pPr>
            <a:r>
              <a:rPr lang="en-US" sz="2000" dirty="0">
                <a:solidFill>
                  <a:schemeClr val="bg1"/>
                </a:solidFill>
                <a:latin typeface="Calibri" panose="020F0502020204030204" pitchFamily="34" charset="0"/>
              </a:rPr>
              <a:t>HIV diagnoses among males, attributed to male-to-male sexual contact, by region and race/ethnicity, 2024—United States and 7 territories and freely associated states</a:t>
            </a:r>
          </a:p>
        </p:txBody>
      </p:sp>
      <p:pic>
        <p:nvPicPr>
          <p:cNvPr id="21" name="Picture 20" descr="This slide presents a vertical bar chart of HIV diagnoses among males aged ≥13 years with HIV attributed to male-to-male sexual contact, by region and race/ethnicity, during 2024 in the United States and 7 territories and freely associated states. ">
            <a:extLst>
              <a:ext uri="{FF2B5EF4-FFF2-40B4-BE49-F238E27FC236}">
                <a16:creationId xmlns:a16="http://schemas.microsoft.com/office/drawing/2014/main" id="{FD2ECB9F-E9F4-B95F-65FD-0E018225029E}"/>
              </a:ext>
            </a:extLst>
          </p:cNvPr>
          <p:cNvPicPr>
            <a:picLocks noChangeAspect="1"/>
          </p:cNvPicPr>
          <p:nvPr/>
        </p:nvPicPr>
        <p:blipFill>
          <a:blip r:embed="rId3"/>
          <a:stretch>
            <a:fillRect/>
          </a:stretch>
        </p:blipFill>
        <p:spPr>
          <a:xfrm>
            <a:off x="87264" y="887555"/>
            <a:ext cx="8894835" cy="4084674"/>
          </a:xfrm>
          <a:prstGeom prst="rect">
            <a:avLst/>
          </a:prstGeom>
        </p:spPr>
      </p:pic>
      <p:sp>
        <p:nvSpPr>
          <p:cNvPr id="10" name="TextBox 9">
            <a:extLst>
              <a:ext uri="{FF2B5EF4-FFF2-40B4-BE49-F238E27FC236}">
                <a16:creationId xmlns:a16="http://schemas.microsoft.com/office/drawing/2014/main" id="{1E77CC7E-A684-EB78-A7B5-81F7CEC46D3A}"/>
              </a:ext>
            </a:extLst>
          </p:cNvPr>
          <p:cNvSpPr txBox="1"/>
          <p:nvPr/>
        </p:nvSpPr>
        <p:spPr>
          <a:xfrm>
            <a:off x="161901" y="4602897"/>
            <a:ext cx="8295406"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r>
              <a:rPr lang="en-US" sz="900" b="0" i="0" dirty="0">
                <a:solidFill>
                  <a:srgbClr val="000000"/>
                </a:solidFill>
                <a:effectLst/>
                <a:latin typeface="Calibri"/>
                <a:ea typeface="Calibri"/>
                <a:cs typeface="Calibri"/>
              </a:rPr>
              <a:t>. </a:t>
            </a:r>
            <a:endParaRPr lang="en-US" sz="900" strike="sngStrike" dirty="0">
              <a:solidFill>
                <a:srgbClr val="000000"/>
              </a:solidFill>
              <a:latin typeface="Calibri"/>
              <a:ea typeface="Calibri"/>
              <a:cs typeface="Calibri"/>
            </a:endParaRPr>
          </a:p>
        </p:txBody>
      </p:sp>
    </p:spTree>
    <p:extLst>
      <p:ext uri="{BB962C8B-B14F-4D97-AF65-F5344CB8AC3E}">
        <p14:creationId xmlns:p14="http://schemas.microsoft.com/office/powerpoint/2010/main" val="256116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3D9CE5F-F171-57A8-D4BD-A19FDC61F319}"/>
              </a:ext>
              <a:ext uri="{C183D7F6-B498-43B3-948B-1728B52AA6E4}">
                <adec:decorative xmlns:adec="http://schemas.microsoft.com/office/drawing/2017/decorative" val="0"/>
              </a:ext>
            </a:extLst>
          </p:cNvPr>
          <p:cNvSpPr>
            <a:spLocks noGrp="1"/>
          </p:cNvSpPr>
          <p:nvPr>
            <p:ph type="title"/>
          </p:nvPr>
        </p:nvSpPr>
        <p:spPr>
          <a:xfrm>
            <a:off x="242370" y="0"/>
            <a:ext cx="8860535" cy="857250"/>
          </a:xfrm>
        </p:spPr>
        <p:txBody>
          <a:bodyPr/>
          <a:lstStyle/>
          <a:p>
            <a:pPr>
              <a:lnSpc>
                <a:spcPct val="100000"/>
              </a:lnSpc>
            </a:pPr>
            <a:r>
              <a:rPr lang="en-US" sz="2000" dirty="0">
                <a:solidFill>
                  <a:schemeClr val="bg1"/>
                </a:solidFill>
                <a:latin typeface="Calibri" panose="020F0502020204030204" pitchFamily="34" charset="0"/>
              </a:rPr>
              <a:t>HIV diagnoses attributed to injection drug use, by race/ethnicity and </a:t>
            </a:r>
            <a:r>
              <a:rPr lang="en-US" sz="2000" dirty="0">
                <a:solidFill>
                  <a:schemeClr val="bg1"/>
                </a:solidFill>
              </a:rPr>
              <a:t>sex</a:t>
            </a:r>
            <a:r>
              <a:rPr lang="en-US" sz="2000" dirty="0">
                <a:solidFill>
                  <a:schemeClr val="bg1"/>
                </a:solidFill>
                <a:latin typeface="Calibri" panose="020F0502020204030204" pitchFamily="34" charset="0"/>
              </a:rPr>
              <a:t>, 2024—United States and 7 territories and freely associated states</a:t>
            </a:r>
          </a:p>
        </p:txBody>
      </p:sp>
      <p:pic>
        <p:nvPicPr>
          <p:cNvPr id="6" name="Picture 5" descr="This slide presents a butterfly chart of HIV diagnoses among persons aged ≥13 years with HIV attributed to injection drug use, by sex and race/ethnicity, during 2024 in the United States and 7 territories and freely associated states.">
            <a:extLst>
              <a:ext uri="{FF2B5EF4-FFF2-40B4-BE49-F238E27FC236}">
                <a16:creationId xmlns:a16="http://schemas.microsoft.com/office/drawing/2014/main" id="{2FDC45E4-6E24-55B8-EB27-F341A7431947}"/>
              </a:ext>
            </a:extLst>
          </p:cNvPr>
          <p:cNvPicPr>
            <a:picLocks noChangeAspect="1"/>
          </p:cNvPicPr>
          <p:nvPr/>
        </p:nvPicPr>
        <p:blipFill>
          <a:blip r:embed="rId3"/>
          <a:stretch>
            <a:fillRect/>
          </a:stretch>
        </p:blipFill>
        <p:spPr>
          <a:xfrm>
            <a:off x="183684" y="680948"/>
            <a:ext cx="8919221" cy="4194412"/>
          </a:xfrm>
          <a:prstGeom prst="rect">
            <a:avLst/>
          </a:prstGeom>
        </p:spPr>
      </p:pic>
      <p:sp>
        <p:nvSpPr>
          <p:cNvPr id="3" name="TextBox 2">
            <a:extLst>
              <a:ext uri="{FF2B5EF4-FFF2-40B4-BE49-F238E27FC236}">
                <a16:creationId xmlns:a16="http://schemas.microsoft.com/office/drawing/2014/main" id="{ED0B86AE-61B6-013D-30ED-CDBE00955A46}"/>
              </a:ext>
            </a:extLst>
          </p:cNvPr>
          <p:cNvSpPr txBox="1"/>
          <p:nvPr/>
        </p:nvSpPr>
        <p:spPr>
          <a:xfrm>
            <a:off x="242370" y="4699057"/>
            <a:ext cx="8198033" cy="3693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r>
              <a:rPr lang="en-US" sz="900" b="0" i="0" dirty="0">
                <a:solidFill>
                  <a:srgbClr val="000000"/>
                </a:solidFill>
                <a:effectLst/>
                <a:latin typeface="Calibri" panose="020F0502020204030204" pitchFamily="34" charset="0"/>
              </a:rPr>
              <a:t> </a:t>
            </a:r>
            <a:endParaRPr lang="en-US" sz="900" strike="sngStrike"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1635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E16747B-0722-595D-24A3-0AAEA61B453F}"/>
              </a:ext>
              <a:ext uri="{C183D7F6-B498-43B3-948B-1728B52AA6E4}">
                <adec:decorative xmlns:adec="http://schemas.microsoft.com/office/drawing/2017/decorative" val="0"/>
              </a:ext>
            </a:extLst>
          </p:cNvPr>
          <p:cNvSpPr>
            <a:spLocks noGrp="1"/>
          </p:cNvSpPr>
          <p:nvPr>
            <p:ph type="title"/>
          </p:nvPr>
        </p:nvSpPr>
        <p:spPr>
          <a:xfrm>
            <a:off x="242370" y="0"/>
            <a:ext cx="8788973" cy="857250"/>
          </a:xfrm>
        </p:spPr>
        <p:txBody>
          <a:bodyPr/>
          <a:lstStyle/>
          <a:p>
            <a:pPr>
              <a:lnSpc>
                <a:spcPct val="100000"/>
              </a:lnSpc>
            </a:pPr>
            <a:r>
              <a:rPr lang="en-US" sz="2000" dirty="0">
                <a:solidFill>
                  <a:schemeClr val="bg1"/>
                </a:solidFill>
                <a:latin typeface="Calibri" panose="020F0502020204030204" pitchFamily="34" charset="0"/>
              </a:rPr>
              <a:t>HIV diagnoses attributed to injection drug use, by region and race/ethnicity, 2024—United States and 7 territories and freely associated states</a:t>
            </a:r>
          </a:p>
        </p:txBody>
      </p:sp>
      <p:pic>
        <p:nvPicPr>
          <p:cNvPr id="3" name="Picture 2" descr="This slide presents a vertical bar chart of HIV diagnoses persons males aged ≥13 years with HIV attributed to injection drug use, by region and race/ethnicity, during 2024 in the United States and 7 territories and freely associated states.">
            <a:extLst>
              <a:ext uri="{FF2B5EF4-FFF2-40B4-BE49-F238E27FC236}">
                <a16:creationId xmlns:a16="http://schemas.microsoft.com/office/drawing/2014/main" id="{2CE35E92-9BD9-C417-A7FC-8B26707A2251}"/>
              </a:ext>
            </a:extLst>
          </p:cNvPr>
          <p:cNvPicPr>
            <a:picLocks noChangeAspect="1"/>
          </p:cNvPicPr>
          <p:nvPr/>
        </p:nvPicPr>
        <p:blipFill>
          <a:blip r:embed="rId3"/>
          <a:stretch>
            <a:fillRect/>
          </a:stretch>
        </p:blipFill>
        <p:spPr>
          <a:xfrm>
            <a:off x="520589" y="872019"/>
            <a:ext cx="8510754" cy="4048095"/>
          </a:xfrm>
          <a:prstGeom prst="rect">
            <a:avLst/>
          </a:prstGeom>
        </p:spPr>
      </p:pic>
      <p:sp>
        <p:nvSpPr>
          <p:cNvPr id="2" name="TextBox 1">
            <a:extLst>
              <a:ext uri="{FF2B5EF4-FFF2-40B4-BE49-F238E27FC236}">
                <a16:creationId xmlns:a16="http://schemas.microsoft.com/office/drawing/2014/main" id="{0D643E87-F42A-0825-5E6B-8B539025BE0A}"/>
              </a:ext>
            </a:extLst>
          </p:cNvPr>
          <p:cNvSpPr txBox="1"/>
          <p:nvPr/>
        </p:nvSpPr>
        <p:spPr>
          <a:xfrm>
            <a:off x="87152" y="4681963"/>
            <a:ext cx="8372695"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r>
              <a:rPr lang="en-US" sz="900" b="0" i="0" dirty="0">
                <a:solidFill>
                  <a:srgbClr val="000000"/>
                </a:solidFill>
                <a:effectLst/>
                <a:latin typeface="Calibri"/>
                <a:ea typeface="Calibri"/>
                <a:cs typeface="Calibri"/>
              </a:rPr>
              <a:t> </a:t>
            </a:r>
            <a:endParaRPr lang="en-US" sz="900" strike="sngStrike" dirty="0">
              <a:solidFill>
                <a:srgbClr val="FF0000"/>
              </a:solidFill>
              <a:latin typeface="Calibri"/>
              <a:ea typeface="Calibri"/>
              <a:cs typeface="Calibri"/>
            </a:endParaRPr>
          </a:p>
        </p:txBody>
      </p:sp>
    </p:spTree>
    <p:extLst>
      <p:ext uri="{BB962C8B-B14F-4D97-AF65-F5344CB8AC3E}">
        <p14:creationId xmlns:p14="http://schemas.microsoft.com/office/powerpoint/2010/main" val="179302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85847E6-E968-5D70-D0F5-7D908F28D2C3}"/>
              </a:ext>
              <a:ext uri="{C183D7F6-B498-43B3-948B-1728B52AA6E4}">
                <adec:decorative xmlns:adec="http://schemas.microsoft.com/office/drawing/2017/decorative" val="0"/>
              </a:ext>
            </a:extLst>
          </p:cNvPr>
          <p:cNvSpPr>
            <a:spLocks noGrp="1"/>
          </p:cNvSpPr>
          <p:nvPr>
            <p:ph type="title"/>
          </p:nvPr>
        </p:nvSpPr>
        <p:spPr>
          <a:xfrm>
            <a:off x="242596" y="-12107"/>
            <a:ext cx="8706195" cy="812207"/>
          </a:xfrm>
        </p:spPr>
        <p:txBody>
          <a:bodyPr/>
          <a:lstStyle/>
          <a:p>
            <a:pPr>
              <a:lnSpc>
                <a:spcPct val="100000"/>
              </a:lnSpc>
            </a:pPr>
            <a:r>
              <a:rPr lang="en-US" sz="2000" dirty="0">
                <a:solidFill>
                  <a:schemeClr val="bg1"/>
                </a:solidFill>
                <a:latin typeface="Calibri" panose="020F0502020204030204" pitchFamily="34" charset="0"/>
              </a:rPr>
              <a:t>HIV diagnoses rates among Hispanic/Latino persons, by selected characteristics, 2024—United States</a:t>
            </a:r>
          </a:p>
        </p:txBody>
      </p:sp>
      <p:pic>
        <p:nvPicPr>
          <p:cNvPr id="2" name="Picture 1" descr="This slide presents rates of HIV diagnoses, by selected characteristics among Hispanic/Latino persons aged ≥13 years during 2024 in the United States.">
            <a:extLst>
              <a:ext uri="{FF2B5EF4-FFF2-40B4-BE49-F238E27FC236}">
                <a16:creationId xmlns:a16="http://schemas.microsoft.com/office/drawing/2014/main" id="{7EC19C5C-0290-B3D6-93BD-2458B3AAF611}"/>
              </a:ext>
            </a:extLst>
          </p:cNvPr>
          <p:cNvPicPr>
            <a:picLocks noChangeAspect="1"/>
          </p:cNvPicPr>
          <p:nvPr/>
        </p:nvPicPr>
        <p:blipFill>
          <a:blip r:embed="rId3"/>
          <a:stretch>
            <a:fillRect/>
          </a:stretch>
        </p:blipFill>
        <p:spPr>
          <a:xfrm>
            <a:off x="233661" y="800100"/>
            <a:ext cx="8776775" cy="4069851"/>
          </a:xfrm>
          <a:prstGeom prst="rect">
            <a:avLst/>
          </a:prstGeom>
        </p:spPr>
      </p:pic>
      <p:sp>
        <p:nvSpPr>
          <p:cNvPr id="3" name="TextBox 2">
            <a:extLst>
              <a:ext uri="{FF2B5EF4-FFF2-40B4-BE49-F238E27FC236}">
                <a16:creationId xmlns:a16="http://schemas.microsoft.com/office/drawing/2014/main" id="{9C556FB4-B42B-A116-04A5-4917CD4BDDD2}"/>
              </a:ext>
            </a:extLst>
          </p:cNvPr>
          <p:cNvSpPr txBox="1"/>
          <p:nvPr/>
        </p:nvSpPr>
        <p:spPr>
          <a:xfrm>
            <a:off x="136708" y="4648972"/>
            <a:ext cx="8225416"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Rates are per 100,000.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421422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9A9C039-2450-B47B-6A1E-A021D2CF3968}"/>
              </a:ext>
              <a:ext uri="{C183D7F6-B498-43B3-948B-1728B52AA6E4}">
                <adec:decorative xmlns:adec="http://schemas.microsoft.com/office/drawing/2017/decorative" val="0"/>
              </a:ext>
            </a:extLst>
          </p:cNvPr>
          <p:cNvSpPr>
            <a:spLocks noGrp="1"/>
          </p:cNvSpPr>
          <p:nvPr>
            <p:ph type="title"/>
          </p:nvPr>
        </p:nvSpPr>
        <p:spPr>
          <a:xfrm>
            <a:off x="0" y="0"/>
            <a:ext cx="9278470" cy="857250"/>
          </a:xfrm>
        </p:spPr>
        <p:txBody>
          <a:bodyPr/>
          <a:lstStyle/>
          <a:p>
            <a:pPr>
              <a:lnSpc>
                <a:spcPct val="100000"/>
              </a:lnSpc>
            </a:pPr>
            <a:r>
              <a:rPr lang="en-US" sz="2000" dirty="0">
                <a:solidFill>
                  <a:schemeClr val="bg1"/>
                </a:solidFill>
                <a:latin typeface="Calibri" panose="020F0502020204030204" pitchFamily="34" charset="0"/>
              </a:rPr>
              <a:t>HIV diagnoses and population among females, by race/ethnicity, 2024—United States</a:t>
            </a:r>
          </a:p>
        </p:txBody>
      </p:sp>
      <p:pic>
        <p:nvPicPr>
          <p:cNvPr id="4" name="Picture 3" descr="This slide presents a butterfly chart of HIV diagnoses and population among females aged ≥13 years, by age race/ethnicity, during 2024 in the United States. ">
            <a:extLst>
              <a:ext uri="{FF2B5EF4-FFF2-40B4-BE49-F238E27FC236}">
                <a16:creationId xmlns:a16="http://schemas.microsoft.com/office/drawing/2014/main" id="{82E10338-5D44-9796-3064-CA54D2CD3B3E}"/>
              </a:ext>
            </a:extLst>
          </p:cNvPr>
          <p:cNvPicPr>
            <a:picLocks noChangeAspect="1"/>
          </p:cNvPicPr>
          <p:nvPr/>
        </p:nvPicPr>
        <p:blipFill>
          <a:blip r:embed="rId3"/>
          <a:stretch>
            <a:fillRect/>
          </a:stretch>
        </p:blipFill>
        <p:spPr>
          <a:xfrm>
            <a:off x="193727" y="884362"/>
            <a:ext cx="8950725" cy="4064079"/>
          </a:xfrm>
          <a:prstGeom prst="rect">
            <a:avLst/>
          </a:prstGeom>
        </p:spPr>
      </p:pic>
      <p:sp>
        <p:nvSpPr>
          <p:cNvPr id="2" name="TextBox 1">
            <a:extLst>
              <a:ext uri="{FF2B5EF4-FFF2-40B4-BE49-F238E27FC236}">
                <a16:creationId xmlns:a16="http://schemas.microsoft.com/office/drawing/2014/main" id="{5DC32F70-2B8C-9466-AC3D-2BD6DEDF2E3A}"/>
              </a:ext>
            </a:extLst>
          </p:cNvPr>
          <p:cNvSpPr txBox="1"/>
          <p:nvPr/>
        </p:nvSpPr>
        <p:spPr>
          <a:xfrm>
            <a:off x="193728" y="4683312"/>
            <a:ext cx="8224277"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34533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9465-1C37-0912-FC39-9F2AD6BF18B9}"/>
            </a:ext>
          </a:extLst>
        </p:cNvPr>
        <p:cNvGrpSpPr/>
        <p:nvPr/>
      </p:nvGrpSpPr>
      <p:grpSpPr>
        <a:xfrm>
          <a:off x="0" y="0"/>
          <a:ext cx="0" cy="0"/>
          <a:chOff x="0" y="0"/>
          <a:chExt cx="0" cy="0"/>
        </a:xfrm>
      </p:grpSpPr>
      <p:pic>
        <p:nvPicPr>
          <p:cNvPr id="7" name="Picture 6" descr="Data Sources and Technical Notes">
            <a:extLst>
              <a:ext uri="{FF2B5EF4-FFF2-40B4-BE49-F238E27FC236}">
                <a16:creationId xmlns:a16="http://schemas.microsoft.com/office/drawing/2014/main" id="{1283D481-6C47-18B6-70E8-391E7FAAEACB}"/>
              </a:ext>
            </a:extLst>
          </p:cNvPr>
          <p:cNvPicPr>
            <a:picLocks noChangeAspect="1"/>
          </p:cNvPicPr>
          <p:nvPr/>
        </p:nvPicPr>
        <p:blipFill>
          <a:blip r:embed="rId3"/>
          <a:stretch>
            <a:fillRect/>
          </a:stretch>
        </p:blipFill>
        <p:spPr>
          <a:xfrm>
            <a:off x="0" y="2286"/>
            <a:ext cx="9144000" cy="5138927"/>
          </a:xfrm>
          <a:prstGeom prst="rect">
            <a:avLst/>
          </a:prstGeom>
        </p:spPr>
      </p:pic>
    </p:spTree>
    <p:extLst>
      <p:ext uri="{BB962C8B-B14F-4D97-AF65-F5344CB8AC3E}">
        <p14:creationId xmlns:p14="http://schemas.microsoft.com/office/powerpoint/2010/main" val="54452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E3DBEB0-7163-DA8A-7339-0D19279B46BC}"/>
              </a:ext>
              <a:ext uri="{C183D7F6-B498-43B3-948B-1728B52AA6E4}">
                <adec:decorative xmlns:adec="http://schemas.microsoft.com/office/drawing/2017/decorative" val="0"/>
              </a:ext>
            </a:extLst>
          </p:cNvPr>
          <p:cNvSpPr>
            <a:spLocks noGrp="1"/>
          </p:cNvSpPr>
          <p:nvPr>
            <p:ph type="title"/>
          </p:nvPr>
        </p:nvSpPr>
        <p:spPr>
          <a:xfrm>
            <a:off x="180754" y="0"/>
            <a:ext cx="8283880" cy="857250"/>
          </a:xfrm>
        </p:spPr>
        <p:txBody>
          <a:bodyPr/>
          <a:lstStyle/>
          <a:p>
            <a:pPr>
              <a:lnSpc>
                <a:spcPct val="100000"/>
              </a:lnSpc>
            </a:pPr>
            <a:r>
              <a:rPr lang="en-US" sz="2000" dirty="0">
                <a:solidFill>
                  <a:schemeClr val="bg1"/>
                </a:solidFill>
                <a:latin typeface="Calibri" panose="020F0502020204030204" pitchFamily="34" charset="0"/>
              </a:rPr>
              <a:t>HIV diagnoses rates among females, by selected characteristics, 2024—United States</a:t>
            </a:r>
          </a:p>
        </p:txBody>
      </p:sp>
      <p:pic>
        <p:nvPicPr>
          <p:cNvPr id="3" name="Picture 2" descr="This slide presents rates of HIV diagnoses, by selected characteristics among females aged ≥13 years during 2024 in the United States.">
            <a:extLst>
              <a:ext uri="{FF2B5EF4-FFF2-40B4-BE49-F238E27FC236}">
                <a16:creationId xmlns:a16="http://schemas.microsoft.com/office/drawing/2014/main" id="{950AD1CB-EA0D-E485-633E-09092C8E53A2}"/>
              </a:ext>
            </a:extLst>
          </p:cNvPr>
          <p:cNvPicPr>
            <a:picLocks noChangeAspect="1"/>
          </p:cNvPicPr>
          <p:nvPr/>
        </p:nvPicPr>
        <p:blipFill>
          <a:blip r:embed="rId3"/>
          <a:stretch>
            <a:fillRect/>
          </a:stretch>
        </p:blipFill>
        <p:spPr>
          <a:xfrm>
            <a:off x="422010" y="857250"/>
            <a:ext cx="8541236" cy="4145639"/>
          </a:xfrm>
          <a:prstGeom prst="rect">
            <a:avLst/>
          </a:prstGeom>
        </p:spPr>
      </p:pic>
      <p:sp>
        <p:nvSpPr>
          <p:cNvPr id="5" name="TextBox 4">
            <a:extLst>
              <a:ext uri="{FF2B5EF4-FFF2-40B4-BE49-F238E27FC236}">
                <a16:creationId xmlns:a16="http://schemas.microsoft.com/office/drawing/2014/main" id="{9EF3A413-4E51-EFF5-145A-E0E4E8AB7327}"/>
              </a:ext>
            </a:extLst>
          </p:cNvPr>
          <p:cNvSpPr txBox="1"/>
          <p:nvPr/>
        </p:nvSpPr>
        <p:spPr>
          <a:xfrm>
            <a:off x="180754" y="4669523"/>
            <a:ext cx="8421088"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Rates are per 100,000.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3698606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85847E6-E968-5D70-D0F5-7D908F28D2C3}"/>
              </a:ext>
              <a:ext uri="{C183D7F6-B498-43B3-948B-1728B52AA6E4}">
                <adec:decorative xmlns:adec="http://schemas.microsoft.com/office/drawing/2017/decorative" val="0"/>
              </a:ext>
            </a:extLst>
          </p:cNvPr>
          <p:cNvSpPr>
            <a:spLocks noGrp="1"/>
          </p:cNvSpPr>
          <p:nvPr>
            <p:ph type="title"/>
          </p:nvPr>
        </p:nvSpPr>
        <p:spPr>
          <a:xfrm>
            <a:off x="256921" y="85778"/>
            <a:ext cx="8565503" cy="812207"/>
          </a:xfrm>
        </p:spPr>
        <p:txBody>
          <a:bodyPr/>
          <a:lstStyle/>
          <a:p>
            <a:pPr>
              <a:lnSpc>
                <a:spcPct val="100000"/>
              </a:lnSpc>
            </a:pPr>
            <a:r>
              <a:rPr lang="en-US" sz="2000" dirty="0">
                <a:solidFill>
                  <a:schemeClr val="bg1"/>
                </a:solidFill>
                <a:latin typeface="Calibri" panose="020F0502020204030204" pitchFamily="34" charset="0"/>
              </a:rPr>
              <a:t>HIV diagnoses rates among Black females, by selected characteristics, 2024—United States</a:t>
            </a:r>
          </a:p>
        </p:txBody>
      </p:sp>
      <p:pic>
        <p:nvPicPr>
          <p:cNvPr id="7" name="Picture 6" descr="This slide presents rates of HIV diagnoses, by selected characteristics among Black females aged ≥13 years during 2024 in the United States.">
            <a:extLst>
              <a:ext uri="{FF2B5EF4-FFF2-40B4-BE49-F238E27FC236}">
                <a16:creationId xmlns:a16="http://schemas.microsoft.com/office/drawing/2014/main" id="{C2D36652-C2B3-B97F-B908-15492D6A1D1D}"/>
              </a:ext>
            </a:extLst>
          </p:cNvPr>
          <p:cNvPicPr>
            <a:picLocks noChangeAspect="1"/>
          </p:cNvPicPr>
          <p:nvPr/>
        </p:nvPicPr>
        <p:blipFill>
          <a:blip r:embed="rId3"/>
          <a:stretch>
            <a:fillRect/>
          </a:stretch>
        </p:blipFill>
        <p:spPr>
          <a:xfrm>
            <a:off x="394614" y="894961"/>
            <a:ext cx="8642521" cy="3995537"/>
          </a:xfrm>
          <a:prstGeom prst="rect">
            <a:avLst/>
          </a:prstGeom>
        </p:spPr>
      </p:pic>
      <p:sp>
        <p:nvSpPr>
          <p:cNvPr id="3" name="TextBox 2">
            <a:extLst>
              <a:ext uri="{FF2B5EF4-FFF2-40B4-BE49-F238E27FC236}">
                <a16:creationId xmlns:a16="http://schemas.microsoft.com/office/drawing/2014/main" id="{9C556FB4-B42B-A116-04A5-4917CD4BDDD2}"/>
              </a:ext>
            </a:extLst>
          </p:cNvPr>
          <p:cNvSpPr txBox="1"/>
          <p:nvPr/>
        </p:nvSpPr>
        <p:spPr>
          <a:xfrm>
            <a:off x="235409" y="4818103"/>
            <a:ext cx="7723235"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 Rates are per 100,000. </a:t>
            </a:r>
            <a:endParaRPr lang="en-US" sz="9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4063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3B6DBE-1F1B-DCF8-A916-01E0212BDCE3}"/>
              </a:ext>
              <a:ext uri="{C183D7F6-B498-43B3-948B-1728B52AA6E4}">
                <adec:decorative xmlns:adec="http://schemas.microsoft.com/office/drawing/2017/decorative" val="0"/>
              </a:ext>
            </a:extLst>
          </p:cNvPr>
          <p:cNvSpPr>
            <a:spLocks noGrp="1"/>
          </p:cNvSpPr>
          <p:nvPr>
            <p:ph type="title"/>
          </p:nvPr>
        </p:nvSpPr>
        <p:spPr>
          <a:xfrm>
            <a:off x="242371" y="0"/>
            <a:ext cx="8648242" cy="857250"/>
          </a:xfrm>
        </p:spPr>
        <p:txBody>
          <a:bodyPr/>
          <a:lstStyle/>
          <a:p>
            <a:pPr>
              <a:lnSpc>
                <a:spcPct val="100000"/>
              </a:lnSpc>
            </a:pPr>
            <a:r>
              <a:rPr lang="en-US" sz="2000" dirty="0">
                <a:solidFill>
                  <a:schemeClr val="bg1"/>
                </a:solidFill>
                <a:latin typeface="Calibri" panose="020F0502020204030204" pitchFamily="34" charset="0"/>
              </a:rPr>
              <a:t>HIV diagnoses among persons aged 13–24 years, by selected characteristics, 2024—United States and 7 territories and freely associated states</a:t>
            </a:r>
          </a:p>
        </p:txBody>
      </p:sp>
      <p:pic>
        <p:nvPicPr>
          <p:cNvPr id="8" name="Picture 7" descr="This slide presents a horizontal bar chart of HIV diagnoses among persons aged 13–24, by selected characteristics, during 2024 in the United States and 7 territories and freely associated states.">
            <a:extLst>
              <a:ext uri="{FF2B5EF4-FFF2-40B4-BE49-F238E27FC236}">
                <a16:creationId xmlns:a16="http://schemas.microsoft.com/office/drawing/2014/main" id="{E6663B54-D5E1-6DC8-5ECD-BAD60EAB631B}"/>
              </a:ext>
            </a:extLst>
          </p:cNvPr>
          <p:cNvPicPr>
            <a:picLocks noChangeAspect="1"/>
          </p:cNvPicPr>
          <p:nvPr/>
        </p:nvPicPr>
        <p:blipFill>
          <a:blip r:embed="rId3"/>
          <a:stretch>
            <a:fillRect/>
          </a:stretch>
        </p:blipFill>
        <p:spPr>
          <a:xfrm>
            <a:off x="364634" y="331364"/>
            <a:ext cx="8637931" cy="4601109"/>
          </a:xfrm>
          <a:prstGeom prst="rect">
            <a:avLst/>
          </a:prstGeom>
        </p:spPr>
      </p:pic>
      <p:sp>
        <p:nvSpPr>
          <p:cNvPr id="3" name="TextBox 2">
            <a:extLst>
              <a:ext uri="{FF2B5EF4-FFF2-40B4-BE49-F238E27FC236}">
                <a16:creationId xmlns:a16="http://schemas.microsoft.com/office/drawing/2014/main" id="{89319464-A802-EF8E-9453-DFD6BEF7F3FC}"/>
              </a:ext>
            </a:extLst>
          </p:cNvPr>
          <p:cNvSpPr txBox="1"/>
          <p:nvPr/>
        </p:nvSpPr>
        <p:spPr>
          <a:xfrm>
            <a:off x="141435" y="4817057"/>
            <a:ext cx="8421088"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Persons who did not report Hispanic or Latino ethnicity were categorized by race. Hispanic/Latino persons can be of any race.</a:t>
            </a:r>
            <a:r>
              <a:rPr lang="en-US" sz="900" b="0" i="0" dirty="0">
                <a:solidFill>
                  <a:srgbClr val="000000"/>
                </a:solidFill>
                <a:effectLst/>
                <a:latin typeface="Calibri"/>
                <a:ea typeface="Calibri"/>
                <a:cs typeface="Calibri"/>
              </a:rPr>
              <a:t> </a:t>
            </a:r>
            <a:endParaRPr lang="en-US" sz="900" dirty="0">
              <a:solidFill>
                <a:srgbClr val="000000"/>
              </a:solidFill>
              <a:latin typeface="Calibri"/>
              <a:ea typeface="Calibri"/>
              <a:cs typeface="Calibri"/>
            </a:endParaRPr>
          </a:p>
        </p:txBody>
      </p:sp>
    </p:spTree>
    <p:extLst>
      <p:ext uri="{BB962C8B-B14F-4D97-AF65-F5344CB8AC3E}">
        <p14:creationId xmlns:p14="http://schemas.microsoft.com/office/powerpoint/2010/main" val="267272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D543C7A-8D49-A359-AF1E-1CD471A625D7}"/>
              </a:ext>
              <a:ext uri="{C183D7F6-B498-43B3-948B-1728B52AA6E4}">
                <adec:decorative xmlns:adec="http://schemas.microsoft.com/office/drawing/2017/decorative" val="0"/>
              </a:ext>
            </a:extLst>
          </p:cNvPr>
          <p:cNvSpPr>
            <a:spLocks noGrp="1"/>
          </p:cNvSpPr>
          <p:nvPr>
            <p:ph type="title"/>
          </p:nvPr>
        </p:nvSpPr>
        <p:spPr>
          <a:xfrm>
            <a:off x="235795" y="0"/>
            <a:ext cx="8821052" cy="857250"/>
          </a:xfrm>
        </p:spPr>
        <p:txBody>
          <a:bodyPr/>
          <a:lstStyle/>
          <a:p>
            <a:pPr>
              <a:lnSpc>
                <a:spcPct val="100000"/>
              </a:lnSpc>
            </a:pPr>
            <a:r>
              <a:rPr lang="en-US" sz="2000" dirty="0">
                <a:solidFill>
                  <a:schemeClr val="bg1"/>
                </a:solidFill>
                <a:latin typeface="Calibri" panose="020F0502020204030204" pitchFamily="34" charset="0"/>
              </a:rPr>
              <a:t>HIV diagnoses rates among persons aged 13–24 years, 2024—United States</a:t>
            </a:r>
          </a:p>
        </p:txBody>
      </p:sp>
      <p:pic>
        <p:nvPicPr>
          <p:cNvPr id="7" name="Picture 6" descr="This slide presents rates of HIV diagnoses, by selected characteristics among persons aged 13–24 years during 2024 in the United States.">
            <a:extLst>
              <a:ext uri="{FF2B5EF4-FFF2-40B4-BE49-F238E27FC236}">
                <a16:creationId xmlns:a16="http://schemas.microsoft.com/office/drawing/2014/main" id="{020078DC-11C9-7070-F1AC-C46838C7F888}"/>
              </a:ext>
            </a:extLst>
          </p:cNvPr>
          <p:cNvPicPr>
            <a:picLocks noChangeAspect="1"/>
          </p:cNvPicPr>
          <p:nvPr/>
        </p:nvPicPr>
        <p:blipFill>
          <a:blip r:embed="rId3"/>
          <a:stretch>
            <a:fillRect/>
          </a:stretch>
        </p:blipFill>
        <p:spPr>
          <a:xfrm>
            <a:off x="278158" y="878282"/>
            <a:ext cx="8736325" cy="4054191"/>
          </a:xfrm>
          <a:prstGeom prst="rect">
            <a:avLst/>
          </a:prstGeom>
        </p:spPr>
      </p:pic>
      <p:sp>
        <p:nvSpPr>
          <p:cNvPr id="5" name="TextBox 4">
            <a:extLst>
              <a:ext uri="{FF2B5EF4-FFF2-40B4-BE49-F238E27FC236}">
                <a16:creationId xmlns:a16="http://schemas.microsoft.com/office/drawing/2014/main" id="{B4F0984A-218B-50BF-A303-9F574FB0887E}"/>
              </a:ext>
            </a:extLst>
          </p:cNvPr>
          <p:cNvSpPr txBox="1"/>
          <p:nvPr/>
        </p:nvSpPr>
        <p:spPr>
          <a:xfrm>
            <a:off x="87154" y="4817057"/>
            <a:ext cx="8421088"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Rates are per 100,000. Persons who did not report Hispanic or Latino ethnicity were categorized by race. Hispanic/Latino persons can be of any race.</a:t>
            </a:r>
            <a:r>
              <a:rPr lang="en-US" sz="900" b="0" i="0" dirty="0">
                <a:solidFill>
                  <a:srgbClr val="000000"/>
                </a:solidFill>
                <a:effectLst/>
                <a:latin typeface="Calibri"/>
                <a:ea typeface="Calibri"/>
                <a:cs typeface="Calibri"/>
              </a:rPr>
              <a:t> </a:t>
            </a:r>
            <a:endParaRPr lang="en-US" sz="900" dirty="0">
              <a:solidFill>
                <a:srgbClr val="000000"/>
              </a:solidFill>
              <a:latin typeface="Calibri"/>
              <a:ea typeface="Calibri"/>
              <a:cs typeface="Calibri"/>
            </a:endParaRPr>
          </a:p>
        </p:txBody>
      </p:sp>
    </p:spTree>
    <p:extLst>
      <p:ext uri="{BB962C8B-B14F-4D97-AF65-F5344CB8AC3E}">
        <p14:creationId xmlns:p14="http://schemas.microsoft.com/office/powerpoint/2010/main" val="1915884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D543C7A-8D49-A359-AF1E-1CD471A625D7}"/>
              </a:ext>
              <a:ext uri="{C183D7F6-B498-43B3-948B-1728B52AA6E4}">
                <adec:decorative xmlns:adec="http://schemas.microsoft.com/office/drawing/2017/decorative" val="0"/>
              </a:ext>
            </a:extLst>
          </p:cNvPr>
          <p:cNvSpPr>
            <a:spLocks noGrp="1"/>
          </p:cNvSpPr>
          <p:nvPr>
            <p:ph type="title"/>
          </p:nvPr>
        </p:nvSpPr>
        <p:spPr>
          <a:xfrm>
            <a:off x="235795" y="0"/>
            <a:ext cx="8821052" cy="857250"/>
          </a:xfrm>
        </p:spPr>
        <p:txBody>
          <a:bodyPr/>
          <a:lstStyle/>
          <a:p>
            <a:pPr>
              <a:lnSpc>
                <a:spcPct val="100000"/>
              </a:lnSpc>
            </a:pPr>
            <a:r>
              <a:rPr lang="en-US" sz="2000" dirty="0">
                <a:solidFill>
                  <a:schemeClr val="bg1"/>
                </a:solidFill>
                <a:latin typeface="Calibri" panose="020F0502020204030204" pitchFamily="34" charset="0"/>
              </a:rPr>
              <a:t>HIV diagnoses among persons aged 13–24 years, by transmission category and sex, 2024—United States and 7 territories and freely associated states</a:t>
            </a:r>
          </a:p>
        </p:txBody>
      </p:sp>
      <p:pic>
        <p:nvPicPr>
          <p:cNvPr id="3" name="Picture 2" descr="This slide presents a horizontal bar chart of HIV diagnoses among persons aged 13–24 years, by transmission category and sex, during 2024 in the United States and 7 territories and freely associated states.">
            <a:extLst>
              <a:ext uri="{FF2B5EF4-FFF2-40B4-BE49-F238E27FC236}">
                <a16:creationId xmlns:a16="http://schemas.microsoft.com/office/drawing/2014/main" id="{7A61CD0A-1BF8-9FE7-367F-B26C492A5E71}"/>
              </a:ext>
            </a:extLst>
          </p:cNvPr>
          <p:cNvPicPr>
            <a:picLocks noChangeAspect="1"/>
          </p:cNvPicPr>
          <p:nvPr/>
        </p:nvPicPr>
        <p:blipFill>
          <a:blip r:embed="rId3"/>
          <a:stretch>
            <a:fillRect/>
          </a:stretch>
        </p:blipFill>
        <p:spPr>
          <a:xfrm>
            <a:off x="161161" y="934948"/>
            <a:ext cx="8884669" cy="4046300"/>
          </a:xfrm>
          <a:prstGeom prst="rect">
            <a:avLst/>
          </a:prstGeom>
        </p:spPr>
      </p:pic>
    </p:spTree>
    <p:extLst>
      <p:ext uri="{BB962C8B-B14F-4D97-AF65-F5344CB8AC3E}">
        <p14:creationId xmlns:p14="http://schemas.microsoft.com/office/powerpoint/2010/main" val="232899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04FA401-4A52-EE22-73FD-B485959B7698}"/>
              </a:ext>
              <a:ext uri="{C183D7F6-B498-43B3-948B-1728B52AA6E4}">
                <adec:decorative xmlns:adec="http://schemas.microsoft.com/office/drawing/2017/decorative" val="0"/>
              </a:ext>
            </a:extLst>
          </p:cNvPr>
          <p:cNvSpPr>
            <a:spLocks noGrp="1"/>
          </p:cNvSpPr>
          <p:nvPr>
            <p:ph type="title"/>
          </p:nvPr>
        </p:nvSpPr>
        <p:spPr>
          <a:xfrm>
            <a:off x="231354" y="0"/>
            <a:ext cx="8681292" cy="857250"/>
          </a:xfrm>
        </p:spPr>
        <p:txBody>
          <a:bodyPr/>
          <a:lstStyle/>
          <a:p>
            <a:pPr>
              <a:lnSpc>
                <a:spcPct val="100000"/>
              </a:lnSpc>
            </a:pPr>
            <a:r>
              <a:rPr lang="en-US" sz="2000" dirty="0">
                <a:solidFill>
                  <a:schemeClr val="bg1"/>
                </a:solidFill>
                <a:latin typeface="Calibri" panose="020F0502020204030204" pitchFamily="34" charset="0"/>
              </a:rPr>
              <a:t>HIV diagnoses among persons aged ≥ 55 years, by selected characteristics, 2024—United States and 7 territories and freely associated states</a:t>
            </a:r>
          </a:p>
        </p:txBody>
      </p:sp>
      <p:pic>
        <p:nvPicPr>
          <p:cNvPr id="3" name="Picture 2" descr="This slide presents a horizontal bar chart of HIV diagnoses among persons aged ≥55 years, by selected characteristics, during 2024 in the United States and 7 territories and freely associated states.">
            <a:extLst>
              <a:ext uri="{FF2B5EF4-FFF2-40B4-BE49-F238E27FC236}">
                <a16:creationId xmlns:a16="http://schemas.microsoft.com/office/drawing/2014/main" id="{87A39389-DF8A-C89A-400C-91D0E61A9A4E}"/>
              </a:ext>
            </a:extLst>
          </p:cNvPr>
          <p:cNvPicPr>
            <a:picLocks noChangeAspect="1"/>
          </p:cNvPicPr>
          <p:nvPr/>
        </p:nvPicPr>
        <p:blipFill>
          <a:blip r:embed="rId3"/>
          <a:stretch>
            <a:fillRect/>
          </a:stretch>
        </p:blipFill>
        <p:spPr>
          <a:xfrm>
            <a:off x="127497" y="489367"/>
            <a:ext cx="8929349" cy="4443106"/>
          </a:xfrm>
          <a:prstGeom prst="rect">
            <a:avLst/>
          </a:prstGeom>
        </p:spPr>
      </p:pic>
      <p:sp>
        <p:nvSpPr>
          <p:cNvPr id="2" name="TextBox 1">
            <a:extLst>
              <a:ext uri="{FF2B5EF4-FFF2-40B4-BE49-F238E27FC236}">
                <a16:creationId xmlns:a16="http://schemas.microsoft.com/office/drawing/2014/main" id="{4D95DAA6-8308-6738-CE1F-54ABCE5FCC92}"/>
              </a:ext>
            </a:extLst>
          </p:cNvPr>
          <p:cNvSpPr txBox="1"/>
          <p:nvPr/>
        </p:nvSpPr>
        <p:spPr>
          <a:xfrm>
            <a:off x="87154" y="4817057"/>
            <a:ext cx="8421088"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223672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7DB343-2BF5-7206-CCC5-BB44714B789A}"/>
              </a:ext>
              <a:ext uri="{C183D7F6-B498-43B3-948B-1728B52AA6E4}">
                <adec:decorative xmlns:adec="http://schemas.microsoft.com/office/drawing/2017/decorative" val="0"/>
              </a:ext>
            </a:extLst>
          </p:cNvPr>
          <p:cNvSpPr>
            <a:spLocks noGrp="1"/>
          </p:cNvSpPr>
          <p:nvPr>
            <p:ph type="title"/>
          </p:nvPr>
        </p:nvSpPr>
        <p:spPr>
          <a:xfrm>
            <a:off x="235795" y="0"/>
            <a:ext cx="8672410" cy="857250"/>
          </a:xfrm>
        </p:spPr>
        <p:txBody>
          <a:bodyPr/>
          <a:lstStyle/>
          <a:p>
            <a:pPr>
              <a:lnSpc>
                <a:spcPct val="100000"/>
              </a:lnSpc>
            </a:pPr>
            <a:r>
              <a:rPr lang="en-US" sz="2000" dirty="0">
                <a:solidFill>
                  <a:schemeClr val="bg1"/>
                </a:solidFill>
                <a:latin typeface="Calibri" panose="020F0502020204030204" pitchFamily="34" charset="0"/>
              </a:rPr>
              <a:t>HIV diagnoses rates among persons aged ≥ 55 years, by selected characteristics, 2024—United States</a:t>
            </a:r>
          </a:p>
        </p:txBody>
      </p:sp>
      <p:pic>
        <p:nvPicPr>
          <p:cNvPr id="6" name="Picture 5" descr="This slide presents rates of HIV diagnoses, by selected characteristics among persons aged ≥55 years during 2024 in the United States.">
            <a:extLst>
              <a:ext uri="{FF2B5EF4-FFF2-40B4-BE49-F238E27FC236}">
                <a16:creationId xmlns:a16="http://schemas.microsoft.com/office/drawing/2014/main" id="{C4231534-0295-EED1-F33D-28D2F10BDE9F}"/>
              </a:ext>
            </a:extLst>
          </p:cNvPr>
          <p:cNvPicPr>
            <a:picLocks noChangeAspect="1"/>
          </p:cNvPicPr>
          <p:nvPr/>
        </p:nvPicPr>
        <p:blipFill>
          <a:blip r:embed="rId3"/>
          <a:stretch>
            <a:fillRect/>
          </a:stretch>
        </p:blipFill>
        <p:spPr>
          <a:xfrm>
            <a:off x="158113" y="813747"/>
            <a:ext cx="8827773" cy="4109060"/>
          </a:xfrm>
          <a:prstGeom prst="rect">
            <a:avLst/>
          </a:prstGeom>
        </p:spPr>
      </p:pic>
      <p:sp>
        <p:nvSpPr>
          <p:cNvPr id="5" name="TextBox 4">
            <a:extLst>
              <a:ext uri="{FF2B5EF4-FFF2-40B4-BE49-F238E27FC236}">
                <a16:creationId xmlns:a16="http://schemas.microsoft.com/office/drawing/2014/main" id="{FB699DC6-DC73-4BBC-82F1-8D706CCC0BF2}"/>
              </a:ext>
            </a:extLst>
          </p:cNvPr>
          <p:cNvSpPr txBox="1"/>
          <p:nvPr/>
        </p:nvSpPr>
        <p:spPr>
          <a:xfrm>
            <a:off x="87154" y="4807391"/>
            <a:ext cx="8421088"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Rates are per 100,000. Persons who did not report Hispanic or Latino ethnicity were categorized by race. Hispanic/Latino persons can be of any race.</a:t>
            </a:r>
          </a:p>
        </p:txBody>
      </p:sp>
    </p:spTree>
    <p:extLst>
      <p:ext uri="{BB962C8B-B14F-4D97-AF65-F5344CB8AC3E}">
        <p14:creationId xmlns:p14="http://schemas.microsoft.com/office/powerpoint/2010/main" val="1425587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7DB343-2BF5-7206-CCC5-BB44714B789A}"/>
              </a:ext>
              <a:ext uri="{C183D7F6-B498-43B3-948B-1728B52AA6E4}">
                <adec:decorative xmlns:adec="http://schemas.microsoft.com/office/drawing/2017/decorative" val="0"/>
              </a:ext>
            </a:extLst>
          </p:cNvPr>
          <p:cNvSpPr>
            <a:spLocks noGrp="1"/>
          </p:cNvSpPr>
          <p:nvPr>
            <p:ph type="title"/>
          </p:nvPr>
        </p:nvSpPr>
        <p:spPr>
          <a:xfrm>
            <a:off x="235795" y="0"/>
            <a:ext cx="8672410" cy="857250"/>
          </a:xfrm>
        </p:spPr>
        <p:txBody>
          <a:bodyPr/>
          <a:lstStyle/>
          <a:p>
            <a:pPr>
              <a:lnSpc>
                <a:spcPct val="100000"/>
              </a:lnSpc>
            </a:pPr>
            <a:r>
              <a:rPr lang="en-US" sz="2000" dirty="0">
                <a:solidFill>
                  <a:schemeClr val="bg1"/>
                </a:solidFill>
                <a:latin typeface="Calibri" panose="020F0502020204030204" pitchFamily="34" charset="0"/>
              </a:rPr>
              <a:t>HIV diagnoses among persons aged ≥ 55 years, by transmission category and sex, 2024—United States and 7 territories and freely associated states</a:t>
            </a:r>
          </a:p>
        </p:txBody>
      </p:sp>
      <p:pic>
        <p:nvPicPr>
          <p:cNvPr id="3" name="Picture 2" descr="This slide presents a horizontal bar chart of HIV diagnoses among persons aged ≥55 years, by transmission category and sex, during 2024 in the United States and 7 territories and freely associated states.">
            <a:extLst>
              <a:ext uri="{FF2B5EF4-FFF2-40B4-BE49-F238E27FC236}">
                <a16:creationId xmlns:a16="http://schemas.microsoft.com/office/drawing/2014/main" id="{BB808402-A169-901B-DE13-054526447DCD}"/>
              </a:ext>
            </a:extLst>
          </p:cNvPr>
          <p:cNvPicPr>
            <a:picLocks noChangeAspect="1"/>
          </p:cNvPicPr>
          <p:nvPr/>
        </p:nvPicPr>
        <p:blipFill>
          <a:blip r:embed="rId3"/>
          <a:stretch>
            <a:fillRect/>
          </a:stretch>
        </p:blipFill>
        <p:spPr>
          <a:xfrm>
            <a:off x="197741" y="994567"/>
            <a:ext cx="8869310" cy="3906205"/>
          </a:xfrm>
          <a:prstGeom prst="rect">
            <a:avLst/>
          </a:prstGeom>
        </p:spPr>
      </p:pic>
    </p:spTree>
    <p:extLst>
      <p:ext uri="{BB962C8B-B14F-4D97-AF65-F5344CB8AC3E}">
        <p14:creationId xmlns:p14="http://schemas.microsoft.com/office/powerpoint/2010/main" val="344607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E4353-D121-4041-2DE5-A10A532D66D9}"/>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F42862F8-3D19-8401-7EC5-D83CC4303F10}"/>
              </a:ext>
              <a:ext uri="{C183D7F6-B498-43B3-948B-1728B52AA6E4}">
                <adec:decorative xmlns:adec="http://schemas.microsoft.com/office/drawing/2017/decorative" val="0"/>
              </a:ext>
            </a:extLst>
          </p:cNvPr>
          <p:cNvSpPr>
            <a:spLocks noGrp="1"/>
          </p:cNvSpPr>
          <p:nvPr>
            <p:ph type="title"/>
          </p:nvPr>
        </p:nvSpPr>
        <p:spPr>
          <a:xfrm>
            <a:off x="231354" y="0"/>
            <a:ext cx="8416887" cy="857250"/>
          </a:xfrm>
        </p:spPr>
        <p:txBody>
          <a:bodyPr/>
          <a:lstStyle/>
          <a:p>
            <a:pPr>
              <a:lnSpc>
                <a:spcPct val="100000"/>
              </a:lnSpc>
            </a:pPr>
            <a:r>
              <a:rPr lang="en-US" sz="2000" dirty="0">
                <a:solidFill>
                  <a:schemeClr val="bg1"/>
                </a:solidFill>
                <a:latin typeface="Calibri" panose="020F0502020204030204" pitchFamily="34" charset="0"/>
              </a:rPr>
              <a:t>Persons living with diagnosed perinatally acquired HIV, year-end 2024—United States and 7 territories and freely associated states</a:t>
            </a:r>
          </a:p>
        </p:txBody>
      </p:sp>
      <p:pic>
        <p:nvPicPr>
          <p:cNvPr id="5" name="Picture 4" descr="This slide presents a map of persons living with diagnosed perinatally acquired HIV year-end 2024 in the United States and 7 territories and freely associated states.">
            <a:extLst>
              <a:ext uri="{FF2B5EF4-FFF2-40B4-BE49-F238E27FC236}">
                <a16:creationId xmlns:a16="http://schemas.microsoft.com/office/drawing/2014/main" id="{66DCE089-45B3-B6C7-C9A8-6AC20688DAB7}"/>
              </a:ext>
            </a:extLst>
          </p:cNvPr>
          <p:cNvPicPr>
            <a:picLocks noChangeAspect="1"/>
          </p:cNvPicPr>
          <p:nvPr/>
        </p:nvPicPr>
        <p:blipFill>
          <a:blip r:embed="rId3"/>
          <a:stretch>
            <a:fillRect/>
          </a:stretch>
        </p:blipFill>
        <p:spPr>
          <a:xfrm>
            <a:off x="33313" y="857250"/>
            <a:ext cx="9144000" cy="4108704"/>
          </a:xfrm>
          <a:prstGeom prst="rect">
            <a:avLst/>
          </a:prstGeom>
        </p:spPr>
      </p:pic>
      <p:sp>
        <p:nvSpPr>
          <p:cNvPr id="40" name="TextBox 39">
            <a:extLst>
              <a:ext uri="{FF2B5EF4-FFF2-40B4-BE49-F238E27FC236}">
                <a16:creationId xmlns:a16="http://schemas.microsoft.com/office/drawing/2014/main" id="{4CCD8CC0-9C83-FC37-E08A-9FE7B7E5B9A1}"/>
              </a:ext>
            </a:extLst>
          </p:cNvPr>
          <p:cNvSpPr txBox="1"/>
          <p:nvPr/>
        </p:nvSpPr>
        <p:spPr>
          <a:xfrm>
            <a:off x="33313" y="4825590"/>
            <a:ext cx="7283125"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cs typeface="Calibri" panose="020F0502020204030204" pitchFamily="34" charset="0"/>
              </a:rPr>
              <a:t>Note. </a:t>
            </a:r>
            <a:r>
              <a:rPr lang="en-US" sz="900" dirty="0">
                <a:solidFill>
                  <a:srgbClr val="000000"/>
                </a:solidFill>
                <a:latin typeface="Calibri" panose="020F0502020204030204" pitchFamily="34" charset="0"/>
                <a:cs typeface="Calibri" panose="020F0502020204030204" pitchFamily="34" charset="0"/>
              </a:rPr>
              <a:t>Prevalence data should be interpreted with caution due to use of preliminary death data for the year 2024 reported to CDC as of December 2025.</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510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FEEBBD2-9C61-9D22-67E0-839C085FC2A7}"/>
              </a:ext>
              <a:ext uri="{C183D7F6-B498-43B3-948B-1728B52AA6E4}">
                <adec:decorative xmlns:adec="http://schemas.microsoft.com/office/drawing/2017/decorative" val="0"/>
              </a:ext>
            </a:extLst>
          </p:cNvPr>
          <p:cNvSpPr>
            <a:spLocks noGrp="1"/>
          </p:cNvSpPr>
          <p:nvPr>
            <p:ph type="title"/>
          </p:nvPr>
        </p:nvSpPr>
        <p:spPr>
          <a:xfrm>
            <a:off x="231354" y="0"/>
            <a:ext cx="8825492" cy="857250"/>
          </a:xfrm>
        </p:spPr>
        <p:txBody>
          <a:bodyPr/>
          <a:lstStyle/>
          <a:p>
            <a:pPr>
              <a:lnSpc>
                <a:spcPct val="100000"/>
              </a:lnSpc>
            </a:pPr>
            <a:r>
              <a:rPr lang="en-US" sz="2000" dirty="0">
                <a:solidFill>
                  <a:schemeClr val="bg1"/>
                </a:solidFill>
                <a:latin typeface="Calibri" panose="020F0502020204030204" pitchFamily="34" charset="0"/>
              </a:rPr>
              <a:t>HIV diagnoses and population among children aged &lt; 13 years, by race/ethnicity, 2024—United States</a:t>
            </a:r>
          </a:p>
        </p:txBody>
      </p:sp>
      <p:pic>
        <p:nvPicPr>
          <p:cNvPr id="5" name="Picture 4" descr="This slide presents a butterfly chart of HIV diagnoses and populations among children aged &lt; 13 years, by race/ethnicity, during 2024 in the United States.">
            <a:extLst>
              <a:ext uri="{FF2B5EF4-FFF2-40B4-BE49-F238E27FC236}">
                <a16:creationId xmlns:a16="http://schemas.microsoft.com/office/drawing/2014/main" id="{DCDE7889-3392-20E5-25C2-B4DF838B08F7}"/>
              </a:ext>
            </a:extLst>
          </p:cNvPr>
          <p:cNvPicPr>
            <a:picLocks noChangeAspect="1"/>
          </p:cNvPicPr>
          <p:nvPr/>
        </p:nvPicPr>
        <p:blipFill>
          <a:blip r:embed="rId3"/>
          <a:stretch>
            <a:fillRect/>
          </a:stretch>
        </p:blipFill>
        <p:spPr>
          <a:xfrm>
            <a:off x="134839" y="956556"/>
            <a:ext cx="8833870" cy="3926164"/>
          </a:xfrm>
          <a:prstGeom prst="rect">
            <a:avLst/>
          </a:prstGeom>
        </p:spPr>
      </p:pic>
      <p:sp>
        <p:nvSpPr>
          <p:cNvPr id="3" name="TextBox 2">
            <a:extLst>
              <a:ext uri="{FF2B5EF4-FFF2-40B4-BE49-F238E27FC236}">
                <a16:creationId xmlns:a16="http://schemas.microsoft.com/office/drawing/2014/main" id="{36EA2C8A-19B2-76A0-31DB-3F47E0182595}"/>
              </a:ext>
            </a:extLst>
          </p:cNvPr>
          <p:cNvSpPr txBox="1"/>
          <p:nvPr/>
        </p:nvSpPr>
        <p:spPr>
          <a:xfrm>
            <a:off x="166913" y="4810801"/>
            <a:ext cx="8340369"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Persons who did not report Hispanic or Latino ethnicity were categorized by race. Hispanic/Latino persons can be of any race.</a:t>
            </a:r>
            <a:endParaRPr lang="en-US" sz="900" strike="sngStrike" dirty="0">
              <a:solidFill>
                <a:srgbClr val="000000"/>
              </a:solidFill>
              <a:latin typeface="Calibri"/>
              <a:ea typeface="Calibri"/>
              <a:cs typeface="Calibri"/>
            </a:endParaRPr>
          </a:p>
        </p:txBody>
      </p:sp>
    </p:spTree>
    <p:extLst>
      <p:ext uri="{BB962C8B-B14F-4D97-AF65-F5344CB8AC3E}">
        <p14:creationId xmlns:p14="http://schemas.microsoft.com/office/powerpoint/2010/main" val="192410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69059" y="4172628"/>
            <a:ext cx="3534508" cy="646331"/>
          </a:xfrm>
          <a:prstGeom prst="rect">
            <a:avLst/>
          </a:prstGeom>
          <a:noFill/>
        </p:spPr>
        <p:txBody>
          <a:bodyPr wrap="square" rtlCol="0">
            <a:spAutoFit/>
          </a:bodyPr>
          <a:lstStyle/>
          <a:p>
            <a:r>
              <a:rPr lang="en-US" sz="3600" b="1" dirty="0">
                <a:solidFill>
                  <a:schemeClr val="bg1"/>
                </a:solidFill>
                <a:latin typeface="Calibri"/>
                <a:ea typeface="Calibri"/>
                <a:cs typeface="Calibri"/>
              </a:rPr>
              <a:t>HIV Diagnoses</a:t>
            </a:r>
            <a:endParaRPr lang="en-US" sz="3600" b="1" dirty="0">
              <a:solidFill>
                <a:schemeClr val="bg1"/>
              </a:solidFill>
            </a:endParaRPr>
          </a:p>
        </p:txBody>
      </p:sp>
    </p:spTree>
    <p:extLst>
      <p:ext uri="{BB962C8B-B14F-4D97-AF65-F5344CB8AC3E}">
        <p14:creationId xmlns:p14="http://schemas.microsoft.com/office/powerpoint/2010/main" val="1456574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2BF1AD2-E9AD-6717-9D39-C12BA6B8618A}"/>
              </a:ext>
              <a:ext uri="{C183D7F6-B498-43B3-948B-1728B52AA6E4}">
                <adec:decorative xmlns:adec="http://schemas.microsoft.com/office/drawing/2017/decorative" val="0"/>
              </a:ext>
            </a:extLst>
          </p:cNvPr>
          <p:cNvSpPr>
            <a:spLocks noGrp="1"/>
          </p:cNvSpPr>
          <p:nvPr>
            <p:ph type="title"/>
          </p:nvPr>
        </p:nvSpPr>
        <p:spPr>
          <a:xfrm>
            <a:off x="231354" y="0"/>
            <a:ext cx="9047116" cy="857250"/>
          </a:xfrm>
        </p:spPr>
        <p:txBody>
          <a:bodyPr/>
          <a:lstStyle/>
          <a:p>
            <a:pPr>
              <a:lnSpc>
                <a:spcPct val="100000"/>
              </a:lnSpc>
            </a:pPr>
            <a:r>
              <a:rPr lang="en-US" sz="2000" dirty="0">
                <a:solidFill>
                  <a:schemeClr val="bg1"/>
                </a:solidFill>
                <a:latin typeface="Calibri" panose="020F0502020204030204" pitchFamily="34" charset="0"/>
              </a:rPr>
              <a:t>HIV diagnoses rates, by region, 2024—United States and 7 territories and freely associated states</a:t>
            </a:r>
          </a:p>
        </p:txBody>
      </p:sp>
      <p:pic>
        <p:nvPicPr>
          <p:cNvPr id="4" name="Picture 3" descr="This slide presents a map of HIV diagnoses among persons aged ≥13 years, by region, during 2024 in the United States and 7 territories and freely associated states.">
            <a:extLst>
              <a:ext uri="{FF2B5EF4-FFF2-40B4-BE49-F238E27FC236}">
                <a16:creationId xmlns:a16="http://schemas.microsoft.com/office/drawing/2014/main" id="{307122DF-CE83-E996-7E64-D923BA624900}"/>
              </a:ext>
            </a:extLst>
          </p:cNvPr>
          <p:cNvPicPr>
            <a:picLocks noChangeAspect="1"/>
          </p:cNvPicPr>
          <p:nvPr/>
        </p:nvPicPr>
        <p:blipFill>
          <a:blip r:embed="rId3"/>
          <a:stretch>
            <a:fillRect/>
          </a:stretch>
        </p:blipFill>
        <p:spPr>
          <a:xfrm>
            <a:off x="87154" y="857250"/>
            <a:ext cx="8974090" cy="4163929"/>
          </a:xfrm>
          <a:prstGeom prst="rect">
            <a:avLst/>
          </a:prstGeom>
        </p:spPr>
      </p:pic>
      <p:sp>
        <p:nvSpPr>
          <p:cNvPr id="3" name="TextBox 2">
            <a:extLst>
              <a:ext uri="{FF2B5EF4-FFF2-40B4-BE49-F238E27FC236}">
                <a16:creationId xmlns:a16="http://schemas.microsoft.com/office/drawing/2014/main" id="{3D3987A5-A4CE-4D2F-B4CC-56E33BC38EC1}"/>
              </a:ext>
            </a:extLst>
          </p:cNvPr>
          <p:cNvSpPr txBox="1"/>
          <p:nvPr/>
        </p:nvSpPr>
        <p:spPr>
          <a:xfrm>
            <a:off x="87154" y="4817057"/>
            <a:ext cx="8421088"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Rates are per 100,000. 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 </a:t>
            </a:r>
            <a:endParaRPr lang="en-US" sz="900" strike="sngStrike"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88619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8F96C4-BFB2-0946-05FE-879AB5E95AF0}"/>
              </a:ext>
              <a:ext uri="{C183D7F6-B498-43B3-948B-1728B52AA6E4}">
                <adec:decorative xmlns:adec="http://schemas.microsoft.com/office/drawing/2017/decorative" val="0"/>
              </a:ext>
            </a:extLst>
          </p:cNvPr>
          <p:cNvSpPr>
            <a:spLocks noGrp="1"/>
          </p:cNvSpPr>
          <p:nvPr>
            <p:ph type="title"/>
          </p:nvPr>
        </p:nvSpPr>
        <p:spPr>
          <a:xfrm>
            <a:off x="242370" y="0"/>
            <a:ext cx="9036099" cy="857250"/>
          </a:xfrm>
        </p:spPr>
        <p:txBody>
          <a:bodyPr/>
          <a:lstStyle/>
          <a:p>
            <a:pPr>
              <a:lnSpc>
                <a:spcPct val="100000"/>
              </a:lnSpc>
            </a:pPr>
            <a:r>
              <a:rPr lang="en-US" sz="2000" dirty="0">
                <a:solidFill>
                  <a:schemeClr val="bg1"/>
                </a:solidFill>
                <a:latin typeface="Calibri" panose="020F0502020204030204" pitchFamily="34" charset="0"/>
              </a:rPr>
              <a:t>HIV diagnoses and population, by race/ethnicity, 2024—U.S. Southern Region</a:t>
            </a:r>
          </a:p>
        </p:txBody>
      </p:sp>
      <p:pic>
        <p:nvPicPr>
          <p:cNvPr id="6" name="Picture 5" descr="This slide presents a butterfly chart of HIV diagnoses and populations among persons aged ≥13 years, by race/ethnicity, during 2024 in the United States.">
            <a:extLst>
              <a:ext uri="{FF2B5EF4-FFF2-40B4-BE49-F238E27FC236}">
                <a16:creationId xmlns:a16="http://schemas.microsoft.com/office/drawing/2014/main" id="{2CF67976-0960-A7F6-3152-735DFE886F3D}"/>
              </a:ext>
            </a:extLst>
          </p:cNvPr>
          <p:cNvPicPr>
            <a:picLocks noChangeAspect="1"/>
          </p:cNvPicPr>
          <p:nvPr/>
        </p:nvPicPr>
        <p:blipFill>
          <a:blip r:embed="rId3"/>
          <a:stretch>
            <a:fillRect/>
          </a:stretch>
        </p:blipFill>
        <p:spPr>
          <a:xfrm>
            <a:off x="84955" y="573355"/>
            <a:ext cx="8974090" cy="4285859"/>
          </a:xfrm>
          <a:prstGeom prst="rect">
            <a:avLst/>
          </a:prstGeom>
        </p:spPr>
      </p:pic>
      <p:sp>
        <p:nvSpPr>
          <p:cNvPr id="5" name="TextBox 4">
            <a:extLst>
              <a:ext uri="{FF2B5EF4-FFF2-40B4-BE49-F238E27FC236}">
                <a16:creationId xmlns:a16="http://schemas.microsoft.com/office/drawing/2014/main" id="{8B36EFB6-FA78-D686-F1B2-27CDA3C70D69}"/>
              </a:ext>
            </a:extLst>
          </p:cNvPr>
          <p:cNvSpPr txBox="1"/>
          <p:nvPr/>
        </p:nvSpPr>
        <p:spPr>
          <a:xfrm>
            <a:off x="-3083" y="4674548"/>
            <a:ext cx="8421088"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3632945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CCCFC8C-DE17-CDEB-D57B-022A0EE85335}"/>
              </a:ext>
              <a:ext uri="{C183D7F6-B498-43B3-948B-1728B52AA6E4}">
                <adec:decorative xmlns:adec="http://schemas.microsoft.com/office/drawing/2017/decorative" val="0"/>
              </a:ext>
            </a:extLst>
          </p:cNvPr>
          <p:cNvSpPr>
            <a:spLocks noGrp="1"/>
          </p:cNvSpPr>
          <p:nvPr>
            <p:ph type="title"/>
          </p:nvPr>
        </p:nvSpPr>
        <p:spPr>
          <a:xfrm>
            <a:off x="242370" y="0"/>
            <a:ext cx="8273669" cy="857250"/>
          </a:xfrm>
        </p:spPr>
        <p:txBody>
          <a:bodyPr/>
          <a:lstStyle/>
          <a:p>
            <a:pPr>
              <a:lnSpc>
                <a:spcPct val="100000"/>
              </a:lnSpc>
            </a:pPr>
            <a:r>
              <a:rPr lang="en-US" sz="2000" dirty="0">
                <a:solidFill>
                  <a:schemeClr val="bg1"/>
                </a:solidFill>
                <a:latin typeface="Calibri" panose="020F0502020204030204" pitchFamily="34" charset="0"/>
              </a:rPr>
              <a:t>HIV diagnoses rates, by selected characteristics, 2024—U.S. Southern Region</a:t>
            </a:r>
          </a:p>
        </p:txBody>
      </p:sp>
      <p:pic>
        <p:nvPicPr>
          <p:cNvPr id="3" name="Picture 2" descr="This slide presents rates of HIV diagnoses, by selected characteristics among persons aged ≥13 years during 2024 in the United States southern region.">
            <a:extLst>
              <a:ext uri="{FF2B5EF4-FFF2-40B4-BE49-F238E27FC236}">
                <a16:creationId xmlns:a16="http://schemas.microsoft.com/office/drawing/2014/main" id="{3D6AC21A-5C5E-78C2-3680-E5CFAEFFD0A4}"/>
              </a:ext>
            </a:extLst>
          </p:cNvPr>
          <p:cNvPicPr>
            <a:picLocks noChangeAspect="1"/>
          </p:cNvPicPr>
          <p:nvPr/>
        </p:nvPicPr>
        <p:blipFill>
          <a:blip r:embed="rId3"/>
          <a:stretch>
            <a:fillRect/>
          </a:stretch>
        </p:blipFill>
        <p:spPr>
          <a:xfrm>
            <a:off x="161161" y="857250"/>
            <a:ext cx="8821677" cy="3981033"/>
          </a:xfrm>
          <a:prstGeom prst="rect">
            <a:avLst/>
          </a:prstGeom>
        </p:spPr>
      </p:pic>
      <p:sp>
        <p:nvSpPr>
          <p:cNvPr id="6" name="TextBox 5">
            <a:extLst>
              <a:ext uri="{FF2B5EF4-FFF2-40B4-BE49-F238E27FC236}">
                <a16:creationId xmlns:a16="http://schemas.microsoft.com/office/drawing/2014/main" id="{09967597-E6A9-8D7C-C6F2-B5C8657042E8}"/>
              </a:ext>
            </a:extLst>
          </p:cNvPr>
          <p:cNvSpPr txBox="1"/>
          <p:nvPr/>
        </p:nvSpPr>
        <p:spPr>
          <a:xfrm>
            <a:off x="94951" y="4598234"/>
            <a:ext cx="8421088"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Rates are per 100,000.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3902679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F988-05AA-A9FB-64A5-54F94E2B9E0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F2F656C-DE16-07E0-6984-C31933F8C05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DC985579-EA30-524A-DEEA-6BA1352A01D5}"/>
              </a:ext>
            </a:extLst>
          </p:cNvPr>
          <p:cNvSpPr txBox="1"/>
          <p:nvPr/>
        </p:nvSpPr>
        <p:spPr>
          <a:xfrm>
            <a:off x="255847" y="4233588"/>
            <a:ext cx="3534508" cy="646331"/>
          </a:xfrm>
          <a:prstGeom prst="rect">
            <a:avLst/>
          </a:prstGeom>
          <a:noFill/>
        </p:spPr>
        <p:txBody>
          <a:bodyPr wrap="square" rtlCol="0">
            <a:spAutoFit/>
          </a:bodyPr>
          <a:lstStyle/>
          <a:p>
            <a:r>
              <a:rPr lang="en-US" sz="3600" b="1" dirty="0">
                <a:solidFill>
                  <a:schemeClr val="bg1"/>
                </a:solidFill>
                <a:latin typeface="Calibri"/>
                <a:ea typeface="Calibri"/>
                <a:cs typeface="Calibri"/>
              </a:rPr>
              <a:t>HIV Deaths</a:t>
            </a:r>
            <a:endParaRPr lang="en-US" sz="3600" b="1" dirty="0">
              <a:solidFill>
                <a:schemeClr val="bg1"/>
              </a:solidFill>
            </a:endParaRPr>
          </a:p>
        </p:txBody>
      </p:sp>
    </p:spTree>
    <p:extLst>
      <p:ext uri="{BB962C8B-B14F-4D97-AF65-F5344CB8AC3E}">
        <p14:creationId xmlns:p14="http://schemas.microsoft.com/office/powerpoint/2010/main" val="3805955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6CADD-1906-91CD-5450-E4323FDDBFE2}"/>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55D3BD82-6014-F32E-0B2A-7A00BCF98089}"/>
              </a:ext>
              <a:ext uri="{C183D7F6-B498-43B3-948B-1728B52AA6E4}">
                <adec:decorative xmlns:adec="http://schemas.microsoft.com/office/drawing/2017/decorative" val="0"/>
              </a:ext>
            </a:extLst>
          </p:cNvPr>
          <p:cNvSpPr>
            <a:spLocks noGrp="1"/>
          </p:cNvSpPr>
          <p:nvPr>
            <p:ph type="title"/>
          </p:nvPr>
        </p:nvSpPr>
        <p:spPr>
          <a:xfrm>
            <a:off x="233265" y="0"/>
            <a:ext cx="8823582" cy="857250"/>
          </a:xfrm>
        </p:spPr>
        <p:txBody>
          <a:bodyPr/>
          <a:lstStyle/>
          <a:p>
            <a:pPr>
              <a:lnSpc>
                <a:spcPct val="100000"/>
              </a:lnSpc>
            </a:pPr>
            <a:r>
              <a:rPr lang="en-US" sz="2000" dirty="0">
                <a:solidFill>
                  <a:schemeClr val="bg1"/>
                </a:solidFill>
                <a:latin typeface="Calibri" panose="020F0502020204030204" pitchFamily="34" charset="0"/>
              </a:rPr>
              <a:t>HIV-related death rates of persons with diagnosed HIV, 2024—United States and 7 territories and freely associated states</a:t>
            </a:r>
          </a:p>
        </p:txBody>
      </p:sp>
      <p:pic>
        <p:nvPicPr>
          <p:cNvPr id="6" name="Picture 5" descr="This slide presents a map of HIV-related deaths of persons with diagnosed HIV among persons aged ≥13 years, during 2024 in the United States and 7 territories and freely associated states.">
            <a:extLst>
              <a:ext uri="{FF2B5EF4-FFF2-40B4-BE49-F238E27FC236}">
                <a16:creationId xmlns:a16="http://schemas.microsoft.com/office/drawing/2014/main" id="{D0D3876A-16D9-28F1-32F4-B589377CE7F5}"/>
              </a:ext>
            </a:extLst>
          </p:cNvPr>
          <p:cNvPicPr>
            <a:picLocks noChangeAspect="1"/>
          </p:cNvPicPr>
          <p:nvPr/>
        </p:nvPicPr>
        <p:blipFill>
          <a:blip r:embed="rId3"/>
          <a:stretch>
            <a:fillRect/>
          </a:stretch>
        </p:blipFill>
        <p:spPr>
          <a:xfrm>
            <a:off x="87154" y="857250"/>
            <a:ext cx="8997406" cy="3933292"/>
          </a:xfrm>
          <a:prstGeom prst="rect">
            <a:avLst/>
          </a:prstGeom>
        </p:spPr>
      </p:pic>
      <p:sp>
        <p:nvSpPr>
          <p:cNvPr id="2" name="TextBox 1">
            <a:extLst>
              <a:ext uri="{FF2B5EF4-FFF2-40B4-BE49-F238E27FC236}">
                <a16:creationId xmlns:a16="http://schemas.microsoft.com/office/drawing/2014/main" id="{545BCADA-65CB-9044-B469-F330A93C52AA}"/>
              </a:ext>
            </a:extLst>
          </p:cNvPr>
          <p:cNvSpPr txBox="1"/>
          <p:nvPr/>
        </p:nvSpPr>
        <p:spPr>
          <a:xfrm>
            <a:off x="87154" y="4810006"/>
            <a:ext cx="8193070"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cs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death. Rates are per 100,000. </a:t>
            </a:r>
            <a:r>
              <a:rPr lang="en-US" sz="900" dirty="0">
                <a:solidFill>
                  <a:srgbClr val="000000"/>
                </a:solidFill>
                <a:latin typeface="Calibri" panose="020F0502020204030204" pitchFamily="34" charset="0"/>
                <a:cs typeface="Calibri" panose="020F0502020204030204" pitchFamily="34" charset="0"/>
              </a:rPr>
              <a:t>Deaths of persons with diagnosed HIV infection are based on residence at death. </a:t>
            </a:r>
          </a:p>
        </p:txBody>
      </p:sp>
      <p:pic>
        <p:nvPicPr>
          <p:cNvPr id="25" name="Picture 24" descr="Logo&#10;&#10;Description automatically generated">
            <a:extLst>
              <a:ext uri="{FF2B5EF4-FFF2-40B4-BE49-F238E27FC236}">
                <a16:creationId xmlns:a16="http://schemas.microsoft.com/office/drawing/2014/main" id="{B2D13D23-65B4-1EC4-091D-04F0F6F79893}"/>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450111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A0775D4-9524-525E-1067-70FDFC01AA3C}"/>
              </a:ext>
              <a:ext uri="{C183D7F6-B498-43B3-948B-1728B52AA6E4}">
                <adec:decorative xmlns:adec="http://schemas.microsoft.com/office/drawing/2017/decorative" val="0"/>
              </a:ext>
            </a:extLst>
          </p:cNvPr>
          <p:cNvSpPr>
            <a:spLocks noGrp="1"/>
          </p:cNvSpPr>
          <p:nvPr>
            <p:ph type="title"/>
          </p:nvPr>
        </p:nvSpPr>
        <p:spPr>
          <a:xfrm>
            <a:off x="242596" y="0"/>
            <a:ext cx="8814250" cy="857250"/>
          </a:xfrm>
        </p:spPr>
        <p:txBody>
          <a:bodyPr/>
          <a:lstStyle/>
          <a:p>
            <a:pPr>
              <a:lnSpc>
                <a:spcPct val="100000"/>
              </a:lnSpc>
            </a:pPr>
            <a:r>
              <a:rPr lang="en-US" sz="2000" dirty="0">
                <a:solidFill>
                  <a:schemeClr val="bg1"/>
                </a:solidFill>
                <a:latin typeface="Calibri" panose="020F0502020204030204" pitchFamily="34" charset="0"/>
              </a:rPr>
              <a:t>HIV-related deaths of persons with diagnosed HIV, by selected characteristics, 2024—United States and 7 territories and freely associated states</a:t>
            </a:r>
          </a:p>
        </p:txBody>
      </p:sp>
      <p:pic>
        <p:nvPicPr>
          <p:cNvPr id="2" name="Picture 1" descr="This slide presents a horizontal bar chart of HIV-related deaths of persons with diagnosed HIV among persons aged ≥13 years, by selected characteristics, during 2024 in the United States and 7 territories and freely associated states.">
            <a:extLst>
              <a:ext uri="{FF2B5EF4-FFF2-40B4-BE49-F238E27FC236}">
                <a16:creationId xmlns:a16="http://schemas.microsoft.com/office/drawing/2014/main" id="{A30E2396-6B47-2B61-4903-4460593D1ABD}"/>
              </a:ext>
            </a:extLst>
          </p:cNvPr>
          <p:cNvPicPr>
            <a:picLocks noChangeAspect="1"/>
          </p:cNvPicPr>
          <p:nvPr/>
        </p:nvPicPr>
        <p:blipFill>
          <a:blip r:embed="rId3"/>
          <a:stretch>
            <a:fillRect/>
          </a:stretch>
        </p:blipFill>
        <p:spPr>
          <a:xfrm>
            <a:off x="264802" y="261165"/>
            <a:ext cx="8744529" cy="4690979"/>
          </a:xfrm>
          <a:prstGeom prst="rect">
            <a:avLst/>
          </a:prstGeom>
        </p:spPr>
      </p:pic>
      <p:sp>
        <p:nvSpPr>
          <p:cNvPr id="3" name="TextBox 2">
            <a:extLst>
              <a:ext uri="{FF2B5EF4-FFF2-40B4-BE49-F238E27FC236}">
                <a16:creationId xmlns:a16="http://schemas.microsoft.com/office/drawing/2014/main" id="{11ED58B5-1631-A435-2E1E-CEFE59DFBFBD}"/>
              </a:ext>
            </a:extLst>
          </p:cNvPr>
          <p:cNvSpPr txBox="1"/>
          <p:nvPr/>
        </p:nvSpPr>
        <p:spPr>
          <a:xfrm>
            <a:off x="445629" y="4684809"/>
            <a:ext cx="7455877"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death.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347975684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D6A6A-660E-8A00-FBFF-A38F4767D2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4D4641-B954-9277-6425-76CDE4C5A2B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7E327DF-F355-BD0D-E855-F2DCB8668529}"/>
              </a:ext>
            </a:extLst>
          </p:cNvPr>
          <p:cNvSpPr txBox="1"/>
          <p:nvPr/>
        </p:nvSpPr>
        <p:spPr>
          <a:xfrm>
            <a:off x="211022" y="3943171"/>
            <a:ext cx="8350271" cy="1200329"/>
          </a:xfrm>
          <a:prstGeom prst="rect">
            <a:avLst/>
          </a:prstGeom>
          <a:noFill/>
        </p:spPr>
        <p:txBody>
          <a:bodyPr wrap="square" rtlCol="0">
            <a:spAutoFit/>
          </a:bodyPr>
          <a:lstStyle/>
          <a:p>
            <a:r>
              <a:rPr lang="en-US" sz="3600" b="1" dirty="0">
                <a:solidFill>
                  <a:schemeClr val="bg1"/>
                </a:solidFill>
                <a:latin typeface="Calibri"/>
                <a:ea typeface="Calibri"/>
                <a:cs typeface="Calibri"/>
              </a:rPr>
              <a:t>Persons Living with Diagnosed HIV (Diagnosed Prevalence)</a:t>
            </a:r>
            <a:endParaRPr lang="en-US" sz="3600" b="1" dirty="0">
              <a:solidFill>
                <a:schemeClr val="bg1"/>
              </a:solidFill>
            </a:endParaRPr>
          </a:p>
        </p:txBody>
      </p:sp>
    </p:spTree>
    <p:extLst>
      <p:ext uri="{BB962C8B-B14F-4D97-AF65-F5344CB8AC3E}">
        <p14:creationId xmlns:p14="http://schemas.microsoft.com/office/powerpoint/2010/main" val="995623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BA7A677-795E-03E6-0045-9876C8409F30}"/>
              </a:ext>
              <a:ext uri="{C183D7F6-B498-43B3-948B-1728B52AA6E4}">
                <adec:decorative xmlns:adec="http://schemas.microsoft.com/office/drawing/2017/decorative" val="0"/>
              </a:ext>
            </a:extLst>
          </p:cNvPr>
          <p:cNvSpPr>
            <a:spLocks noGrp="1"/>
          </p:cNvSpPr>
          <p:nvPr>
            <p:ph type="title"/>
          </p:nvPr>
        </p:nvSpPr>
        <p:spPr>
          <a:xfrm>
            <a:off x="251927" y="0"/>
            <a:ext cx="8714792" cy="857250"/>
          </a:xfrm>
        </p:spPr>
        <p:txBody>
          <a:bodyPr/>
          <a:lstStyle/>
          <a:p>
            <a:pPr>
              <a:lnSpc>
                <a:spcPct val="100000"/>
              </a:lnSpc>
            </a:pPr>
            <a:r>
              <a:rPr lang="en-US" sz="2000" dirty="0">
                <a:solidFill>
                  <a:schemeClr val="bg1"/>
                </a:solidFill>
                <a:latin typeface="Calibri" panose="020F0502020204030204" pitchFamily="34" charset="0"/>
              </a:rPr>
              <a:t>Persons living with diagnosed HIV (Prevalence), 2024—United States and 7 territories and freely associated states</a:t>
            </a:r>
          </a:p>
        </p:txBody>
      </p:sp>
      <p:pic>
        <p:nvPicPr>
          <p:cNvPr id="16" name="Picture 15" descr="This slide presents a map of persons living with diagnosed HIV (Prevalence) among persons aged ≥13 years, during 2024 in the United States and 7 territories and freely associated states.">
            <a:extLst>
              <a:ext uri="{FF2B5EF4-FFF2-40B4-BE49-F238E27FC236}">
                <a16:creationId xmlns:a16="http://schemas.microsoft.com/office/drawing/2014/main" id="{C40598F0-7CD6-F74B-9342-F3999DD9FE11}"/>
              </a:ext>
            </a:extLst>
          </p:cNvPr>
          <p:cNvPicPr>
            <a:picLocks noChangeAspect="1"/>
          </p:cNvPicPr>
          <p:nvPr/>
        </p:nvPicPr>
        <p:blipFill>
          <a:blip r:embed="rId3"/>
          <a:stretch>
            <a:fillRect/>
          </a:stretch>
        </p:blipFill>
        <p:spPr>
          <a:xfrm>
            <a:off x="45327" y="857250"/>
            <a:ext cx="9053345" cy="4151736"/>
          </a:xfrm>
          <a:prstGeom prst="rect">
            <a:avLst/>
          </a:prstGeom>
        </p:spPr>
      </p:pic>
      <p:sp>
        <p:nvSpPr>
          <p:cNvPr id="2" name="TextBox 1">
            <a:extLst>
              <a:ext uri="{FF2B5EF4-FFF2-40B4-BE49-F238E27FC236}">
                <a16:creationId xmlns:a16="http://schemas.microsoft.com/office/drawing/2014/main" id="{8087BB3F-557C-2699-FBF1-6D035DCC6B0E}"/>
              </a:ext>
            </a:extLst>
          </p:cNvPr>
          <p:cNvSpPr txBox="1"/>
          <p:nvPr/>
        </p:nvSpPr>
        <p:spPr>
          <a:xfrm>
            <a:off x="87154" y="4720364"/>
            <a:ext cx="8274970" cy="369332"/>
          </a:xfrm>
          <a:prstGeom prst="rect">
            <a:avLst/>
          </a:prstGeom>
          <a:noFill/>
        </p:spPr>
        <p:txBody>
          <a:bodyPr wrap="square" rtlCol="0">
            <a:spAutoFit/>
          </a:bodyPr>
          <a:lstStyle/>
          <a:p>
            <a:r>
              <a:rPr lang="en-US" sz="900" i="1" dirty="0">
                <a:solidFill>
                  <a:srgbClr val="000000"/>
                </a:solidFill>
                <a:latin typeface="Calibri" panose="020F0502020204030204" pitchFamily="34" charset="0"/>
                <a:cs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year-end 2024. </a:t>
            </a:r>
            <a:r>
              <a:rPr lang="en-US" sz="900" dirty="0">
                <a:solidFill>
                  <a:srgbClr val="000000"/>
                </a:solidFill>
                <a:latin typeface="Calibri" panose="020F0502020204030204" pitchFamily="34" charset="0"/>
                <a:cs typeface="Calibri" panose="020F0502020204030204" pitchFamily="34" charset="0"/>
              </a:rPr>
              <a:t>Prevalence data should be interpreted with caution due to use of preliminary death data for the year 2024 reported to CDC as of December 2025.</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9615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A0775D4-9524-525E-1067-70FDFC01AA3C}"/>
              </a:ext>
              <a:ext uri="{C183D7F6-B498-43B3-948B-1728B52AA6E4}">
                <adec:decorative xmlns:adec="http://schemas.microsoft.com/office/drawing/2017/decorative" val="0"/>
              </a:ext>
            </a:extLst>
          </p:cNvPr>
          <p:cNvSpPr>
            <a:spLocks noGrp="1"/>
          </p:cNvSpPr>
          <p:nvPr>
            <p:ph type="title"/>
          </p:nvPr>
        </p:nvSpPr>
        <p:spPr>
          <a:xfrm>
            <a:off x="223935" y="0"/>
            <a:ext cx="8733454" cy="857250"/>
          </a:xfrm>
        </p:spPr>
        <p:txBody>
          <a:bodyPr/>
          <a:lstStyle/>
          <a:p>
            <a:pPr>
              <a:lnSpc>
                <a:spcPct val="100000"/>
              </a:lnSpc>
            </a:pPr>
            <a:r>
              <a:rPr lang="en-US" sz="2000" dirty="0">
                <a:solidFill>
                  <a:schemeClr val="bg1"/>
                </a:solidFill>
                <a:latin typeface="Calibri" panose="020F0502020204030204" pitchFamily="34" charset="0"/>
              </a:rPr>
              <a:t>Persons living with diagnosed HIV (Prevalence), by selected characteristics, 2024—United States and 7 territories and freely associated states</a:t>
            </a:r>
          </a:p>
        </p:txBody>
      </p:sp>
      <p:pic>
        <p:nvPicPr>
          <p:cNvPr id="3" name="Picture 2" descr="This slide presents a horizontal bar chart of persons living with diagnosed HIV (Prevalence) among persons aged ≥13 years, by selected characteristics, during 2024 in the United States and 7 territories and freely associated states.">
            <a:extLst>
              <a:ext uri="{FF2B5EF4-FFF2-40B4-BE49-F238E27FC236}">
                <a16:creationId xmlns:a16="http://schemas.microsoft.com/office/drawing/2014/main" id="{8D5E5BCF-BFD9-74E7-A4EC-1D4857EFDF8E}"/>
              </a:ext>
            </a:extLst>
          </p:cNvPr>
          <p:cNvPicPr>
            <a:picLocks noChangeAspect="1"/>
          </p:cNvPicPr>
          <p:nvPr/>
        </p:nvPicPr>
        <p:blipFill>
          <a:blip r:embed="rId3"/>
          <a:stretch>
            <a:fillRect/>
          </a:stretch>
        </p:blipFill>
        <p:spPr>
          <a:xfrm>
            <a:off x="212982" y="203248"/>
            <a:ext cx="8718036" cy="4737003"/>
          </a:xfrm>
          <a:prstGeom prst="rect">
            <a:avLst/>
          </a:prstGeom>
        </p:spPr>
      </p:pic>
      <p:sp>
        <p:nvSpPr>
          <p:cNvPr id="5" name="TextBox 4">
            <a:extLst>
              <a:ext uri="{FF2B5EF4-FFF2-40B4-BE49-F238E27FC236}">
                <a16:creationId xmlns:a16="http://schemas.microsoft.com/office/drawing/2014/main" id="{6F1D246B-539E-69A2-2507-B5FFF45B0DFB}"/>
              </a:ext>
            </a:extLst>
          </p:cNvPr>
          <p:cNvSpPr txBox="1"/>
          <p:nvPr/>
        </p:nvSpPr>
        <p:spPr>
          <a:xfrm>
            <a:off x="178363" y="4737911"/>
            <a:ext cx="8183761"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year-end 2024.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1254456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cknowledgments">
            <a:extLst>
              <a:ext uri="{FF2B5EF4-FFF2-40B4-BE49-F238E27FC236}">
                <a16:creationId xmlns:a16="http://schemas.microsoft.com/office/drawing/2014/main" id="{D5C0EC9F-D339-F81B-B3D2-44FA242DE731}"/>
              </a:ext>
            </a:extLst>
          </p:cNvPr>
          <p:cNvPicPr>
            <a:picLocks noChangeAspect="1"/>
          </p:cNvPicPr>
          <p:nvPr/>
        </p:nvPicPr>
        <p:blipFill>
          <a:blip r:embed="rId3"/>
          <a:stretch>
            <a:fillRect/>
          </a:stretch>
        </p:blipFill>
        <p:spPr>
          <a:xfrm>
            <a:off x="-102742" y="-21223"/>
            <a:ext cx="9246742" cy="5128958"/>
          </a:xfrm>
          <a:prstGeom prst="rect">
            <a:avLst/>
          </a:prstGeom>
        </p:spPr>
      </p:pic>
    </p:spTree>
    <p:extLst>
      <p:ext uri="{BB962C8B-B14F-4D97-AF65-F5344CB8AC3E}">
        <p14:creationId xmlns:p14="http://schemas.microsoft.com/office/powerpoint/2010/main" val="184071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C71A0A3-C05D-DB9A-4C6D-2653FCAE51D1}"/>
              </a:ext>
              <a:ext uri="{C183D7F6-B498-43B3-948B-1728B52AA6E4}">
                <adec:decorative xmlns:adec="http://schemas.microsoft.com/office/drawing/2017/decorative" val="0"/>
              </a:ext>
            </a:extLst>
          </p:cNvPr>
          <p:cNvSpPr>
            <a:spLocks noGrp="1"/>
          </p:cNvSpPr>
          <p:nvPr>
            <p:ph type="title"/>
          </p:nvPr>
        </p:nvSpPr>
        <p:spPr>
          <a:xfrm>
            <a:off x="233265" y="0"/>
            <a:ext cx="8910735" cy="857250"/>
          </a:xfrm>
        </p:spPr>
        <p:txBody>
          <a:bodyPr/>
          <a:lstStyle/>
          <a:p>
            <a:r>
              <a:rPr lang="en-US" sz="2000" dirty="0">
                <a:solidFill>
                  <a:schemeClr val="bg1"/>
                </a:solidFill>
                <a:latin typeface="Calibri" panose="020F0502020204030204" pitchFamily="34" charset="0"/>
              </a:rPr>
              <a:t>HIV diagnoses rates, 2024—United States and 7 territories and freely associated states</a:t>
            </a:r>
          </a:p>
        </p:txBody>
      </p:sp>
      <p:pic>
        <p:nvPicPr>
          <p:cNvPr id="28" name="Picture 27" descr="This slide presents a map of HIV diagnoses among persons aged ≥13 years during 2024 in the United States and 7 territories and freely associated states.">
            <a:extLst>
              <a:ext uri="{FF2B5EF4-FFF2-40B4-BE49-F238E27FC236}">
                <a16:creationId xmlns:a16="http://schemas.microsoft.com/office/drawing/2014/main" id="{AFD76DC6-3A45-A522-0C8A-B64AF3681A68}"/>
              </a:ext>
            </a:extLst>
          </p:cNvPr>
          <p:cNvPicPr>
            <a:picLocks noChangeAspect="1"/>
          </p:cNvPicPr>
          <p:nvPr/>
        </p:nvPicPr>
        <p:blipFill>
          <a:blip r:embed="rId3"/>
          <a:stretch>
            <a:fillRect/>
          </a:stretch>
        </p:blipFill>
        <p:spPr>
          <a:xfrm>
            <a:off x="124582" y="670122"/>
            <a:ext cx="8894835" cy="4249280"/>
          </a:xfrm>
          <a:prstGeom prst="rect">
            <a:avLst/>
          </a:prstGeom>
        </p:spPr>
      </p:pic>
      <p:sp>
        <p:nvSpPr>
          <p:cNvPr id="2" name="TextBox 1">
            <a:extLst>
              <a:ext uri="{FF2B5EF4-FFF2-40B4-BE49-F238E27FC236}">
                <a16:creationId xmlns:a16="http://schemas.microsoft.com/office/drawing/2014/main" id="{E84D3C0B-BD19-6F5A-F36A-CD987D62DFBD}"/>
              </a:ext>
            </a:extLst>
          </p:cNvPr>
          <p:cNvSpPr txBox="1"/>
          <p:nvPr/>
        </p:nvSpPr>
        <p:spPr>
          <a:xfrm>
            <a:off x="292080" y="4806876"/>
            <a:ext cx="4728117"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a:t>
            </a:r>
            <a:endParaRPr lang="en-US" sz="900" dirty="0">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id="{21E4AAFD-A976-F191-BB92-0BB9BF2C9D42}"/>
              </a:ext>
            </a:extLst>
          </p:cNvPr>
          <p:cNvSpPr txBox="1"/>
          <p:nvPr/>
        </p:nvSpPr>
        <p:spPr>
          <a:xfrm>
            <a:off x="292080" y="4806876"/>
            <a:ext cx="4728117"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a:t>
            </a:r>
            <a:endParaRPr lang="en-US" sz="9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7954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85847E6-E968-5D70-D0F5-7D908F28D2C3}"/>
              </a:ext>
              <a:ext uri="{C183D7F6-B498-43B3-948B-1728B52AA6E4}">
                <adec:decorative xmlns:adec="http://schemas.microsoft.com/office/drawing/2017/decorative" val="0"/>
              </a:ext>
            </a:extLst>
          </p:cNvPr>
          <p:cNvSpPr>
            <a:spLocks noGrp="1"/>
          </p:cNvSpPr>
          <p:nvPr>
            <p:ph type="title"/>
          </p:nvPr>
        </p:nvSpPr>
        <p:spPr>
          <a:xfrm>
            <a:off x="234976" y="0"/>
            <a:ext cx="8565503" cy="812207"/>
          </a:xfrm>
        </p:spPr>
        <p:txBody>
          <a:bodyPr/>
          <a:lstStyle/>
          <a:p>
            <a:pPr>
              <a:lnSpc>
                <a:spcPct val="100000"/>
              </a:lnSpc>
            </a:pPr>
            <a:r>
              <a:rPr lang="en-US" sz="2000" dirty="0">
                <a:solidFill>
                  <a:schemeClr val="bg1"/>
                </a:solidFill>
                <a:latin typeface="Calibri" panose="020F0502020204030204" pitchFamily="34" charset="0"/>
              </a:rPr>
              <a:t>HIV diagnoses rates, by selected characteristics, 2024—United States</a:t>
            </a:r>
          </a:p>
        </p:txBody>
      </p:sp>
      <p:pic>
        <p:nvPicPr>
          <p:cNvPr id="2" name="Picture 1" descr="This slide presents rates of HIV diagnoses, by selected characteristics among persons aged ≥13 years during 2024 in the United States.">
            <a:extLst>
              <a:ext uri="{FF2B5EF4-FFF2-40B4-BE49-F238E27FC236}">
                <a16:creationId xmlns:a16="http://schemas.microsoft.com/office/drawing/2014/main" id="{9CCF42A3-BD3F-79E5-819D-CF8F5419920B}"/>
              </a:ext>
            </a:extLst>
          </p:cNvPr>
          <p:cNvPicPr>
            <a:picLocks noChangeAspect="1"/>
          </p:cNvPicPr>
          <p:nvPr/>
        </p:nvPicPr>
        <p:blipFill>
          <a:blip r:embed="rId3"/>
          <a:stretch>
            <a:fillRect/>
          </a:stretch>
        </p:blipFill>
        <p:spPr>
          <a:xfrm>
            <a:off x="240416" y="885959"/>
            <a:ext cx="8663167" cy="4090771"/>
          </a:xfrm>
          <a:prstGeom prst="rect">
            <a:avLst/>
          </a:prstGeom>
        </p:spPr>
      </p:pic>
      <p:sp>
        <p:nvSpPr>
          <p:cNvPr id="3" name="TextBox 2">
            <a:extLst>
              <a:ext uri="{FF2B5EF4-FFF2-40B4-BE49-F238E27FC236}">
                <a16:creationId xmlns:a16="http://schemas.microsoft.com/office/drawing/2014/main" id="{9C556FB4-B42B-A116-04A5-4917CD4BDDD2}"/>
              </a:ext>
            </a:extLst>
          </p:cNvPr>
          <p:cNvSpPr txBox="1"/>
          <p:nvPr/>
        </p:nvSpPr>
        <p:spPr>
          <a:xfrm>
            <a:off x="87154" y="4711507"/>
            <a:ext cx="8274970"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Rates are per 100,000. Persons who did not report Hispanic or Latino ethnicity were categorized by race. </a:t>
            </a:r>
            <a:r>
              <a:rPr lang="en-US" sz="900" dirty="0">
                <a:solidFill>
                  <a:srgbClr val="000000"/>
                </a:solidFill>
                <a:latin typeface="Calibri"/>
                <a:ea typeface="Calibri"/>
                <a:cs typeface="Calibri"/>
              </a:rPr>
              <a:t>Hispanic/Latino persons can be of any race.</a:t>
            </a:r>
          </a:p>
        </p:txBody>
      </p:sp>
    </p:spTree>
    <p:extLst>
      <p:ext uri="{BB962C8B-B14F-4D97-AF65-F5344CB8AC3E}">
        <p14:creationId xmlns:p14="http://schemas.microsoft.com/office/powerpoint/2010/main" val="2971679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DED47370-4BED-9E65-0D5C-A560811EBB1E}"/>
              </a:ext>
              <a:ext uri="{C183D7F6-B498-43B3-948B-1728B52AA6E4}">
                <adec:decorative xmlns:adec="http://schemas.microsoft.com/office/drawing/2017/decorative" val="0"/>
              </a:ext>
            </a:extLst>
          </p:cNvPr>
          <p:cNvSpPr>
            <a:spLocks noGrp="1"/>
          </p:cNvSpPr>
          <p:nvPr>
            <p:ph type="title"/>
          </p:nvPr>
        </p:nvSpPr>
        <p:spPr>
          <a:xfrm>
            <a:off x="323394" y="655"/>
            <a:ext cx="8733452" cy="857250"/>
          </a:xfrm>
        </p:spPr>
        <p:txBody>
          <a:bodyPr/>
          <a:lstStyle/>
          <a:p>
            <a:pPr>
              <a:lnSpc>
                <a:spcPct val="100000"/>
              </a:lnSpc>
            </a:pPr>
            <a:r>
              <a:rPr lang="en-US" sz="2000" dirty="0">
                <a:solidFill>
                  <a:schemeClr val="bg1"/>
                </a:solidFill>
                <a:latin typeface="Calibri" panose="020F0502020204030204" pitchFamily="34" charset="0"/>
              </a:rPr>
              <a:t>HIV diagnoses, by sex, 2024—United States and 7 territories and freely associated states</a:t>
            </a:r>
          </a:p>
        </p:txBody>
      </p:sp>
      <p:pic>
        <p:nvPicPr>
          <p:cNvPr id="2" name="Picture 1" descr="This slide presents a horizontal bar chart of HIV diagnoses, by sex, during 2024 in the United States and 7 territories and freely associated states.">
            <a:extLst>
              <a:ext uri="{FF2B5EF4-FFF2-40B4-BE49-F238E27FC236}">
                <a16:creationId xmlns:a16="http://schemas.microsoft.com/office/drawing/2014/main" id="{2EFC9928-2CCA-C26D-A9FC-9A1A012982F2}"/>
              </a:ext>
            </a:extLst>
          </p:cNvPr>
          <p:cNvPicPr>
            <a:picLocks noChangeAspect="1"/>
          </p:cNvPicPr>
          <p:nvPr/>
        </p:nvPicPr>
        <p:blipFill>
          <a:blip r:embed="rId3"/>
          <a:stretch>
            <a:fillRect/>
          </a:stretch>
        </p:blipFill>
        <p:spPr>
          <a:xfrm>
            <a:off x="406942" y="862636"/>
            <a:ext cx="8547920" cy="4139125"/>
          </a:xfrm>
          <a:prstGeom prst="rect">
            <a:avLst/>
          </a:prstGeom>
        </p:spPr>
      </p:pic>
      <p:sp>
        <p:nvSpPr>
          <p:cNvPr id="3" name="TextBox 2">
            <a:extLst>
              <a:ext uri="{FF2B5EF4-FFF2-40B4-BE49-F238E27FC236}">
                <a16:creationId xmlns:a16="http://schemas.microsoft.com/office/drawing/2014/main" id="{08A79B9B-232A-8876-02AC-04273A3CD425}"/>
              </a:ext>
            </a:extLst>
          </p:cNvPr>
          <p:cNvSpPr txBox="1"/>
          <p:nvPr/>
        </p:nvSpPr>
        <p:spPr>
          <a:xfrm>
            <a:off x="292080" y="4806876"/>
            <a:ext cx="4728117"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a:t>
            </a:r>
            <a:endParaRPr lang="en-US" sz="9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6726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DED47370-4BED-9E65-0D5C-A560811EBB1E}"/>
              </a:ext>
              <a:ext uri="{C183D7F6-B498-43B3-948B-1728B52AA6E4}">
                <adec:decorative xmlns:adec="http://schemas.microsoft.com/office/drawing/2017/decorative" val="0"/>
              </a:ext>
            </a:extLst>
          </p:cNvPr>
          <p:cNvSpPr>
            <a:spLocks noGrp="1"/>
          </p:cNvSpPr>
          <p:nvPr>
            <p:ph type="title"/>
          </p:nvPr>
        </p:nvSpPr>
        <p:spPr>
          <a:xfrm>
            <a:off x="323394" y="0"/>
            <a:ext cx="8733452" cy="857250"/>
          </a:xfrm>
        </p:spPr>
        <p:txBody>
          <a:bodyPr/>
          <a:lstStyle/>
          <a:p>
            <a:pPr>
              <a:lnSpc>
                <a:spcPct val="100000"/>
              </a:lnSpc>
            </a:pPr>
            <a:r>
              <a:rPr lang="en-US" sz="2000" dirty="0">
                <a:solidFill>
                  <a:schemeClr val="bg1"/>
                </a:solidFill>
                <a:latin typeface="Calibri" panose="020F0502020204030204" pitchFamily="34" charset="0"/>
              </a:rPr>
              <a:t>HIV diagnoses, by age, 2024—United States and 7 territories and freely associated states</a:t>
            </a:r>
          </a:p>
        </p:txBody>
      </p:sp>
      <p:pic>
        <p:nvPicPr>
          <p:cNvPr id="2" name="Picture 1" descr="This slide presents a horizontal bar chart of HIV diagnoses, by age, during 2024 in the United States and 7 territories and freely associated states.">
            <a:extLst>
              <a:ext uri="{FF2B5EF4-FFF2-40B4-BE49-F238E27FC236}">
                <a16:creationId xmlns:a16="http://schemas.microsoft.com/office/drawing/2014/main" id="{FF024977-1CB9-EF04-D1A7-67DF8921B3AC}"/>
              </a:ext>
            </a:extLst>
          </p:cNvPr>
          <p:cNvPicPr>
            <a:picLocks noChangeAspect="1"/>
          </p:cNvPicPr>
          <p:nvPr/>
        </p:nvPicPr>
        <p:blipFill>
          <a:blip r:embed="rId3"/>
          <a:stretch>
            <a:fillRect/>
          </a:stretch>
        </p:blipFill>
        <p:spPr>
          <a:xfrm>
            <a:off x="-495306" y="857250"/>
            <a:ext cx="9639306" cy="4074346"/>
          </a:xfrm>
          <a:prstGeom prst="rect">
            <a:avLst/>
          </a:prstGeom>
        </p:spPr>
      </p:pic>
    </p:spTree>
    <p:extLst>
      <p:ext uri="{BB962C8B-B14F-4D97-AF65-F5344CB8AC3E}">
        <p14:creationId xmlns:p14="http://schemas.microsoft.com/office/powerpoint/2010/main" val="240939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047"/>
            <a:ext cx="8640147" cy="857250"/>
          </a:xfrm>
        </p:spPr>
        <p:txBody>
          <a:bodyPr/>
          <a:lstStyle/>
          <a:p>
            <a:pPr>
              <a:lnSpc>
                <a:spcPct val="100000"/>
              </a:lnSpc>
            </a:pPr>
            <a:r>
              <a:rPr lang="en-US" sz="2000" dirty="0">
                <a:solidFill>
                  <a:schemeClr val="bg1"/>
                </a:solidFill>
                <a:latin typeface="Calibri" panose="020F0502020204030204" pitchFamily="34" charset="0"/>
              </a:rPr>
              <a:t>HIV diagnoses, by race/ethnicity, 2024—United States and 7 territories and freely associated states</a:t>
            </a:r>
          </a:p>
        </p:txBody>
      </p:sp>
      <p:pic>
        <p:nvPicPr>
          <p:cNvPr id="4" name="Picture 3" descr="This slide presents a horizontal bar chart of HIV diagnoses among persons aged ≥13 years, by race/ethnicity, during 2024 in the United States and 7 territories and freely associated states.">
            <a:extLst>
              <a:ext uri="{FF2B5EF4-FFF2-40B4-BE49-F238E27FC236}">
                <a16:creationId xmlns:a16="http://schemas.microsoft.com/office/drawing/2014/main" id="{EDAED2DC-4C44-DAED-4568-D2653041946C}"/>
              </a:ext>
            </a:extLst>
          </p:cNvPr>
          <p:cNvPicPr>
            <a:picLocks noChangeAspect="1"/>
          </p:cNvPicPr>
          <p:nvPr/>
        </p:nvPicPr>
        <p:blipFill>
          <a:blip r:embed="rId3"/>
          <a:stretch>
            <a:fillRect/>
          </a:stretch>
        </p:blipFill>
        <p:spPr>
          <a:xfrm>
            <a:off x="78858" y="859297"/>
            <a:ext cx="8986283" cy="4102964"/>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223935" y="4704536"/>
            <a:ext cx="7951027"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248740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1C56FA-8991-7E83-FF66-7DDD3BA87507}"/>
              </a:ext>
              <a:ext uri="{C183D7F6-B498-43B3-948B-1728B52AA6E4}">
                <adec:decorative xmlns:adec="http://schemas.microsoft.com/office/drawing/2017/decorative" val="0"/>
              </a:ext>
            </a:extLst>
          </p:cNvPr>
          <p:cNvSpPr>
            <a:spLocks noGrp="1"/>
          </p:cNvSpPr>
          <p:nvPr>
            <p:ph type="title"/>
          </p:nvPr>
        </p:nvSpPr>
        <p:spPr>
          <a:xfrm>
            <a:off x="233265" y="-64294"/>
            <a:ext cx="8532115" cy="857250"/>
          </a:xfrm>
        </p:spPr>
        <p:txBody>
          <a:bodyPr/>
          <a:lstStyle/>
          <a:p>
            <a:r>
              <a:rPr lang="en-US" sz="2000" dirty="0">
                <a:solidFill>
                  <a:schemeClr val="bg1"/>
                </a:solidFill>
                <a:latin typeface="Calibri" panose="020F0502020204030204" pitchFamily="34" charset="0"/>
              </a:rPr>
              <a:t>HIV diagnoses and population, by race/ethnicity, 2024—United States</a:t>
            </a:r>
          </a:p>
        </p:txBody>
      </p:sp>
      <p:pic>
        <p:nvPicPr>
          <p:cNvPr id="6" name="Picture 5" descr="This slide presents a butterfly chart of HIV diagnoses and population among persons aged ≥13 years, by race/ethnicity, during 2024 in the United States.">
            <a:extLst>
              <a:ext uri="{FF2B5EF4-FFF2-40B4-BE49-F238E27FC236}">
                <a16:creationId xmlns:a16="http://schemas.microsoft.com/office/drawing/2014/main" id="{6B7DB53B-47AD-C059-7274-1BD98D08AC4E}"/>
              </a:ext>
            </a:extLst>
          </p:cNvPr>
          <p:cNvPicPr>
            <a:picLocks noChangeAspect="1"/>
          </p:cNvPicPr>
          <p:nvPr/>
        </p:nvPicPr>
        <p:blipFill>
          <a:blip r:embed="rId3"/>
          <a:stretch>
            <a:fillRect/>
          </a:stretch>
        </p:blipFill>
        <p:spPr>
          <a:xfrm>
            <a:off x="42279" y="898154"/>
            <a:ext cx="9059441" cy="4066384"/>
          </a:xfrm>
          <a:prstGeom prst="rect">
            <a:avLst/>
          </a:prstGeom>
        </p:spPr>
      </p:pic>
      <p:sp>
        <p:nvSpPr>
          <p:cNvPr id="2" name="TextBox 1">
            <a:extLst>
              <a:ext uri="{FF2B5EF4-FFF2-40B4-BE49-F238E27FC236}">
                <a16:creationId xmlns:a16="http://schemas.microsoft.com/office/drawing/2014/main" id="{BD2660E5-2D16-2BA6-62CB-85C098AD6686}"/>
              </a:ext>
            </a:extLst>
          </p:cNvPr>
          <p:cNvSpPr txBox="1"/>
          <p:nvPr/>
        </p:nvSpPr>
        <p:spPr>
          <a:xfrm>
            <a:off x="233265" y="4692256"/>
            <a:ext cx="8040738"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2132410905"/>
      </p:ext>
    </p:extLst>
  </p:cSld>
  <p:clrMapOvr>
    <a:masterClrMapping/>
  </p:clrMapOvr>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BE3525"/>
      </a:accent1>
      <a:accent2>
        <a:srgbClr val="D38B29"/>
      </a:accent2>
      <a:accent3>
        <a:srgbClr val="1A5FAC"/>
      </a:accent3>
      <a:accent4>
        <a:srgbClr val="99519D"/>
      </a:accent4>
      <a:accent5>
        <a:srgbClr val="84B1DA"/>
      </a:accent5>
      <a:accent6>
        <a:srgbClr val="4D4D4D"/>
      </a:accent6>
      <a:hlink>
        <a:srgbClr val="1A5FAC"/>
      </a:hlink>
      <a:folHlink>
        <a:srgbClr val="50154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7f1dc5-7319-4152-ade5-2dd500001ef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4019EF1621594A887EFA6AEDB90C3A" ma:contentTypeVersion="9" ma:contentTypeDescription="Create a new document." ma:contentTypeScope="" ma:versionID="4afa25e20e6d75a9431f902af9b79a47">
  <xsd:schema xmlns:xsd="http://www.w3.org/2001/XMLSchema" xmlns:xs="http://www.w3.org/2001/XMLSchema" xmlns:p="http://schemas.microsoft.com/office/2006/metadata/properties" xmlns:ns2="087f1dc5-7319-4152-ade5-2dd500001efd" targetNamespace="http://schemas.microsoft.com/office/2006/metadata/properties" ma:root="true" ma:fieldsID="e5a6980351422576cb25d50004340fbd" ns2:_="">
    <xsd:import namespace="087f1dc5-7319-4152-ade5-2dd500001ef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7f1dc5-7319-4152-ade5-2dd500001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C7F3D2-B5ED-4D3A-B32A-E0A00BF29D94}">
  <ds:schemaRefs>
    <ds:schemaRef ds:uri="http://schemas.microsoft.com/office/2006/metadata/properties"/>
    <ds:schemaRef ds:uri="http://schemas.openxmlformats.org/package/2006/metadata/core-properties"/>
    <ds:schemaRef ds:uri="http://schemas.microsoft.com/office/2006/documentManagement/types"/>
    <ds:schemaRef ds:uri="5f685acd-cefc-4ad9-aa44-fb07364e428c"/>
    <ds:schemaRef ds:uri="9f5efb70-4083-4c8b-9dfd-5ea68c178239"/>
    <ds:schemaRef ds:uri="http://purl.org/dc/dcmitype/"/>
    <ds:schemaRef ds:uri="http://www.w3.org/XML/1998/namespace"/>
    <ds:schemaRef ds:uri="http://schemas.microsoft.com/office/infopath/2007/PartnerControls"/>
    <ds:schemaRef ds:uri="http://purl.org/dc/terms/"/>
    <ds:schemaRef ds:uri="http://purl.org/dc/elements/1.1/"/>
    <ds:schemaRef ds:uri="087f1dc5-7319-4152-ade5-2dd500001efd"/>
  </ds:schemaRefs>
</ds:datastoreItem>
</file>

<file path=customXml/itemProps2.xml><?xml version="1.0" encoding="utf-8"?>
<ds:datastoreItem xmlns:ds="http://schemas.openxmlformats.org/officeDocument/2006/customXml" ds:itemID="{D0E87A75-67FD-4DCA-86F7-CA9BDE1929B1}">
  <ds:schemaRefs>
    <ds:schemaRef ds:uri="http://schemas.microsoft.com/sharepoint/v3/contenttype/forms"/>
  </ds:schemaRefs>
</ds:datastoreItem>
</file>

<file path=customXml/itemProps3.xml><?xml version="1.0" encoding="utf-8"?>
<ds:datastoreItem xmlns:ds="http://schemas.openxmlformats.org/officeDocument/2006/customXml" ds:itemID="{0D4452E6-50A4-4F2F-BE0D-6BD948F6CC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7f1dc5-7319-4152-ade5-2dd500001e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8726</TotalTime>
  <Words>10466</Words>
  <Application>Microsoft Office PowerPoint</Application>
  <PresentationFormat>On-screen Show (16:9)</PresentationFormat>
  <Paragraphs>653</Paragraphs>
  <Slides>39</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Times New Roman</vt:lpstr>
      <vt:lpstr>Calibri</vt:lpstr>
      <vt:lpstr>Aptos Display</vt:lpstr>
      <vt:lpstr>Arial</vt:lpstr>
      <vt:lpstr>Aptos</vt:lpstr>
      <vt:lpstr>Myriad Web Pro</vt:lpstr>
      <vt:lpstr>NCEH_ATSDR_combined</vt:lpstr>
      <vt:lpstr>Office Theme</vt:lpstr>
      <vt:lpstr>PowerPoint Presentation</vt:lpstr>
      <vt:lpstr>PowerPoint Presentation</vt:lpstr>
      <vt:lpstr>PowerPoint Presentation</vt:lpstr>
      <vt:lpstr>HIV diagnoses rates, 2024—United States and 7 territories and freely associated states</vt:lpstr>
      <vt:lpstr>HIV diagnoses rates, by selected characteristics, 2024—United States</vt:lpstr>
      <vt:lpstr>HIV diagnoses, by sex, 2024—United States and 7 territories and freely associated states</vt:lpstr>
      <vt:lpstr>HIV diagnoses, by age, 2024—United States and 7 territories and freely associated states</vt:lpstr>
      <vt:lpstr>HIV diagnoses, by race/ethnicity, 2024—United States and 7 territories and freely associated states</vt:lpstr>
      <vt:lpstr>HIV diagnoses and population, by race/ethnicity, 2024—United States</vt:lpstr>
      <vt:lpstr>HIV diagnoses, by transmission category and sex, 2024—United States and 7 territories and freely associated states</vt:lpstr>
      <vt:lpstr>HIV diagnoses, by age, 2020–2024—United States and 7 territories and freely associated states</vt:lpstr>
      <vt:lpstr>HIV diagnoses, by race/ethnicity, 2020–2024—United States and 7 territories and freely associated states</vt:lpstr>
      <vt:lpstr>HIV diagnoses, by transmission category and sex, 2020–2024—United States and 7 territories and freely associated states</vt:lpstr>
      <vt:lpstr>HIV diagnoses among males, attributed to male-to-male sexual contact, by race/ethnicity and age, 2024—United States and 7 territories and freely associated states</vt:lpstr>
      <vt:lpstr>HIV diagnoses among males, attributed to male-to-male sexual contact, by region and race/ethnicity, 2024—United States and 7 territories and freely associated states</vt:lpstr>
      <vt:lpstr>HIV diagnoses attributed to injection drug use, by race/ethnicity and sex, 2024—United States and 7 territories and freely associated states</vt:lpstr>
      <vt:lpstr>HIV diagnoses attributed to injection drug use, by region and race/ethnicity, 2024—United States and 7 territories and freely associated states</vt:lpstr>
      <vt:lpstr>HIV diagnoses rates among Hispanic/Latino persons, by selected characteristics, 2024—United States</vt:lpstr>
      <vt:lpstr>HIV diagnoses and population among females, by race/ethnicity, 2024—United States</vt:lpstr>
      <vt:lpstr>HIV diagnoses rates among females, by selected characteristics, 2024—United States</vt:lpstr>
      <vt:lpstr>HIV diagnoses rates among Black females, by selected characteristics, 2024—United States</vt:lpstr>
      <vt:lpstr>HIV diagnoses among persons aged 13–24 years, by selected characteristics, 2024—United States and 7 territories and freely associated states</vt:lpstr>
      <vt:lpstr>HIV diagnoses rates among persons aged 13–24 years, 2024—United States</vt:lpstr>
      <vt:lpstr>HIV diagnoses among persons aged 13–24 years, by transmission category and sex, 2024—United States and 7 territories and freely associated states</vt:lpstr>
      <vt:lpstr>HIV diagnoses among persons aged ≥ 55 years, by selected characteristics, 2024—United States and 7 territories and freely associated states</vt:lpstr>
      <vt:lpstr>HIV diagnoses rates among persons aged ≥ 55 years, by selected characteristics, 2024—United States</vt:lpstr>
      <vt:lpstr>HIV diagnoses among persons aged ≥ 55 years, by transmission category and sex, 2024—United States and 7 territories and freely associated states</vt:lpstr>
      <vt:lpstr>Persons living with diagnosed perinatally acquired HIV, year-end 2024—United States and 7 territories and freely associated states</vt:lpstr>
      <vt:lpstr>HIV diagnoses and population among children aged &lt; 13 years, by race/ethnicity, 2024—United States</vt:lpstr>
      <vt:lpstr>HIV diagnoses rates, by region, 2024—United States and 7 territories and freely associated states</vt:lpstr>
      <vt:lpstr>HIV diagnoses and population, by race/ethnicity, 2024—U.S. Southern Region</vt:lpstr>
      <vt:lpstr>HIV diagnoses rates, by selected characteristics, 2024—U.S. Southern Region</vt:lpstr>
      <vt:lpstr>PowerPoint Presentation</vt:lpstr>
      <vt:lpstr>HIV-related death rates of persons with diagnosed HIV, 2024—United States and 7 territories and freely associated states</vt:lpstr>
      <vt:lpstr>HIV-related deaths of persons with diagnosed HIV, by selected characteristics, 2024—United States and 7 territories and freely associated states</vt:lpstr>
      <vt:lpstr>PowerPoint Presentation</vt:lpstr>
      <vt:lpstr>Persons living with diagnosed HIV (Prevalence), 2024—United States and 7 territories and freely associated states</vt:lpstr>
      <vt:lpstr>Persons living with diagnosed HIV (Prevalence), by selected characteristics, 2024—United States and 7 territories and freely associated states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Christiansen, Leighton (CDC/OD/OS) (CTR)</cp:lastModifiedBy>
  <cp:revision>567</cp:revision>
  <dcterms:created xsi:type="dcterms:W3CDTF">2011-03-17T17:43:16Z</dcterms:created>
  <dcterms:modified xsi:type="dcterms:W3CDTF">2026-05-05T22:18:03Z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0x010100854019EF1621594A887EFA6AEDB90C3A</vt:lpwstr>
  </property>
  <property fmtid="{D5CDD505-2E9C-101B-9397-08002B2CF9AE}" pid="11" name="MediaServiceImageTags">
    <vt:lpwstr/>
  </property>
</Properties>
</file>