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2.xml" ContentType="application/vnd.openxmlformats-officedocument.themeOverride+xml"/>
  <Override PartName="/ppt/notesSlides/notesSlide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3.xml" ContentType="application/vnd.openxmlformats-officedocument.themeOverride+xml"/>
  <Override PartName="/ppt/drawings/drawing1.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4.xml" ContentType="application/vnd.openxmlformats-officedocument.themeOverride+xml"/>
  <Override PartName="/ppt/drawings/drawing2.xml" ContentType="application/vnd.openxmlformats-officedocument.drawingml.chartshape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3.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4.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7.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5.xml" ContentType="application/vnd.openxmlformats-officedocument.themeOverride+xml"/>
  <Override PartName="/ppt/drawings/drawing3.xml" ContentType="application/vnd.openxmlformats-officedocument.drawingml.chartshapes+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6.xml" ContentType="application/vnd.openxmlformats-officedocument.themeOverride+xml"/>
  <Override PartName="/ppt/notesSlides/notesSlide18.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7.xml" ContentType="application/vnd.openxmlformats-officedocument.themeOverride+xml"/>
  <Override PartName="/ppt/drawings/drawing4.xml" ContentType="application/vnd.openxmlformats-officedocument.drawingml.chartshapes+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theme/themeOverride8.xml" ContentType="application/vnd.openxmlformats-officedocument.themeOverride+xml"/>
  <Override PartName="/ppt/notesSlides/notesSlide19.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24.xml" ContentType="application/vnd.openxmlformats-officedocument.presentationml.notesSl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808" r:id="rId4"/>
    <p:sldMasterId id="2147483889" r:id="rId5"/>
  </p:sldMasterIdLst>
  <p:notesMasterIdLst>
    <p:notesMasterId r:id="rId33"/>
  </p:notesMasterIdLst>
  <p:handoutMasterIdLst>
    <p:handoutMasterId r:id="rId34"/>
  </p:handoutMasterIdLst>
  <p:sldIdLst>
    <p:sldId id="339" r:id="rId6"/>
    <p:sldId id="380" r:id="rId7"/>
    <p:sldId id="351" r:id="rId8"/>
    <p:sldId id="382" r:id="rId9"/>
    <p:sldId id="385" r:id="rId10"/>
    <p:sldId id="387" r:id="rId11"/>
    <p:sldId id="366" r:id="rId12"/>
    <p:sldId id="388" r:id="rId13"/>
    <p:sldId id="381" r:id="rId14"/>
    <p:sldId id="383" r:id="rId15"/>
    <p:sldId id="357" r:id="rId16"/>
    <p:sldId id="354" r:id="rId17"/>
    <p:sldId id="353" r:id="rId18"/>
    <p:sldId id="355" r:id="rId19"/>
    <p:sldId id="358" r:id="rId20"/>
    <p:sldId id="359" r:id="rId21"/>
    <p:sldId id="362" r:id="rId22"/>
    <p:sldId id="363" r:id="rId23"/>
    <p:sldId id="364" r:id="rId24"/>
    <p:sldId id="365" r:id="rId25"/>
    <p:sldId id="389" r:id="rId26"/>
    <p:sldId id="377" r:id="rId27"/>
    <p:sldId id="369" r:id="rId28"/>
    <p:sldId id="370" r:id="rId29"/>
    <p:sldId id="372" r:id="rId30"/>
    <p:sldId id="371" r:id="rId31"/>
    <p:sldId id="390" r:id="rId32"/>
  </p:sldIdLst>
  <p:sldSz cx="9144000" cy="5143500" type="screen16x9"/>
  <p:notesSz cx="7315200" cy="9601200"/>
  <p:embeddedFontLst>
    <p:embeddedFont>
      <p:font typeface="Myriad Web Pro" panose="020B0604020202020204" charset="0"/>
      <p:regular r:id="rId35"/>
      <p:bold r:id="rId36"/>
      <p:italic r:id="rId37"/>
      <p:boldItalic r:id="rId38"/>
    </p:embeddedFont>
  </p:embeddedFontLst>
  <p:defaultTex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p:defaultTextStyle>
  <p:extLst>
    <p:ext uri="{EFAFB233-063F-42B5-8137-9DF3F51BA10A}">
      <p15:sldGuideLst xmlns:p15="http://schemas.microsoft.com/office/powerpoint/2012/main">
        <p15:guide id="1" orient="horz" pos="564"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27C5807-B8E3-323B-B87B-B195C11B5181}" name="Morris, Elana (CDC/NCHHSTP/DHP)" initials="EM" userId="S::EFM9@cdc.gov::78df14cf-4da7-45aa-a422-998635f313b1" providerId="AD"/>
  <p188:author id="{B0DD2E0A-4E68-4E42-5F01-E601FF6023D9}" name="Baugher, Amy (CDC/NCHHSTP/DHP)" initials="AB" userId="S::yda1@cdc.gov::6da3fcb4-390a-4772-b9bf-54148b9864bc" providerId="AD"/>
  <p188:author id="{056B962A-ACDA-C25D-2DFA-B6F1CD0CC231}" name="Wyton, Pamela D. (Pam) (ATSDR/OCOM) (CTR)" initials="WPD(((" userId="S::pdw3@cdc.gov::585746ef-ed6a-43e3-99e9-95aa7bb69c77" providerId="AD"/>
  <p188:author id="{EC04A154-0411-9CAB-8DCB-D4BBFAC5A12D}" name="Marcus, Ruthanne (CDC/NCHHSTP/DHP)" initials="MR" userId="S::ram1@cdc.gov::c4f97fe8-fe0a-4012-ba5d-b4f723e09a1c" providerId="AD"/>
  <p188:author id="{B0DFFA60-BBA8-8F69-4DED-D39AB6C7D31D}" name="Feelemyer, Jonathan (CDC/NCHHSTP/DHP)" initials="FJ" userId="S::dbg0@cdc.gov::504dc4a5-4bfa-4c42-b93b-2d7213e66c04" providerId="AD"/>
  <p188:author id="{E6E18269-AB1D-8AEA-4671-BB92DEE87646}" name="Nhim, Kunthea (CDC/NCHHSTP/OD)" initials="NK" userId="S::xmh8@cdc.gov::87dabc17-509b-4b18-9091-7bc70a6123ab" providerId="AD"/>
  <p188:author id="{D111E07B-D8D5-68FA-9179-692563AC33EE}" name="Clark, James A. (CDC/IOD/OC)" initials="C(" userId="S::zgr4@cdc.gov::aa5c3569-44d0-4d4e-8140-557ba66b5459" providerId="AD"/>
  <p188:author id="{5683A38F-0769-0E94-1247-FCE6E9B80DA4}" name="Prejean, Joseph (Buzz) (CDC/NCHHSTP/DHP)" initials="P(" userId="S::nzp1@cdc.gov::7c0b7f5c-1d25-484b-b2e7-9dddd44375d1" providerId="AD"/>
  <p188:author id="{A7513199-E10F-CA38-D397-F2FACFF0C97B}" name="Rivera, Cesar (CDC/IOD/OC)" initials="R(" userId="S::qnb6@cdc.gov::0ec61c90-e03c-43ad-878c-e8cd835116fa" providerId="AD"/>
  <p188:author id="{5C172A9F-18E2-C21B-1492-9B9CDF8107B7}" name="Prejean, Joseph (Buzz) (CDC/NCHHSTP/DHP)" initials="JP" userId="S::Nzp1@cdc.gov::7c0b7f5c-1d25-484b-b2e7-9dddd44375d1" providerId="AD"/>
  <p188:author id="{0FDA95A5-296E-1061-F002-95C3E41EB9CF}" name="Kanny, Dafna (CDC/NCHHSTP/DHP)" initials="DK" userId="S::DKK3@cdc.gov::db5e91ea-7d82-48a1-ac54-3e9d0d0776e1" providerId="AD"/>
  <p188:author id="{E97215BE-457A-B0F7-EAC3-3A8AEDA643C2}" name="Lowery, Debra (CDC/IOD/OC)" initials="L(" userId="S::wzi7@cdc.gov::dcb381a2-fed9-4f25-97a8-dd5a0cc7b66f" providerId="AD"/>
  <p188:author id="{0D9FA1C2-5239-DBDE-02ED-56955E606200}" name="Wejnert, Cyprian (CDC/NCHHSTP/DHP)" initials="WC" userId="S::dwy7@cdc.gov::c9bea262-9c0a-4974-b97c-b5671341e941" providerId="AD"/>
  <p188:author id="{5D2969EB-8883-3F2C-1E91-1519AEFBCB17}" name="Folkman, Kimberley L. (CDC/IOD/OC)" initials="F(" userId="S::ycy7@cdc.gov::b42431f4-0dbb-4c7e-8925-0c5b63fb3e7b" providerId="AD"/>
  <p188:author id="{F0E48DF2-A77F-BB80-6131-EFA0539BC713}" name="Barringer, Mindy C. (CDC/IOD/OC)" initials="BMC(" userId="S::mrc4@cdc.gov::5eb8144d-eab9-4ca1-aa77-e3bbcbe07fe8" providerId="AD"/>
  <p188:author id="{153D81FD-2B13-FBF9-E7B7-83C2F059B286}" name="Friend, Michael (CDC/NCHHSTP/DHP)" initials="MF" userId="S::Bnk5@cdc.gov::fb5d49f6-67ab-43bc-a4c7-ffc863d70a0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ockwood, Amy E. (CDC/DDID/NCEZID/DVBD)" initials="LAE(" lastIdx="5" clrIdx="0">
    <p:extLst>
      <p:ext uri="{19B8F6BF-5375-455C-9EA6-DF929625EA0E}">
        <p15:presenceInfo xmlns:p15="http://schemas.microsoft.com/office/powerpoint/2012/main" userId="S::yuu3@cdc.gov::8e666b0e-253c-4f5d-8b99-99381d0be78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A1"/>
    <a:srgbClr val="225AA9"/>
    <a:srgbClr val="DBE4F1"/>
    <a:srgbClr val="0081A1"/>
    <a:srgbClr val="D7E0E8"/>
    <a:srgbClr val="E5D9E1"/>
    <a:srgbClr val="732161"/>
    <a:srgbClr val="9A3B25"/>
    <a:srgbClr val="000000"/>
    <a:srgbClr val="73A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B78F0A-F07E-49A8-9EAE-CEC7CD32B979}" v="1" dt="2026-03-16T20:00:34.982"/>
    <p1510:client id="{FA103EC3-C103-4245-8CC8-0B7FA749D058}" v="94" dt="2026-03-17T15:51:44.2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457" autoAdjust="0"/>
    <p:restoredTop sz="49273" autoAdjust="0"/>
  </p:normalViewPr>
  <p:slideViewPr>
    <p:cSldViewPr snapToGrid="0">
      <p:cViewPr varScale="1">
        <p:scale>
          <a:sx n="57" d="100"/>
          <a:sy n="57" d="100"/>
        </p:scale>
        <p:origin x="3446" y="360"/>
      </p:cViewPr>
      <p:guideLst>
        <p:guide orient="horz" pos="564"/>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commentAuthors" Target="commentAuthors.xml"/><Relationship Id="rId21" Type="http://schemas.openxmlformats.org/officeDocument/2006/relationships/slide" Target="slides/slide16.xml"/><Relationship Id="rId34" Type="http://schemas.openxmlformats.org/officeDocument/2006/relationships/handoutMaster" Target="handoutMasters/handoutMaster1.xml"/><Relationship Id="rId42"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font" Target="fonts/font3.fntdata"/><Relationship Id="rId40" Type="http://schemas.openxmlformats.org/officeDocument/2006/relationships/presProps" Target="presProps.xml"/><Relationship Id="rId45"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font" Target="fonts/font2.fntdata"/><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font" Target="fonts/font1.fntdata"/><Relationship Id="rId43"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notesMaster" Target="notesMasters/notesMaster1.xml"/><Relationship Id="rId38" Type="http://schemas.openxmlformats.org/officeDocument/2006/relationships/font" Target="fonts/font4.fntdata"/><Relationship Id="rId20" Type="http://schemas.openxmlformats.org/officeDocument/2006/relationships/slide" Target="slides/slide15.xml"/><Relationship Id="rId41"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10.xml"/><Relationship Id="rId1" Type="http://schemas.microsoft.com/office/2011/relationships/chartStyle" Target="style10.xml"/><Relationship Id="rId5" Type="http://schemas.openxmlformats.org/officeDocument/2006/relationships/chartUserShapes" Target="../drawings/drawing3.xml"/><Relationship Id="rId4" Type="http://schemas.openxmlformats.org/officeDocument/2006/relationships/package" Target="../embeddings/Microsoft_Excel_Worksheet11.xlsx"/></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package" Target="../embeddings/Microsoft_Excel_Worksheet12.xlsx"/></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12.xml"/><Relationship Id="rId1" Type="http://schemas.microsoft.com/office/2011/relationships/chartStyle" Target="style12.xml"/><Relationship Id="rId5" Type="http://schemas.openxmlformats.org/officeDocument/2006/relationships/chartUserShapes" Target="../drawings/drawing4.xml"/><Relationship Id="rId4" Type="http://schemas.openxmlformats.org/officeDocument/2006/relationships/package" Target="../embeddings/Microsoft_Excel_Worksheet13.xlsx"/></Relationships>
</file>

<file path=ppt/charts/_rels/chart13.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13.xml"/><Relationship Id="rId1" Type="http://schemas.microsoft.com/office/2011/relationships/chartStyle" Target="style13.xml"/><Relationship Id="rId4" Type="http://schemas.openxmlformats.org/officeDocument/2006/relationships/package" Target="../embeddings/Microsoft_Excel_Worksheet14.xlsx"/></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18.xml"/><Relationship Id="rId1" Type="http://schemas.microsoft.com/office/2011/relationships/chartStyle" Target="style18.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4.xml"/><Relationship Id="rId1" Type="http://schemas.microsoft.com/office/2011/relationships/chartStyle" Target="style4.xml"/><Relationship Id="rId5" Type="http://schemas.openxmlformats.org/officeDocument/2006/relationships/chartUserShapes" Target="../drawings/drawing1.xml"/><Relationship Id="rId4"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5.xml"/><Relationship Id="rId1" Type="http://schemas.microsoft.com/office/2011/relationships/chartStyle" Target="style5.xml"/><Relationship Id="rId5" Type="http://schemas.openxmlformats.org/officeDocument/2006/relationships/chartUserShapes" Target="../drawings/drawing2.xml"/><Relationship Id="rId4"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951852325145207"/>
          <c:y val="4.1160622207896361E-2"/>
          <c:w val="0.65747059204465452"/>
          <c:h val="0.9588393777921036"/>
        </c:manualLayout>
      </c:layout>
      <c:doughnutChart>
        <c:varyColors val="1"/>
        <c:ser>
          <c:idx val="0"/>
          <c:order val="0"/>
          <c:tx>
            <c:strRef>
              <c:f>Sheet1!$B$1</c:f>
              <c:strCache>
                <c:ptCount val="1"/>
                <c:pt idx="0">
                  <c:v>Edit Data</c:v>
                </c:pt>
              </c:strCache>
            </c:strRef>
          </c:tx>
          <c:spPr>
            <a:solidFill>
              <a:schemeClr val="accent2"/>
            </a:solidFill>
          </c:spPr>
          <c:dPt>
            <c:idx val="0"/>
            <c:bubble3D val="0"/>
            <c:spPr>
              <a:solidFill>
                <a:srgbClr val="225AA9"/>
              </a:solidFill>
              <a:ln w="19050">
                <a:noFill/>
              </a:ln>
              <a:effectLst/>
            </c:spPr>
            <c:extLst>
              <c:ext xmlns:c16="http://schemas.microsoft.com/office/drawing/2014/chart" uri="{C3380CC4-5D6E-409C-BE32-E72D297353CC}">
                <c16:uniqueId val="{00000001-096A-4A97-8FC3-AF7B28CED899}"/>
              </c:ext>
            </c:extLst>
          </c:dPt>
          <c:dPt>
            <c:idx val="1"/>
            <c:bubble3D val="0"/>
            <c:spPr>
              <a:solidFill>
                <a:srgbClr val="DBE4F1"/>
              </a:solidFill>
              <a:ln w="19050">
                <a:noFill/>
              </a:ln>
              <a:effectLst/>
            </c:spPr>
            <c:extLst>
              <c:ext xmlns:c16="http://schemas.microsoft.com/office/drawing/2014/chart" uri="{C3380CC4-5D6E-409C-BE32-E72D297353CC}">
                <c16:uniqueId val="{00000003-096A-4A97-8FC3-AF7B28CED899}"/>
              </c:ext>
            </c:extLst>
          </c:dPt>
          <c:dPt>
            <c:idx val="2"/>
            <c:bubble3D val="0"/>
            <c:spPr>
              <a:noFill/>
              <a:ln w="19050">
                <a:noFill/>
              </a:ln>
              <a:effectLst/>
            </c:spPr>
            <c:extLst>
              <c:ext xmlns:c16="http://schemas.microsoft.com/office/drawing/2014/chart" uri="{C3380CC4-5D6E-409C-BE32-E72D297353CC}">
                <c16:uniqueId val="{00000005-096A-4A97-8FC3-AF7B28CED899}"/>
              </c:ext>
            </c:extLst>
          </c:dPt>
          <c:dLbls>
            <c:dLbl>
              <c:idx val="0"/>
              <c:layout>
                <c:manualLayout>
                  <c:x val="0.11277983946533417"/>
                  <c:y val="0.21193359959918961"/>
                </c:manualLayout>
              </c:layout>
              <c:tx>
                <c:rich>
                  <a:bodyPr rot="0" spcFirstLastPara="1" vertOverflow="ellipsis" vert="horz" wrap="square" lIns="38100" tIns="19050" rIns="38100" bIns="19050" anchor="ctr" anchorCtr="1">
                    <a:spAutoFit/>
                  </a:bodyPr>
                  <a:lstStyle/>
                  <a:p>
                    <a:pPr>
                      <a:defRPr sz="2800" b="1" i="0" u="none" strike="noStrike" kern="1200" baseline="0">
                        <a:solidFill>
                          <a:srgbClr val="225AA9"/>
                        </a:solidFill>
                        <a:latin typeface="Calibri" panose="020F0502020204030204" pitchFamily="34" charset="0"/>
                        <a:ea typeface="Calibri" panose="020F0502020204030204" pitchFamily="34" charset="0"/>
                        <a:cs typeface="Calibri" panose="020F0502020204030204" pitchFamily="34" charset="0"/>
                      </a:defRPr>
                    </a:pPr>
                    <a:fld id="{F41B1358-05B1-4261-9BC2-BA3FA1BCA858}" type="VALUE">
                      <a:rPr lang="en-US" sz="6000" smtClean="0">
                        <a:solidFill>
                          <a:srgbClr val="225AA9"/>
                        </a:solidFill>
                      </a:rPr>
                      <a:pPr>
                        <a:defRPr sz="2800" b="1">
                          <a:solidFill>
                            <a:srgbClr val="225AA9"/>
                          </a:solidFill>
                          <a:latin typeface="Calibri" panose="020F0502020204030204" pitchFamily="34" charset="0"/>
                          <a:ea typeface="Calibri" panose="020F0502020204030204" pitchFamily="34" charset="0"/>
                          <a:cs typeface="Calibri" panose="020F0502020204030204" pitchFamily="34" charset="0"/>
                        </a:defRPr>
                      </a:pPr>
                      <a:t>[VALUE]</a:t>
                    </a:fld>
                    <a:r>
                      <a:rPr lang="en-US" dirty="0">
                        <a:solidFill>
                          <a:srgbClr val="225AA9"/>
                        </a:solidFill>
                      </a:rPr>
                      <a:t> </a:t>
                    </a:r>
                  </a:p>
                  <a:p>
                    <a:pPr>
                      <a:defRPr sz="2800" b="1">
                        <a:solidFill>
                          <a:srgbClr val="225AA9"/>
                        </a:solidFill>
                        <a:latin typeface="Calibri" panose="020F0502020204030204" pitchFamily="34" charset="0"/>
                        <a:ea typeface="Calibri" panose="020F0502020204030204" pitchFamily="34" charset="0"/>
                        <a:cs typeface="Calibri" panose="020F0502020204030204" pitchFamily="34" charset="0"/>
                      </a:defRPr>
                    </a:pPr>
                    <a:r>
                      <a:rPr lang="en-US" sz="2400" b="0" dirty="0">
                        <a:solidFill>
                          <a:schemeClr val="accent4">
                            <a:lumMod val="50000"/>
                          </a:schemeClr>
                        </a:solidFill>
                      </a:rPr>
                      <a:t>tested</a:t>
                    </a:r>
                    <a:r>
                      <a:rPr lang="en-US" sz="2400" b="0" baseline="0" dirty="0">
                        <a:solidFill>
                          <a:schemeClr val="accent4">
                            <a:lumMod val="50000"/>
                          </a:schemeClr>
                        </a:solidFill>
                      </a:rPr>
                      <a:t> for HIV, past 12 months</a:t>
                    </a:r>
                  </a:p>
                </c:rich>
              </c:tx>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rgbClr val="225AA9"/>
                      </a:solidFill>
                      <a:latin typeface="Calibri" panose="020F0502020204030204" pitchFamily="34" charset="0"/>
                      <a:ea typeface="Calibri" panose="020F0502020204030204" pitchFamily="34" charset="0"/>
                      <a:cs typeface="Calibri" panose="020F0502020204030204"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73575799855704727"/>
                      <c:h val="0.37916715439604692"/>
                    </c:manualLayout>
                  </c15:layout>
                  <c15:dlblFieldTable/>
                  <c15:showDataLabelsRange val="0"/>
                </c:ext>
                <c:ext xmlns:c16="http://schemas.microsoft.com/office/drawing/2014/chart" uri="{C3380CC4-5D6E-409C-BE32-E72D297353CC}">
                  <c16:uniqueId val="{00000001-096A-4A97-8FC3-AF7B28CED899}"/>
                </c:ext>
              </c:extLst>
            </c:dLbl>
            <c:dLbl>
              <c:idx val="1"/>
              <c:delete val="1"/>
              <c:extLst>
                <c:ext xmlns:c15="http://schemas.microsoft.com/office/drawing/2012/chart" uri="{CE6537A1-D6FC-4f65-9D91-7224C49458BB}"/>
                <c:ext xmlns:c16="http://schemas.microsoft.com/office/drawing/2014/chart" uri="{C3380CC4-5D6E-409C-BE32-E72D297353CC}">
                  <c16:uniqueId val="{00000003-096A-4A97-8FC3-AF7B28CED899}"/>
                </c:ext>
              </c:extLst>
            </c:dLbl>
            <c:dLbl>
              <c:idx val="2"/>
              <c:delete val="1"/>
              <c:extLst>
                <c:ext xmlns:c15="http://schemas.microsoft.com/office/drawing/2012/chart" uri="{CE6537A1-D6FC-4f65-9D91-7224C49458BB}"/>
                <c:ext xmlns:c16="http://schemas.microsoft.com/office/drawing/2014/chart" uri="{C3380CC4-5D6E-409C-BE32-E72D297353CC}">
                  <c16:uniqueId val="{00000005-096A-4A97-8FC3-AF7B28CED89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225AA9"/>
                    </a:solidFill>
                    <a:latin typeface="Calibri" panose="020F0502020204030204" pitchFamily="34" charset="0"/>
                    <a:ea typeface="Calibri" panose="020F0502020204030204" pitchFamily="34" charset="0"/>
                    <a:cs typeface="Calibri" panose="020F050202020403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c:f>
              <c:strCache>
                <c:ptCount val="1"/>
                <c:pt idx="0">
                  <c:v>Tested for HIV</c:v>
                </c:pt>
              </c:strCache>
            </c:strRef>
          </c:cat>
          <c:val>
            <c:numRef>
              <c:f>Sheet1!$B$2:$B$4</c:f>
              <c:numCache>
                <c:formatCode>0%</c:formatCode>
                <c:ptCount val="3"/>
                <c:pt idx="0">
                  <c:v>0.48299999999999998</c:v>
                </c:pt>
                <c:pt idx="1">
                  <c:v>0.51700000000000002</c:v>
                </c:pt>
                <c:pt idx="2">
                  <c:v>1</c:v>
                </c:pt>
              </c:numCache>
            </c:numRef>
          </c:val>
          <c:extLst>
            <c:ext xmlns:c16="http://schemas.microsoft.com/office/drawing/2014/chart" uri="{C3380CC4-5D6E-409C-BE32-E72D297353CC}">
              <c16:uniqueId val="{00000006-096A-4A97-8FC3-AF7B28CED899}"/>
            </c:ext>
          </c:extLst>
        </c:ser>
        <c:dLbls>
          <c:showLegendKey val="0"/>
          <c:showVal val="1"/>
          <c:showCatName val="0"/>
          <c:showSerName val="0"/>
          <c:showPercent val="0"/>
          <c:showBubbleSize val="0"/>
          <c:showLeaderLines val="0"/>
        </c:dLbls>
        <c:firstSliceAng val="270"/>
        <c:holeSize val="59"/>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doughnutChart>
        <c:varyColors val="1"/>
        <c:ser>
          <c:idx val="0"/>
          <c:order val="0"/>
          <c:spPr>
            <a:ln>
              <a:noFill/>
            </a:ln>
          </c:spPr>
          <c:dPt>
            <c:idx val="0"/>
            <c:bubble3D val="0"/>
            <c:spPr>
              <a:solidFill>
                <a:srgbClr val="002060"/>
              </a:solidFill>
              <a:ln w="19050">
                <a:noFill/>
              </a:ln>
              <a:effectLst/>
            </c:spPr>
            <c:extLst>
              <c:ext xmlns:c16="http://schemas.microsoft.com/office/drawing/2014/chart" uri="{C3380CC4-5D6E-409C-BE32-E72D297353CC}">
                <c16:uniqueId val="{00000001-A36D-4EBC-B3E8-AF6126EDF95F}"/>
              </c:ext>
            </c:extLst>
          </c:dPt>
          <c:dPt>
            <c:idx val="1"/>
            <c:bubble3D val="0"/>
            <c:spPr>
              <a:solidFill>
                <a:srgbClr val="ECECEC"/>
              </a:solidFill>
              <a:ln w="19050">
                <a:noFill/>
              </a:ln>
              <a:effectLst/>
            </c:spPr>
            <c:extLst>
              <c:ext xmlns:c16="http://schemas.microsoft.com/office/drawing/2014/chart" uri="{C3380CC4-5D6E-409C-BE32-E72D297353CC}">
                <c16:uniqueId val="{00000003-A36D-4EBC-B3E8-AF6126EDF95F}"/>
              </c:ext>
            </c:extLst>
          </c:dPt>
          <c:dLbls>
            <c:delete val="1"/>
          </c:dLbls>
          <c:cat>
            <c:strRef>
              <c:f>'Slide 1'!$A$2:$A$3</c:f>
              <c:strCache>
                <c:ptCount val="1"/>
                <c:pt idx="0">
                  <c:v>Unprotected sex, males</c:v>
                </c:pt>
              </c:strCache>
            </c:strRef>
          </c:cat>
          <c:val>
            <c:numRef>
              <c:f>'Slide 1'!$B$2:$B$3</c:f>
              <c:numCache>
                <c:formatCode>0%</c:formatCode>
                <c:ptCount val="2"/>
                <c:pt idx="0">
                  <c:v>0.32600000000000001</c:v>
                </c:pt>
                <c:pt idx="1">
                  <c:v>0.67399999999999993</c:v>
                </c:pt>
              </c:numCache>
            </c:numRef>
          </c:val>
          <c:extLst>
            <c:ext xmlns:c16="http://schemas.microsoft.com/office/drawing/2014/chart" uri="{C3380CC4-5D6E-409C-BE32-E72D297353CC}">
              <c16:uniqueId val="{00000004-A36D-4EBC-B3E8-AF6126EDF95F}"/>
            </c:ext>
          </c:extLst>
        </c:ser>
        <c:dLbls>
          <c:showLegendKey val="0"/>
          <c:showVal val="1"/>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4">
    <c:autoUpdate val="0"/>
  </c:externalData>
  <c:userShapes r:id="rId5"/>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556945057146449"/>
          <c:y val="4.5279117235478152E-2"/>
          <c:w val="0.76886109885707099"/>
          <c:h val="0.90038594208194811"/>
        </c:manualLayout>
      </c:layout>
      <c:doughnutChart>
        <c:varyColors val="1"/>
        <c:ser>
          <c:idx val="0"/>
          <c:order val="0"/>
          <c:spPr>
            <a:ln>
              <a:noFill/>
            </a:ln>
          </c:spPr>
          <c:dPt>
            <c:idx val="0"/>
            <c:bubble3D val="0"/>
            <c:spPr>
              <a:solidFill>
                <a:srgbClr val="0B7D58"/>
              </a:solidFill>
              <a:ln w="19050">
                <a:noFill/>
              </a:ln>
              <a:effectLst/>
            </c:spPr>
            <c:extLst>
              <c:ext xmlns:c16="http://schemas.microsoft.com/office/drawing/2014/chart" uri="{C3380CC4-5D6E-409C-BE32-E72D297353CC}">
                <c16:uniqueId val="{00000001-FB24-4B05-A90B-A435895D3B60}"/>
              </c:ext>
            </c:extLst>
          </c:dPt>
          <c:dPt>
            <c:idx val="1"/>
            <c:bubble3D val="0"/>
            <c:spPr>
              <a:solidFill>
                <a:srgbClr val="ECECEC"/>
              </a:solidFill>
              <a:ln w="19050">
                <a:noFill/>
              </a:ln>
              <a:effectLst/>
            </c:spPr>
            <c:extLst>
              <c:ext xmlns:c16="http://schemas.microsoft.com/office/drawing/2014/chart" uri="{C3380CC4-5D6E-409C-BE32-E72D297353CC}">
                <c16:uniqueId val="{00000003-FB24-4B05-A90B-A435895D3B60}"/>
              </c:ext>
            </c:extLst>
          </c:dPt>
          <c:dLbls>
            <c:delete val="1"/>
          </c:dLbls>
          <c:cat>
            <c:strRef>
              <c:f>'Slide 1'!$A$2:$A$3</c:f>
              <c:strCache>
                <c:ptCount val="1"/>
                <c:pt idx="0">
                  <c:v>Unprotected sex, males</c:v>
                </c:pt>
              </c:strCache>
            </c:strRef>
          </c:cat>
          <c:val>
            <c:numRef>
              <c:f>'Slide 1'!$B$2:$B$3</c:f>
              <c:numCache>
                <c:formatCode>0%</c:formatCode>
                <c:ptCount val="2"/>
                <c:pt idx="0">
                  <c:v>0.28899999999999998</c:v>
                </c:pt>
                <c:pt idx="1">
                  <c:v>0.71100000000000008</c:v>
                </c:pt>
              </c:numCache>
            </c:numRef>
          </c:val>
          <c:extLst>
            <c:ext xmlns:c16="http://schemas.microsoft.com/office/drawing/2014/chart" uri="{C3380CC4-5D6E-409C-BE32-E72D297353CC}">
              <c16:uniqueId val="{00000004-FB24-4B05-A90B-A435895D3B60}"/>
            </c:ext>
          </c:extLst>
        </c:ser>
        <c:dLbls>
          <c:showLegendKey val="0"/>
          <c:showVal val="1"/>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4">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doughnutChart>
        <c:varyColors val="1"/>
        <c:ser>
          <c:idx val="0"/>
          <c:order val="0"/>
          <c:spPr>
            <a:ln>
              <a:noFill/>
            </a:ln>
          </c:spPr>
          <c:dPt>
            <c:idx val="0"/>
            <c:bubble3D val="0"/>
            <c:spPr>
              <a:solidFill>
                <a:srgbClr val="002060"/>
              </a:solidFill>
              <a:ln w="19050">
                <a:noFill/>
              </a:ln>
              <a:effectLst/>
            </c:spPr>
            <c:extLst>
              <c:ext xmlns:c16="http://schemas.microsoft.com/office/drawing/2014/chart" uri="{C3380CC4-5D6E-409C-BE32-E72D297353CC}">
                <c16:uniqueId val="{00000001-A36D-4EBC-B3E8-AF6126EDF95F}"/>
              </c:ext>
            </c:extLst>
          </c:dPt>
          <c:dPt>
            <c:idx val="1"/>
            <c:bubble3D val="0"/>
            <c:spPr>
              <a:solidFill>
                <a:srgbClr val="ECECEC"/>
              </a:solidFill>
              <a:ln w="19050">
                <a:noFill/>
              </a:ln>
              <a:effectLst/>
            </c:spPr>
            <c:extLst>
              <c:ext xmlns:c16="http://schemas.microsoft.com/office/drawing/2014/chart" uri="{C3380CC4-5D6E-409C-BE32-E72D297353CC}">
                <c16:uniqueId val="{00000003-A36D-4EBC-B3E8-AF6126EDF95F}"/>
              </c:ext>
            </c:extLst>
          </c:dPt>
          <c:dLbls>
            <c:delete val="1"/>
          </c:dLbls>
          <c:cat>
            <c:strRef>
              <c:f>'Slide 1'!$A$2:$A$3</c:f>
              <c:strCache>
                <c:ptCount val="1"/>
                <c:pt idx="0">
                  <c:v>Exchange sex, females</c:v>
                </c:pt>
              </c:strCache>
            </c:strRef>
          </c:cat>
          <c:val>
            <c:numRef>
              <c:f>'Slide 1'!$B$2:$B$3</c:f>
              <c:numCache>
                <c:formatCode>0%</c:formatCode>
                <c:ptCount val="2"/>
                <c:pt idx="0">
                  <c:v>0.29099999999999998</c:v>
                </c:pt>
                <c:pt idx="1">
                  <c:v>0.70900000000000007</c:v>
                </c:pt>
              </c:numCache>
            </c:numRef>
          </c:val>
          <c:extLst>
            <c:ext xmlns:c16="http://schemas.microsoft.com/office/drawing/2014/chart" uri="{C3380CC4-5D6E-409C-BE32-E72D297353CC}">
              <c16:uniqueId val="{00000004-A36D-4EBC-B3E8-AF6126EDF95F}"/>
            </c:ext>
          </c:extLst>
        </c:ser>
        <c:dLbls>
          <c:showLegendKey val="0"/>
          <c:showVal val="1"/>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4">
    <c:autoUpdate val="0"/>
  </c:externalData>
  <c:userShapes r:id="rId5"/>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556945057146449"/>
          <c:y val="4.5279117235478152E-2"/>
          <c:w val="0.76886109885707099"/>
          <c:h val="0.90038594208194811"/>
        </c:manualLayout>
      </c:layout>
      <c:doughnutChart>
        <c:varyColors val="1"/>
        <c:ser>
          <c:idx val="0"/>
          <c:order val="0"/>
          <c:spPr>
            <a:ln>
              <a:noFill/>
            </a:ln>
          </c:spPr>
          <c:dPt>
            <c:idx val="0"/>
            <c:bubble3D val="0"/>
            <c:spPr>
              <a:solidFill>
                <a:srgbClr val="0B7D58"/>
              </a:solidFill>
              <a:ln w="19050">
                <a:noFill/>
              </a:ln>
              <a:effectLst/>
            </c:spPr>
            <c:extLst>
              <c:ext xmlns:c16="http://schemas.microsoft.com/office/drawing/2014/chart" uri="{C3380CC4-5D6E-409C-BE32-E72D297353CC}">
                <c16:uniqueId val="{00000001-FB24-4B05-A90B-A435895D3B60}"/>
              </c:ext>
            </c:extLst>
          </c:dPt>
          <c:dPt>
            <c:idx val="1"/>
            <c:bubble3D val="0"/>
            <c:spPr>
              <a:solidFill>
                <a:srgbClr val="ECECEC"/>
              </a:solidFill>
              <a:ln w="19050">
                <a:noFill/>
              </a:ln>
              <a:effectLst/>
            </c:spPr>
            <c:extLst>
              <c:ext xmlns:c16="http://schemas.microsoft.com/office/drawing/2014/chart" uri="{C3380CC4-5D6E-409C-BE32-E72D297353CC}">
                <c16:uniqueId val="{00000003-FB24-4B05-A90B-A435895D3B60}"/>
              </c:ext>
            </c:extLst>
          </c:dPt>
          <c:dLbls>
            <c:delete val="1"/>
          </c:dLbls>
          <c:cat>
            <c:strRef>
              <c:f>'Slide 1'!$A$2:$A$3</c:f>
              <c:strCache>
                <c:ptCount val="1"/>
                <c:pt idx="0">
                  <c:v>Exchange sex, males</c:v>
                </c:pt>
              </c:strCache>
            </c:strRef>
          </c:cat>
          <c:val>
            <c:numRef>
              <c:f>'Slide 1'!$B$2:$B$3</c:f>
              <c:numCache>
                <c:formatCode>0%</c:formatCode>
                <c:ptCount val="2"/>
                <c:pt idx="0">
                  <c:v>0.20899999999999999</c:v>
                </c:pt>
                <c:pt idx="1">
                  <c:v>0.79100000000000004</c:v>
                </c:pt>
              </c:numCache>
            </c:numRef>
          </c:val>
          <c:extLst>
            <c:ext xmlns:c16="http://schemas.microsoft.com/office/drawing/2014/chart" uri="{C3380CC4-5D6E-409C-BE32-E72D297353CC}">
              <c16:uniqueId val="{00000004-FB24-4B05-A90B-A435895D3B60}"/>
            </c:ext>
          </c:extLst>
        </c:ser>
        <c:dLbls>
          <c:showLegendKey val="0"/>
          <c:showVal val="1"/>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4">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Past 12 months</c:v>
                </c:pt>
              </c:strCache>
            </c:strRef>
          </c:tx>
          <c:spPr>
            <a:solidFill>
              <a:schemeClr val="bg1">
                <a:lumMod val="85000"/>
              </a:schemeClr>
            </a:solidFill>
            <a:ln>
              <a:solidFill>
                <a:schemeClr val="accent1">
                  <a:lumMod val="40000"/>
                  <a:lumOff val="60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rgbClr val="000000"/>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Heroin</c:v>
                </c:pt>
                <c:pt idx="1">
                  <c:v>Fentanyl</c:v>
                </c:pt>
                <c:pt idx="2">
                  <c:v>Methamphetamine</c:v>
                </c:pt>
                <c:pt idx="3">
                  <c:v>Speedball*</c:v>
                </c:pt>
                <c:pt idx="4">
                  <c:v>Powder or crack cocaine</c:v>
                </c:pt>
                <c:pt idx="5">
                  <c:v>Prescription opioids</c:v>
                </c:pt>
              </c:strCache>
            </c:strRef>
          </c:cat>
          <c:val>
            <c:numRef>
              <c:f>Sheet1!$B$2:$B$7</c:f>
              <c:numCache>
                <c:formatCode>0%</c:formatCode>
                <c:ptCount val="6"/>
                <c:pt idx="0">
                  <c:v>0.73499999999999999</c:v>
                </c:pt>
                <c:pt idx="1">
                  <c:v>0.53500000000000003</c:v>
                </c:pt>
                <c:pt idx="2">
                  <c:v>0.52600000000000002</c:v>
                </c:pt>
                <c:pt idx="3">
                  <c:v>0.47499999999999998</c:v>
                </c:pt>
                <c:pt idx="4">
                  <c:v>0.40899999999999997</c:v>
                </c:pt>
                <c:pt idx="5">
                  <c:v>0.21199999999999999</c:v>
                </c:pt>
              </c:numCache>
            </c:numRef>
          </c:val>
          <c:extLst>
            <c:ext xmlns:c16="http://schemas.microsoft.com/office/drawing/2014/chart" uri="{C3380CC4-5D6E-409C-BE32-E72D297353CC}">
              <c16:uniqueId val="{00000000-52E9-43D1-93CF-0858FA5FBD5C}"/>
            </c:ext>
          </c:extLst>
        </c:ser>
        <c:ser>
          <c:idx val="1"/>
          <c:order val="1"/>
          <c:tx>
            <c:strRef>
              <c:f>Sheet1!$C$1</c:f>
              <c:strCache>
                <c:ptCount val="1"/>
                <c:pt idx="0">
                  <c:v>Daily</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rgbClr val="000000"/>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Heroin</c:v>
                </c:pt>
                <c:pt idx="1">
                  <c:v>Fentanyl</c:v>
                </c:pt>
                <c:pt idx="2">
                  <c:v>Methamphetamine</c:v>
                </c:pt>
                <c:pt idx="3">
                  <c:v>Speedball*</c:v>
                </c:pt>
                <c:pt idx="4">
                  <c:v>Powder or crack cocaine</c:v>
                </c:pt>
                <c:pt idx="5">
                  <c:v>Prescription opioids</c:v>
                </c:pt>
              </c:strCache>
            </c:strRef>
          </c:cat>
          <c:val>
            <c:numRef>
              <c:f>Sheet1!$C$2:$C$7</c:f>
              <c:numCache>
                <c:formatCode>0%</c:formatCode>
                <c:ptCount val="6"/>
                <c:pt idx="0">
                  <c:v>0.51500000000000001</c:v>
                </c:pt>
                <c:pt idx="1">
                  <c:v>0.36</c:v>
                </c:pt>
                <c:pt idx="2">
                  <c:v>0.27200000000000002</c:v>
                </c:pt>
                <c:pt idx="3">
                  <c:v>0.248</c:v>
                </c:pt>
                <c:pt idx="4">
                  <c:v>0.18</c:v>
                </c:pt>
                <c:pt idx="5">
                  <c:v>7.0000000000000007E-2</c:v>
                </c:pt>
              </c:numCache>
            </c:numRef>
          </c:val>
          <c:extLst>
            <c:ext xmlns:c16="http://schemas.microsoft.com/office/drawing/2014/chart" uri="{C3380CC4-5D6E-409C-BE32-E72D297353CC}">
              <c16:uniqueId val="{00000001-52E9-43D1-93CF-0858FA5FBD5C}"/>
            </c:ext>
          </c:extLst>
        </c:ser>
        <c:dLbls>
          <c:dLblPos val="outEnd"/>
          <c:showLegendKey val="0"/>
          <c:showVal val="1"/>
          <c:showCatName val="0"/>
          <c:showSerName val="0"/>
          <c:showPercent val="0"/>
          <c:showBubbleSize val="0"/>
        </c:dLbls>
        <c:gapWidth val="219"/>
        <c:overlap val="-27"/>
        <c:axId val="1718082591"/>
        <c:axId val="1718083071"/>
      </c:barChart>
      <c:catAx>
        <c:axId val="1718082591"/>
        <c:scaling>
          <c:orientation val="minMax"/>
        </c:scaling>
        <c:delete val="0"/>
        <c:axPos val="b"/>
        <c:numFmt formatCode="General" sourceLinked="1"/>
        <c:majorTickMark val="none"/>
        <c:minorTickMark val="none"/>
        <c:tickLblPos val="nextTo"/>
        <c:spPr>
          <a:noFill/>
          <a:ln w="9525" cap="flat" cmpd="sng" algn="ctr">
            <a:solidFill>
              <a:schemeClr val="bg1">
                <a:lumMod val="85000"/>
              </a:schemeClr>
            </a:solidFill>
            <a:round/>
          </a:ln>
          <a:effectLst/>
        </c:spPr>
        <c:txPr>
          <a:bodyPr rot="-60000000" spcFirstLastPara="1" vertOverflow="ellipsis" vert="horz" wrap="square" anchor="ctr" anchorCtr="1"/>
          <a:lstStyle/>
          <a:p>
            <a:pPr>
              <a:defRPr sz="1100" b="1" i="0" u="none" strike="noStrike" kern="1200" baseline="0">
                <a:solidFill>
                  <a:srgbClr val="000000"/>
                </a:solidFill>
                <a:latin typeface="Calibri" panose="020F0502020204030204" pitchFamily="34" charset="0"/>
                <a:ea typeface="Calibri" panose="020F0502020204030204" pitchFamily="34" charset="0"/>
                <a:cs typeface="Calibri" panose="020F0502020204030204" pitchFamily="34" charset="0"/>
              </a:defRPr>
            </a:pPr>
            <a:endParaRPr lang="en-US"/>
          </a:p>
        </c:txPr>
        <c:crossAx val="1718083071"/>
        <c:crosses val="autoZero"/>
        <c:auto val="1"/>
        <c:lblAlgn val="ctr"/>
        <c:lblOffset val="100"/>
        <c:noMultiLvlLbl val="0"/>
      </c:catAx>
      <c:valAx>
        <c:axId val="1718083071"/>
        <c:scaling>
          <c:orientation val="minMax"/>
          <c:max val="0.8"/>
        </c:scaling>
        <c:delete val="1"/>
        <c:axPos val="l"/>
        <c:numFmt formatCode="0%" sourceLinked="1"/>
        <c:majorTickMark val="out"/>
        <c:minorTickMark val="none"/>
        <c:tickLblPos val="nextTo"/>
        <c:crossAx val="1718082591"/>
        <c:crosses val="autoZero"/>
        <c:crossBetween val="between"/>
        <c:majorUnit val="0.2"/>
      </c:val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rgbClr val="000000"/>
              </a:solidFill>
              <a:latin typeface="Calibri" panose="020F0502020204030204" pitchFamily="34" charset="0"/>
              <a:ea typeface="Calibri" panose="020F0502020204030204" pitchFamily="34" charset="0"/>
              <a:cs typeface="Calibri" panose="020F0502020204030204" pitchFamily="34"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Prevalence %</c:v>
                </c:pt>
              </c:strCache>
            </c:strRef>
          </c:tx>
          <c:spPr>
            <a:no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chemeClr val="tx2"/>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minus"/>
            <c:errValType val="percentage"/>
            <c:noEndCap val="1"/>
            <c:val val="100"/>
            <c:spPr>
              <a:noFill/>
              <a:ln w="12700" cap="rnd" cmpd="sng" algn="ctr">
                <a:solidFill>
                  <a:schemeClr val="tx2"/>
                </a:solidFill>
                <a:prstDash val="sysDash"/>
                <a:round/>
                <a:headEnd type="oval" w="lg" len="lg"/>
              </a:ln>
              <a:effectLst/>
            </c:spPr>
          </c:errBars>
          <c:cat>
            <c:strRef>
              <c:f>Sheet1!$A$2:$A$5</c:f>
              <c:strCache>
                <c:ptCount val="4"/>
                <c:pt idx="0">
                  <c:v>Any bacterial STI*</c:v>
                </c:pt>
                <c:pt idx="1">
                  <c:v>Chlamydia</c:v>
                </c:pt>
                <c:pt idx="2">
                  <c:v>Gonorrhea</c:v>
                </c:pt>
                <c:pt idx="3">
                  <c:v>Syphilis</c:v>
                </c:pt>
              </c:strCache>
            </c:strRef>
          </c:cat>
          <c:val>
            <c:numRef>
              <c:f>Sheet1!$B$2:$B$5</c:f>
              <c:numCache>
                <c:formatCode>0.0%</c:formatCode>
                <c:ptCount val="4"/>
                <c:pt idx="0">
                  <c:v>8.3000000000000004E-2</c:v>
                </c:pt>
                <c:pt idx="1">
                  <c:v>4.1000000000000002E-2</c:v>
                </c:pt>
                <c:pt idx="2">
                  <c:v>3.7999999999999999E-2</c:v>
                </c:pt>
                <c:pt idx="3">
                  <c:v>3.4000000000000002E-2</c:v>
                </c:pt>
              </c:numCache>
            </c:numRef>
          </c:val>
          <c:extLst>
            <c:ext xmlns:c16="http://schemas.microsoft.com/office/drawing/2014/chart" uri="{C3380CC4-5D6E-409C-BE32-E72D297353CC}">
              <c16:uniqueId val="{00000000-092C-46AE-8543-6CB444F8F80C}"/>
            </c:ext>
          </c:extLst>
        </c:ser>
        <c:dLbls>
          <c:dLblPos val="outEnd"/>
          <c:showLegendKey val="0"/>
          <c:showVal val="1"/>
          <c:showCatName val="0"/>
          <c:showSerName val="0"/>
          <c:showPercent val="0"/>
          <c:showBubbleSize val="0"/>
        </c:dLbls>
        <c:gapWidth val="182"/>
        <c:axId val="1393825727"/>
        <c:axId val="1393822847"/>
      </c:barChart>
      <c:catAx>
        <c:axId val="1393825727"/>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600" b="1" i="0" u="none" strike="noStrike" kern="1200" baseline="0">
                <a:solidFill>
                  <a:schemeClr val="tx2"/>
                </a:solidFill>
                <a:latin typeface="Calibri" panose="020F0502020204030204" pitchFamily="34" charset="0"/>
                <a:ea typeface="Calibri" panose="020F0502020204030204" pitchFamily="34" charset="0"/>
                <a:cs typeface="Calibri" panose="020F0502020204030204" pitchFamily="34" charset="0"/>
              </a:defRPr>
            </a:pPr>
            <a:endParaRPr lang="en-US"/>
          </a:p>
        </c:txPr>
        <c:crossAx val="1393822847"/>
        <c:crosses val="autoZero"/>
        <c:auto val="1"/>
        <c:lblAlgn val="ctr"/>
        <c:lblOffset val="100"/>
        <c:noMultiLvlLbl val="0"/>
      </c:catAx>
      <c:valAx>
        <c:axId val="1393822847"/>
        <c:scaling>
          <c:orientation val="minMax"/>
          <c:max val="0.1"/>
          <c:min val="0"/>
        </c:scaling>
        <c:delete val="1"/>
        <c:axPos val="l"/>
        <c:numFmt formatCode="0%" sourceLinked="0"/>
        <c:majorTickMark val="out"/>
        <c:minorTickMark val="none"/>
        <c:tickLblPos val="nextTo"/>
        <c:crossAx val="1393825727"/>
        <c:crosses val="autoZero"/>
        <c:crossBetween val="between"/>
        <c:majorUnit val="0.2"/>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1397466217618463E-2"/>
          <c:y val="3.8574666561853106E-2"/>
          <c:w val="0.9686569679015492"/>
          <c:h val="0.89376929892470591"/>
        </c:manualLayout>
      </c:layout>
      <c:barChart>
        <c:barDir val="bar"/>
        <c:grouping val="clustered"/>
        <c:varyColors val="0"/>
        <c:ser>
          <c:idx val="0"/>
          <c:order val="0"/>
          <c:tx>
            <c:strRef>
              <c:f>Sheet1!$B$1</c:f>
              <c:strCache>
                <c:ptCount val="1"/>
                <c:pt idx="0">
                  <c:v>Enter % here</c:v>
                </c:pt>
              </c:strCache>
            </c:strRef>
          </c:tx>
          <c:spPr>
            <a:solidFill>
              <a:schemeClr val="accent6"/>
            </a:solidFill>
            <a:ln w="19050">
              <a:solidFill>
                <a:srgbClr val="000000"/>
              </a:solidFill>
            </a:ln>
            <a:effectLst/>
          </c:spPr>
          <c:invertIfNegative val="0"/>
          <c:dPt>
            <c:idx val="0"/>
            <c:invertIfNegative val="0"/>
            <c:bubble3D val="0"/>
            <c:spPr>
              <a:solidFill>
                <a:schemeClr val="accent6"/>
              </a:solidFill>
              <a:ln w="19050">
                <a:solidFill>
                  <a:srgbClr val="000000"/>
                </a:solidFill>
              </a:ln>
              <a:effectLst/>
            </c:spPr>
            <c:extLst>
              <c:ext xmlns:c16="http://schemas.microsoft.com/office/drawing/2014/chart" uri="{C3380CC4-5D6E-409C-BE32-E72D297353CC}">
                <c16:uniqueId val="{00000001-95A2-4BE8-B8ED-1C5996C7007B}"/>
              </c:ext>
            </c:extLst>
          </c:dPt>
          <c:dPt>
            <c:idx val="1"/>
            <c:invertIfNegative val="0"/>
            <c:bubble3D val="0"/>
            <c:spPr>
              <a:solidFill>
                <a:schemeClr val="accent6"/>
              </a:solidFill>
              <a:ln w="19050">
                <a:solidFill>
                  <a:srgbClr val="000000"/>
                </a:solidFill>
              </a:ln>
              <a:effectLst/>
            </c:spPr>
            <c:extLst>
              <c:ext xmlns:c16="http://schemas.microsoft.com/office/drawing/2014/chart" uri="{C3380CC4-5D6E-409C-BE32-E72D297353CC}">
                <c16:uniqueId val="{00000003-95A2-4BE8-B8ED-1C5996C7007B}"/>
              </c:ext>
            </c:extLst>
          </c:dPt>
          <c:dPt>
            <c:idx val="2"/>
            <c:invertIfNegative val="0"/>
            <c:bubble3D val="0"/>
            <c:spPr>
              <a:solidFill>
                <a:schemeClr val="accent6"/>
              </a:solidFill>
              <a:ln w="19050">
                <a:solidFill>
                  <a:srgbClr val="000000"/>
                </a:solidFill>
              </a:ln>
              <a:effectLst/>
            </c:spPr>
            <c:extLst>
              <c:ext xmlns:c16="http://schemas.microsoft.com/office/drawing/2014/chart" uri="{C3380CC4-5D6E-409C-BE32-E72D297353CC}">
                <c16:uniqueId val="{00000005-95A2-4BE8-B8ED-1C5996C7007B}"/>
              </c:ext>
            </c:extLst>
          </c:dPt>
          <c:dPt>
            <c:idx val="3"/>
            <c:invertIfNegative val="0"/>
            <c:bubble3D val="0"/>
            <c:spPr>
              <a:solidFill>
                <a:schemeClr val="accent6"/>
              </a:solidFill>
              <a:ln w="19050">
                <a:solidFill>
                  <a:srgbClr val="000000"/>
                </a:solidFill>
              </a:ln>
              <a:effectLst/>
            </c:spPr>
            <c:extLst>
              <c:ext xmlns:c16="http://schemas.microsoft.com/office/drawing/2014/chart" uri="{C3380CC4-5D6E-409C-BE32-E72D297353CC}">
                <c16:uniqueId val="{00000007-95A2-4BE8-B8ED-1C5996C7007B}"/>
              </c:ext>
            </c:extLst>
          </c:dPt>
          <c:dPt>
            <c:idx val="4"/>
            <c:invertIfNegative val="0"/>
            <c:bubble3D val="0"/>
            <c:spPr>
              <a:solidFill>
                <a:schemeClr val="accent6"/>
              </a:solidFill>
              <a:ln w="19050">
                <a:solidFill>
                  <a:srgbClr val="000000"/>
                </a:solidFill>
              </a:ln>
              <a:effectLst/>
            </c:spPr>
            <c:extLst>
              <c:ext xmlns:c16="http://schemas.microsoft.com/office/drawing/2014/chart" uri="{C3380CC4-5D6E-409C-BE32-E72D297353CC}">
                <c16:uniqueId val="{00000009-95A2-4BE8-B8ED-1C5996C7007B}"/>
              </c:ext>
            </c:extLst>
          </c:dPt>
          <c:dPt>
            <c:idx val="7"/>
            <c:invertIfNegative val="0"/>
            <c:bubble3D val="0"/>
            <c:spPr>
              <a:solidFill>
                <a:schemeClr val="accent6"/>
              </a:solidFill>
              <a:ln w="19050">
                <a:solidFill>
                  <a:srgbClr val="000000"/>
                </a:solidFill>
              </a:ln>
              <a:effectLst/>
            </c:spPr>
            <c:extLst>
              <c:ext xmlns:c16="http://schemas.microsoft.com/office/drawing/2014/chart" uri="{C3380CC4-5D6E-409C-BE32-E72D297353CC}">
                <c16:uniqueId val="{0000000B-95A2-4BE8-B8ED-1C5996C7007B}"/>
              </c:ext>
            </c:extLst>
          </c:dPt>
          <c:dLbls>
            <c:dLbl>
              <c:idx val="2"/>
              <c:layout>
                <c:manualLayout>
                  <c:x val="7.4126102859248073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5A2-4BE8-B8ED-1C5996C7007B}"/>
                </c:ext>
              </c:extLst>
            </c:dLbl>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rgbClr val="000000"/>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Ever took HCV medications</c:v>
                </c:pt>
                <c:pt idx="1">
                  <c:v>Ever diagnosed with hepatitis C*</c:v>
                </c:pt>
                <c:pt idx="2">
                  <c:v>Ever tested for HCV</c:v>
                </c:pt>
              </c:strCache>
            </c:strRef>
          </c:cat>
          <c:val>
            <c:numRef>
              <c:f>Sheet1!$B$2:$B$4</c:f>
              <c:numCache>
                <c:formatCode>0%</c:formatCode>
                <c:ptCount val="3"/>
                <c:pt idx="0">
                  <c:v>0.13600000000000001</c:v>
                </c:pt>
                <c:pt idx="1">
                  <c:v>0.27700000000000002</c:v>
                </c:pt>
                <c:pt idx="2">
                  <c:v>0.754</c:v>
                </c:pt>
              </c:numCache>
            </c:numRef>
          </c:val>
          <c:extLst>
            <c:ext xmlns:c16="http://schemas.microsoft.com/office/drawing/2014/chart" uri="{C3380CC4-5D6E-409C-BE32-E72D297353CC}">
              <c16:uniqueId val="{0000000A-95A2-4BE8-B8ED-1C5996C7007B}"/>
            </c:ext>
          </c:extLst>
        </c:ser>
        <c:dLbls>
          <c:showLegendKey val="0"/>
          <c:showVal val="0"/>
          <c:showCatName val="0"/>
          <c:showSerName val="0"/>
          <c:showPercent val="0"/>
          <c:showBubbleSize val="0"/>
        </c:dLbls>
        <c:gapWidth val="100"/>
        <c:axId val="1797877184"/>
        <c:axId val="1797878624"/>
      </c:barChart>
      <c:catAx>
        <c:axId val="1797877184"/>
        <c:scaling>
          <c:orientation val="minMax"/>
        </c:scaling>
        <c:delete val="0"/>
        <c:axPos val="l"/>
        <c:numFmt formatCode="General" sourceLinked="1"/>
        <c:majorTickMark val="out"/>
        <c:minorTickMark val="none"/>
        <c:tickLblPos val="nextTo"/>
        <c:spPr>
          <a:noFill/>
          <a:ln w="9525" cap="flat" cmpd="sng" algn="ctr">
            <a:noFill/>
            <a:round/>
          </a:ln>
          <a:effectLst/>
        </c:spPr>
        <c:txPr>
          <a:bodyPr rot="-60000000" spcFirstLastPara="1" vertOverflow="ellipsis" vert="horz" wrap="square" anchor="ctr" anchorCtr="1"/>
          <a:lstStyle/>
          <a:p>
            <a:pPr>
              <a:defRPr sz="1600" b="0" i="0" u="none" strike="noStrike" kern="1200" baseline="0">
                <a:solidFill>
                  <a:srgbClr val="000000"/>
                </a:solidFill>
                <a:latin typeface="Calibri" panose="020F0502020204030204" pitchFamily="34" charset="0"/>
                <a:ea typeface="Calibri" panose="020F0502020204030204" pitchFamily="34" charset="0"/>
                <a:cs typeface="Calibri" panose="020F0502020204030204" pitchFamily="34" charset="0"/>
              </a:defRPr>
            </a:pPr>
            <a:endParaRPr lang="en-US"/>
          </a:p>
        </c:txPr>
        <c:crossAx val="1797878624"/>
        <c:crosses val="autoZero"/>
        <c:auto val="1"/>
        <c:lblAlgn val="ctr"/>
        <c:lblOffset val="100"/>
        <c:noMultiLvlLbl val="0"/>
      </c:catAx>
      <c:valAx>
        <c:axId val="1797878624"/>
        <c:scaling>
          <c:orientation val="minMax"/>
          <c:max val="1"/>
          <c:min val="0"/>
        </c:scaling>
        <c:delete val="1"/>
        <c:axPos val="b"/>
        <c:numFmt formatCode="0%" sourceLinked="1"/>
        <c:majorTickMark val="out"/>
        <c:minorTickMark val="none"/>
        <c:tickLblPos val="nextTo"/>
        <c:crossAx val="1797877184"/>
        <c:crosses val="autoZero"/>
        <c:crossBetween val="between"/>
        <c:majorUnit val="0.2"/>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a:noFill/>
    </a:ln>
    <a:effectLst/>
  </c:spPr>
  <c:txPr>
    <a:bodyPr anchor="t" anchorCtr="0"/>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113520066922364"/>
          <c:y val="0.15244332229660368"/>
          <c:w val="0.54136368110236222"/>
          <c:h val="0.81204547169995867"/>
        </c:manualLayout>
      </c:layout>
      <c:doughnutChart>
        <c:varyColors val="1"/>
        <c:ser>
          <c:idx val="0"/>
          <c:order val="0"/>
          <c:tx>
            <c:strRef>
              <c:f>Sheet1!$B$1</c:f>
              <c:strCache>
                <c:ptCount val="1"/>
                <c:pt idx="0">
                  <c:v>Edit Data</c:v>
                </c:pt>
              </c:strCache>
            </c:strRef>
          </c:tx>
          <c:spPr>
            <a:solidFill>
              <a:schemeClr val="accent2"/>
            </a:solidFill>
          </c:spPr>
          <c:dPt>
            <c:idx val="0"/>
            <c:bubble3D val="0"/>
            <c:spPr>
              <a:solidFill>
                <a:schemeClr val="tx2"/>
              </a:solidFill>
              <a:ln w="19050">
                <a:noFill/>
              </a:ln>
              <a:effectLst/>
            </c:spPr>
            <c:extLst>
              <c:ext xmlns:c16="http://schemas.microsoft.com/office/drawing/2014/chart" uri="{C3380CC4-5D6E-409C-BE32-E72D297353CC}">
                <c16:uniqueId val="{00000001-984D-4F10-A774-3EDFFF1B3739}"/>
              </c:ext>
            </c:extLst>
          </c:dPt>
          <c:dPt>
            <c:idx val="1"/>
            <c:bubble3D val="0"/>
            <c:spPr>
              <a:solidFill>
                <a:schemeClr val="accent4">
                  <a:lumMod val="40000"/>
                  <a:lumOff val="60000"/>
                </a:schemeClr>
              </a:solidFill>
              <a:ln w="19050">
                <a:noFill/>
              </a:ln>
              <a:effectLst/>
            </c:spPr>
            <c:extLst>
              <c:ext xmlns:c16="http://schemas.microsoft.com/office/drawing/2014/chart" uri="{C3380CC4-5D6E-409C-BE32-E72D297353CC}">
                <c16:uniqueId val="{00000003-984D-4F10-A774-3EDFFF1B3739}"/>
              </c:ext>
            </c:extLst>
          </c:dPt>
          <c:dPt>
            <c:idx val="2"/>
            <c:bubble3D val="0"/>
            <c:spPr>
              <a:noFill/>
              <a:ln w="19050">
                <a:noFill/>
              </a:ln>
              <a:effectLst/>
            </c:spPr>
            <c:extLst>
              <c:ext xmlns:c16="http://schemas.microsoft.com/office/drawing/2014/chart" uri="{C3380CC4-5D6E-409C-BE32-E72D297353CC}">
                <c16:uniqueId val="{00000005-984D-4F10-A774-3EDFFF1B3739}"/>
              </c:ext>
            </c:extLst>
          </c:dPt>
          <c:dLbls>
            <c:dLbl>
              <c:idx val="0"/>
              <c:layout>
                <c:manualLayout>
                  <c:x val="0.15013261461012195"/>
                  <c:y val="0.24011883705518283"/>
                </c:manualLayout>
              </c:layout>
              <c:tx>
                <c:rich>
                  <a:bodyPr rot="0" spcFirstLastPara="1" vertOverflow="ellipsis" vert="horz" wrap="square" lIns="38100" tIns="19050" rIns="38100" bIns="19050" anchor="ctr" anchorCtr="1">
                    <a:noAutofit/>
                  </a:bodyPr>
                  <a:lstStyle/>
                  <a:p>
                    <a:pPr>
                      <a:defRPr sz="2800" b="1" i="0" u="none" strike="noStrike" kern="1200" baseline="0">
                        <a:solidFill>
                          <a:schemeClr val="accent2"/>
                        </a:solidFill>
                        <a:latin typeface="Calibri" panose="020F0502020204030204" pitchFamily="34" charset="0"/>
                        <a:ea typeface="Calibri" panose="020F0502020204030204" pitchFamily="34" charset="0"/>
                        <a:cs typeface="Calibri" panose="020F0502020204030204" pitchFamily="34" charset="0"/>
                      </a:defRPr>
                    </a:pPr>
                    <a:r>
                      <a:rPr lang="en-US" sz="4400">
                        <a:solidFill>
                          <a:schemeClr val="tx2"/>
                        </a:solidFill>
                      </a:rPr>
                      <a:t>50%</a:t>
                    </a:r>
                    <a:r>
                      <a:rPr lang="en-US">
                        <a:solidFill>
                          <a:schemeClr val="tx2"/>
                        </a:solidFill>
                      </a:rPr>
                      <a:t> </a:t>
                    </a:r>
                  </a:p>
                  <a:p>
                    <a:pPr>
                      <a:defRPr sz="2800" b="1">
                        <a:solidFill>
                          <a:schemeClr val="accent2"/>
                        </a:solidFill>
                        <a:latin typeface="Calibri" panose="020F0502020204030204" pitchFamily="34" charset="0"/>
                        <a:ea typeface="Calibri" panose="020F0502020204030204" pitchFamily="34" charset="0"/>
                        <a:cs typeface="Calibri" panose="020F0502020204030204" pitchFamily="34" charset="0"/>
                      </a:defRPr>
                    </a:pPr>
                    <a:r>
                      <a:rPr lang="en-US" sz="1600" b="0">
                        <a:solidFill>
                          <a:schemeClr val="tx2"/>
                        </a:solidFill>
                      </a:rPr>
                      <a:t>Used MOUD*</a:t>
                    </a:r>
                    <a:r>
                      <a:rPr lang="en-US" sz="1600" b="0" baseline="0">
                        <a:solidFill>
                          <a:schemeClr val="tx2"/>
                        </a:solidFill>
                      </a:rPr>
                      <a:t>, </a:t>
                    </a:r>
                  </a:p>
                  <a:p>
                    <a:pPr>
                      <a:defRPr sz="2800" b="1">
                        <a:solidFill>
                          <a:schemeClr val="accent2"/>
                        </a:solidFill>
                        <a:latin typeface="Calibri" panose="020F0502020204030204" pitchFamily="34" charset="0"/>
                        <a:ea typeface="Calibri" panose="020F0502020204030204" pitchFamily="34" charset="0"/>
                        <a:cs typeface="Calibri" panose="020F0502020204030204" pitchFamily="34" charset="0"/>
                      </a:defRPr>
                    </a:pPr>
                    <a:r>
                      <a:rPr lang="en-US" sz="1600" b="0" baseline="0">
                        <a:solidFill>
                          <a:schemeClr val="tx2"/>
                        </a:solidFill>
                      </a:rPr>
                      <a:t>past 12 months</a:t>
                    </a:r>
                  </a:p>
                </c:rich>
              </c:tx>
              <c:spPr>
                <a:noFill/>
                <a:ln>
                  <a:noFill/>
                </a:ln>
                <a:effectLst/>
              </c:spPr>
              <c:txPr>
                <a:bodyPr rot="0" spcFirstLastPara="1" vertOverflow="ellipsis" vert="horz" wrap="square" lIns="38100" tIns="19050" rIns="38100" bIns="19050" anchor="ctr" anchorCtr="1">
                  <a:noAutofit/>
                </a:bodyPr>
                <a:lstStyle/>
                <a:p>
                  <a:pPr>
                    <a:defRPr sz="2800" b="1" i="0" u="none" strike="noStrike" kern="1200" baseline="0">
                      <a:solidFill>
                        <a:schemeClr val="accent2"/>
                      </a:solidFill>
                      <a:latin typeface="Calibri" panose="020F0502020204030204" pitchFamily="34" charset="0"/>
                      <a:ea typeface="Calibri" panose="020F0502020204030204" pitchFamily="34" charset="0"/>
                      <a:cs typeface="Calibri" panose="020F0502020204030204"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59211613320778955"/>
                      <c:h val="0.41568389030560898"/>
                    </c:manualLayout>
                  </c15:layout>
                  <c15:showDataLabelsRange val="0"/>
                </c:ext>
                <c:ext xmlns:c16="http://schemas.microsoft.com/office/drawing/2014/chart" uri="{C3380CC4-5D6E-409C-BE32-E72D297353CC}">
                  <c16:uniqueId val="{00000001-984D-4F10-A774-3EDFFF1B3739}"/>
                </c:ext>
              </c:extLst>
            </c:dLbl>
            <c:dLbl>
              <c:idx val="1"/>
              <c:delete val="1"/>
              <c:extLst>
                <c:ext xmlns:c15="http://schemas.microsoft.com/office/drawing/2012/chart" uri="{CE6537A1-D6FC-4f65-9D91-7224C49458BB}"/>
                <c:ext xmlns:c16="http://schemas.microsoft.com/office/drawing/2014/chart" uri="{C3380CC4-5D6E-409C-BE32-E72D297353CC}">
                  <c16:uniqueId val="{00000003-984D-4F10-A774-3EDFFF1B3739}"/>
                </c:ext>
              </c:extLst>
            </c:dLbl>
            <c:dLbl>
              <c:idx val="2"/>
              <c:delete val="1"/>
              <c:extLst>
                <c:ext xmlns:c15="http://schemas.microsoft.com/office/drawing/2012/chart" uri="{CE6537A1-D6FC-4f65-9D91-7224C49458BB}"/>
                <c:ext xmlns:c16="http://schemas.microsoft.com/office/drawing/2014/chart" uri="{C3380CC4-5D6E-409C-BE32-E72D297353CC}">
                  <c16:uniqueId val="{00000005-984D-4F10-A774-3EDFFF1B373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c:f>
              <c:strCache>
                <c:ptCount val="1"/>
                <c:pt idx="0">
                  <c:v>Tested for HIV</c:v>
                </c:pt>
              </c:strCache>
            </c:strRef>
          </c:cat>
          <c:val>
            <c:numRef>
              <c:f>Sheet1!$B$2:$B$4</c:f>
              <c:numCache>
                <c:formatCode>0%</c:formatCode>
                <c:ptCount val="3"/>
                <c:pt idx="0">
                  <c:v>0.48299999999999998</c:v>
                </c:pt>
                <c:pt idx="1">
                  <c:v>0.51700000000000002</c:v>
                </c:pt>
                <c:pt idx="2">
                  <c:v>1</c:v>
                </c:pt>
              </c:numCache>
            </c:numRef>
          </c:val>
          <c:extLst>
            <c:ext xmlns:c16="http://schemas.microsoft.com/office/drawing/2014/chart" uri="{C3380CC4-5D6E-409C-BE32-E72D297353CC}">
              <c16:uniqueId val="{00000006-984D-4F10-A774-3EDFFF1B3739}"/>
            </c:ext>
          </c:extLst>
        </c:ser>
        <c:dLbls>
          <c:showLegendKey val="0"/>
          <c:showVal val="1"/>
          <c:showCatName val="0"/>
          <c:showSerName val="0"/>
          <c:showPercent val="0"/>
          <c:showBubbleSize val="0"/>
          <c:showLeaderLines val="0"/>
        </c:dLbls>
        <c:firstSliceAng val="270"/>
        <c:holeSize val="59"/>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113520066922364"/>
          <c:y val="0.15244332229660368"/>
          <c:w val="0.54136368110236222"/>
          <c:h val="0.81204547169995867"/>
        </c:manualLayout>
      </c:layout>
      <c:doughnutChart>
        <c:varyColors val="1"/>
        <c:ser>
          <c:idx val="0"/>
          <c:order val="0"/>
          <c:tx>
            <c:strRef>
              <c:f>Sheet1!$B$1</c:f>
              <c:strCache>
                <c:ptCount val="1"/>
                <c:pt idx="0">
                  <c:v>Edit Data</c:v>
                </c:pt>
              </c:strCache>
            </c:strRef>
          </c:tx>
          <c:spPr>
            <a:solidFill>
              <a:schemeClr val="accent2"/>
            </a:solidFill>
          </c:spPr>
          <c:dPt>
            <c:idx val="0"/>
            <c:bubble3D val="0"/>
            <c:spPr>
              <a:solidFill>
                <a:schemeClr val="tx2"/>
              </a:solidFill>
              <a:ln w="19050">
                <a:noFill/>
              </a:ln>
              <a:effectLst/>
            </c:spPr>
            <c:extLst>
              <c:ext xmlns:c16="http://schemas.microsoft.com/office/drawing/2014/chart" uri="{C3380CC4-5D6E-409C-BE32-E72D297353CC}">
                <c16:uniqueId val="{00000001-F6C6-4745-858C-373453F7C978}"/>
              </c:ext>
            </c:extLst>
          </c:dPt>
          <c:dPt>
            <c:idx val="1"/>
            <c:bubble3D val="0"/>
            <c:spPr>
              <a:solidFill>
                <a:schemeClr val="accent4">
                  <a:lumMod val="40000"/>
                  <a:lumOff val="60000"/>
                </a:schemeClr>
              </a:solidFill>
              <a:ln w="19050">
                <a:noFill/>
              </a:ln>
              <a:effectLst/>
            </c:spPr>
            <c:extLst>
              <c:ext xmlns:c16="http://schemas.microsoft.com/office/drawing/2014/chart" uri="{C3380CC4-5D6E-409C-BE32-E72D297353CC}">
                <c16:uniqueId val="{00000003-F6C6-4745-858C-373453F7C978}"/>
              </c:ext>
            </c:extLst>
          </c:dPt>
          <c:dPt>
            <c:idx val="2"/>
            <c:bubble3D val="0"/>
            <c:spPr>
              <a:noFill/>
              <a:ln w="19050">
                <a:noFill/>
              </a:ln>
              <a:effectLst/>
            </c:spPr>
            <c:extLst>
              <c:ext xmlns:c16="http://schemas.microsoft.com/office/drawing/2014/chart" uri="{C3380CC4-5D6E-409C-BE32-E72D297353CC}">
                <c16:uniqueId val="{00000005-F6C6-4745-858C-373453F7C978}"/>
              </c:ext>
            </c:extLst>
          </c:dPt>
          <c:dLbls>
            <c:dLbl>
              <c:idx val="0"/>
              <c:layout>
                <c:manualLayout>
                  <c:x val="0.18673699379528841"/>
                  <c:y val="0.14274101156584595"/>
                </c:manualLayout>
              </c:layout>
              <c:tx>
                <c:rich>
                  <a:bodyPr rot="0" spcFirstLastPara="1" vertOverflow="ellipsis" vert="horz" wrap="square" lIns="38100" tIns="19050" rIns="38100" bIns="19050" anchor="ctr" anchorCtr="1">
                    <a:noAutofit/>
                  </a:bodyPr>
                  <a:lstStyle/>
                  <a:p>
                    <a:pPr>
                      <a:defRPr sz="2800" b="1" i="0" u="none" strike="noStrike" kern="1200" baseline="0">
                        <a:solidFill>
                          <a:schemeClr val="accent2"/>
                        </a:solidFill>
                        <a:latin typeface="Calibri" panose="020F0502020204030204" pitchFamily="34" charset="0"/>
                        <a:ea typeface="Calibri" panose="020F0502020204030204" pitchFamily="34" charset="0"/>
                        <a:cs typeface="Calibri" panose="020F0502020204030204" pitchFamily="34" charset="0"/>
                      </a:defRPr>
                    </a:pPr>
                    <a:r>
                      <a:rPr lang="en-US" sz="4400">
                        <a:solidFill>
                          <a:schemeClr val="tx2"/>
                        </a:solidFill>
                      </a:rPr>
                      <a:t>23%</a:t>
                    </a:r>
                    <a:r>
                      <a:rPr lang="en-US">
                        <a:solidFill>
                          <a:schemeClr val="tx2"/>
                        </a:solidFill>
                      </a:rPr>
                      <a:t> </a:t>
                    </a:r>
                  </a:p>
                  <a:p>
                    <a:pPr>
                      <a:defRPr sz="2800" b="1">
                        <a:solidFill>
                          <a:schemeClr val="accent2"/>
                        </a:solidFill>
                        <a:latin typeface="Calibri" panose="020F0502020204030204" pitchFamily="34" charset="0"/>
                        <a:ea typeface="Calibri" panose="020F0502020204030204" pitchFamily="34" charset="0"/>
                        <a:cs typeface="Calibri" panose="020F0502020204030204" pitchFamily="34" charset="0"/>
                      </a:defRPr>
                    </a:pPr>
                    <a:r>
                      <a:rPr lang="en-US" sz="1600" b="0">
                        <a:solidFill>
                          <a:schemeClr val="tx2"/>
                        </a:solidFill>
                      </a:rPr>
                      <a:t>Reported an unmet need for MOUD</a:t>
                    </a:r>
                    <a:r>
                      <a:rPr lang="en-US" sz="1600" b="0" i="0" u="none" strike="noStrike" baseline="30000">
                        <a:solidFill>
                          <a:schemeClr val="tx2"/>
                        </a:solidFill>
                        <a:effectLst/>
                      </a:rPr>
                      <a:t>†</a:t>
                    </a:r>
                    <a:r>
                      <a:rPr lang="en-US" sz="1600" b="0" baseline="0">
                        <a:solidFill>
                          <a:schemeClr val="tx2"/>
                        </a:solidFill>
                      </a:rPr>
                      <a:t>, </a:t>
                    </a:r>
                  </a:p>
                  <a:p>
                    <a:pPr>
                      <a:defRPr sz="2800" b="1">
                        <a:solidFill>
                          <a:schemeClr val="accent2"/>
                        </a:solidFill>
                        <a:latin typeface="Calibri" panose="020F0502020204030204" pitchFamily="34" charset="0"/>
                        <a:ea typeface="Calibri" panose="020F0502020204030204" pitchFamily="34" charset="0"/>
                        <a:cs typeface="Calibri" panose="020F0502020204030204" pitchFamily="34" charset="0"/>
                      </a:defRPr>
                    </a:pPr>
                    <a:r>
                      <a:rPr lang="en-US" sz="1600" b="0" baseline="0">
                        <a:solidFill>
                          <a:schemeClr val="tx2"/>
                        </a:solidFill>
                      </a:rPr>
                      <a:t>past 12 months</a:t>
                    </a:r>
                  </a:p>
                </c:rich>
              </c:tx>
              <c:spPr>
                <a:noFill/>
                <a:ln>
                  <a:noFill/>
                </a:ln>
                <a:effectLst/>
              </c:spPr>
              <c:txPr>
                <a:bodyPr rot="0" spcFirstLastPara="1" vertOverflow="ellipsis" vert="horz" wrap="square" lIns="38100" tIns="19050" rIns="38100" bIns="19050" anchor="ctr" anchorCtr="1">
                  <a:noAutofit/>
                </a:bodyPr>
                <a:lstStyle/>
                <a:p>
                  <a:pPr>
                    <a:defRPr sz="2800" b="1" i="0" u="none" strike="noStrike" kern="1200" baseline="0">
                      <a:solidFill>
                        <a:schemeClr val="accent2"/>
                      </a:solidFill>
                      <a:latin typeface="Calibri" panose="020F0502020204030204" pitchFamily="34" charset="0"/>
                      <a:ea typeface="Calibri" panose="020F0502020204030204" pitchFamily="34" charset="0"/>
                      <a:cs typeface="Calibri" panose="020F0502020204030204"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61609312062631405"/>
                      <c:h val="0.44002833156234439"/>
                    </c:manualLayout>
                  </c15:layout>
                  <c15:showDataLabelsRange val="0"/>
                </c:ext>
                <c:ext xmlns:c16="http://schemas.microsoft.com/office/drawing/2014/chart" uri="{C3380CC4-5D6E-409C-BE32-E72D297353CC}">
                  <c16:uniqueId val="{00000001-F6C6-4745-858C-373453F7C978}"/>
                </c:ext>
              </c:extLst>
            </c:dLbl>
            <c:dLbl>
              <c:idx val="1"/>
              <c:delete val="1"/>
              <c:extLst>
                <c:ext xmlns:c15="http://schemas.microsoft.com/office/drawing/2012/chart" uri="{CE6537A1-D6FC-4f65-9D91-7224C49458BB}"/>
                <c:ext xmlns:c16="http://schemas.microsoft.com/office/drawing/2014/chart" uri="{C3380CC4-5D6E-409C-BE32-E72D297353CC}">
                  <c16:uniqueId val="{00000003-F6C6-4745-858C-373453F7C978}"/>
                </c:ext>
              </c:extLst>
            </c:dLbl>
            <c:dLbl>
              <c:idx val="2"/>
              <c:delete val="1"/>
              <c:extLst>
                <c:ext xmlns:c15="http://schemas.microsoft.com/office/drawing/2012/chart" uri="{CE6537A1-D6FC-4f65-9D91-7224C49458BB}"/>
                <c:ext xmlns:c16="http://schemas.microsoft.com/office/drawing/2014/chart" uri="{C3380CC4-5D6E-409C-BE32-E72D297353CC}">
                  <c16:uniqueId val="{00000005-F6C6-4745-858C-373453F7C97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c:f>
              <c:strCache>
                <c:ptCount val="1"/>
                <c:pt idx="0">
                  <c:v>Tested for HIV</c:v>
                </c:pt>
              </c:strCache>
            </c:strRef>
          </c:cat>
          <c:val>
            <c:numRef>
              <c:f>Sheet1!$B$2:$B$4</c:f>
              <c:numCache>
                <c:formatCode>0%</c:formatCode>
                <c:ptCount val="3"/>
                <c:pt idx="0">
                  <c:v>0.23</c:v>
                </c:pt>
                <c:pt idx="1">
                  <c:v>0.77</c:v>
                </c:pt>
                <c:pt idx="2">
                  <c:v>1</c:v>
                </c:pt>
              </c:numCache>
            </c:numRef>
          </c:val>
          <c:extLst>
            <c:ext xmlns:c16="http://schemas.microsoft.com/office/drawing/2014/chart" uri="{C3380CC4-5D6E-409C-BE32-E72D297353CC}">
              <c16:uniqueId val="{00000006-F6C6-4745-858C-373453F7C978}"/>
            </c:ext>
          </c:extLst>
        </c:ser>
        <c:dLbls>
          <c:showLegendKey val="0"/>
          <c:showVal val="1"/>
          <c:showCatName val="0"/>
          <c:showSerName val="0"/>
          <c:showPercent val="0"/>
          <c:showBubbleSize val="0"/>
          <c:showLeaderLines val="0"/>
        </c:dLbls>
        <c:firstSliceAng val="270"/>
        <c:holeSize val="59"/>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doughnutChart>
        <c:varyColors val="1"/>
        <c:ser>
          <c:idx val="0"/>
          <c:order val="0"/>
          <c:spPr>
            <a:ln>
              <a:noFill/>
            </a:ln>
          </c:spPr>
          <c:dPt>
            <c:idx val="0"/>
            <c:bubble3D val="0"/>
            <c:spPr>
              <a:solidFill>
                <a:srgbClr val="732161"/>
              </a:solidFill>
              <a:ln w="19050">
                <a:noFill/>
              </a:ln>
              <a:effectLst/>
            </c:spPr>
            <c:extLst>
              <c:ext xmlns:c16="http://schemas.microsoft.com/office/drawing/2014/chart" uri="{C3380CC4-5D6E-409C-BE32-E72D297353CC}">
                <c16:uniqueId val="{00000001-A36D-4EBC-B3E8-AF6126EDF95F}"/>
              </c:ext>
            </c:extLst>
          </c:dPt>
          <c:dPt>
            <c:idx val="1"/>
            <c:bubble3D val="0"/>
            <c:spPr>
              <a:solidFill>
                <a:srgbClr val="E5D9E1"/>
              </a:solidFill>
              <a:ln w="19050">
                <a:noFill/>
              </a:ln>
              <a:effectLst/>
            </c:spPr>
            <c:extLst>
              <c:ext xmlns:c16="http://schemas.microsoft.com/office/drawing/2014/chart" uri="{C3380CC4-5D6E-409C-BE32-E72D297353CC}">
                <c16:uniqueId val="{00000003-A36D-4EBC-B3E8-AF6126EDF95F}"/>
              </c:ext>
            </c:extLst>
          </c:dPt>
          <c:dLbls>
            <c:delete val="1"/>
          </c:dLbls>
          <c:cat>
            <c:strRef>
              <c:f>'Slide 1'!$A$2:$A$3</c:f>
              <c:strCache>
                <c:ptCount val="1"/>
                <c:pt idx="0">
                  <c:v>SSP syringe source, past 12 months</c:v>
                </c:pt>
              </c:strCache>
            </c:strRef>
          </c:cat>
          <c:val>
            <c:numRef>
              <c:f>'Slide 1'!$B$2:$B$3</c:f>
              <c:numCache>
                <c:formatCode>0%</c:formatCode>
                <c:ptCount val="2"/>
                <c:pt idx="0">
                  <c:v>0.57399999999999995</c:v>
                </c:pt>
                <c:pt idx="1">
                  <c:v>0.42600000000000005</c:v>
                </c:pt>
              </c:numCache>
            </c:numRef>
          </c:val>
          <c:extLst>
            <c:ext xmlns:c16="http://schemas.microsoft.com/office/drawing/2014/chart" uri="{C3380CC4-5D6E-409C-BE32-E72D297353CC}">
              <c16:uniqueId val="{00000004-A36D-4EBC-B3E8-AF6126EDF95F}"/>
            </c:ext>
          </c:extLst>
        </c:ser>
        <c:dLbls>
          <c:showLegendKey val="0"/>
          <c:showVal val="1"/>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556945057146449"/>
          <c:y val="4.5279117235478152E-2"/>
          <c:w val="0.76886109885707099"/>
          <c:h val="0.90038594208194811"/>
        </c:manualLayout>
      </c:layout>
      <c:doughnutChart>
        <c:varyColors val="1"/>
        <c:ser>
          <c:idx val="0"/>
          <c:order val="0"/>
          <c:spPr>
            <a:ln>
              <a:noFill/>
            </a:ln>
          </c:spPr>
          <c:dPt>
            <c:idx val="0"/>
            <c:bubble3D val="0"/>
            <c:spPr>
              <a:solidFill>
                <a:srgbClr val="732161"/>
              </a:solidFill>
              <a:ln w="19050">
                <a:noFill/>
              </a:ln>
              <a:effectLst/>
            </c:spPr>
            <c:extLst>
              <c:ext xmlns:c16="http://schemas.microsoft.com/office/drawing/2014/chart" uri="{C3380CC4-5D6E-409C-BE32-E72D297353CC}">
                <c16:uniqueId val="{00000001-FB24-4B05-A90B-A435895D3B60}"/>
              </c:ext>
            </c:extLst>
          </c:dPt>
          <c:dPt>
            <c:idx val="1"/>
            <c:bubble3D val="0"/>
            <c:spPr>
              <a:solidFill>
                <a:srgbClr val="E5D9E1"/>
              </a:solidFill>
              <a:ln w="19050">
                <a:noFill/>
              </a:ln>
              <a:effectLst/>
            </c:spPr>
            <c:extLst>
              <c:ext xmlns:c16="http://schemas.microsoft.com/office/drawing/2014/chart" uri="{C3380CC4-5D6E-409C-BE32-E72D297353CC}">
                <c16:uniqueId val="{00000003-FB24-4B05-A90B-A435895D3B60}"/>
              </c:ext>
            </c:extLst>
          </c:dPt>
          <c:dLbls>
            <c:delete val="1"/>
          </c:dLbls>
          <c:cat>
            <c:strRef>
              <c:f>'Slide 1'!$A$2:$A$3</c:f>
              <c:strCache>
                <c:ptCount val="1"/>
                <c:pt idx="0">
                  <c:v>Pharmacy syringe source, past 12 months</c:v>
                </c:pt>
              </c:strCache>
            </c:strRef>
          </c:cat>
          <c:val>
            <c:numRef>
              <c:f>'Slide 1'!$B$2:$B$3</c:f>
              <c:numCache>
                <c:formatCode>0%</c:formatCode>
                <c:ptCount val="2"/>
                <c:pt idx="0">
                  <c:v>0.182</c:v>
                </c:pt>
                <c:pt idx="1">
                  <c:v>0.81800000000000006</c:v>
                </c:pt>
              </c:numCache>
            </c:numRef>
          </c:val>
          <c:extLst>
            <c:ext xmlns:c16="http://schemas.microsoft.com/office/drawing/2014/chart" uri="{C3380CC4-5D6E-409C-BE32-E72D297353CC}">
              <c16:uniqueId val="{00000004-FB24-4B05-A90B-A435895D3B60}"/>
            </c:ext>
          </c:extLst>
        </c:ser>
        <c:dLbls>
          <c:showLegendKey val="0"/>
          <c:showVal val="1"/>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doughnutChart>
        <c:varyColors val="1"/>
        <c:ser>
          <c:idx val="0"/>
          <c:order val="0"/>
          <c:spPr>
            <a:ln>
              <a:noFill/>
            </a:ln>
          </c:spPr>
          <c:dPt>
            <c:idx val="0"/>
            <c:bubble3D val="0"/>
            <c:spPr>
              <a:solidFill>
                <a:srgbClr val="0081A1"/>
              </a:solidFill>
              <a:ln w="19050">
                <a:noFill/>
              </a:ln>
              <a:effectLst/>
            </c:spPr>
            <c:extLst>
              <c:ext xmlns:c16="http://schemas.microsoft.com/office/drawing/2014/chart" uri="{C3380CC4-5D6E-409C-BE32-E72D297353CC}">
                <c16:uniqueId val="{00000001-917B-4027-9D84-EEDCB013B2D1}"/>
              </c:ext>
            </c:extLst>
          </c:dPt>
          <c:dPt>
            <c:idx val="1"/>
            <c:bubble3D val="0"/>
            <c:spPr>
              <a:solidFill>
                <a:srgbClr val="D7E0E8"/>
              </a:solidFill>
              <a:ln w="19050">
                <a:noFill/>
              </a:ln>
              <a:effectLst/>
            </c:spPr>
            <c:extLst>
              <c:ext xmlns:c16="http://schemas.microsoft.com/office/drawing/2014/chart" uri="{C3380CC4-5D6E-409C-BE32-E72D297353CC}">
                <c16:uniqueId val="{00000003-917B-4027-9D84-EEDCB013B2D1}"/>
              </c:ext>
            </c:extLst>
          </c:dPt>
          <c:dLbls>
            <c:delete val="1"/>
          </c:dLbls>
          <c:cat>
            <c:strRef>
              <c:f>'Slide 1'!$A$2:$A$3</c:f>
              <c:strCache>
                <c:ptCount val="1"/>
                <c:pt idx="0">
                  <c:v>Visited HIV provider, past 6 months</c:v>
                </c:pt>
              </c:strCache>
            </c:strRef>
          </c:cat>
          <c:val>
            <c:numRef>
              <c:f>'Slide 1'!$B$2:$B$3</c:f>
              <c:numCache>
                <c:formatCode>0%</c:formatCode>
                <c:ptCount val="2"/>
                <c:pt idx="0">
                  <c:v>0.78400000000000003</c:v>
                </c:pt>
                <c:pt idx="1">
                  <c:v>0.21599999999999997</c:v>
                </c:pt>
              </c:numCache>
            </c:numRef>
          </c:val>
          <c:extLst>
            <c:ext xmlns:c16="http://schemas.microsoft.com/office/drawing/2014/chart" uri="{C3380CC4-5D6E-409C-BE32-E72D297353CC}">
              <c16:uniqueId val="{00000004-917B-4027-9D84-EEDCB013B2D1}"/>
            </c:ext>
          </c:extLst>
        </c:ser>
        <c:dLbls>
          <c:showLegendKey val="0"/>
          <c:showVal val="1"/>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4">
    <c:autoUpdate val="0"/>
  </c:externalData>
  <c:userShapes r:id="rId5"/>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doughnutChart>
        <c:varyColors val="1"/>
        <c:ser>
          <c:idx val="0"/>
          <c:order val="0"/>
          <c:spPr>
            <a:ln>
              <a:noFill/>
            </a:ln>
          </c:spPr>
          <c:dPt>
            <c:idx val="0"/>
            <c:bubble3D val="0"/>
            <c:spPr>
              <a:solidFill>
                <a:srgbClr val="0081A1"/>
              </a:solidFill>
              <a:ln w="19050">
                <a:noFill/>
              </a:ln>
              <a:effectLst/>
            </c:spPr>
            <c:extLst>
              <c:ext xmlns:c16="http://schemas.microsoft.com/office/drawing/2014/chart" uri="{C3380CC4-5D6E-409C-BE32-E72D297353CC}">
                <c16:uniqueId val="{00000001-5F4A-4CEE-B685-460315ED99AE}"/>
              </c:ext>
            </c:extLst>
          </c:dPt>
          <c:dPt>
            <c:idx val="1"/>
            <c:bubble3D val="0"/>
            <c:spPr>
              <a:solidFill>
                <a:srgbClr val="D7E0E8"/>
              </a:solidFill>
              <a:ln w="19050">
                <a:noFill/>
              </a:ln>
              <a:effectLst/>
            </c:spPr>
            <c:extLst>
              <c:ext xmlns:c16="http://schemas.microsoft.com/office/drawing/2014/chart" uri="{C3380CC4-5D6E-409C-BE32-E72D297353CC}">
                <c16:uniqueId val="{00000003-5F4A-4CEE-B685-460315ED99AE}"/>
              </c:ext>
            </c:extLst>
          </c:dPt>
          <c:dLbls>
            <c:delete val="1"/>
          </c:dLbls>
          <c:cat>
            <c:strRef>
              <c:f>'Slide 1'!$A$2:$A$3</c:f>
              <c:strCache>
                <c:ptCount val="1"/>
                <c:pt idx="0">
                  <c:v>Current ART use</c:v>
                </c:pt>
              </c:strCache>
            </c:strRef>
          </c:cat>
          <c:val>
            <c:numRef>
              <c:f>'Slide 1'!$B$2:$B$3</c:f>
              <c:numCache>
                <c:formatCode>0%</c:formatCode>
                <c:ptCount val="2"/>
                <c:pt idx="0">
                  <c:v>0.77700000000000002</c:v>
                </c:pt>
                <c:pt idx="1">
                  <c:v>0.22299999999999998</c:v>
                </c:pt>
              </c:numCache>
            </c:numRef>
          </c:val>
          <c:extLst>
            <c:ext xmlns:c16="http://schemas.microsoft.com/office/drawing/2014/chart" uri="{C3380CC4-5D6E-409C-BE32-E72D297353CC}">
              <c16:uniqueId val="{00000004-5F4A-4CEE-B685-460315ED99AE}"/>
            </c:ext>
          </c:extLst>
        </c:ser>
        <c:dLbls>
          <c:showLegendKey val="0"/>
          <c:showVal val="1"/>
          <c:showCatName val="0"/>
          <c:showSerName val="0"/>
          <c:showPercent val="0"/>
          <c:showBubbleSize val="0"/>
          <c:showLeaderLines val="1"/>
        </c:dLbls>
        <c:firstSliceAng val="0"/>
        <c:holeSize val="75"/>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4">
    <c:autoUpdate val="0"/>
  </c:externalData>
  <c:userShapes r:id="rId5"/>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Enter % here</c:v>
                </c:pt>
              </c:strCache>
            </c:strRef>
          </c:tx>
          <c:spPr>
            <a:solidFill>
              <a:srgbClr val="0B7D58"/>
            </a:solidFill>
            <a:ln>
              <a:solidFill>
                <a:srgbClr val="000000"/>
              </a:solidFill>
            </a:ln>
          </c:spPr>
          <c:dPt>
            <c:idx val="0"/>
            <c:bubble3D val="0"/>
            <c:spPr>
              <a:solidFill>
                <a:srgbClr val="0B7D58"/>
              </a:solidFill>
              <a:ln w="19050">
                <a:solidFill>
                  <a:srgbClr val="000000"/>
                </a:solidFill>
              </a:ln>
              <a:effectLst/>
            </c:spPr>
            <c:extLst>
              <c:ext xmlns:c16="http://schemas.microsoft.com/office/drawing/2014/chart" uri="{C3380CC4-5D6E-409C-BE32-E72D297353CC}">
                <c16:uniqueId val="{00000001-438F-42A2-B369-D45A81441FCB}"/>
              </c:ext>
            </c:extLst>
          </c:dPt>
          <c:dPt>
            <c:idx val="1"/>
            <c:bubble3D val="0"/>
            <c:spPr>
              <a:solidFill>
                <a:schemeClr val="tx2">
                  <a:lumMod val="20000"/>
                  <a:lumOff val="80000"/>
                </a:schemeClr>
              </a:solidFill>
              <a:ln w="19050">
                <a:solidFill>
                  <a:srgbClr val="000000"/>
                </a:solidFill>
              </a:ln>
              <a:effectLst/>
            </c:spPr>
            <c:extLst>
              <c:ext xmlns:c16="http://schemas.microsoft.com/office/drawing/2014/chart" uri="{C3380CC4-5D6E-409C-BE32-E72D297353CC}">
                <c16:uniqueId val="{00000003-438F-42A2-B369-D45A81441FCB}"/>
              </c:ext>
            </c:extLst>
          </c:dPt>
          <c:dPt>
            <c:idx val="2"/>
            <c:bubble3D val="0"/>
            <c:spPr>
              <a:solidFill>
                <a:srgbClr val="0B7D58"/>
              </a:solidFill>
              <a:ln w="19050">
                <a:solidFill>
                  <a:srgbClr val="000000"/>
                </a:solidFill>
              </a:ln>
              <a:effectLst/>
            </c:spPr>
            <c:extLst>
              <c:ext xmlns:c16="http://schemas.microsoft.com/office/drawing/2014/chart" uri="{C3380CC4-5D6E-409C-BE32-E72D297353CC}">
                <c16:uniqueId val="{00000005-438F-42A2-B369-D45A81441FCB}"/>
              </c:ext>
            </c:extLst>
          </c:dPt>
          <c:dPt>
            <c:idx val="3"/>
            <c:bubble3D val="0"/>
            <c:spPr>
              <a:solidFill>
                <a:srgbClr val="0B7D58"/>
              </a:solidFill>
              <a:ln w="19050">
                <a:solidFill>
                  <a:srgbClr val="000000"/>
                </a:solidFill>
              </a:ln>
              <a:effectLst/>
            </c:spPr>
            <c:extLst>
              <c:ext xmlns:c16="http://schemas.microsoft.com/office/drawing/2014/chart" uri="{C3380CC4-5D6E-409C-BE32-E72D297353CC}">
                <c16:uniqueId val="{00000007-438F-42A2-B369-D45A81441FCB}"/>
              </c:ext>
            </c:extLst>
          </c:dPt>
          <c:dPt>
            <c:idx val="4"/>
            <c:bubble3D val="0"/>
            <c:spPr>
              <a:solidFill>
                <a:srgbClr val="0B7D58"/>
              </a:solidFill>
              <a:ln w="19050">
                <a:solidFill>
                  <a:srgbClr val="000000"/>
                </a:solidFill>
              </a:ln>
              <a:effectLst/>
            </c:spPr>
            <c:extLst>
              <c:ext xmlns:c16="http://schemas.microsoft.com/office/drawing/2014/chart" uri="{C3380CC4-5D6E-409C-BE32-E72D297353CC}">
                <c16:uniqueId val="{00000009-438F-42A2-B369-D45A81441FCB}"/>
              </c:ext>
            </c:extLst>
          </c:dPt>
          <c:dLbls>
            <c:dLbl>
              <c:idx val="0"/>
              <c:layout>
                <c:manualLayout>
                  <c:x val="-0.13612615391104391"/>
                  <c:y val="0.1209607953084685"/>
                </c:manualLayout>
              </c:layout>
              <c:tx>
                <c:rich>
                  <a:bodyPr/>
                  <a:lstStyle/>
                  <a:p>
                    <a:fld id="{CB902875-E9F1-433D-A04B-B7E272ABCF37}" type="VALUE">
                      <a:rPr lang="en-US">
                        <a:solidFill>
                          <a:schemeClr val="bg1"/>
                        </a:solidFill>
                      </a:rPr>
                      <a:pPr/>
                      <a:t>[VALUE]</a:t>
                    </a:fld>
                    <a:endParaRPr lang="en-US"/>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438F-42A2-B369-D45A81441FCB}"/>
                </c:ext>
              </c:extLst>
            </c:dLbl>
            <c:dLbl>
              <c:idx val="1"/>
              <c:layout>
                <c:manualLayout>
                  <c:x val="0.16248729160388836"/>
                  <c:y val="-0.14070811503241817"/>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38F-42A2-B369-D45A81441FCB}"/>
                </c:ext>
              </c:extLst>
            </c:dLbl>
            <c:dLbl>
              <c:idx val="2"/>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chemeClr val="bg1"/>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bestFit"/>
              <c:showLegendKey val="0"/>
              <c:showVal val="1"/>
              <c:showCatName val="0"/>
              <c:showSerName val="0"/>
              <c:showPercent val="0"/>
              <c:showBubbleSize val="0"/>
              <c:extLst>
                <c:ext xmlns:c16="http://schemas.microsoft.com/office/drawing/2014/chart" uri="{C3380CC4-5D6E-409C-BE32-E72D297353CC}">
                  <c16:uniqueId val="{00000005-438F-42A2-B369-D45A81441FCB}"/>
                </c:ext>
              </c:extLst>
            </c:dLbl>
            <c:dLbl>
              <c:idx val="3"/>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chemeClr val="bg1"/>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bestFit"/>
              <c:showLegendKey val="0"/>
              <c:showVal val="1"/>
              <c:showCatName val="0"/>
              <c:showSerName val="0"/>
              <c:showPercent val="0"/>
              <c:showBubbleSize val="0"/>
              <c:extLst>
                <c:ext xmlns:c16="http://schemas.microsoft.com/office/drawing/2014/chart" uri="{C3380CC4-5D6E-409C-BE32-E72D297353CC}">
                  <c16:uniqueId val="{00000007-438F-42A2-B369-D45A81441FCB}"/>
                </c:ext>
              </c:extLst>
            </c:dLbl>
            <c:dLbl>
              <c:idx val="4"/>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chemeClr val="bg1"/>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bestFit"/>
              <c:showLegendKey val="0"/>
              <c:showVal val="1"/>
              <c:showCatName val="0"/>
              <c:showSerName val="0"/>
              <c:showPercent val="0"/>
              <c:showBubbleSize val="0"/>
              <c:extLst>
                <c:ext xmlns:c16="http://schemas.microsoft.com/office/drawing/2014/chart" uri="{C3380CC4-5D6E-409C-BE32-E72D297353CC}">
                  <c16:uniqueId val="{00000009-438F-42A2-B369-D45A81441FCB}"/>
                </c:ext>
              </c:extLst>
            </c:dLbl>
            <c:spPr>
              <a:noFill/>
              <a:ln>
                <a:noFill/>
              </a:ln>
              <a:effectLst/>
            </c:spPr>
            <c:txPr>
              <a:bodyPr rot="0" spcFirstLastPara="1" vertOverflow="ellipsis" vert="horz" wrap="square" lIns="38100" tIns="19050" rIns="38100" bIns="19050" anchor="ctr" anchorCtr="1">
                <a:spAutoFit/>
              </a:bodyPr>
              <a:lstStyle/>
              <a:p>
                <a:pPr>
                  <a:defRPr sz="2800" b="1" i="0" u="none" strike="noStrike" kern="1200" baseline="0">
                    <a:solidFill>
                      <a:srgbClr val="000000"/>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bestFit"/>
            <c:showLegendKey val="0"/>
            <c:showVal val="1"/>
            <c:showCatName val="0"/>
            <c:showSerName val="0"/>
            <c:showPercent val="0"/>
            <c:showBubbleSize val="0"/>
            <c:showLeaderLines val="1"/>
            <c:leaderLines>
              <c:spPr>
                <a:ln w="9525" cap="flat" cmpd="sng" algn="ctr">
                  <a:solidFill>
                    <a:schemeClr val="accent3"/>
                  </a:solidFill>
                  <a:round/>
                </a:ln>
                <a:effectLst/>
              </c:spPr>
            </c:leaderLines>
            <c:extLst>
              <c:ext xmlns:c15="http://schemas.microsoft.com/office/drawing/2012/chart" uri="{CE6537A1-D6FC-4f65-9D91-7224C49458BB}"/>
            </c:extLst>
          </c:dLbls>
          <c:cat>
            <c:strRef>
              <c:f>Sheet1!$A$2:$A$3</c:f>
              <c:strCache>
                <c:ptCount val="2"/>
                <c:pt idx="0">
                  <c:v>Female</c:v>
                </c:pt>
                <c:pt idx="1">
                  <c:v>Male</c:v>
                </c:pt>
              </c:strCache>
            </c:strRef>
          </c:cat>
          <c:val>
            <c:numRef>
              <c:f>Sheet1!$B$2:$B$3</c:f>
              <c:numCache>
                <c:formatCode>0%</c:formatCode>
                <c:ptCount val="2"/>
                <c:pt idx="0">
                  <c:v>0.32100000000000001</c:v>
                </c:pt>
                <c:pt idx="1">
                  <c:v>0.67900000000000005</c:v>
                </c:pt>
              </c:numCache>
            </c:numRef>
          </c:val>
          <c:extLst>
            <c:ext xmlns:c16="http://schemas.microsoft.com/office/drawing/2014/chart" uri="{C3380CC4-5D6E-409C-BE32-E72D297353CC}">
              <c16:uniqueId val="{0000000A-438F-42A2-B369-D45A81441FCB}"/>
            </c:ext>
          </c:extLst>
        </c:ser>
        <c:dLbls>
          <c:showLegendKey val="0"/>
          <c:showVal val="0"/>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600" b="0" i="0" u="none" strike="noStrike" kern="1200" baseline="0">
              <a:solidFill>
                <a:schemeClr val="accent6"/>
              </a:solidFill>
              <a:latin typeface="Calibri" panose="020F0502020204030204" pitchFamily="34" charset="0"/>
              <a:ea typeface="Calibri" panose="020F0502020204030204" pitchFamily="34" charset="0"/>
              <a:cs typeface="Calibri" panose="020F0502020204030204" pitchFamily="34"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Enter % here</c:v>
                </c:pt>
              </c:strCache>
            </c:strRef>
          </c:tx>
          <c:spPr>
            <a:ln>
              <a:solidFill>
                <a:schemeClr val="accent6"/>
              </a:solidFill>
            </a:ln>
          </c:spPr>
          <c:dPt>
            <c:idx val="0"/>
            <c:bubble3D val="0"/>
            <c:spPr>
              <a:solidFill>
                <a:schemeClr val="accent6">
                  <a:lumMod val="10000"/>
                  <a:lumOff val="90000"/>
                </a:schemeClr>
              </a:solidFill>
              <a:ln w="19050">
                <a:solidFill>
                  <a:schemeClr val="accent6"/>
                </a:solidFill>
              </a:ln>
              <a:effectLst/>
            </c:spPr>
            <c:extLst>
              <c:ext xmlns:c16="http://schemas.microsoft.com/office/drawing/2014/chart" uri="{C3380CC4-5D6E-409C-BE32-E72D297353CC}">
                <c16:uniqueId val="{00000001-373A-4137-B6B4-6EFAB65C88B8}"/>
              </c:ext>
            </c:extLst>
          </c:dPt>
          <c:dPt>
            <c:idx val="1"/>
            <c:bubble3D val="0"/>
            <c:spPr>
              <a:solidFill>
                <a:schemeClr val="accent6">
                  <a:lumMod val="25000"/>
                  <a:lumOff val="75000"/>
                </a:schemeClr>
              </a:solidFill>
              <a:ln w="19050">
                <a:solidFill>
                  <a:schemeClr val="accent6"/>
                </a:solidFill>
              </a:ln>
              <a:effectLst/>
            </c:spPr>
            <c:extLst>
              <c:ext xmlns:c16="http://schemas.microsoft.com/office/drawing/2014/chart" uri="{C3380CC4-5D6E-409C-BE32-E72D297353CC}">
                <c16:uniqueId val="{00000003-373A-4137-B6B4-6EFAB65C88B8}"/>
              </c:ext>
            </c:extLst>
          </c:dPt>
          <c:dPt>
            <c:idx val="2"/>
            <c:bubble3D val="0"/>
            <c:spPr>
              <a:solidFill>
                <a:schemeClr val="accent6">
                  <a:lumMod val="50000"/>
                  <a:lumOff val="50000"/>
                </a:schemeClr>
              </a:solidFill>
              <a:ln w="19050">
                <a:solidFill>
                  <a:schemeClr val="accent6"/>
                </a:solidFill>
              </a:ln>
              <a:effectLst/>
            </c:spPr>
            <c:extLst>
              <c:ext xmlns:c16="http://schemas.microsoft.com/office/drawing/2014/chart" uri="{C3380CC4-5D6E-409C-BE32-E72D297353CC}">
                <c16:uniqueId val="{00000005-373A-4137-B6B4-6EFAB65C88B8}"/>
              </c:ext>
            </c:extLst>
          </c:dPt>
          <c:dPt>
            <c:idx val="3"/>
            <c:bubble3D val="0"/>
            <c:spPr>
              <a:solidFill>
                <a:schemeClr val="accent6">
                  <a:lumMod val="75000"/>
                  <a:lumOff val="25000"/>
                </a:schemeClr>
              </a:solidFill>
              <a:ln w="19050">
                <a:solidFill>
                  <a:schemeClr val="accent6"/>
                </a:solidFill>
              </a:ln>
              <a:effectLst/>
            </c:spPr>
            <c:extLst>
              <c:ext xmlns:c16="http://schemas.microsoft.com/office/drawing/2014/chart" uri="{C3380CC4-5D6E-409C-BE32-E72D297353CC}">
                <c16:uniqueId val="{00000007-373A-4137-B6B4-6EFAB65C88B8}"/>
              </c:ext>
            </c:extLst>
          </c:dPt>
          <c:dPt>
            <c:idx val="4"/>
            <c:bubble3D val="0"/>
            <c:spPr>
              <a:solidFill>
                <a:schemeClr val="accent6"/>
              </a:solidFill>
              <a:ln w="19050">
                <a:solidFill>
                  <a:schemeClr val="accent6"/>
                </a:solidFill>
              </a:ln>
              <a:effectLst/>
            </c:spPr>
            <c:extLst>
              <c:ext xmlns:c16="http://schemas.microsoft.com/office/drawing/2014/chart" uri="{C3380CC4-5D6E-409C-BE32-E72D297353CC}">
                <c16:uniqueId val="{00000009-373A-4137-B6B4-6EFAB65C88B8}"/>
              </c:ext>
            </c:extLst>
          </c:dPt>
          <c:dLbls>
            <c:dLbl>
              <c:idx val="3"/>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bg1"/>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bestFit"/>
              <c:showLegendKey val="0"/>
              <c:showVal val="1"/>
              <c:showCatName val="0"/>
              <c:showSerName val="0"/>
              <c:showPercent val="0"/>
              <c:showBubbleSize val="0"/>
              <c:extLst>
                <c:ext xmlns:c16="http://schemas.microsoft.com/office/drawing/2014/chart" uri="{C3380CC4-5D6E-409C-BE32-E72D297353CC}">
                  <c16:uniqueId val="{00000007-373A-4137-B6B4-6EFAB65C88B8}"/>
                </c:ext>
              </c:extLst>
            </c:dLbl>
            <c:dLbl>
              <c:idx val="4"/>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bg1"/>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bestFit"/>
              <c:showLegendKey val="0"/>
              <c:showVal val="1"/>
              <c:showCatName val="0"/>
              <c:showSerName val="0"/>
              <c:showPercent val="0"/>
              <c:showBubbleSize val="0"/>
              <c:extLst>
                <c:ext xmlns:c16="http://schemas.microsoft.com/office/drawing/2014/chart" uri="{C3380CC4-5D6E-409C-BE32-E72D297353CC}">
                  <c16:uniqueId val="{00000009-373A-4137-B6B4-6EFAB65C88B8}"/>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rgbClr val="000000"/>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bestFit"/>
            <c:showLegendKey val="0"/>
            <c:showVal val="1"/>
            <c:showCatName val="0"/>
            <c:showSerName val="0"/>
            <c:showPercent val="0"/>
            <c:showBubbleSize val="0"/>
            <c:showLeaderLines val="1"/>
            <c:leaderLines>
              <c:spPr>
                <a:ln w="9525" cap="flat" cmpd="sng" algn="ctr">
                  <a:solidFill>
                    <a:schemeClr val="accent3"/>
                  </a:solidFill>
                  <a:round/>
                </a:ln>
                <a:effectLst/>
              </c:spPr>
            </c:leaderLines>
            <c:extLst>
              <c:ext xmlns:c15="http://schemas.microsoft.com/office/drawing/2012/chart" uri="{CE6537A1-D6FC-4f65-9D91-7224C49458BB}"/>
            </c:extLst>
          </c:dLbls>
          <c:cat>
            <c:strRef>
              <c:f>Sheet1!$A$2:$A$6</c:f>
              <c:strCache>
                <c:ptCount val="5"/>
                <c:pt idx="0">
                  <c:v>18-24 years</c:v>
                </c:pt>
                <c:pt idx="1">
                  <c:v>25-29 years</c:v>
                </c:pt>
                <c:pt idx="2">
                  <c:v>30-39 years</c:v>
                </c:pt>
                <c:pt idx="3">
                  <c:v>40-49 years</c:v>
                </c:pt>
                <c:pt idx="4">
                  <c:v>≥50 years</c:v>
                </c:pt>
              </c:strCache>
            </c:strRef>
          </c:cat>
          <c:val>
            <c:numRef>
              <c:f>Sheet1!$B$2:$B$6</c:f>
              <c:numCache>
                <c:formatCode>0%</c:formatCode>
                <c:ptCount val="5"/>
                <c:pt idx="0">
                  <c:v>2.3E-2</c:v>
                </c:pt>
                <c:pt idx="1">
                  <c:v>5.3999999999999999E-2</c:v>
                </c:pt>
                <c:pt idx="2">
                  <c:v>0.27600000000000002</c:v>
                </c:pt>
                <c:pt idx="3">
                  <c:v>0.27900000000000003</c:v>
                </c:pt>
                <c:pt idx="4">
                  <c:v>0.36899999999999999</c:v>
                </c:pt>
              </c:numCache>
            </c:numRef>
          </c:val>
          <c:extLst>
            <c:ext xmlns:c16="http://schemas.microsoft.com/office/drawing/2014/chart" uri="{C3380CC4-5D6E-409C-BE32-E72D297353CC}">
              <c16:uniqueId val="{0000000A-373A-4137-B6B4-6EFAB65C88B8}"/>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600" b="0" i="0" u="none" strike="noStrike" kern="1200" baseline="0">
              <a:solidFill>
                <a:schemeClr val="accent6"/>
              </a:solidFill>
              <a:latin typeface="Calibri" panose="020F0502020204030204" pitchFamily="34" charset="0"/>
              <a:ea typeface="Calibri" panose="020F0502020204030204" pitchFamily="34" charset="0"/>
              <a:cs typeface="Calibri" panose="020F0502020204030204" pitchFamily="34"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Enter % here</c:v>
                </c:pt>
              </c:strCache>
            </c:strRef>
          </c:tx>
          <c:spPr>
            <a:solidFill>
              <a:schemeClr val="tx1"/>
            </a:solidFill>
            <a:ln w="19050">
              <a:solidFill>
                <a:srgbClr val="000000"/>
              </a:solidFill>
            </a:ln>
            <a:effectLst/>
          </c:spPr>
          <c:invertIfNegative val="0"/>
          <c:dPt>
            <c:idx val="0"/>
            <c:invertIfNegative val="0"/>
            <c:bubble3D val="0"/>
            <c:spPr>
              <a:solidFill>
                <a:schemeClr val="tx1"/>
              </a:solidFill>
              <a:ln w="19050">
                <a:solidFill>
                  <a:srgbClr val="000000"/>
                </a:solidFill>
              </a:ln>
              <a:effectLst/>
            </c:spPr>
            <c:extLst>
              <c:ext xmlns:c16="http://schemas.microsoft.com/office/drawing/2014/chart" uri="{C3380CC4-5D6E-409C-BE32-E72D297353CC}">
                <c16:uniqueId val="{00000001-69AD-44E8-B44E-2DD33137782C}"/>
              </c:ext>
            </c:extLst>
          </c:dPt>
          <c:dPt>
            <c:idx val="1"/>
            <c:invertIfNegative val="0"/>
            <c:bubble3D val="0"/>
            <c:spPr>
              <a:solidFill>
                <a:schemeClr val="tx1"/>
              </a:solidFill>
              <a:ln w="19050">
                <a:solidFill>
                  <a:srgbClr val="000000"/>
                </a:solidFill>
              </a:ln>
              <a:effectLst/>
            </c:spPr>
            <c:extLst>
              <c:ext xmlns:c16="http://schemas.microsoft.com/office/drawing/2014/chart" uri="{C3380CC4-5D6E-409C-BE32-E72D297353CC}">
                <c16:uniqueId val="{00000003-69AD-44E8-B44E-2DD33137782C}"/>
              </c:ext>
            </c:extLst>
          </c:dPt>
          <c:dPt>
            <c:idx val="2"/>
            <c:invertIfNegative val="0"/>
            <c:bubble3D val="0"/>
            <c:spPr>
              <a:solidFill>
                <a:schemeClr val="tx1"/>
              </a:solidFill>
              <a:ln w="19050">
                <a:solidFill>
                  <a:srgbClr val="000000"/>
                </a:solidFill>
              </a:ln>
              <a:effectLst/>
            </c:spPr>
            <c:extLst>
              <c:ext xmlns:c16="http://schemas.microsoft.com/office/drawing/2014/chart" uri="{C3380CC4-5D6E-409C-BE32-E72D297353CC}">
                <c16:uniqueId val="{00000005-69AD-44E8-B44E-2DD33137782C}"/>
              </c:ext>
            </c:extLst>
          </c:dPt>
          <c:dPt>
            <c:idx val="3"/>
            <c:invertIfNegative val="0"/>
            <c:bubble3D val="0"/>
            <c:spPr>
              <a:solidFill>
                <a:schemeClr val="tx1"/>
              </a:solidFill>
              <a:ln w="19050">
                <a:solidFill>
                  <a:srgbClr val="000000"/>
                </a:solidFill>
              </a:ln>
              <a:effectLst/>
            </c:spPr>
            <c:extLst>
              <c:ext xmlns:c16="http://schemas.microsoft.com/office/drawing/2014/chart" uri="{C3380CC4-5D6E-409C-BE32-E72D297353CC}">
                <c16:uniqueId val="{00000007-69AD-44E8-B44E-2DD33137782C}"/>
              </c:ext>
            </c:extLst>
          </c:dPt>
          <c:dPt>
            <c:idx val="4"/>
            <c:invertIfNegative val="0"/>
            <c:bubble3D val="0"/>
            <c:spPr>
              <a:solidFill>
                <a:schemeClr val="tx1"/>
              </a:solidFill>
              <a:ln w="19050">
                <a:solidFill>
                  <a:srgbClr val="000000"/>
                </a:solidFill>
              </a:ln>
              <a:effectLst/>
            </c:spPr>
            <c:extLst>
              <c:ext xmlns:c16="http://schemas.microsoft.com/office/drawing/2014/chart" uri="{C3380CC4-5D6E-409C-BE32-E72D297353CC}">
                <c16:uniqueId val="{00000009-69AD-44E8-B44E-2DD33137782C}"/>
              </c:ext>
            </c:extLst>
          </c:dPt>
          <c:dLbls>
            <c:dLbl>
              <c:idx val="2"/>
              <c:layout>
                <c:manualLayout>
                  <c:x val="7.4126102859248073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9AD-44E8-B44E-2DD33137782C}"/>
                </c:ext>
              </c:extLst>
            </c:dLbl>
            <c:dLbl>
              <c:idx val="5"/>
              <c:numFmt formatCode="0%"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rgbClr val="000000"/>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A-0BF5-4B81-9F38-823B06815CEC}"/>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rgbClr val="000000"/>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accent3"/>
                      </a:solidFill>
                      <a:round/>
                    </a:ln>
                    <a:effectLst/>
                  </c:spPr>
                </c15:leaderLines>
              </c:ext>
            </c:extLst>
          </c:dLbls>
          <c:cat>
            <c:strRef>
              <c:f>Sheet1!$A$2:$A$8</c:f>
              <c:strCache>
                <c:ptCount val="7"/>
                <c:pt idx="0">
                  <c:v>Black/African American</c:v>
                </c:pt>
                <c:pt idx="1">
                  <c:v>White</c:v>
                </c:pt>
                <c:pt idx="2">
                  <c:v>Hispanic/Latino</c:v>
                </c:pt>
                <c:pt idx="3">
                  <c:v>Multiple races</c:v>
                </c:pt>
                <c:pt idx="4">
                  <c:v>American Indian or Alaska Native</c:v>
                </c:pt>
                <c:pt idx="5">
                  <c:v>Asian</c:v>
                </c:pt>
                <c:pt idx="6">
                  <c:v>Native Hawaiian/other Pacific Islander</c:v>
                </c:pt>
              </c:strCache>
            </c:strRef>
          </c:cat>
          <c:val>
            <c:numRef>
              <c:f>Sheet1!$B$2:$B$8</c:f>
              <c:numCache>
                <c:formatCode>0%</c:formatCode>
                <c:ptCount val="7"/>
                <c:pt idx="0">
                  <c:v>0.378</c:v>
                </c:pt>
                <c:pt idx="1">
                  <c:v>0.33800000000000002</c:v>
                </c:pt>
                <c:pt idx="2">
                  <c:v>0.19900000000000001</c:v>
                </c:pt>
                <c:pt idx="3">
                  <c:v>0.06</c:v>
                </c:pt>
                <c:pt idx="4">
                  <c:v>1.4E-2</c:v>
                </c:pt>
                <c:pt idx="5">
                  <c:v>0.01</c:v>
                </c:pt>
                <c:pt idx="6">
                  <c:v>0.01</c:v>
                </c:pt>
              </c:numCache>
            </c:numRef>
          </c:val>
          <c:extLst>
            <c:ext xmlns:c16="http://schemas.microsoft.com/office/drawing/2014/chart" uri="{C3380CC4-5D6E-409C-BE32-E72D297353CC}">
              <c16:uniqueId val="{0000000A-69AD-44E8-B44E-2DD33137782C}"/>
            </c:ext>
          </c:extLst>
        </c:ser>
        <c:dLbls>
          <c:showLegendKey val="0"/>
          <c:showVal val="0"/>
          <c:showCatName val="0"/>
          <c:showSerName val="0"/>
          <c:showPercent val="0"/>
          <c:showBubbleSize val="0"/>
        </c:dLbls>
        <c:gapWidth val="100"/>
        <c:axId val="1797877184"/>
        <c:axId val="1797878624"/>
      </c:barChart>
      <c:catAx>
        <c:axId val="1797877184"/>
        <c:scaling>
          <c:orientation val="minMax"/>
        </c:scaling>
        <c:delete val="0"/>
        <c:axPos val="b"/>
        <c:numFmt formatCode="General" sourceLinked="1"/>
        <c:majorTickMark val="out"/>
        <c:minorTickMark val="none"/>
        <c:tickLblPos val="nextTo"/>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rgbClr val="000000"/>
                </a:solidFill>
                <a:latin typeface="Calibri" panose="020F0502020204030204" pitchFamily="34" charset="0"/>
                <a:ea typeface="Calibri" panose="020F0502020204030204" pitchFamily="34" charset="0"/>
                <a:cs typeface="Calibri" panose="020F0502020204030204" pitchFamily="34" charset="0"/>
              </a:defRPr>
            </a:pPr>
            <a:endParaRPr lang="en-US"/>
          </a:p>
        </c:txPr>
        <c:crossAx val="1797878624"/>
        <c:crosses val="autoZero"/>
        <c:auto val="1"/>
        <c:lblAlgn val="ctr"/>
        <c:lblOffset val="100"/>
        <c:noMultiLvlLbl val="0"/>
      </c:catAx>
      <c:valAx>
        <c:axId val="1797878624"/>
        <c:scaling>
          <c:orientation val="minMax"/>
        </c:scaling>
        <c:delete val="1"/>
        <c:axPos val="l"/>
        <c:numFmt formatCode="0%" sourceLinked="1"/>
        <c:majorTickMark val="out"/>
        <c:minorTickMark val="none"/>
        <c:tickLblPos val="nextTo"/>
        <c:crossAx val="1797877184"/>
        <c:crosses val="autoZero"/>
        <c:crossBetween val="between"/>
        <c:majorUnit val="0.2"/>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1397466217618463E-2"/>
          <c:y val="3.8574666561853106E-2"/>
          <c:w val="0.9686569679015492"/>
          <c:h val="0.65077579902475746"/>
        </c:manualLayout>
      </c:layout>
      <c:barChart>
        <c:barDir val="col"/>
        <c:grouping val="clustered"/>
        <c:varyColors val="0"/>
        <c:ser>
          <c:idx val="0"/>
          <c:order val="0"/>
          <c:tx>
            <c:strRef>
              <c:f>Sheet1!$B$1</c:f>
              <c:strCache>
                <c:ptCount val="1"/>
                <c:pt idx="0">
                  <c:v>Group %</c:v>
                </c:pt>
              </c:strCache>
            </c:strRef>
          </c:tx>
          <c:spPr>
            <a:solidFill>
              <a:schemeClr val="accent4"/>
            </a:solidFill>
            <a:ln w="19050">
              <a:solidFill>
                <a:srgbClr val="000000"/>
              </a:solidFill>
            </a:ln>
            <a:effectLst/>
          </c:spPr>
          <c:invertIfNegative val="0"/>
          <c:dPt>
            <c:idx val="0"/>
            <c:invertIfNegative val="0"/>
            <c:bubble3D val="0"/>
            <c:spPr>
              <a:solidFill>
                <a:schemeClr val="accent4"/>
              </a:solidFill>
              <a:ln w="19050">
                <a:solidFill>
                  <a:srgbClr val="000000"/>
                </a:solidFill>
              </a:ln>
              <a:effectLst/>
            </c:spPr>
            <c:extLst>
              <c:ext xmlns:c16="http://schemas.microsoft.com/office/drawing/2014/chart" uri="{C3380CC4-5D6E-409C-BE32-E72D297353CC}">
                <c16:uniqueId val="{00000001-95A2-4BE8-B8ED-1C5996C7007B}"/>
              </c:ext>
            </c:extLst>
          </c:dPt>
          <c:dPt>
            <c:idx val="1"/>
            <c:invertIfNegative val="0"/>
            <c:bubble3D val="0"/>
            <c:spPr>
              <a:solidFill>
                <a:schemeClr val="accent4"/>
              </a:solidFill>
              <a:ln w="19050">
                <a:solidFill>
                  <a:srgbClr val="000000"/>
                </a:solidFill>
              </a:ln>
              <a:effectLst/>
            </c:spPr>
            <c:extLst>
              <c:ext xmlns:c16="http://schemas.microsoft.com/office/drawing/2014/chart" uri="{C3380CC4-5D6E-409C-BE32-E72D297353CC}">
                <c16:uniqueId val="{00000003-95A2-4BE8-B8ED-1C5996C7007B}"/>
              </c:ext>
            </c:extLst>
          </c:dPt>
          <c:dPt>
            <c:idx val="2"/>
            <c:invertIfNegative val="0"/>
            <c:bubble3D val="0"/>
            <c:spPr>
              <a:solidFill>
                <a:schemeClr val="accent4"/>
              </a:solidFill>
              <a:ln w="19050">
                <a:solidFill>
                  <a:srgbClr val="000000"/>
                </a:solidFill>
              </a:ln>
              <a:effectLst/>
            </c:spPr>
            <c:extLst>
              <c:ext xmlns:c16="http://schemas.microsoft.com/office/drawing/2014/chart" uri="{C3380CC4-5D6E-409C-BE32-E72D297353CC}">
                <c16:uniqueId val="{00000005-95A2-4BE8-B8ED-1C5996C7007B}"/>
              </c:ext>
            </c:extLst>
          </c:dPt>
          <c:dPt>
            <c:idx val="3"/>
            <c:invertIfNegative val="0"/>
            <c:bubble3D val="0"/>
            <c:spPr>
              <a:solidFill>
                <a:schemeClr val="accent4"/>
              </a:solidFill>
              <a:ln w="19050">
                <a:solidFill>
                  <a:srgbClr val="000000"/>
                </a:solidFill>
              </a:ln>
              <a:effectLst/>
            </c:spPr>
            <c:extLst>
              <c:ext xmlns:c16="http://schemas.microsoft.com/office/drawing/2014/chart" uri="{C3380CC4-5D6E-409C-BE32-E72D297353CC}">
                <c16:uniqueId val="{00000007-95A2-4BE8-B8ED-1C5996C7007B}"/>
              </c:ext>
            </c:extLst>
          </c:dPt>
          <c:dPt>
            <c:idx val="4"/>
            <c:invertIfNegative val="0"/>
            <c:bubble3D val="0"/>
            <c:spPr>
              <a:solidFill>
                <a:schemeClr val="accent4"/>
              </a:solidFill>
              <a:ln w="19050">
                <a:solidFill>
                  <a:srgbClr val="000000"/>
                </a:solidFill>
              </a:ln>
              <a:effectLst/>
            </c:spPr>
            <c:extLst>
              <c:ext xmlns:c16="http://schemas.microsoft.com/office/drawing/2014/chart" uri="{C3380CC4-5D6E-409C-BE32-E72D297353CC}">
                <c16:uniqueId val="{00000009-95A2-4BE8-B8ED-1C5996C7007B}"/>
              </c:ext>
            </c:extLst>
          </c:dPt>
          <c:dPt>
            <c:idx val="7"/>
            <c:invertIfNegative val="0"/>
            <c:bubble3D val="0"/>
            <c:spPr>
              <a:solidFill>
                <a:schemeClr val="accent4"/>
              </a:solidFill>
              <a:ln w="19050">
                <a:solidFill>
                  <a:srgbClr val="000000"/>
                </a:solidFill>
              </a:ln>
              <a:effectLst/>
            </c:spPr>
            <c:extLst>
              <c:ext xmlns:c16="http://schemas.microsoft.com/office/drawing/2014/chart" uri="{C3380CC4-5D6E-409C-BE32-E72D297353CC}">
                <c16:uniqueId val="{0000000B-95A2-4BE8-B8ED-1C5996C7007B}"/>
              </c:ext>
            </c:extLst>
          </c:dPt>
          <c:dLbls>
            <c:dLbl>
              <c:idx val="2"/>
              <c:layout>
                <c:manualLayout>
                  <c:x val="7.4126102859248073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5A2-4BE8-B8ED-1C5996C7007B}"/>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rgbClr val="000000"/>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accent3"/>
                      </a:solidFill>
                      <a:round/>
                    </a:ln>
                    <a:effectLst/>
                  </c:spPr>
                </c15:leaderLines>
              </c:ext>
            </c:extLst>
          </c:dLbls>
          <c:cat>
            <c:strRef>
              <c:f>Sheet1!$A$2:$A$8</c:f>
              <c:strCache>
                <c:ptCount val="7"/>
                <c:pt idx="0">
                  <c:v>Black/African American</c:v>
                </c:pt>
                <c:pt idx="1">
                  <c:v>Hispanic/Latino</c:v>
                </c:pt>
                <c:pt idx="2">
                  <c:v>Native Hawaiian/other Pacific Islander†</c:v>
                </c:pt>
                <c:pt idx="3">
                  <c:v>Multiple races</c:v>
                </c:pt>
                <c:pt idx="4">
                  <c:v>American Indian or Alaska Native†</c:v>
                </c:pt>
                <c:pt idx="5">
                  <c:v>White</c:v>
                </c:pt>
                <c:pt idx="6">
                  <c:v>Asian†</c:v>
                </c:pt>
              </c:strCache>
            </c:strRef>
          </c:cat>
          <c:val>
            <c:numRef>
              <c:f>Sheet1!$B$2:$B$8</c:f>
              <c:numCache>
                <c:formatCode>0%</c:formatCode>
                <c:ptCount val="7"/>
                <c:pt idx="0">
                  <c:v>6.5000000000000002E-2</c:v>
                </c:pt>
                <c:pt idx="1">
                  <c:v>6.4000000000000001E-2</c:v>
                </c:pt>
                <c:pt idx="2">
                  <c:v>5.8999999999999997E-2</c:v>
                </c:pt>
                <c:pt idx="3">
                  <c:v>4.5999999999999999E-2</c:v>
                </c:pt>
                <c:pt idx="4">
                  <c:v>0.04</c:v>
                </c:pt>
                <c:pt idx="5">
                  <c:v>3.6999999999999998E-2</c:v>
                </c:pt>
                <c:pt idx="6">
                  <c:v>0</c:v>
                </c:pt>
              </c:numCache>
            </c:numRef>
          </c:val>
          <c:extLst>
            <c:ext xmlns:c16="http://schemas.microsoft.com/office/drawing/2014/chart" uri="{C3380CC4-5D6E-409C-BE32-E72D297353CC}">
              <c16:uniqueId val="{0000000A-95A2-4BE8-B8ED-1C5996C7007B}"/>
            </c:ext>
          </c:extLst>
        </c:ser>
        <c:dLbls>
          <c:showLegendKey val="0"/>
          <c:showVal val="0"/>
          <c:showCatName val="0"/>
          <c:showSerName val="0"/>
          <c:showPercent val="0"/>
          <c:showBubbleSize val="0"/>
        </c:dLbls>
        <c:gapWidth val="100"/>
        <c:axId val="1797877184"/>
        <c:axId val="1797878624"/>
      </c:barChart>
      <c:catAx>
        <c:axId val="1797877184"/>
        <c:scaling>
          <c:orientation val="minMax"/>
        </c:scaling>
        <c:delete val="0"/>
        <c:axPos val="b"/>
        <c:numFmt formatCode="General" sourceLinked="1"/>
        <c:majorTickMark val="out"/>
        <c:minorTickMark val="none"/>
        <c:tickLblPos val="nextTo"/>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rgbClr val="000000"/>
                </a:solidFill>
                <a:latin typeface="Calibri" panose="020F0502020204030204" pitchFamily="34" charset="0"/>
                <a:ea typeface="Calibri" panose="020F0502020204030204" pitchFamily="34" charset="0"/>
                <a:cs typeface="Calibri" panose="020F0502020204030204" pitchFamily="34" charset="0"/>
              </a:defRPr>
            </a:pPr>
            <a:endParaRPr lang="en-US"/>
          </a:p>
        </c:txPr>
        <c:crossAx val="1797878624"/>
        <c:crosses val="autoZero"/>
        <c:auto val="1"/>
        <c:lblAlgn val="ctr"/>
        <c:lblOffset val="100"/>
        <c:noMultiLvlLbl val="0"/>
      </c:catAx>
      <c:valAx>
        <c:axId val="1797878624"/>
        <c:scaling>
          <c:orientation val="minMax"/>
          <c:max val="0.1"/>
          <c:min val="0"/>
        </c:scaling>
        <c:delete val="1"/>
        <c:axPos val="l"/>
        <c:numFmt formatCode="0%" sourceLinked="1"/>
        <c:majorTickMark val="out"/>
        <c:minorTickMark val="none"/>
        <c:tickLblPos val="nextTo"/>
        <c:crossAx val="1797877184"/>
        <c:crosses val="autoZero"/>
        <c:crossBetween val="between"/>
        <c:majorUnit val="0.2"/>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a:noFill/>
    </a:ln>
    <a:effectLst/>
  </c:spPr>
  <c:txPr>
    <a:bodyPr anchor="t" anchorCtr="0"/>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0.14423</cdr:x>
      <cdr:y>0.27672</cdr:y>
    </cdr:from>
    <cdr:to>
      <cdr:x>0.85577</cdr:x>
      <cdr:y>0.72328</cdr:y>
    </cdr:to>
    <cdr:sp macro="" textlink="">
      <cdr:nvSpPr>
        <cdr:cNvPr id="2" name="Rectangle 1">
          <a:extLst xmlns:a="http://schemas.openxmlformats.org/drawingml/2006/main">
            <a:ext uri="{FF2B5EF4-FFF2-40B4-BE49-F238E27FC236}">
              <a16:creationId xmlns:a16="http://schemas.microsoft.com/office/drawing/2014/main" id="{4014695E-F0EA-C9ED-2DE9-6827D8D25D82}"/>
            </a:ext>
          </a:extLst>
        </cdr:cNvPr>
        <cdr:cNvSpPr/>
      </cdr:nvSpPr>
      <cdr:spPr>
        <a:xfrm xmlns:a="http://schemas.openxmlformats.org/drawingml/2006/main">
          <a:off x="363632" y="523164"/>
          <a:ext cx="1793937" cy="844263"/>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xmlns:a="http://schemas.openxmlformats.org/drawingml/2006/main">
          <a:pPr algn="ctr"/>
          <a:r>
            <a:rPr lang="en-US" sz="5400" b="1" dirty="0">
              <a:solidFill>
                <a:srgbClr val="0081A1"/>
              </a:solidFill>
              <a:latin typeface="Calibri" panose="020F0502020204030204" pitchFamily="34" charset="0"/>
              <a:ea typeface="Calibri" panose="020F0502020204030204" pitchFamily="34" charset="0"/>
              <a:cs typeface="Calibri" panose="020F0502020204030204" pitchFamily="34" charset="0"/>
            </a:rPr>
            <a:t>78</a:t>
          </a:r>
          <a:r>
            <a:rPr lang="en-US" sz="5400" dirty="0">
              <a:solidFill>
                <a:srgbClr val="0081A1"/>
              </a:solidFill>
              <a:latin typeface="Calibri" panose="020F0502020204030204" pitchFamily="34" charset="0"/>
              <a:ea typeface="Calibri" panose="020F0502020204030204" pitchFamily="34" charset="0"/>
              <a:cs typeface="Calibri" panose="020F0502020204030204" pitchFamily="34" charset="0"/>
            </a:rPr>
            <a:t>%</a:t>
          </a:r>
        </a:p>
      </cdr:txBody>
    </cdr:sp>
  </cdr:relSizeAnchor>
</c:userShapes>
</file>

<file path=ppt/drawings/drawing2.xml><?xml version="1.0" encoding="utf-8"?>
<c:userShapes xmlns:c="http://schemas.openxmlformats.org/drawingml/2006/chart">
  <cdr:relSizeAnchor xmlns:cdr="http://schemas.openxmlformats.org/drawingml/2006/chartDrawing">
    <cdr:from>
      <cdr:x>0.14423</cdr:x>
      <cdr:y>0.27672</cdr:y>
    </cdr:from>
    <cdr:to>
      <cdr:x>0.85577</cdr:x>
      <cdr:y>0.72328</cdr:y>
    </cdr:to>
    <cdr:sp macro="" textlink="">
      <cdr:nvSpPr>
        <cdr:cNvPr id="2" name="Rectangle 1" descr="Donut chart showing prevalence of current antiretroviral use among PWID with HIV.">
          <a:extLst xmlns:a="http://schemas.openxmlformats.org/drawingml/2006/main">
            <a:ext uri="{FF2B5EF4-FFF2-40B4-BE49-F238E27FC236}">
              <a16:creationId xmlns:a16="http://schemas.microsoft.com/office/drawing/2014/main" id="{4014695E-F0EA-C9ED-2DE9-6827D8D25D82}"/>
            </a:ext>
          </a:extLst>
        </cdr:cNvPr>
        <cdr:cNvSpPr/>
      </cdr:nvSpPr>
      <cdr:spPr>
        <a:xfrm xmlns:a="http://schemas.openxmlformats.org/drawingml/2006/main">
          <a:off x="363632" y="523164"/>
          <a:ext cx="1793937" cy="844263"/>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xmlns:a="http://schemas.openxmlformats.org/drawingml/2006/main">
          <a:pPr algn="ctr"/>
          <a:r>
            <a:rPr lang="en-US" sz="5400" b="1" dirty="0">
              <a:solidFill>
                <a:srgbClr val="0081A1"/>
              </a:solidFill>
              <a:latin typeface="Calibri" panose="020F0502020204030204" pitchFamily="34" charset="0"/>
              <a:ea typeface="Calibri" panose="020F0502020204030204" pitchFamily="34" charset="0"/>
              <a:cs typeface="Calibri" panose="020F0502020204030204" pitchFamily="34" charset="0"/>
            </a:rPr>
            <a:t>78</a:t>
          </a:r>
          <a:r>
            <a:rPr lang="en-US" sz="5400" dirty="0">
              <a:solidFill>
                <a:srgbClr val="0081A1"/>
              </a:solidFill>
              <a:latin typeface="Calibri" panose="020F0502020204030204" pitchFamily="34" charset="0"/>
              <a:ea typeface="Calibri" panose="020F0502020204030204" pitchFamily="34" charset="0"/>
              <a:cs typeface="Calibri" panose="020F0502020204030204" pitchFamily="34" charset="0"/>
            </a:rPr>
            <a:t>%</a:t>
          </a:r>
        </a:p>
      </cdr:txBody>
    </cdr:sp>
  </cdr:relSizeAnchor>
</c:userShapes>
</file>

<file path=ppt/drawings/drawing3.xml><?xml version="1.0" encoding="utf-8"?>
<c:userShapes xmlns:c="http://schemas.openxmlformats.org/drawingml/2006/chart">
  <cdr:relSizeAnchor xmlns:cdr="http://schemas.openxmlformats.org/drawingml/2006/chartDrawing">
    <cdr:from>
      <cdr:x>0.17079</cdr:x>
      <cdr:y>0.26797</cdr:y>
    </cdr:from>
    <cdr:to>
      <cdr:x>0.88233</cdr:x>
      <cdr:y>0.71453</cdr:y>
    </cdr:to>
    <cdr:sp macro="" textlink="">
      <cdr:nvSpPr>
        <cdr:cNvPr id="2" name="Rectangle 1">
          <a:extLst xmlns:a="http://schemas.openxmlformats.org/drawingml/2006/main">
            <a:ext uri="{FF2B5EF4-FFF2-40B4-BE49-F238E27FC236}">
              <a16:creationId xmlns:a16="http://schemas.microsoft.com/office/drawing/2014/main" id="{4014695E-F0EA-C9ED-2DE9-6827D8D25D82}"/>
            </a:ext>
          </a:extLst>
        </cdr:cNvPr>
        <cdr:cNvSpPr/>
      </cdr:nvSpPr>
      <cdr:spPr>
        <a:xfrm xmlns:a="http://schemas.openxmlformats.org/drawingml/2006/main">
          <a:off x="560969" y="751613"/>
          <a:ext cx="2337147" cy="1252523"/>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xmlns:a="http://schemas.openxmlformats.org/drawingml/2006/main">
          <a:pPr algn="ctr"/>
          <a:r>
            <a:rPr lang="en-US" sz="5400" b="1" dirty="0">
              <a:solidFill>
                <a:srgbClr val="003774"/>
              </a:solidFill>
            </a:rPr>
            <a:t>33</a:t>
          </a:r>
          <a:r>
            <a:rPr lang="en-US" sz="5400" dirty="0">
              <a:solidFill>
                <a:srgbClr val="003774"/>
              </a:solidFill>
            </a:rPr>
            <a:t>%</a:t>
          </a:r>
        </a:p>
      </cdr:txBody>
    </cdr:sp>
  </cdr:relSizeAnchor>
</c:userShapes>
</file>

<file path=ppt/drawings/drawing4.xml><?xml version="1.0" encoding="utf-8"?>
<c:userShapes xmlns:c="http://schemas.openxmlformats.org/drawingml/2006/chart">
  <cdr:relSizeAnchor xmlns:cdr="http://schemas.openxmlformats.org/drawingml/2006/chartDrawing">
    <cdr:from>
      <cdr:x>0.17079</cdr:x>
      <cdr:y>0.26797</cdr:y>
    </cdr:from>
    <cdr:to>
      <cdr:x>0.88233</cdr:x>
      <cdr:y>0.71453</cdr:y>
    </cdr:to>
    <cdr:sp macro="" textlink="">
      <cdr:nvSpPr>
        <cdr:cNvPr id="2" name="Rectangle 1">
          <a:extLst xmlns:a="http://schemas.openxmlformats.org/drawingml/2006/main">
            <a:ext uri="{FF2B5EF4-FFF2-40B4-BE49-F238E27FC236}">
              <a16:creationId xmlns:a16="http://schemas.microsoft.com/office/drawing/2014/main" id="{4014695E-F0EA-C9ED-2DE9-6827D8D25D82}"/>
            </a:ext>
          </a:extLst>
        </cdr:cNvPr>
        <cdr:cNvSpPr/>
      </cdr:nvSpPr>
      <cdr:spPr>
        <a:xfrm xmlns:a="http://schemas.openxmlformats.org/drawingml/2006/main">
          <a:off x="560969" y="751613"/>
          <a:ext cx="2337147" cy="1252523"/>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xmlns:a="http://schemas.openxmlformats.org/drawingml/2006/main">
          <a:pPr algn="ctr"/>
          <a:r>
            <a:rPr lang="en-US" sz="5400" b="1" dirty="0">
              <a:solidFill>
                <a:srgbClr val="003774"/>
              </a:solidFill>
            </a:rPr>
            <a:t>29</a:t>
          </a:r>
          <a:r>
            <a:rPr lang="en-US" sz="5400" dirty="0">
              <a:solidFill>
                <a:srgbClr val="003774"/>
              </a:solidFill>
            </a:rPr>
            <a:t>%</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fld id="{CCD9D4F3-1CB6-4E57-BC6A-8FDD6DF1AC39}" type="datetimeFigureOut">
              <a:rPr lang="en-US" smtClean="0"/>
              <a:t>2026-03-25</a:t>
            </a:fld>
            <a:endParaRPr lang="en-US"/>
          </a:p>
        </p:txBody>
      </p:sp>
      <p:sp>
        <p:nvSpPr>
          <p:cNvPr id="4" name="Footer Placeholder 3"/>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A352C7E1-5E17-4B76-93F9-C135FF019537}" type="slidenum">
              <a:rPr lang="en-US" smtClean="0"/>
              <a:t>‹#›</a:t>
            </a:fld>
            <a:endParaRPr lang="en-US"/>
          </a:p>
        </p:txBody>
      </p:sp>
    </p:spTree>
    <p:extLst>
      <p:ext uri="{BB962C8B-B14F-4D97-AF65-F5344CB8AC3E}">
        <p14:creationId xmlns:p14="http://schemas.microsoft.com/office/powerpoint/2010/main" val="15788258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33C03299-4BB1-4AD2-828F-715F084383AD}" type="datetimeFigureOut">
              <a:rPr lang="en-US"/>
              <a:pPr>
                <a:defRPr/>
              </a:pPr>
              <a:t>2026-03-25</a:t>
            </a:fld>
            <a:endParaRPr lang="en-US"/>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120188"/>
            <a:ext cx="3170238" cy="47942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EB38CAEC-4554-485B-9189-C45C7447A404}" type="slidenum">
              <a:rPr lang="en-US"/>
              <a:pPr>
                <a:defRPr/>
              </a:pPr>
              <a:t>‹#›</a:t>
            </a:fld>
            <a:endParaRPr lang="en-US"/>
          </a:p>
        </p:txBody>
      </p:sp>
    </p:spTree>
    <p:extLst>
      <p:ext uri="{BB962C8B-B14F-4D97-AF65-F5344CB8AC3E}">
        <p14:creationId xmlns:p14="http://schemas.microsoft.com/office/powerpoint/2010/main" val="150358385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881390">
              <a:lnSpc>
                <a:spcPct val="107000"/>
              </a:lnSpc>
              <a:spcBef>
                <a:spcPts val="0"/>
              </a:spcBef>
              <a:spcAft>
                <a:spcPts val="771"/>
              </a:spcAft>
              <a:defRPr/>
            </a:pPr>
            <a:r>
              <a:rPr lang="en-US" sz="1700" dirty="0">
                <a:solidFill>
                  <a:srgbClr val="000000"/>
                </a:solidFill>
                <a:latin typeface="+mn-lt"/>
                <a:ea typeface="Calibri"/>
                <a:cs typeface="Calibri"/>
              </a:rPr>
              <a:t>These slides were prepared by the Division of HIV Prevention, National Center for HIV, Viral Hepatitis, STD, and TB Prevention (NCHHSTP), Centers for Disease Control and Prevention (CDC). These slides present National HIV Behavioral Surveillance (NHBS) data on persons who inject drugs (PWID) in 19 U.S. cities from 2024.</a:t>
            </a:r>
            <a:endParaRPr lang="en-US" strike="sngStrike" kern="100" dirty="0">
              <a:solidFill>
                <a:srgbClr val="000000"/>
              </a:solidFill>
              <a:latin typeface="+mn-lt"/>
              <a:ea typeface="Calibri"/>
              <a:cs typeface="Calibri"/>
            </a:endParaRPr>
          </a:p>
          <a:p>
            <a:pPr defTabSz="881390">
              <a:defRPr/>
            </a:pPr>
            <a:endParaRPr lang="en-US" strike="sngStrike" dirty="0">
              <a:solidFill>
                <a:srgbClr val="135FAB"/>
              </a:solidFill>
              <a:latin typeface="+mn-lt"/>
              <a:ea typeface="Calibri"/>
              <a:cs typeface="Calibri"/>
            </a:endParaRPr>
          </a:p>
          <a:p>
            <a:pPr>
              <a:lnSpc>
                <a:spcPct val="107000"/>
              </a:lnSpc>
              <a:spcBef>
                <a:spcPts val="0"/>
              </a:spcBef>
              <a:spcAft>
                <a:spcPts val="771"/>
              </a:spcAft>
            </a:pPr>
            <a:r>
              <a:rPr lang="en-US" i="1" kern="100" dirty="0">
                <a:latin typeface="+mn-lt"/>
                <a:ea typeface="Calibri"/>
                <a:cs typeface="Calibri"/>
              </a:rPr>
              <a:t>Note</a:t>
            </a:r>
            <a:r>
              <a:rPr lang="en-US" kern="100" dirty="0">
                <a:latin typeface="+mn-lt"/>
                <a:ea typeface="Calibri"/>
                <a:cs typeface="Calibri"/>
              </a:rPr>
              <a:t>.</a:t>
            </a:r>
            <a:r>
              <a:rPr lang="en-US" b="1" kern="100" dirty="0">
                <a:latin typeface="+mn-lt"/>
                <a:ea typeface="Calibri"/>
                <a:cs typeface="Calibri"/>
              </a:rPr>
              <a:t> </a:t>
            </a:r>
            <a:r>
              <a:rPr lang="en-US" kern="100" dirty="0">
                <a:latin typeface="+mn-lt"/>
                <a:ea typeface="Calibri"/>
                <a:cs typeface="Calibri"/>
              </a:rPr>
              <a:t>This slide set is in the public domain. You may reproduce these slides without permission; however, citation as to source is appreciated.</a:t>
            </a:r>
          </a:p>
          <a:p>
            <a:pPr defTabSz="881390">
              <a:lnSpc>
                <a:spcPct val="107000"/>
              </a:lnSpc>
              <a:spcBef>
                <a:spcPts val="0"/>
              </a:spcBef>
              <a:spcAft>
                <a:spcPts val="771"/>
              </a:spcAft>
              <a:defRPr/>
            </a:pPr>
            <a:r>
              <a:rPr lang="en-US" kern="100" dirty="0">
                <a:latin typeface="Calibri" panose="020F0502020204030204" pitchFamily="34" charset="0"/>
                <a:ea typeface="Calibri" panose="020F0502020204030204" pitchFamily="34" charset="0"/>
                <a:cs typeface="Times New Roman" panose="02020603050405020304" pitchFamily="18" charset="0"/>
              </a:rPr>
              <a:t>Centers for Disease Control and Prevention. </a:t>
            </a:r>
            <a:r>
              <a:rPr lang="en-US" sz="1200" b="0" i="1" dirty="0">
                <a:solidFill>
                  <a:srgbClr val="000000"/>
                </a:solidFill>
                <a:effectLst/>
                <a:ea typeface="Calibri" panose="020F0502020204030204" pitchFamily="34" charset="0"/>
                <a:cs typeface="Calibri" panose="020F0502020204030204" pitchFamily="34" charset="0"/>
              </a:rPr>
              <a:t>HIV Risk, Prevention, and Testing Behaviors Among Persons Who Inject Drugs -- National HIV Behavioral Surveillance – 19 U.S. cities, 2024</a:t>
            </a:r>
            <a:r>
              <a:rPr lang="en-US" i="1" kern="100" dirty="0">
                <a:latin typeface="Calibri" panose="020F0502020204030204" pitchFamily="34" charset="0"/>
                <a:ea typeface="Calibri" panose="020F0502020204030204" pitchFamily="34" charset="0"/>
                <a:cs typeface="Times New Roman" panose="02020603050405020304" pitchFamily="18" charset="0"/>
              </a:rPr>
              <a:t>.</a:t>
            </a:r>
            <a:r>
              <a:rPr lang="en-US" kern="100" dirty="0">
                <a:latin typeface="Calibri" panose="020F0502020204030204" pitchFamily="34" charset="0"/>
                <a:ea typeface="Calibri" panose="020F0502020204030204" pitchFamily="34" charset="0"/>
                <a:cs typeface="Times New Roman" panose="02020603050405020304" pitchFamily="18" charset="0"/>
              </a:rPr>
              <a:t> Center for Disease Control and Prevention. </a:t>
            </a:r>
          </a:p>
          <a:p>
            <a:endParaRPr lang="en-US" dirty="0">
              <a:latin typeface="Calibri" panose="020F0502020204030204" pitchFamily="34" charset="0"/>
              <a:ea typeface="Calibri" panose="020F0502020204030204" pitchFamily="34" charset="0"/>
              <a:cs typeface="Times New Roman" panose="02020603050405020304" pitchFamily="18" charset="0"/>
            </a:endParaRPr>
          </a:p>
          <a:p>
            <a:r>
              <a:rPr lang="en-US" dirty="0">
                <a:latin typeface="Calibri" panose="020F0502020204030204" pitchFamily="34" charset="0"/>
                <a:ea typeface="Calibri" panose="020F0502020204030204" pitchFamily="34" charset="0"/>
                <a:cs typeface="Times New Roman" panose="02020603050405020304" pitchFamily="18" charset="0"/>
              </a:rPr>
              <a:t>You are also free to adapt and revise these slides; however, you must remove the CDC name and logo if changes are made.</a:t>
            </a:r>
            <a:endParaRPr lang="en-US" altLang="en-US" dirty="0">
              <a:latin typeface="Calibri" panose="020F0502020204030204" pitchFamily="34" charset="0"/>
              <a:cs typeface="Times New Roman" panose="02020603050405020304" pitchFamily="18" charset="0"/>
            </a:endParaRPr>
          </a:p>
          <a:p>
            <a:pPr>
              <a:spcBef>
                <a:spcPct val="0"/>
              </a:spcBef>
            </a:pPr>
            <a:endParaRPr lang="en-US" altLang="en-US" dirty="0"/>
          </a:p>
        </p:txBody>
      </p:sp>
      <p:sp>
        <p:nvSpPr>
          <p:cNvPr id="81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Myriad Web Pro" panose="020B0503030403020204" pitchFamily="34" charset="0"/>
              </a:defRPr>
            </a:lvl1pPr>
            <a:lvl2pPr marL="742950" indent="-285750">
              <a:defRPr>
                <a:solidFill>
                  <a:schemeClr val="tx1"/>
                </a:solidFill>
                <a:latin typeface="Myriad Web Pro" panose="020B0503030403020204" pitchFamily="34" charset="0"/>
              </a:defRPr>
            </a:lvl2pPr>
            <a:lvl3pPr marL="1143000" indent="-228600">
              <a:defRPr>
                <a:solidFill>
                  <a:schemeClr val="tx1"/>
                </a:solidFill>
                <a:latin typeface="Myriad Web Pro" panose="020B0503030403020204" pitchFamily="34" charset="0"/>
              </a:defRPr>
            </a:lvl3pPr>
            <a:lvl4pPr marL="1600200" indent="-228600">
              <a:defRPr>
                <a:solidFill>
                  <a:schemeClr val="tx1"/>
                </a:solidFill>
                <a:latin typeface="Myriad Web Pro" panose="020B0503030403020204" pitchFamily="34" charset="0"/>
              </a:defRPr>
            </a:lvl4pPr>
            <a:lvl5pPr marL="2057400" indent="-228600">
              <a:defRPr>
                <a:solidFill>
                  <a:schemeClr val="tx1"/>
                </a:solidFill>
                <a:latin typeface="Myriad Web Pro" panose="020B0503030403020204" pitchFamily="34" charset="0"/>
              </a:defRPr>
            </a:lvl5pPr>
            <a:lvl6pPr marL="2514600" indent="-228600" fontAlgn="base">
              <a:spcBef>
                <a:spcPct val="0"/>
              </a:spcBef>
              <a:spcAft>
                <a:spcPct val="0"/>
              </a:spcAft>
              <a:defRPr>
                <a:solidFill>
                  <a:schemeClr val="tx1"/>
                </a:solidFill>
                <a:latin typeface="Myriad Web Pro" panose="020B0503030403020204" pitchFamily="34" charset="0"/>
              </a:defRPr>
            </a:lvl6pPr>
            <a:lvl7pPr marL="2971800" indent="-228600" fontAlgn="base">
              <a:spcBef>
                <a:spcPct val="0"/>
              </a:spcBef>
              <a:spcAft>
                <a:spcPct val="0"/>
              </a:spcAft>
              <a:defRPr>
                <a:solidFill>
                  <a:schemeClr val="tx1"/>
                </a:solidFill>
                <a:latin typeface="Myriad Web Pro" panose="020B0503030403020204" pitchFamily="34" charset="0"/>
              </a:defRPr>
            </a:lvl7pPr>
            <a:lvl8pPr marL="3429000" indent="-228600" fontAlgn="base">
              <a:spcBef>
                <a:spcPct val="0"/>
              </a:spcBef>
              <a:spcAft>
                <a:spcPct val="0"/>
              </a:spcAft>
              <a:defRPr>
                <a:solidFill>
                  <a:schemeClr val="tx1"/>
                </a:solidFill>
                <a:latin typeface="Myriad Web Pro" panose="020B0503030403020204" pitchFamily="34" charset="0"/>
              </a:defRPr>
            </a:lvl8pPr>
            <a:lvl9pPr marL="3886200" indent="-228600" fontAlgn="base">
              <a:spcBef>
                <a:spcPct val="0"/>
              </a:spcBef>
              <a:spcAft>
                <a:spcPct val="0"/>
              </a:spcAft>
              <a:defRPr>
                <a:solidFill>
                  <a:schemeClr val="tx1"/>
                </a:solidFill>
                <a:latin typeface="Myriad Web Pro" panose="020B0503030403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F084AA2-EDF3-41B6-9BD5-4D1331E35CE7}" type="slidenum">
              <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8972928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Overall results from the NHBS report</a:t>
            </a:r>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10</a:t>
            </a:fld>
            <a:endParaRPr lang="en-US"/>
          </a:p>
        </p:txBody>
      </p:sp>
    </p:spTree>
    <p:extLst>
      <p:ext uri="{BB962C8B-B14F-4D97-AF65-F5344CB8AC3E}">
        <p14:creationId xmlns:p14="http://schemas.microsoft.com/office/powerpoint/2010/main" val="23731070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Health departments are funded to conduct NHBS activities locally. These are metropolitan statistical areas/divisions, which are denoted in our report by the largest city in the MSA/division. The 19 participating project areas in 2024 were: Atlanta, GA; Baltimore, MD; Chicago, IL; Denver, CO; Detroit, MI; Houston, TX; Indianapolis, IN; Los Angeles, CA; Newark, NJ; New Orleans, LA; New York City, NY; Philadelphia, PA; Portland, OR; San Diego, CA; San Francisco, CA; San Juan, PR; Seattle, WA; Virginia Beach, VA; Washington, DC. </a:t>
            </a:r>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11</a:t>
            </a:fld>
            <a:endParaRPr lang="en-US"/>
          </a:p>
        </p:txBody>
      </p:sp>
    </p:spTree>
    <p:extLst>
      <p:ext uri="{BB962C8B-B14F-4D97-AF65-F5344CB8AC3E}">
        <p14:creationId xmlns:p14="http://schemas.microsoft.com/office/powerpoint/2010/main" val="35112081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Among PWID, 2 in 3 (68%) were male; 1 in 3 (32%) were female.</a:t>
            </a:r>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12</a:t>
            </a:fld>
            <a:endParaRPr lang="en-US"/>
          </a:p>
        </p:txBody>
      </p:sp>
    </p:spTree>
    <p:extLst>
      <p:ext uri="{BB962C8B-B14F-4D97-AF65-F5344CB8AC3E}">
        <p14:creationId xmlns:p14="http://schemas.microsoft.com/office/powerpoint/2010/main" val="42226370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Among PWID, 37% were 50 years or older; 28% were 40-49 years old; 28% were 30-39 years old; 5% were 25-29 years old; and 2% were 18-24 years old.</a:t>
            </a:r>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13</a:t>
            </a:fld>
            <a:endParaRPr lang="en-US"/>
          </a:p>
        </p:txBody>
      </p:sp>
    </p:spTree>
    <p:extLst>
      <p:ext uri="{BB962C8B-B14F-4D97-AF65-F5344CB8AC3E}">
        <p14:creationId xmlns:p14="http://schemas.microsoft.com/office/powerpoint/2010/main" val="28297104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Among PWID, 38% were Black/African American; 34% were White; 20% were Hispanic/Latino; 6% reported multiple races; 1% were American Indian or Alaska Native; and &lt;1% were Asian or Native Hawaiian/other Pacific Islander. </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Persons who did not report Hispanic or Latino ethnicity were categorized by race. Hispanic or Latino persons could be of any race.</a:t>
            </a:r>
            <a:r>
              <a:rPr lang="en-US" dirty="0"/>
              <a:t> Numbers may not sum to 100% due to rounding.</a:t>
            </a:r>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14</a:t>
            </a:fld>
            <a:endParaRPr lang="en-US"/>
          </a:p>
        </p:txBody>
      </p:sp>
    </p:spTree>
    <p:extLst>
      <p:ext uri="{BB962C8B-B14F-4D97-AF65-F5344CB8AC3E}">
        <p14:creationId xmlns:p14="http://schemas.microsoft.com/office/powerpoint/2010/main" val="5163173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Among PWID, 13% reported no current health insurance; and 1 in 4 (24%) did not visit a health care provider for any reason in the 12 months prior to interview.</a:t>
            </a:r>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15</a:t>
            </a:fld>
            <a:endParaRPr lang="en-US"/>
          </a:p>
        </p:txBody>
      </p:sp>
    </p:spTree>
    <p:extLst>
      <p:ext uri="{BB962C8B-B14F-4D97-AF65-F5344CB8AC3E}">
        <p14:creationId xmlns:p14="http://schemas.microsoft.com/office/powerpoint/2010/main" val="20962892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5F23B4-CBC1-D713-01C9-118C609525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78C09F-E818-9B03-E51D-92B45E9415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F1FCE8-BAC7-981D-BE5A-FECC4DF3E6FA}"/>
              </a:ext>
            </a:extLst>
          </p:cNvPr>
          <p:cNvSpPr>
            <a:spLocks noGrp="1"/>
          </p:cNvSpPr>
          <p:nvPr>
            <p:ph type="body" idx="1"/>
          </p:nvPr>
        </p:nvSpPr>
        <p:spPr/>
        <p:txBody>
          <a:bodyPr/>
          <a:lstStyle/>
          <a:p>
            <a:r>
              <a:rPr lang="en-US" dirty="0"/>
              <a:t>Among all PWID, 5% tested positive for HIV. Stratified by race/ethnicity, HIV prevalence was as follows: Black/African American (7%), Hispanic/Latino (6%), Native Hawaiian/other Pacific Islander (6%), multiple races (5%), American Indian or Alaska Native (4%), White (4%), and Asian (0%). Data for Native Hawaiian/other Pacific Islander, American Indian or Alaska Native, and Asian PWID is sparse and should be interpreted with caution. </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Persons who did not report Hispanic or Latino ethnicity were categorized by race. Hispanic or Latino persons could be of any race.</a:t>
            </a:r>
            <a:endParaRPr lang="en-US" dirty="0"/>
          </a:p>
        </p:txBody>
      </p:sp>
      <p:sp>
        <p:nvSpPr>
          <p:cNvPr id="4" name="Slide Number Placeholder 3">
            <a:extLst>
              <a:ext uri="{FF2B5EF4-FFF2-40B4-BE49-F238E27FC236}">
                <a16:creationId xmlns:a16="http://schemas.microsoft.com/office/drawing/2014/main" id="{6A01D21D-EE0D-3F82-E188-9FC098C9CACA}"/>
              </a:ext>
            </a:extLst>
          </p:cNvPr>
          <p:cNvSpPr>
            <a:spLocks noGrp="1"/>
          </p:cNvSpPr>
          <p:nvPr>
            <p:ph type="sldNum" sz="quarter" idx="5"/>
          </p:nvPr>
        </p:nvSpPr>
        <p:spPr/>
        <p:txBody>
          <a:bodyPr/>
          <a:lstStyle/>
          <a:p>
            <a:pPr>
              <a:defRPr/>
            </a:pPr>
            <a:fld id="{EB38CAEC-4554-485B-9189-C45C7447A404}" type="slidenum">
              <a:rPr lang="en-US" smtClean="0"/>
              <a:pPr>
                <a:defRPr/>
              </a:pPr>
              <a:t>16</a:t>
            </a:fld>
            <a:endParaRPr lang="en-US"/>
          </a:p>
        </p:txBody>
      </p:sp>
    </p:spTree>
    <p:extLst>
      <p:ext uri="{BB962C8B-B14F-4D97-AF65-F5344CB8AC3E}">
        <p14:creationId xmlns:p14="http://schemas.microsoft.com/office/powerpoint/2010/main" val="27093377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88959A-B874-FDFA-3EBB-130A87DC3D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3CD7D2-12B9-1748-7C01-E36D362267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2F94DE-14E1-DB63-01EB-BC51EF04BFAE}"/>
              </a:ext>
            </a:extLst>
          </p:cNvPr>
          <p:cNvSpPr>
            <a:spLocks noGrp="1"/>
          </p:cNvSpPr>
          <p:nvPr>
            <p:ph type="body" idx="1"/>
          </p:nvPr>
        </p:nvSpPr>
        <p:spPr/>
        <p:txBody>
          <a:bodyPr/>
          <a:lstStyle/>
          <a:p>
            <a:r>
              <a:rPr lang="en-US"/>
              <a:t>In the past 12 months, 33% of female PWID and 29% of male PWID had unprotected sex, which is defined as the last sexual event being with a partner of different or unknown HIV status without the participant’s use of either condoms or HIV medication (i.e., pre-exposure prophylaxis or antiretrovirals). </a:t>
            </a:r>
          </a:p>
        </p:txBody>
      </p:sp>
      <p:sp>
        <p:nvSpPr>
          <p:cNvPr id="4" name="Slide Number Placeholder 3">
            <a:extLst>
              <a:ext uri="{FF2B5EF4-FFF2-40B4-BE49-F238E27FC236}">
                <a16:creationId xmlns:a16="http://schemas.microsoft.com/office/drawing/2014/main" id="{CA302E43-878E-8777-1075-4CC3CF4D3AE2}"/>
              </a:ext>
            </a:extLst>
          </p:cNvPr>
          <p:cNvSpPr>
            <a:spLocks noGrp="1"/>
          </p:cNvSpPr>
          <p:nvPr>
            <p:ph type="sldNum" sz="quarter" idx="5"/>
          </p:nvPr>
        </p:nvSpPr>
        <p:spPr/>
        <p:txBody>
          <a:bodyPr/>
          <a:lstStyle/>
          <a:p>
            <a:pPr>
              <a:defRPr/>
            </a:pPr>
            <a:fld id="{EB38CAEC-4554-485B-9189-C45C7447A404}" type="slidenum">
              <a:rPr lang="en-US" smtClean="0"/>
              <a:pPr>
                <a:defRPr/>
              </a:pPr>
              <a:t>17</a:t>
            </a:fld>
            <a:endParaRPr lang="en-US"/>
          </a:p>
        </p:txBody>
      </p:sp>
    </p:spTree>
    <p:extLst>
      <p:ext uri="{BB962C8B-B14F-4D97-AF65-F5344CB8AC3E}">
        <p14:creationId xmlns:p14="http://schemas.microsoft.com/office/powerpoint/2010/main" val="13570504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1F20AA-25D3-B0D4-31BE-1723ABCA52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C63151-1A27-3477-1B66-3C1D180C1B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ECC83A-E1AA-A919-1184-511A12976776}"/>
              </a:ext>
            </a:extLst>
          </p:cNvPr>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a:t>Among female PWID, 29% had exchange sex, defined as giving or receiving money or drugs from a male casual partner in exchange for sex in the 12 months prior to interview. Among male PWID, 21% had exchange sex, defined as either giving money or drugs to a female casual partner or giving or receiving money or drugs from a male casual partner in exchange for sex in the 12 months prior to interview.</a:t>
            </a:r>
          </a:p>
          <a:p>
            <a:endParaRPr lang="en-US"/>
          </a:p>
        </p:txBody>
      </p:sp>
      <p:sp>
        <p:nvSpPr>
          <p:cNvPr id="4" name="Slide Number Placeholder 3">
            <a:extLst>
              <a:ext uri="{FF2B5EF4-FFF2-40B4-BE49-F238E27FC236}">
                <a16:creationId xmlns:a16="http://schemas.microsoft.com/office/drawing/2014/main" id="{594C04B7-996B-8E0F-499D-7CF13733870C}"/>
              </a:ext>
            </a:extLst>
          </p:cNvPr>
          <p:cNvSpPr>
            <a:spLocks noGrp="1"/>
          </p:cNvSpPr>
          <p:nvPr>
            <p:ph type="sldNum" sz="quarter" idx="5"/>
          </p:nvPr>
        </p:nvSpPr>
        <p:spPr/>
        <p:txBody>
          <a:bodyPr/>
          <a:lstStyle/>
          <a:p>
            <a:pPr>
              <a:defRPr/>
            </a:pPr>
            <a:fld id="{EB38CAEC-4554-485B-9189-C45C7447A404}" type="slidenum">
              <a:rPr lang="en-US" smtClean="0"/>
              <a:pPr>
                <a:defRPr/>
              </a:pPr>
              <a:t>18</a:t>
            </a:fld>
            <a:endParaRPr lang="en-US"/>
          </a:p>
        </p:txBody>
      </p:sp>
    </p:spTree>
    <p:extLst>
      <p:ext uri="{BB962C8B-B14F-4D97-AF65-F5344CB8AC3E}">
        <p14:creationId xmlns:p14="http://schemas.microsoft.com/office/powerpoint/2010/main" val="41302686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649377-6D33-8B12-56DA-A2A6821131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0382BA-CA19-F4CB-D74C-0027712F34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40F9B1-E019-3BBF-2655-37B178DBEECC}"/>
              </a:ext>
            </a:extLst>
          </p:cNvPr>
          <p:cNvSpPr>
            <a:spLocks noGrp="1"/>
          </p:cNvSpPr>
          <p:nvPr>
            <p:ph type="body" idx="1"/>
          </p:nvPr>
        </p:nvSpPr>
        <p:spPr/>
        <p:txBody>
          <a:bodyPr/>
          <a:lstStyle/>
          <a:p>
            <a:r>
              <a:rPr lang="en-US"/>
              <a:t>Among PWID, 3 in 4 (74%) used heroin in the past 12 months, and about half (52%) used heroin daily. About half (54%) used fentanyl in the past 12 months and 36% used fentanyl daily. About half (53%) used methamphetamine in the past 12 months, and 27% used methamphetamine daily. About half (48%) used speedball (heroin and cocaine injected together) in the past 12 months, 1 in 4 (25%) used speedball daily. For powder/crack cocaine, 41% of PWID had used the drug in the past 12 months, and 18% used it daily. One in 5 (21%) misused prescription opioids in the past 12 months and 7% misused prescription opioids daily.</a:t>
            </a:r>
          </a:p>
        </p:txBody>
      </p:sp>
      <p:sp>
        <p:nvSpPr>
          <p:cNvPr id="4" name="Slide Number Placeholder 3">
            <a:extLst>
              <a:ext uri="{FF2B5EF4-FFF2-40B4-BE49-F238E27FC236}">
                <a16:creationId xmlns:a16="http://schemas.microsoft.com/office/drawing/2014/main" id="{52C20F9E-35A7-5332-0204-797160CE7010}"/>
              </a:ext>
            </a:extLst>
          </p:cNvPr>
          <p:cNvSpPr>
            <a:spLocks noGrp="1"/>
          </p:cNvSpPr>
          <p:nvPr>
            <p:ph type="sldNum" sz="quarter" idx="5"/>
          </p:nvPr>
        </p:nvSpPr>
        <p:spPr/>
        <p:txBody>
          <a:bodyPr/>
          <a:lstStyle/>
          <a:p>
            <a:pPr>
              <a:defRPr/>
            </a:pPr>
            <a:fld id="{EB38CAEC-4554-485B-9189-C45C7447A404}" type="slidenum">
              <a:rPr lang="en-US" smtClean="0"/>
              <a:pPr>
                <a:defRPr/>
              </a:pPr>
              <a:t>19</a:t>
            </a:fld>
            <a:endParaRPr lang="en-US"/>
          </a:p>
        </p:txBody>
      </p:sp>
    </p:spTree>
    <p:extLst>
      <p:ext uri="{BB962C8B-B14F-4D97-AF65-F5344CB8AC3E}">
        <p14:creationId xmlns:p14="http://schemas.microsoft.com/office/powerpoint/2010/main" val="3138850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National HIV Behavioral Surveillance (NHBS) is CDC’s comprehensive system for conducting bio-behavioral surveillance among populations disproportionately affected by HIV, including persons who inject drugs. NHBS is conducted by local health departments in metropolitan statistical areas/divisions with high HIV prevalence. NHBS data are used to identify prevalence of HIV-related behaviors related to risk factors, testing, and prevention; guide resource allocation and programs; measure progress towards national HIV goals; and keep communities healthy and engaged in HIV testing and prevention.</a:t>
            </a:r>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2</a:t>
            </a:fld>
            <a:endParaRPr lang="en-US"/>
          </a:p>
        </p:txBody>
      </p:sp>
    </p:spTree>
    <p:extLst>
      <p:ext uri="{BB962C8B-B14F-4D97-AF65-F5344CB8AC3E}">
        <p14:creationId xmlns:p14="http://schemas.microsoft.com/office/powerpoint/2010/main" val="36132958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41D74-933B-E25B-CE72-D882141F05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DC536C-81FB-784B-7C66-438F37FB66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2153B2-B75C-3D63-27E2-6CDA122C021A}"/>
              </a:ext>
            </a:extLst>
          </p:cNvPr>
          <p:cNvSpPr>
            <a:spLocks noGrp="1"/>
          </p:cNvSpPr>
          <p:nvPr>
            <p:ph type="body" idx="1"/>
          </p:nvPr>
        </p:nvSpPr>
        <p:spPr/>
        <p:txBody>
          <a:bodyPr/>
          <a:lstStyle/>
          <a:p>
            <a:r>
              <a:rPr lang="en-US" dirty="0"/>
              <a:t>Among PWID, about 1 in 5 (19%) engaged in receptive syringe sharing behaviors, defined as using a needle that had already been used by someone else for injection. About 1 in 4 (28%) PWID engaged in distributive syringe sharing behaviors, defined as giving their needle to someone else to use after they had already used it for injection. These behaviors occurred at least once in the 12 months prior to interview.</a:t>
            </a:r>
          </a:p>
        </p:txBody>
      </p:sp>
      <p:sp>
        <p:nvSpPr>
          <p:cNvPr id="4" name="Slide Number Placeholder 3">
            <a:extLst>
              <a:ext uri="{FF2B5EF4-FFF2-40B4-BE49-F238E27FC236}">
                <a16:creationId xmlns:a16="http://schemas.microsoft.com/office/drawing/2014/main" id="{2ED586E1-16D5-C996-85DF-1EBE8F05CD23}"/>
              </a:ext>
            </a:extLst>
          </p:cNvPr>
          <p:cNvSpPr>
            <a:spLocks noGrp="1"/>
          </p:cNvSpPr>
          <p:nvPr>
            <p:ph type="sldNum" sz="quarter" idx="5"/>
          </p:nvPr>
        </p:nvSpPr>
        <p:spPr/>
        <p:txBody>
          <a:bodyPr/>
          <a:lstStyle/>
          <a:p>
            <a:pPr>
              <a:defRPr/>
            </a:pPr>
            <a:fld id="{EB38CAEC-4554-485B-9189-C45C7447A404}" type="slidenum">
              <a:rPr lang="en-US" smtClean="0"/>
              <a:pPr>
                <a:defRPr/>
              </a:pPr>
              <a:t>20</a:t>
            </a:fld>
            <a:endParaRPr lang="en-US"/>
          </a:p>
        </p:txBody>
      </p:sp>
    </p:spTree>
    <p:extLst>
      <p:ext uri="{BB962C8B-B14F-4D97-AF65-F5344CB8AC3E}">
        <p14:creationId xmlns:p14="http://schemas.microsoft.com/office/powerpoint/2010/main" val="29359375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851FD2-7509-31B8-9260-9E8560B3F9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A11365-AA11-AA3D-8527-92FFC31822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FF39C4-E928-0B16-A66D-B0D0B8B7C876}"/>
              </a:ext>
            </a:extLst>
          </p:cNvPr>
          <p:cNvSpPr>
            <a:spLocks noGrp="1"/>
          </p:cNvSpPr>
          <p:nvPr>
            <p:ph type="body" idx="1"/>
          </p:nvPr>
        </p:nvSpPr>
        <p:spPr/>
        <p:txBody>
          <a:bodyPr/>
          <a:lstStyle/>
          <a:p>
            <a:r>
              <a:rPr lang="en-US"/>
              <a:t>Across the 19 project areas, there was a wide range of proportion of PWID who received a sterile syringe from a syringe services program (SSP) in the 12 months prior to interview, ranging from 3% in Houston to 85% in San Francisco.</a:t>
            </a:r>
          </a:p>
        </p:txBody>
      </p:sp>
      <p:sp>
        <p:nvSpPr>
          <p:cNvPr id="4" name="Slide Number Placeholder 3">
            <a:extLst>
              <a:ext uri="{FF2B5EF4-FFF2-40B4-BE49-F238E27FC236}">
                <a16:creationId xmlns:a16="http://schemas.microsoft.com/office/drawing/2014/main" id="{E3BBBE71-6315-0DEA-C1B1-4A71A0647B87}"/>
              </a:ext>
            </a:extLst>
          </p:cNvPr>
          <p:cNvSpPr>
            <a:spLocks noGrp="1"/>
          </p:cNvSpPr>
          <p:nvPr>
            <p:ph type="sldNum" sz="quarter" idx="5"/>
          </p:nvPr>
        </p:nvSpPr>
        <p:spPr/>
        <p:txBody>
          <a:bodyPr/>
          <a:lstStyle/>
          <a:p>
            <a:pPr>
              <a:defRPr/>
            </a:pPr>
            <a:fld id="{EB38CAEC-4554-485B-9189-C45C7447A404}" type="slidenum">
              <a:rPr lang="en-US" smtClean="0"/>
              <a:pPr>
                <a:defRPr/>
              </a:pPr>
              <a:t>21</a:t>
            </a:fld>
            <a:endParaRPr lang="en-US"/>
          </a:p>
        </p:txBody>
      </p:sp>
    </p:spTree>
    <p:extLst>
      <p:ext uri="{BB962C8B-B14F-4D97-AF65-F5344CB8AC3E}">
        <p14:creationId xmlns:p14="http://schemas.microsoft.com/office/powerpoint/2010/main" val="2998822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1A4F85-34CF-9FBC-3180-F068ACB579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80AD48-EC26-7C5A-1494-CA029A9A54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857F25-9C97-2945-F016-78EE2FCF73A0}"/>
              </a:ext>
            </a:extLst>
          </p:cNvPr>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a:t>Across the 19 project areas, there was a range of proportion of PWID who received a sterile syringe from a pharmacy in the 12 months prior to interview, ranging from 6% in Philadelphia to 43% in San Juan.</a:t>
            </a:r>
          </a:p>
        </p:txBody>
      </p:sp>
      <p:sp>
        <p:nvSpPr>
          <p:cNvPr id="4" name="Slide Number Placeholder 3">
            <a:extLst>
              <a:ext uri="{FF2B5EF4-FFF2-40B4-BE49-F238E27FC236}">
                <a16:creationId xmlns:a16="http://schemas.microsoft.com/office/drawing/2014/main" id="{ED200977-7B4A-0A44-7208-F7731E268C0D}"/>
              </a:ext>
            </a:extLst>
          </p:cNvPr>
          <p:cNvSpPr>
            <a:spLocks noGrp="1"/>
          </p:cNvSpPr>
          <p:nvPr>
            <p:ph type="sldNum" sz="quarter" idx="5"/>
          </p:nvPr>
        </p:nvSpPr>
        <p:spPr/>
        <p:txBody>
          <a:bodyPr/>
          <a:lstStyle/>
          <a:p>
            <a:pPr>
              <a:defRPr/>
            </a:pPr>
            <a:fld id="{EB38CAEC-4554-485B-9189-C45C7447A404}" type="slidenum">
              <a:rPr lang="en-US" smtClean="0"/>
              <a:pPr>
                <a:defRPr/>
              </a:pPr>
              <a:t>22</a:t>
            </a:fld>
            <a:endParaRPr lang="en-US"/>
          </a:p>
        </p:txBody>
      </p:sp>
    </p:spTree>
    <p:extLst>
      <p:ext uri="{BB962C8B-B14F-4D97-AF65-F5344CB8AC3E}">
        <p14:creationId xmlns:p14="http://schemas.microsoft.com/office/powerpoint/2010/main" val="5413965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FC2B1-5D22-4336-CC28-6AECBBB0F4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12D12D-FC0C-236D-90C6-E9A8355A1B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19C001-1B7E-D73F-799F-F9A7A0ED4976}"/>
              </a:ext>
            </a:extLst>
          </p:cNvPr>
          <p:cNvSpPr>
            <a:spLocks noGrp="1"/>
          </p:cNvSpPr>
          <p:nvPr>
            <p:ph type="body" idx="1"/>
          </p:nvPr>
        </p:nvSpPr>
        <p:spPr/>
        <p:txBody>
          <a:bodyPr/>
          <a:lstStyle/>
          <a:p>
            <a:r>
              <a:rPr lang="en-US" dirty="0"/>
              <a:t>Among PWID, 1 in 13 (8%) had any bacterial sexually transmitted infection, defined as receiving a diagnosis of chlamydia, gonorrhea, or syphilis in the 12 months prior to interview. Four percent were diagnosed with chlamydia or gonorrhea and 3% were diagnosed with syphilis.</a:t>
            </a:r>
          </a:p>
        </p:txBody>
      </p:sp>
      <p:sp>
        <p:nvSpPr>
          <p:cNvPr id="4" name="Slide Number Placeholder 3">
            <a:extLst>
              <a:ext uri="{FF2B5EF4-FFF2-40B4-BE49-F238E27FC236}">
                <a16:creationId xmlns:a16="http://schemas.microsoft.com/office/drawing/2014/main" id="{080AA588-16EB-283A-D316-6A8A65682BEA}"/>
              </a:ext>
            </a:extLst>
          </p:cNvPr>
          <p:cNvSpPr>
            <a:spLocks noGrp="1"/>
          </p:cNvSpPr>
          <p:nvPr>
            <p:ph type="sldNum" sz="quarter" idx="5"/>
          </p:nvPr>
        </p:nvSpPr>
        <p:spPr/>
        <p:txBody>
          <a:bodyPr/>
          <a:lstStyle/>
          <a:p>
            <a:pPr>
              <a:defRPr/>
            </a:pPr>
            <a:fld id="{EB38CAEC-4554-485B-9189-C45C7447A404}" type="slidenum">
              <a:rPr lang="en-US" smtClean="0"/>
              <a:pPr>
                <a:defRPr/>
              </a:pPr>
              <a:t>23</a:t>
            </a:fld>
            <a:endParaRPr lang="en-US"/>
          </a:p>
        </p:txBody>
      </p:sp>
    </p:spTree>
    <p:extLst>
      <p:ext uri="{BB962C8B-B14F-4D97-AF65-F5344CB8AC3E}">
        <p14:creationId xmlns:p14="http://schemas.microsoft.com/office/powerpoint/2010/main" val="34545606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1E4785-9893-341C-62B3-80E822E009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0EFA73-541D-521C-5ECE-8186FD523A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6E41DF-00EE-5028-6216-06D8AE5DB80C}"/>
              </a:ext>
            </a:extLst>
          </p:cNvPr>
          <p:cNvSpPr>
            <a:spLocks noGrp="1"/>
          </p:cNvSpPr>
          <p:nvPr>
            <p:ph type="body" idx="1"/>
          </p:nvPr>
        </p:nvSpPr>
        <p:spPr/>
        <p:txBody>
          <a:bodyPr/>
          <a:lstStyle/>
          <a:p>
            <a:r>
              <a:rPr lang="en-US" dirty="0"/>
              <a:t>Among PWID, 3 in 4 (75%) had ever been tested for hepatitis C virus (HCV), 1 in 4 (28%) had ever been diagnosed with HCV, and 1 in 7 (14%) had ever taken medications for HCV. </a:t>
            </a:r>
          </a:p>
        </p:txBody>
      </p:sp>
      <p:sp>
        <p:nvSpPr>
          <p:cNvPr id="4" name="Slide Number Placeholder 3">
            <a:extLst>
              <a:ext uri="{FF2B5EF4-FFF2-40B4-BE49-F238E27FC236}">
                <a16:creationId xmlns:a16="http://schemas.microsoft.com/office/drawing/2014/main" id="{853FAA9A-BD3F-773F-B7E3-B9F22DE0EC95}"/>
              </a:ext>
            </a:extLst>
          </p:cNvPr>
          <p:cNvSpPr>
            <a:spLocks noGrp="1"/>
          </p:cNvSpPr>
          <p:nvPr>
            <p:ph type="sldNum" sz="quarter" idx="5"/>
          </p:nvPr>
        </p:nvSpPr>
        <p:spPr/>
        <p:txBody>
          <a:bodyPr/>
          <a:lstStyle/>
          <a:p>
            <a:pPr>
              <a:defRPr/>
            </a:pPr>
            <a:fld id="{EB38CAEC-4554-485B-9189-C45C7447A404}" type="slidenum">
              <a:rPr lang="en-US" smtClean="0"/>
              <a:pPr>
                <a:defRPr/>
              </a:pPr>
              <a:t>24</a:t>
            </a:fld>
            <a:endParaRPr lang="en-US"/>
          </a:p>
        </p:txBody>
      </p:sp>
    </p:spTree>
    <p:extLst>
      <p:ext uri="{BB962C8B-B14F-4D97-AF65-F5344CB8AC3E}">
        <p14:creationId xmlns:p14="http://schemas.microsoft.com/office/powerpoint/2010/main" val="15750454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A7D04-06A8-1D0C-5B85-3219C1DE4E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63375B-EF5A-4ED1-D69B-55AA5DFAA7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21297F-BECD-A945-9CA0-ACE67533EDF5}"/>
              </a:ext>
            </a:extLst>
          </p:cNvPr>
          <p:cNvSpPr>
            <a:spLocks noGrp="1"/>
          </p:cNvSpPr>
          <p:nvPr>
            <p:ph type="body" idx="1"/>
          </p:nvPr>
        </p:nvSpPr>
        <p:spPr/>
        <p:txBody>
          <a:bodyPr/>
          <a:lstStyle/>
          <a:p>
            <a:r>
              <a:rPr lang="en-US" dirty="0"/>
              <a:t>Among PWID who reported any injection or </a:t>
            </a:r>
            <a:r>
              <a:rPr lang="en-US" dirty="0" err="1"/>
              <a:t>noninjection</a:t>
            </a:r>
            <a:r>
              <a:rPr lang="en-US" dirty="0"/>
              <a:t> opioid use in the 12 months prior to interview, 30% had a nonfatal opioid overdose in the past 12 months.</a:t>
            </a:r>
          </a:p>
        </p:txBody>
      </p:sp>
      <p:sp>
        <p:nvSpPr>
          <p:cNvPr id="4" name="Slide Number Placeholder 3">
            <a:extLst>
              <a:ext uri="{FF2B5EF4-FFF2-40B4-BE49-F238E27FC236}">
                <a16:creationId xmlns:a16="http://schemas.microsoft.com/office/drawing/2014/main" id="{98FDADE8-D9BF-1CE1-75CB-A4D508F85D8E}"/>
              </a:ext>
            </a:extLst>
          </p:cNvPr>
          <p:cNvSpPr>
            <a:spLocks noGrp="1"/>
          </p:cNvSpPr>
          <p:nvPr>
            <p:ph type="sldNum" sz="quarter" idx="5"/>
          </p:nvPr>
        </p:nvSpPr>
        <p:spPr/>
        <p:txBody>
          <a:bodyPr/>
          <a:lstStyle/>
          <a:p>
            <a:pPr>
              <a:defRPr/>
            </a:pPr>
            <a:fld id="{EB38CAEC-4554-485B-9189-C45C7447A404}" type="slidenum">
              <a:rPr lang="en-US" smtClean="0"/>
              <a:pPr>
                <a:defRPr/>
              </a:pPr>
              <a:t>25</a:t>
            </a:fld>
            <a:endParaRPr lang="en-US"/>
          </a:p>
        </p:txBody>
      </p:sp>
    </p:spTree>
    <p:extLst>
      <p:ext uri="{BB962C8B-B14F-4D97-AF65-F5344CB8AC3E}">
        <p14:creationId xmlns:p14="http://schemas.microsoft.com/office/powerpoint/2010/main" val="3475132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2376FD-6FFA-DE88-37FE-FD4494767A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F6508A-EFA0-07AA-3D8B-F532F6801B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4C0445-E31E-4D45-657B-B01A4F2CBB02}"/>
              </a:ext>
            </a:extLst>
          </p:cNvPr>
          <p:cNvSpPr>
            <a:spLocks noGrp="1"/>
          </p:cNvSpPr>
          <p:nvPr>
            <p:ph type="body" idx="1"/>
          </p:nvPr>
        </p:nvSpPr>
        <p:spPr/>
        <p:txBody>
          <a:bodyPr/>
          <a:lstStyle/>
          <a:p>
            <a:r>
              <a:rPr lang="en-US" dirty="0"/>
              <a:t>Among PWID who had used injection or </a:t>
            </a:r>
            <a:r>
              <a:rPr lang="en-US" dirty="0" err="1"/>
              <a:t>noninjection</a:t>
            </a:r>
            <a:r>
              <a:rPr lang="en-US" dirty="0"/>
              <a:t> opioids in the 12 months prior to interview, half (50%) had used medications for opioid use disorder (MOUD) in the past 12 months, but 23% had tried but were unable to obtain MOUD medicines in the past 12 months.</a:t>
            </a:r>
          </a:p>
        </p:txBody>
      </p:sp>
      <p:sp>
        <p:nvSpPr>
          <p:cNvPr id="4" name="Slide Number Placeholder 3">
            <a:extLst>
              <a:ext uri="{FF2B5EF4-FFF2-40B4-BE49-F238E27FC236}">
                <a16:creationId xmlns:a16="http://schemas.microsoft.com/office/drawing/2014/main" id="{66FA4508-34D2-1F1F-C467-3AF474F90A78}"/>
              </a:ext>
            </a:extLst>
          </p:cNvPr>
          <p:cNvSpPr>
            <a:spLocks noGrp="1"/>
          </p:cNvSpPr>
          <p:nvPr>
            <p:ph type="sldNum" sz="quarter" idx="5"/>
          </p:nvPr>
        </p:nvSpPr>
        <p:spPr/>
        <p:txBody>
          <a:bodyPr/>
          <a:lstStyle/>
          <a:p>
            <a:pPr>
              <a:defRPr/>
            </a:pPr>
            <a:fld id="{EB38CAEC-4554-485B-9189-C45C7447A404}" type="slidenum">
              <a:rPr lang="en-US" smtClean="0"/>
              <a:pPr>
                <a:defRPr/>
              </a:pPr>
              <a:t>26</a:t>
            </a:fld>
            <a:endParaRPr lang="en-US"/>
          </a:p>
        </p:txBody>
      </p:sp>
    </p:spTree>
    <p:extLst>
      <p:ext uri="{BB962C8B-B14F-4D97-AF65-F5344CB8AC3E}">
        <p14:creationId xmlns:p14="http://schemas.microsoft.com/office/powerpoint/2010/main" val="17055735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highlight>
                <a:srgbClr val="FFFF00"/>
              </a:highlight>
            </a:endParaRPr>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3</a:t>
            </a:fld>
            <a:endParaRPr lang="en-US"/>
          </a:p>
        </p:txBody>
      </p:sp>
    </p:spTree>
    <p:extLst>
      <p:ext uri="{BB962C8B-B14F-4D97-AF65-F5344CB8AC3E}">
        <p14:creationId xmlns:p14="http://schemas.microsoft.com/office/powerpoint/2010/main" val="13641037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Section header: key indicators</a:t>
            </a:r>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4</a:t>
            </a:fld>
            <a:endParaRPr lang="en-US"/>
          </a:p>
        </p:txBody>
      </p:sp>
    </p:spTree>
    <p:extLst>
      <p:ext uri="{BB962C8B-B14F-4D97-AF65-F5344CB8AC3E}">
        <p14:creationId xmlns:p14="http://schemas.microsoft.com/office/powerpoint/2010/main" val="6161927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56B47B-A78B-6784-8026-83C4B70214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99F66B-854A-F619-8CAD-DA689BB9D0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A486D6-65AE-5E83-D78F-EB54F3D62CAC}"/>
              </a:ext>
            </a:extLst>
          </p:cNvPr>
          <p:cNvSpPr>
            <a:spLocks noGrp="1"/>
          </p:cNvSpPr>
          <p:nvPr>
            <p:ph type="body" idx="1"/>
          </p:nvPr>
        </p:nvSpPr>
        <p:spPr/>
        <p:txBody>
          <a:bodyPr/>
          <a:lstStyle/>
          <a:p>
            <a:r>
              <a:rPr lang="en-US" dirty="0"/>
              <a:t>HIV testing is a key indicator for NHBS data. Among PWID who were not HIV-positive or who recently tested positive, about half (48%) had received an HIV test in the past year. The CDC recommends annual HIV testing for PWID. Free, accessible, and stigma-free HIV testing empowers people to know their status. To find HIV testing in your area, visit gettested.cdc.gov. To learn more about HIV testing at CDC.gov, visit https://www.cdc.gov/hiv/testing/index.html.</a:t>
            </a:r>
          </a:p>
        </p:txBody>
      </p:sp>
      <p:sp>
        <p:nvSpPr>
          <p:cNvPr id="4" name="Slide Number Placeholder 3">
            <a:extLst>
              <a:ext uri="{FF2B5EF4-FFF2-40B4-BE49-F238E27FC236}">
                <a16:creationId xmlns:a16="http://schemas.microsoft.com/office/drawing/2014/main" id="{B5726C12-4C85-9826-5C76-37DF3C3DE90D}"/>
              </a:ext>
            </a:extLst>
          </p:cNvPr>
          <p:cNvSpPr>
            <a:spLocks noGrp="1"/>
          </p:cNvSpPr>
          <p:nvPr>
            <p:ph type="sldNum" sz="quarter" idx="5"/>
          </p:nvPr>
        </p:nvSpPr>
        <p:spPr/>
        <p:txBody>
          <a:bodyPr/>
          <a:lstStyle/>
          <a:p>
            <a:pPr>
              <a:defRPr/>
            </a:pPr>
            <a:fld id="{EB38CAEC-4554-485B-9189-C45C7447A404}" type="slidenum">
              <a:rPr lang="en-US" smtClean="0"/>
              <a:pPr>
                <a:defRPr/>
              </a:pPr>
              <a:t>5</a:t>
            </a:fld>
            <a:endParaRPr lang="en-US"/>
          </a:p>
        </p:txBody>
      </p:sp>
    </p:spTree>
    <p:extLst>
      <p:ext uri="{BB962C8B-B14F-4D97-AF65-F5344CB8AC3E}">
        <p14:creationId xmlns:p14="http://schemas.microsoft.com/office/powerpoint/2010/main" val="31723692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34E163-9B57-004A-67AD-2F37FECD87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95FB2F-58CC-CAE5-76FE-8D50CECF5B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A161DC-A47E-25F0-2A95-F657BB8CA90E}"/>
              </a:ext>
            </a:extLst>
          </p:cNvPr>
          <p:cNvSpPr>
            <a:spLocks noGrp="1"/>
          </p:cNvSpPr>
          <p:nvPr>
            <p:ph type="body" idx="1"/>
          </p:nvPr>
        </p:nvSpPr>
        <p:spPr/>
        <p:txBody>
          <a:bodyPr/>
          <a:lstStyle/>
          <a:p>
            <a:r>
              <a:rPr lang="en-US" dirty="0"/>
              <a:t>Awareness and use of pre-exposure </a:t>
            </a:r>
            <a:r>
              <a:rPr lang="en-US" dirty="0" err="1"/>
              <a:t>prophlyaxis</a:t>
            </a:r>
            <a:r>
              <a:rPr lang="en-US" dirty="0"/>
              <a:t> (</a:t>
            </a:r>
            <a:r>
              <a:rPr lang="en-US" dirty="0" err="1"/>
              <a:t>PrEP</a:t>
            </a:r>
            <a:r>
              <a:rPr lang="en-US" dirty="0"/>
              <a:t>) is a key indicator for NHBS data. Among PWID without HIV, 43% were aware of </a:t>
            </a:r>
            <a:r>
              <a:rPr lang="en-US" dirty="0" err="1"/>
              <a:t>PrEP</a:t>
            </a:r>
            <a:r>
              <a:rPr lang="en-US" dirty="0"/>
              <a:t> and only 2% had used </a:t>
            </a:r>
            <a:r>
              <a:rPr lang="en-US" dirty="0" err="1"/>
              <a:t>PrEP</a:t>
            </a:r>
            <a:r>
              <a:rPr lang="en-US" dirty="0"/>
              <a:t> in the 12 months prior to interview. </a:t>
            </a:r>
            <a:r>
              <a:rPr lang="en-US" dirty="0" err="1"/>
              <a:t>PrEP</a:t>
            </a:r>
            <a:r>
              <a:rPr lang="en-US" dirty="0"/>
              <a:t> is an antiretroviral HIV prevention medication. CDC recommends that PWID should be offered </a:t>
            </a:r>
            <a:r>
              <a:rPr lang="en-US" dirty="0" err="1"/>
              <a:t>PrEP.</a:t>
            </a:r>
            <a:r>
              <a:rPr lang="en-US" dirty="0"/>
              <a:t> Assistance programs from national and local programs, pharmaceutical companies, and others can cover some or all costs. Find a </a:t>
            </a:r>
            <a:r>
              <a:rPr lang="en-US" dirty="0" err="1"/>
              <a:t>PrEP</a:t>
            </a:r>
            <a:r>
              <a:rPr lang="en-US" dirty="0"/>
              <a:t> provider today at preplocator.org. To learn more about </a:t>
            </a:r>
            <a:r>
              <a:rPr lang="en-US" dirty="0" err="1"/>
              <a:t>PrEP</a:t>
            </a:r>
            <a:r>
              <a:rPr lang="en-US" dirty="0"/>
              <a:t> at CDC.gov, visit https://www.cdc.gov/hiv/prevention/prep.html.</a:t>
            </a:r>
          </a:p>
        </p:txBody>
      </p:sp>
      <p:sp>
        <p:nvSpPr>
          <p:cNvPr id="4" name="Slide Number Placeholder 3">
            <a:extLst>
              <a:ext uri="{FF2B5EF4-FFF2-40B4-BE49-F238E27FC236}">
                <a16:creationId xmlns:a16="http://schemas.microsoft.com/office/drawing/2014/main" id="{8CD22783-F9D0-43E3-C8EF-823051A95D61}"/>
              </a:ext>
            </a:extLst>
          </p:cNvPr>
          <p:cNvSpPr>
            <a:spLocks noGrp="1"/>
          </p:cNvSpPr>
          <p:nvPr>
            <p:ph type="sldNum" sz="quarter" idx="5"/>
          </p:nvPr>
        </p:nvSpPr>
        <p:spPr/>
        <p:txBody>
          <a:bodyPr/>
          <a:lstStyle/>
          <a:p>
            <a:pPr>
              <a:defRPr/>
            </a:pPr>
            <a:fld id="{EB38CAEC-4554-485B-9189-C45C7447A404}" type="slidenum">
              <a:rPr lang="en-US" smtClean="0"/>
              <a:pPr>
                <a:defRPr/>
              </a:pPr>
              <a:t>6</a:t>
            </a:fld>
            <a:endParaRPr lang="en-US"/>
          </a:p>
        </p:txBody>
      </p:sp>
    </p:spTree>
    <p:extLst>
      <p:ext uri="{BB962C8B-B14F-4D97-AF65-F5344CB8AC3E}">
        <p14:creationId xmlns:p14="http://schemas.microsoft.com/office/powerpoint/2010/main" val="26465304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7F2E40-1589-8928-4C75-CC203FEE20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5352E5-822A-4EF5-8530-3383C1A59B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CFB095-F3D6-F24A-9543-0A28D5E01889}"/>
              </a:ext>
            </a:extLst>
          </p:cNvPr>
          <p:cNvSpPr>
            <a:spLocks noGrp="1"/>
          </p:cNvSpPr>
          <p:nvPr>
            <p:ph type="body" idx="1"/>
          </p:nvPr>
        </p:nvSpPr>
        <p:spPr/>
        <p:txBody>
          <a:bodyPr/>
          <a:lstStyle/>
          <a:p>
            <a:r>
              <a:rPr lang="en-US" dirty="0"/>
              <a:t>Among PWID, over half (57%) received a sterile syringe from a syringe services program (SSP) and 18% received a sterile syringe from a pharmacy in the 12 months prior to interview. SSPs are community-based prevention programs that provide a range of services, including substance use disorder treatment and access to and disposal of syringes. SSPs are proven to save lives, reducing the spread of HIV, hepatitis C, and other infections. SSPs do not increase illegal drug use or crime in communities. Additionally, pharmacies may also provide sterile syringes. To learn more about SSPs at CDC.gov, visit https://www.cdc.gov/syringe-services-programs/php/index.html.</a:t>
            </a:r>
          </a:p>
        </p:txBody>
      </p:sp>
      <p:sp>
        <p:nvSpPr>
          <p:cNvPr id="4" name="Slide Number Placeholder 3">
            <a:extLst>
              <a:ext uri="{FF2B5EF4-FFF2-40B4-BE49-F238E27FC236}">
                <a16:creationId xmlns:a16="http://schemas.microsoft.com/office/drawing/2014/main" id="{DA2372BB-0C42-371D-8593-94494DC20D4C}"/>
              </a:ext>
            </a:extLst>
          </p:cNvPr>
          <p:cNvSpPr>
            <a:spLocks noGrp="1"/>
          </p:cNvSpPr>
          <p:nvPr>
            <p:ph type="sldNum" sz="quarter" idx="5"/>
          </p:nvPr>
        </p:nvSpPr>
        <p:spPr/>
        <p:txBody>
          <a:bodyPr/>
          <a:lstStyle/>
          <a:p>
            <a:pPr>
              <a:defRPr/>
            </a:pPr>
            <a:fld id="{EB38CAEC-4554-485B-9189-C45C7447A404}" type="slidenum">
              <a:rPr lang="en-US" smtClean="0"/>
              <a:pPr>
                <a:defRPr/>
              </a:pPr>
              <a:t>7</a:t>
            </a:fld>
            <a:endParaRPr lang="en-US"/>
          </a:p>
        </p:txBody>
      </p:sp>
    </p:spTree>
    <p:extLst>
      <p:ext uri="{BB962C8B-B14F-4D97-AF65-F5344CB8AC3E}">
        <p14:creationId xmlns:p14="http://schemas.microsoft.com/office/powerpoint/2010/main" val="16027550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EB9ACA-5D1B-AA77-522A-90523CFB1A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E33D1E-4EDE-DB4B-B018-AAC0744E27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E6BDA3-C411-00A5-E937-8010C1B7807C}"/>
              </a:ext>
            </a:extLst>
          </p:cNvPr>
          <p:cNvSpPr>
            <a:spLocks noGrp="1"/>
          </p:cNvSpPr>
          <p:nvPr>
            <p:ph type="body" idx="1"/>
          </p:nvPr>
        </p:nvSpPr>
        <p:spPr/>
        <p:txBody>
          <a:bodyPr/>
          <a:lstStyle/>
          <a:p>
            <a:r>
              <a:rPr lang="en-US"/>
              <a:t>HIV care engagement is a key indicator for NHBS. Among PWID who self-reported testing positive for HIV, 3 in 4 (78%) visited a health care provider for HIV in the 6 months prior to interview – CDC recommends that most persons with HIV visit a provider every 6 months. Similarly, 3 in 4 (78%) were currently taking antiretrovirals (ART), which reduces the amount of HIV in the body and helps people with HIV stay healthy. Taking ART as prescribed prevents transmitting HIV to other people. Find an HIV provider today at locator.hiv.gov. To learn more about HIV care at CDC.gov, visit https://www.cdc.gov/stophivtogether/hiv-treatment/index.html. </a:t>
            </a:r>
          </a:p>
        </p:txBody>
      </p:sp>
      <p:sp>
        <p:nvSpPr>
          <p:cNvPr id="4" name="Slide Number Placeholder 3">
            <a:extLst>
              <a:ext uri="{FF2B5EF4-FFF2-40B4-BE49-F238E27FC236}">
                <a16:creationId xmlns:a16="http://schemas.microsoft.com/office/drawing/2014/main" id="{C80F8300-8CA6-7184-6DD4-43C602A127D7}"/>
              </a:ext>
            </a:extLst>
          </p:cNvPr>
          <p:cNvSpPr>
            <a:spLocks noGrp="1"/>
          </p:cNvSpPr>
          <p:nvPr>
            <p:ph type="sldNum" sz="quarter" idx="5"/>
          </p:nvPr>
        </p:nvSpPr>
        <p:spPr/>
        <p:txBody>
          <a:bodyPr/>
          <a:lstStyle/>
          <a:p>
            <a:pPr>
              <a:defRPr/>
            </a:pPr>
            <a:fld id="{EB38CAEC-4554-485B-9189-C45C7447A404}" type="slidenum">
              <a:rPr lang="en-US" smtClean="0"/>
              <a:pPr>
                <a:defRPr/>
              </a:pPr>
              <a:t>8</a:t>
            </a:fld>
            <a:endParaRPr lang="en-US"/>
          </a:p>
        </p:txBody>
      </p:sp>
    </p:spTree>
    <p:extLst>
      <p:ext uri="{BB962C8B-B14F-4D97-AF65-F5344CB8AC3E}">
        <p14:creationId xmlns:p14="http://schemas.microsoft.com/office/powerpoint/2010/main" val="12798737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a:t>NHBS measures a range of social determinants of health, which provide context for health behaviors and outcomes. One in four (26%) PWID had less than a high school education; 84% had an income at/below the federal poverty level; over half (56%) were unemployed; 3 in 4 (74%) were homeless in the 12 months prior to interview; and 30% had been incarcerated in the 12 months prior to interview.</a:t>
            </a:r>
          </a:p>
          <a:p>
            <a:endParaRPr lang="en-US"/>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9</a:t>
            </a:fld>
            <a:endParaRPr lang="en-US"/>
          </a:p>
        </p:txBody>
      </p:sp>
    </p:spTree>
    <p:extLst>
      <p:ext uri="{BB962C8B-B14F-4D97-AF65-F5344CB8AC3E}">
        <p14:creationId xmlns:p14="http://schemas.microsoft.com/office/powerpoint/2010/main" val="11262873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5_TITLE_CDC_alt_header">
    <p:bg>
      <p:bgPr>
        <a:solidFill>
          <a:srgbClr val="003774"/>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04309823-E745-9AE6-697D-FA12A6546713}"/>
              </a:ext>
              <a:ext uri="{C183D7F6-B498-43B3-948B-1728B52AA6E4}">
                <adec:decorative xmlns:adec="http://schemas.microsoft.com/office/drawing/2017/decorative" val="1"/>
              </a:ext>
            </a:extLst>
          </p:cNvPr>
          <p:cNvGrpSpPr>
            <a:grpSpLocks noGrp="1" noUngrp="1" noRot="1" noMove="1" noResize="1"/>
          </p:cNvGrpSpPr>
          <p:nvPr userDrawn="1"/>
        </p:nvGrpSpPr>
        <p:grpSpPr>
          <a:xfrm>
            <a:off x="0" y="0"/>
            <a:ext cx="9144000" cy="171450"/>
            <a:chOff x="0" y="0"/>
            <a:chExt cx="9144000" cy="171450"/>
          </a:xfrm>
        </p:grpSpPr>
        <p:sp>
          <p:nvSpPr>
            <p:cNvPr id="41" name="Rectangle 40">
              <a:extLst>
                <a:ext uri="{FF2B5EF4-FFF2-40B4-BE49-F238E27FC236}">
                  <a16:creationId xmlns:a16="http://schemas.microsoft.com/office/drawing/2014/main" id="{1E8587A6-7C1A-EC72-C16A-98204569B39A}"/>
                </a:ext>
              </a:extLst>
            </p:cNvPr>
            <p:cNvSpPr>
              <a:spLocks noGrp="1" noRot="1" noMove="1" noResize="1" noEditPoints="1" noAdjustHandles="1" noChangeArrowheads="1" noChangeShapeType="1"/>
            </p:cNvSpPr>
            <p:nvPr userDrawn="1"/>
          </p:nvSpPr>
          <p:spPr>
            <a:xfrm>
              <a:off x="0" y="0"/>
              <a:ext cx="9144000" cy="171350"/>
            </a:xfrm>
            <a:prstGeom prst="rect">
              <a:avLst/>
            </a:prstGeom>
            <a:solidFill>
              <a:srgbClr val="1E66B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44" name="Parallelogram 9">
              <a:extLst>
                <a:ext uri="{FF2B5EF4-FFF2-40B4-BE49-F238E27FC236}">
                  <a16:creationId xmlns:a16="http://schemas.microsoft.com/office/drawing/2014/main" id="{EA18C2A9-CD91-4656-D4FD-18B4B82E4B80}"/>
                </a:ext>
              </a:extLst>
            </p:cNvPr>
            <p:cNvSpPr>
              <a:spLocks noGrp="1" noRot="1" noMove="1" noResize="1" noEditPoints="1" noAdjustHandles="1" noChangeArrowheads="1" noChangeShapeType="1"/>
            </p:cNvSpPr>
            <p:nvPr userDrawn="1"/>
          </p:nvSpPr>
          <p:spPr>
            <a:xfrm>
              <a:off x="553" y="100"/>
              <a:ext cx="734284" cy="171350"/>
            </a:xfrm>
            <a:custGeom>
              <a:avLst/>
              <a:gdLst>
                <a:gd name="connsiteX0" fmla="*/ 0 w 2399861"/>
                <a:gd name="connsiteY0" fmla="*/ 668592 h 668592"/>
                <a:gd name="connsiteX1" fmla="*/ 167148 w 2399861"/>
                <a:gd name="connsiteY1" fmla="*/ 0 h 668592"/>
                <a:gd name="connsiteX2" fmla="*/ 2399861 w 2399861"/>
                <a:gd name="connsiteY2" fmla="*/ 0 h 668592"/>
                <a:gd name="connsiteX3" fmla="*/ 2232713 w 2399861"/>
                <a:gd name="connsiteY3" fmla="*/ 668592 h 668592"/>
                <a:gd name="connsiteX4" fmla="*/ 0 w 2399861"/>
                <a:gd name="connsiteY4" fmla="*/ 668592 h 668592"/>
                <a:gd name="connsiteX0" fmla="*/ 0 w 2261638"/>
                <a:gd name="connsiteY0" fmla="*/ 668592 h 668592"/>
                <a:gd name="connsiteX1" fmla="*/ 28925 w 2261638"/>
                <a:gd name="connsiteY1" fmla="*/ 0 h 668592"/>
                <a:gd name="connsiteX2" fmla="*/ 2261638 w 2261638"/>
                <a:gd name="connsiteY2" fmla="*/ 0 h 668592"/>
                <a:gd name="connsiteX3" fmla="*/ 2094490 w 2261638"/>
                <a:gd name="connsiteY3" fmla="*/ 668592 h 668592"/>
                <a:gd name="connsiteX4" fmla="*/ 0 w 2261638"/>
                <a:gd name="connsiteY4" fmla="*/ 668592 h 668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1638" h="668592">
                  <a:moveTo>
                    <a:pt x="0" y="668592"/>
                  </a:moveTo>
                  <a:lnTo>
                    <a:pt x="28925" y="0"/>
                  </a:lnTo>
                  <a:lnTo>
                    <a:pt x="2261638" y="0"/>
                  </a:lnTo>
                  <a:lnTo>
                    <a:pt x="2094490" y="668592"/>
                  </a:lnTo>
                  <a:lnTo>
                    <a:pt x="0" y="668592"/>
                  </a:lnTo>
                  <a:close/>
                </a:path>
              </a:pathLst>
            </a:custGeom>
            <a:solidFill>
              <a:srgbClr val="1643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45" name="Parallelogram 44">
              <a:extLst>
                <a:ext uri="{FF2B5EF4-FFF2-40B4-BE49-F238E27FC236}">
                  <a16:creationId xmlns:a16="http://schemas.microsoft.com/office/drawing/2014/main" id="{AE0A8C09-00C3-D95E-B5DA-0F0A402DC7AB}"/>
                </a:ext>
              </a:extLst>
            </p:cNvPr>
            <p:cNvSpPr>
              <a:spLocks noGrp="1" noRot="1" noMove="1" noResize="1" noEditPoints="1" noAdjustHandles="1" noChangeArrowheads="1" noChangeShapeType="1"/>
            </p:cNvSpPr>
            <p:nvPr userDrawn="1"/>
          </p:nvSpPr>
          <p:spPr>
            <a:xfrm>
              <a:off x="462891" y="100"/>
              <a:ext cx="1398588" cy="171350"/>
            </a:xfrm>
            <a:prstGeom prst="parallelogram">
              <a:avLst/>
            </a:prstGeom>
            <a:solidFill>
              <a:srgbClr val="194D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46" name="Parallelogram 45">
              <a:extLst>
                <a:ext uri="{FF2B5EF4-FFF2-40B4-BE49-F238E27FC236}">
                  <a16:creationId xmlns:a16="http://schemas.microsoft.com/office/drawing/2014/main" id="{B944134F-25AD-BEB2-C0BF-43DF4B11FC3F}"/>
                </a:ext>
              </a:extLst>
            </p:cNvPr>
            <p:cNvSpPr>
              <a:spLocks noGrp="1" noRot="1" noMove="1" noResize="1" noEditPoints="1" noAdjustHandles="1" noChangeArrowheads="1" noChangeShapeType="1"/>
            </p:cNvSpPr>
            <p:nvPr userDrawn="1"/>
          </p:nvSpPr>
          <p:spPr>
            <a:xfrm>
              <a:off x="1537538" y="100"/>
              <a:ext cx="1825143" cy="171350"/>
            </a:xfrm>
            <a:prstGeom prst="parallelogram">
              <a:avLst/>
            </a:prstGeom>
            <a:solidFill>
              <a:srgbClr val="1C56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47" name="Parallelogram 46">
              <a:extLst>
                <a:ext uri="{FF2B5EF4-FFF2-40B4-BE49-F238E27FC236}">
                  <a16:creationId xmlns:a16="http://schemas.microsoft.com/office/drawing/2014/main" id="{A01506F6-4045-30A7-1967-7A2272067890}"/>
                </a:ext>
              </a:extLst>
            </p:cNvPr>
            <p:cNvSpPr>
              <a:spLocks noGrp="1" noRot="1" noMove="1" noResize="1" noEditPoints="1" noAdjustHandles="1" noChangeArrowheads="1" noChangeShapeType="1"/>
            </p:cNvSpPr>
            <p:nvPr userDrawn="1"/>
          </p:nvSpPr>
          <p:spPr>
            <a:xfrm>
              <a:off x="2971812" y="100"/>
              <a:ext cx="2201282" cy="171350"/>
            </a:xfrm>
            <a:prstGeom prst="parallelogram">
              <a:avLst/>
            </a:prstGeom>
            <a:solidFill>
              <a:srgbClr val="1E5D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sp>
        <p:nvSpPr>
          <p:cNvPr id="7" name="Title 1"/>
          <p:cNvSpPr>
            <a:spLocks noGrp="1"/>
          </p:cNvSpPr>
          <p:nvPr userDrawn="1">
            <p:ph type="title"/>
          </p:nvPr>
        </p:nvSpPr>
        <p:spPr>
          <a:xfrm>
            <a:off x="457200" y="888207"/>
            <a:ext cx="8229600" cy="857250"/>
          </a:xfrm>
          <a:prstGeom prst="rect">
            <a:avLst/>
          </a:prstGeom>
        </p:spPr>
        <p:txBody>
          <a:bodyPr anchor="ctr"/>
          <a:lstStyle>
            <a:lvl1pPr algn="l">
              <a:lnSpc>
                <a:spcPts val="3000"/>
              </a:lnSpc>
              <a:defRPr sz="2800" b="1" baseline="0">
                <a:solidFill>
                  <a:schemeClr val="bg1"/>
                </a:solidFill>
                <a:effectLst/>
                <a:latin typeface="Calibri" pitchFamily="34" charset="0"/>
              </a:defRPr>
            </a:lvl1pPr>
          </a:lstStyle>
          <a:p>
            <a:endParaRPr lang="en-US"/>
          </a:p>
        </p:txBody>
      </p:sp>
      <p:sp>
        <p:nvSpPr>
          <p:cNvPr id="8" name="Subtitle 2"/>
          <p:cNvSpPr>
            <a:spLocks noGrp="1"/>
          </p:cNvSpPr>
          <p:nvPr userDrawn="1">
            <p:ph type="subTitle" idx="1"/>
          </p:nvPr>
        </p:nvSpPr>
        <p:spPr>
          <a:xfrm>
            <a:off x="457200" y="2144512"/>
            <a:ext cx="6400800" cy="342900"/>
          </a:xfrm>
          <a:prstGeom prst="rect">
            <a:avLst/>
          </a:prstGeom>
        </p:spPr>
        <p:txBody>
          <a:bodyPr/>
          <a:lstStyle>
            <a:lvl1pPr marL="0" indent="0" algn="l">
              <a:buNone/>
              <a:defRPr sz="2000" b="1" baseline="0">
                <a:solidFill>
                  <a:schemeClr val="bg1"/>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a:p>
        </p:txBody>
      </p:sp>
      <p:sp>
        <p:nvSpPr>
          <p:cNvPr id="10" name="Text Placeholder 8"/>
          <p:cNvSpPr>
            <a:spLocks noGrp="1"/>
          </p:cNvSpPr>
          <p:nvPr userDrawn="1">
            <p:ph type="body" sz="quarter" idx="10"/>
          </p:nvPr>
        </p:nvSpPr>
        <p:spPr>
          <a:xfrm>
            <a:off x="457200" y="2959514"/>
            <a:ext cx="6400800" cy="971550"/>
          </a:xfrm>
          <a:prstGeom prst="rect">
            <a:avLst/>
          </a:prstGeom>
        </p:spPr>
        <p:txBody>
          <a:bodyPr/>
          <a:lstStyle>
            <a:lvl1pPr marL="0" indent="0" algn="l">
              <a:lnSpc>
                <a:spcPts val="2000"/>
              </a:lnSpc>
              <a:buNone/>
              <a:defRPr sz="1800" baseline="0">
                <a:solidFill>
                  <a:schemeClr val="bg1"/>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a:p>
        </p:txBody>
      </p:sp>
      <p:sp>
        <p:nvSpPr>
          <p:cNvPr id="29" name="Text Placeholder 28">
            <a:extLst>
              <a:ext uri="{FF2B5EF4-FFF2-40B4-BE49-F238E27FC236}">
                <a16:creationId xmlns:a16="http://schemas.microsoft.com/office/drawing/2014/main" id="{A617DD9D-7533-7A57-89FB-4D057BCEAC55}"/>
              </a:ext>
            </a:extLst>
          </p:cNvPr>
          <p:cNvSpPr>
            <a:spLocks noGrp="1"/>
          </p:cNvSpPr>
          <p:nvPr userDrawn="1">
            <p:ph type="body" sz="quarter" idx="11" hasCustomPrompt="1"/>
          </p:nvPr>
        </p:nvSpPr>
        <p:spPr>
          <a:xfrm>
            <a:off x="457200" y="279400"/>
            <a:ext cx="6908800" cy="406400"/>
          </a:xfrm>
        </p:spPr>
        <p:txBody>
          <a:bodyPr/>
          <a:lstStyle>
            <a:lvl1pPr marL="0" indent="0">
              <a:buNone/>
              <a:defRPr sz="1800">
                <a:solidFill>
                  <a:schemeClr val="bg1"/>
                </a:solidFill>
              </a:defRPr>
            </a:lvl1pPr>
          </a:lstStyle>
          <a:p>
            <a:pPr lvl="0"/>
            <a:r>
              <a:rPr lang="en-US"/>
              <a:t>Place center name here</a:t>
            </a:r>
          </a:p>
        </p:txBody>
      </p:sp>
      <p:pic>
        <p:nvPicPr>
          <p:cNvPr id="19" name="Picture 18">
            <a:extLst>
              <a:ext uri="{FF2B5EF4-FFF2-40B4-BE49-F238E27FC236}">
                <a16:creationId xmlns:a16="http://schemas.microsoft.com/office/drawing/2014/main" id="{B73EE938-470B-9DA7-FFED-E3CE4A1A339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rotWithShape="1">
          <a:blip r:embed="rId2" cstate="print">
            <a:extLst>
              <a:ext uri="{28A0092B-C50C-407E-A947-70E740481C1C}">
                <a14:useLocalDpi xmlns:a14="http://schemas.microsoft.com/office/drawing/2010/main" val="0"/>
              </a:ext>
            </a:extLst>
          </a:blip>
          <a:srcRect l="35506" t="47892" r="12803" b="15738"/>
          <a:stretch/>
        </p:blipFill>
        <p:spPr>
          <a:xfrm>
            <a:off x="8154031" y="162155"/>
            <a:ext cx="838200" cy="544438"/>
          </a:xfrm>
          <a:prstGeom prst="rect">
            <a:avLst/>
          </a:prstGeom>
        </p:spPr>
      </p:pic>
      <p:sp>
        <p:nvSpPr>
          <p:cNvPr id="2" name="Rectangle 1">
            <a:extLst>
              <a:ext uri="{FF2B5EF4-FFF2-40B4-BE49-F238E27FC236}">
                <a16:creationId xmlns:a16="http://schemas.microsoft.com/office/drawing/2014/main" id="{089C2412-9C72-F68A-C89E-1B2C31ECA9A5}"/>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165100"/>
            <a:ext cx="9144000" cy="685800"/>
          </a:xfrm>
          <a:prstGeom prst="rect">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CA8CF4BB-8534-F92D-F388-F00364BC9870}"/>
              </a:ext>
              <a:ext uri="{C183D7F6-B498-43B3-948B-1728B52AA6E4}">
                <adec:decorative xmlns:adec="http://schemas.microsoft.com/office/drawing/2017/decorative" val="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3727" t="-6498" r="-2168" b="-6487"/>
          <a:stretch/>
        </p:blipFill>
        <p:spPr>
          <a:xfrm>
            <a:off x="8169442" y="4499811"/>
            <a:ext cx="800099" cy="541421"/>
          </a:xfrm>
          <a:prstGeom prst="rect">
            <a:avLst/>
          </a:prstGeom>
        </p:spPr>
      </p:pic>
      <p:sp>
        <p:nvSpPr>
          <p:cNvPr id="4" name="Slide Number Placeholder 3">
            <a:extLst>
              <a:ext uri="{FF2B5EF4-FFF2-40B4-BE49-F238E27FC236}">
                <a16:creationId xmlns:a16="http://schemas.microsoft.com/office/drawing/2014/main" id="{806A2EE6-3458-FDE5-088F-0524F161BF40}"/>
              </a:ext>
              <a:ext uri="{C183D7F6-B498-43B3-948B-1728B52AA6E4}">
                <adec:decorative xmlns:adec="http://schemas.microsoft.com/office/drawing/2017/decorative" val="1"/>
              </a:ext>
            </a:extLst>
          </p:cNvPr>
          <p:cNvSpPr>
            <a:spLocks noGrp="1"/>
          </p:cNvSpPr>
          <p:nvPr>
            <p:ph type="sldNum" sz="quarter" idx="13"/>
          </p:nvPr>
        </p:nvSpPr>
        <p:spPr>
          <a:xfrm>
            <a:off x="133485" y="4766595"/>
            <a:ext cx="2057400" cy="274637"/>
          </a:xfrm>
        </p:spPr>
        <p:txBody>
          <a:bodyPr/>
          <a:lstStyle>
            <a:lvl1pPr algn="l">
              <a:defRPr sz="1000">
                <a:solidFill>
                  <a:srgbClr val="B9B9B9"/>
                </a:solidFill>
                <a:latin typeface="Calibri" panose="020F0502020204030204" pitchFamily="34" charset="0"/>
                <a:cs typeface="Calibri" panose="020F0502020204030204" pitchFamily="34" charset="0"/>
              </a:defRPr>
            </a:lvl1pPr>
          </a:lstStyle>
          <a:p>
            <a:fld id="{D8E7DCDC-E408-4B61-982D-00D1D5E6AEFC}" type="slidenum">
              <a:rPr lang="en-US" smtClean="0"/>
              <a:pPr/>
              <a:t>‹#›</a:t>
            </a:fld>
            <a:endParaRPr lang="en-US"/>
          </a:p>
        </p:txBody>
      </p:sp>
    </p:spTree>
    <p:extLst>
      <p:ext uri="{BB962C8B-B14F-4D97-AF65-F5344CB8AC3E}">
        <p14:creationId xmlns:p14="http://schemas.microsoft.com/office/powerpoint/2010/main" val="1069267784"/>
      </p:ext>
    </p:extLst>
  </p:cSld>
  <p:clrMapOvr>
    <a:masterClrMapping/>
  </p:clrMapOvr>
  <p:transition>
    <p:fade/>
  </p:transition>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LE_CDC_ATSDR">
    <p:bg>
      <p:bgPr>
        <a:solidFill>
          <a:schemeClr val="bg2"/>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84D200BC-739F-E118-66FF-78E246516802}"/>
              </a:ext>
              <a:ext uri="{C183D7F6-B498-43B3-948B-1728B52AA6E4}">
                <adec:decorative xmlns:adec="http://schemas.microsoft.com/office/drawing/2017/decorative" val="1"/>
              </a:ext>
            </a:extLst>
          </p:cNvPr>
          <p:cNvGrpSpPr>
            <a:grpSpLocks noGrp="1" noUngrp="1" noRot="1" noMove="1" noResize="1"/>
          </p:cNvGrpSpPr>
          <p:nvPr userDrawn="1"/>
        </p:nvGrpSpPr>
        <p:grpSpPr>
          <a:xfrm>
            <a:off x="0" y="0"/>
            <a:ext cx="9144000" cy="869146"/>
            <a:chOff x="0" y="1079970"/>
            <a:chExt cx="7112000" cy="224439"/>
          </a:xfrm>
        </p:grpSpPr>
        <p:sp>
          <p:nvSpPr>
            <p:cNvPr id="4" name="Rectangle 3">
              <a:extLst>
                <a:ext uri="{FF2B5EF4-FFF2-40B4-BE49-F238E27FC236}">
                  <a16:creationId xmlns:a16="http://schemas.microsoft.com/office/drawing/2014/main" id="{45488B65-51B9-24CC-82CF-581585667F65}"/>
                </a:ext>
              </a:extLst>
            </p:cNvPr>
            <p:cNvSpPr>
              <a:spLocks noGrp="1" noRot="1" noMove="1" noResize="1" noEditPoints="1" noAdjustHandles="1" noChangeArrowheads="1" noChangeShapeType="1"/>
            </p:cNvSpPr>
            <p:nvPr userDrawn="1"/>
          </p:nvSpPr>
          <p:spPr>
            <a:xfrm>
              <a:off x="0" y="1079970"/>
              <a:ext cx="7112000" cy="224308"/>
            </a:xfrm>
            <a:prstGeom prst="rect">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nvGrpSpPr>
            <p:cNvPr id="6" name="Group 5">
              <a:extLst>
                <a:ext uri="{FF2B5EF4-FFF2-40B4-BE49-F238E27FC236}">
                  <a16:creationId xmlns:a16="http://schemas.microsoft.com/office/drawing/2014/main" id="{57EE0707-A628-935A-CECC-70626B3FA8FC}"/>
                </a:ext>
              </a:extLst>
            </p:cNvPr>
            <p:cNvGrpSpPr>
              <a:grpSpLocks noGrp="1" noUngrp="1" noRot="1" noMove="1" noResize="1"/>
            </p:cNvGrpSpPr>
            <p:nvPr userDrawn="1"/>
          </p:nvGrpSpPr>
          <p:grpSpPr>
            <a:xfrm>
              <a:off x="430" y="1080101"/>
              <a:ext cx="5345267" cy="224308"/>
              <a:chOff x="1771" y="389"/>
              <a:chExt cx="18815689" cy="664930"/>
            </a:xfrm>
          </p:grpSpPr>
          <p:sp>
            <p:nvSpPr>
              <p:cNvPr id="11" name="Parallelogram 9">
                <a:extLst>
                  <a:ext uri="{FF2B5EF4-FFF2-40B4-BE49-F238E27FC236}">
                    <a16:creationId xmlns:a16="http://schemas.microsoft.com/office/drawing/2014/main" id="{8C56AB45-808E-D371-67FF-0A735725B5BF}"/>
                  </a:ext>
                </a:extLst>
              </p:cNvPr>
              <p:cNvSpPr>
                <a:spLocks noGrp="1" noRot="1" noMove="1" noResize="1" noEditPoints="1" noAdjustHandles="1" noChangeArrowheads="1" noChangeShapeType="1"/>
              </p:cNvSpPr>
              <p:nvPr userDrawn="1"/>
            </p:nvSpPr>
            <p:spPr>
              <a:xfrm>
                <a:off x="1771" y="389"/>
                <a:ext cx="2010345" cy="664930"/>
              </a:xfrm>
              <a:custGeom>
                <a:avLst/>
                <a:gdLst>
                  <a:gd name="connsiteX0" fmla="*/ 0 w 2399861"/>
                  <a:gd name="connsiteY0" fmla="*/ 668592 h 668592"/>
                  <a:gd name="connsiteX1" fmla="*/ 167148 w 2399861"/>
                  <a:gd name="connsiteY1" fmla="*/ 0 h 668592"/>
                  <a:gd name="connsiteX2" fmla="*/ 2399861 w 2399861"/>
                  <a:gd name="connsiteY2" fmla="*/ 0 h 668592"/>
                  <a:gd name="connsiteX3" fmla="*/ 2232713 w 2399861"/>
                  <a:gd name="connsiteY3" fmla="*/ 668592 h 668592"/>
                  <a:gd name="connsiteX4" fmla="*/ 0 w 2399861"/>
                  <a:gd name="connsiteY4" fmla="*/ 668592 h 668592"/>
                  <a:gd name="connsiteX0" fmla="*/ 0 w 2261638"/>
                  <a:gd name="connsiteY0" fmla="*/ 668592 h 668592"/>
                  <a:gd name="connsiteX1" fmla="*/ 28925 w 2261638"/>
                  <a:gd name="connsiteY1" fmla="*/ 0 h 668592"/>
                  <a:gd name="connsiteX2" fmla="*/ 2261638 w 2261638"/>
                  <a:gd name="connsiteY2" fmla="*/ 0 h 668592"/>
                  <a:gd name="connsiteX3" fmla="*/ 2094490 w 2261638"/>
                  <a:gd name="connsiteY3" fmla="*/ 668592 h 668592"/>
                  <a:gd name="connsiteX4" fmla="*/ 0 w 2261638"/>
                  <a:gd name="connsiteY4" fmla="*/ 668592 h 668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1638" h="668592">
                    <a:moveTo>
                      <a:pt x="0" y="668592"/>
                    </a:moveTo>
                    <a:lnTo>
                      <a:pt x="28925" y="0"/>
                    </a:lnTo>
                    <a:lnTo>
                      <a:pt x="2261638" y="0"/>
                    </a:lnTo>
                    <a:lnTo>
                      <a:pt x="2094490" y="668592"/>
                    </a:lnTo>
                    <a:lnTo>
                      <a:pt x="0" y="668592"/>
                    </a:lnTo>
                    <a:close/>
                  </a:path>
                </a:pathLst>
              </a:custGeom>
              <a:solidFill>
                <a:srgbClr val="1643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2" name="Parallelogram 11">
                <a:extLst>
                  <a:ext uri="{FF2B5EF4-FFF2-40B4-BE49-F238E27FC236}">
                    <a16:creationId xmlns:a16="http://schemas.microsoft.com/office/drawing/2014/main" id="{91CB8924-C83A-F743-E7B7-6A26681D7283}"/>
                  </a:ext>
                </a:extLst>
              </p:cNvPr>
              <p:cNvSpPr>
                <a:spLocks noGrp="1" noRot="1" noMove="1" noResize="1" noEditPoints="1" noAdjustHandles="1" noChangeArrowheads="1" noChangeShapeType="1"/>
              </p:cNvSpPr>
              <p:nvPr userDrawn="1"/>
            </p:nvSpPr>
            <p:spPr>
              <a:xfrm>
                <a:off x="1267572" y="389"/>
                <a:ext cx="3829094" cy="664930"/>
              </a:xfrm>
              <a:prstGeom prst="parallelogram">
                <a:avLst/>
              </a:prstGeom>
              <a:solidFill>
                <a:srgbClr val="194D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3" name="Parallelogram 12">
                <a:extLst>
                  <a:ext uri="{FF2B5EF4-FFF2-40B4-BE49-F238E27FC236}">
                    <a16:creationId xmlns:a16="http://schemas.microsoft.com/office/drawing/2014/main" id="{352A5B8C-A481-8BA7-8E13-68A6747B9BFD}"/>
                  </a:ext>
                </a:extLst>
              </p:cNvPr>
              <p:cNvSpPr>
                <a:spLocks noGrp="1" noRot="1" noMove="1" noResize="1" noEditPoints="1" noAdjustHandles="1" noChangeArrowheads="1" noChangeShapeType="1"/>
              </p:cNvSpPr>
              <p:nvPr userDrawn="1"/>
            </p:nvSpPr>
            <p:spPr>
              <a:xfrm>
                <a:off x="4209773" y="389"/>
                <a:ext cx="4996928" cy="664930"/>
              </a:xfrm>
              <a:prstGeom prst="parallelogram">
                <a:avLst/>
              </a:prstGeom>
              <a:solidFill>
                <a:srgbClr val="1C56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4" name="Parallelogram 13">
                <a:extLst>
                  <a:ext uri="{FF2B5EF4-FFF2-40B4-BE49-F238E27FC236}">
                    <a16:creationId xmlns:a16="http://schemas.microsoft.com/office/drawing/2014/main" id="{DAB573E3-591C-13FE-7262-EA1F1564CB36}"/>
                  </a:ext>
                </a:extLst>
              </p:cNvPr>
              <p:cNvSpPr>
                <a:spLocks noGrp="1" noRot="1" noMove="1" noResize="1" noEditPoints="1" noAdjustHandles="1" noChangeArrowheads="1" noChangeShapeType="1"/>
              </p:cNvSpPr>
              <p:nvPr userDrawn="1"/>
            </p:nvSpPr>
            <p:spPr>
              <a:xfrm>
                <a:off x="8136570" y="389"/>
                <a:ext cx="6026733" cy="664930"/>
              </a:xfrm>
              <a:prstGeom prst="parallelogram">
                <a:avLst/>
              </a:prstGeom>
              <a:solidFill>
                <a:srgbClr val="1E5D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5" name="Parallelogram 14">
                <a:extLst>
                  <a:ext uri="{FF2B5EF4-FFF2-40B4-BE49-F238E27FC236}">
                    <a16:creationId xmlns:a16="http://schemas.microsoft.com/office/drawing/2014/main" id="{C0A06E43-B1E2-116B-6C8D-8AE5C97FA5CC}"/>
                  </a:ext>
                </a:extLst>
              </p:cNvPr>
              <p:cNvSpPr>
                <a:spLocks noGrp="1" noRot="1" noMove="1" noResize="1" noEditPoints="1" noAdjustHandles="1" noChangeArrowheads="1" noChangeShapeType="1"/>
              </p:cNvSpPr>
              <p:nvPr userDrawn="1"/>
            </p:nvSpPr>
            <p:spPr>
              <a:xfrm>
                <a:off x="15172395" y="389"/>
                <a:ext cx="3645065" cy="664930"/>
              </a:xfrm>
              <a:prstGeom prst="parallelogram">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grpSp>
      <p:sp>
        <p:nvSpPr>
          <p:cNvPr id="7" name="Title 1"/>
          <p:cNvSpPr>
            <a:spLocks noGrp="1"/>
          </p:cNvSpPr>
          <p:nvPr userDrawn="1">
            <p:ph type="title"/>
          </p:nvPr>
        </p:nvSpPr>
        <p:spPr>
          <a:xfrm>
            <a:off x="457200" y="888206"/>
            <a:ext cx="8229600" cy="859536"/>
          </a:xfrm>
          <a:prstGeom prst="rect">
            <a:avLst/>
          </a:prstGeom>
        </p:spPr>
        <p:txBody>
          <a:bodyPr anchor="ctr"/>
          <a:lstStyle>
            <a:lvl1pPr algn="l">
              <a:lnSpc>
                <a:spcPts val="3000"/>
              </a:lnSpc>
              <a:defRPr sz="2800" b="1" baseline="0">
                <a:solidFill>
                  <a:srgbClr val="0057B7"/>
                </a:solidFill>
                <a:effectLst/>
                <a:latin typeface="Calibri" pitchFamily="34" charset="0"/>
              </a:defRPr>
            </a:lvl1pPr>
          </a:lstStyle>
          <a:p>
            <a:endParaRPr lang="en-US"/>
          </a:p>
        </p:txBody>
      </p:sp>
      <p:sp>
        <p:nvSpPr>
          <p:cNvPr id="8" name="Subtitle 2"/>
          <p:cNvSpPr>
            <a:spLocks noGrp="1"/>
          </p:cNvSpPr>
          <p:nvPr userDrawn="1">
            <p:ph type="subTitle" idx="1"/>
          </p:nvPr>
        </p:nvSpPr>
        <p:spPr>
          <a:xfrm>
            <a:off x="457200" y="2144512"/>
            <a:ext cx="6400800" cy="342900"/>
          </a:xfrm>
          <a:prstGeom prst="rect">
            <a:avLst/>
          </a:prstGeom>
        </p:spPr>
        <p:txBody>
          <a:bodyPr/>
          <a:lstStyle>
            <a:lvl1pPr marL="0" indent="0" algn="l">
              <a:buNone/>
              <a:defRPr sz="2000" b="1" baseline="0">
                <a:solidFill>
                  <a:srgbClr val="0057B7"/>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a:p>
        </p:txBody>
      </p:sp>
      <p:sp>
        <p:nvSpPr>
          <p:cNvPr id="10" name="Text Placeholder 8"/>
          <p:cNvSpPr>
            <a:spLocks noGrp="1"/>
          </p:cNvSpPr>
          <p:nvPr userDrawn="1">
            <p:ph type="body" sz="quarter" idx="10"/>
          </p:nvPr>
        </p:nvSpPr>
        <p:spPr>
          <a:xfrm>
            <a:off x="457200" y="2959514"/>
            <a:ext cx="6400800" cy="971550"/>
          </a:xfrm>
          <a:prstGeom prst="rect">
            <a:avLst/>
          </a:prstGeom>
        </p:spPr>
        <p:txBody>
          <a:bodyPr/>
          <a:lstStyle>
            <a:lvl1pPr marL="0" indent="0" algn="l">
              <a:lnSpc>
                <a:spcPts val="2000"/>
              </a:lnSpc>
              <a:buNone/>
              <a:defRPr sz="1800" baseline="0">
                <a:solidFill>
                  <a:srgbClr val="1D1D1D"/>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a:p>
        </p:txBody>
      </p:sp>
      <p:sp>
        <p:nvSpPr>
          <p:cNvPr id="16" name="Slide Number Placeholder 15">
            <a:extLst>
              <a:ext uri="{FF2B5EF4-FFF2-40B4-BE49-F238E27FC236}">
                <a16:creationId xmlns:a16="http://schemas.microsoft.com/office/drawing/2014/main" id="{28E5FCF9-D4BB-C238-A1FB-70D35E4A4BC3}"/>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rgbClr val="0057B7"/>
                </a:solidFill>
                <a:latin typeface="Calibri" panose="020F0502020204030204" pitchFamily="34" charset="0"/>
                <a:cs typeface="Calibri" panose="020F0502020204030204" pitchFamily="34" charset="0"/>
              </a:defRPr>
            </a:lvl1pPr>
          </a:lstStyle>
          <a:p>
            <a:fld id="{D8E7DCDC-E408-4B61-982D-00D1D5E6AEFC}" type="slidenum">
              <a:rPr lang="en-US" smtClean="0"/>
              <a:pPr/>
              <a:t>‹#›</a:t>
            </a:fld>
            <a:endParaRPr lang="en-US"/>
          </a:p>
        </p:txBody>
      </p:sp>
    </p:spTree>
    <p:extLst>
      <p:ext uri="{BB962C8B-B14F-4D97-AF65-F5344CB8AC3E}">
        <p14:creationId xmlns:p14="http://schemas.microsoft.com/office/powerpoint/2010/main" val="1235035591"/>
      </p:ext>
    </p:extLst>
  </p:cSld>
  <p:clrMapOvr>
    <a:masterClrMapping/>
  </p:clrMapOvr>
  <p:transition>
    <p:fade/>
  </p:transition>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VIDER OPTION 1">
    <p:bg>
      <p:bgPr>
        <a:solidFill>
          <a:srgbClr val="0057B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1" y="3350323"/>
            <a:ext cx="8229600" cy="857250"/>
          </a:xfrm>
          <a:prstGeom prst="rect">
            <a:avLst/>
          </a:prstGeom>
        </p:spPr>
        <p:txBody>
          <a:bodyPr anchor="ctr"/>
          <a:lstStyle>
            <a:lvl1pPr algn="l">
              <a:lnSpc>
                <a:spcPts val="4000"/>
              </a:lnSpc>
              <a:defRPr sz="3600" b="1" baseline="0">
                <a:solidFill>
                  <a:schemeClr val="bg2"/>
                </a:solidFill>
                <a:effectLst/>
                <a:latin typeface="Calibri" pitchFamily="34" charset="0"/>
              </a:defRPr>
            </a:lvl1pPr>
          </a:lstStyle>
          <a:p>
            <a:endParaRPr lang="en-US"/>
          </a:p>
        </p:txBody>
      </p:sp>
      <p:sp>
        <p:nvSpPr>
          <p:cNvPr id="5" name="Text Placeholder 2"/>
          <p:cNvSpPr>
            <a:spLocks noGrp="1"/>
          </p:cNvSpPr>
          <p:nvPr>
            <p:ph type="body" idx="1"/>
          </p:nvPr>
        </p:nvSpPr>
        <p:spPr>
          <a:xfrm>
            <a:off x="457201" y="4207573"/>
            <a:ext cx="7772400" cy="426244"/>
          </a:xfrm>
          <a:prstGeom prst="rect">
            <a:avLst/>
          </a:prstGeom>
        </p:spPr>
        <p:txBody>
          <a:bodyPr anchor="ctr"/>
          <a:lstStyle>
            <a:lvl1pPr marL="0" indent="0" algn="l">
              <a:lnSpc>
                <a:spcPts val="2000"/>
              </a:lnSpc>
              <a:buNone/>
              <a:defRPr sz="2000" baseline="0">
                <a:solidFill>
                  <a:schemeClr val="bg2"/>
                </a:solidFill>
                <a:latin typeface="Calibri"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Slide Number Placeholder 3">
            <a:extLst>
              <a:ext uri="{FF2B5EF4-FFF2-40B4-BE49-F238E27FC236}">
                <a16:creationId xmlns:a16="http://schemas.microsoft.com/office/drawing/2014/main" id="{8BCAB115-5E7C-25FD-D47F-33D7F9B62738}"/>
              </a:ext>
              <a:ext uri="{C183D7F6-B498-43B3-948B-1728B52AA6E4}">
                <adec:decorative xmlns:adec="http://schemas.microsoft.com/office/drawing/2017/decorative" val="1"/>
              </a:ext>
            </a:extLst>
          </p:cNvPr>
          <p:cNvSpPr>
            <a:spLocks noGrp="1"/>
          </p:cNvSpPr>
          <p:nvPr>
            <p:ph type="sldNum" sz="quarter" idx="11"/>
          </p:nvPr>
        </p:nvSpPr>
        <p:spPr>
          <a:xfrm>
            <a:off x="8449056" y="4767262"/>
            <a:ext cx="564956" cy="274637"/>
          </a:xfrm>
        </p:spPr>
        <p:txBody>
          <a:bodyPr/>
          <a:lstStyle>
            <a:lvl1pPr>
              <a:defRPr>
                <a:solidFill>
                  <a:schemeClr val="bg1"/>
                </a:solidFill>
                <a:latin typeface="Calibri" panose="020F0502020204030204" pitchFamily="34" charset="0"/>
                <a:cs typeface="Calibri" panose="020F0502020204030204" pitchFamily="34" charset="0"/>
              </a:defRPr>
            </a:lvl1pPr>
          </a:lstStyle>
          <a:p>
            <a:fld id="{D8E7DCDC-E408-4B61-982D-00D1D5E6AEFC}" type="slidenum">
              <a:rPr lang="en-US" smtClean="0"/>
              <a:pPr/>
              <a:t>‹#›</a:t>
            </a:fld>
            <a:endParaRPr lang="en-US"/>
          </a:p>
        </p:txBody>
      </p:sp>
    </p:spTree>
    <p:extLst>
      <p:ext uri="{BB962C8B-B14F-4D97-AF65-F5344CB8AC3E}">
        <p14:creationId xmlns:p14="http://schemas.microsoft.com/office/powerpoint/2010/main" val="1633120595"/>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8_Data Slid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E7F2F02-184C-4505-8466-02885693FE6C}"/>
              </a:ext>
            </a:extLst>
          </p:cNvPr>
          <p:cNvSpPr>
            <a:spLocks noGrp="1"/>
          </p:cNvSpPr>
          <p:nvPr>
            <p:ph type="title"/>
          </p:nvPr>
        </p:nvSpPr>
        <p:spPr>
          <a:xfrm>
            <a:off x="457200" y="205979"/>
            <a:ext cx="8229600" cy="857250"/>
          </a:xfrm>
          <a:prstGeom prst="rect">
            <a:avLst/>
          </a:prstGeom>
        </p:spPr>
        <p:txBody>
          <a:bodyPr anchor="ctr" anchorCtr="0"/>
          <a:lstStyle>
            <a:lvl1pPr algn="l">
              <a:lnSpc>
                <a:spcPts val="3000"/>
              </a:lnSpc>
              <a:defRPr sz="2800" b="1" baseline="0">
                <a:solidFill>
                  <a:srgbClr val="0057B7"/>
                </a:solidFill>
                <a:effectLst/>
                <a:latin typeface="Calibri" pitchFamily="34" charset="0"/>
              </a:defRPr>
            </a:lvl1pPr>
          </a:lstStyle>
          <a:p>
            <a:endParaRPr lang="en-US"/>
          </a:p>
        </p:txBody>
      </p:sp>
      <p:sp>
        <p:nvSpPr>
          <p:cNvPr id="7" name="Text Placeholder 7"/>
          <p:cNvSpPr>
            <a:spLocks noGrp="1"/>
          </p:cNvSpPr>
          <p:nvPr>
            <p:ph type="body" sz="quarter" idx="10"/>
          </p:nvPr>
        </p:nvSpPr>
        <p:spPr>
          <a:xfrm>
            <a:off x="457200" y="1376679"/>
            <a:ext cx="8229600" cy="3132350"/>
          </a:xfrm>
        </p:spPr>
        <p:txBody>
          <a:bodyPr/>
          <a:lstStyle>
            <a:lvl1pPr marL="228600" indent="-228600">
              <a:lnSpc>
                <a:spcPts val="2200"/>
              </a:lnSpc>
              <a:buClr>
                <a:srgbClr val="003BC0"/>
              </a:buClr>
              <a:buFont typeface="Arial" panose="020B0604020202020204" pitchFamily="34" charset="0"/>
              <a:buChar char="•"/>
              <a:defRPr sz="2000" b="1">
                <a:solidFill>
                  <a:srgbClr val="1D1D1D"/>
                </a:solidFill>
              </a:defRPr>
            </a:lvl1pPr>
            <a:lvl2pPr marL="457200" indent="-169863">
              <a:lnSpc>
                <a:spcPts val="2000"/>
              </a:lnSpc>
              <a:buClr>
                <a:srgbClr val="005761"/>
              </a:buClr>
              <a:buFont typeface="Arial" panose="020B0604020202020204" pitchFamily="34" charset="0"/>
              <a:buChar char="-"/>
              <a:tabLst>
                <a:tab pos="400050" algn="l"/>
              </a:tabLst>
              <a:defRPr sz="1800">
                <a:solidFill>
                  <a:srgbClr val="1D1D1D"/>
                </a:solidFill>
              </a:defRPr>
            </a:lvl2pPr>
            <a:lvl3pPr>
              <a:lnSpc>
                <a:spcPts val="2000"/>
              </a:lnSpc>
              <a:buClr>
                <a:srgbClr val="5A5A5A"/>
              </a:buClr>
              <a:defRPr sz="2000">
                <a:solidFill>
                  <a:srgbClr val="1D1D1D"/>
                </a:solidFill>
              </a:defRPr>
            </a:lvl3pPr>
            <a:lvl4pPr>
              <a:defRPr sz="2000">
                <a:solidFill>
                  <a:srgbClr val="1D1D1D"/>
                </a:solidFill>
              </a:defRPr>
            </a:lvl4pPr>
            <a:lvl5pPr>
              <a:defRPr sz="2000">
                <a:solidFill>
                  <a:srgbClr val="1D1D1D"/>
                </a:solidFill>
              </a:defRPr>
            </a:lvl5pPr>
          </a:lstStyle>
          <a:p>
            <a:pPr lvl="0"/>
            <a:r>
              <a:rPr lang="en-US"/>
              <a:t>Click to edit Master text styles</a:t>
            </a:r>
          </a:p>
          <a:p>
            <a:pPr lvl="1"/>
            <a:r>
              <a:rPr lang="en-US"/>
              <a:t>Second level</a:t>
            </a:r>
          </a:p>
        </p:txBody>
      </p:sp>
      <p:grpSp>
        <p:nvGrpSpPr>
          <p:cNvPr id="2" name="Group 1">
            <a:extLst>
              <a:ext uri="{FF2B5EF4-FFF2-40B4-BE49-F238E27FC236}">
                <a16:creationId xmlns:a16="http://schemas.microsoft.com/office/drawing/2014/main" id="{D5710D62-FA23-37E1-D9CA-4E6562C12821}"/>
              </a:ext>
              <a:ext uri="{C183D7F6-B498-43B3-948B-1728B52AA6E4}">
                <adec:decorative xmlns:adec="http://schemas.microsoft.com/office/drawing/2017/decorative" val="1"/>
              </a:ext>
            </a:extLst>
          </p:cNvPr>
          <p:cNvGrpSpPr>
            <a:grpSpLocks noGrp="1" noUngrp="1" noRot="1" noMove="1" noResize="1"/>
          </p:cNvGrpSpPr>
          <p:nvPr userDrawn="1"/>
        </p:nvGrpSpPr>
        <p:grpSpPr>
          <a:xfrm>
            <a:off x="0" y="5043948"/>
            <a:ext cx="9144001" cy="106925"/>
            <a:chOff x="7355954" y="15880786"/>
            <a:chExt cx="21904846" cy="578414"/>
          </a:xfrm>
        </p:grpSpPr>
        <p:sp>
          <p:nvSpPr>
            <p:cNvPr id="3" name="Rectangle 20">
              <a:extLst>
                <a:ext uri="{FF2B5EF4-FFF2-40B4-BE49-F238E27FC236}">
                  <a16:creationId xmlns:a16="http://schemas.microsoft.com/office/drawing/2014/main" id="{3AD231D8-DCA4-570B-4CC6-32EBF38FADDD}"/>
                </a:ext>
              </a:extLst>
            </p:cNvPr>
            <p:cNvSpPr>
              <a:spLocks noGrp="1" noRot="1" noMove="1" noResize="1" noEditPoints="1" noAdjustHandles="1" noChangeArrowheads="1" noChangeShapeType="1"/>
            </p:cNvSpPr>
            <p:nvPr userDrawn="1"/>
          </p:nvSpPr>
          <p:spPr bwMode="auto">
            <a:xfrm flipV="1">
              <a:off x="21984029" y="15880786"/>
              <a:ext cx="2432923" cy="578414"/>
            </a:xfrm>
            <a:prstGeom prst="rect">
              <a:avLst/>
            </a:prstGeom>
            <a:solidFill>
              <a:srgbClr val="194D93"/>
            </a:solidFill>
            <a:ln>
              <a:noFill/>
            </a:ln>
          </p:spPr>
          <p:txBody>
            <a:bodyPr vert="horz" wrap="square" lIns="45720" tIns="22860" rIns="45720" bIns="22860" numCol="1" anchor="t" anchorCtr="0" compatLnSpc="1">
              <a:prstTxWarp prst="textNoShape">
                <a:avLst/>
              </a:prstTxWarp>
            </a:bodyPr>
            <a:lstStyle/>
            <a:p>
              <a:endParaRPr lang="en-US" sz="2500"/>
            </a:p>
          </p:txBody>
        </p:sp>
        <p:sp>
          <p:nvSpPr>
            <p:cNvPr id="4" name="Rectangle 20">
              <a:extLst>
                <a:ext uri="{FF2B5EF4-FFF2-40B4-BE49-F238E27FC236}">
                  <a16:creationId xmlns:a16="http://schemas.microsoft.com/office/drawing/2014/main" id="{32619D13-D1C6-7836-5897-39ABF07B01EC}"/>
                </a:ext>
              </a:extLst>
            </p:cNvPr>
            <p:cNvSpPr>
              <a:spLocks noGrp="1" noRot="1" noMove="1" noResize="1" noEditPoints="1" noAdjustHandles="1" noChangeArrowheads="1" noChangeShapeType="1"/>
            </p:cNvSpPr>
            <p:nvPr userDrawn="1"/>
          </p:nvSpPr>
          <p:spPr bwMode="auto">
            <a:xfrm flipV="1">
              <a:off x="24406350" y="15880786"/>
              <a:ext cx="2432923" cy="578414"/>
            </a:xfrm>
            <a:prstGeom prst="rect">
              <a:avLst/>
            </a:prstGeom>
            <a:solidFill>
              <a:srgbClr val="1C56A4"/>
            </a:solidFill>
            <a:ln>
              <a:noFill/>
            </a:ln>
          </p:spPr>
          <p:txBody>
            <a:bodyPr vert="horz" wrap="square" lIns="45720" tIns="22860" rIns="45720" bIns="22860" numCol="1" anchor="t" anchorCtr="0" compatLnSpc="1">
              <a:prstTxWarp prst="textNoShape">
                <a:avLst/>
              </a:prstTxWarp>
            </a:bodyPr>
            <a:lstStyle/>
            <a:p>
              <a:endParaRPr lang="en-US" sz="2500"/>
            </a:p>
          </p:txBody>
        </p:sp>
        <p:sp>
          <p:nvSpPr>
            <p:cNvPr id="6" name="Rectangle 20">
              <a:extLst>
                <a:ext uri="{FF2B5EF4-FFF2-40B4-BE49-F238E27FC236}">
                  <a16:creationId xmlns:a16="http://schemas.microsoft.com/office/drawing/2014/main" id="{392F6D8E-420B-97AC-FD5D-3185F97EC0C5}"/>
                </a:ext>
              </a:extLst>
            </p:cNvPr>
            <p:cNvSpPr>
              <a:spLocks noGrp="1" noRot="1" noMove="1" noResize="1" noEditPoints="1" noAdjustHandles="1" noChangeArrowheads="1" noChangeShapeType="1"/>
            </p:cNvSpPr>
            <p:nvPr userDrawn="1"/>
          </p:nvSpPr>
          <p:spPr bwMode="auto">
            <a:xfrm flipV="1">
              <a:off x="26827877" y="15880786"/>
              <a:ext cx="2432923" cy="578414"/>
            </a:xfrm>
            <a:prstGeom prst="rect">
              <a:avLst/>
            </a:prstGeom>
            <a:solidFill>
              <a:srgbClr val="1E5DB2"/>
            </a:solidFill>
            <a:ln>
              <a:noFill/>
            </a:ln>
          </p:spPr>
          <p:txBody>
            <a:bodyPr vert="horz" wrap="square" lIns="45720" tIns="22860" rIns="45720" bIns="22860" numCol="1" anchor="t" anchorCtr="0" compatLnSpc="1">
              <a:prstTxWarp prst="textNoShape">
                <a:avLst/>
              </a:prstTxWarp>
            </a:bodyPr>
            <a:lstStyle/>
            <a:p>
              <a:endParaRPr lang="en-US" sz="2500"/>
            </a:p>
          </p:txBody>
        </p:sp>
        <p:sp>
          <p:nvSpPr>
            <p:cNvPr id="8" name="Rectangle 20">
              <a:extLst>
                <a:ext uri="{FF2B5EF4-FFF2-40B4-BE49-F238E27FC236}">
                  <a16:creationId xmlns:a16="http://schemas.microsoft.com/office/drawing/2014/main" id="{6967D159-E4ED-FA77-F3CA-47CC8A1001C9}"/>
                </a:ext>
              </a:extLst>
            </p:cNvPr>
            <p:cNvSpPr>
              <a:spLocks noGrp="1" noRot="1" noMove="1" noResize="1" noEditPoints="1" noAdjustHandles="1" noChangeArrowheads="1" noChangeShapeType="1"/>
            </p:cNvSpPr>
            <p:nvPr userDrawn="1"/>
          </p:nvSpPr>
          <p:spPr bwMode="auto">
            <a:xfrm flipV="1">
              <a:off x="7355954" y="15880786"/>
              <a:ext cx="14644447" cy="578414"/>
            </a:xfrm>
            <a:prstGeom prst="rect">
              <a:avLst/>
            </a:prstGeom>
            <a:solidFill>
              <a:srgbClr val="164380"/>
            </a:solidFill>
            <a:ln>
              <a:noFill/>
            </a:ln>
          </p:spPr>
          <p:txBody>
            <a:bodyPr vert="horz" wrap="square" lIns="45720" tIns="22860" rIns="45720" bIns="22860" numCol="1" anchor="t" anchorCtr="0" compatLnSpc="1">
              <a:prstTxWarp prst="textNoShape">
                <a:avLst/>
              </a:prstTxWarp>
            </a:bodyPr>
            <a:lstStyle/>
            <a:p>
              <a:endParaRPr lang="en-US" sz="2500"/>
            </a:p>
          </p:txBody>
        </p:sp>
      </p:grpSp>
      <p:sp>
        <p:nvSpPr>
          <p:cNvPr id="10" name="Text Placeholder 9">
            <a:extLst>
              <a:ext uri="{FF2B5EF4-FFF2-40B4-BE49-F238E27FC236}">
                <a16:creationId xmlns:a16="http://schemas.microsoft.com/office/drawing/2014/main" id="{1ABEE049-4EDC-72E7-33F0-97CB98B02587}"/>
              </a:ext>
            </a:extLst>
          </p:cNvPr>
          <p:cNvSpPr>
            <a:spLocks noGrp="1"/>
          </p:cNvSpPr>
          <p:nvPr>
            <p:ph type="body" sz="quarter" idx="11"/>
          </p:nvPr>
        </p:nvSpPr>
        <p:spPr>
          <a:xfrm>
            <a:off x="438150" y="4812630"/>
            <a:ext cx="7868232" cy="219159"/>
          </a:xfrm>
        </p:spPr>
        <p:txBody>
          <a:bodyPr/>
          <a:lstStyle>
            <a:lvl1pPr marL="0" indent="0">
              <a:buNone/>
              <a:defRPr sz="800"/>
            </a:lvl1pPr>
          </a:lstStyle>
          <a:p>
            <a:pPr lvl="0"/>
            <a:endParaRPr lang="en-US"/>
          </a:p>
        </p:txBody>
      </p:sp>
      <p:sp>
        <p:nvSpPr>
          <p:cNvPr id="11" name="Slide Number Placeholder 11">
            <a:extLst>
              <a:ext uri="{FF2B5EF4-FFF2-40B4-BE49-F238E27FC236}">
                <a16:creationId xmlns:a16="http://schemas.microsoft.com/office/drawing/2014/main" id="{EE5CAFF7-7E21-9C78-9070-5FCF133DCD1D}"/>
              </a:ext>
              <a:ext uri="{C183D7F6-B498-43B3-948B-1728B52AA6E4}">
                <adec:decorative xmlns:adec="http://schemas.microsoft.com/office/drawing/2017/decorative" val="1"/>
              </a:ext>
            </a:extLst>
          </p:cNvPr>
          <p:cNvSpPr>
            <a:spLocks noGrp="1"/>
          </p:cNvSpPr>
          <p:nvPr>
            <p:ph type="sldNum" sz="quarter" idx="17"/>
          </p:nvPr>
        </p:nvSpPr>
        <p:spPr>
          <a:xfrm>
            <a:off x="8641079" y="4800599"/>
            <a:ext cx="402336" cy="274320"/>
          </a:xfrm>
          <a:prstGeom prst="rect">
            <a:avLst/>
          </a:prstGeom>
        </p:spPr>
        <p:txBody>
          <a:bodyPr/>
          <a:lstStyle>
            <a:lvl1pPr algn="r">
              <a:defRPr sz="1000">
                <a:solidFill>
                  <a:srgbClr val="0057B7"/>
                </a:solidFill>
                <a:latin typeface="Calibri" panose="020F0502020204030204" pitchFamily="34" charset="0"/>
                <a:cs typeface="Calibri" panose="020F0502020204030204" pitchFamily="34" charset="0"/>
              </a:defRPr>
            </a:lvl1pPr>
          </a:lstStyle>
          <a:p>
            <a:fld id="{BE1A0740-F252-4427-A288-A0F9AF0CD4D9}" type="slidenum">
              <a:rPr lang="en-US" smtClean="0"/>
              <a:pPr/>
              <a:t>‹#›</a:t>
            </a:fld>
            <a:endParaRPr lang="en-US"/>
          </a:p>
        </p:txBody>
      </p:sp>
    </p:spTree>
    <p:extLst>
      <p:ext uri="{BB962C8B-B14F-4D97-AF65-F5344CB8AC3E}">
        <p14:creationId xmlns:p14="http://schemas.microsoft.com/office/powerpoint/2010/main" val="3466142393"/>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ULLETS 2-sides">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nchor="ctr" anchorCtr="0"/>
          <a:lstStyle>
            <a:lvl1pPr algn="l">
              <a:lnSpc>
                <a:spcPts val="3000"/>
              </a:lnSpc>
              <a:defRPr sz="2800" b="1" baseline="0">
                <a:solidFill>
                  <a:srgbClr val="0057B7"/>
                </a:solidFill>
                <a:effectLst/>
                <a:latin typeface="Calibri" pitchFamily="34" charset="0"/>
              </a:defRPr>
            </a:lvl1pPr>
          </a:lstStyle>
          <a:p>
            <a:endParaRPr lang="en-US"/>
          </a:p>
        </p:txBody>
      </p:sp>
      <p:sp>
        <p:nvSpPr>
          <p:cNvPr id="5" name="Text Placeholder 4">
            <a:extLst>
              <a:ext uri="{FF2B5EF4-FFF2-40B4-BE49-F238E27FC236}">
                <a16:creationId xmlns:a16="http://schemas.microsoft.com/office/drawing/2014/main" id="{AB8BFD30-ED28-4470-96F2-C90951794F6C}"/>
              </a:ext>
            </a:extLst>
          </p:cNvPr>
          <p:cNvSpPr>
            <a:spLocks noGrp="1"/>
          </p:cNvSpPr>
          <p:nvPr>
            <p:ph type="body" sz="quarter" idx="10"/>
          </p:nvPr>
        </p:nvSpPr>
        <p:spPr>
          <a:xfrm>
            <a:off x="457200" y="1358900"/>
            <a:ext cx="3889375" cy="3316288"/>
          </a:xfrm>
        </p:spPr>
        <p:txBody>
          <a:bodyPr/>
          <a:lstStyle>
            <a:lvl1pPr marL="228600" indent="-228600">
              <a:buClr>
                <a:srgbClr val="003BC0"/>
              </a:buClr>
              <a:buFont typeface="Arial" panose="020B0604020202020204" pitchFamily="34" charset="0"/>
              <a:buChar char="•"/>
              <a:defRPr sz="2000" b="1">
                <a:solidFill>
                  <a:srgbClr val="1D1D1D"/>
                </a:solidFill>
              </a:defRPr>
            </a:lvl1pPr>
            <a:lvl2pPr marL="457200" indent="-171450">
              <a:buClr>
                <a:srgbClr val="005761"/>
              </a:buClr>
              <a:buFont typeface="Arial" panose="020B0604020202020204" pitchFamily="34" charset="0"/>
              <a:buChar char="-"/>
              <a:defRPr sz="1800">
                <a:solidFill>
                  <a:srgbClr val="1D1D1D"/>
                </a:solidFill>
              </a:defRPr>
            </a:lvl2pPr>
            <a:lvl3pPr>
              <a:defRPr sz="1600">
                <a:solidFill>
                  <a:srgbClr val="1D1D1D"/>
                </a:solidFill>
              </a:defRPr>
            </a:lvl3pPr>
            <a:lvl4pPr>
              <a:defRPr sz="1400">
                <a:solidFill>
                  <a:srgbClr val="1D1D1D"/>
                </a:solidFill>
              </a:defRPr>
            </a:lvl4pPr>
            <a:lvl5pPr>
              <a:defRPr sz="1400">
                <a:solidFill>
                  <a:srgbClr val="1D1D1D"/>
                </a:solidFill>
              </a:defRPr>
            </a:lvl5pPr>
          </a:lstStyle>
          <a:p>
            <a:pPr lvl="0"/>
            <a:r>
              <a:rPr lang="en-US"/>
              <a:t>Click to edit Master text styles</a:t>
            </a:r>
          </a:p>
          <a:p>
            <a:pPr lvl="1"/>
            <a:r>
              <a:rPr lang="en-US"/>
              <a:t>Second level</a:t>
            </a:r>
          </a:p>
        </p:txBody>
      </p:sp>
      <p:sp>
        <p:nvSpPr>
          <p:cNvPr id="7" name="Text Placeholder 4">
            <a:extLst>
              <a:ext uri="{FF2B5EF4-FFF2-40B4-BE49-F238E27FC236}">
                <a16:creationId xmlns:a16="http://schemas.microsoft.com/office/drawing/2014/main" id="{9308A1BA-F127-444C-8EEB-78BB410C70A7}"/>
              </a:ext>
            </a:extLst>
          </p:cNvPr>
          <p:cNvSpPr>
            <a:spLocks noGrp="1"/>
          </p:cNvSpPr>
          <p:nvPr>
            <p:ph type="body" sz="quarter" idx="11"/>
          </p:nvPr>
        </p:nvSpPr>
        <p:spPr>
          <a:xfrm>
            <a:off x="4797425" y="1358900"/>
            <a:ext cx="3889375" cy="3316288"/>
          </a:xfrm>
        </p:spPr>
        <p:txBody>
          <a:bodyPr/>
          <a:lstStyle>
            <a:lvl1pPr marL="228600" indent="-228600">
              <a:buClr>
                <a:srgbClr val="0033A1"/>
              </a:buClr>
              <a:buFont typeface="Arial" panose="020B0604020202020204" pitchFamily="34" charset="0"/>
              <a:buChar char="•"/>
              <a:defRPr sz="2000" b="1">
                <a:solidFill>
                  <a:srgbClr val="1D1D1D"/>
                </a:solidFill>
              </a:defRPr>
            </a:lvl1pPr>
            <a:lvl2pPr marL="457200" indent="-171450">
              <a:buClr>
                <a:srgbClr val="005761"/>
              </a:buClr>
              <a:buFont typeface="Arial" panose="020B0604020202020204" pitchFamily="34" charset="0"/>
              <a:buChar char="-"/>
              <a:tabLst>
                <a:tab pos="285750" algn="l"/>
              </a:tabLst>
              <a:defRPr sz="1800">
                <a:solidFill>
                  <a:srgbClr val="1D1D1D"/>
                </a:solidFill>
              </a:defRPr>
            </a:lvl2pPr>
            <a:lvl3pPr>
              <a:defRPr sz="1600">
                <a:solidFill>
                  <a:srgbClr val="1D1D1D"/>
                </a:solidFill>
              </a:defRPr>
            </a:lvl3pPr>
            <a:lvl4pPr>
              <a:defRPr sz="1400">
                <a:solidFill>
                  <a:srgbClr val="1D1D1D"/>
                </a:solidFill>
              </a:defRPr>
            </a:lvl4pPr>
            <a:lvl5pPr>
              <a:defRPr sz="1400">
                <a:solidFill>
                  <a:srgbClr val="1D1D1D"/>
                </a:solidFill>
              </a:defRPr>
            </a:lvl5pPr>
          </a:lstStyle>
          <a:p>
            <a:pPr lvl="0"/>
            <a:r>
              <a:rPr lang="en-US"/>
              <a:t>Click to edit Master text styles</a:t>
            </a:r>
          </a:p>
          <a:p>
            <a:pPr lvl="1"/>
            <a:r>
              <a:rPr lang="en-US"/>
              <a:t>Second level</a:t>
            </a:r>
          </a:p>
        </p:txBody>
      </p:sp>
      <p:grpSp>
        <p:nvGrpSpPr>
          <p:cNvPr id="11" name="Group 10">
            <a:extLst>
              <a:ext uri="{FF2B5EF4-FFF2-40B4-BE49-F238E27FC236}">
                <a16:creationId xmlns:a16="http://schemas.microsoft.com/office/drawing/2014/main" id="{43F77754-22A0-2E82-7821-2D551EA53015}"/>
              </a:ext>
              <a:ext uri="{C183D7F6-B498-43B3-948B-1728B52AA6E4}">
                <adec:decorative xmlns:adec="http://schemas.microsoft.com/office/drawing/2017/decorative" val="1"/>
              </a:ext>
            </a:extLst>
          </p:cNvPr>
          <p:cNvGrpSpPr>
            <a:grpSpLocks noGrp="1" noUngrp="1" noRot="1" noMove="1" noResize="1"/>
          </p:cNvGrpSpPr>
          <p:nvPr userDrawn="1"/>
        </p:nvGrpSpPr>
        <p:grpSpPr>
          <a:xfrm>
            <a:off x="0" y="5043948"/>
            <a:ext cx="9144001" cy="106925"/>
            <a:chOff x="7355954" y="15880786"/>
            <a:chExt cx="21904846" cy="578414"/>
          </a:xfrm>
        </p:grpSpPr>
        <p:sp>
          <p:nvSpPr>
            <p:cNvPr id="12" name="Rectangle 20">
              <a:extLst>
                <a:ext uri="{FF2B5EF4-FFF2-40B4-BE49-F238E27FC236}">
                  <a16:creationId xmlns:a16="http://schemas.microsoft.com/office/drawing/2014/main" id="{FA84B6E9-CB28-F3EC-FE9B-CD95E83CFF6A}"/>
                </a:ext>
              </a:extLst>
            </p:cNvPr>
            <p:cNvSpPr>
              <a:spLocks noGrp="1" noRot="1" noMove="1" noResize="1" noEditPoints="1" noAdjustHandles="1" noChangeArrowheads="1" noChangeShapeType="1"/>
            </p:cNvSpPr>
            <p:nvPr userDrawn="1"/>
          </p:nvSpPr>
          <p:spPr bwMode="auto">
            <a:xfrm flipV="1">
              <a:off x="21984029" y="15880786"/>
              <a:ext cx="2432923" cy="578414"/>
            </a:xfrm>
            <a:prstGeom prst="rect">
              <a:avLst/>
            </a:prstGeom>
            <a:solidFill>
              <a:srgbClr val="194D93"/>
            </a:solidFill>
            <a:ln>
              <a:noFill/>
            </a:ln>
          </p:spPr>
          <p:txBody>
            <a:bodyPr vert="horz" wrap="square" lIns="45720" tIns="22860" rIns="45720" bIns="22860" numCol="1" anchor="t" anchorCtr="0" compatLnSpc="1">
              <a:prstTxWarp prst="textNoShape">
                <a:avLst/>
              </a:prstTxWarp>
            </a:bodyPr>
            <a:lstStyle/>
            <a:p>
              <a:endParaRPr lang="en-US" sz="2500"/>
            </a:p>
          </p:txBody>
        </p:sp>
        <p:sp>
          <p:nvSpPr>
            <p:cNvPr id="13" name="Rectangle 20">
              <a:extLst>
                <a:ext uri="{FF2B5EF4-FFF2-40B4-BE49-F238E27FC236}">
                  <a16:creationId xmlns:a16="http://schemas.microsoft.com/office/drawing/2014/main" id="{E3E7FB67-DA74-9748-2B12-CFD70C373C6F}"/>
                </a:ext>
              </a:extLst>
            </p:cNvPr>
            <p:cNvSpPr>
              <a:spLocks noGrp="1" noRot="1" noMove="1" noResize="1" noEditPoints="1" noAdjustHandles="1" noChangeArrowheads="1" noChangeShapeType="1"/>
            </p:cNvSpPr>
            <p:nvPr userDrawn="1"/>
          </p:nvSpPr>
          <p:spPr bwMode="auto">
            <a:xfrm flipV="1">
              <a:off x="24406350" y="15880786"/>
              <a:ext cx="2432923" cy="578414"/>
            </a:xfrm>
            <a:prstGeom prst="rect">
              <a:avLst/>
            </a:prstGeom>
            <a:solidFill>
              <a:srgbClr val="1C56A4"/>
            </a:solidFill>
            <a:ln>
              <a:noFill/>
            </a:ln>
          </p:spPr>
          <p:txBody>
            <a:bodyPr vert="horz" wrap="square" lIns="45720" tIns="22860" rIns="45720" bIns="22860" numCol="1" anchor="t" anchorCtr="0" compatLnSpc="1">
              <a:prstTxWarp prst="textNoShape">
                <a:avLst/>
              </a:prstTxWarp>
            </a:bodyPr>
            <a:lstStyle/>
            <a:p>
              <a:endParaRPr lang="en-US" sz="2500"/>
            </a:p>
          </p:txBody>
        </p:sp>
        <p:sp>
          <p:nvSpPr>
            <p:cNvPr id="14" name="Rectangle 20">
              <a:extLst>
                <a:ext uri="{FF2B5EF4-FFF2-40B4-BE49-F238E27FC236}">
                  <a16:creationId xmlns:a16="http://schemas.microsoft.com/office/drawing/2014/main" id="{CB6F0725-60D8-6C7C-D80E-17BCC9E630CD}"/>
                </a:ext>
              </a:extLst>
            </p:cNvPr>
            <p:cNvSpPr>
              <a:spLocks noGrp="1" noRot="1" noMove="1" noResize="1" noEditPoints="1" noAdjustHandles="1" noChangeArrowheads="1" noChangeShapeType="1"/>
            </p:cNvSpPr>
            <p:nvPr userDrawn="1"/>
          </p:nvSpPr>
          <p:spPr bwMode="auto">
            <a:xfrm flipV="1">
              <a:off x="26827877" y="15880786"/>
              <a:ext cx="2432923" cy="578414"/>
            </a:xfrm>
            <a:prstGeom prst="rect">
              <a:avLst/>
            </a:prstGeom>
            <a:solidFill>
              <a:srgbClr val="1E5DB2"/>
            </a:solidFill>
            <a:ln>
              <a:noFill/>
            </a:ln>
          </p:spPr>
          <p:txBody>
            <a:bodyPr vert="horz" wrap="square" lIns="45720" tIns="22860" rIns="45720" bIns="22860" numCol="1" anchor="t" anchorCtr="0" compatLnSpc="1">
              <a:prstTxWarp prst="textNoShape">
                <a:avLst/>
              </a:prstTxWarp>
            </a:bodyPr>
            <a:lstStyle/>
            <a:p>
              <a:endParaRPr lang="en-US" sz="2500"/>
            </a:p>
          </p:txBody>
        </p:sp>
        <p:sp>
          <p:nvSpPr>
            <p:cNvPr id="15" name="Rectangle 20">
              <a:extLst>
                <a:ext uri="{FF2B5EF4-FFF2-40B4-BE49-F238E27FC236}">
                  <a16:creationId xmlns:a16="http://schemas.microsoft.com/office/drawing/2014/main" id="{6D41011B-EA59-1C4E-7A59-087B094B7D3F}"/>
                </a:ext>
              </a:extLst>
            </p:cNvPr>
            <p:cNvSpPr>
              <a:spLocks noGrp="1" noRot="1" noMove="1" noResize="1" noEditPoints="1" noAdjustHandles="1" noChangeArrowheads="1" noChangeShapeType="1"/>
            </p:cNvSpPr>
            <p:nvPr userDrawn="1"/>
          </p:nvSpPr>
          <p:spPr bwMode="auto">
            <a:xfrm flipV="1">
              <a:off x="7355954" y="15880786"/>
              <a:ext cx="14644447" cy="578414"/>
            </a:xfrm>
            <a:prstGeom prst="rect">
              <a:avLst/>
            </a:prstGeom>
            <a:solidFill>
              <a:srgbClr val="164380"/>
            </a:solidFill>
            <a:ln>
              <a:noFill/>
            </a:ln>
          </p:spPr>
          <p:txBody>
            <a:bodyPr vert="horz" wrap="square" lIns="45720" tIns="22860" rIns="45720" bIns="22860" numCol="1" anchor="t" anchorCtr="0" compatLnSpc="1">
              <a:prstTxWarp prst="textNoShape">
                <a:avLst/>
              </a:prstTxWarp>
            </a:bodyPr>
            <a:lstStyle/>
            <a:p>
              <a:endParaRPr lang="en-US" sz="2500"/>
            </a:p>
          </p:txBody>
        </p:sp>
      </p:grpSp>
      <p:sp>
        <p:nvSpPr>
          <p:cNvPr id="3" name="Text Placeholder 9">
            <a:extLst>
              <a:ext uri="{FF2B5EF4-FFF2-40B4-BE49-F238E27FC236}">
                <a16:creationId xmlns:a16="http://schemas.microsoft.com/office/drawing/2014/main" id="{1F4A2EA4-CB15-F760-81BC-C412F587A4B8}"/>
              </a:ext>
            </a:extLst>
          </p:cNvPr>
          <p:cNvSpPr>
            <a:spLocks noGrp="1"/>
          </p:cNvSpPr>
          <p:nvPr>
            <p:ph type="body" sz="quarter" idx="12"/>
          </p:nvPr>
        </p:nvSpPr>
        <p:spPr>
          <a:xfrm>
            <a:off x="438150" y="4812630"/>
            <a:ext cx="8084616" cy="219159"/>
          </a:xfrm>
        </p:spPr>
        <p:txBody>
          <a:bodyPr/>
          <a:lstStyle>
            <a:lvl1pPr marL="0" indent="0">
              <a:buNone/>
              <a:defRPr sz="800"/>
            </a:lvl1pPr>
          </a:lstStyle>
          <a:p>
            <a:pPr lvl="0"/>
            <a:endParaRPr lang="en-US"/>
          </a:p>
        </p:txBody>
      </p:sp>
      <p:sp>
        <p:nvSpPr>
          <p:cNvPr id="4" name="Slide Number Placeholder 11">
            <a:extLst>
              <a:ext uri="{FF2B5EF4-FFF2-40B4-BE49-F238E27FC236}">
                <a16:creationId xmlns:a16="http://schemas.microsoft.com/office/drawing/2014/main" id="{BB1B9751-7180-4936-9F8D-56531DFB4155}"/>
              </a:ext>
              <a:ext uri="{C183D7F6-B498-43B3-948B-1728B52AA6E4}">
                <adec:decorative xmlns:adec="http://schemas.microsoft.com/office/drawing/2017/decorative" val="1"/>
              </a:ext>
            </a:extLst>
          </p:cNvPr>
          <p:cNvSpPr>
            <a:spLocks noGrp="1"/>
          </p:cNvSpPr>
          <p:nvPr>
            <p:ph type="sldNum" sz="quarter" idx="17"/>
          </p:nvPr>
        </p:nvSpPr>
        <p:spPr>
          <a:xfrm>
            <a:off x="8641080" y="4800600"/>
            <a:ext cx="402336" cy="274320"/>
          </a:xfrm>
          <a:prstGeom prst="rect">
            <a:avLst/>
          </a:prstGeom>
        </p:spPr>
        <p:txBody>
          <a:bodyPr/>
          <a:lstStyle>
            <a:lvl1pPr algn="r">
              <a:defRPr sz="1000">
                <a:solidFill>
                  <a:srgbClr val="0057B7"/>
                </a:solidFill>
                <a:latin typeface="Calibri" panose="020F0502020204030204" pitchFamily="34" charset="0"/>
                <a:cs typeface="Calibri" panose="020F0502020204030204" pitchFamily="34" charset="0"/>
              </a:defRPr>
            </a:lvl1pPr>
          </a:lstStyle>
          <a:p>
            <a:fld id="{BE1A0740-F252-4427-A288-A0F9AF0CD4D9}" type="slidenum">
              <a:rPr lang="en-US" smtClean="0"/>
              <a:pPr/>
              <a:t>‹#›</a:t>
            </a:fld>
            <a:endParaRPr lang="en-US"/>
          </a:p>
        </p:txBody>
      </p:sp>
    </p:spTree>
    <p:extLst>
      <p:ext uri="{BB962C8B-B14F-4D97-AF65-F5344CB8AC3E}">
        <p14:creationId xmlns:p14="http://schemas.microsoft.com/office/powerpoint/2010/main" val="2550073565"/>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LOSING CDC">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23A17BC3-1F5B-28A0-7789-0DA0C7A50D7D}"/>
              </a:ext>
              <a:ext uri="{C183D7F6-B498-43B3-948B-1728B52AA6E4}">
                <adec:decorative xmlns:adec="http://schemas.microsoft.com/office/drawing/2017/decorative" val="1"/>
              </a:ext>
            </a:extLst>
          </p:cNvPr>
          <p:cNvGrpSpPr>
            <a:grpSpLocks noGrp="1" noUngrp="1" noRot="1" noMove="1" noResize="1"/>
          </p:cNvGrpSpPr>
          <p:nvPr userDrawn="1"/>
        </p:nvGrpSpPr>
        <p:grpSpPr>
          <a:xfrm>
            <a:off x="0" y="4274354"/>
            <a:ext cx="9144000" cy="869146"/>
            <a:chOff x="0" y="4274354"/>
            <a:chExt cx="9144000" cy="869146"/>
          </a:xfrm>
        </p:grpSpPr>
        <p:sp>
          <p:nvSpPr>
            <p:cNvPr id="16" name="Rectangle 15">
              <a:extLst>
                <a:ext uri="{FF2B5EF4-FFF2-40B4-BE49-F238E27FC236}">
                  <a16:creationId xmlns:a16="http://schemas.microsoft.com/office/drawing/2014/main" id="{7531CF5A-461C-2AF2-2E63-53A651F732BA}"/>
                </a:ext>
              </a:extLst>
            </p:cNvPr>
            <p:cNvSpPr>
              <a:spLocks noGrp="1" noRot="1" noMove="1" noResize="1" noEditPoints="1" noAdjustHandles="1" noChangeArrowheads="1" noChangeShapeType="1"/>
            </p:cNvSpPr>
            <p:nvPr userDrawn="1"/>
          </p:nvSpPr>
          <p:spPr>
            <a:xfrm>
              <a:off x="0" y="4274354"/>
              <a:ext cx="9144000" cy="869146"/>
            </a:xfrm>
            <a:prstGeom prst="rect">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nvGrpSpPr>
            <p:cNvPr id="17" name="Group 16">
              <a:extLst>
                <a:ext uri="{FF2B5EF4-FFF2-40B4-BE49-F238E27FC236}">
                  <a16:creationId xmlns:a16="http://schemas.microsoft.com/office/drawing/2014/main" id="{88A96CBD-9BC4-3F48-F0A5-DB94DE1071B8}"/>
                </a:ext>
              </a:extLst>
            </p:cNvPr>
            <p:cNvGrpSpPr>
              <a:grpSpLocks noGrp="1" noUngrp="1" noRot="1" noMove="1" noResize="1"/>
            </p:cNvGrpSpPr>
            <p:nvPr userDrawn="1"/>
          </p:nvGrpSpPr>
          <p:grpSpPr>
            <a:xfrm>
              <a:off x="553" y="4274861"/>
              <a:ext cx="5172541" cy="868639"/>
              <a:chOff x="1771" y="389"/>
              <a:chExt cx="14161532" cy="664930"/>
            </a:xfrm>
          </p:grpSpPr>
          <p:sp>
            <p:nvSpPr>
              <p:cNvPr id="18" name="Parallelogram 9">
                <a:extLst>
                  <a:ext uri="{FF2B5EF4-FFF2-40B4-BE49-F238E27FC236}">
                    <a16:creationId xmlns:a16="http://schemas.microsoft.com/office/drawing/2014/main" id="{1DF45998-B7ED-3B13-D19D-C839BC93162C}"/>
                  </a:ext>
                </a:extLst>
              </p:cNvPr>
              <p:cNvSpPr>
                <a:spLocks noGrp="1" noRot="1" noMove="1" noResize="1" noEditPoints="1" noAdjustHandles="1" noChangeArrowheads="1" noChangeShapeType="1"/>
              </p:cNvSpPr>
              <p:nvPr userDrawn="1"/>
            </p:nvSpPr>
            <p:spPr>
              <a:xfrm>
                <a:off x="1771" y="389"/>
                <a:ext cx="2010345" cy="664930"/>
              </a:xfrm>
              <a:custGeom>
                <a:avLst/>
                <a:gdLst>
                  <a:gd name="connsiteX0" fmla="*/ 0 w 2399861"/>
                  <a:gd name="connsiteY0" fmla="*/ 668592 h 668592"/>
                  <a:gd name="connsiteX1" fmla="*/ 167148 w 2399861"/>
                  <a:gd name="connsiteY1" fmla="*/ 0 h 668592"/>
                  <a:gd name="connsiteX2" fmla="*/ 2399861 w 2399861"/>
                  <a:gd name="connsiteY2" fmla="*/ 0 h 668592"/>
                  <a:gd name="connsiteX3" fmla="*/ 2232713 w 2399861"/>
                  <a:gd name="connsiteY3" fmla="*/ 668592 h 668592"/>
                  <a:gd name="connsiteX4" fmla="*/ 0 w 2399861"/>
                  <a:gd name="connsiteY4" fmla="*/ 668592 h 668592"/>
                  <a:gd name="connsiteX0" fmla="*/ 0 w 2261638"/>
                  <a:gd name="connsiteY0" fmla="*/ 668592 h 668592"/>
                  <a:gd name="connsiteX1" fmla="*/ 28925 w 2261638"/>
                  <a:gd name="connsiteY1" fmla="*/ 0 h 668592"/>
                  <a:gd name="connsiteX2" fmla="*/ 2261638 w 2261638"/>
                  <a:gd name="connsiteY2" fmla="*/ 0 h 668592"/>
                  <a:gd name="connsiteX3" fmla="*/ 2094490 w 2261638"/>
                  <a:gd name="connsiteY3" fmla="*/ 668592 h 668592"/>
                  <a:gd name="connsiteX4" fmla="*/ 0 w 2261638"/>
                  <a:gd name="connsiteY4" fmla="*/ 668592 h 668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1638" h="668592">
                    <a:moveTo>
                      <a:pt x="0" y="668592"/>
                    </a:moveTo>
                    <a:lnTo>
                      <a:pt x="28925" y="0"/>
                    </a:lnTo>
                    <a:lnTo>
                      <a:pt x="2261638" y="0"/>
                    </a:lnTo>
                    <a:lnTo>
                      <a:pt x="2094490" y="668592"/>
                    </a:lnTo>
                    <a:lnTo>
                      <a:pt x="0" y="668592"/>
                    </a:lnTo>
                    <a:close/>
                  </a:path>
                </a:pathLst>
              </a:custGeom>
              <a:solidFill>
                <a:srgbClr val="1643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9" name="Parallelogram 18">
                <a:extLst>
                  <a:ext uri="{FF2B5EF4-FFF2-40B4-BE49-F238E27FC236}">
                    <a16:creationId xmlns:a16="http://schemas.microsoft.com/office/drawing/2014/main" id="{2C94CA9D-1D40-AB06-E28C-01B79FC23B99}"/>
                  </a:ext>
                </a:extLst>
              </p:cNvPr>
              <p:cNvSpPr>
                <a:spLocks noGrp="1" noRot="1" noMove="1" noResize="1" noEditPoints="1" noAdjustHandles="1" noChangeArrowheads="1" noChangeShapeType="1"/>
              </p:cNvSpPr>
              <p:nvPr userDrawn="1"/>
            </p:nvSpPr>
            <p:spPr>
              <a:xfrm>
                <a:off x="1267572" y="389"/>
                <a:ext cx="3829094" cy="664930"/>
              </a:xfrm>
              <a:prstGeom prst="parallelogram">
                <a:avLst/>
              </a:prstGeom>
              <a:solidFill>
                <a:srgbClr val="194D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20" name="Parallelogram 19">
                <a:extLst>
                  <a:ext uri="{FF2B5EF4-FFF2-40B4-BE49-F238E27FC236}">
                    <a16:creationId xmlns:a16="http://schemas.microsoft.com/office/drawing/2014/main" id="{2E700AAC-8ED5-0BD9-0D59-78D98E213E6D}"/>
                  </a:ext>
                </a:extLst>
              </p:cNvPr>
              <p:cNvSpPr>
                <a:spLocks noGrp="1" noRot="1" noMove="1" noResize="1" noEditPoints="1" noAdjustHandles="1" noChangeArrowheads="1" noChangeShapeType="1"/>
              </p:cNvSpPr>
              <p:nvPr userDrawn="1"/>
            </p:nvSpPr>
            <p:spPr>
              <a:xfrm>
                <a:off x="4209773" y="389"/>
                <a:ext cx="4996928" cy="664930"/>
              </a:xfrm>
              <a:prstGeom prst="parallelogram">
                <a:avLst/>
              </a:prstGeom>
              <a:solidFill>
                <a:srgbClr val="1C56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21" name="Parallelogram 20">
                <a:extLst>
                  <a:ext uri="{FF2B5EF4-FFF2-40B4-BE49-F238E27FC236}">
                    <a16:creationId xmlns:a16="http://schemas.microsoft.com/office/drawing/2014/main" id="{524E04CF-F3D6-66B2-FB7C-10C171C17462}"/>
                  </a:ext>
                </a:extLst>
              </p:cNvPr>
              <p:cNvSpPr>
                <a:spLocks noGrp="1" noRot="1" noMove="1" noResize="1" noEditPoints="1" noAdjustHandles="1" noChangeArrowheads="1" noChangeShapeType="1"/>
              </p:cNvSpPr>
              <p:nvPr userDrawn="1"/>
            </p:nvSpPr>
            <p:spPr>
              <a:xfrm>
                <a:off x="8136570" y="389"/>
                <a:ext cx="6026733" cy="664930"/>
              </a:xfrm>
              <a:prstGeom prst="parallelogram">
                <a:avLst/>
              </a:prstGeom>
              <a:solidFill>
                <a:srgbClr val="1E5D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grpSp>
      <p:sp>
        <p:nvSpPr>
          <p:cNvPr id="4" name="Title 3">
            <a:extLst>
              <a:ext uri="{FF2B5EF4-FFF2-40B4-BE49-F238E27FC236}">
                <a16:creationId xmlns:a16="http://schemas.microsoft.com/office/drawing/2014/main" id="{DA1AAE42-4A62-8308-16A3-AF933411C0D6}"/>
              </a:ext>
            </a:extLst>
          </p:cNvPr>
          <p:cNvSpPr>
            <a:spLocks noGrp="1"/>
          </p:cNvSpPr>
          <p:nvPr userDrawn="1">
            <p:ph type="title"/>
          </p:nvPr>
        </p:nvSpPr>
        <p:spPr>
          <a:xfrm>
            <a:off x="457200" y="210312"/>
            <a:ext cx="8229600" cy="857250"/>
          </a:xfrm>
          <a:prstGeom prst="rect">
            <a:avLst/>
          </a:prstGeom>
        </p:spPr>
        <p:txBody>
          <a:bodyPr anchor="ctr"/>
          <a:lstStyle>
            <a:lvl1pPr algn="l">
              <a:lnSpc>
                <a:spcPts val="3000"/>
              </a:lnSpc>
              <a:defRPr sz="2800" b="1">
                <a:solidFill>
                  <a:srgbClr val="0057B7"/>
                </a:solidFill>
                <a:latin typeface="Calibri" panose="020F0502020204030204" pitchFamily="34" charset="0"/>
                <a:cs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85D74EFB-518F-C978-3CDA-5C27004A669B}"/>
              </a:ext>
              <a:ext uri="{C183D7F6-B498-43B3-948B-1728B52AA6E4}">
                <adec:decorative xmlns:adec="http://schemas.microsoft.com/office/drawing/2017/decorative" val="1"/>
              </a:ext>
            </a:extLst>
          </p:cNvPr>
          <p:cNvSpPr>
            <a:spLocks noGrp="1"/>
          </p:cNvSpPr>
          <p:nvPr>
            <p:ph type="sldNum" sz="quarter" idx="11"/>
          </p:nvPr>
        </p:nvSpPr>
        <p:spPr>
          <a:xfrm>
            <a:off x="8641080" y="4023360"/>
            <a:ext cx="402336" cy="274637"/>
          </a:xfrm>
        </p:spPr>
        <p:txBody>
          <a:bodyPr/>
          <a:lstStyle>
            <a:lvl1pPr>
              <a:defRPr>
                <a:solidFill>
                  <a:srgbClr val="0057B7"/>
                </a:solidFill>
                <a:latin typeface="Calibri" panose="020F0502020204030204" pitchFamily="34" charset="0"/>
                <a:cs typeface="Calibri" panose="020F0502020204030204" pitchFamily="34" charset="0"/>
              </a:defRPr>
            </a:lvl1pPr>
          </a:lstStyle>
          <a:p>
            <a:fld id="{D8E7DCDC-E408-4B61-982D-00D1D5E6AEFC}" type="slidenum">
              <a:rPr lang="en-US" smtClean="0"/>
              <a:pPr/>
              <a:t>‹#›</a:t>
            </a:fld>
            <a:endParaRPr lang="en-US"/>
          </a:p>
        </p:txBody>
      </p:sp>
      <p:pic>
        <p:nvPicPr>
          <p:cNvPr id="2" name="Graphic 1" descr="CDC logo with trademark. A blue rectangle with a white border. In the center, white sans-serif letters &quot;CDC&quot; are displayed, with four white rays radiating diagonally from the bottom left to the top right behind the letters.">
            <a:extLst>
              <a:ext uri="{FF2B5EF4-FFF2-40B4-BE49-F238E27FC236}">
                <a16:creationId xmlns:a16="http://schemas.microsoft.com/office/drawing/2014/main" id="{6208287E-A6C6-1BAB-5E93-7158745E0768}"/>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8168459" y="4459875"/>
            <a:ext cx="802124" cy="508489"/>
          </a:xfrm>
          <a:prstGeom prst="rect">
            <a:avLst/>
          </a:prstGeom>
        </p:spPr>
      </p:pic>
    </p:spTree>
    <p:extLst>
      <p:ext uri="{BB962C8B-B14F-4D97-AF65-F5344CB8AC3E}">
        <p14:creationId xmlns:p14="http://schemas.microsoft.com/office/powerpoint/2010/main" val="3037937283"/>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LOSING CDC ATSDR">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9DE51C5C-061E-82A7-65CD-CB91ADC1E19F}"/>
              </a:ext>
              <a:ext uri="{C183D7F6-B498-43B3-948B-1728B52AA6E4}">
                <adec:decorative xmlns:adec="http://schemas.microsoft.com/office/drawing/2017/decorative" val="1"/>
              </a:ext>
            </a:extLst>
          </p:cNvPr>
          <p:cNvGrpSpPr>
            <a:grpSpLocks/>
          </p:cNvGrpSpPr>
          <p:nvPr userDrawn="1"/>
        </p:nvGrpSpPr>
        <p:grpSpPr>
          <a:xfrm>
            <a:off x="0" y="4274354"/>
            <a:ext cx="9144000" cy="869146"/>
            <a:chOff x="0" y="4274354"/>
            <a:chExt cx="9144000" cy="869146"/>
          </a:xfrm>
        </p:grpSpPr>
        <p:sp>
          <p:nvSpPr>
            <p:cNvPr id="5" name="Rectangle 4">
              <a:extLst>
                <a:ext uri="{FF2B5EF4-FFF2-40B4-BE49-F238E27FC236}">
                  <a16:creationId xmlns:a16="http://schemas.microsoft.com/office/drawing/2014/main" id="{2032C90D-E6F5-DB53-F053-9B3394B1067E}"/>
                </a:ext>
              </a:extLst>
            </p:cNvPr>
            <p:cNvSpPr>
              <a:spLocks/>
            </p:cNvSpPr>
            <p:nvPr userDrawn="1"/>
          </p:nvSpPr>
          <p:spPr>
            <a:xfrm>
              <a:off x="0" y="4274354"/>
              <a:ext cx="9144000" cy="869146"/>
            </a:xfrm>
            <a:prstGeom prst="rect">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nvGrpSpPr>
            <p:cNvPr id="6" name="Group 5">
              <a:extLst>
                <a:ext uri="{FF2B5EF4-FFF2-40B4-BE49-F238E27FC236}">
                  <a16:creationId xmlns:a16="http://schemas.microsoft.com/office/drawing/2014/main" id="{4C15464F-2DC0-02E4-5EBE-4271CBFCFE29}"/>
                </a:ext>
              </a:extLst>
            </p:cNvPr>
            <p:cNvGrpSpPr>
              <a:grpSpLocks/>
            </p:cNvGrpSpPr>
            <p:nvPr userDrawn="1"/>
          </p:nvGrpSpPr>
          <p:grpSpPr>
            <a:xfrm>
              <a:off x="553" y="4274861"/>
              <a:ext cx="5172541" cy="868639"/>
              <a:chOff x="1771" y="389"/>
              <a:chExt cx="14161532" cy="664930"/>
            </a:xfrm>
          </p:grpSpPr>
          <p:sp>
            <p:nvSpPr>
              <p:cNvPr id="7" name="Parallelogram 9">
                <a:extLst>
                  <a:ext uri="{FF2B5EF4-FFF2-40B4-BE49-F238E27FC236}">
                    <a16:creationId xmlns:a16="http://schemas.microsoft.com/office/drawing/2014/main" id="{4B1DA4E7-9DDE-5DDD-9BAC-121DCC207924}"/>
                  </a:ext>
                </a:extLst>
              </p:cNvPr>
              <p:cNvSpPr>
                <a:spLocks/>
              </p:cNvSpPr>
              <p:nvPr userDrawn="1"/>
            </p:nvSpPr>
            <p:spPr>
              <a:xfrm>
                <a:off x="1771" y="389"/>
                <a:ext cx="2010345" cy="664930"/>
              </a:xfrm>
              <a:custGeom>
                <a:avLst/>
                <a:gdLst>
                  <a:gd name="connsiteX0" fmla="*/ 0 w 2399861"/>
                  <a:gd name="connsiteY0" fmla="*/ 668592 h 668592"/>
                  <a:gd name="connsiteX1" fmla="*/ 167148 w 2399861"/>
                  <a:gd name="connsiteY1" fmla="*/ 0 h 668592"/>
                  <a:gd name="connsiteX2" fmla="*/ 2399861 w 2399861"/>
                  <a:gd name="connsiteY2" fmla="*/ 0 h 668592"/>
                  <a:gd name="connsiteX3" fmla="*/ 2232713 w 2399861"/>
                  <a:gd name="connsiteY3" fmla="*/ 668592 h 668592"/>
                  <a:gd name="connsiteX4" fmla="*/ 0 w 2399861"/>
                  <a:gd name="connsiteY4" fmla="*/ 668592 h 668592"/>
                  <a:gd name="connsiteX0" fmla="*/ 0 w 2261638"/>
                  <a:gd name="connsiteY0" fmla="*/ 668592 h 668592"/>
                  <a:gd name="connsiteX1" fmla="*/ 28925 w 2261638"/>
                  <a:gd name="connsiteY1" fmla="*/ 0 h 668592"/>
                  <a:gd name="connsiteX2" fmla="*/ 2261638 w 2261638"/>
                  <a:gd name="connsiteY2" fmla="*/ 0 h 668592"/>
                  <a:gd name="connsiteX3" fmla="*/ 2094490 w 2261638"/>
                  <a:gd name="connsiteY3" fmla="*/ 668592 h 668592"/>
                  <a:gd name="connsiteX4" fmla="*/ 0 w 2261638"/>
                  <a:gd name="connsiteY4" fmla="*/ 668592 h 668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1638" h="668592">
                    <a:moveTo>
                      <a:pt x="0" y="668592"/>
                    </a:moveTo>
                    <a:lnTo>
                      <a:pt x="28925" y="0"/>
                    </a:lnTo>
                    <a:lnTo>
                      <a:pt x="2261638" y="0"/>
                    </a:lnTo>
                    <a:lnTo>
                      <a:pt x="2094490" y="668592"/>
                    </a:lnTo>
                    <a:lnTo>
                      <a:pt x="0" y="668592"/>
                    </a:lnTo>
                    <a:close/>
                  </a:path>
                </a:pathLst>
              </a:custGeom>
              <a:solidFill>
                <a:srgbClr val="1643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8" name="Parallelogram 7">
                <a:extLst>
                  <a:ext uri="{FF2B5EF4-FFF2-40B4-BE49-F238E27FC236}">
                    <a16:creationId xmlns:a16="http://schemas.microsoft.com/office/drawing/2014/main" id="{B86E1BC7-59E7-4F47-5FB3-C02246911E2C}"/>
                  </a:ext>
                </a:extLst>
              </p:cNvPr>
              <p:cNvSpPr>
                <a:spLocks/>
              </p:cNvSpPr>
              <p:nvPr userDrawn="1"/>
            </p:nvSpPr>
            <p:spPr>
              <a:xfrm>
                <a:off x="1267572" y="389"/>
                <a:ext cx="3829094" cy="664930"/>
              </a:xfrm>
              <a:prstGeom prst="parallelogram">
                <a:avLst/>
              </a:prstGeom>
              <a:solidFill>
                <a:srgbClr val="194D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3" name="Parallelogram 12">
                <a:extLst>
                  <a:ext uri="{FF2B5EF4-FFF2-40B4-BE49-F238E27FC236}">
                    <a16:creationId xmlns:a16="http://schemas.microsoft.com/office/drawing/2014/main" id="{1200FC31-8FC6-FF0D-B5D2-3AAF45711FE3}"/>
                  </a:ext>
                </a:extLst>
              </p:cNvPr>
              <p:cNvSpPr>
                <a:spLocks/>
              </p:cNvSpPr>
              <p:nvPr userDrawn="1"/>
            </p:nvSpPr>
            <p:spPr>
              <a:xfrm>
                <a:off x="4209773" y="389"/>
                <a:ext cx="4996928" cy="664930"/>
              </a:xfrm>
              <a:prstGeom prst="parallelogram">
                <a:avLst/>
              </a:prstGeom>
              <a:solidFill>
                <a:srgbClr val="1C56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9" name="Parallelogram 18">
                <a:extLst>
                  <a:ext uri="{FF2B5EF4-FFF2-40B4-BE49-F238E27FC236}">
                    <a16:creationId xmlns:a16="http://schemas.microsoft.com/office/drawing/2014/main" id="{9E48511E-6721-466F-BC20-6BA94574094F}"/>
                  </a:ext>
                </a:extLst>
              </p:cNvPr>
              <p:cNvSpPr>
                <a:spLocks/>
              </p:cNvSpPr>
              <p:nvPr userDrawn="1"/>
            </p:nvSpPr>
            <p:spPr>
              <a:xfrm>
                <a:off x="8136570" y="389"/>
                <a:ext cx="6026733" cy="664930"/>
              </a:xfrm>
              <a:prstGeom prst="parallelogram">
                <a:avLst/>
              </a:prstGeom>
              <a:solidFill>
                <a:srgbClr val="1E5D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grpSp>
      <p:sp>
        <p:nvSpPr>
          <p:cNvPr id="4" name="Title 3">
            <a:extLst>
              <a:ext uri="{FF2B5EF4-FFF2-40B4-BE49-F238E27FC236}">
                <a16:creationId xmlns:a16="http://schemas.microsoft.com/office/drawing/2014/main" id="{DA1AAE42-4A62-8308-16A3-AF933411C0D6}"/>
              </a:ext>
            </a:extLst>
          </p:cNvPr>
          <p:cNvSpPr>
            <a:spLocks noGrp="1"/>
          </p:cNvSpPr>
          <p:nvPr userDrawn="1">
            <p:ph type="title"/>
          </p:nvPr>
        </p:nvSpPr>
        <p:spPr>
          <a:xfrm>
            <a:off x="457200" y="210312"/>
            <a:ext cx="8229600" cy="857250"/>
          </a:xfrm>
          <a:prstGeom prst="rect">
            <a:avLst/>
          </a:prstGeom>
        </p:spPr>
        <p:txBody>
          <a:bodyPr anchor="ctr"/>
          <a:lstStyle>
            <a:lvl1pPr algn="l">
              <a:lnSpc>
                <a:spcPts val="3000"/>
              </a:lnSpc>
              <a:defRPr sz="2800" b="1">
                <a:solidFill>
                  <a:srgbClr val="1E5AAA"/>
                </a:solidFill>
                <a:latin typeface="Calibri" panose="020F0502020204030204" pitchFamily="34" charset="0"/>
                <a:cs typeface="Calibri" panose="020F0502020204030204" pitchFamily="34" charset="0"/>
              </a:defRPr>
            </a:lvl1pPr>
          </a:lstStyle>
          <a:p>
            <a:endParaRPr lang="en-US"/>
          </a:p>
        </p:txBody>
      </p:sp>
      <p:sp>
        <p:nvSpPr>
          <p:cNvPr id="12" name="Slide Number Placeholder 11">
            <a:extLst>
              <a:ext uri="{FF2B5EF4-FFF2-40B4-BE49-F238E27FC236}">
                <a16:creationId xmlns:a16="http://schemas.microsoft.com/office/drawing/2014/main" id="{22D3104C-B56F-273E-8CB7-21BAFD11ED8C}"/>
              </a:ext>
              <a:ext uri="{C183D7F6-B498-43B3-948B-1728B52AA6E4}">
                <adec:decorative xmlns:adec="http://schemas.microsoft.com/office/drawing/2017/decorative" val="1"/>
              </a:ext>
            </a:extLst>
          </p:cNvPr>
          <p:cNvSpPr>
            <a:spLocks noGrp="1"/>
          </p:cNvSpPr>
          <p:nvPr>
            <p:ph type="sldNum" sz="quarter" idx="11"/>
          </p:nvPr>
        </p:nvSpPr>
        <p:spPr>
          <a:xfrm>
            <a:off x="8641080" y="4023360"/>
            <a:ext cx="402336" cy="274637"/>
          </a:xfrm>
        </p:spPr>
        <p:txBody>
          <a:bodyPr/>
          <a:lstStyle>
            <a:lvl1pPr>
              <a:defRPr>
                <a:solidFill>
                  <a:srgbClr val="0057B7"/>
                </a:solidFill>
                <a:latin typeface="Calibri" panose="020F0502020204030204" pitchFamily="34" charset="0"/>
                <a:cs typeface="Calibri" panose="020F0502020204030204" pitchFamily="34" charset="0"/>
              </a:defRPr>
            </a:lvl1pPr>
          </a:lstStyle>
          <a:p>
            <a:fld id="{D8E7DCDC-E408-4B61-982D-00D1D5E6AEFC}" type="slidenum">
              <a:rPr lang="en-US" smtClean="0"/>
              <a:pPr/>
              <a:t>‹#›</a:t>
            </a:fld>
            <a:endParaRPr lang="en-US"/>
          </a:p>
        </p:txBody>
      </p:sp>
      <p:pic>
        <p:nvPicPr>
          <p:cNvPr id="3" name="Graphic 2" descr="CDC logo with trademark. A blue rectangle with a white border. In the center, white sans-serif letters &quot;CDC&quot; are displayed, with four white rays radiating diagonally from the bottom left to the top right behind the letters.">
            <a:extLst>
              <a:ext uri="{FF2B5EF4-FFF2-40B4-BE49-F238E27FC236}">
                <a16:creationId xmlns:a16="http://schemas.microsoft.com/office/drawing/2014/main" id="{929714F4-AD3D-2131-3BF9-CCBA0355F930}"/>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7205400" y="4459875"/>
            <a:ext cx="802124" cy="508489"/>
          </a:xfrm>
          <a:prstGeom prst="rect">
            <a:avLst/>
          </a:prstGeom>
        </p:spPr>
      </p:pic>
      <p:pic>
        <p:nvPicPr>
          <p:cNvPr id="10" name="Graphic 9" descr="logo, Agency for Toxic Substances and Disease Registry">
            <a:extLst>
              <a:ext uri="{FF2B5EF4-FFF2-40B4-BE49-F238E27FC236}">
                <a16:creationId xmlns:a16="http://schemas.microsoft.com/office/drawing/2014/main" id="{EC223DA9-5D59-BBC5-2CAF-644912510ECF}"/>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173938" y="4548751"/>
            <a:ext cx="818985" cy="245696"/>
          </a:xfrm>
          <a:prstGeom prst="rect">
            <a:avLst/>
          </a:prstGeom>
        </p:spPr>
      </p:pic>
    </p:spTree>
    <p:extLst>
      <p:ext uri="{BB962C8B-B14F-4D97-AF65-F5344CB8AC3E}">
        <p14:creationId xmlns:p14="http://schemas.microsoft.com/office/powerpoint/2010/main" val="1816818611"/>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TITLE_CDC_with_tagline">
    <p:bg>
      <p:bgPr>
        <a:solidFill>
          <a:srgbClr val="003774"/>
        </a:solidFill>
        <a:effectLst/>
      </p:bgPr>
    </p:bg>
    <p:spTree>
      <p:nvGrpSpPr>
        <p:cNvPr id="1" name=""/>
        <p:cNvGrpSpPr/>
        <p:nvPr/>
      </p:nvGrpSpPr>
      <p:grpSpPr>
        <a:xfrm>
          <a:off x="0" y="0"/>
          <a:ext cx="0" cy="0"/>
          <a:chOff x="0" y="0"/>
          <a:chExt cx="0" cy="0"/>
        </a:xfrm>
      </p:grpSpPr>
      <p:grpSp>
        <p:nvGrpSpPr>
          <p:cNvPr id="49" name="Group 48">
            <a:extLst>
              <a:ext uri="{FF2B5EF4-FFF2-40B4-BE49-F238E27FC236}">
                <a16:creationId xmlns:a16="http://schemas.microsoft.com/office/drawing/2014/main" id="{267F8213-0BF4-9CFD-184D-957DBD90BEF9}"/>
              </a:ext>
              <a:ext uri="{C183D7F6-B498-43B3-948B-1728B52AA6E4}">
                <adec:decorative xmlns:adec="http://schemas.microsoft.com/office/drawing/2017/decorative" val="1"/>
              </a:ext>
            </a:extLst>
          </p:cNvPr>
          <p:cNvGrpSpPr>
            <a:grpSpLocks noGrp="1" noUngrp="1" noRot="1" noMove="1" noResize="1"/>
          </p:cNvGrpSpPr>
          <p:nvPr userDrawn="1"/>
        </p:nvGrpSpPr>
        <p:grpSpPr>
          <a:xfrm>
            <a:off x="0" y="0"/>
            <a:ext cx="9144000" cy="869146"/>
            <a:chOff x="0" y="1079970"/>
            <a:chExt cx="7112000" cy="224439"/>
          </a:xfrm>
        </p:grpSpPr>
        <p:sp>
          <p:nvSpPr>
            <p:cNvPr id="41" name="Rectangle 40">
              <a:extLst>
                <a:ext uri="{FF2B5EF4-FFF2-40B4-BE49-F238E27FC236}">
                  <a16:creationId xmlns:a16="http://schemas.microsoft.com/office/drawing/2014/main" id="{1E8587A6-7C1A-EC72-C16A-98204569B39A}"/>
                </a:ext>
              </a:extLst>
            </p:cNvPr>
            <p:cNvSpPr>
              <a:spLocks noGrp="1" noRot="1" noMove="1" noResize="1" noEditPoints="1" noAdjustHandles="1" noChangeArrowheads="1" noChangeShapeType="1"/>
            </p:cNvSpPr>
            <p:nvPr userDrawn="1"/>
          </p:nvSpPr>
          <p:spPr>
            <a:xfrm>
              <a:off x="0" y="1079970"/>
              <a:ext cx="7112000" cy="224308"/>
            </a:xfrm>
            <a:prstGeom prst="rect">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nvGrpSpPr>
            <p:cNvPr id="42" name="Group 41">
              <a:extLst>
                <a:ext uri="{FF2B5EF4-FFF2-40B4-BE49-F238E27FC236}">
                  <a16:creationId xmlns:a16="http://schemas.microsoft.com/office/drawing/2014/main" id="{2EB7A224-4867-EA38-EAA4-ECD97FF9203A}"/>
                </a:ext>
              </a:extLst>
            </p:cNvPr>
            <p:cNvGrpSpPr>
              <a:grpSpLocks noGrp="1" noUngrp="1" noRot="1" noMove="1" noResize="1"/>
            </p:cNvGrpSpPr>
            <p:nvPr userDrawn="1"/>
          </p:nvGrpSpPr>
          <p:grpSpPr>
            <a:xfrm>
              <a:off x="430" y="1080101"/>
              <a:ext cx="5345267" cy="224308"/>
              <a:chOff x="1771" y="389"/>
              <a:chExt cx="18815689" cy="664930"/>
            </a:xfrm>
          </p:grpSpPr>
          <p:sp>
            <p:nvSpPr>
              <p:cNvPr id="44" name="Parallelogram 9">
                <a:extLst>
                  <a:ext uri="{FF2B5EF4-FFF2-40B4-BE49-F238E27FC236}">
                    <a16:creationId xmlns:a16="http://schemas.microsoft.com/office/drawing/2014/main" id="{EA18C2A9-CD91-4656-D4FD-18B4B82E4B80}"/>
                  </a:ext>
                </a:extLst>
              </p:cNvPr>
              <p:cNvSpPr>
                <a:spLocks noGrp="1" noRot="1" noMove="1" noResize="1" noEditPoints="1" noAdjustHandles="1" noChangeArrowheads="1" noChangeShapeType="1"/>
              </p:cNvSpPr>
              <p:nvPr userDrawn="1"/>
            </p:nvSpPr>
            <p:spPr>
              <a:xfrm>
                <a:off x="1771" y="389"/>
                <a:ext cx="2010345" cy="664930"/>
              </a:xfrm>
              <a:custGeom>
                <a:avLst/>
                <a:gdLst>
                  <a:gd name="connsiteX0" fmla="*/ 0 w 2399861"/>
                  <a:gd name="connsiteY0" fmla="*/ 668592 h 668592"/>
                  <a:gd name="connsiteX1" fmla="*/ 167148 w 2399861"/>
                  <a:gd name="connsiteY1" fmla="*/ 0 h 668592"/>
                  <a:gd name="connsiteX2" fmla="*/ 2399861 w 2399861"/>
                  <a:gd name="connsiteY2" fmla="*/ 0 h 668592"/>
                  <a:gd name="connsiteX3" fmla="*/ 2232713 w 2399861"/>
                  <a:gd name="connsiteY3" fmla="*/ 668592 h 668592"/>
                  <a:gd name="connsiteX4" fmla="*/ 0 w 2399861"/>
                  <a:gd name="connsiteY4" fmla="*/ 668592 h 668592"/>
                  <a:gd name="connsiteX0" fmla="*/ 0 w 2261638"/>
                  <a:gd name="connsiteY0" fmla="*/ 668592 h 668592"/>
                  <a:gd name="connsiteX1" fmla="*/ 28925 w 2261638"/>
                  <a:gd name="connsiteY1" fmla="*/ 0 h 668592"/>
                  <a:gd name="connsiteX2" fmla="*/ 2261638 w 2261638"/>
                  <a:gd name="connsiteY2" fmla="*/ 0 h 668592"/>
                  <a:gd name="connsiteX3" fmla="*/ 2094490 w 2261638"/>
                  <a:gd name="connsiteY3" fmla="*/ 668592 h 668592"/>
                  <a:gd name="connsiteX4" fmla="*/ 0 w 2261638"/>
                  <a:gd name="connsiteY4" fmla="*/ 668592 h 668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1638" h="668592">
                    <a:moveTo>
                      <a:pt x="0" y="668592"/>
                    </a:moveTo>
                    <a:lnTo>
                      <a:pt x="28925" y="0"/>
                    </a:lnTo>
                    <a:lnTo>
                      <a:pt x="2261638" y="0"/>
                    </a:lnTo>
                    <a:lnTo>
                      <a:pt x="2094490" y="668592"/>
                    </a:lnTo>
                    <a:lnTo>
                      <a:pt x="0" y="668592"/>
                    </a:lnTo>
                    <a:close/>
                  </a:path>
                </a:pathLst>
              </a:custGeom>
              <a:solidFill>
                <a:srgbClr val="1643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45" name="Parallelogram 44">
                <a:extLst>
                  <a:ext uri="{FF2B5EF4-FFF2-40B4-BE49-F238E27FC236}">
                    <a16:creationId xmlns:a16="http://schemas.microsoft.com/office/drawing/2014/main" id="{AE0A8C09-00C3-D95E-B5DA-0F0A402DC7AB}"/>
                  </a:ext>
                </a:extLst>
              </p:cNvPr>
              <p:cNvSpPr>
                <a:spLocks noGrp="1" noRot="1" noMove="1" noResize="1" noEditPoints="1" noAdjustHandles="1" noChangeArrowheads="1" noChangeShapeType="1"/>
              </p:cNvSpPr>
              <p:nvPr userDrawn="1"/>
            </p:nvSpPr>
            <p:spPr>
              <a:xfrm>
                <a:off x="1267572" y="389"/>
                <a:ext cx="3829094" cy="664930"/>
              </a:xfrm>
              <a:prstGeom prst="parallelogram">
                <a:avLst/>
              </a:prstGeom>
              <a:solidFill>
                <a:srgbClr val="194D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46" name="Parallelogram 45">
                <a:extLst>
                  <a:ext uri="{FF2B5EF4-FFF2-40B4-BE49-F238E27FC236}">
                    <a16:creationId xmlns:a16="http://schemas.microsoft.com/office/drawing/2014/main" id="{B944134F-25AD-BEB2-C0BF-43DF4B11FC3F}"/>
                  </a:ext>
                </a:extLst>
              </p:cNvPr>
              <p:cNvSpPr>
                <a:spLocks noGrp="1" noRot="1" noMove="1" noResize="1" noEditPoints="1" noAdjustHandles="1" noChangeArrowheads="1" noChangeShapeType="1"/>
              </p:cNvSpPr>
              <p:nvPr userDrawn="1"/>
            </p:nvSpPr>
            <p:spPr>
              <a:xfrm>
                <a:off x="4209773" y="389"/>
                <a:ext cx="4996928" cy="664930"/>
              </a:xfrm>
              <a:prstGeom prst="parallelogram">
                <a:avLst/>
              </a:prstGeom>
              <a:solidFill>
                <a:srgbClr val="1C56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47" name="Parallelogram 46">
                <a:extLst>
                  <a:ext uri="{FF2B5EF4-FFF2-40B4-BE49-F238E27FC236}">
                    <a16:creationId xmlns:a16="http://schemas.microsoft.com/office/drawing/2014/main" id="{A01506F6-4045-30A7-1967-7A2272067890}"/>
                  </a:ext>
                </a:extLst>
              </p:cNvPr>
              <p:cNvSpPr>
                <a:spLocks noGrp="1" noRot="1" noMove="1" noResize="1" noEditPoints="1" noAdjustHandles="1" noChangeArrowheads="1" noChangeShapeType="1"/>
              </p:cNvSpPr>
              <p:nvPr userDrawn="1"/>
            </p:nvSpPr>
            <p:spPr>
              <a:xfrm>
                <a:off x="8136570" y="389"/>
                <a:ext cx="6026733" cy="664930"/>
              </a:xfrm>
              <a:prstGeom prst="parallelogram">
                <a:avLst/>
              </a:prstGeom>
              <a:solidFill>
                <a:srgbClr val="1E5D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48" name="Parallelogram 47">
                <a:extLst>
                  <a:ext uri="{FF2B5EF4-FFF2-40B4-BE49-F238E27FC236}">
                    <a16:creationId xmlns:a16="http://schemas.microsoft.com/office/drawing/2014/main" id="{E1EB0327-76CF-A70A-BE29-7C1C2819C1B3}"/>
                  </a:ext>
                </a:extLst>
              </p:cNvPr>
              <p:cNvSpPr>
                <a:spLocks noGrp="1" noRot="1" noMove="1" noResize="1" noEditPoints="1" noAdjustHandles="1" noChangeArrowheads="1" noChangeShapeType="1"/>
              </p:cNvSpPr>
              <p:nvPr userDrawn="1"/>
            </p:nvSpPr>
            <p:spPr>
              <a:xfrm>
                <a:off x="15172395" y="389"/>
                <a:ext cx="3645065" cy="664930"/>
              </a:xfrm>
              <a:prstGeom prst="parallelogram">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grpSp>
      <p:sp>
        <p:nvSpPr>
          <p:cNvPr id="7" name="Title 1"/>
          <p:cNvSpPr>
            <a:spLocks noGrp="1"/>
          </p:cNvSpPr>
          <p:nvPr userDrawn="1">
            <p:ph type="title"/>
          </p:nvPr>
        </p:nvSpPr>
        <p:spPr>
          <a:xfrm>
            <a:off x="457200" y="888207"/>
            <a:ext cx="8229600" cy="857250"/>
          </a:xfrm>
          <a:prstGeom prst="rect">
            <a:avLst/>
          </a:prstGeom>
        </p:spPr>
        <p:txBody>
          <a:bodyPr anchor="ctr"/>
          <a:lstStyle>
            <a:lvl1pPr algn="l">
              <a:lnSpc>
                <a:spcPts val="3000"/>
              </a:lnSpc>
              <a:defRPr sz="2800" b="1" baseline="0">
                <a:solidFill>
                  <a:schemeClr val="bg1"/>
                </a:solidFill>
                <a:effectLst/>
                <a:latin typeface="Calibri" pitchFamily="34" charset="0"/>
              </a:defRPr>
            </a:lvl1pPr>
          </a:lstStyle>
          <a:p>
            <a:endParaRPr lang="en-US"/>
          </a:p>
        </p:txBody>
      </p:sp>
      <p:sp>
        <p:nvSpPr>
          <p:cNvPr id="8" name="Subtitle 2"/>
          <p:cNvSpPr>
            <a:spLocks noGrp="1"/>
          </p:cNvSpPr>
          <p:nvPr userDrawn="1">
            <p:ph type="subTitle" idx="1"/>
          </p:nvPr>
        </p:nvSpPr>
        <p:spPr>
          <a:xfrm>
            <a:off x="457200" y="2144512"/>
            <a:ext cx="6400800" cy="342900"/>
          </a:xfrm>
          <a:prstGeom prst="rect">
            <a:avLst/>
          </a:prstGeom>
        </p:spPr>
        <p:txBody>
          <a:bodyPr/>
          <a:lstStyle>
            <a:lvl1pPr marL="0" indent="0" algn="l">
              <a:buNone/>
              <a:defRPr sz="2000" b="1" baseline="0">
                <a:solidFill>
                  <a:schemeClr val="bg1"/>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a:p>
        </p:txBody>
      </p:sp>
      <p:sp>
        <p:nvSpPr>
          <p:cNvPr id="10" name="Text Placeholder 8"/>
          <p:cNvSpPr>
            <a:spLocks noGrp="1"/>
          </p:cNvSpPr>
          <p:nvPr userDrawn="1">
            <p:ph type="body" sz="quarter" idx="10"/>
          </p:nvPr>
        </p:nvSpPr>
        <p:spPr>
          <a:xfrm>
            <a:off x="457200" y="2959514"/>
            <a:ext cx="6400800" cy="971550"/>
          </a:xfrm>
          <a:prstGeom prst="rect">
            <a:avLst/>
          </a:prstGeom>
        </p:spPr>
        <p:txBody>
          <a:bodyPr/>
          <a:lstStyle>
            <a:lvl1pPr marL="0" indent="0" algn="l">
              <a:lnSpc>
                <a:spcPts val="2000"/>
              </a:lnSpc>
              <a:buNone/>
              <a:defRPr sz="1800" baseline="0">
                <a:solidFill>
                  <a:schemeClr val="bg1"/>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a:p>
        </p:txBody>
      </p:sp>
      <p:sp>
        <p:nvSpPr>
          <p:cNvPr id="29" name="Text Placeholder 28">
            <a:extLst>
              <a:ext uri="{FF2B5EF4-FFF2-40B4-BE49-F238E27FC236}">
                <a16:creationId xmlns:a16="http://schemas.microsoft.com/office/drawing/2014/main" id="{A617DD9D-7533-7A57-89FB-4D057BCEAC55}"/>
              </a:ext>
            </a:extLst>
          </p:cNvPr>
          <p:cNvSpPr>
            <a:spLocks noGrp="1"/>
          </p:cNvSpPr>
          <p:nvPr>
            <p:ph type="body" sz="quarter" idx="11" hasCustomPrompt="1"/>
          </p:nvPr>
        </p:nvSpPr>
        <p:spPr>
          <a:xfrm>
            <a:off x="457200" y="279400"/>
            <a:ext cx="6908800" cy="406400"/>
          </a:xfrm>
        </p:spPr>
        <p:txBody>
          <a:bodyPr/>
          <a:lstStyle>
            <a:lvl1pPr marL="0" indent="0">
              <a:buNone/>
              <a:defRPr sz="1800">
                <a:solidFill>
                  <a:schemeClr val="bg1"/>
                </a:solidFill>
              </a:defRPr>
            </a:lvl1pPr>
          </a:lstStyle>
          <a:p>
            <a:r>
              <a:rPr lang="en-US" sz="1800" kern="0">
                <a:effectLst/>
                <a:latin typeface="Calibri" panose="020F0502020204030204" pitchFamily="34" charset="0"/>
                <a:ea typeface="Times New Roman" panose="02020603050405020304" pitchFamily="18" charset="0"/>
              </a:rPr>
              <a:t>Optional title for CIO name</a:t>
            </a:r>
            <a:endParaRPr lang="en-US"/>
          </a:p>
        </p:txBody>
      </p:sp>
      <p:sp>
        <p:nvSpPr>
          <p:cNvPr id="3" name="Slide Number Placeholder 2">
            <a:extLst>
              <a:ext uri="{FF2B5EF4-FFF2-40B4-BE49-F238E27FC236}">
                <a16:creationId xmlns:a16="http://schemas.microsoft.com/office/drawing/2014/main" id="{8328FF65-A5C6-CBFE-D22F-B5C8824E9E75}"/>
              </a:ext>
              <a:ext uri="{C183D7F6-B498-43B3-948B-1728B52AA6E4}">
                <adec:decorative xmlns:adec="http://schemas.microsoft.com/office/drawing/2017/decorative" val="1"/>
              </a:ext>
            </a:extLst>
          </p:cNvPr>
          <p:cNvSpPr>
            <a:spLocks noGrp="1"/>
          </p:cNvSpPr>
          <p:nvPr>
            <p:ph type="sldNum" sz="quarter" idx="13"/>
          </p:nvPr>
        </p:nvSpPr>
        <p:spPr/>
        <p:txBody>
          <a:bodyPr/>
          <a:lstStyle>
            <a:lvl1pPr>
              <a:defRPr sz="1000">
                <a:solidFill>
                  <a:srgbClr val="B9B9B9"/>
                </a:solidFill>
                <a:latin typeface="Calibri" panose="020F0502020204030204" pitchFamily="34" charset="0"/>
                <a:cs typeface="Calibri" panose="020F0502020204030204" pitchFamily="34" charset="0"/>
              </a:defRPr>
            </a:lvl1pPr>
          </a:lstStyle>
          <a:p>
            <a:fld id="{D8E7DCDC-E408-4B61-982D-00D1D5E6AEFC}" type="slidenum">
              <a:rPr lang="en-US" smtClean="0"/>
              <a:pPr/>
              <a:t>‹#›</a:t>
            </a:fld>
            <a:endParaRPr lang="en-US"/>
          </a:p>
        </p:txBody>
      </p:sp>
    </p:spTree>
    <p:extLst>
      <p:ext uri="{BB962C8B-B14F-4D97-AF65-F5344CB8AC3E}">
        <p14:creationId xmlns:p14="http://schemas.microsoft.com/office/powerpoint/2010/main" val="1639532805"/>
      </p:ext>
    </p:extLst>
  </p:cSld>
  <p:clrMapOvr>
    <a:masterClrMapping/>
  </p:clrMapOvr>
  <p:transition>
    <p:fade/>
  </p:transition>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TITLE_CDC_ATSDR">
    <p:bg>
      <p:bgPr>
        <a:solidFill>
          <a:srgbClr val="003774"/>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84D200BC-739F-E118-66FF-78E246516802}"/>
              </a:ext>
              <a:ext uri="{C183D7F6-B498-43B3-948B-1728B52AA6E4}">
                <adec:decorative xmlns:adec="http://schemas.microsoft.com/office/drawing/2017/decorative" val="1"/>
              </a:ext>
            </a:extLst>
          </p:cNvPr>
          <p:cNvGrpSpPr>
            <a:grpSpLocks noGrp="1" noUngrp="1" noRot="1" noMove="1" noResize="1"/>
          </p:cNvGrpSpPr>
          <p:nvPr userDrawn="1"/>
        </p:nvGrpSpPr>
        <p:grpSpPr>
          <a:xfrm>
            <a:off x="0" y="0"/>
            <a:ext cx="9144000" cy="869146"/>
            <a:chOff x="0" y="1079970"/>
            <a:chExt cx="7112000" cy="224439"/>
          </a:xfrm>
        </p:grpSpPr>
        <p:sp>
          <p:nvSpPr>
            <p:cNvPr id="4" name="Rectangle 3">
              <a:extLst>
                <a:ext uri="{FF2B5EF4-FFF2-40B4-BE49-F238E27FC236}">
                  <a16:creationId xmlns:a16="http://schemas.microsoft.com/office/drawing/2014/main" id="{45488B65-51B9-24CC-82CF-581585667F65}"/>
                </a:ext>
              </a:extLst>
            </p:cNvPr>
            <p:cNvSpPr>
              <a:spLocks noGrp="1" noRot="1" noMove="1" noResize="1" noEditPoints="1" noAdjustHandles="1" noChangeArrowheads="1" noChangeShapeType="1"/>
            </p:cNvSpPr>
            <p:nvPr userDrawn="1"/>
          </p:nvSpPr>
          <p:spPr>
            <a:xfrm>
              <a:off x="0" y="1079970"/>
              <a:ext cx="7112000" cy="224308"/>
            </a:xfrm>
            <a:prstGeom prst="rect">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nvGrpSpPr>
            <p:cNvPr id="6" name="Group 5">
              <a:extLst>
                <a:ext uri="{FF2B5EF4-FFF2-40B4-BE49-F238E27FC236}">
                  <a16:creationId xmlns:a16="http://schemas.microsoft.com/office/drawing/2014/main" id="{57EE0707-A628-935A-CECC-70626B3FA8FC}"/>
                </a:ext>
              </a:extLst>
            </p:cNvPr>
            <p:cNvGrpSpPr>
              <a:grpSpLocks noGrp="1" noUngrp="1" noRot="1" noMove="1" noResize="1"/>
            </p:cNvGrpSpPr>
            <p:nvPr userDrawn="1"/>
          </p:nvGrpSpPr>
          <p:grpSpPr>
            <a:xfrm>
              <a:off x="430" y="1080101"/>
              <a:ext cx="5345267" cy="224308"/>
              <a:chOff x="1771" y="389"/>
              <a:chExt cx="18815689" cy="664930"/>
            </a:xfrm>
          </p:grpSpPr>
          <p:sp>
            <p:nvSpPr>
              <p:cNvPr id="11" name="Parallelogram 9">
                <a:extLst>
                  <a:ext uri="{FF2B5EF4-FFF2-40B4-BE49-F238E27FC236}">
                    <a16:creationId xmlns:a16="http://schemas.microsoft.com/office/drawing/2014/main" id="{8C56AB45-808E-D371-67FF-0A735725B5BF}"/>
                  </a:ext>
                </a:extLst>
              </p:cNvPr>
              <p:cNvSpPr>
                <a:spLocks noGrp="1" noRot="1" noMove="1" noResize="1" noEditPoints="1" noAdjustHandles="1" noChangeArrowheads="1" noChangeShapeType="1"/>
              </p:cNvSpPr>
              <p:nvPr userDrawn="1"/>
            </p:nvSpPr>
            <p:spPr>
              <a:xfrm>
                <a:off x="1771" y="389"/>
                <a:ext cx="2010345" cy="664930"/>
              </a:xfrm>
              <a:custGeom>
                <a:avLst/>
                <a:gdLst>
                  <a:gd name="connsiteX0" fmla="*/ 0 w 2399861"/>
                  <a:gd name="connsiteY0" fmla="*/ 668592 h 668592"/>
                  <a:gd name="connsiteX1" fmla="*/ 167148 w 2399861"/>
                  <a:gd name="connsiteY1" fmla="*/ 0 h 668592"/>
                  <a:gd name="connsiteX2" fmla="*/ 2399861 w 2399861"/>
                  <a:gd name="connsiteY2" fmla="*/ 0 h 668592"/>
                  <a:gd name="connsiteX3" fmla="*/ 2232713 w 2399861"/>
                  <a:gd name="connsiteY3" fmla="*/ 668592 h 668592"/>
                  <a:gd name="connsiteX4" fmla="*/ 0 w 2399861"/>
                  <a:gd name="connsiteY4" fmla="*/ 668592 h 668592"/>
                  <a:gd name="connsiteX0" fmla="*/ 0 w 2261638"/>
                  <a:gd name="connsiteY0" fmla="*/ 668592 h 668592"/>
                  <a:gd name="connsiteX1" fmla="*/ 28925 w 2261638"/>
                  <a:gd name="connsiteY1" fmla="*/ 0 h 668592"/>
                  <a:gd name="connsiteX2" fmla="*/ 2261638 w 2261638"/>
                  <a:gd name="connsiteY2" fmla="*/ 0 h 668592"/>
                  <a:gd name="connsiteX3" fmla="*/ 2094490 w 2261638"/>
                  <a:gd name="connsiteY3" fmla="*/ 668592 h 668592"/>
                  <a:gd name="connsiteX4" fmla="*/ 0 w 2261638"/>
                  <a:gd name="connsiteY4" fmla="*/ 668592 h 668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1638" h="668592">
                    <a:moveTo>
                      <a:pt x="0" y="668592"/>
                    </a:moveTo>
                    <a:lnTo>
                      <a:pt x="28925" y="0"/>
                    </a:lnTo>
                    <a:lnTo>
                      <a:pt x="2261638" y="0"/>
                    </a:lnTo>
                    <a:lnTo>
                      <a:pt x="2094490" y="668592"/>
                    </a:lnTo>
                    <a:lnTo>
                      <a:pt x="0" y="668592"/>
                    </a:lnTo>
                    <a:close/>
                  </a:path>
                </a:pathLst>
              </a:custGeom>
              <a:solidFill>
                <a:srgbClr val="1643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2" name="Parallelogram 11">
                <a:extLst>
                  <a:ext uri="{FF2B5EF4-FFF2-40B4-BE49-F238E27FC236}">
                    <a16:creationId xmlns:a16="http://schemas.microsoft.com/office/drawing/2014/main" id="{91CB8924-C83A-F743-E7B7-6A26681D7283}"/>
                  </a:ext>
                </a:extLst>
              </p:cNvPr>
              <p:cNvSpPr>
                <a:spLocks noGrp="1" noRot="1" noMove="1" noResize="1" noEditPoints="1" noAdjustHandles="1" noChangeArrowheads="1" noChangeShapeType="1"/>
              </p:cNvSpPr>
              <p:nvPr userDrawn="1"/>
            </p:nvSpPr>
            <p:spPr>
              <a:xfrm>
                <a:off x="1267572" y="389"/>
                <a:ext cx="3829094" cy="664930"/>
              </a:xfrm>
              <a:prstGeom prst="parallelogram">
                <a:avLst/>
              </a:prstGeom>
              <a:solidFill>
                <a:srgbClr val="194D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3" name="Parallelogram 12">
                <a:extLst>
                  <a:ext uri="{FF2B5EF4-FFF2-40B4-BE49-F238E27FC236}">
                    <a16:creationId xmlns:a16="http://schemas.microsoft.com/office/drawing/2014/main" id="{352A5B8C-A481-8BA7-8E13-68A6747B9BFD}"/>
                  </a:ext>
                </a:extLst>
              </p:cNvPr>
              <p:cNvSpPr>
                <a:spLocks noGrp="1" noRot="1" noMove="1" noResize="1" noEditPoints="1" noAdjustHandles="1" noChangeArrowheads="1" noChangeShapeType="1"/>
              </p:cNvSpPr>
              <p:nvPr userDrawn="1"/>
            </p:nvSpPr>
            <p:spPr>
              <a:xfrm>
                <a:off x="4209773" y="389"/>
                <a:ext cx="4996928" cy="664930"/>
              </a:xfrm>
              <a:prstGeom prst="parallelogram">
                <a:avLst/>
              </a:prstGeom>
              <a:solidFill>
                <a:srgbClr val="1C56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4" name="Parallelogram 13">
                <a:extLst>
                  <a:ext uri="{FF2B5EF4-FFF2-40B4-BE49-F238E27FC236}">
                    <a16:creationId xmlns:a16="http://schemas.microsoft.com/office/drawing/2014/main" id="{DAB573E3-591C-13FE-7262-EA1F1564CB36}"/>
                  </a:ext>
                </a:extLst>
              </p:cNvPr>
              <p:cNvSpPr>
                <a:spLocks noGrp="1" noRot="1" noMove="1" noResize="1" noEditPoints="1" noAdjustHandles="1" noChangeArrowheads="1" noChangeShapeType="1"/>
              </p:cNvSpPr>
              <p:nvPr userDrawn="1"/>
            </p:nvSpPr>
            <p:spPr>
              <a:xfrm>
                <a:off x="8136570" y="389"/>
                <a:ext cx="6026733" cy="664930"/>
              </a:xfrm>
              <a:prstGeom prst="parallelogram">
                <a:avLst/>
              </a:prstGeom>
              <a:solidFill>
                <a:srgbClr val="1E5D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5" name="Parallelogram 14">
                <a:extLst>
                  <a:ext uri="{FF2B5EF4-FFF2-40B4-BE49-F238E27FC236}">
                    <a16:creationId xmlns:a16="http://schemas.microsoft.com/office/drawing/2014/main" id="{C0A06E43-B1E2-116B-6C8D-8AE5C97FA5CC}"/>
                  </a:ext>
                </a:extLst>
              </p:cNvPr>
              <p:cNvSpPr>
                <a:spLocks noGrp="1" noRot="1" noMove="1" noResize="1" noEditPoints="1" noAdjustHandles="1" noChangeArrowheads="1" noChangeShapeType="1"/>
              </p:cNvSpPr>
              <p:nvPr userDrawn="1"/>
            </p:nvSpPr>
            <p:spPr>
              <a:xfrm>
                <a:off x="15172395" y="389"/>
                <a:ext cx="3645065" cy="664930"/>
              </a:xfrm>
              <a:prstGeom prst="parallelogram">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grpSp>
      <p:sp>
        <p:nvSpPr>
          <p:cNvPr id="7" name="Title 1"/>
          <p:cNvSpPr>
            <a:spLocks noGrp="1"/>
          </p:cNvSpPr>
          <p:nvPr userDrawn="1">
            <p:ph type="title"/>
          </p:nvPr>
        </p:nvSpPr>
        <p:spPr>
          <a:xfrm>
            <a:off x="457200" y="888206"/>
            <a:ext cx="8229600" cy="859536"/>
          </a:xfrm>
          <a:prstGeom prst="rect">
            <a:avLst/>
          </a:prstGeom>
        </p:spPr>
        <p:txBody>
          <a:bodyPr anchor="ctr"/>
          <a:lstStyle>
            <a:lvl1pPr algn="l">
              <a:lnSpc>
                <a:spcPts val="3000"/>
              </a:lnSpc>
              <a:defRPr sz="2800" b="1" baseline="0">
                <a:solidFill>
                  <a:schemeClr val="bg1"/>
                </a:solidFill>
                <a:effectLst/>
                <a:latin typeface="Calibri" pitchFamily="34" charset="0"/>
              </a:defRPr>
            </a:lvl1pPr>
          </a:lstStyle>
          <a:p>
            <a:endParaRPr lang="en-US"/>
          </a:p>
        </p:txBody>
      </p:sp>
      <p:sp>
        <p:nvSpPr>
          <p:cNvPr id="8" name="Subtitle 2"/>
          <p:cNvSpPr>
            <a:spLocks noGrp="1"/>
          </p:cNvSpPr>
          <p:nvPr userDrawn="1">
            <p:ph type="subTitle" idx="1"/>
          </p:nvPr>
        </p:nvSpPr>
        <p:spPr>
          <a:xfrm>
            <a:off x="457200" y="2144512"/>
            <a:ext cx="6400800" cy="342900"/>
          </a:xfrm>
          <a:prstGeom prst="rect">
            <a:avLst/>
          </a:prstGeom>
        </p:spPr>
        <p:txBody>
          <a:bodyPr/>
          <a:lstStyle>
            <a:lvl1pPr marL="0" indent="0" algn="l">
              <a:buNone/>
              <a:defRPr sz="2000" b="1" baseline="0">
                <a:solidFill>
                  <a:schemeClr val="bg1"/>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a:p>
        </p:txBody>
      </p:sp>
      <p:sp>
        <p:nvSpPr>
          <p:cNvPr id="10" name="Text Placeholder 8"/>
          <p:cNvSpPr>
            <a:spLocks noGrp="1"/>
          </p:cNvSpPr>
          <p:nvPr userDrawn="1">
            <p:ph type="body" sz="quarter" idx="10"/>
          </p:nvPr>
        </p:nvSpPr>
        <p:spPr>
          <a:xfrm>
            <a:off x="457200" y="2959514"/>
            <a:ext cx="6400800" cy="971550"/>
          </a:xfrm>
          <a:prstGeom prst="rect">
            <a:avLst/>
          </a:prstGeom>
        </p:spPr>
        <p:txBody>
          <a:bodyPr/>
          <a:lstStyle>
            <a:lvl1pPr marL="0" indent="0" algn="l">
              <a:lnSpc>
                <a:spcPts val="2000"/>
              </a:lnSpc>
              <a:buNone/>
              <a:defRPr sz="1800" baseline="0">
                <a:solidFill>
                  <a:schemeClr val="bg1"/>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a:p>
        </p:txBody>
      </p:sp>
      <p:sp>
        <p:nvSpPr>
          <p:cNvPr id="16" name="Slide Number Placeholder 15">
            <a:extLst>
              <a:ext uri="{FF2B5EF4-FFF2-40B4-BE49-F238E27FC236}">
                <a16:creationId xmlns:a16="http://schemas.microsoft.com/office/drawing/2014/main" id="{28E5FCF9-D4BB-C238-A1FB-70D35E4A4BC3}"/>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rgbClr val="B9B9B9"/>
                </a:solidFill>
                <a:latin typeface="Calibri" panose="020F0502020204030204" pitchFamily="34" charset="0"/>
                <a:cs typeface="Calibri" panose="020F0502020204030204" pitchFamily="34" charset="0"/>
              </a:defRPr>
            </a:lvl1pPr>
          </a:lstStyle>
          <a:p>
            <a:fld id="{D8E7DCDC-E408-4B61-982D-00D1D5E6AEFC}" type="slidenum">
              <a:rPr lang="en-US" smtClean="0"/>
              <a:pPr/>
              <a:t>‹#›</a:t>
            </a:fld>
            <a:endParaRPr lang="en-US"/>
          </a:p>
        </p:txBody>
      </p:sp>
    </p:spTree>
    <p:extLst>
      <p:ext uri="{BB962C8B-B14F-4D97-AF65-F5344CB8AC3E}">
        <p14:creationId xmlns:p14="http://schemas.microsoft.com/office/powerpoint/2010/main" val="1263645615"/>
      </p:ext>
    </p:extLst>
  </p:cSld>
  <p:clrMapOvr>
    <a:masterClrMapping/>
  </p:clrMapOvr>
  <p:transition>
    <p:fade/>
  </p:transition>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OPTION 1">
    <p:bg>
      <p:bgPr>
        <a:solidFill>
          <a:srgbClr val="00377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1" y="3350323"/>
            <a:ext cx="8229600" cy="857250"/>
          </a:xfrm>
          <a:prstGeom prst="rect">
            <a:avLst/>
          </a:prstGeom>
        </p:spPr>
        <p:txBody>
          <a:bodyPr anchor="ctr"/>
          <a:lstStyle>
            <a:lvl1pPr algn="l">
              <a:lnSpc>
                <a:spcPts val="4000"/>
              </a:lnSpc>
              <a:defRPr sz="3600" b="1" baseline="0">
                <a:solidFill>
                  <a:schemeClr val="bg2"/>
                </a:solidFill>
                <a:effectLst/>
                <a:latin typeface="Calibri" pitchFamily="34" charset="0"/>
              </a:defRPr>
            </a:lvl1pPr>
          </a:lstStyle>
          <a:p>
            <a:endParaRPr lang="en-US"/>
          </a:p>
        </p:txBody>
      </p:sp>
      <p:sp>
        <p:nvSpPr>
          <p:cNvPr id="5" name="Text Placeholder 2"/>
          <p:cNvSpPr>
            <a:spLocks noGrp="1"/>
          </p:cNvSpPr>
          <p:nvPr>
            <p:ph type="body" idx="1"/>
          </p:nvPr>
        </p:nvSpPr>
        <p:spPr>
          <a:xfrm>
            <a:off x="457201" y="4207573"/>
            <a:ext cx="7772400" cy="426244"/>
          </a:xfrm>
          <a:prstGeom prst="rect">
            <a:avLst/>
          </a:prstGeom>
        </p:spPr>
        <p:txBody>
          <a:bodyPr anchor="ctr"/>
          <a:lstStyle>
            <a:lvl1pPr marL="0" indent="0" algn="l">
              <a:lnSpc>
                <a:spcPts val="2000"/>
              </a:lnSpc>
              <a:buNone/>
              <a:defRPr sz="2000" baseline="0">
                <a:solidFill>
                  <a:schemeClr val="bg2"/>
                </a:solidFill>
                <a:latin typeface="Calibri"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Slide Number Placeholder 3">
            <a:extLst>
              <a:ext uri="{FF2B5EF4-FFF2-40B4-BE49-F238E27FC236}">
                <a16:creationId xmlns:a16="http://schemas.microsoft.com/office/drawing/2014/main" id="{8BCAB115-5E7C-25FD-D47F-33D7F9B62738}"/>
              </a:ext>
              <a:ext uri="{C183D7F6-B498-43B3-948B-1728B52AA6E4}">
                <adec:decorative xmlns:adec="http://schemas.microsoft.com/office/drawing/2017/decorative" val="1"/>
              </a:ext>
            </a:extLst>
          </p:cNvPr>
          <p:cNvSpPr>
            <a:spLocks noGrp="1"/>
          </p:cNvSpPr>
          <p:nvPr>
            <p:ph type="sldNum" sz="quarter" idx="11"/>
          </p:nvPr>
        </p:nvSpPr>
        <p:spPr>
          <a:xfrm>
            <a:off x="8449056" y="4767262"/>
            <a:ext cx="564956" cy="274637"/>
          </a:xfrm>
        </p:spPr>
        <p:txBody>
          <a:bodyPr/>
          <a:lstStyle>
            <a:lvl1pPr>
              <a:defRPr>
                <a:solidFill>
                  <a:schemeClr val="bg1"/>
                </a:solidFill>
                <a:latin typeface="Calibri" panose="020F0502020204030204" pitchFamily="34" charset="0"/>
                <a:cs typeface="Calibri" panose="020F0502020204030204" pitchFamily="34" charset="0"/>
              </a:defRPr>
            </a:lvl1pPr>
          </a:lstStyle>
          <a:p>
            <a:fld id="{D8E7DCDC-E408-4B61-982D-00D1D5E6AEFC}" type="slidenum">
              <a:rPr lang="en-US" smtClean="0"/>
              <a:pPr/>
              <a:t>‹#›</a:t>
            </a:fld>
            <a:endParaRPr lang="en-US"/>
          </a:p>
        </p:txBody>
      </p:sp>
    </p:spTree>
    <p:extLst>
      <p:ext uri="{BB962C8B-B14F-4D97-AF65-F5344CB8AC3E}">
        <p14:creationId xmlns:p14="http://schemas.microsoft.com/office/powerpoint/2010/main" val="243067970"/>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ULLETS 2-sides">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nchor="ctr" anchorCtr="0"/>
          <a:lstStyle>
            <a:lvl1pPr algn="l">
              <a:lnSpc>
                <a:spcPts val="3000"/>
              </a:lnSpc>
              <a:defRPr sz="2800" b="1" baseline="0">
                <a:solidFill>
                  <a:srgbClr val="FFFFFF"/>
                </a:solidFill>
                <a:effectLst/>
                <a:latin typeface="Calibri" pitchFamily="34" charset="0"/>
              </a:defRPr>
            </a:lvl1pPr>
          </a:lstStyle>
          <a:p>
            <a:endParaRPr lang="en-US"/>
          </a:p>
        </p:txBody>
      </p:sp>
      <p:sp>
        <p:nvSpPr>
          <p:cNvPr id="5" name="Text Placeholder 4">
            <a:extLst>
              <a:ext uri="{FF2B5EF4-FFF2-40B4-BE49-F238E27FC236}">
                <a16:creationId xmlns:a16="http://schemas.microsoft.com/office/drawing/2014/main" id="{AB8BFD30-ED28-4470-96F2-C90951794F6C}"/>
              </a:ext>
            </a:extLst>
          </p:cNvPr>
          <p:cNvSpPr>
            <a:spLocks noGrp="1"/>
          </p:cNvSpPr>
          <p:nvPr>
            <p:ph type="body" sz="quarter" idx="10"/>
          </p:nvPr>
        </p:nvSpPr>
        <p:spPr>
          <a:xfrm>
            <a:off x="457200" y="1358900"/>
            <a:ext cx="3889375" cy="3316288"/>
          </a:xfrm>
        </p:spPr>
        <p:txBody>
          <a:bodyPr/>
          <a:lstStyle>
            <a:lvl1pPr marL="228600" indent="-228600">
              <a:buClr>
                <a:schemeClr val="accent6">
                  <a:lumMod val="10000"/>
                  <a:lumOff val="90000"/>
                </a:schemeClr>
              </a:buClr>
              <a:buFont typeface="Arial" panose="020B0604020202020204" pitchFamily="34" charset="0"/>
              <a:buChar char="•"/>
              <a:defRPr sz="2000" b="1">
                <a:solidFill>
                  <a:srgbClr val="FFFFFF"/>
                </a:solidFill>
              </a:defRPr>
            </a:lvl1pPr>
            <a:lvl2pPr marL="457200" indent="-171450">
              <a:buClr>
                <a:schemeClr val="accent6">
                  <a:lumMod val="10000"/>
                  <a:lumOff val="90000"/>
                </a:schemeClr>
              </a:buClr>
              <a:buFont typeface="Arial" panose="020B0604020202020204" pitchFamily="34" charset="0"/>
              <a:buChar char="-"/>
              <a:defRPr sz="1800">
                <a:solidFill>
                  <a:srgbClr val="FFFFFF"/>
                </a:solidFill>
              </a:defRPr>
            </a:lvl2pPr>
            <a:lvl3pPr>
              <a:defRPr sz="1600">
                <a:solidFill>
                  <a:srgbClr val="1D1D1D"/>
                </a:solidFill>
              </a:defRPr>
            </a:lvl3pPr>
            <a:lvl4pPr>
              <a:defRPr sz="1400">
                <a:solidFill>
                  <a:srgbClr val="1D1D1D"/>
                </a:solidFill>
              </a:defRPr>
            </a:lvl4pPr>
            <a:lvl5pPr>
              <a:defRPr sz="1400">
                <a:solidFill>
                  <a:srgbClr val="1D1D1D"/>
                </a:solidFill>
              </a:defRPr>
            </a:lvl5pPr>
          </a:lstStyle>
          <a:p>
            <a:pPr lvl="0"/>
            <a:r>
              <a:rPr lang="en-US"/>
              <a:t>Click to edit Master text styles</a:t>
            </a:r>
          </a:p>
          <a:p>
            <a:pPr lvl="1"/>
            <a:r>
              <a:rPr lang="en-US"/>
              <a:t>Second level</a:t>
            </a:r>
          </a:p>
        </p:txBody>
      </p:sp>
      <p:grpSp>
        <p:nvGrpSpPr>
          <p:cNvPr id="11" name="Group 10">
            <a:extLst>
              <a:ext uri="{FF2B5EF4-FFF2-40B4-BE49-F238E27FC236}">
                <a16:creationId xmlns:a16="http://schemas.microsoft.com/office/drawing/2014/main" id="{43F77754-22A0-2E82-7821-2D551EA53015}"/>
              </a:ext>
              <a:ext uri="{C183D7F6-B498-43B3-948B-1728B52AA6E4}">
                <adec:decorative xmlns:adec="http://schemas.microsoft.com/office/drawing/2017/decorative" val="1"/>
              </a:ext>
            </a:extLst>
          </p:cNvPr>
          <p:cNvGrpSpPr>
            <a:grpSpLocks noGrp="1" noUngrp="1" noRot="1" noMove="1" noResize="1"/>
          </p:cNvGrpSpPr>
          <p:nvPr userDrawn="1"/>
        </p:nvGrpSpPr>
        <p:grpSpPr>
          <a:xfrm>
            <a:off x="0" y="5043948"/>
            <a:ext cx="9144001" cy="106925"/>
            <a:chOff x="7355954" y="15880786"/>
            <a:chExt cx="21904846" cy="578414"/>
          </a:xfrm>
        </p:grpSpPr>
        <p:sp>
          <p:nvSpPr>
            <p:cNvPr id="12" name="Rectangle 20">
              <a:extLst>
                <a:ext uri="{FF2B5EF4-FFF2-40B4-BE49-F238E27FC236}">
                  <a16:creationId xmlns:a16="http://schemas.microsoft.com/office/drawing/2014/main" id="{FA84B6E9-CB28-F3EC-FE9B-CD95E83CFF6A}"/>
                </a:ext>
              </a:extLst>
            </p:cNvPr>
            <p:cNvSpPr>
              <a:spLocks noGrp="1" noRot="1" noMove="1" noResize="1" noEditPoints="1" noAdjustHandles="1" noChangeArrowheads="1" noChangeShapeType="1"/>
            </p:cNvSpPr>
            <p:nvPr userDrawn="1"/>
          </p:nvSpPr>
          <p:spPr bwMode="auto">
            <a:xfrm flipV="1">
              <a:off x="21984029" y="15880786"/>
              <a:ext cx="2432923" cy="578414"/>
            </a:xfrm>
            <a:prstGeom prst="rect">
              <a:avLst/>
            </a:prstGeom>
            <a:solidFill>
              <a:srgbClr val="194D93"/>
            </a:solidFill>
            <a:ln>
              <a:noFill/>
            </a:ln>
          </p:spPr>
          <p:txBody>
            <a:bodyPr vert="horz" wrap="square" lIns="45720" tIns="22860" rIns="45720" bIns="22860" numCol="1" anchor="t" anchorCtr="0" compatLnSpc="1">
              <a:prstTxWarp prst="textNoShape">
                <a:avLst/>
              </a:prstTxWarp>
            </a:bodyPr>
            <a:lstStyle/>
            <a:p>
              <a:endParaRPr lang="en-US" sz="2500"/>
            </a:p>
          </p:txBody>
        </p:sp>
        <p:sp>
          <p:nvSpPr>
            <p:cNvPr id="13" name="Rectangle 20">
              <a:extLst>
                <a:ext uri="{FF2B5EF4-FFF2-40B4-BE49-F238E27FC236}">
                  <a16:creationId xmlns:a16="http://schemas.microsoft.com/office/drawing/2014/main" id="{E3E7FB67-DA74-9748-2B12-CFD70C373C6F}"/>
                </a:ext>
              </a:extLst>
            </p:cNvPr>
            <p:cNvSpPr>
              <a:spLocks noGrp="1" noRot="1" noMove="1" noResize="1" noEditPoints="1" noAdjustHandles="1" noChangeArrowheads="1" noChangeShapeType="1"/>
            </p:cNvSpPr>
            <p:nvPr userDrawn="1"/>
          </p:nvSpPr>
          <p:spPr bwMode="auto">
            <a:xfrm flipV="1">
              <a:off x="24406350" y="15880786"/>
              <a:ext cx="2432923" cy="578414"/>
            </a:xfrm>
            <a:prstGeom prst="rect">
              <a:avLst/>
            </a:prstGeom>
            <a:solidFill>
              <a:srgbClr val="1C56A4"/>
            </a:solidFill>
            <a:ln>
              <a:noFill/>
            </a:ln>
          </p:spPr>
          <p:txBody>
            <a:bodyPr vert="horz" wrap="square" lIns="45720" tIns="22860" rIns="45720" bIns="22860" numCol="1" anchor="t" anchorCtr="0" compatLnSpc="1">
              <a:prstTxWarp prst="textNoShape">
                <a:avLst/>
              </a:prstTxWarp>
            </a:bodyPr>
            <a:lstStyle/>
            <a:p>
              <a:endParaRPr lang="en-US" sz="2500"/>
            </a:p>
          </p:txBody>
        </p:sp>
        <p:sp>
          <p:nvSpPr>
            <p:cNvPr id="14" name="Rectangle 20">
              <a:extLst>
                <a:ext uri="{FF2B5EF4-FFF2-40B4-BE49-F238E27FC236}">
                  <a16:creationId xmlns:a16="http://schemas.microsoft.com/office/drawing/2014/main" id="{CB6F0725-60D8-6C7C-D80E-17BCC9E630CD}"/>
                </a:ext>
              </a:extLst>
            </p:cNvPr>
            <p:cNvSpPr>
              <a:spLocks noGrp="1" noRot="1" noMove="1" noResize="1" noEditPoints="1" noAdjustHandles="1" noChangeArrowheads="1" noChangeShapeType="1"/>
            </p:cNvSpPr>
            <p:nvPr userDrawn="1"/>
          </p:nvSpPr>
          <p:spPr bwMode="auto">
            <a:xfrm flipV="1">
              <a:off x="26827877" y="15880786"/>
              <a:ext cx="2432923" cy="578414"/>
            </a:xfrm>
            <a:prstGeom prst="rect">
              <a:avLst/>
            </a:prstGeom>
            <a:solidFill>
              <a:srgbClr val="1E5DB2"/>
            </a:solidFill>
            <a:ln>
              <a:noFill/>
            </a:ln>
          </p:spPr>
          <p:txBody>
            <a:bodyPr vert="horz" wrap="square" lIns="45720" tIns="22860" rIns="45720" bIns="22860" numCol="1" anchor="t" anchorCtr="0" compatLnSpc="1">
              <a:prstTxWarp prst="textNoShape">
                <a:avLst/>
              </a:prstTxWarp>
            </a:bodyPr>
            <a:lstStyle/>
            <a:p>
              <a:endParaRPr lang="en-US" sz="2500"/>
            </a:p>
          </p:txBody>
        </p:sp>
        <p:sp>
          <p:nvSpPr>
            <p:cNvPr id="15" name="Rectangle 20">
              <a:extLst>
                <a:ext uri="{FF2B5EF4-FFF2-40B4-BE49-F238E27FC236}">
                  <a16:creationId xmlns:a16="http://schemas.microsoft.com/office/drawing/2014/main" id="{6D41011B-EA59-1C4E-7A59-087B094B7D3F}"/>
                </a:ext>
              </a:extLst>
            </p:cNvPr>
            <p:cNvSpPr>
              <a:spLocks noGrp="1" noRot="1" noMove="1" noResize="1" noEditPoints="1" noAdjustHandles="1" noChangeArrowheads="1" noChangeShapeType="1"/>
            </p:cNvSpPr>
            <p:nvPr userDrawn="1"/>
          </p:nvSpPr>
          <p:spPr bwMode="auto">
            <a:xfrm flipV="1">
              <a:off x="7355954" y="15880786"/>
              <a:ext cx="14644447" cy="578414"/>
            </a:xfrm>
            <a:prstGeom prst="rect">
              <a:avLst/>
            </a:prstGeom>
            <a:solidFill>
              <a:srgbClr val="164380"/>
            </a:solidFill>
            <a:ln>
              <a:noFill/>
            </a:ln>
          </p:spPr>
          <p:txBody>
            <a:bodyPr vert="horz" wrap="square" lIns="45720" tIns="22860" rIns="45720" bIns="22860" numCol="1" anchor="t" anchorCtr="0" compatLnSpc="1">
              <a:prstTxWarp prst="textNoShape">
                <a:avLst/>
              </a:prstTxWarp>
            </a:bodyPr>
            <a:lstStyle/>
            <a:p>
              <a:endParaRPr lang="en-US" sz="2500"/>
            </a:p>
          </p:txBody>
        </p:sp>
      </p:grpSp>
      <p:sp>
        <p:nvSpPr>
          <p:cNvPr id="3" name="Text Placeholder 9">
            <a:extLst>
              <a:ext uri="{FF2B5EF4-FFF2-40B4-BE49-F238E27FC236}">
                <a16:creationId xmlns:a16="http://schemas.microsoft.com/office/drawing/2014/main" id="{1F4A2EA4-CB15-F760-81BC-C412F587A4B8}"/>
              </a:ext>
            </a:extLst>
          </p:cNvPr>
          <p:cNvSpPr>
            <a:spLocks noGrp="1"/>
          </p:cNvSpPr>
          <p:nvPr>
            <p:ph type="body" sz="quarter" idx="12"/>
          </p:nvPr>
        </p:nvSpPr>
        <p:spPr>
          <a:xfrm>
            <a:off x="438150" y="4812630"/>
            <a:ext cx="8084616" cy="219159"/>
          </a:xfrm>
        </p:spPr>
        <p:txBody>
          <a:bodyPr/>
          <a:lstStyle>
            <a:lvl1pPr marL="0" indent="0">
              <a:buNone/>
              <a:defRPr sz="800"/>
            </a:lvl1pPr>
          </a:lstStyle>
          <a:p>
            <a:pPr lvl="0"/>
            <a:endParaRPr lang="en-US"/>
          </a:p>
        </p:txBody>
      </p:sp>
      <p:sp>
        <p:nvSpPr>
          <p:cNvPr id="4" name="Slide Number Placeholder 11">
            <a:extLst>
              <a:ext uri="{FF2B5EF4-FFF2-40B4-BE49-F238E27FC236}">
                <a16:creationId xmlns:a16="http://schemas.microsoft.com/office/drawing/2014/main" id="{BB1B9751-7180-4936-9F8D-56531DFB4155}"/>
              </a:ext>
              <a:ext uri="{C183D7F6-B498-43B3-948B-1728B52AA6E4}">
                <adec:decorative xmlns:adec="http://schemas.microsoft.com/office/drawing/2017/decorative" val="1"/>
              </a:ext>
            </a:extLst>
          </p:cNvPr>
          <p:cNvSpPr>
            <a:spLocks noGrp="1"/>
          </p:cNvSpPr>
          <p:nvPr>
            <p:ph type="sldNum" sz="quarter" idx="17"/>
          </p:nvPr>
        </p:nvSpPr>
        <p:spPr>
          <a:xfrm>
            <a:off x="8641080" y="4800600"/>
            <a:ext cx="402336" cy="274320"/>
          </a:xfrm>
          <a:prstGeom prst="rect">
            <a:avLst/>
          </a:prstGeom>
        </p:spPr>
        <p:txBody>
          <a:bodyPr/>
          <a:lstStyle>
            <a:lvl1pPr algn="r">
              <a:defRPr sz="1000">
                <a:solidFill>
                  <a:srgbClr val="B9B9B9"/>
                </a:solidFill>
                <a:latin typeface="Calibri" panose="020F0502020204030204" pitchFamily="34" charset="0"/>
                <a:cs typeface="Calibri" panose="020F0502020204030204" pitchFamily="34" charset="0"/>
              </a:defRPr>
            </a:lvl1pPr>
          </a:lstStyle>
          <a:p>
            <a:fld id="{BE1A0740-F252-4427-A288-A0F9AF0CD4D9}" type="slidenum">
              <a:rPr lang="en-US" smtClean="0"/>
              <a:pPr/>
              <a:t>‹#›</a:t>
            </a:fld>
            <a:endParaRPr lang="en-US"/>
          </a:p>
        </p:txBody>
      </p:sp>
      <p:sp>
        <p:nvSpPr>
          <p:cNvPr id="6" name="Text Placeholder 4">
            <a:extLst>
              <a:ext uri="{FF2B5EF4-FFF2-40B4-BE49-F238E27FC236}">
                <a16:creationId xmlns:a16="http://schemas.microsoft.com/office/drawing/2014/main" id="{C96517F4-150F-876E-6FE2-FF7CEDF2528A}"/>
              </a:ext>
            </a:extLst>
          </p:cNvPr>
          <p:cNvSpPr>
            <a:spLocks noGrp="1"/>
          </p:cNvSpPr>
          <p:nvPr>
            <p:ph type="body" sz="quarter" idx="18"/>
          </p:nvPr>
        </p:nvSpPr>
        <p:spPr>
          <a:xfrm>
            <a:off x="4797425" y="1358900"/>
            <a:ext cx="3889375" cy="3316288"/>
          </a:xfrm>
        </p:spPr>
        <p:txBody>
          <a:bodyPr/>
          <a:lstStyle>
            <a:lvl1pPr marL="228600" indent="-228600">
              <a:buClr>
                <a:schemeClr val="accent6">
                  <a:lumMod val="10000"/>
                  <a:lumOff val="90000"/>
                </a:schemeClr>
              </a:buClr>
              <a:buFont typeface="Arial" panose="020B0604020202020204" pitchFamily="34" charset="0"/>
              <a:buChar char="•"/>
              <a:defRPr sz="2000" b="1">
                <a:solidFill>
                  <a:srgbClr val="FFFFFF"/>
                </a:solidFill>
              </a:defRPr>
            </a:lvl1pPr>
            <a:lvl2pPr marL="457200" indent="-171450">
              <a:buClr>
                <a:schemeClr val="accent6">
                  <a:lumMod val="10000"/>
                  <a:lumOff val="90000"/>
                </a:schemeClr>
              </a:buClr>
              <a:buFont typeface="Arial" panose="020B0604020202020204" pitchFamily="34" charset="0"/>
              <a:buChar char="-"/>
              <a:defRPr sz="1800">
                <a:solidFill>
                  <a:srgbClr val="FFFFFF"/>
                </a:solidFill>
              </a:defRPr>
            </a:lvl2pPr>
            <a:lvl3pPr>
              <a:defRPr sz="1600">
                <a:solidFill>
                  <a:srgbClr val="1D1D1D"/>
                </a:solidFill>
              </a:defRPr>
            </a:lvl3pPr>
            <a:lvl4pPr>
              <a:defRPr sz="1400">
                <a:solidFill>
                  <a:srgbClr val="1D1D1D"/>
                </a:solidFill>
              </a:defRPr>
            </a:lvl4pPr>
            <a:lvl5pPr>
              <a:defRPr sz="1400">
                <a:solidFill>
                  <a:srgbClr val="1D1D1D"/>
                </a:solidFill>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584413729"/>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LOSING CDC">
    <p:bg>
      <p:bgPr>
        <a:solidFill>
          <a:srgbClr val="003774"/>
        </a:solidFill>
        <a:effectLst/>
      </p:bgPr>
    </p:bg>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23A17BC3-1F5B-28A0-7789-0DA0C7A50D7D}"/>
              </a:ext>
              <a:ext uri="{C183D7F6-B498-43B3-948B-1728B52AA6E4}">
                <adec:decorative xmlns:adec="http://schemas.microsoft.com/office/drawing/2017/decorative" val="1"/>
              </a:ext>
            </a:extLst>
          </p:cNvPr>
          <p:cNvGrpSpPr>
            <a:grpSpLocks noGrp="1" noUngrp="1" noRot="1" noMove="1" noResize="1"/>
          </p:cNvGrpSpPr>
          <p:nvPr userDrawn="1"/>
        </p:nvGrpSpPr>
        <p:grpSpPr>
          <a:xfrm>
            <a:off x="0" y="4274354"/>
            <a:ext cx="9144000" cy="869146"/>
            <a:chOff x="0" y="4274354"/>
            <a:chExt cx="9144000" cy="869146"/>
          </a:xfrm>
        </p:grpSpPr>
        <p:sp>
          <p:nvSpPr>
            <p:cNvPr id="16" name="Rectangle 15">
              <a:extLst>
                <a:ext uri="{FF2B5EF4-FFF2-40B4-BE49-F238E27FC236}">
                  <a16:creationId xmlns:a16="http://schemas.microsoft.com/office/drawing/2014/main" id="{7531CF5A-461C-2AF2-2E63-53A651F732BA}"/>
                </a:ext>
              </a:extLst>
            </p:cNvPr>
            <p:cNvSpPr>
              <a:spLocks noGrp="1" noRot="1" noMove="1" noResize="1" noEditPoints="1" noAdjustHandles="1" noChangeArrowheads="1" noChangeShapeType="1"/>
            </p:cNvSpPr>
            <p:nvPr userDrawn="1"/>
          </p:nvSpPr>
          <p:spPr>
            <a:xfrm>
              <a:off x="0" y="4274354"/>
              <a:ext cx="9144000" cy="869146"/>
            </a:xfrm>
            <a:prstGeom prst="rect">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nvGrpSpPr>
            <p:cNvPr id="17" name="Group 16">
              <a:extLst>
                <a:ext uri="{FF2B5EF4-FFF2-40B4-BE49-F238E27FC236}">
                  <a16:creationId xmlns:a16="http://schemas.microsoft.com/office/drawing/2014/main" id="{88A96CBD-9BC4-3F48-F0A5-DB94DE1071B8}"/>
                </a:ext>
              </a:extLst>
            </p:cNvPr>
            <p:cNvGrpSpPr>
              <a:grpSpLocks noGrp="1" noUngrp="1" noRot="1" noMove="1" noResize="1"/>
            </p:cNvGrpSpPr>
            <p:nvPr userDrawn="1"/>
          </p:nvGrpSpPr>
          <p:grpSpPr>
            <a:xfrm>
              <a:off x="553" y="4274861"/>
              <a:ext cx="5172541" cy="868639"/>
              <a:chOff x="1771" y="389"/>
              <a:chExt cx="14161532" cy="664930"/>
            </a:xfrm>
          </p:grpSpPr>
          <p:sp>
            <p:nvSpPr>
              <p:cNvPr id="18" name="Parallelogram 9">
                <a:extLst>
                  <a:ext uri="{FF2B5EF4-FFF2-40B4-BE49-F238E27FC236}">
                    <a16:creationId xmlns:a16="http://schemas.microsoft.com/office/drawing/2014/main" id="{1DF45998-B7ED-3B13-D19D-C839BC93162C}"/>
                  </a:ext>
                </a:extLst>
              </p:cNvPr>
              <p:cNvSpPr>
                <a:spLocks noGrp="1" noRot="1" noMove="1" noResize="1" noEditPoints="1" noAdjustHandles="1" noChangeArrowheads="1" noChangeShapeType="1"/>
              </p:cNvSpPr>
              <p:nvPr userDrawn="1"/>
            </p:nvSpPr>
            <p:spPr>
              <a:xfrm>
                <a:off x="1771" y="389"/>
                <a:ext cx="2010345" cy="664930"/>
              </a:xfrm>
              <a:custGeom>
                <a:avLst/>
                <a:gdLst>
                  <a:gd name="connsiteX0" fmla="*/ 0 w 2399861"/>
                  <a:gd name="connsiteY0" fmla="*/ 668592 h 668592"/>
                  <a:gd name="connsiteX1" fmla="*/ 167148 w 2399861"/>
                  <a:gd name="connsiteY1" fmla="*/ 0 h 668592"/>
                  <a:gd name="connsiteX2" fmla="*/ 2399861 w 2399861"/>
                  <a:gd name="connsiteY2" fmla="*/ 0 h 668592"/>
                  <a:gd name="connsiteX3" fmla="*/ 2232713 w 2399861"/>
                  <a:gd name="connsiteY3" fmla="*/ 668592 h 668592"/>
                  <a:gd name="connsiteX4" fmla="*/ 0 w 2399861"/>
                  <a:gd name="connsiteY4" fmla="*/ 668592 h 668592"/>
                  <a:gd name="connsiteX0" fmla="*/ 0 w 2261638"/>
                  <a:gd name="connsiteY0" fmla="*/ 668592 h 668592"/>
                  <a:gd name="connsiteX1" fmla="*/ 28925 w 2261638"/>
                  <a:gd name="connsiteY1" fmla="*/ 0 h 668592"/>
                  <a:gd name="connsiteX2" fmla="*/ 2261638 w 2261638"/>
                  <a:gd name="connsiteY2" fmla="*/ 0 h 668592"/>
                  <a:gd name="connsiteX3" fmla="*/ 2094490 w 2261638"/>
                  <a:gd name="connsiteY3" fmla="*/ 668592 h 668592"/>
                  <a:gd name="connsiteX4" fmla="*/ 0 w 2261638"/>
                  <a:gd name="connsiteY4" fmla="*/ 668592 h 668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1638" h="668592">
                    <a:moveTo>
                      <a:pt x="0" y="668592"/>
                    </a:moveTo>
                    <a:lnTo>
                      <a:pt x="28925" y="0"/>
                    </a:lnTo>
                    <a:lnTo>
                      <a:pt x="2261638" y="0"/>
                    </a:lnTo>
                    <a:lnTo>
                      <a:pt x="2094490" y="668592"/>
                    </a:lnTo>
                    <a:lnTo>
                      <a:pt x="0" y="668592"/>
                    </a:lnTo>
                    <a:close/>
                  </a:path>
                </a:pathLst>
              </a:custGeom>
              <a:solidFill>
                <a:srgbClr val="1643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9" name="Parallelogram 18">
                <a:extLst>
                  <a:ext uri="{FF2B5EF4-FFF2-40B4-BE49-F238E27FC236}">
                    <a16:creationId xmlns:a16="http://schemas.microsoft.com/office/drawing/2014/main" id="{2C94CA9D-1D40-AB06-E28C-01B79FC23B99}"/>
                  </a:ext>
                </a:extLst>
              </p:cNvPr>
              <p:cNvSpPr>
                <a:spLocks noGrp="1" noRot="1" noMove="1" noResize="1" noEditPoints="1" noAdjustHandles="1" noChangeArrowheads="1" noChangeShapeType="1"/>
              </p:cNvSpPr>
              <p:nvPr userDrawn="1"/>
            </p:nvSpPr>
            <p:spPr>
              <a:xfrm>
                <a:off x="1267572" y="389"/>
                <a:ext cx="3829094" cy="664930"/>
              </a:xfrm>
              <a:prstGeom prst="parallelogram">
                <a:avLst/>
              </a:prstGeom>
              <a:solidFill>
                <a:srgbClr val="194D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20" name="Parallelogram 19">
                <a:extLst>
                  <a:ext uri="{FF2B5EF4-FFF2-40B4-BE49-F238E27FC236}">
                    <a16:creationId xmlns:a16="http://schemas.microsoft.com/office/drawing/2014/main" id="{2E700AAC-8ED5-0BD9-0D59-78D98E213E6D}"/>
                  </a:ext>
                </a:extLst>
              </p:cNvPr>
              <p:cNvSpPr>
                <a:spLocks noGrp="1" noRot="1" noMove="1" noResize="1" noEditPoints="1" noAdjustHandles="1" noChangeArrowheads="1" noChangeShapeType="1"/>
              </p:cNvSpPr>
              <p:nvPr userDrawn="1"/>
            </p:nvSpPr>
            <p:spPr>
              <a:xfrm>
                <a:off x="4209773" y="389"/>
                <a:ext cx="4996928" cy="664930"/>
              </a:xfrm>
              <a:prstGeom prst="parallelogram">
                <a:avLst/>
              </a:prstGeom>
              <a:solidFill>
                <a:srgbClr val="1C56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21" name="Parallelogram 20">
                <a:extLst>
                  <a:ext uri="{FF2B5EF4-FFF2-40B4-BE49-F238E27FC236}">
                    <a16:creationId xmlns:a16="http://schemas.microsoft.com/office/drawing/2014/main" id="{524E04CF-F3D6-66B2-FB7C-10C171C17462}"/>
                  </a:ext>
                </a:extLst>
              </p:cNvPr>
              <p:cNvSpPr>
                <a:spLocks noGrp="1" noRot="1" noMove="1" noResize="1" noEditPoints="1" noAdjustHandles="1" noChangeArrowheads="1" noChangeShapeType="1"/>
              </p:cNvSpPr>
              <p:nvPr userDrawn="1"/>
            </p:nvSpPr>
            <p:spPr>
              <a:xfrm>
                <a:off x="8136570" y="389"/>
                <a:ext cx="6026733" cy="664930"/>
              </a:xfrm>
              <a:prstGeom prst="parallelogram">
                <a:avLst/>
              </a:prstGeom>
              <a:solidFill>
                <a:srgbClr val="1E5D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grpSp>
      <p:sp>
        <p:nvSpPr>
          <p:cNvPr id="4" name="Title 3">
            <a:extLst>
              <a:ext uri="{FF2B5EF4-FFF2-40B4-BE49-F238E27FC236}">
                <a16:creationId xmlns:a16="http://schemas.microsoft.com/office/drawing/2014/main" id="{DA1AAE42-4A62-8308-16A3-AF933411C0D6}"/>
              </a:ext>
            </a:extLst>
          </p:cNvPr>
          <p:cNvSpPr>
            <a:spLocks noGrp="1"/>
          </p:cNvSpPr>
          <p:nvPr userDrawn="1">
            <p:ph type="title"/>
          </p:nvPr>
        </p:nvSpPr>
        <p:spPr>
          <a:xfrm>
            <a:off x="457200" y="210312"/>
            <a:ext cx="8229600" cy="857250"/>
          </a:xfrm>
          <a:prstGeom prst="rect">
            <a:avLst/>
          </a:prstGeom>
        </p:spPr>
        <p:txBody>
          <a:bodyPr anchor="ctr"/>
          <a:lstStyle>
            <a:lvl1pPr algn="l">
              <a:lnSpc>
                <a:spcPts val="3000"/>
              </a:lnSpc>
              <a:defRPr sz="2800" b="1">
                <a:solidFill>
                  <a:srgbClr val="FFFFFF"/>
                </a:solidFill>
                <a:latin typeface="Calibri" panose="020F0502020204030204" pitchFamily="34" charset="0"/>
                <a:cs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85D74EFB-518F-C978-3CDA-5C27004A669B}"/>
              </a:ext>
              <a:ext uri="{C183D7F6-B498-43B3-948B-1728B52AA6E4}">
                <adec:decorative xmlns:adec="http://schemas.microsoft.com/office/drawing/2017/decorative" val="1"/>
              </a:ext>
            </a:extLst>
          </p:cNvPr>
          <p:cNvSpPr>
            <a:spLocks noGrp="1"/>
          </p:cNvSpPr>
          <p:nvPr>
            <p:ph type="sldNum" sz="quarter" idx="11"/>
          </p:nvPr>
        </p:nvSpPr>
        <p:spPr>
          <a:xfrm>
            <a:off x="8641080" y="4023360"/>
            <a:ext cx="402336" cy="274637"/>
          </a:xfrm>
        </p:spPr>
        <p:txBody>
          <a:bodyPr/>
          <a:lstStyle>
            <a:lvl1pPr>
              <a:defRPr>
                <a:solidFill>
                  <a:srgbClr val="B9B9B9"/>
                </a:solidFill>
                <a:latin typeface="Calibri" panose="020F0502020204030204" pitchFamily="34" charset="0"/>
                <a:cs typeface="Calibri" panose="020F0502020204030204" pitchFamily="34" charset="0"/>
              </a:defRPr>
            </a:lvl1pPr>
          </a:lstStyle>
          <a:p>
            <a:fld id="{D8E7DCDC-E408-4B61-982D-00D1D5E6AEFC}" type="slidenum">
              <a:rPr lang="en-US" smtClean="0"/>
              <a:pPr/>
              <a:t>‹#›</a:t>
            </a:fld>
            <a:endParaRPr lang="en-US"/>
          </a:p>
        </p:txBody>
      </p:sp>
      <p:pic>
        <p:nvPicPr>
          <p:cNvPr id="2" name="Graphic 1" descr="CDC logo with trademark. A blue rectangle with a white border. In the center, white sans-serif letters &quot;CDC&quot; are displayed, with four white rays radiating diagonally from the bottom left to the top right behind the letters.">
            <a:extLst>
              <a:ext uri="{FF2B5EF4-FFF2-40B4-BE49-F238E27FC236}">
                <a16:creationId xmlns:a16="http://schemas.microsoft.com/office/drawing/2014/main" id="{6208287E-A6C6-1BAB-5E93-7158745E0768}"/>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8168459" y="4459875"/>
            <a:ext cx="802124" cy="508489"/>
          </a:xfrm>
          <a:prstGeom prst="rect">
            <a:avLst/>
          </a:prstGeom>
        </p:spPr>
      </p:pic>
    </p:spTree>
    <p:extLst>
      <p:ext uri="{BB962C8B-B14F-4D97-AF65-F5344CB8AC3E}">
        <p14:creationId xmlns:p14="http://schemas.microsoft.com/office/powerpoint/2010/main" val="2411314602"/>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LOSING CDC ATSDR">
    <p:bg>
      <p:bgPr>
        <a:solidFill>
          <a:srgbClr val="003774"/>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9DE51C5C-061E-82A7-65CD-CB91ADC1E19F}"/>
              </a:ext>
              <a:ext uri="{C183D7F6-B498-43B3-948B-1728B52AA6E4}">
                <adec:decorative xmlns:adec="http://schemas.microsoft.com/office/drawing/2017/decorative" val="1"/>
              </a:ext>
            </a:extLst>
          </p:cNvPr>
          <p:cNvGrpSpPr>
            <a:grpSpLocks/>
          </p:cNvGrpSpPr>
          <p:nvPr userDrawn="1"/>
        </p:nvGrpSpPr>
        <p:grpSpPr>
          <a:xfrm>
            <a:off x="0" y="4274354"/>
            <a:ext cx="9144000" cy="869146"/>
            <a:chOff x="0" y="4274354"/>
            <a:chExt cx="9144000" cy="869146"/>
          </a:xfrm>
        </p:grpSpPr>
        <p:sp>
          <p:nvSpPr>
            <p:cNvPr id="5" name="Rectangle 4">
              <a:extLst>
                <a:ext uri="{FF2B5EF4-FFF2-40B4-BE49-F238E27FC236}">
                  <a16:creationId xmlns:a16="http://schemas.microsoft.com/office/drawing/2014/main" id="{2032C90D-E6F5-DB53-F053-9B3394B1067E}"/>
                </a:ext>
              </a:extLst>
            </p:cNvPr>
            <p:cNvSpPr>
              <a:spLocks/>
            </p:cNvSpPr>
            <p:nvPr userDrawn="1"/>
          </p:nvSpPr>
          <p:spPr>
            <a:xfrm>
              <a:off x="0" y="4274354"/>
              <a:ext cx="9144000" cy="869146"/>
            </a:xfrm>
            <a:prstGeom prst="rect">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nvGrpSpPr>
            <p:cNvPr id="6" name="Group 5">
              <a:extLst>
                <a:ext uri="{FF2B5EF4-FFF2-40B4-BE49-F238E27FC236}">
                  <a16:creationId xmlns:a16="http://schemas.microsoft.com/office/drawing/2014/main" id="{4C15464F-2DC0-02E4-5EBE-4271CBFCFE29}"/>
                </a:ext>
              </a:extLst>
            </p:cNvPr>
            <p:cNvGrpSpPr>
              <a:grpSpLocks/>
            </p:cNvGrpSpPr>
            <p:nvPr userDrawn="1"/>
          </p:nvGrpSpPr>
          <p:grpSpPr>
            <a:xfrm>
              <a:off x="553" y="4274861"/>
              <a:ext cx="5172541" cy="868639"/>
              <a:chOff x="1771" y="389"/>
              <a:chExt cx="14161532" cy="664930"/>
            </a:xfrm>
          </p:grpSpPr>
          <p:sp>
            <p:nvSpPr>
              <p:cNvPr id="7" name="Parallelogram 9">
                <a:extLst>
                  <a:ext uri="{FF2B5EF4-FFF2-40B4-BE49-F238E27FC236}">
                    <a16:creationId xmlns:a16="http://schemas.microsoft.com/office/drawing/2014/main" id="{4B1DA4E7-9DDE-5DDD-9BAC-121DCC207924}"/>
                  </a:ext>
                </a:extLst>
              </p:cNvPr>
              <p:cNvSpPr>
                <a:spLocks/>
              </p:cNvSpPr>
              <p:nvPr userDrawn="1"/>
            </p:nvSpPr>
            <p:spPr>
              <a:xfrm>
                <a:off x="1771" y="389"/>
                <a:ext cx="2010345" cy="664930"/>
              </a:xfrm>
              <a:custGeom>
                <a:avLst/>
                <a:gdLst>
                  <a:gd name="connsiteX0" fmla="*/ 0 w 2399861"/>
                  <a:gd name="connsiteY0" fmla="*/ 668592 h 668592"/>
                  <a:gd name="connsiteX1" fmla="*/ 167148 w 2399861"/>
                  <a:gd name="connsiteY1" fmla="*/ 0 h 668592"/>
                  <a:gd name="connsiteX2" fmla="*/ 2399861 w 2399861"/>
                  <a:gd name="connsiteY2" fmla="*/ 0 h 668592"/>
                  <a:gd name="connsiteX3" fmla="*/ 2232713 w 2399861"/>
                  <a:gd name="connsiteY3" fmla="*/ 668592 h 668592"/>
                  <a:gd name="connsiteX4" fmla="*/ 0 w 2399861"/>
                  <a:gd name="connsiteY4" fmla="*/ 668592 h 668592"/>
                  <a:gd name="connsiteX0" fmla="*/ 0 w 2261638"/>
                  <a:gd name="connsiteY0" fmla="*/ 668592 h 668592"/>
                  <a:gd name="connsiteX1" fmla="*/ 28925 w 2261638"/>
                  <a:gd name="connsiteY1" fmla="*/ 0 h 668592"/>
                  <a:gd name="connsiteX2" fmla="*/ 2261638 w 2261638"/>
                  <a:gd name="connsiteY2" fmla="*/ 0 h 668592"/>
                  <a:gd name="connsiteX3" fmla="*/ 2094490 w 2261638"/>
                  <a:gd name="connsiteY3" fmla="*/ 668592 h 668592"/>
                  <a:gd name="connsiteX4" fmla="*/ 0 w 2261638"/>
                  <a:gd name="connsiteY4" fmla="*/ 668592 h 668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1638" h="668592">
                    <a:moveTo>
                      <a:pt x="0" y="668592"/>
                    </a:moveTo>
                    <a:lnTo>
                      <a:pt x="28925" y="0"/>
                    </a:lnTo>
                    <a:lnTo>
                      <a:pt x="2261638" y="0"/>
                    </a:lnTo>
                    <a:lnTo>
                      <a:pt x="2094490" y="668592"/>
                    </a:lnTo>
                    <a:lnTo>
                      <a:pt x="0" y="668592"/>
                    </a:lnTo>
                    <a:close/>
                  </a:path>
                </a:pathLst>
              </a:custGeom>
              <a:solidFill>
                <a:srgbClr val="1643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8" name="Parallelogram 7">
                <a:extLst>
                  <a:ext uri="{FF2B5EF4-FFF2-40B4-BE49-F238E27FC236}">
                    <a16:creationId xmlns:a16="http://schemas.microsoft.com/office/drawing/2014/main" id="{B86E1BC7-59E7-4F47-5FB3-C02246911E2C}"/>
                  </a:ext>
                </a:extLst>
              </p:cNvPr>
              <p:cNvSpPr>
                <a:spLocks/>
              </p:cNvSpPr>
              <p:nvPr userDrawn="1"/>
            </p:nvSpPr>
            <p:spPr>
              <a:xfrm>
                <a:off x="1267572" y="389"/>
                <a:ext cx="3829094" cy="664930"/>
              </a:xfrm>
              <a:prstGeom prst="parallelogram">
                <a:avLst/>
              </a:prstGeom>
              <a:solidFill>
                <a:srgbClr val="194D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3" name="Parallelogram 12">
                <a:extLst>
                  <a:ext uri="{FF2B5EF4-FFF2-40B4-BE49-F238E27FC236}">
                    <a16:creationId xmlns:a16="http://schemas.microsoft.com/office/drawing/2014/main" id="{1200FC31-8FC6-FF0D-B5D2-3AAF45711FE3}"/>
                  </a:ext>
                </a:extLst>
              </p:cNvPr>
              <p:cNvSpPr>
                <a:spLocks/>
              </p:cNvSpPr>
              <p:nvPr userDrawn="1"/>
            </p:nvSpPr>
            <p:spPr>
              <a:xfrm>
                <a:off x="4209773" y="389"/>
                <a:ext cx="4996928" cy="664930"/>
              </a:xfrm>
              <a:prstGeom prst="parallelogram">
                <a:avLst/>
              </a:prstGeom>
              <a:solidFill>
                <a:srgbClr val="1C56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19" name="Parallelogram 18">
                <a:extLst>
                  <a:ext uri="{FF2B5EF4-FFF2-40B4-BE49-F238E27FC236}">
                    <a16:creationId xmlns:a16="http://schemas.microsoft.com/office/drawing/2014/main" id="{9E48511E-6721-466F-BC20-6BA94574094F}"/>
                  </a:ext>
                </a:extLst>
              </p:cNvPr>
              <p:cNvSpPr>
                <a:spLocks/>
              </p:cNvSpPr>
              <p:nvPr userDrawn="1"/>
            </p:nvSpPr>
            <p:spPr>
              <a:xfrm>
                <a:off x="8136570" y="389"/>
                <a:ext cx="6026733" cy="664930"/>
              </a:xfrm>
              <a:prstGeom prst="parallelogram">
                <a:avLst/>
              </a:prstGeom>
              <a:solidFill>
                <a:srgbClr val="1E5D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grpSp>
      <p:sp>
        <p:nvSpPr>
          <p:cNvPr id="4" name="Title 3">
            <a:extLst>
              <a:ext uri="{FF2B5EF4-FFF2-40B4-BE49-F238E27FC236}">
                <a16:creationId xmlns:a16="http://schemas.microsoft.com/office/drawing/2014/main" id="{DA1AAE42-4A62-8308-16A3-AF933411C0D6}"/>
              </a:ext>
            </a:extLst>
          </p:cNvPr>
          <p:cNvSpPr>
            <a:spLocks noGrp="1"/>
          </p:cNvSpPr>
          <p:nvPr userDrawn="1">
            <p:ph type="title"/>
          </p:nvPr>
        </p:nvSpPr>
        <p:spPr>
          <a:xfrm>
            <a:off x="457200" y="210312"/>
            <a:ext cx="8229600" cy="857250"/>
          </a:xfrm>
          <a:prstGeom prst="rect">
            <a:avLst/>
          </a:prstGeom>
        </p:spPr>
        <p:txBody>
          <a:bodyPr anchor="ctr"/>
          <a:lstStyle>
            <a:lvl1pPr algn="l">
              <a:lnSpc>
                <a:spcPts val="3000"/>
              </a:lnSpc>
              <a:defRPr sz="2800" b="1">
                <a:solidFill>
                  <a:srgbClr val="FFFFFF"/>
                </a:solidFill>
                <a:latin typeface="Calibri" panose="020F0502020204030204" pitchFamily="34" charset="0"/>
                <a:cs typeface="Calibri" panose="020F0502020204030204" pitchFamily="34" charset="0"/>
              </a:defRPr>
            </a:lvl1pPr>
          </a:lstStyle>
          <a:p>
            <a:endParaRPr lang="en-US"/>
          </a:p>
        </p:txBody>
      </p:sp>
      <p:sp>
        <p:nvSpPr>
          <p:cNvPr id="12" name="Slide Number Placeholder 11">
            <a:extLst>
              <a:ext uri="{FF2B5EF4-FFF2-40B4-BE49-F238E27FC236}">
                <a16:creationId xmlns:a16="http://schemas.microsoft.com/office/drawing/2014/main" id="{22D3104C-B56F-273E-8CB7-21BAFD11ED8C}"/>
              </a:ext>
              <a:ext uri="{C183D7F6-B498-43B3-948B-1728B52AA6E4}">
                <adec:decorative xmlns:adec="http://schemas.microsoft.com/office/drawing/2017/decorative" val="1"/>
              </a:ext>
            </a:extLst>
          </p:cNvPr>
          <p:cNvSpPr>
            <a:spLocks noGrp="1"/>
          </p:cNvSpPr>
          <p:nvPr>
            <p:ph type="sldNum" sz="quarter" idx="11"/>
          </p:nvPr>
        </p:nvSpPr>
        <p:spPr>
          <a:xfrm>
            <a:off x="8641080" y="4023360"/>
            <a:ext cx="402336" cy="274637"/>
          </a:xfrm>
        </p:spPr>
        <p:txBody>
          <a:bodyPr/>
          <a:lstStyle>
            <a:lvl1pPr>
              <a:defRPr>
                <a:solidFill>
                  <a:srgbClr val="B9B9B9"/>
                </a:solidFill>
                <a:latin typeface="Calibri" panose="020F0502020204030204" pitchFamily="34" charset="0"/>
                <a:cs typeface="Calibri" panose="020F0502020204030204" pitchFamily="34" charset="0"/>
              </a:defRPr>
            </a:lvl1pPr>
          </a:lstStyle>
          <a:p>
            <a:fld id="{D8E7DCDC-E408-4B61-982D-00D1D5E6AEFC}" type="slidenum">
              <a:rPr lang="en-US" smtClean="0"/>
              <a:pPr/>
              <a:t>‹#›</a:t>
            </a:fld>
            <a:endParaRPr lang="en-US"/>
          </a:p>
        </p:txBody>
      </p:sp>
      <p:pic>
        <p:nvPicPr>
          <p:cNvPr id="3" name="Graphic 2" descr="CDC logo with trademark. A blue rectangle with a white border. In the center, white sans-serif letters &quot;CDC&quot; are displayed, with four white rays radiating diagonally from the bottom left to the top right behind the letters.">
            <a:extLst>
              <a:ext uri="{FF2B5EF4-FFF2-40B4-BE49-F238E27FC236}">
                <a16:creationId xmlns:a16="http://schemas.microsoft.com/office/drawing/2014/main" id="{929714F4-AD3D-2131-3BF9-CCBA0355F930}"/>
              </a:ext>
            </a:extLst>
          </p:cNvPr>
          <p:cNvPicPr>
            <a:picLocks noChangeAspect="1"/>
          </p:cNvPicPr>
          <p:nvPr userDrawn="1"/>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7205400" y="4459875"/>
            <a:ext cx="802124" cy="508489"/>
          </a:xfrm>
          <a:prstGeom prst="rect">
            <a:avLst/>
          </a:prstGeom>
        </p:spPr>
      </p:pic>
      <p:pic>
        <p:nvPicPr>
          <p:cNvPr id="10" name="Graphic 9" descr="logo, Agency for Toxic Substances and Disease Registry">
            <a:extLst>
              <a:ext uri="{FF2B5EF4-FFF2-40B4-BE49-F238E27FC236}">
                <a16:creationId xmlns:a16="http://schemas.microsoft.com/office/drawing/2014/main" id="{EC223DA9-5D59-BBC5-2CAF-644912510ECF}"/>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173938" y="4548751"/>
            <a:ext cx="818985" cy="245696"/>
          </a:xfrm>
          <a:prstGeom prst="rect">
            <a:avLst/>
          </a:prstGeom>
        </p:spPr>
      </p:pic>
    </p:spTree>
    <p:extLst>
      <p:ext uri="{BB962C8B-B14F-4D97-AF65-F5344CB8AC3E}">
        <p14:creationId xmlns:p14="http://schemas.microsoft.com/office/powerpoint/2010/main" val="2867099111"/>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5_TITLE_CDC_alt_header">
    <p:bg>
      <p:bgPr>
        <a:solidFill>
          <a:schemeClr val="bg2"/>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04309823-E745-9AE6-697D-FA12A6546713}"/>
              </a:ext>
              <a:ext uri="{C183D7F6-B498-43B3-948B-1728B52AA6E4}">
                <adec:decorative xmlns:adec="http://schemas.microsoft.com/office/drawing/2017/decorative" val="1"/>
              </a:ext>
            </a:extLst>
          </p:cNvPr>
          <p:cNvGrpSpPr>
            <a:grpSpLocks noGrp="1" noUngrp="1" noRot="1" noMove="1" noResize="1"/>
          </p:cNvGrpSpPr>
          <p:nvPr userDrawn="1"/>
        </p:nvGrpSpPr>
        <p:grpSpPr>
          <a:xfrm>
            <a:off x="0" y="0"/>
            <a:ext cx="9144000" cy="171450"/>
            <a:chOff x="0" y="0"/>
            <a:chExt cx="9144000" cy="171450"/>
          </a:xfrm>
        </p:grpSpPr>
        <p:sp>
          <p:nvSpPr>
            <p:cNvPr id="41" name="Rectangle 40">
              <a:extLst>
                <a:ext uri="{FF2B5EF4-FFF2-40B4-BE49-F238E27FC236}">
                  <a16:creationId xmlns:a16="http://schemas.microsoft.com/office/drawing/2014/main" id="{1E8587A6-7C1A-EC72-C16A-98204569B39A}"/>
                </a:ext>
              </a:extLst>
            </p:cNvPr>
            <p:cNvSpPr>
              <a:spLocks noGrp="1" noRot="1" noMove="1" noResize="1" noEditPoints="1" noAdjustHandles="1" noChangeArrowheads="1" noChangeShapeType="1"/>
            </p:cNvSpPr>
            <p:nvPr userDrawn="1"/>
          </p:nvSpPr>
          <p:spPr>
            <a:xfrm>
              <a:off x="0" y="0"/>
              <a:ext cx="9144000" cy="171350"/>
            </a:xfrm>
            <a:prstGeom prst="rect">
              <a:avLst/>
            </a:prstGeom>
            <a:solidFill>
              <a:srgbClr val="1E66B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44" name="Parallelogram 9">
              <a:extLst>
                <a:ext uri="{FF2B5EF4-FFF2-40B4-BE49-F238E27FC236}">
                  <a16:creationId xmlns:a16="http://schemas.microsoft.com/office/drawing/2014/main" id="{EA18C2A9-CD91-4656-D4FD-18B4B82E4B80}"/>
                </a:ext>
              </a:extLst>
            </p:cNvPr>
            <p:cNvSpPr>
              <a:spLocks noGrp="1" noRot="1" noMove="1" noResize="1" noEditPoints="1" noAdjustHandles="1" noChangeArrowheads="1" noChangeShapeType="1"/>
            </p:cNvSpPr>
            <p:nvPr userDrawn="1"/>
          </p:nvSpPr>
          <p:spPr>
            <a:xfrm>
              <a:off x="553" y="100"/>
              <a:ext cx="734284" cy="171350"/>
            </a:xfrm>
            <a:custGeom>
              <a:avLst/>
              <a:gdLst>
                <a:gd name="connsiteX0" fmla="*/ 0 w 2399861"/>
                <a:gd name="connsiteY0" fmla="*/ 668592 h 668592"/>
                <a:gd name="connsiteX1" fmla="*/ 167148 w 2399861"/>
                <a:gd name="connsiteY1" fmla="*/ 0 h 668592"/>
                <a:gd name="connsiteX2" fmla="*/ 2399861 w 2399861"/>
                <a:gd name="connsiteY2" fmla="*/ 0 h 668592"/>
                <a:gd name="connsiteX3" fmla="*/ 2232713 w 2399861"/>
                <a:gd name="connsiteY3" fmla="*/ 668592 h 668592"/>
                <a:gd name="connsiteX4" fmla="*/ 0 w 2399861"/>
                <a:gd name="connsiteY4" fmla="*/ 668592 h 668592"/>
                <a:gd name="connsiteX0" fmla="*/ 0 w 2261638"/>
                <a:gd name="connsiteY0" fmla="*/ 668592 h 668592"/>
                <a:gd name="connsiteX1" fmla="*/ 28925 w 2261638"/>
                <a:gd name="connsiteY1" fmla="*/ 0 h 668592"/>
                <a:gd name="connsiteX2" fmla="*/ 2261638 w 2261638"/>
                <a:gd name="connsiteY2" fmla="*/ 0 h 668592"/>
                <a:gd name="connsiteX3" fmla="*/ 2094490 w 2261638"/>
                <a:gd name="connsiteY3" fmla="*/ 668592 h 668592"/>
                <a:gd name="connsiteX4" fmla="*/ 0 w 2261638"/>
                <a:gd name="connsiteY4" fmla="*/ 668592 h 668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1638" h="668592">
                  <a:moveTo>
                    <a:pt x="0" y="668592"/>
                  </a:moveTo>
                  <a:lnTo>
                    <a:pt x="28925" y="0"/>
                  </a:lnTo>
                  <a:lnTo>
                    <a:pt x="2261638" y="0"/>
                  </a:lnTo>
                  <a:lnTo>
                    <a:pt x="2094490" y="668592"/>
                  </a:lnTo>
                  <a:lnTo>
                    <a:pt x="0" y="668592"/>
                  </a:lnTo>
                  <a:close/>
                </a:path>
              </a:pathLst>
            </a:custGeom>
            <a:solidFill>
              <a:srgbClr val="1643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45" name="Parallelogram 44">
              <a:extLst>
                <a:ext uri="{FF2B5EF4-FFF2-40B4-BE49-F238E27FC236}">
                  <a16:creationId xmlns:a16="http://schemas.microsoft.com/office/drawing/2014/main" id="{AE0A8C09-00C3-D95E-B5DA-0F0A402DC7AB}"/>
                </a:ext>
              </a:extLst>
            </p:cNvPr>
            <p:cNvSpPr>
              <a:spLocks noGrp="1" noRot="1" noMove="1" noResize="1" noEditPoints="1" noAdjustHandles="1" noChangeArrowheads="1" noChangeShapeType="1"/>
            </p:cNvSpPr>
            <p:nvPr userDrawn="1"/>
          </p:nvSpPr>
          <p:spPr>
            <a:xfrm>
              <a:off x="462891" y="100"/>
              <a:ext cx="1398588" cy="171350"/>
            </a:xfrm>
            <a:prstGeom prst="parallelogram">
              <a:avLst/>
            </a:prstGeom>
            <a:solidFill>
              <a:srgbClr val="194D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46" name="Parallelogram 45">
              <a:extLst>
                <a:ext uri="{FF2B5EF4-FFF2-40B4-BE49-F238E27FC236}">
                  <a16:creationId xmlns:a16="http://schemas.microsoft.com/office/drawing/2014/main" id="{B944134F-25AD-BEB2-C0BF-43DF4B11FC3F}"/>
                </a:ext>
              </a:extLst>
            </p:cNvPr>
            <p:cNvSpPr>
              <a:spLocks noGrp="1" noRot="1" noMove="1" noResize="1" noEditPoints="1" noAdjustHandles="1" noChangeArrowheads="1" noChangeShapeType="1"/>
            </p:cNvSpPr>
            <p:nvPr userDrawn="1"/>
          </p:nvSpPr>
          <p:spPr>
            <a:xfrm>
              <a:off x="1537538" y="100"/>
              <a:ext cx="1825143" cy="171350"/>
            </a:xfrm>
            <a:prstGeom prst="parallelogram">
              <a:avLst/>
            </a:prstGeom>
            <a:solidFill>
              <a:srgbClr val="1C56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47" name="Parallelogram 46">
              <a:extLst>
                <a:ext uri="{FF2B5EF4-FFF2-40B4-BE49-F238E27FC236}">
                  <a16:creationId xmlns:a16="http://schemas.microsoft.com/office/drawing/2014/main" id="{A01506F6-4045-30A7-1967-7A2272067890}"/>
                </a:ext>
              </a:extLst>
            </p:cNvPr>
            <p:cNvSpPr>
              <a:spLocks noGrp="1" noRot="1" noMove="1" noResize="1" noEditPoints="1" noAdjustHandles="1" noChangeArrowheads="1" noChangeShapeType="1"/>
            </p:cNvSpPr>
            <p:nvPr userDrawn="1"/>
          </p:nvSpPr>
          <p:spPr>
            <a:xfrm>
              <a:off x="2971812" y="100"/>
              <a:ext cx="2201282" cy="171350"/>
            </a:xfrm>
            <a:prstGeom prst="parallelogram">
              <a:avLst/>
            </a:prstGeom>
            <a:solidFill>
              <a:srgbClr val="1E5D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sp>
        <p:nvSpPr>
          <p:cNvPr id="7" name="Title 1"/>
          <p:cNvSpPr>
            <a:spLocks noGrp="1"/>
          </p:cNvSpPr>
          <p:nvPr userDrawn="1">
            <p:ph type="title"/>
          </p:nvPr>
        </p:nvSpPr>
        <p:spPr>
          <a:xfrm>
            <a:off x="457200" y="888207"/>
            <a:ext cx="8229600" cy="857250"/>
          </a:xfrm>
          <a:prstGeom prst="rect">
            <a:avLst/>
          </a:prstGeom>
        </p:spPr>
        <p:txBody>
          <a:bodyPr anchor="ctr"/>
          <a:lstStyle>
            <a:lvl1pPr algn="l">
              <a:lnSpc>
                <a:spcPts val="3000"/>
              </a:lnSpc>
              <a:defRPr sz="2800" b="1" baseline="0">
                <a:solidFill>
                  <a:srgbClr val="0057B7"/>
                </a:solidFill>
                <a:effectLst/>
                <a:latin typeface="Calibri" pitchFamily="34" charset="0"/>
              </a:defRPr>
            </a:lvl1pPr>
          </a:lstStyle>
          <a:p>
            <a:endParaRPr lang="en-US"/>
          </a:p>
        </p:txBody>
      </p:sp>
      <p:sp>
        <p:nvSpPr>
          <p:cNvPr id="8" name="Subtitle 2"/>
          <p:cNvSpPr>
            <a:spLocks noGrp="1"/>
          </p:cNvSpPr>
          <p:nvPr userDrawn="1">
            <p:ph type="subTitle" idx="1"/>
          </p:nvPr>
        </p:nvSpPr>
        <p:spPr>
          <a:xfrm>
            <a:off x="457200" y="2144512"/>
            <a:ext cx="6400800" cy="342900"/>
          </a:xfrm>
          <a:prstGeom prst="rect">
            <a:avLst/>
          </a:prstGeom>
        </p:spPr>
        <p:txBody>
          <a:bodyPr/>
          <a:lstStyle>
            <a:lvl1pPr marL="0" indent="0" algn="l">
              <a:buNone/>
              <a:defRPr sz="2000" b="1" baseline="0">
                <a:solidFill>
                  <a:srgbClr val="0057B7"/>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a:p>
        </p:txBody>
      </p:sp>
      <p:sp>
        <p:nvSpPr>
          <p:cNvPr id="10" name="Text Placeholder 8"/>
          <p:cNvSpPr>
            <a:spLocks noGrp="1"/>
          </p:cNvSpPr>
          <p:nvPr userDrawn="1">
            <p:ph type="body" sz="quarter" idx="10"/>
          </p:nvPr>
        </p:nvSpPr>
        <p:spPr>
          <a:xfrm>
            <a:off x="457200" y="2959514"/>
            <a:ext cx="6400800" cy="971550"/>
          </a:xfrm>
          <a:prstGeom prst="rect">
            <a:avLst/>
          </a:prstGeom>
        </p:spPr>
        <p:txBody>
          <a:bodyPr/>
          <a:lstStyle>
            <a:lvl1pPr marL="0" indent="0" algn="l">
              <a:lnSpc>
                <a:spcPts val="2000"/>
              </a:lnSpc>
              <a:buNone/>
              <a:defRPr sz="1800" baseline="0">
                <a:solidFill>
                  <a:srgbClr val="000000"/>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a:p>
        </p:txBody>
      </p:sp>
      <p:sp>
        <p:nvSpPr>
          <p:cNvPr id="29" name="Text Placeholder 28">
            <a:extLst>
              <a:ext uri="{FF2B5EF4-FFF2-40B4-BE49-F238E27FC236}">
                <a16:creationId xmlns:a16="http://schemas.microsoft.com/office/drawing/2014/main" id="{A617DD9D-7533-7A57-89FB-4D057BCEAC55}"/>
              </a:ext>
            </a:extLst>
          </p:cNvPr>
          <p:cNvSpPr>
            <a:spLocks noGrp="1"/>
          </p:cNvSpPr>
          <p:nvPr userDrawn="1">
            <p:ph type="body" sz="quarter" idx="11" hasCustomPrompt="1"/>
          </p:nvPr>
        </p:nvSpPr>
        <p:spPr>
          <a:xfrm>
            <a:off x="457200" y="279400"/>
            <a:ext cx="6908800" cy="406400"/>
          </a:xfrm>
        </p:spPr>
        <p:txBody>
          <a:bodyPr/>
          <a:lstStyle>
            <a:lvl1pPr marL="0" indent="0">
              <a:buNone/>
              <a:defRPr sz="1800">
                <a:solidFill>
                  <a:schemeClr val="bg1"/>
                </a:solidFill>
              </a:defRPr>
            </a:lvl1pPr>
          </a:lstStyle>
          <a:p>
            <a:pPr lvl="0"/>
            <a:r>
              <a:rPr lang="en-US"/>
              <a:t>Place center name here</a:t>
            </a:r>
          </a:p>
        </p:txBody>
      </p:sp>
      <p:pic>
        <p:nvPicPr>
          <p:cNvPr id="19" name="Picture 18">
            <a:extLst>
              <a:ext uri="{FF2B5EF4-FFF2-40B4-BE49-F238E27FC236}">
                <a16:creationId xmlns:a16="http://schemas.microsoft.com/office/drawing/2014/main" id="{B73EE938-470B-9DA7-FFED-E3CE4A1A339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rotWithShape="1">
          <a:blip r:embed="rId2" cstate="print">
            <a:extLst>
              <a:ext uri="{28A0092B-C50C-407E-A947-70E740481C1C}">
                <a14:useLocalDpi xmlns:a14="http://schemas.microsoft.com/office/drawing/2010/main" val="0"/>
              </a:ext>
            </a:extLst>
          </a:blip>
          <a:srcRect l="35506" t="47892" r="12803" b="15738"/>
          <a:stretch/>
        </p:blipFill>
        <p:spPr>
          <a:xfrm>
            <a:off x="8154031" y="162155"/>
            <a:ext cx="838200" cy="544438"/>
          </a:xfrm>
          <a:prstGeom prst="rect">
            <a:avLst/>
          </a:prstGeom>
        </p:spPr>
      </p:pic>
      <p:sp>
        <p:nvSpPr>
          <p:cNvPr id="2" name="Rectangle 1">
            <a:extLst>
              <a:ext uri="{FF2B5EF4-FFF2-40B4-BE49-F238E27FC236}">
                <a16:creationId xmlns:a16="http://schemas.microsoft.com/office/drawing/2014/main" id="{089C2412-9C72-F68A-C89E-1B2C31ECA9A5}"/>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165100"/>
            <a:ext cx="9144000" cy="685800"/>
          </a:xfrm>
          <a:prstGeom prst="rect">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CA8CF4BB-8534-F92D-F388-F00364BC9870}"/>
              </a:ext>
              <a:ext uri="{C183D7F6-B498-43B3-948B-1728B52AA6E4}">
                <adec:decorative xmlns:adec="http://schemas.microsoft.com/office/drawing/2017/decorative" val="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3727" t="-6498" r="-2168" b="-6487"/>
          <a:stretch/>
        </p:blipFill>
        <p:spPr>
          <a:xfrm>
            <a:off x="8169442" y="4499811"/>
            <a:ext cx="800099" cy="541421"/>
          </a:xfrm>
          <a:prstGeom prst="rect">
            <a:avLst/>
          </a:prstGeom>
        </p:spPr>
      </p:pic>
      <p:sp>
        <p:nvSpPr>
          <p:cNvPr id="4" name="Slide Number Placeholder 3">
            <a:extLst>
              <a:ext uri="{FF2B5EF4-FFF2-40B4-BE49-F238E27FC236}">
                <a16:creationId xmlns:a16="http://schemas.microsoft.com/office/drawing/2014/main" id="{806A2EE6-3458-FDE5-088F-0524F161BF40}"/>
              </a:ext>
              <a:ext uri="{C183D7F6-B498-43B3-948B-1728B52AA6E4}">
                <adec:decorative xmlns:adec="http://schemas.microsoft.com/office/drawing/2017/decorative" val="1"/>
              </a:ext>
            </a:extLst>
          </p:cNvPr>
          <p:cNvSpPr>
            <a:spLocks noGrp="1"/>
          </p:cNvSpPr>
          <p:nvPr>
            <p:ph type="sldNum" sz="quarter" idx="13"/>
          </p:nvPr>
        </p:nvSpPr>
        <p:spPr>
          <a:xfrm>
            <a:off x="133485" y="4766595"/>
            <a:ext cx="2057400" cy="274637"/>
          </a:xfrm>
        </p:spPr>
        <p:txBody>
          <a:bodyPr/>
          <a:lstStyle>
            <a:lvl1pPr algn="l">
              <a:defRPr sz="1000">
                <a:solidFill>
                  <a:srgbClr val="0057B7"/>
                </a:solidFill>
                <a:latin typeface="Calibri" panose="020F0502020204030204" pitchFamily="34" charset="0"/>
                <a:cs typeface="Calibri" panose="020F0502020204030204" pitchFamily="34" charset="0"/>
              </a:defRPr>
            </a:lvl1pPr>
          </a:lstStyle>
          <a:p>
            <a:fld id="{D8E7DCDC-E408-4B61-982D-00D1D5E6AEFC}" type="slidenum">
              <a:rPr lang="en-US" smtClean="0"/>
              <a:pPr/>
              <a:t>‹#›</a:t>
            </a:fld>
            <a:endParaRPr lang="en-US"/>
          </a:p>
        </p:txBody>
      </p:sp>
    </p:spTree>
    <p:extLst>
      <p:ext uri="{BB962C8B-B14F-4D97-AF65-F5344CB8AC3E}">
        <p14:creationId xmlns:p14="http://schemas.microsoft.com/office/powerpoint/2010/main" val="3765759909"/>
      </p:ext>
    </p:extLst>
  </p:cSld>
  <p:clrMapOvr>
    <a:masterClrMapping/>
  </p:clrMapOvr>
  <p:transition>
    <p:fade/>
  </p:transition>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TITLE_CDC_with_tagline">
    <p:bg>
      <p:bgPr>
        <a:solidFill>
          <a:schemeClr val="bg2"/>
        </a:solidFill>
        <a:effectLst/>
      </p:bgPr>
    </p:bg>
    <p:spTree>
      <p:nvGrpSpPr>
        <p:cNvPr id="1" name=""/>
        <p:cNvGrpSpPr/>
        <p:nvPr/>
      </p:nvGrpSpPr>
      <p:grpSpPr>
        <a:xfrm>
          <a:off x="0" y="0"/>
          <a:ext cx="0" cy="0"/>
          <a:chOff x="0" y="0"/>
          <a:chExt cx="0" cy="0"/>
        </a:xfrm>
      </p:grpSpPr>
      <p:grpSp>
        <p:nvGrpSpPr>
          <p:cNvPr id="49" name="Group 48">
            <a:extLst>
              <a:ext uri="{FF2B5EF4-FFF2-40B4-BE49-F238E27FC236}">
                <a16:creationId xmlns:a16="http://schemas.microsoft.com/office/drawing/2014/main" id="{267F8213-0BF4-9CFD-184D-957DBD90BEF9}"/>
              </a:ext>
              <a:ext uri="{C183D7F6-B498-43B3-948B-1728B52AA6E4}">
                <adec:decorative xmlns:adec="http://schemas.microsoft.com/office/drawing/2017/decorative" val="1"/>
              </a:ext>
            </a:extLst>
          </p:cNvPr>
          <p:cNvGrpSpPr>
            <a:grpSpLocks noGrp="1" noUngrp="1" noRot="1" noMove="1" noResize="1"/>
          </p:cNvGrpSpPr>
          <p:nvPr userDrawn="1"/>
        </p:nvGrpSpPr>
        <p:grpSpPr>
          <a:xfrm>
            <a:off x="0" y="0"/>
            <a:ext cx="9144000" cy="869146"/>
            <a:chOff x="0" y="1079970"/>
            <a:chExt cx="7112000" cy="224439"/>
          </a:xfrm>
        </p:grpSpPr>
        <p:sp>
          <p:nvSpPr>
            <p:cNvPr id="41" name="Rectangle 40">
              <a:extLst>
                <a:ext uri="{FF2B5EF4-FFF2-40B4-BE49-F238E27FC236}">
                  <a16:creationId xmlns:a16="http://schemas.microsoft.com/office/drawing/2014/main" id="{1E8587A6-7C1A-EC72-C16A-98204569B39A}"/>
                </a:ext>
              </a:extLst>
            </p:cNvPr>
            <p:cNvSpPr>
              <a:spLocks noGrp="1" noRot="1" noMove="1" noResize="1" noEditPoints="1" noAdjustHandles="1" noChangeArrowheads="1" noChangeShapeType="1"/>
            </p:cNvSpPr>
            <p:nvPr userDrawn="1"/>
          </p:nvSpPr>
          <p:spPr>
            <a:xfrm>
              <a:off x="0" y="1079970"/>
              <a:ext cx="7112000" cy="224308"/>
            </a:xfrm>
            <a:prstGeom prst="rect">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nvGrpSpPr>
            <p:cNvPr id="42" name="Group 41">
              <a:extLst>
                <a:ext uri="{FF2B5EF4-FFF2-40B4-BE49-F238E27FC236}">
                  <a16:creationId xmlns:a16="http://schemas.microsoft.com/office/drawing/2014/main" id="{2EB7A224-4867-EA38-EAA4-ECD97FF9203A}"/>
                </a:ext>
              </a:extLst>
            </p:cNvPr>
            <p:cNvGrpSpPr>
              <a:grpSpLocks noGrp="1" noUngrp="1" noRot="1" noMove="1" noResize="1"/>
            </p:cNvGrpSpPr>
            <p:nvPr userDrawn="1"/>
          </p:nvGrpSpPr>
          <p:grpSpPr>
            <a:xfrm>
              <a:off x="430" y="1080101"/>
              <a:ext cx="5345267" cy="224308"/>
              <a:chOff x="1771" y="389"/>
              <a:chExt cx="18815689" cy="664930"/>
            </a:xfrm>
          </p:grpSpPr>
          <p:sp>
            <p:nvSpPr>
              <p:cNvPr id="44" name="Parallelogram 9">
                <a:extLst>
                  <a:ext uri="{FF2B5EF4-FFF2-40B4-BE49-F238E27FC236}">
                    <a16:creationId xmlns:a16="http://schemas.microsoft.com/office/drawing/2014/main" id="{EA18C2A9-CD91-4656-D4FD-18B4B82E4B80}"/>
                  </a:ext>
                </a:extLst>
              </p:cNvPr>
              <p:cNvSpPr>
                <a:spLocks noGrp="1" noRot="1" noMove="1" noResize="1" noEditPoints="1" noAdjustHandles="1" noChangeArrowheads="1" noChangeShapeType="1"/>
              </p:cNvSpPr>
              <p:nvPr userDrawn="1"/>
            </p:nvSpPr>
            <p:spPr>
              <a:xfrm>
                <a:off x="1771" y="389"/>
                <a:ext cx="2010345" cy="664930"/>
              </a:xfrm>
              <a:custGeom>
                <a:avLst/>
                <a:gdLst>
                  <a:gd name="connsiteX0" fmla="*/ 0 w 2399861"/>
                  <a:gd name="connsiteY0" fmla="*/ 668592 h 668592"/>
                  <a:gd name="connsiteX1" fmla="*/ 167148 w 2399861"/>
                  <a:gd name="connsiteY1" fmla="*/ 0 h 668592"/>
                  <a:gd name="connsiteX2" fmla="*/ 2399861 w 2399861"/>
                  <a:gd name="connsiteY2" fmla="*/ 0 h 668592"/>
                  <a:gd name="connsiteX3" fmla="*/ 2232713 w 2399861"/>
                  <a:gd name="connsiteY3" fmla="*/ 668592 h 668592"/>
                  <a:gd name="connsiteX4" fmla="*/ 0 w 2399861"/>
                  <a:gd name="connsiteY4" fmla="*/ 668592 h 668592"/>
                  <a:gd name="connsiteX0" fmla="*/ 0 w 2261638"/>
                  <a:gd name="connsiteY0" fmla="*/ 668592 h 668592"/>
                  <a:gd name="connsiteX1" fmla="*/ 28925 w 2261638"/>
                  <a:gd name="connsiteY1" fmla="*/ 0 h 668592"/>
                  <a:gd name="connsiteX2" fmla="*/ 2261638 w 2261638"/>
                  <a:gd name="connsiteY2" fmla="*/ 0 h 668592"/>
                  <a:gd name="connsiteX3" fmla="*/ 2094490 w 2261638"/>
                  <a:gd name="connsiteY3" fmla="*/ 668592 h 668592"/>
                  <a:gd name="connsiteX4" fmla="*/ 0 w 2261638"/>
                  <a:gd name="connsiteY4" fmla="*/ 668592 h 6685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1638" h="668592">
                    <a:moveTo>
                      <a:pt x="0" y="668592"/>
                    </a:moveTo>
                    <a:lnTo>
                      <a:pt x="28925" y="0"/>
                    </a:lnTo>
                    <a:lnTo>
                      <a:pt x="2261638" y="0"/>
                    </a:lnTo>
                    <a:lnTo>
                      <a:pt x="2094490" y="668592"/>
                    </a:lnTo>
                    <a:lnTo>
                      <a:pt x="0" y="668592"/>
                    </a:lnTo>
                    <a:close/>
                  </a:path>
                </a:pathLst>
              </a:custGeom>
              <a:solidFill>
                <a:srgbClr val="1643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45" name="Parallelogram 44">
                <a:extLst>
                  <a:ext uri="{FF2B5EF4-FFF2-40B4-BE49-F238E27FC236}">
                    <a16:creationId xmlns:a16="http://schemas.microsoft.com/office/drawing/2014/main" id="{AE0A8C09-00C3-D95E-B5DA-0F0A402DC7AB}"/>
                  </a:ext>
                </a:extLst>
              </p:cNvPr>
              <p:cNvSpPr>
                <a:spLocks noGrp="1" noRot="1" noMove="1" noResize="1" noEditPoints="1" noAdjustHandles="1" noChangeArrowheads="1" noChangeShapeType="1"/>
              </p:cNvSpPr>
              <p:nvPr userDrawn="1"/>
            </p:nvSpPr>
            <p:spPr>
              <a:xfrm>
                <a:off x="1267572" y="389"/>
                <a:ext cx="3829094" cy="664930"/>
              </a:xfrm>
              <a:prstGeom prst="parallelogram">
                <a:avLst/>
              </a:prstGeom>
              <a:solidFill>
                <a:srgbClr val="194D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46" name="Parallelogram 45">
                <a:extLst>
                  <a:ext uri="{FF2B5EF4-FFF2-40B4-BE49-F238E27FC236}">
                    <a16:creationId xmlns:a16="http://schemas.microsoft.com/office/drawing/2014/main" id="{B944134F-25AD-BEB2-C0BF-43DF4B11FC3F}"/>
                  </a:ext>
                </a:extLst>
              </p:cNvPr>
              <p:cNvSpPr>
                <a:spLocks noGrp="1" noRot="1" noMove="1" noResize="1" noEditPoints="1" noAdjustHandles="1" noChangeArrowheads="1" noChangeShapeType="1"/>
              </p:cNvSpPr>
              <p:nvPr userDrawn="1"/>
            </p:nvSpPr>
            <p:spPr>
              <a:xfrm>
                <a:off x="4209773" y="389"/>
                <a:ext cx="4996928" cy="664930"/>
              </a:xfrm>
              <a:prstGeom prst="parallelogram">
                <a:avLst/>
              </a:prstGeom>
              <a:solidFill>
                <a:srgbClr val="1C56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47" name="Parallelogram 46">
                <a:extLst>
                  <a:ext uri="{FF2B5EF4-FFF2-40B4-BE49-F238E27FC236}">
                    <a16:creationId xmlns:a16="http://schemas.microsoft.com/office/drawing/2014/main" id="{A01506F6-4045-30A7-1967-7A2272067890}"/>
                  </a:ext>
                </a:extLst>
              </p:cNvPr>
              <p:cNvSpPr>
                <a:spLocks noGrp="1" noRot="1" noMove="1" noResize="1" noEditPoints="1" noAdjustHandles="1" noChangeArrowheads="1" noChangeShapeType="1"/>
              </p:cNvSpPr>
              <p:nvPr userDrawn="1"/>
            </p:nvSpPr>
            <p:spPr>
              <a:xfrm>
                <a:off x="8136570" y="389"/>
                <a:ext cx="6026733" cy="664930"/>
              </a:xfrm>
              <a:prstGeom prst="parallelogram">
                <a:avLst/>
              </a:prstGeom>
              <a:solidFill>
                <a:srgbClr val="1E5D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sp>
            <p:nvSpPr>
              <p:cNvPr id="48" name="Parallelogram 47">
                <a:extLst>
                  <a:ext uri="{FF2B5EF4-FFF2-40B4-BE49-F238E27FC236}">
                    <a16:creationId xmlns:a16="http://schemas.microsoft.com/office/drawing/2014/main" id="{E1EB0327-76CF-A70A-BE29-7C1C2819C1B3}"/>
                  </a:ext>
                </a:extLst>
              </p:cNvPr>
              <p:cNvSpPr>
                <a:spLocks noGrp="1" noRot="1" noMove="1" noResize="1" noEditPoints="1" noAdjustHandles="1" noChangeArrowheads="1" noChangeShapeType="1"/>
              </p:cNvSpPr>
              <p:nvPr userDrawn="1"/>
            </p:nvSpPr>
            <p:spPr>
              <a:xfrm>
                <a:off x="15172395" y="389"/>
                <a:ext cx="3645065" cy="664930"/>
              </a:xfrm>
              <a:prstGeom prst="parallelogram">
                <a:avLst/>
              </a:prstGeom>
              <a:solidFill>
                <a:srgbClr val="0057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812"/>
              </a:p>
            </p:txBody>
          </p:sp>
        </p:grpSp>
      </p:grpSp>
      <p:sp>
        <p:nvSpPr>
          <p:cNvPr id="7" name="Title 1"/>
          <p:cNvSpPr>
            <a:spLocks noGrp="1"/>
          </p:cNvSpPr>
          <p:nvPr userDrawn="1">
            <p:ph type="title"/>
          </p:nvPr>
        </p:nvSpPr>
        <p:spPr>
          <a:xfrm>
            <a:off x="457200" y="888207"/>
            <a:ext cx="8229600" cy="857250"/>
          </a:xfrm>
          <a:prstGeom prst="rect">
            <a:avLst/>
          </a:prstGeom>
        </p:spPr>
        <p:txBody>
          <a:bodyPr anchor="ctr"/>
          <a:lstStyle>
            <a:lvl1pPr algn="l">
              <a:lnSpc>
                <a:spcPts val="3000"/>
              </a:lnSpc>
              <a:defRPr sz="2800" b="1" baseline="0">
                <a:solidFill>
                  <a:srgbClr val="0057B7"/>
                </a:solidFill>
                <a:effectLst/>
                <a:latin typeface="Calibri" pitchFamily="34" charset="0"/>
              </a:defRPr>
            </a:lvl1pPr>
          </a:lstStyle>
          <a:p>
            <a:endParaRPr lang="en-US"/>
          </a:p>
        </p:txBody>
      </p:sp>
      <p:sp>
        <p:nvSpPr>
          <p:cNvPr id="8" name="Subtitle 2"/>
          <p:cNvSpPr>
            <a:spLocks noGrp="1"/>
          </p:cNvSpPr>
          <p:nvPr userDrawn="1">
            <p:ph type="subTitle" idx="1"/>
          </p:nvPr>
        </p:nvSpPr>
        <p:spPr>
          <a:xfrm>
            <a:off x="457200" y="2144512"/>
            <a:ext cx="6400800" cy="342900"/>
          </a:xfrm>
          <a:prstGeom prst="rect">
            <a:avLst/>
          </a:prstGeom>
        </p:spPr>
        <p:txBody>
          <a:bodyPr/>
          <a:lstStyle>
            <a:lvl1pPr marL="0" indent="0" algn="l">
              <a:buNone/>
              <a:defRPr sz="2000" b="1" baseline="0">
                <a:solidFill>
                  <a:srgbClr val="0057B7"/>
                </a:solidFill>
                <a:effectLst/>
                <a:latin typeface="Calibri"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a:p>
        </p:txBody>
      </p:sp>
      <p:sp>
        <p:nvSpPr>
          <p:cNvPr id="10" name="Text Placeholder 8"/>
          <p:cNvSpPr>
            <a:spLocks noGrp="1"/>
          </p:cNvSpPr>
          <p:nvPr userDrawn="1">
            <p:ph type="body" sz="quarter" idx="10"/>
          </p:nvPr>
        </p:nvSpPr>
        <p:spPr>
          <a:xfrm>
            <a:off x="457200" y="2959514"/>
            <a:ext cx="6400800" cy="971550"/>
          </a:xfrm>
          <a:prstGeom prst="rect">
            <a:avLst/>
          </a:prstGeom>
        </p:spPr>
        <p:txBody>
          <a:bodyPr/>
          <a:lstStyle>
            <a:lvl1pPr marL="0" indent="0" algn="l">
              <a:lnSpc>
                <a:spcPts val="2000"/>
              </a:lnSpc>
              <a:buNone/>
              <a:defRPr sz="1800" baseline="0">
                <a:solidFill>
                  <a:srgbClr val="1D1D1D"/>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endParaRPr lang="en-US"/>
          </a:p>
        </p:txBody>
      </p:sp>
      <p:sp>
        <p:nvSpPr>
          <p:cNvPr id="29" name="Text Placeholder 28">
            <a:extLst>
              <a:ext uri="{FF2B5EF4-FFF2-40B4-BE49-F238E27FC236}">
                <a16:creationId xmlns:a16="http://schemas.microsoft.com/office/drawing/2014/main" id="{A617DD9D-7533-7A57-89FB-4D057BCEAC55}"/>
              </a:ext>
            </a:extLst>
          </p:cNvPr>
          <p:cNvSpPr>
            <a:spLocks noGrp="1"/>
          </p:cNvSpPr>
          <p:nvPr>
            <p:ph type="body" sz="quarter" idx="11" hasCustomPrompt="1"/>
          </p:nvPr>
        </p:nvSpPr>
        <p:spPr>
          <a:xfrm>
            <a:off x="457200" y="279400"/>
            <a:ext cx="6908800" cy="406400"/>
          </a:xfrm>
        </p:spPr>
        <p:txBody>
          <a:bodyPr/>
          <a:lstStyle>
            <a:lvl1pPr marL="0" indent="0">
              <a:buNone/>
              <a:defRPr sz="1800">
                <a:solidFill>
                  <a:schemeClr val="bg1"/>
                </a:solidFill>
              </a:defRPr>
            </a:lvl1pPr>
          </a:lstStyle>
          <a:p>
            <a:r>
              <a:rPr lang="en-US" sz="1800" kern="0">
                <a:effectLst/>
                <a:latin typeface="Calibri" panose="020F0502020204030204" pitchFamily="34" charset="0"/>
                <a:ea typeface="Times New Roman" panose="02020603050405020304" pitchFamily="18" charset="0"/>
              </a:rPr>
              <a:t>Optional title for CIO name</a:t>
            </a:r>
            <a:endParaRPr lang="en-US"/>
          </a:p>
        </p:txBody>
      </p:sp>
      <p:sp>
        <p:nvSpPr>
          <p:cNvPr id="3" name="Slide Number Placeholder 2">
            <a:extLst>
              <a:ext uri="{FF2B5EF4-FFF2-40B4-BE49-F238E27FC236}">
                <a16:creationId xmlns:a16="http://schemas.microsoft.com/office/drawing/2014/main" id="{8328FF65-A5C6-CBFE-D22F-B5C8824E9E75}"/>
              </a:ext>
              <a:ext uri="{C183D7F6-B498-43B3-948B-1728B52AA6E4}">
                <adec:decorative xmlns:adec="http://schemas.microsoft.com/office/drawing/2017/decorative" val="1"/>
              </a:ext>
            </a:extLst>
          </p:cNvPr>
          <p:cNvSpPr>
            <a:spLocks noGrp="1"/>
          </p:cNvSpPr>
          <p:nvPr>
            <p:ph type="sldNum" sz="quarter" idx="13"/>
          </p:nvPr>
        </p:nvSpPr>
        <p:spPr/>
        <p:txBody>
          <a:bodyPr/>
          <a:lstStyle>
            <a:lvl1pPr>
              <a:defRPr sz="1000">
                <a:solidFill>
                  <a:srgbClr val="0057B7"/>
                </a:solidFill>
                <a:latin typeface="Calibri" panose="020F0502020204030204" pitchFamily="34" charset="0"/>
                <a:cs typeface="Calibri" panose="020F0502020204030204" pitchFamily="34" charset="0"/>
              </a:defRPr>
            </a:lvl1pPr>
          </a:lstStyle>
          <a:p>
            <a:fld id="{D8E7DCDC-E408-4B61-982D-00D1D5E6AEFC}" type="slidenum">
              <a:rPr lang="en-US" smtClean="0"/>
              <a:pPr/>
              <a:t>‹#›</a:t>
            </a:fld>
            <a:endParaRPr lang="en-US"/>
          </a:p>
        </p:txBody>
      </p:sp>
    </p:spTree>
    <p:extLst>
      <p:ext uri="{BB962C8B-B14F-4D97-AF65-F5344CB8AC3E}">
        <p14:creationId xmlns:p14="http://schemas.microsoft.com/office/powerpoint/2010/main" val="4003004261"/>
      </p:ext>
    </p:extLst>
  </p:cSld>
  <p:clrMapOvr>
    <a:masterClrMapping/>
  </p:clrMapOvr>
  <p:transition>
    <p:fade/>
  </p:transition>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03774"/>
        </a:solidFill>
        <a:effectLst/>
      </p:bgPr>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Footer Placeholder 1">
            <a:extLst>
              <a:ext uri="{FF2B5EF4-FFF2-40B4-BE49-F238E27FC236}">
                <a16:creationId xmlns:a16="http://schemas.microsoft.com/office/drawing/2014/main" id="{16AE80B7-8459-1E57-E07B-EFD832E927FF}"/>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000">
                <a:solidFill>
                  <a:srgbClr val="0057B7"/>
                </a:solidFill>
                <a:latin typeface="Calibri" panose="020F0502020204030204" pitchFamily="34" charset="0"/>
                <a:cs typeface="Calibri" panose="020F0502020204030204" pitchFamily="34" charset="0"/>
              </a:defRPr>
            </a:lvl1pPr>
          </a:lstStyle>
          <a:p>
            <a:endParaRPr lang="en-US"/>
          </a:p>
        </p:txBody>
      </p:sp>
      <p:sp>
        <p:nvSpPr>
          <p:cNvPr id="3" name="Slide Number Placeholder 2">
            <a:extLst>
              <a:ext uri="{FF2B5EF4-FFF2-40B4-BE49-F238E27FC236}">
                <a16:creationId xmlns:a16="http://schemas.microsoft.com/office/drawing/2014/main" id="{1BEFFA85-9BE2-6483-0D38-5E20791A658A}"/>
              </a:ext>
            </a:extLst>
          </p:cNvPr>
          <p:cNvSpPr>
            <a:spLocks noGrp="1"/>
          </p:cNvSpPr>
          <p:nvPr>
            <p:ph type="sldNum" sz="quarter" idx="4"/>
          </p:nvPr>
        </p:nvSpPr>
        <p:spPr>
          <a:xfrm>
            <a:off x="6953541" y="4767262"/>
            <a:ext cx="2057400" cy="274637"/>
          </a:xfrm>
          <a:prstGeom prst="rect">
            <a:avLst/>
          </a:prstGeom>
        </p:spPr>
        <p:txBody>
          <a:bodyPr vert="horz" lIns="91440" tIns="45720" rIns="91440" bIns="45720" rtlCol="0" anchor="ctr"/>
          <a:lstStyle>
            <a:lvl1pPr algn="r">
              <a:defRPr sz="1000">
                <a:solidFill>
                  <a:srgbClr val="0057B7"/>
                </a:solidFill>
                <a:latin typeface="Calibri" panose="020F0502020204030204" pitchFamily="34" charset="0"/>
                <a:cs typeface="Calibri" panose="020F0502020204030204" pitchFamily="34" charset="0"/>
              </a:defRPr>
            </a:lvl1pPr>
          </a:lstStyle>
          <a:p>
            <a:fld id="{D8E7DCDC-E408-4B61-982D-00D1D5E6AEFC}" type="slidenum">
              <a:rPr lang="en-US" smtClean="0"/>
              <a:pPr/>
              <a:t>‹#›</a:t>
            </a:fld>
            <a:endParaRPr lang="en-US"/>
          </a:p>
        </p:txBody>
      </p:sp>
    </p:spTree>
    <p:extLst>
      <p:ext uri="{BB962C8B-B14F-4D97-AF65-F5344CB8AC3E}">
        <p14:creationId xmlns:p14="http://schemas.microsoft.com/office/powerpoint/2010/main" val="2969961348"/>
      </p:ext>
    </p:extLst>
  </p:cSld>
  <p:clrMap bg1="lt1" tx1="dk1" bg2="lt2" tx2="dk2" accent1="accent1" accent2="accent2" accent3="accent3" accent4="accent4" accent5="accent5" accent6="accent6" hlink="hlink" folHlink="folHlink"/>
  <p:sldLayoutIdLst>
    <p:sldLayoutId id="2147483888" r:id="rId1"/>
    <p:sldLayoutId id="2147483887" r:id="rId2"/>
    <p:sldLayoutId id="2147483886" r:id="rId3"/>
    <p:sldLayoutId id="2147483823" r:id="rId4"/>
    <p:sldLayoutId id="2147483852" r:id="rId5"/>
    <p:sldLayoutId id="2147483883" r:id="rId6"/>
    <p:sldLayoutId id="2147483885" r:id="rId7"/>
  </p:sldLayoutIdLst>
  <p:transition>
    <p:fade/>
  </p:transition>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Myriad Web Pro" panose="020B0503030403020204" pitchFamily="34" charset="0"/>
        </a:defRPr>
      </a:lvl2pPr>
      <a:lvl3pPr algn="ctr" rtl="0" eaLnBrk="0" fontAlgn="base" hangingPunct="0">
        <a:spcBef>
          <a:spcPct val="0"/>
        </a:spcBef>
        <a:spcAft>
          <a:spcPct val="0"/>
        </a:spcAft>
        <a:defRPr sz="4400">
          <a:solidFill>
            <a:schemeClr val="tx1"/>
          </a:solidFill>
          <a:latin typeface="Myriad Web Pro" panose="020B0503030403020204" pitchFamily="34" charset="0"/>
        </a:defRPr>
      </a:lvl3pPr>
      <a:lvl4pPr algn="ctr" rtl="0" eaLnBrk="0" fontAlgn="base" hangingPunct="0">
        <a:spcBef>
          <a:spcPct val="0"/>
        </a:spcBef>
        <a:spcAft>
          <a:spcPct val="0"/>
        </a:spcAft>
        <a:defRPr sz="4400">
          <a:solidFill>
            <a:schemeClr val="tx1"/>
          </a:solidFill>
          <a:latin typeface="Myriad Web Pro" panose="020B0503030403020204" pitchFamily="34" charset="0"/>
        </a:defRPr>
      </a:lvl4pPr>
      <a:lvl5pPr algn="ctr" rtl="0" eaLnBrk="0" fontAlgn="base" hangingPunct="0">
        <a:spcBef>
          <a:spcPct val="0"/>
        </a:spcBef>
        <a:spcAft>
          <a:spcPct val="0"/>
        </a:spcAft>
        <a:defRPr sz="4400">
          <a:solidFill>
            <a:schemeClr val="tx1"/>
          </a:solidFill>
          <a:latin typeface="Myriad Web Pro" panose="020B0503030403020204" pitchFamily="34" charset="0"/>
        </a:defRPr>
      </a:lvl5pPr>
      <a:lvl6pPr marL="457200" algn="ctr" rtl="0" fontAlgn="base">
        <a:spcBef>
          <a:spcPct val="0"/>
        </a:spcBef>
        <a:spcAft>
          <a:spcPct val="0"/>
        </a:spcAft>
        <a:defRPr sz="4400">
          <a:solidFill>
            <a:schemeClr val="tx1"/>
          </a:solidFill>
          <a:latin typeface="Myriad Web Pro" panose="020B0503030403020204" pitchFamily="34" charset="0"/>
        </a:defRPr>
      </a:lvl6pPr>
      <a:lvl7pPr marL="914400" algn="ctr" rtl="0" fontAlgn="base">
        <a:spcBef>
          <a:spcPct val="0"/>
        </a:spcBef>
        <a:spcAft>
          <a:spcPct val="0"/>
        </a:spcAft>
        <a:defRPr sz="4400">
          <a:solidFill>
            <a:schemeClr val="tx1"/>
          </a:solidFill>
          <a:latin typeface="Myriad Web Pro" panose="020B0503030403020204" pitchFamily="34" charset="0"/>
        </a:defRPr>
      </a:lvl7pPr>
      <a:lvl8pPr marL="1371600" algn="ctr" rtl="0" fontAlgn="base">
        <a:spcBef>
          <a:spcPct val="0"/>
        </a:spcBef>
        <a:spcAft>
          <a:spcPct val="0"/>
        </a:spcAft>
        <a:defRPr sz="4400">
          <a:solidFill>
            <a:schemeClr val="tx1"/>
          </a:solidFill>
          <a:latin typeface="Myriad Web Pro" panose="020B0503030403020204" pitchFamily="34" charset="0"/>
        </a:defRPr>
      </a:lvl8pPr>
      <a:lvl9pPr marL="1828800" algn="ctr" rtl="0" fontAlgn="base">
        <a:spcBef>
          <a:spcPct val="0"/>
        </a:spcBef>
        <a:spcAft>
          <a:spcPct val="0"/>
        </a:spcAft>
        <a:defRPr sz="4400">
          <a:solidFill>
            <a:schemeClr val="tx1"/>
          </a:solidFill>
          <a:latin typeface="Myriad Web Pro" panose="020B0503030403020204" pitchFamily="34" charset="0"/>
        </a:defRPr>
      </a:lvl9pPr>
    </p:titleStyle>
    <p:bodyStyle>
      <a:lvl1pPr marL="342900" indent="-342900" algn="l" rtl="0" eaLnBrk="0" fontAlgn="base" hangingPunct="0">
        <a:spcBef>
          <a:spcPct val="20000"/>
        </a:spcBef>
        <a:spcAft>
          <a:spcPct val="0"/>
        </a:spcAft>
        <a:buClr>
          <a:srgbClr val="0033A1"/>
        </a:buClr>
        <a:buFont typeface="Arial" panose="020B0604020202020204" pitchFamily="34" charset="0"/>
        <a:buChar char="•"/>
        <a:defRPr sz="3200" kern="1200">
          <a:solidFill>
            <a:srgbClr val="FFFFFF"/>
          </a:solidFill>
          <a:latin typeface="Calibri" panose="020F0502020204030204" pitchFamily="34" charset="0"/>
          <a:ea typeface="+mn-ea"/>
          <a:cs typeface="+mn-cs"/>
        </a:defRPr>
      </a:lvl1pPr>
      <a:lvl2pPr marL="742950" indent="-285750" algn="l" rtl="0" eaLnBrk="0" fontAlgn="base" hangingPunct="0">
        <a:spcBef>
          <a:spcPct val="20000"/>
        </a:spcBef>
        <a:spcAft>
          <a:spcPct val="0"/>
        </a:spcAft>
        <a:buClr>
          <a:srgbClr val="0033A1"/>
        </a:buClr>
        <a:buFont typeface="Arial" panose="020B0604020202020204" pitchFamily="34" charset="0"/>
        <a:buChar char="–"/>
        <a:defRPr sz="2800" kern="1200">
          <a:solidFill>
            <a:srgbClr val="FFFFFF"/>
          </a:solidFill>
          <a:latin typeface="Calibri" panose="020F0502020204030204" pitchFamily="34" charset="0"/>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FFFFFF"/>
          </a:solidFill>
          <a:latin typeface="Calibri" panose="020F0502020204030204" pitchFamily="34" charset="0"/>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FFFFFF"/>
          </a:solidFill>
          <a:latin typeface="Calibri" panose="020F0502020204030204" pitchFamily="34" charset="0"/>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FFFFFF"/>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Footer Placeholder 1">
            <a:extLst>
              <a:ext uri="{FF2B5EF4-FFF2-40B4-BE49-F238E27FC236}">
                <a16:creationId xmlns:a16="http://schemas.microsoft.com/office/drawing/2014/main" id="{16AE80B7-8459-1E57-E07B-EFD832E927FF}"/>
              </a:ext>
            </a:extLst>
          </p:cNvPr>
          <p:cNvSpPr>
            <a:spLocks noGrp="1"/>
          </p:cNvSpPr>
          <p:nvPr>
            <p:ph type="ftr" sz="quarter" idx="3"/>
          </p:nvPr>
        </p:nvSpPr>
        <p:spPr>
          <a:xfrm>
            <a:off x="3028950" y="4767263"/>
            <a:ext cx="3086100" cy="274637"/>
          </a:xfrm>
          <a:prstGeom prst="rect">
            <a:avLst/>
          </a:prstGeom>
        </p:spPr>
        <p:txBody>
          <a:bodyPr vert="horz" lIns="91440" tIns="45720" rIns="91440" bIns="45720" rtlCol="0" anchor="ctr"/>
          <a:lstStyle>
            <a:lvl1pPr algn="ctr">
              <a:defRPr sz="1000">
                <a:solidFill>
                  <a:srgbClr val="0057B7"/>
                </a:solidFill>
                <a:latin typeface="Calibri" panose="020F0502020204030204" pitchFamily="34" charset="0"/>
                <a:cs typeface="Calibri" panose="020F0502020204030204" pitchFamily="34" charset="0"/>
              </a:defRPr>
            </a:lvl1pPr>
          </a:lstStyle>
          <a:p>
            <a:endParaRPr lang="en-US"/>
          </a:p>
        </p:txBody>
      </p:sp>
      <p:sp>
        <p:nvSpPr>
          <p:cNvPr id="3" name="Slide Number Placeholder 2">
            <a:extLst>
              <a:ext uri="{FF2B5EF4-FFF2-40B4-BE49-F238E27FC236}">
                <a16:creationId xmlns:a16="http://schemas.microsoft.com/office/drawing/2014/main" id="{1BEFFA85-9BE2-6483-0D38-5E20791A658A}"/>
              </a:ext>
            </a:extLst>
          </p:cNvPr>
          <p:cNvSpPr>
            <a:spLocks noGrp="1"/>
          </p:cNvSpPr>
          <p:nvPr>
            <p:ph type="sldNum" sz="quarter" idx="4"/>
          </p:nvPr>
        </p:nvSpPr>
        <p:spPr>
          <a:xfrm>
            <a:off x="6953541" y="4767262"/>
            <a:ext cx="2057400" cy="274637"/>
          </a:xfrm>
          <a:prstGeom prst="rect">
            <a:avLst/>
          </a:prstGeom>
        </p:spPr>
        <p:txBody>
          <a:bodyPr vert="horz" lIns="91440" tIns="45720" rIns="91440" bIns="45720" rtlCol="0" anchor="ctr"/>
          <a:lstStyle>
            <a:lvl1pPr algn="r">
              <a:defRPr sz="1000">
                <a:solidFill>
                  <a:srgbClr val="0057B7"/>
                </a:solidFill>
                <a:latin typeface="Calibri" panose="020F0502020204030204" pitchFamily="34" charset="0"/>
                <a:cs typeface="Calibri" panose="020F0502020204030204" pitchFamily="34" charset="0"/>
              </a:defRPr>
            </a:lvl1pPr>
          </a:lstStyle>
          <a:p>
            <a:fld id="{D8E7DCDC-E408-4B61-982D-00D1D5E6AEFC}" type="slidenum">
              <a:rPr lang="en-US" smtClean="0"/>
              <a:pPr/>
              <a:t>‹#›</a:t>
            </a:fld>
            <a:endParaRPr lang="en-US"/>
          </a:p>
        </p:txBody>
      </p:sp>
    </p:spTree>
    <p:extLst>
      <p:ext uri="{BB962C8B-B14F-4D97-AF65-F5344CB8AC3E}">
        <p14:creationId xmlns:p14="http://schemas.microsoft.com/office/powerpoint/2010/main" val="938946260"/>
      </p:ext>
    </p:extLst>
  </p:cSld>
  <p:clrMap bg1="lt1" tx1="dk1" bg2="lt2" tx2="dk2" accent1="accent1" accent2="accent2" accent3="accent3" accent4="accent4" accent5="accent5" accent6="accent6" hlink="hlink" folHlink="folHlink"/>
  <p:sldLayoutIdLst>
    <p:sldLayoutId id="2147483890" r:id="rId1"/>
    <p:sldLayoutId id="2147483891" r:id="rId2"/>
    <p:sldLayoutId id="2147483892" r:id="rId3"/>
    <p:sldLayoutId id="2147483893" r:id="rId4"/>
    <p:sldLayoutId id="2147483895" r:id="rId5"/>
    <p:sldLayoutId id="2147483896" r:id="rId6"/>
    <p:sldLayoutId id="2147483898" r:id="rId7"/>
    <p:sldLayoutId id="2147483899" r:id="rId8"/>
  </p:sldLayoutIdLst>
  <p:transition>
    <p:fade/>
  </p:transition>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Myriad Web Pro" panose="020B0503030403020204" pitchFamily="34" charset="0"/>
        </a:defRPr>
      </a:lvl2pPr>
      <a:lvl3pPr algn="ctr" rtl="0" eaLnBrk="0" fontAlgn="base" hangingPunct="0">
        <a:spcBef>
          <a:spcPct val="0"/>
        </a:spcBef>
        <a:spcAft>
          <a:spcPct val="0"/>
        </a:spcAft>
        <a:defRPr sz="4400">
          <a:solidFill>
            <a:schemeClr val="tx1"/>
          </a:solidFill>
          <a:latin typeface="Myriad Web Pro" panose="020B0503030403020204" pitchFamily="34" charset="0"/>
        </a:defRPr>
      </a:lvl3pPr>
      <a:lvl4pPr algn="ctr" rtl="0" eaLnBrk="0" fontAlgn="base" hangingPunct="0">
        <a:spcBef>
          <a:spcPct val="0"/>
        </a:spcBef>
        <a:spcAft>
          <a:spcPct val="0"/>
        </a:spcAft>
        <a:defRPr sz="4400">
          <a:solidFill>
            <a:schemeClr val="tx1"/>
          </a:solidFill>
          <a:latin typeface="Myriad Web Pro" panose="020B0503030403020204" pitchFamily="34" charset="0"/>
        </a:defRPr>
      </a:lvl4pPr>
      <a:lvl5pPr algn="ctr" rtl="0" eaLnBrk="0" fontAlgn="base" hangingPunct="0">
        <a:spcBef>
          <a:spcPct val="0"/>
        </a:spcBef>
        <a:spcAft>
          <a:spcPct val="0"/>
        </a:spcAft>
        <a:defRPr sz="4400">
          <a:solidFill>
            <a:schemeClr val="tx1"/>
          </a:solidFill>
          <a:latin typeface="Myriad Web Pro" panose="020B0503030403020204" pitchFamily="34" charset="0"/>
        </a:defRPr>
      </a:lvl5pPr>
      <a:lvl6pPr marL="457200" algn="ctr" rtl="0" fontAlgn="base">
        <a:spcBef>
          <a:spcPct val="0"/>
        </a:spcBef>
        <a:spcAft>
          <a:spcPct val="0"/>
        </a:spcAft>
        <a:defRPr sz="4400">
          <a:solidFill>
            <a:schemeClr val="tx1"/>
          </a:solidFill>
          <a:latin typeface="Myriad Web Pro" panose="020B0503030403020204" pitchFamily="34" charset="0"/>
        </a:defRPr>
      </a:lvl6pPr>
      <a:lvl7pPr marL="914400" algn="ctr" rtl="0" fontAlgn="base">
        <a:spcBef>
          <a:spcPct val="0"/>
        </a:spcBef>
        <a:spcAft>
          <a:spcPct val="0"/>
        </a:spcAft>
        <a:defRPr sz="4400">
          <a:solidFill>
            <a:schemeClr val="tx1"/>
          </a:solidFill>
          <a:latin typeface="Myriad Web Pro" panose="020B0503030403020204" pitchFamily="34" charset="0"/>
        </a:defRPr>
      </a:lvl7pPr>
      <a:lvl8pPr marL="1371600" algn="ctr" rtl="0" fontAlgn="base">
        <a:spcBef>
          <a:spcPct val="0"/>
        </a:spcBef>
        <a:spcAft>
          <a:spcPct val="0"/>
        </a:spcAft>
        <a:defRPr sz="4400">
          <a:solidFill>
            <a:schemeClr val="tx1"/>
          </a:solidFill>
          <a:latin typeface="Myriad Web Pro" panose="020B0503030403020204" pitchFamily="34" charset="0"/>
        </a:defRPr>
      </a:lvl8pPr>
      <a:lvl9pPr marL="1828800" algn="ctr" rtl="0" fontAlgn="base">
        <a:spcBef>
          <a:spcPct val="0"/>
        </a:spcBef>
        <a:spcAft>
          <a:spcPct val="0"/>
        </a:spcAft>
        <a:defRPr sz="4400">
          <a:solidFill>
            <a:schemeClr val="tx1"/>
          </a:solidFill>
          <a:latin typeface="Myriad Web Pro" panose="020B0503030403020204" pitchFamily="34" charset="0"/>
        </a:defRPr>
      </a:lvl9pPr>
    </p:titleStyle>
    <p:bodyStyle>
      <a:lvl1pPr marL="342900" indent="-342900" algn="l" rtl="0" eaLnBrk="0" fontAlgn="base" hangingPunct="0">
        <a:spcBef>
          <a:spcPct val="20000"/>
        </a:spcBef>
        <a:spcAft>
          <a:spcPct val="0"/>
        </a:spcAft>
        <a:buClr>
          <a:srgbClr val="0033A1"/>
        </a:buClr>
        <a:buFont typeface="Arial" panose="020B0604020202020204" pitchFamily="34" charset="0"/>
        <a:buChar char="•"/>
        <a:defRPr sz="3200" kern="1200">
          <a:solidFill>
            <a:srgbClr val="1D1D1D"/>
          </a:solidFill>
          <a:latin typeface="Calibri" panose="020F0502020204030204" pitchFamily="34" charset="0"/>
          <a:ea typeface="+mn-ea"/>
          <a:cs typeface="+mn-cs"/>
        </a:defRPr>
      </a:lvl1pPr>
      <a:lvl2pPr marL="742950" indent="-285750" algn="l" rtl="0" eaLnBrk="0" fontAlgn="base" hangingPunct="0">
        <a:spcBef>
          <a:spcPct val="20000"/>
        </a:spcBef>
        <a:spcAft>
          <a:spcPct val="0"/>
        </a:spcAft>
        <a:buClr>
          <a:srgbClr val="0033A1"/>
        </a:buClr>
        <a:buFont typeface="Arial" panose="020B0604020202020204" pitchFamily="34" charset="0"/>
        <a:buChar char="–"/>
        <a:defRPr sz="2800" kern="1200">
          <a:solidFill>
            <a:srgbClr val="1D1D1D"/>
          </a:solidFill>
          <a:latin typeface="Calibri" panose="020F0502020204030204" pitchFamily="34" charset="0"/>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1D1D1D"/>
          </a:solidFill>
          <a:latin typeface="Calibri" panose="020F0502020204030204" pitchFamily="34" charset="0"/>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1D1D1D"/>
          </a:solidFill>
          <a:latin typeface="Calibri" panose="020F0502020204030204" pitchFamily="34" charset="0"/>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1D1D1D"/>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8.xml"/><Relationship Id="rId4" Type="http://schemas.openxmlformats.org/officeDocument/2006/relationships/chart" Target="../charts/chart6.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8.xml"/><Relationship Id="rId4" Type="http://schemas.openxmlformats.org/officeDocument/2006/relationships/chart" Target="../charts/chart7.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8.xml"/><Relationship Id="rId4" Type="http://schemas.openxmlformats.org/officeDocument/2006/relationships/chart" Target="../charts/chart8.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33.emf"/><Relationship Id="rId2" Type="http://schemas.openxmlformats.org/officeDocument/2006/relationships/notesSlide" Target="../notesSlides/notesSlide15.xml"/><Relationship Id="rId1" Type="http://schemas.openxmlformats.org/officeDocument/2006/relationships/slideLayout" Target="../slideLayouts/slideLayout8.xml"/><Relationship Id="rId6" Type="http://schemas.openxmlformats.org/officeDocument/2006/relationships/package" Target="../embeddings/Microsoft_Excel_Worksheet9.xlsx"/><Relationship Id="rId5" Type="http://schemas.openxmlformats.org/officeDocument/2006/relationships/image" Target="../media/image32.emf"/><Relationship Id="rId4" Type="http://schemas.openxmlformats.org/officeDocument/2006/relationships/package" Target="../embeddings/Microsoft_Excel_Worksheet8.xlsx"/></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8.xml"/><Relationship Id="rId4" Type="http://schemas.openxmlformats.org/officeDocument/2006/relationships/chart" Target="../charts/chart9.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8.xml"/><Relationship Id="rId5" Type="http://schemas.openxmlformats.org/officeDocument/2006/relationships/chart" Target="../charts/chart11.xml"/><Relationship Id="rId4" Type="http://schemas.openxmlformats.org/officeDocument/2006/relationships/chart" Target="../charts/chart10.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8.xml"/><Relationship Id="rId5" Type="http://schemas.openxmlformats.org/officeDocument/2006/relationships/chart" Target="../charts/chart13.xml"/><Relationship Id="rId4" Type="http://schemas.openxmlformats.org/officeDocument/2006/relationships/chart" Target="../charts/char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8.xml"/><Relationship Id="rId4" Type="http://schemas.openxmlformats.org/officeDocument/2006/relationships/chart" Target="../charts/chart14.xml"/></Relationships>
</file>

<file path=ppt/slides/_rels/slide2.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sv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13.png"/><Relationship Id="rId11" Type="http://schemas.openxmlformats.org/officeDocument/2006/relationships/image" Target="../media/image18.svg"/><Relationship Id="rId5" Type="http://schemas.openxmlformats.org/officeDocument/2006/relationships/image" Target="../media/image12.sv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svg"/></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8.xml"/><Relationship Id="rId5" Type="http://schemas.openxmlformats.org/officeDocument/2006/relationships/image" Target="../media/image35.emf"/><Relationship Id="rId4" Type="http://schemas.openxmlformats.org/officeDocument/2006/relationships/image" Target="../media/image34.emf"/></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3.xml"/><Relationship Id="rId1" Type="http://schemas.openxmlformats.org/officeDocument/2006/relationships/slideLayout" Target="../slideLayouts/slideLayout8.xml"/><Relationship Id="rId4" Type="http://schemas.openxmlformats.org/officeDocument/2006/relationships/chart" Target="../charts/chart15.xml"/></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4.xml"/><Relationship Id="rId1" Type="http://schemas.openxmlformats.org/officeDocument/2006/relationships/slideLayout" Target="../slideLayouts/slideLayout8.xml"/><Relationship Id="rId4" Type="http://schemas.openxmlformats.org/officeDocument/2006/relationships/chart" Target="../charts/chart16.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5.xml"/><Relationship Id="rId1" Type="http://schemas.openxmlformats.org/officeDocument/2006/relationships/slideLayout" Target="../slideLayouts/slideLayout8.xml"/><Relationship Id="rId4" Type="http://schemas.openxmlformats.org/officeDocument/2006/relationships/image" Target="../media/image36.emf"/></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6.xml"/><Relationship Id="rId1" Type="http://schemas.openxmlformats.org/officeDocument/2006/relationships/slideLayout" Target="../slideLayouts/slideLayout8.xml"/><Relationship Id="rId5" Type="http://schemas.openxmlformats.org/officeDocument/2006/relationships/chart" Target="../charts/chart18.xml"/><Relationship Id="rId4" Type="http://schemas.openxmlformats.org/officeDocument/2006/relationships/chart" Target="../charts/chart17.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hyperlink" Target="https://stacks.cdc.gov/view/cdc/253465" TargetMode="External"/><Relationship Id="rId4" Type="http://schemas.openxmlformats.org/officeDocument/2006/relationships/image" Target="../media/image19.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chart" Target="../charts/chart1.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8.xml"/><Relationship Id="rId5" Type="http://schemas.openxmlformats.org/officeDocument/2006/relationships/image" Target="../media/image21.emf"/><Relationship Id="rId4" Type="http://schemas.openxmlformats.org/officeDocument/2006/relationships/image" Target="../media/image20.emf"/></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8.xml"/><Relationship Id="rId5" Type="http://schemas.openxmlformats.org/officeDocument/2006/relationships/image" Target="../media/image10.png"/><Relationship Id="rId4" Type="http://schemas.openxmlformats.org/officeDocument/2006/relationships/chart" Target="../charts/char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8.xml"/><Relationship Id="rId5" Type="http://schemas.openxmlformats.org/officeDocument/2006/relationships/chart" Target="../charts/chart5.xml"/><Relationship Id="rId4" Type="http://schemas.openxmlformats.org/officeDocument/2006/relationships/chart" Target="../charts/chart4.xml"/></Relationships>
</file>

<file path=ppt/slides/_rels/slide9.xml.rels><?xml version="1.0" encoding="UTF-8" standalone="yes"?>
<Relationships xmlns="http://schemas.openxmlformats.org/package/2006/relationships"><Relationship Id="rId8" Type="http://schemas.openxmlformats.org/officeDocument/2006/relationships/image" Target="../media/image27.svg"/><Relationship Id="rId13" Type="http://schemas.openxmlformats.org/officeDocument/2006/relationships/image" Target="../media/image10.png"/><Relationship Id="rId3" Type="http://schemas.openxmlformats.org/officeDocument/2006/relationships/image" Target="../media/image22.png"/><Relationship Id="rId7" Type="http://schemas.openxmlformats.org/officeDocument/2006/relationships/image" Target="../media/image26.png"/><Relationship Id="rId12" Type="http://schemas.openxmlformats.org/officeDocument/2006/relationships/image" Target="../media/image31.svg"/><Relationship Id="rId2" Type="http://schemas.openxmlformats.org/officeDocument/2006/relationships/notesSlide" Target="../notesSlides/notesSlide9.xml"/><Relationship Id="rId1" Type="http://schemas.openxmlformats.org/officeDocument/2006/relationships/slideLayout" Target="../slideLayouts/slideLayout8.xml"/><Relationship Id="rId6" Type="http://schemas.openxmlformats.org/officeDocument/2006/relationships/image" Target="../media/image25.svg"/><Relationship Id="rId11" Type="http://schemas.openxmlformats.org/officeDocument/2006/relationships/image" Target="../media/image30.png"/><Relationship Id="rId5" Type="http://schemas.openxmlformats.org/officeDocument/2006/relationships/image" Target="../media/image24.png"/><Relationship Id="rId10" Type="http://schemas.openxmlformats.org/officeDocument/2006/relationships/image" Target="../media/image29.svg"/><Relationship Id="rId4" Type="http://schemas.openxmlformats.org/officeDocument/2006/relationships/image" Target="../media/image23.svg"/><Relationship Id="rId9" Type="http://schemas.openxmlformats.org/officeDocument/2006/relationships/image" Target="../media/image2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ADD30B1-5338-7436-22F1-198B4C3394FC}"/>
              </a:ext>
            </a:extLst>
          </p:cNvPr>
          <p:cNvSpPr>
            <a:spLocks noGrp="1"/>
          </p:cNvSpPr>
          <p:nvPr>
            <p:ph type="body" sz="quarter" idx="11"/>
          </p:nvPr>
        </p:nvSpPr>
        <p:spPr>
          <a:xfrm>
            <a:off x="153133" y="214536"/>
            <a:ext cx="6908800" cy="406400"/>
          </a:xfrm>
        </p:spPr>
        <p:txBody>
          <a:bodyPr/>
          <a:lstStyle/>
          <a:p>
            <a:r>
              <a:rPr lang="en-US" sz="2400" b="1" dirty="0"/>
              <a:t>U.S. Centers for Disease Control and Prevention</a:t>
            </a:r>
          </a:p>
          <a:p>
            <a:endParaRPr lang="en-US" sz="2400" b="1" dirty="0"/>
          </a:p>
        </p:txBody>
      </p:sp>
      <p:pic>
        <p:nvPicPr>
          <p:cNvPr id="12" name="Graphic 11" descr="CDC logo with trademark. A blue rectangle with a white border. In the center, white sans-serif letters &quot;CDC&quot; are displayed, with four white rays radiating diagonally from the bottom left to the top right behind the letters.">
            <a:extLst>
              <a:ext uri="{FF2B5EF4-FFF2-40B4-BE49-F238E27FC236}">
                <a16:creationId xmlns:a16="http://schemas.microsoft.com/office/drawing/2014/main" id="{5E7EB30B-4BB3-8FFC-5A33-C89BA1A961F9}"/>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8139759" y="166171"/>
            <a:ext cx="873428" cy="553690"/>
          </a:xfrm>
          <a:prstGeom prst="rect">
            <a:avLst/>
          </a:prstGeom>
        </p:spPr>
      </p:pic>
      <p:pic>
        <p:nvPicPr>
          <p:cNvPr id="11" name="Picture 10" descr="National HIV Behavioral Surveillance (NHBS) logo, noting the population cycles (MSM, PWID, HET) and emphasizing the relevant cycle for this report (PWID).">
            <a:extLst>
              <a:ext uri="{FF2B5EF4-FFF2-40B4-BE49-F238E27FC236}">
                <a16:creationId xmlns:a16="http://schemas.microsoft.com/office/drawing/2014/main" id="{CFB05A86-A177-A009-C365-2F1F20C18A3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80646" y="1025193"/>
            <a:ext cx="2023273" cy="2023273"/>
          </a:xfrm>
          <a:prstGeom prst="rect">
            <a:avLst/>
          </a:prstGeom>
        </p:spPr>
      </p:pic>
      <p:sp>
        <p:nvSpPr>
          <p:cNvPr id="13" name="Title 3">
            <a:extLst>
              <a:ext uri="{FF2B5EF4-FFF2-40B4-BE49-F238E27FC236}">
                <a16:creationId xmlns:a16="http://schemas.microsoft.com/office/drawing/2014/main" id="{BC4BDEA2-6DAA-A60B-7D1F-713BF0B0449B}"/>
              </a:ext>
              <a:ext uri="{C183D7F6-B498-43B3-948B-1728B52AA6E4}">
                <adec:decorative xmlns:adec="http://schemas.microsoft.com/office/drawing/2017/decorative" val="0"/>
              </a:ext>
            </a:extLst>
          </p:cNvPr>
          <p:cNvSpPr>
            <a:spLocks noGrp="1"/>
          </p:cNvSpPr>
          <p:nvPr>
            <p:ph type="title"/>
          </p:nvPr>
        </p:nvSpPr>
        <p:spPr>
          <a:xfrm>
            <a:off x="284705" y="3336338"/>
            <a:ext cx="8219214" cy="1529425"/>
          </a:xfrm>
        </p:spPr>
        <p:txBody>
          <a:bodyPr anchor="t"/>
          <a:lstStyle/>
          <a:p>
            <a:pPr marL="0" marR="0">
              <a:lnSpc>
                <a:spcPts val="2700"/>
              </a:lnSpc>
              <a:spcBef>
                <a:spcPts val="9400"/>
              </a:spcBef>
              <a:spcAft>
                <a:spcPts val="0"/>
              </a:spcAft>
            </a:pPr>
            <a:r>
              <a:rPr lang="en-US" sz="3200" b="1" dirty="0">
                <a:solidFill>
                  <a:srgbClr val="000000"/>
                </a:solidFill>
                <a:effectLst/>
                <a:ea typeface="Calibri" panose="020F0502020204030204" pitchFamily="34" charset="0"/>
                <a:cs typeface="Calibri" panose="020F0502020204030204" pitchFamily="34" charset="0"/>
              </a:rPr>
              <a:t>HIV Risk, Prevention, and Testing Behaviors Among Persons Who Inject Drugs </a:t>
            </a:r>
            <a:br>
              <a:rPr lang="en-US" b="1" dirty="0">
                <a:solidFill>
                  <a:srgbClr val="000000"/>
                </a:solidFill>
                <a:effectLst/>
                <a:ea typeface="Calibri" panose="020F0502020204030204" pitchFamily="34" charset="0"/>
                <a:cs typeface="Calibri" panose="020F0502020204030204" pitchFamily="34" charset="0"/>
              </a:rPr>
            </a:br>
            <a:br>
              <a:rPr lang="en-US" b="1" dirty="0">
                <a:solidFill>
                  <a:srgbClr val="000000"/>
                </a:solidFill>
                <a:effectLst/>
                <a:ea typeface="Calibri" panose="020F0502020204030204" pitchFamily="34" charset="0"/>
                <a:cs typeface="Calibri" panose="020F0502020204030204" pitchFamily="34" charset="0"/>
              </a:rPr>
            </a:br>
            <a:r>
              <a:rPr lang="en-US" sz="2400" b="1" dirty="0">
                <a:solidFill>
                  <a:srgbClr val="000000"/>
                </a:solidFill>
                <a:effectLst/>
                <a:ea typeface="Calibri" panose="020F0502020204030204" pitchFamily="34" charset="0"/>
                <a:cs typeface="Calibri" panose="020F0502020204030204" pitchFamily="34" charset="0"/>
              </a:rPr>
              <a:t>National HIV Behavioral Surveillance</a:t>
            </a:r>
            <a:r>
              <a:rPr lang="en-US" sz="2400" b="1" dirty="0">
                <a:solidFill>
                  <a:srgbClr val="000000"/>
                </a:solidFill>
                <a:ea typeface="Calibri" panose="020F0502020204030204" pitchFamily="34" charset="0"/>
                <a:cs typeface="Calibri" panose="020F0502020204030204" pitchFamily="34" charset="0"/>
              </a:rPr>
              <a:t>—</a:t>
            </a:r>
            <a:r>
              <a:rPr lang="en-US" sz="2400" b="1" dirty="0">
                <a:solidFill>
                  <a:srgbClr val="000000"/>
                </a:solidFill>
                <a:effectLst/>
                <a:ea typeface="Calibri" panose="020F0502020204030204" pitchFamily="34" charset="0"/>
                <a:cs typeface="Calibri" panose="020F0502020204030204" pitchFamily="34" charset="0"/>
              </a:rPr>
              <a:t>19 U.S. Cities, 2024</a:t>
            </a:r>
            <a:br>
              <a:rPr lang="en-US" sz="1800" dirty="0">
                <a:solidFill>
                  <a:srgbClr val="000000"/>
                </a:solidFill>
                <a:effectLst/>
                <a:ea typeface="Calibri" panose="020F0502020204030204" pitchFamily="34" charset="0"/>
                <a:cs typeface="Calibri" panose="020F0502020204030204" pitchFamily="34" charset="0"/>
              </a:rPr>
            </a:br>
            <a:endParaRPr lang="en-US" altLang="en-US" dirty="0">
              <a:solidFill>
                <a:srgbClr val="000000"/>
              </a:solidFill>
              <a:ea typeface="Calibri" panose="020F0502020204030204" pitchFamily="34" charset="0"/>
              <a:cs typeface="Calibri" panose="020F0502020204030204" pitchFamily="34" charset="0"/>
            </a:endParaRPr>
          </a:p>
        </p:txBody>
      </p:sp>
      <p:sp>
        <p:nvSpPr>
          <p:cNvPr id="5" name="Slide Number Placeholder 4">
            <a:extLst>
              <a:ext uri="{FF2B5EF4-FFF2-40B4-BE49-F238E27FC236}">
                <a16:creationId xmlns:a16="http://schemas.microsoft.com/office/drawing/2014/main" id="{C062A4F0-3713-1D4D-BD40-78463CB04428}"/>
              </a:ext>
              <a:ext uri="{C183D7F6-B498-43B3-948B-1728B52AA6E4}">
                <adec:decorative xmlns:adec="http://schemas.microsoft.com/office/drawing/2017/decorative" val="0"/>
              </a:ext>
            </a:extLst>
          </p:cNvPr>
          <p:cNvSpPr>
            <a:spLocks noGrp="1"/>
          </p:cNvSpPr>
          <p:nvPr>
            <p:ph type="sldNum" sz="quarter" idx="13"/>
          </p:nvPr>
        </p:nvSpPr>
        <p:spPr>
          <a:xfrm>
            <a:off x="8637939" y="4760465"/>
            <a:ext cx="355552" cy="268874"/>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D8E7DCDC-E408-4B61-982D-00D1D5E6AEFC}" type="slidenum">
              <a:rPr kumimoji="0" lang="en-US" sz="1000" b="0" i="0" u="none" strike="noStrike" kern="1200" cap="none" spc="0" normalizeH="0" baseline="0" noProof="0" smtClean="0">
                <a:ln>
                  <a:noFill/>
                </a:ln>
                <a:solidFill>
                  <a:srgbClr val="0057B7"/>
                </a:solidFill>
                <a:effectLst/>
                <a:uLnTx/>
                <a:uFillTx/>
                <a:latin typeface="Calibri" panose="020F0502020204030204" pitchFamily="34" charset="0"/>
                <a:ea typeface="+mn-ea"/>
                <a:cs typeface="Calibri" panose="020F0502020204030204"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sz="1000" b="0" i="0" u="none" strike="noStrike" kern="1200" cap="none" spc="0" normalizeH="0" baseline="0" noProof="0">
              <a:ln>
                <a:noFill/>
              </a:ln>
              <a:solidFill>
                <a:srgbClr val="0057B7"/>
              </a:solidFill>
              <a:effectLst/>
              <a:uLnTx/>
              <a:uFillTx/>
              <a:latin typeface="Calibri" panose="020F0502020204030204" pitchFamily="34" charset="0"/>
              <a:ea typeface="+mn-ea"/>
              <a:cs typeface="Calibri" panose="020F0502020204030204" pitchFamily="34" charset="0"/>
            </a:endParaRPr>
          </a:p>
        </p:txBody>
      </p:sp>
      <p:pic>
        <p:nvPicPr>
          <p:cNvPr id="8" name="Picture 7" descr="Text&#10;&#10;AI-generated content may be incorrect.">
            <a:extLst>
              <a:ext uri="{FF2B5EF4-FFF2-40B4-BE49-F238E27FC236}">
                <a16:creationId xmlns:a16="http://schemas.microsoft.com/office/drawing/2014/main" id="{A8B47244-4A67-4BDB-5CD5-94108AA6B6B7}"/>
              </a:ext>
            </a:extLst>
          </p:cNvPr>
          <p:cNvPicPr>
            <a:picLocks noChangeAspect="1"/>
          </p:cNvPicPr>
          <p:nvPr/>
        </p:nvPicPr>
        <p:blipFill>
          <a:blip r:embed="rId6"/>
          <a:stretch>
            <a:fillRect/>
          </a:stretch>
        </p:blipFill>
        <p:spPr>
          <a:xfrm>
            <a:off x="404346" y="1095743"/>
            <a:ext cx="3471507" cy="1952723"/>
          </a:xfrm>
          <a:prstGeom prst="rect">
            <a:avLst/>
          </a:prstGeom>
        </p:spPr>
      </p:pic>
    </p:spTree>
    <p:extLst>
      <p:ext uri="{BB962C8B-B14F-4D97-AF65-F5344CB8AC3E}">
        <p14:creationId xmlns:p14="http://schemas.microsoft.com/office/powerpoint/2010/main" val="3415551382"/>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175B47-D597-00FE-3F91-621F81A5D9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6FA298-DDB9-ACE8-4103-82FA59F60441}"/>
              </a:ext>
            </a:extLst>
          </p:cNvPr>
          <p:cNvSpPr>
            <a:spLocks noGrp="1"/>
          </p:cNvSpPr>
          <p:nvPr>
            <p:ph type="title"/>
          </p:nvPr>
        </p:nvSpPr>
        <p:spPr/>
        <p:txBody>
          <a:bodyPr/>
          <a:lstStyle/>
          <a:p>
            <a:r>
              <a:rPr lang="en-US"/>
              <a:t>Overall Results</a:t>
            </a:r>
          </a:p>
        </p:txBody>
      </p:sp>
      <p:sp>
        <p:nvSpPr>
          <p:cNvPr id="4" name="Slide Number Placeholder 3">
            <a:extLst>
              <a:ext uri="{FF2B5EF4-FFF2-40B4-BE49-F238E27FC236}">
                <a16:creationId xmlns:a16="http://schemas.microsoft.com/office/drawing/2014/main" id="{DA6D7BEA-EF2D-4B36-379E-CD2A6762B05E}"/>
              </a:ext>
            </a:extLst>
          </p:cNvPr>
          <p:cNvSpPr>
            <a:spLocks noGrp="1"/>
          </p:cNvSpPr>
          <p:nvPr>
            <p:ph type="sldNum" sz="quarter" idx="11"/>
          </p:nvPr>
        </p:nvSpPr>
        <p:spPr/>
        <p:txBody>
          <a:bodyPr/>
          <a:lstStyle/>
          <a:p>
            <a:fld id="{D8E7DCDC-E408-4B61-982D-00D1D5E6AEFC}" type="slidenum">
              <a:rPr lang="en-US" smtClean="0"/>
              <a:pPr/>
              <a:t>10</a:t>
            </a:fld>
            <a:endParaRPr lang="en-US"/>
          </a:p>
        </p:txBody>
      </p:sp>
    </p:spTree>
    <p:extLst>
      <p:ext uri="{BB962C8B-B14F-4D97-AF65-F5344CB8AC3E}">
        <p14:creationId xmlns:p14="http://schemas.microsoft.com/office/powerpoint/2010/main" val="4056908456"/>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AAEF4058-1AC0-2302-6444-420882641A53}"/>
              </a:ext>
            </a:extLst>
          </p:cNvPr>
          <p:cNvSpPr>
            <a:spLocks noGrp="1"/>
          </p:cNvSpPr>
          <p:nvPr>
            <p:ph type="body" sz="quarter" idx="11"/>
          </p:nvPr>
        </p:nvSpPr>
        <p:spPr>
          <a:xfrm>
            <a:off x="235078" y="279399"/>
            <a:ext cx="8482262" cy="406400"/>
          </a:xfrm>
        </p:spPr>
        <p:txBody>
          <a:bodyPr/>
          <a:lstStyle/>
          <a:p>
            <a:r>
              <a:rPr lang="en-US" b="1" dirty="0"/>
              <a:t>19 National HIV Behavioral Surveillance project areas—United States, 2024</a:t>
            </a:r>
          </a:p>
        </p:txBody>
      </p:sp>
      <p:pic>
        <p:nvPicPr>
          <p:cNvPr id="250" name="Picture 249" descr="National HIV Behavioral Surveillance (NHBS) logo, noting the population cycles (MSM, PWID, HET) and emphasizing the relevant cycle for this report (PWID).">
            <a:extLst>
              <a:ext uri="{FF2B5EF4-FFF2-40B4-BE49-F238E27FC236}">
                <a16:creationId xmlns:a16="http://schemas.microsoft.com/office/drawing/2014/main" id="{692E6CD1-E099-65F0-BCC3-B9468DC6D12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8563" y="68268"/>
            <a:ext cx="828663" cy="828663"/>
          </a:xfrm>
          <a:prstGeom prst="rect">
            <a:avLst/>
          </a:prstGeom>
        </p:spPr>
      </p:pic>
      <p:grpSp>
        <p:nvGrpSpPr>
          <p:cNvPr id="8" name="Group 7" descr="Map of the United States showing the 19 National HIV Behavioral Surveillance (NHBS) project areas. ">
            <a:extLst>
              <a:ext uri="{FF2B5EF4-FFF2-40B4-BE49-F238E27FC236}">
                <a16:creationId xmlns:a16="http://schemas.microsoft.com/office/drawing/2014/main" id="{A87470AC-0A70-FDC0-7E93-D03799A3BA95}"/>
              </a:ext>
            </a:extLst>
          </p:cNvPr>
          <p:cNvGrpSpPr/>
          <p:nvPr/>
        </p:nvGrpSpPr>
        <p:grpSpPr>
          <a:xfrm>
            <a:off x="1519433" y="1128057"/>
            <a:ext cx="6288328" cy="3930591"/>
            <a:chOff x="1143000" y="1625600"/>
            <a:chExt cx="6692900" cy="4546600"/>
          </a:xfrm>
          <a:solidFill>
            <a:schemeClr val="bg1">
              <a:lumMod val="85000"/>
            </a:schemeClr>
          </a:solidFill>
        </p:grpSpPr>
        <p:sp>
          <p:nvSpPr>
            <p:cNvPr id="9" name="Freeform 2">
              <a:extLst>
                <a:ext uri="{FF2B5EF4-FFF2-40B4-BE49-F238E27FC236}">
                  <a16:creationId xmlns:a16="http://schemas.microsoft.com/office/drawing/2014/main" id="{90316CB9-79B5-C474-236B-F28B2D7A04AD}"/>
                </a:ext>
              </a:extLst>
            </p:cNvPr>
            <p:cNvSpPr>
              <a:spLocks/>
            </p:cNvSpPr>
            <p:nvPr/>
          </p:nvSpPr>
          <p:spPr bwMode="auto">
            <a:xfrm>
              <a:off x="5562600" y="4235450"/>
              <a:ext cx="485775" cy="790575"/>
            </a:xfrm>
            <a:custGeom>
              <a:avLst/>
              <a:gdLst/>
              <a:ahLst/>
              <a:cxnLst>
                <a:cxn ang="0">
                  <a:pos x="0" y="3"/>
                </a:cxn>
                <a:cxn ang="0">
                  <a:pos x="1" y="4"/>
                </a:cxn>
                <a:cxn ang="0">
                  <a:pos x="0" y="56"/>
                </a:cxn>
                <a:cxn ang="0">
                  <a:pos x="3" y="81"/>
                </a:cxn>
                <a:cxn ang="0">
                  <a:pos x="6" y="81"/>
                </a:cxn>
                <a:cxn ang="0">
                  <a:pos x="8" y="74"/>
                </a:cxn>
                <a:cxn ang="0">
                  <a:pos x="9" y="76"/>
                </a:cxn>
                <a:cxn ang="0">
                  <a:pos x="9" y="80"/>
                </a:cxn>
                <a:cxn ang="0">
                  <a:pos x="12" y="81"/>
                </a:cxn>
                <a:cxn ang="0">
                  <a:pos x="8" y="83"/>
                </a:cxn>
                <a:cxn ang="0">
                  <a:pos x="16" y="81"/>
                </a:cxn>
                <a:cxn ang="0">
                  <a:pos x="17" y="79"/>
                </a:cxn>
                <a:cxn ang="0">
                  <a:pos x="16" y="77"/>
                </a:cxn>
                <a:cxn ang="0">
                  <a:pos x="17" y="75"/>
                </a:cxn>
                <a:cxn ang="0">
                  <a:pos x="13" y="72"/>
                </a:cxn>
                <a:cxn ang="0">
                  <a:pos x="13" y="69"/>
                </a:cxn>
                <a:cxn ang="0">
                  <a:pos x="51" y="66"/>
                </a:cxn>
                <a:cxn ang="0">
                  <a:pos x="47" y="53"/>
                </a:cxn>
                <a:cxn ang="0">
                  <a:pos x="48" y="48"/>
                </a:cxn>
                <a:cxn ang="0">
                  <a:pos x="49" y="45"/>
                </a:cxn>
                <a:cxn ang="0">
                  <a:pos x="48" y="41"/>
                </a:cxn>
                <a:cxn ang="0">
                  <a:pos x="45" y="35"/>
                </a:cxn>
                <a:cxn ang="0">
                  <a:pos x="35" y="0"/>
                </a:cxn>
                <a:cxn ang="0">
                  <a:pos x="0" y="3"/>
                </a:cxn>
              </a:cxnLst>
              <a:rect l="0" t="0" r="r" b="b"/>
              <a:pathLst>
                <a:path w="51" h="83">
                  <a:moveTo>
                    <a:pt x="0" y="3"/>
                  </a:moveTo>
                  <a:lnTo>
                    <a:pt x="1" y="4"/>
                  </a:lnTo>
                  <a:lnTo>
                    <a:pt x="0" y="56"/>
                  </a:lnTo>
                  <a:lnTo>
                    <a:pt x="3" y="81"/>
                  </a:lnTo>
                  <a:lnTo>
                    <a:pt x="6" y="81"/>
                  </a:lnTo>
                  <a:lnTo>
                    <a:pt x="8" y="74"/>
                  </a:lnTo>
                  <a:lnTo>
                    <a:pt x="9" y="76"/>
                  </a:lnTo>
                  <a:lnTo>
                    <a:pt x="9" y="80"/>
                  </a:lnTo>
                  <a:lnTo>
                    <a:pt x="12" y="81"/>
                  </a:lnTo>
                  <a:lnTo>
                    <a:pt x="8" y="83"/>
                  </a:lnTo>
                  <a:lnTo>
                    <a:pt x="16" y="81"/>
                  </a:lnTo>
                  <a:lnTo>
                    <a:pt x="17" y="79"/>
                  </a:lnTo>
                  <a:lnTo>
                    <a:pt x="16" y="77"/>
                  </a:lnTo>
                  <a:lnTo>
                    <a:pt x="17" y="75"/>
                  </a:lnTo>
                  <a:lnTo>
                    <a:pt x="13" y="72"/>
                  </a:lnTo>
                  <a:lnTo>
                    <a:pt x="13" y="69"/>
                  </a:lnTo>
                  <a:lnTo>
                    <a:pt x="51" y="66"/>
                  </a:lnTo>
                  <a:lnTo>
                    <a:pt x="47" y="53"/>
                  </a:lnTo>
                  <a:lnTo>
                    <a:pt x="48" y="48"/>
                  </a:lnTo>
                  <a:lnTo>
                    <a:pt x="49" y="45"/>
                  </a:lnTo>
                  <a:lnTo>
                    <a:pt x="48" y="41"/>
                  </a:lnTo>
                  <a:lnTo>
                    <a:pt x="45" y="35"/>
                  </a:lnTo>
                  <a:lnTo>
                    <a:pt x="35" y="0"/>
                  </a:lnTo>
                  <a:lnTo>
                    <a:pt x="0" y="3"/>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0" name="Freeform 3">
              <a:extLst>
                <a:ext uri="{FF2B5EF4-FFF2-40B4-BE49-F238E27FC236}">
                  <a16:creationId xmlns:a16="http://schemas.microsoft.com/office/drawing/2014/main" id="{D6F42330-DB5D-DFCD-8774-059EB00500B5}"/>
                </a:ext>
              </a:extLst>
            </p:cNvPr>
            <p:cNvSpPr>
              <a:spLocks/>
            </p:cNvSpPr>
            <p:nvPr/>
          </p:nvSpPr>
          <p:spPr bwMode="auto">
            <a:xfrm>
              <a:off x="2009775" y="3749675"/>
              <a:ext cx="876300" cy="1009650"/>
            </a:xfrm>
            <a:custGeom>
              <a:avLst/>
              <a:gdLst/>
              <a:ahLst/>
              <a:cxnLst>
                <a:cxn ang="0">
                  <a:pos x="0" y="72"/>
                </a:cxn>
                <a:cxn ang="0">
                  <a:pos x="6" y="67"/>
                </a:cxn>
                <a:cxn ang="0">
                  <a:pos x="4" y="63"/>
                </a:cxn>
                <a:cxn ang="0">
                  <a:pos x="5" y="57"/>
                </a:cxn>
                <a:cxn ang="0">
                  <a:pos x="11" y="47"/>
                </a:cxn>
                <a:cxn ang="0">
                  <a:pos x="15" y="44"/>
                </a:cxn>
                <a:cxn ang="0">
                  <a:pos x="13" y="41"/>
                </a:cxn>
                <a:cxn ang="0">
                  <a:pos x="11" y="31"/>
                </a:cxn>
                <a:cxn ang="0">
                  <a:pos x="13" y="13"/>
                </a:cxn>
                <a:cxn ang="0">
                  <a:pos x="16" y="12"/>
                </a:cxn>
                <a:cxn ang="0">
                  <a:pos x="21" y="15"/>
                </a:cxn>
                <a:cxn ang="0">
                  <a:pos x="26" y="0"/>
                </a:cxn>
                <a:cxn ang="0">
                  <a:pos x="92" y="11"/>
                </a:cxn>
                <a:cxn ang="0">
                  <a:pos x="78" y="106"/>
                </a:cxn>
                <a:cxn ang="0">
                  <a:pos x="58" y="102"/>
                </a:cxn>
                <a:cxn ang="0">
                  <a:pos x="45" y="99"/>
                </a:cxn>
                <a:cxn ang="0">
                  <a:pos x="19" y="84"/>
                </a:cxn>
                <a:cxn ang="0">
                  <a:pos x="0" y="72"/>
                </a:cxn>
              </a:cxnLst>
              <a:rect l="0" t="0" r="r" b="b"/>
              <a:pathLst>
                <a:path w="92" h="106">
                  <a:moveTo>
                    <a:pt x="0" y="72"/>
                  </a:moveTo>
                  <a:lnTo>
                    <a:pt x="6" y="67"/>
                  </a:lnTo>
                  <a:lnTo>
                    <a:pt x="4" y="63"/>
                  </a:lnTo>
                  <a:lnTo>
                    <a:pt x="5" y="57"/>
                  </a:lnTo>
                  <a:lnTo>
                    <a:pt x="11" y="47"/>
                  </a:lnTo>
                  <a:lnTo>
                    <a:pt x="15" y="44"/>
                  </a:lnTo>
                  <a:lnTo>
                    <a:pt x="13" y="41"/>
                  </a:lnTo>
                  <a:lnTo>
                    <a:pt x="11" y="31"/>
                  </a:lnTo>
                  <a:lnTo>
                    <a:pt x="13" y="13"/>
                  </a:lnTo>
                  <a:lnTo>
                    <a:pt x="16" y="12"/>
                  </a:lnTo>
                  <a:lnTo>
                    <a:pt x="21" y="15"/>
                  </a:lnTo>
                  <a:lnTo>
                    <a:pt x="26" y="0"/>
                  </a:lnTo>
                  <a:lnTo>
                    <a:pt x="92" y="11"/>
                  </a:lnTo>
                  <a:lnTo>
                    <a:pt x="78" y="106"/>
                  </a:lnTo>
                  <a:lnTo>
                    <a:pt x="58" y="102"/>
                  </a:lnTo>
                  <a:lnTo>
                    <a:pt x="45" y="99"/>
                  </a:lnTo>
                  <a:lnTo>
                    <a:pt x="19" y="84"/>
                  </a:lnTo>
                  <a:lnTo>
                    <a:pt x="0" y="7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1" name="Freeform 4">
              <a:extLst>
                <a:ext uri="{FF2B5EF4-FFF2-40B4-BE49-F238E27FC236}">
                  <a16:creationId xmlns:a16="http://schemas.microsoft.com/office/drawing/2014/main" id="{9BFC54F6-9122-6952-D246-6DA0AA3A8977}"/>
                </a:ext>
              </a:extLst>
            </p:cNvPr>
            <p:cNvSpPr>
              <a:spLocks/>
            </p:cNvSpPr>
            <p:nvPr/>
          </p:nvSpPr>
          <p:spPr bwMode="auto">
            <a:xfrm>
              <a:off x="4714875" y="4035425"/>
              <a:ext cx="647700" cy="581025"/>
            </a:xfrm>
            <a:custGeom>
              <a:avLst/>
              <a:gdLst/>
              <a:ahLst/>
              <a:cxnLst>
                <a:cxn ang="0">
                  <a:pos x="0" y="2"/>
                </a:cxn>
                <a:cxn ang="0">
                  <a:pos x="3" y="21"/>
                </a:cxn>
                <a:cxn ang="0">
                  <a:pos x="2" y="50"/>
                </a:cxn>
                <a:cxn ang="0">
                  <a:pos x="4" y="52"/>
                </a:cxn>
                <a:cxn ang="0">
                  <a:pos x="9" y="52"/>
                </a:cxn>
                <a:cxn ang="0">
                  <a:pos x="9" y="61"/>
                </a:cxn>
                <a:cxn ang="0">
                  <a:pos x="49" y="60"/>
                </a:cxn>
                <a:cxn ang="0">
                  <a:pos x="48" y="51"/>
                </a:cxn>
                <a:cxn ang="0">
                  <a:pos x="52" y="41"/>
                </a:cxn>
                <a:cxn ang="0">
                  <a:pos x="56" y="34"/>
                </a:cxn>
                <a:cxn ang="0">
                  <a:pos x="56" y="32"/>
                </a:cxn>
                <a:cxn ang="0">
                  <a:pos x="60" y="26"/>
                </a:cxn>
                <a:cxn ang="0">
                  <a:pos x="62" y="19"/>
                </a:cxn>
                <a:cxn ang="0">
                  <a:pos x="61" y="18"/>
                </a:cxn>
                <a:cxn ang="0">
                  <a:pos x="64" y="16"/>
                </a:cxn>
                <a:cxn ang="0">
                  <a:pos x="68" y="9"/>
                </a:cxn>
                <a:cxn ang="0">
                  <a:pos x="67" y="8"/>
                </a:cxn>
                <a:cxn ang="0">
                  <a:pos x="58" y="9"/>
                </a:cxn>
                <a:cxn ang="0">
                  <a:pos x="60" y="5"/>
                </a:cxn>
                <a:cxn ang="0">
                  <a:pos x="59" y="0"/>
                </a:cxn>
                <a:cxn ang="0">
                  <a:pos x="0" y="2"/>
                </a:cxn>
              </a:cxnLst>
              <a:rect l="0" t="0" r="r" b="b"/>
              <a:pathLst>
                <a:path w="68" h="61">
                  <a:moveTo>
                    <a:pt x="0" y="2"/>
                  </a:moveTo>
                  <a:lnTo>
                    <a:pt x="3" y="21"/>
                  </a:lnTo>
                  <a:lnTo>
                    <a:pt x="2" y="50"/>
                  </a:lnTo>
                  <a:lnTo>
                    <a:pt x="4" y="52"/>
                  </a:lnTo>
                  <a:lnTo>
                    <a:pt x="9" y="52"/>
                  </a:lnTo>
                  <a:lnTo>
                    <a:pt x="9" y="61"/>
                  </a:lnTo>
                  <a:lnTo>
                    <a:pt x="49" y="60"/>
                  </a:lnTo>
                  <a:lnTo>
                    <a:pt x="48" y="51"/>
                  </a:lnTo>
                  <a:lnTo>
                    <a:pt x="52" y="41"/>
                  </a:lnTo>
                  <a:lnTo>
                    <a:pt x="56" y="34"/>
                  </a:lnTo>
                  <a:lnTo>
                    <a:pt x="56" y="32"/>
                  </a:lnTo>
                  <a:lnTo>
                    <a:pt x="60" y="26"/>
                  </a:lnTo>
                  <a:lnTo>
                    <a:pt x="62" y="19"/>
                  </a:lnTo>
                  <a:lnTo>
                    <a:pt x="61" y="18"/>
                  </a:lnTo>
                  <a:lnTo>
                    <a:pt x="64" y="16"/>
                  </a:lnTo>
                  <a:lnTo>
                    <a:pt x="68" y="9"/>
                  </a:lnTo>
                  <a:lnTo>
                    <a:pt x="67" y="8"/>
                  </a:lnTo>
                  <a:lnTo>
                    <a:pt x="58" y="9"/>
                  </a:lnTo>
                  <a:lnTo>
                    <a:pt x="60" y="5"/>
                  </a:lnTo>
                  <a:lnTo>
                    <a:pt x="59" y="0"/>
                  </a:lnTo>
                  <a:lnTo>
                    <a:pt x="0" y="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2" name="Freeform 5">
              <a:extLst>
                <a:ext uri="{FF2B5EF4-FFF2-40B4-BE49-F238E27FC236}">
                  <a16:creationId xmlns:a16="http://schemas.microsoft.com/office/drawing/2014/main" id="{BA7DD1AA-4C98-4831-F62C-29E56139EFF1}"/>
                </a:ext>
              </a:extLst>
            </p:cNvPr>
            <p:cNvSpPr>
              <a:spLocks/>
            </p:cNvSpPr>
            <p:nvPr/>
          </p:nvSpPr>
          <p:spPr bwMode="auto">
            <a:xfrm>
              <a:off x="1143000" y="2654300"/>
              <a:ext cx="1009650" cy="1733550"/>
            </a:xfrm>
            <a:custGeom>
              <a:avLst/>
              <a:gdLst/>
              <a:ahLst/>
              <a:cxnLst>
                <a:cxn ang="0">
                  <a:pos x="3" y="33"/>
                </a:cxn>
                <a:cxn ang="0">
                  <a:pos x="4" y="37"/>
                </a:cxn>
                <a:cxn ang="0">
                  <a:pos x="1" y="51"/>
                </a:cxn>
                <a:cxn ang="0">
                  <a:pos x="3" y="55"/>
                </a:cxn>
                <a:cxn ang="0">
                  <a:pos x="11" y="74"/>
                </a:cxn>
                <a:cxn ang="0">
                  <a:pos x="12" y="74"/>
                </a:cxn>
                <a:cxn ang="0">
                  <a:pos x="13" y="70"/>
                </a:cxn>
                <a:cxn ang="0">
                  <a:pos x="14" y="69"/>
                </a:cxn>
                <a:cxn ang="0">
                  <a:pos x="15" y="70"/>
                </a:cxn>
                <a:cxn ang="0">
                  <a:pos x="13" y="72"/>
                </a:cxn>
                <a:cxn ang="0">
                  <a:pos x="14" y="74"/>
                </a:cxn>
                <a:cxn ang="0">
                  <a:pos x="16" y="82"/>
                </a:cxn>
                <a:cxn ang="0">
                  <a:pos x="15" y="81"/>
                </a:cxn>
                <a:cxn ang="0">
                  <a:pos x="12" y="78"/>
                </a:cxn>
                <a:cxn ang="0">
                  <a:pos x="13" y="75"/>
                </a:cxn>
                <a:cxn ang="0">
                  <a:pos x="11" y="75"/>
                </a:cxn>
                <a:cxn ang="0">
                  <a:pos x="9" y="79"/>
                </a:cxn>
                <a:cxn ang="0">
                  <a:pos x="10" y="86"/>
                </a:cxn>
                <a:cxn ang="0">
                  <a:pos x="12" y="89"/>
                </a:cxn>
                <a:cxn ang="0">
                  <a:pos x="16" y="92"/>
                </a:cxn>
                <a:cxn ang="0">
                  <a:pos x="14" y="96"/>
                </a:cxn>
                <a:cxn ang="0">
                  <a:pos x="12" y="97"/>
                </a:cxn>
                <a:cxn ang="0">
                  <a:pos x="12" y="101"/>
                </a:cxn>
                <a:cxn ang="0">
                  <a:pos x="17" y="112"/>
                </a:cxn>
                <a:cxn ang="0">
                  <a:pos x="21" y="119"/>
                </a:cxn>
                <a:cxn ang="0">
                  <a:pos x="21" y="123"/>
                </a:cxn>
                <a:cxn ang="0">
                  <a:pos x="23" y="125"/>
                </a:cxn>
                <a:cxn ang="0">
                  <a:pos x="22" y="128"/>
                </a:cxn>
                <a:cxn ang="0">
                  <a:pos x="20" y="134"/>
                </a:cxn>
                <a:cxn ang="0">
                  <a:pos x="22" y="137"/>
                </a:cxn>
                <a:cxn ang="0">
                  <a:pos x="35" y="141"/>
                </a:cxn>
                <a:cxn ang="0">
                  <a:pos x="40" y="148"/>
                </a:cxn>
                <a:cxn ang="0">
                  <a:pos x="47" y="151"/>
                </a:cxn>
                <a:cxn ang="0">
                  <a:pos x="47" y="155"/>
                </a:cxn>
                <a:cxn ang="0">
                  <a:pos x="51" y="156"/>
                </a:cxn>
                <a:cxn ang="0">
                  <a:pos x="56" y="164"/>
                </a:cxn>
                <a:cxn ang="0">
                  <a:pos x="59" y="170"/>
                </a:cxn>
                <a:cxn ang="0">
                  <a:pos x="59" y="180"/>
                </a:cxn>
                <a:cxn ang="0">
                  <a:pos x="97" y="182"/>
                </a:cxn>
                <a:cxn ang="0">
                  <a:pos x="95" y="178"/>
                </a:cxn>
                <a:cxn ang="0">
                  <a:pos x="96" y="172"/>
                </a:cxn>
                <a:cxn ang="0">
                  <a:pos x="102" y="162"/>
                </a:cxn>
                <a:cxn ang="0">
                  <a:pos x="106" y="159"/>
                </a:cxn>
                <a:cxn ang="0">
                  <a:pos x="104" y="156"/>
                </a:cxn>
                <a:cxn ang="0">
                  <a:pos x="102" y="146"/>
                </a:cxn>
                <a:cxn ang="0">
                  <a:pos x="52" y="70"/>
                </a:cxn>
                <a:cxn ang="0">
                  <a:pos x="48" y="63"/>
                </a:cxn>
                <a:cxn ang="0">
                  <a:pos x="61" y="14"/>
                </a:cxn>
                <a:cxn ang="0">
                  <a:pos x="10" y="0"/>
                </a:cxn>
                <a:cxn ang="0">
                  <a:pos x="9" y="3"/>
                </a:cxn>
                <a:cxn ang="0">
                  <a:pos x="9" y="9"/>
                </a:cxn>
                <a:cxn ang="0">
                  <a:pos x="0" y="24"/>
                </a:cxn>
                <a:cxn ang="0">
                  <a:pos x="3" y="33"/>
                </a:cxn>
              </a:cxnLst>
              <a:rect l="0" t="0" r="r" b="b"/>
              <a:pathLst>
                <a:path w="106" h="182">
                  <a:moveTo>
                    <a:pt x="3" y="33"/>
                  </a:moveTo>
                  <a:lnTo>
                    <a:pt x="4" y="37"/>
                  </a:lnTo>
                  <a:lnTo>
                    <a:pt x="1" y="51"/>
                  </a:lnTo>
                  <a:lnTo>
                    <a:pt x="3" y="55"/>
                  </a:lnTo>
                  <a:lnTo>
                    <a:pt x="11" y="74"/>
                  </a:lnTo>
                  <a:lnTo>
                    <a:pt x="12" y="74"/>
                  </a:lnTo>
                  <a:lnTo>
                    <a:pt x="13" y="70"/>
                  </a:lnTo>
                  <a:lnTo>
                    <a:pt x="14" y="69"/>
                  </a:lnTo>
                  <a:lnTo>
                    <a:pt x="15" y="70"/>
                  </a:lnTo>
                  <a:lnTo>
                    <a:pt x="13" y="72"/>
                  </a:lnTo>
                  <a:lnTo>
                    <a:pt x="14" y="74"/>
                  </a:lnTo>
                  <a:lnTo>
                    <a:pt x="16" y="82"/>
                  </a:lnTo>
                  <a:lnTo>
                    <a:pt x="15" y="81"/>
                  </a:lnTo>
                  <a:lnTo>
                    <a:pt x="12" y="78"/>
                  </a:lnTo>
                  <a:lnTo>
                    <a:pt x="13" y="75"/>
                  </a:lnTo>
                  <a:lnTo>
                    <a:pt x="11" y="75"/>
                  </a:lnTo>
                  <a:lnTo>
                    <a:pt x="9" y="79"/>
                  </a:lnTo>
                  <a:lnTo>
                    <a:pt x="10" y="86"/>
                  </a:lnTo>
                  <a:lnTo>
                    <a:pt x="12" y="89"/>
                  </a:lnTo>
                  <a:lnTo>
                    <a:pt x="16" y="92"/>
                  </a:lnTo>
                  <a:lnTo>
                    <a:pt x="14" y="96"/>
                  </a:lnTo>
                  <a:lnTo>
                    <a:pt x="12" y="97"/>
                  </a:lnTo>
                  <a:lnTo>
                    <a:pt x="12" y="101"/>
                  </a:lnTo>
                  <a:lnTo>
                    <a:pt x="17" y="112"/>
                  </a:lnTo>
                  <a:lnTo>
                    <a:pt x="21" y="119"/>
                  </a:lnTo>
                  <a:lnTo>
                    <a:pt x="21" y="123"/>
                  </a:lnTo>
                  <a:lnTo>
                    <a:pt x="23" y="125"/>
                  </a:lnTo>
                  <a:lnTo>
                    <a:pt x="22" y="128"/>
                  </a:lnTo>
                  <a:lnTo>
                    <a:pt x="20" y="134"/>
                  </a:lnTo>
                  <a:lnTo>
                    <a:pt x="22" y="137"/>
                  </a:lnTo>
                  <a:lnTo>
                    <a:pt x="35" y="141"/>
                  </a:lnTo>
                  <a:lnTo>
                    <a:pt x="40" y="148"/>
                  </a:lnTo>
                  <a:lnTo>
                    <a:pt x="47" y="151"/>
                  </a:lnTo>
                  <a:lnTo>
                    <a:pt x="47" y="155"/>
                  </a:lnTo>
                  <a:lnTo>
                    <a:pt x="51" y="156"/>
                  </a:lnTo>
                  <a:lnTo>
                    <a:pt x="56" y="164"/>
                  </a:lnTo>
                  <a:lnTo>
                    <a:pt x="59" y="170"/>
                  </a:lnTo>
                  <a:lnTo>
                    <a:pt x="59" y="180"/>
                  </a:lnTo>
                  <a:lnTo>
                    <a:pt x="97" y="182"/>
                  </a:lnTo>
                  <a:lnTo>
                    <a:pt x="95" y="178"/>
                  </a:lnTo>
                  <a:lnTo>
                    <a:pt x="96" y="172"/>
                  </a:lnTo>
                  <a:lnTo>
                    <a:pt x="102" y="162"/>
                  </a:lnTo>
                  <a:lnTo>
                    <a:pt x="106" y="159"/>
                  </a:lnTo>
                  <a:lnTo>
                    <a:pt x="104" y="156"/>
                  </a:lnTo>
                  <a:lnTo>
                    <a:pt x="102" y="146"/>
                  </a:lnTo>
                  <a:lnTo>
                    <a:pt x="52" y="70"/>
                  </a:lnTo>
                  <a:lnTo>
                    <a:pt x="48" y="63"/>
                  </a:lnTo>
                  <a:lnTo>
                    <a:pt x="61" y="14"/>
                  </a:lnTo>
                  <a:lnTo>
                    <a:pt x="10" y="0"/>
                  </a:lnTo>
                  <a:lnTo>
                    <a:pt x="9" y="3"/>
                  </a:lnTo>
                  <a:lnTo>
                    <a:pt x="9" y="9"/>
                  </a:lnTo>
                  <a:lnTo>
                    <a:pt x="0" y="24"/>
                  </a:lnTo>
                  <a:lnTo>
                    <a:pt x="3" y="33"/>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3" name="Freeform 6">
              <a:extLst>
                <a:ext uri="{FF2B5EF4-FFF2-40B4-BE49-F238E27FC236}">
                  <a16:creationId xmlns:a16="http://schemas.microsoft.com/office/drawing/2014/main" id="{61D3BAF8-5DCA-43AE-0A0B-3EA1E6D92A7A}"/>
                </a:ext>
              </a:extLst>
            </p:cNvPr>
            <p:cNvSpPr>
              <a:spLocks/>
            </p:cNvSpPr>
            <p:nvPr/>
          </p:nvSpPr>
          <p:spPr bwMode="auto">
            <a:xfrm>
              <a:off x="2886075" y="3206750"/>
              <a:ext cx="923925" cy="742950"/>
            </a:xfrm>
            <a:custGeom>
              <a:avLst/>
              <a:gdLst/>
              <a:ahLst/>
              <a:cxnLst>
                <a:cxn ang="0">
                  <a:pos x="0" y="68"/>
                </a:cxn>
                <a:cxn ang="0">
                  <a:pos x="9" y="0"/>
                </a:cxn>
                <a:cxn ang="0">
                  <a:pos x="72" y="8"/>
                </a:cxn>
                <a:cxn ang="0">
                  <a:pos x="97" y="10"/>
                </a:cxn>
                <a:cxn ang="0">
                  <a:pos x="96" y="27"/>
                </a:cxn>
                <a:cxn ang="0">
                  <a:pos x="93" y="78"/>
                </a:cxn>
                <a:cxn ang="0">
                  <a:pos x="80" y="77"/>
                </a:cxn>
                <a:cxn ang="0">
                  <a:pos x="40" y="73"/>
                </a:cxn>
                <a:cxn ang="0">
                  <a:pos x="0" y="68"/>
                </a:cxn>
              </a:cxnLst>
              <a:rect l="0" t="0" r="r" b="b"/>
              <a:pathLst>
                <a:path w="97" h="78">
                  <a:moveTo>
                    <a:pt x="0" y="68"/>
                  </a:moveTo>
                  <a:lnTo>
                    <a:pt x="9" y="0"/>
                  </a:lnTo>
                  <a:lnTo>
                    <a:pt x="72" y="8"/>
                  </a:lnTo>
                  <a:lnTo>
                    <a:pt x="97" y="10"/>
                  </a:lnTo>
                  <a:lnTo>
                    <a:pt x="96" y="27"/>
                  </a:lnTo>
                  <a:lnTo>
                    <a:pt x="93" y="78"/>
                  </a:lnTo>
                  <a:lnTo>
                    <a:pt x="80" y="77"/>
                  </a:lnTo>
                  <a:lnTo>
                    <a:pt x="40" y="73"/>
                  </a:lnTo>
                  <a:lnTo>
                    <a:pt x="0" y="68"/>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4" name="Freeform 7">
              <a:extLst>
                <a:ext uri="{FF2B5EF4-FFF2-40B4-BE49-F238E27FC236}">
                  <a16:creationId xmlns:a16="http://schemas.microsoft.com/office/drawing/2014/main" id="{8D6A7FE1-C0B8-8C86-F9ED-03C4FEF36F0D}"/>
                </a:ext>
              </a:extLst>
            </p:cNvPr>
            <p:cNvSpPr>
              <a:spLocks/>
            </p:cNvSpPr>
            <p:nvPr/>
          </p:nvSpPr>
          <p:spPr bwMode="auto">
            <a:xfrm>
              <a:off x="7191375" y="2816225"/>
              <a:ext cx="228600" cy="200025"/>
            </a:xfrm>
            <a:custGeom>
              <a:avLst/>
              <a:gdLst/>
              <a:ahLst/>
              <a:cxnLst>
                <a:cxn ang="0">
                  <a:pos x="0" y="4"/>
                </a:cxn>
                <a:cxn ang="0">
                  <a:pos x="2" y="16"/>
                </a:cxn>
                <a:cxn ang="0">
                  <a:pos x="2" y="21"/>
                </a:cxn>
                <a:cxn ang="0">
                  <a:pos x="4" y="21"/>
                </a:cxn>
                <a:cxn ang="0">
                  <a:pos x="5" y="20"/>
                </a:cxn>
                <a:cxn ang="0">
                  <a:pos x="8" y="18"/>
                </a:cxn>
                <a:cxn ang="0">
                  <a:pos x="10" y="15"/>
                </a:cxn>
                <a:cxn ang="0">
                  <a:pos x="11" y="16"/>
                </a:cxn>
                <a:cxn ang="0">
                  <a:pos x="14" y="14"/>
                </a:cxn>
                <a:cxn ang="0">
                  <a:pos x="17" y="14"/>
                </a:cxn>
                <a:cxn ang="0">
                  <a:pos x="17" y="13"/>
                </a:cxn>
                <a:cxn ang="0">
                  <a:pos x="18" y="13"/>
                </a:cxn>
                <a:cxn ang="0">
                  <a:pos x="19" y="12"/>
                </a:cxn>
                <a:cxn ang="0">
                  <a:pos x="21" y="12"/>
                </a:cxn>
                <a:cxn ang="0">
                  <a:pos x="24" y="11"/>
                </a:cxn>
                <a:cxn ang="0">
                  <a:pos x="21" y="0"/>
                </a:cxn>
                <a:cxn ang="0">
                  <a:pos x="0" y="4"/>
                </a:cxn>
              </a:cxnLst>
              <a:rect l="0" t="0" r="r" b="b"/>
              <a:pathLst>
                <a:path w="24" h="21">
                  <a:moveTo>
                    <a:pt x="0" y="4"/>
                  </a:moveTo>
                  <a:lnTo>
                    <a:pt x="2" y="16"/>
                  </a:lnTo>
                  <a:lnTo>
                    <a:pt x="2" y="21"/>
                  </a:lnTo>
                  <a:lnTo>
                    <a:pt x="4" y="21"/>
                  </a:lnTo>
                  <a:lnTo>
                    <a:pt x="5" y="20"/>
                  </a:lnTo>
                  <a:lnTo>
                    <a:pt x="8" y="18"/>
                  </a:lnTo>
                  <a:lnTo>
                    <a:pt x="10" y="15"/>
                  </a:lnTo>
                  <a:lnTo>
                    <a:pt x="11" y="16"/>
                  </a:lnTo>
                  <a:lnTo>
                    <a:pt x="14" y="14"/>
                  </a:lnTo>
                  <a:lnTo>
                    <a:pt x="17" y="14"/>
                  </a:lnTo>
                  <a:lnTo>
                    <a:pt x="17" y="13"/>
                  </a:lnTo>
                  <a:lnTo>
                    <a:pt x="18" y="13"/>
                  </a:lnTo>
                  <a:lnTo>
                    <a:pt x="19" y="12"/>
                  </a:lnTo>
                  <a:lnTo>
                    <a:pt x="21" y="12"/>
                  </a:lnTo>
                  <a:lnTo>
                    <a:pt x="24" y="11"/>
                  </a:lnTo>
                  <a:lnTo>
                    <a:pt x="21" y="0"/>
                  </a:lnTo>
                  <a:lnTo>
                    <a:pt x="0" y="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5" name="Freeform 8">
              <a:extLst>
                <a:ext uri="{FF2B5EF4-FFF2-40B4-BE49-F238E27FC236}">
                  <a16:creationId xmlns:a16="http://schemas.microsoft.com/office/drawing/2014/main" id="{D8A50C6A-7FCA-CC7E-86C1-9732C506588C}"/>
                </a:ext>
              </a:extLst>
            </p:cNvPr>
            <p:cNvSpPr>
              <a:spLocks/>
            </p:cNvSpPr>
            <p:nvPr/>
          </p:nvSpPr>
          <p:spPr bwMode="auto">
            <a:xfrm>
              <a:off x="7010400" y="3263900"/>
              <a:ext cx="133350" cy="219075"/>
            </a:xfrm>
            <a:custGeom>
              <a:avLst/>
              <a:gdLst/>
              <a:ahLst/>
              <a:cxnLst>
                <a:cxn ang="0">
                  <a:pos x="0" y="2"/>
                </a:cxn>
                <a:cxn ang="0">
                  <a:pos x="1" y="0"/>
                </a:cxn>
                <a:cxn ang="0">
                  <a:pos x="4" y="0"/>
                </a:cxn>
                <a:cxn ang="0">
                  <a:pos x="3" y="2"/>
                </a:cxn>
                <a:cxn ang="0">
                  <a:pos x="2" y="3"/>
                </a:cxn>
                <a:cxn ang="0">
                  <a:pos x="3" y="6"/>
                </a:cxn>
                <a:cxn ang="0">
                  <a:pos x="4" y="7"/>
                </a:cxn>
                <a:cxn ang="0">
                  <a:pos x="6" y="9"/>
                </a:cxn>
                <a:cxn ang="0">
                  <a:pos x="7" y="12"/>
                </a:cxn>
                <a:cxn ang="0">
                  <a:pos x="8" y="14"/>
                </a:cxn>
                <a:cxn ang="0">
                  <a:pos x="10" y="15"/>
                </a:cxn>
                <a:cxn ang="0">
                  <a:pos x="12" y="16"/>
                </a:cxn>
                <a:cxn ang="0">
                  <a:pos x="13" y="18"/>
                </a:cxn>
                <a:cxn ang="0">
                  <a:pos x="11" y="20"/>
                </a:cxn>
                <a:cxn ang="0">
                  <a:pos x="13" y="19"/>
                </a:cxn>
                <a:cxn ang="0">
                  <a:pos x="14" y="21"/>
                </a:cxn>
                <a:cxn ang="0">
                  <a:pos x="10" y="22"/>
                </a:cxn>
                <a:cxn ang="0">
                  <a:pos x="5" y="23"/>
                </a:cxn>
                <a:cxn ang="0">
                  <a:pos x="5" y="21"/>
                </a:cxn>
                <a:cxn ang="0">
                  <a:pos x="0" y="2"/>
                </a:cxn>
              </a:cxnLst>
              <a:rect l="0" t="0" r="r" b="b"/>
              <a:pathLst>
                <a:path w="14" h="23">
                  <a:moveTo>
                    <a:pt x="0" y="2"/>
                  </a:moveTo>
                  <a:lnTo>
                    <a:pt x="1" y="0"/>
                  </a:lnTo>
                  <a:lnTo>
                    <a:pt x="4" y="0"/>
                  </a:lnTo>
                  <a:lnTo>
                    <a:pt x="3" y="2"/>
                  </a:lnTo>
                  <a:lnTo>
                    <a:pt x="2" y="3"/>
                  </a:lnTo>
                  <a:lnTo>
                    <a:pt x="3" y="6"/>
                  </a:lnTo>
                  <a:lnTo>
                    <a:pt x="4" y="7"/>
                  </a:lnTo>
                  <a:lnTo>
                    <a:pt x="6" y="9"/>
                  </a:lnTo>
                  <a:lnTo>
                    <a:pt x="7" y="12"/>
                  </a:lnTo>
                  <a:lnTo>
                    <a:pt x="8" y="14"/>
                  </a:lnTo>
                  <a:lnTo>
                    <a:pt x="10" y="15"/>
                  </a:lnTo>
                  <a:lnTo>
                    <a:pt x="12" y="16"/>
                  </a:lnTo>
                  <a:lnTo>
                    <a:pt x="13" y="18"/>
                  </a:lnTo>
                  <a:lnTo>
                    <a:pt x="11" y="20"/>
                  </a:lnTo>
                  <a:lnTo>
                    <a:pt x="13" y="19"/>
                  </a:lnTo>
                  <a:lnTo>
                    <a:pt x="14" y="21"/>
                  </a:lnTo>
                  <a:lnTo>
                    <a:pt x="10" y="22"/>
                  </a:lnTo>
                  <a:lnTo>
                    <a:pt x="5" y="23"/>
                  </a:lnTo>
                  <a:lnTo>
                    <a:pt x="5" y="21"/>
                  </a:lnTo>
                  <a:lnTo>
                    <a:pt x="0" y="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6" name="Freeform 9">
              <a:extLst>
                <a:ext uri="{FF2B5EF4-FFF2-40B4-BE49-F238E27FC236}">
                  <a16:creationId xmlns:a16="http://schemas.microsoft.com/office/drawing/2014/main" id="{C5B188F2-95D4-22DE-1348-84E721822CFC}"/>
                </a:ext>
              </a:extLst>
            </p:cNvPr>
            <p:cNvSpPr>
              <a:spLocks/>
            </p:cNvSpPr>
            <p:nvPr/>
          </p:nvSpPr>
          <p:spPr bwMode="auto">
            <a:xfrm>
              <a:off x="6867525" y="3435350"/>
              <a:ext cx="19050" cy="28575"/>
            </a:xfrm>
            <a:custGeom>
              <a:avLst/>
              <a:gdLst/>
              <a:ahLst/>
              <a:cxnLst>
                <a:cxn ang="0">
                  <a:pos x="0" y="1"/>
                </a:cxn>
                <a:cxn ang="0">
                  <a:pos x="2" y="0"/>
                </a:cxn>
                <a:cxn ang="0">
                  <a:pos x="2" y="1"/>
                </a:cxn>
                <a:cxn ang="0">
                  <a:pos x="2" y="3"/>
                </a:cxn>
                <a:cxn ang="0">
                  <a:pos x="0" y="1"/>
                </a:cxn>
              </a:cxnLst>
              <a:rect l="0" t="0" r="r" b="b"/>
              <a:pathLst>
                <a:path w="2" h="3">
                  <a:moveTo>
                    <a:pt x="0" y="1"/>
                  </a:moveTo>
                  <a:lnTo>
                    <a:pt x="2" y="0"/>
                  </a:lnTo>
                  <a:lnTo>
                    <a:pt x="2" y="1"/>
                  </a:lnTo>
                  <a:lnTo>
                    <a:pt x="2" y="3"/>
                  </a:lnTo>
                  <a:lnTo>
                    <a:pt x="0" y="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7" name="Freeform 10">
              <a:extLst>
                <a:ext uri="{FF2B5EF4-FFF2-40B4-BE49-F238E27FC236}">
                  <a16:creationId xmlns:a16="http://schemas.microsoft.com/office/drawing/2014/main" id="{86A299BD-AA8B-349A-34F8-5543281A636E}"/>
                </a:ext>
              </a:extLst>
            </p:cNvPr>
            <p:cNvSpPr>
              <a:spLocks/>
            </p:cNvSpPr>
            <p:nvPr/>
          </p:nvSpPr>
          <p:spPr bwMode="auto">
            <a:xfrm>
              <a:off x="5686425" y="4835525"/>
              <a:ext cx="1162050" cy="885825"/>
            </a:xfrm>
            <a:custGeom>
              <a:avLst/>
              <a:gdLst/>
              <a:ahLst/>
              <a:cxnLst>
                <a:cxn ang="0">
                  <a:pos x="0" y="9"/>
                </a:cxn>
                <a:cxn ang="0">
                  <a:pos x="3" y="14"/>
                </a:cxn>
                <a:cxn ang="0">
                  <a:pos x="3" y="18"/>
                </a:cxn>
                <a:cxn ang="0">
                  <a:pos x="7" y="15"/>
                </a:cxn>
                <a:cxn ang="0">
                  <a:pos x="8" y="15"/>
                </a:cxn>
                <a:cxn ang="0">
                  <a:pos x="10" y="14"/>
                </a:cxn>
                <a:cxn ang="0">
                  <a:pos x="15" y="15"/>
                </a:cxn>
                <a:cxn ang="0">
                  <a:pos x="18" y="14"/>
                </a:cxn>
                <a:cxn ang="0">
                  <a:pos x="22" y="14"/>
                </a:cxn>
                <a:cxn ang="0">
                  <a:pos x="19" y="15"/>
                </a:cxn>
                <a:cxn ang="0">
                  <a:pos x="28" y="19"/>
                </a:cxn>
                <a:cxn ang="0">
                  <a:pos x="29" y="18"/>
                </a:cxn>
                <a:cxn ang="0">
                  <a:pos x="29" y="19"/>
                </a:cxn>
                <a:cxn ang="0">
                  <a:pos x="35" y="23"/>
                </a:cxn>
                <a:cxn ang="0">
                  <a:pos x="33" y="22"/>
                </a:cxn>
                <a:cxn ang="0">
                  <a:pos x="38" y="24"/>
                </a:cxn>
                <a:cxn ang="0">
                  <a:pos x="41" y="23"/>
                </a:cxn>
                <a:cxn ang="0">
                  <a:pos x="46" y="21"/>
                </a:cxn>
                <a:cxn ang="0">
                  <a:pos x="48" y="19"/>
                </a:cxn>
                <a:cxn ang="0">
                  <a:pos x="54" y="17"/>
                </a:cxn>
                <a:cxn ang="0">
                  <a:pos x="61" y="22"/>
                </a:cxn>
                <a:cxn ang="0">
                  <a:pos x="64" y="25"/>
                </a:cxn>
                <a:cxn ang="0">
                  <a:pos x="68" y="28"/>
                </a:cxn>
                <a:cxn ang="0">
                  <a:pos x="73" y="30"/>
                </a:cxn>
                <a:cxn ang="0">
                  <a:pos x="77" y="37"/>
                </a:cxn>
                <a:cxn ang="0">
                  <a:pos x="76" y="52"/>
                </a:cxn>
                <a:cxn ang="0">
                  <a:pos x="79" y="51"/>
                </a:cxn>
                <a:cxn ang="0">
                  <a:pos x="78" y="48"/>
                </a:cxn>
                <a:cxn ang="0">
                  <a:pos x="80" y="49"/>
                </a:cxn>
                <a:cxn ang="0">
                  <a:pos x="82" y="49"/>
                </a:cxn>
                <a:cxn ang="0">
                  <a:pos x="79" y="57"/>
                </a:cxn>
                <a:cxn ang="0">
                  <a:pos x="81" y="59"/>
                </a:cxn>
                <a:cxn ang="0">
                  <a:pos x="85" y="66"/>
                </a:cxn>
                <a:cxn ang="0">
                  <a:pos x="88" y="68"/>
                </a:cxn>
                <a:cxn ang="0">
                  <a:pos x="88" y="65"/>
                </a:cxn>
                <a:cxn ang="0">
                  <a:pos x="89" y="66"/>
                </a:cxn>
                <a:cxn ang="0">
                  <a:pos x="91" y="72"/>
                </a:cxn>
                <a:cxn ang="0">
                  <a:pos x="94" y="75"/>
                </a:cxn>
                <a:cxn ang="0">
                  <a:pos x="100" y="81"/>
                </a:cxn>
                <a:cxn ang="0">
                  <a:pos x="107" y="89"/>
                </a:cxn>
                <a:cxn ang="0">
                  <a:pos x="111" y="91"/>
                </a:cxn>
                <a:cxn ang="0">
                  <a:pos x="107" y="90"/>
                </a:cxn>
                <a:cxn ang="0">
                  <a:pos x="112" y="92"/>
                </a:cxn>
                <a:cxn ang="0">
                  <a:pos x="116" y="90"/>
                </a:cxn>
                <a:cxn ang="0">
                  <a:pos x="120" y="87"/>
                </a:cxn>
                <a:cxn ang="0">
                  <a:pos x="121" y="79"/>
                </a:cxn>
                <a:cxn ang="0">
                  <a:pos x="121" y="65"/>
                </a:cxn>
                <a:cxn ang="0">
                  <a:pos x="106" y="39"/>
                </a:cxn>
                <a:cxn ang="0">
                  <a:pos x="104" y="32"/>
                </a:cxn>
                <a:cxn ang="0">
                  <a:pos x="90" y="4"/>
                </a:cxn>
                <a:cxn ang="0">
                  <a:pos x="88" y="1"/>
                </a:cxn>
                <a:cxn ang="0">
                  <a:pos x="81" y="2"/>
                </a:cxn>
                <a:cxn ang="0">
                  <a:pos x="79" y="8"/>
                </a:cxn>
                <a:cxn ang="0">
                  <a:pos x="40" y="8"/>
                </a:cxn>
                <a:cxn ang="0">
                  <a:pos x="0" y="6"/>
                </a:cxn>
              </a:cxnLst>
              <a:rect l="0" t="0" r="r" b="b"/>
              <a:pathLst>
                <a:path w="122" h="93">
                  <a:moveTo>
                    <a:pt x="0" y="6"/>
                  </a:moveTo>
                  <a:lnTo>
                    <a:pt x="0" y="9"/>
                  </a:lnTo>
                  <a:lnTo>
                    <a:pt x="4" y="12"/>
                  </a:lnTo>
                  <a:lnTo>
                    <a:pt x="3" y="14"/>
                  </a:lnTo>
                  <a:lnTo>
                    <a:pt x="4" y="16"/>
                  </a:lnTo>
                  <a:lnTo>
                    <a:pt x="3" y="18"/>
                  </a:lnTo>
                  <a:lnTo>
                    <a:pt x="5" y="17"/>
                  </a:lnTo>
                  <a:lnTo>
                    <a:pt x="7" y="15"/>
                  </a:lnTo>
                  <a:lnTo>
                    <a:pt x="7" y="13"/>
                  </a:lnTo>
                  <a:lnTo>
                    <a:pt x="8" y="15"/>
                  </a:lnTo>
                  <a:lnTo>
                    <a:pt x="9" y="13"/>
                  </a:lnTo>
                  <a:lnTo>
                    <a:pt x="10" y="14"/>
                  </a:lnTo>
                  <a:lnTo>
                    <a:pt x="7" y="17"/>
                  </a:lnTo>
                  <a:lnTo>
                    <a:pt x="15" y="15"/>
                  </a:lnTo>
                  <a:lnTo>
                    <a:pt x="17" y="13"/>
                  </a:lnTo>
                  <a:lnTo>
                    <a:pt x="18" y="14"/>
                  </a:lnTo>
                  <a:lnTo>
                    <a:pt x="21" y="13"/>
                  </a:lnTo>
                  <a:lnTo>
                    <a:pt x="22" y="14"/>
                  </a:lnTo>
                  <a:lnTo>
                    <a:pt x="17" y="15"/>
                  </a:lnTo>
                  <a:lnTo>
                    <a:pt x="19" y="15"/>
                  </a:lnTo>
                  <a:lnTo>
                    <a:pt x="25" y="17"/>
                  </a:lnTo>
                  <a:lnTo>
                    <a:pt x="28" y="19"/>
                  </a:lnTo>
                  <a:lnTo>
                    <a:pt x="27" y="16"/>
                  </a:lnTo>
                  <a:lnTo>
                    <a:pt x="29" y="18"/>
                  </a:lnTo>
                  <a:lnTo>
                    <a:pt x="32" y="18"/>
                  </a:lnTo>
                  <a:lnTo>
                    <a:pt x="29" y="19"/>
                  </a:lnTo>
                  <a:lnTo>
                    <a:pt x="34" y="21"/>
                  </a:lnTo>
                  <a:lnTo>
                    <a:pt x="35" y="23"/>
                  </a:lnTo>
                  <a:lnTo>
                    <a:pt x="35" y="25"/>
                  </a:lnTo>
                  <a:lnTo>
                    <a:pt x="33" y="22"/>
                  </a:lnTo>
                  <a:lnTo>
                    <a:pt x="34" y="26"/>
                  </a:lnTo>
                  <a:lnTo>
                    <a:pt x="38" y="24"/>
                  </a:lnTo>
                  <a:lnTo>
                    <a:pt x="40" y="24"/>
                  </a:lnTo>
                  <a:lnTo>
                    <a:pt x="41" y="23"/>
                  </a:lnTo>
                  <a:lnTo>
                    <a:pt x="42" y="24"/>
                  </a:lnTo>
                  <a:lnTo>
                    <a:pt x="46" y="21"/>
                  </a:lnTo>
                  <a:lnTo>
                    <a:pt x="49" y="20"/>
                  </a:lnTo>
                  <a:lnTo>
                    <a:pt x="48" y="19"/>
                  </a:lnTo>
                  <a:lnTo>
                    <a:pt x="50" y="17"/>
                  </a:lnTo>
                  <a:lnTo>
                    <a:pt x="54" y="17"/>
                  </a:lnTo>
                  <a:lnTo>
                    <a:pt x="59" y="19"/>
                  </a:lnTo>
                  <a:lnTo>
                    <a:pt x="61" y="22"/>
                  </a:lnTo>
                  <a:lnTo>
                    <a:pt x="64" y="23"/>
                  </a:lnTo>
                  <a:lnTo>
                    <a:pt x="64" y="25"/>
                  </a:lnTo>
                  <a:lnTo>
                    <a:pt x="67" y="26"/>
                  </a:lnTo>
                  <a:lnTo>
                    <a:pt x="68" y="28"/>
                  </a:lnTo>
                  <a:lnTo>
                    <a:pt x="69" y="30"/>
                  </a:lnTo>
                  <a:lnTo>
                    <a:pt x="73" y="30"/>
                  </a:lnTo>
                  <a:lnTo>
                    <a:pt x="75" y="32"/>
                  </a:lnTo>
                  <a:lnTo>
                    <a:pt x="77" y="37"/>
                  </a:lnTo>
                  <a:lnTo>
                    <a:pt x="76" y="46"/>
                  </a:lnTo>
                  <a:lnTo>
                    <a:pt x="76" y="52"/>
                  </a:lnTo>
                  <a:lnTo>
                    <a:pt x="78" y="54"/>
                  </a:lnTo>
                  <a:lnTo>
                    <a:pt x="79" y="51"/>
                  </a:lnTo>
                  <a:lnTo>
                    <a:pt x="77" y="50"/>
                  </a:lnTo>
                  <a:lnTo>
                    <a:pt x="78" y="48"/>
                  </a:lnTo>
                  <a:lnTo>
                    <a:pt x="78" y="49"/>
                  </a:lnTo>
                  <a:lnTo>
                    <a:pt x="80" y="49"/>
                  </a:lnTo>
                  <a:lnTo>
                    <a:pt x="81" y="51"/>
                  </a:lnTo>
                  <a:lnTo>
                    <a:pt x="82" y="49"/>
                  </a:lnTo>
                  <a:lnTo>
                    <a:pt x="83" y="51"/>
                  </a:lnTo>
                  <a:lnTo>
                    <a:pt x="79" y="57"/>
                  </a:lnTo>
                  <a:lnTo>
                    <a:pt x="79" y="58"/>
                  </a:lnTo>
                  <a:lnTo>
                    <a:pt x="81" y="59"/>
                  </a:lnTo>
                  <a:lnTo>
                    <a:pt x="83" y="64"/>
                  </a:lnTo>
                  <a:lnTo>
                    <a:pt x="85" y="66"/>
                  </a:lnTo>
                  <a:lnTo>
                    <a:pt x="87" y="68"/>
                  </a:lnTo>
                  <a:lnTo>
                    <a:pt x="88" y="68"/>
                  </a:lnTo>
                  <a:lnTo>
                    <a:pt x="86" y="65"/>
                  </a:lnTo>
                  <a:lnTo>
                    <a:pt x="88" y="65"/>
                  </a:lnTo>
                  <a:lnTo>
                    <a:pt x="90" y="65"/>
                  </a:lnTo>
                  <a:lnTo>
                    <a:pt x="89" y="66"/>
                  </a:lnTo>
                  <a:lnTo>
                    <a:pt x="90" y="68"/>
                  </a:lnTo>
                  <a:lnTo>
                    <a:pt x="91" y="72"/>
                  </a:lnTo>
                  <a:lnTo>
                    <a:pt x="93" y="73"/>
                  </a:lnTo>
                  <a:lnTo>
                    <a:pt x="94" y="75"/>
                  </a:lnTo>
                  <a:lnTo>
                    <a:pt x="97" y="81"/>
                  </a:lnTo>
                  <a:lnTo>
                    <a:pt x="100" y="81"/>
                  </a:lnTo>
                  <a:lnTo>
                    <a:pt x="103" y="83"/>
                  </a:lnTo>
                  <a:lnTo>
                    <a:pt x="107" y="89"/>
                  </a:lnTo>
                  <a:lnTo>
                    <a:pt x="111" y="89"/>
                  </a:lnTo>
                  <a:lnTo>
                    <a:pt x="111" y="91"/>
                  </a:lnTo>
                  <a:lnTo>
                    <a:pt x="110" y="91"/>
                  </a:lnTo>
                  <a:lnTo>
                    <a:pt x="107" y="90"/>
                  </a:lnTo>
                  <a:lnTo>
                    <a:pt x="108" y="93"/>
                  </a:lnTo>
                  <a:lnTo>
                    <a:pt x="112" y="92"/>
                  </a:lnTo>
                  <a:lnTo>
                    <a:pt x="114" y="92"/>
                  </a:lnTo>
                  <a:lnTo>
                    <a:pt x="116" y="90"/>
                  </a:lnTo>
                  <a:lnTo>
                    <a:pt x="118" y="90"/>
                  </a:lnTo>
                  <a:lnTo>
                    <a:pt x="120" y="87"/>
                  </a:lnTo>
                  <a:lnTo>
                    <a:pt x="119" y="84"/>
                  </a:lnTo>
                  <a:lnTo>
                    <a:pt x="121" y="79"/>
                  </a:lnTo>
                  <a:lnTo>
                    <a:pt x="122" y="80"/>
                  </a:lnTo>
                  <a:lnTo>
                    <a:pt x="121" y="65"/>
                  </a:lnTo>
                  <a:lnTo>
                    <a:pt x="119" y="61"/>
                  </a:lnTo>
                  <a:lnTo>
                    <a:pt x="106" y="39"/>
                  </a:lnTo>
                  <a:lnTo>
                    <a:pt x="103" y="32"/>
                  </a:lnTo>
                  <a:lnTo>
                    <a:pt x="104" y="32"/>
                  </a:lnTo>
                  <a:lnTo>
                    <a:pt x="96" y="19"/>
                  </a:lnTo>
                  <a:lnTo>
                    <a:pt x="90" y="4"/>
                  </a:lnTo>
                  <a:lnTo>
                    <a:pt x="90" y="2"/>
                  </a:lnTo>
                  <a:lnTo>
                    <a:pt x="88" y="1"/>
                  </a:lnTo>
                  <a:lnTo>
                    <a:pt x="82" y="0"/>
                  </a:lnTo>
                  <a:lnTo>
                    <a:pt x="81" y="2"/>
                  </a:lnTo>
                  <a:lnTo>
                    <a:pt x="82" y="8"/>
                  </a:lnTo>
                  <a:lnTo>
                    <a:pt x="79" y="8"/>
                  </a:lnTo>
                  <a:lnTo>
                    <a:pt x="79" y="5"/>
                  </a:lnTo>
                  <a:lnTo>
                    <a:pt x="40" y="8"/>
                  </a:lnTo>
                  <a:lnTo>
                    <a:pt x="38" y="3"/>
                  </a:lnTo>
                  <a:lnTo>
                    <a:pt x="0" y="6"/>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8" name="Freeform 11">
              <a:extLst>
                <a:ext uri="{FF2B5EF4-FFF2-40B4-BE49-F238E27FC236}">
                  <a16:creationId xmlns:a16="http://schemas.microsoft.com/office/drawing/2014/main" id="{04B46D6F-DF30-20C4-7442-C0687D7E554C}"/>
                </a:ext>
              </a:extLst>
            </p:cNvPr>
            <p:cNvSpPr>
              <a:spLocks/>
            </p:cNvSpPr>
            <p:nvPr/>
          </p:nvSpPr>
          <p:spPr bwMode="auto">
            <a:xfrm>
              <a:off x="6638925" y="5788025"/>
              <a:ext cx="66675" cy="38100"/>
            </a:xfrm>
            <a:custGeom>
              <a:avLst/>
              <a:gdLst/>
              <a:ahLst/>
              <a:cxnLst>
                <a:cxn ang="0">
                  <a:pos x="0" y="4"/>
                </a:cxn>
                <a:cxn ang="0">
                  <a:pos x="1" y="1"/>
                </a:cxn>
                <a:cxn ang="0">
                  <a:pos x="3" y="1"/>
                </a:cxn>
                <a:cxn ang="0">
                  <a:pos x="3" y="0"/>
                </a:cxn>
                <a:cxn ang="0">
                  <a:pos x="7" y="1"/>
                </a:cxn>
                <a:cxn ang="0">
                  <a:pos x="3" y="2"/>
                </a:cxn>
                <a:cxn ang="0">
                  <a:pos x="2" y="2"/>
                </a:cxn>
                <a:cxn ang="0">
                  <a:pos x="2" y="3"/>
                </a:cxn>
                <a:cxn ang="0">
                  <a:pos x="0" y="4"/>
                </a:cxn>
              </a:cxnLst>
              <a:rect l="0" t="0" r="r" b="b"/>
              <a:pathLst>
                <a:path w="7" h="4">
                  <a:moveTo>
                    <a:pt x="0" y="4"/>
                  </a:moveTo>
                  <a:lnTo>
                    <a:pt x="1" y="1"/>
                  </a:lnTo>
                  <a:lnTo>
                    <a:pt x="3" y="1"/>
                  </a:lnTo>
                  <a:lnTo>
                    <a:pt x="3" y="0"/>
                  </a:lnTo>
                  <a:lnTo>
                    <a:pt x="7" y="1"/>
                  </a:lnTo>
                  <a:lnTo>
                    <a:pt x="3" y="2"/>
                  </a:lnTo>
                  <a:lnTo>
                    <a:pt x="2" y="2"/>
                  </a:lnTo>
                  <a:lnTo>
                    <a:pt x="2" y="3"/>
                  </a:lnTo>
                  <a:lnTo>
                    <a:pt x="0" y="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9" name="Freeform 12">
              <a:extLst>
                <a:ext uri="{FF2B5EF4-FFF2-40B4-BE49-F238E27FC236}">
                  <a16:creationId xmlns:a16="http://schemas.microsoft.com/office/drawing/2014/main" id="{5657D0F8-2EF5-B401-0771-DFC910EB92A4}"/>
                </a:ext>
              </a:extLst>
            </p:cNvPr>
            <p:cNvSpPr>
              <a:spLocks/>
            </p:cNvSpPr>
            <p:nvPr/>
          </p:nvSpPr>
          <p:spPr bwMode="auto">
            <a:xfrm>
              <a:off x="6724650" y="5759450"/>
              <a:ext cx="47625" cy="28575"/>
            </a:xfrm>
            <a:custGeom>
              <a:avLst/>
              <a:gdLst/>
              <a:ahLst/>
              <a:cxnLst>
                <a:cxn ang="0">
                  <a:pos x="0" y="3"/>
                </a:cxn>
                <a:cxn ang="0">
                  <a:pos x="1" y="3"/>
                </a:cxn>
                <a:cxn ang="0">
                  <a:pos x="5" y="0"/>
                </a:cxn>
                <a:cxn ang="0">
                  <a:pos x="1" y="2"/>
                </a:cxn>
                <a:cxn ang="0">
                  <a:pos x="0" y="3"/>
                </a:cxn>
              </a:cxnLst>
              <a:rect l="0" t="0" r="r" b="b"/>
              <a:pathLst>
                <a:path w="5" h="3">
                  <a:moveTo>
                    <a:pt x="0" y="3"/>
                  </a:moveTo>
                  <a:lnTo>
                    <a:pt x="1" y="3"/>
                  </a:lnTo>
                  <a:lnTo>
                    <a:pt x="5" y="0"/>
                  </a:lnTo>
                  <a:lnTo>
                    <a:pt x="1" y="2"/>
                  </a:lnTo>
                  <a:lnTo>
                    <a:pt x="0" y="3"/>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0" name="Freeform 13">
              <a:extLst>
                <a:ext uri="{FF2B5EF4-FFF2-40B4-BE49-F238E27FC236}">
                  <a16:creationId xmlns:a16="http://schemas.microsoft.com/office/drawing/2014/main" id="{4A43C07C-DDDB-82D2-141E-4287D440A74C}"/>
                </a:ext>
              </a:extLst>
            </p:cNvPr>
            <p:cNvSpPr>
              <a:spLocks/>
            </p:cNvSpPr>
            <p:nvPr/>
          </p:nvSpPr>
          <p:spPr bwMode="auto">
            <a:xfrm>
              <a:off x="6810375" y="5664200"/>
              <a:ext cx="28575" cy="66675"/>
            </a:xfrm>
            <a:custGeom>
              <a:avLst/>
              <a:gdLst/>
              <a:ahLst/>
              <a:cxnLst>
                <a:cxn ang="0">
                  <a:pos x="0" y="7"/>
                </a:cxn>
                <a:cxn ang="0">
                  <a:pos x="1" y="5"/>
                </a:cxn>
                <a:cxn ang="0">
                  <a:pos x="3" y="0"/>
                </a:cxn>
                <a:cxn ang="0">
                  <a:pos x="2" y="2"/>
                </a:cxn>
                <a:cxn ang="0">
                  <a:pos x="0" y="7"/>
                </a:cxn>
              </a:cxnLst>
              <a:rect l="0" t="0" r="r" b="b"/>
              <a:pathLst>
                <a:path w="3" h="7">
                  <a:moveTo>
                    <a:pt x="0" y="7"/>
                  </a:moveTo>
                  <a:lnTo>
                    <a:pt x="1" y="5"/>
                  </a:lnTo>
                  <a:lnTo>
                    <a:pt x="3" y="0"/>
                  </a:lnTo>
                  <a:lnTo>
                    <a:pt x="2" y="2"/>
                  </a:lnTo>
                  <a:lnTo>
                    <a:pt x="0" y="7"/>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1" name="Freeform 14">
              <a:extLst>
                <a:ext uri="{FF2B5EF4-FFF2-40B4-BE49-F238E27FC236}">
                  <a16:creationId xmlns:a16="http://schemas.microsoft.com/office/drawing/2014/main" id="{734B4225-1A0A-0BBF-4617-700026B55BDE}"/>
                </a:ext>
              </a:extLst>
            </p:cNvPr>
            <p:cNvSpPr>
              <a:spLocks/>
            </p:cNvSpPr>
            <p:nvPr/>
          </p:nvSpPr>
          <p:spPr bwMode="auto">
            <a:xfrm>
              <a:off x="5895975" y="4197350"/>
              <a:ext cx="695325" cy="714375"/>
            </a:xfrm>
            <a:custGeom>
              <a:avLst/>
              <a:gdLst/>
              <a:ahLst/>
              <a:cxnLst>
                <a:cxn ang="0">
                  <a:pos x="0" y="4"/>
                </a:cxn>
                <a:cxn ang="0">
                  <a:pos x="10" y="39"/>
                </a:cxn>
                <a:cxn ang="0">
                  <a:pos x="13" y="45"/>
                </a:cxn>
                <a:cxn ang="0">
                  <a:pos x="14" y="49"/>
                </a:cxn>
                <a:cxn ang="0">
                  <a:pos x="13" y="52"/>
                </a:cxn>
                <a:cxn ang="0">
                  <a:pos x="12" y="57"/>
                </a:cxn>
                <a:cxn ang="0">
                  <a:pos x="16" y="70"/>
                </a:cxn>
                <a:cxn ang="0">
                  <a:pos x="18" y="75"/>
                </a:cxn>
                <a:cxn ang="0">
                  <a:pos x="57" y="72"/>
                </a:cxn>
                <a:cxn ang="0">
                  <a:pos x="57" y="75"/>
                </a:cxn>
                <a:cxn ang="0">
                  <a:pos x="60" y="75"/>
                </a:cxn>
                <a:cxn ang="0">
                  <a:pos x="59" y="69"/>
                </a:cxn>
                <a:cxn ang="0">
                  <a:pos x="60" y="67"/>
                </a:cxn>
                <a:cxn ang="0">
                  <a:pos x="66" y="68"/>
                </a:cxn>
                <a:cxn ang="0">
                  <a:pos x="67" y="64"/>
                </a:cxn>
                <a:cxn ang="0">
                  <a:pos x="66" y="64"/>
                </a:cxn>
                <a:cxn ang="0">
                  <a:pos x="67" y="63"/>
                </a:cxn>
                <a:cxn ang="0">
                  <a:pos x="65" y="62"/>
                </a:cxn>
                <a:cxn ang="0">
                  <a:pos x="66" y="60"/>
                </a:cxn>
                <a:cxn ang="0">
                  <a:pos x="66" y="58"/>
                </a:cxn>
                <a:cxn ang="0">
                  <a:pos x="69" y="56"/>
                </a:cxn>
                <a:cxn ang="0">
                  <a:pos x="68" y="54"/>
                </a:cxn>
                <a:cxn ang="0">
                  <a:pos x="69" y="53"/>
                </a:cxn>
                <a:cxn ang="0">
                  <a:pos x="70" y="51"/>
                </a:cxn>
                <a:cxn ang="0">
                  <a:pos x="69" y="51"/>
                </a:cxn>
                <a:cxn ang="0">
                  <a:pos x="70" y="49"/>
                </a:cxn>
                <a:cxn ang="0">
                  <a:pos x="69" y="48"/>
                </a:cxn>
                <a:cxn ang="0">
                  <a:pos x="71" y="48"/>
                </a:cxn>
                <a:cxn ang="0">
                  <a:pos x="73" y="46"/>
                </a:cxn>
                <a:cxn ang="0">
                  <a:pos x="72" y="45"/>
                </a:cxn>
                <a:cxn ang="0">
                  <a:pos x="70" y="44"/>
                </a:cxn>
                <a:cxn ang="0">
                  <a:pos x="68" y="42"/>
                </a:cxn>
                <a:cxn ang="0">
                  <a:pos x="65" y="37"/>
                </a:cxn>
                <a:cxn ang="0">
                  <a:pos x="63" y="37"/>
                </a:cxn>
                <a:cxn ang="0">
                  <a:pos x="60" y="30"/>
                </a:cxn>
                <a:cxn ang="0">
                  <a:pos x="55" y="27"/>
                </a:cxn>
                <a:cxn ang="0">
                  <a:pos x="52" y="22"/>
                </a:cxn>
                <a:cxn ang="0">
                  <a:pos x="44" y="16"/>
                </a:cxn>
                <a:cxn ang="0">
                  <a:pos x="40" y="11"/>
                </a:cxn>
                <a:cxn ang="0">
                  <a:pos x="31" y="5"/>
                </a:cxn>
                <a:cxn ang="0">
                  <a:pos x="34" y="0"/>
                </a:cxn>
                <a:cxn ang="0">
                  <a:pos x="18" y="2"/>
                </a:cxn>
                <a:cxn ang="0">
                  <a:pos x="0" y="4"/>
                </a:cxn>
              </a:cxnLst>
              <a:rect l="0" t="0" r="r" b="b"/>
              <a:pathLst>
                <a:path w="73" h="75">
                  <a:moveTo>
                    <a:pt x="0" y="4"/>
                  </a:moveTo>
                  <a:lnTo>
                    <a:pt x="10" y="39"/>
                  </a:lnTo>
                  <a:lnTo>
                    <a:pt x="13" y="45"/>
                  </a:lnTo>
                  <a:lnTo>
                    <a:pt x="14" y="49"/>
                  </a:lnTo>
                  <a:lnTo>
                    <a:pt x="13" y="52"/>
                  </a:lnTo>
                  <a:lnTo>
                    <a:pt x="12" y="57"/>
                  </a:lnTo>
                  <a:lnTo>
                    <a:pt x="16" y="70"/>
                  </a:lnTo>
                  <a:lnTo>
                    <a:pt x="18" y="75"/>
                  </a:lnTo>
                  <a:lnTo>
                    <a:pt x="57" y="72"/>
                  </a:lnTo>
                  <a:lnTo>
                    <a:pt x="57" y="75"/>
                  </a:lnTo>
                  <a:lnTo>
                    <a:pt x="60" y="75"/>
                  </a:lnTo>
                  <a:lnTo>
                    <a:pt x="59" y="69"/>
                  </a:lnTo>
                  <a:lnTo>
                    <a:pt x="60" y="67"/>
                  </a:lnTo>
                  <a:lnTo>
                    <a:pt x="66" y="68"/>
                  </a:lnTo>
                  <a:lnTo>
                    <a:pt x="67" y="64"/>
                  </a:lnTo>
                  <a:lnTo>
                    <a:pt x="66" y="64"/>
                  </a:lnTo>
                  <a:lnTo>
                    <a:pt x="67" y="63"/>
                  </a:lnTo>
                  <a:lnTo>
                    <a:pt x="65" y="62"/>
                  </a:lnTo>
                  <a:lnTo>
                    <a:pt x="66" y="60"/>
                  </a:lnTo>
                  <a:lnTo>
                    <a:pt x="66" y="58"/>
                  </a:lnTo>
                  <a:lnTo>
                    <a:pt x="69" y="56"/>
                  </a:lnTo>
                  <a:lnTo>
                    <a:pt x="68" y="54"/>
                  </a:lnTo>
                  <a:lnTo>
                    <a:pt x="69" y="53"/>
                  </a:lnTo>
                  <a:lnTo>
                    <a:pt x="70" y="51"/>
                  </a:lnTo>
                  <a:lnTo>
                    <a:pt x="69" y="51"/>
                  </a:lnTo>
                  <a:lnTo>
                    <a:pt x="70" y="49"/>
                  </a:lnTo>
                  <a:lnTo>
                    <a:pt x="69" y="48"/>
                  </a:lnTo>
                  <a:lnTo>
                    <a:pt x="71" y="48"/>
                  </a:lnTo>
                  <a:lnTo>
                    <a:pt x="73" y="46"/>
                  </a:lnTo>
                  <a:lnTo>
                    <a:pt x="72" y="45"/>
                  </a:lnTo>
                  <a:lnTo>
                    <a:pt x="70" y="44"/>
                  </a:lnTo>
                  <a:lnTo>
                    <a:pt x="68" y="42"/>
                  </a:lnTo>
                  <a:lnTo>
                    <a:pt x="65" y="37"/>
                  </a:lnTo>
                  <a:lnTo>
                    <a:pt x="63" y="37"/>
                  </a:lnTo>
                  <a:lnTo>
                    <a:pt x="60" y="30"/>
                  </a:lnTo>
                  <a:lnTo>
                    <a:pt x="55" y="27"/>
                  </a:lnTo>
                  <a:lnTo>
                    <a:pt x="52" y="22"/>
                  </a:lnTo>
                  <a:lnTo>
                    <a:pt x="44" y="16"/>
                  </a:lnTo>
                  <a:lnTo>
                    <a:pt x="40" y="11"/>
                  </a:lnTo>
                  <a:lnTo>
                    <a:pt x="31" y="5"/>
                  </a:lnTo>
                  <a:lnTo>
                    <a:pt x="34" y="0"/>
                  </a:lnTo>
                  <a:lnTo>
                    <a:pt x="18" y="2"/>
                  </a:lnTo>
                  <a:lnTo>
                    <a:pt x="0" y="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2" name="Freeform 15">
              <a:extLst>
                <a:ext uri="{FF2B5EF4-FFF2-40B4-BE49-F238E27FC236}">
                  <a16:creationId xmlns:a16="http://schemas.microsoft.com/office/drawing/2014/main" id="{B48BBE91-9A3E-2052-1EF3-3A9EC5B40C2D}"/>
                </a:ext>
              </a:extLst>
            </p:cNvPr>
            <p:cNvSpPr>
              <a:spLocks/>
            </p:cNvSpPr>
            <p:nvPr/>
          </p:nvSpPr>
          <p:spPr bwMode="auto">
            <a:xfrm>
              <a:off x="2066925" y="1787525"/>
              <a:ext cx="762000" cy="1228725"/>
            </a:xfrm>
            <a:custGeom>
              <a:avLst/>
              <a:gdLst/>
              <a:ahLst/>
              <a:cxnLst>
                <a:cxn ang="0">
                  <a:pos x="0" y="114"/>
                </a:cxn>
                <a:cxn ang="0">
                  <a:pos x="6" y="87"/>
                </a:cxn>
                <a:cxn ang="0">
                  <a:pos x="9" y="79"/>
                </a:cxn>
                <a:cxn ang="0">
                  <a:pos x="7" y="76"/>
                </a:cxn>
                <a:cxn ang="0">
                  <a:pos x="7" y="72"/>
                </a:cxn>
                <a:cxn ang="0">
                  <a:pos x="12" y="68"/>
                </a:cxn>
                <a:cxn ang="0">
                  <a:pos x="16" y="61"/>
                </a:cxn>
                <a:cxn ang="0">
                  <a:pos x="20" y="56"/>
                </a:cxn>
                <a:cxn ang="0">
                  <a:pos x="17" y="51"/>
                </a:cxn>
                <a:cxn ang="0">
                  <a:pos x="16" y="48"/>
                </a:cxn>
                <a:cxn ang="0">
                  <a:pos x="16" y="41"/>
                </a:cxn>
                <a:cxn ang="0">
                  <a:pos x="26" y="0"/>
                </a:cxn>
                <a:cxn ang="0">
                  <a:pos x="37" y="2"/>
                </a:cxn>
                <a:cxn ang="0">
                  <a:pos x="33" y="18"/>
                </a:cxn>
                <a:cxn ang="0">
                  <a:pos x="36" y="24"/>
                </a:cxn>
                <a:cxn ang="0">
                  <a:pos x="36" y="28"/>
                </a:cxn>
                <a:cxn ang="0">
                  <a:pos x="35" y="28"/>
                </a:cxn>
                <a:cxn ang="0">
                  <a:pos x="39" y="32"/>
                </a:cxn>
                <a:cxn ang="0">
                  <a:pos x="43" y="43"/>
                </a:cxn>
                <a:cxn ang="0">
                  <a:pos x="45" y="42"/>
                </a:cxn>
                <a:cxn ang="0">
                  <a:pos x="45" y="44"/>
                </a:cxn>
                <a:cxn ang="0">
                  <a:pos x="47" y="44"/>
                </a:cxn>
                <a:cxn ang="0">
                  <a:pos x="48" y="45"/>
                </a:cxn>
                <a:cxn ang="0">
                  <a:pos x="45" y="52"/>
                </a:cxn>
                <a:cxn ang="0">
                  <a:pos x="45" y="57"/>
                </a:cxn>
                <a:cxn ang="0">
                  <a:pos x="42" y="62"/>
                </a:cxn>
                <a:cxn ang="0">
                  <a:pos x="44" y="64"/>
                </a:cxn>
                <a:cxn ang="0">
                  <a:pos x="49" y="61"/>
                </a:cxn>
                <a:cxn ang="0">
                  <a:pos x="54" y="77"/>
                </a:cxn>
                <a:cxn ang="0">
                  <a:pos x="56" y="78"/>
                </a:cxn>
                <a:cxn ang="0">
                  <a:pos x="57" y="83"/>
                </a:cxn>
                <a:cxn ang="0">
                  <a:pos x="58" y="85"/>
                </a:cxn>
                <a:cxn ang="0">
                  <a:pos x="60" y="83"/>
                </a:cxn>
                <a:cxn ang="0">
                  <a:pos x="64" y="85"/>
                </a:cxn>
                <a:cxn ang="0">
                  <a:pos x="66" y="83"/>
                </a:cxn>
                <a:cxn ang="0">
                  <a:pos x="73" y="85"/>
                </a:cxn>
                <a:cxn ang="0">
                  <a:pos x="75" y="85"/>
                </a:cxn>
                <a:cxn ang="0">
                  <a:pos x="77" y="82"/>
                </a:cxn>
                <a:cxn ang="0">
                  <a:pos x="80" y="87"/>
                </a:cxn>
                <a:cxn ang="0">
                  <a:pos x="73" y="129"/>
                </a:cxn>
                <a:cxn ang="0">
                  <a:pos x="36" y="122"/>
                </a:cxn>
                <a:cxn ang="0">
                  <a:pos x="0" y="114"/>
                </a:cxn>
              </a:cxnLst>
              <a:rect l="0" t="0" r="r" b="b"/>
              <a:pathLst>
                <a:path w="80" h="129">
                  <a:moveTo>
                    <a:pt x="0" y="114"/>
                  </a:moveTo>
                  <a:lnTo>
                    <a:pt x="6" y="87"/>
                  </a:lnTo>
                  <a:lnTo>
                    <a:pt x="9" y="79"/>
                  </a:lnTo>
                  <a:lnTo>
                    <a:pt x="7" y="76"/>
                  </a:lnTo>
                  <a:lnTo>
                    <a:pt x="7" y="72"/>
                  </a:lnTo>
                  <a:lnTo>
                    <a:pt x="12" y="68"/>
                  </a:lnTo>
                  <a:lnTo>
                    <a:pt x="16" y="61"/>
                  </a:lnTo>
                  <a:lnTo>
                    <a:pt x="20" y="56"/>
                  </a:lnTo>
                  <a:lnTo>
                    <a:pt x="17" y="51"/>
                  </a:lnTo>
                  <a:lnTo>
                    <a:pt x="16" y="48"/>
                  </a:lnTo>
                  <a:lnTo>
                    <a:pt x="16" y="41"/>
                  </a:lnTo>
                  <a:lnTo>
                    <a:pt x="26" y="0"/>
                  </a:lnTo>
                  <a:lnTo>
                    <a:pt x="37" y="2"/>
                  </a:lnTo>
                  <a:lnTo>
                    <a:pt x="33" y="18"/>
                  </a:lnTo>
                  <a:lnTo>
                    <a:pt x="36" y="24"/>
                  </a:lnTo>
                  <a:lnTo>
                    <a:pt x="36" y="28"/>
                  </a:lnTo>
                  <a:lnTo>
                    <a:pt x="35" y="28"/>
                  </a:lnTo>
                  <a:lnTo>
                    <a:pt x="39" y="32"/>
                  </a:lnTo>
                  <a:lnTo>
                    <a:pt x="43" y="43"/>
                  </a:lnTo>
                  <a:lnTo>
                    <a:pt x="45" y="42"/>
                  </a:lnTo>
                  <a:lnTo>
                    <a:pt x="45" y="44"/>
                  </a:lnTo>
                  <a:lnTo>
                    <a:pt x="47" y="44"/>
                  </a:lnTo>
                  <a:lnTo>
                    <a:pt x="48" y="45"/>
                  </a:lnTo>
                  <a:lnTo>
                    <a:pt x="45" y="52"/>
                  </a:lnTo>
                  <a:lnTo>
                    <a:pt x="45" y="57"/>
                  </a:lnTo>
                  <a:lnTo>
                    <a:pt x="42" y="62"/>
                  </a:lnTo>
                  <a:lnTo>
                    <a:pt x="44" y="64"/>
                  </a:lnTo>
                  <a:lnTo>
                    <a:pt x="49" y="61"/>
                  </a:lnTo>
                  <a:lnTo>
                    <a:pt x="54" y="77"/>
                  </a:lnTo>
                  <a:lnTo>
                    <a:pt x="56" y="78"/>
                  </a:lnTo>
                  <a:lnTo>
                    <a:pt x="57" y="83"/>
                  </a:lnTo>
                  <a:lnTo>
                    <a:pt x="58" y="85"/>
                  </a:lnTo>
                  <a:lnTo>
                    <a:pt x="60" y="83"/>
                  </a:lnTo>
                  <a:lnTo>
                    <a:pt x="64" y="85"/>
                  </a:lnTo>
                  <a:lnTo>
                    <a:pt x="66" y="83"/>
                  </a:lnTo>
                  <a:lnTo>
                    <a:pt x="73" y="85"/>
                  </a:lnTo>
                  <a:lnTo>
                    <a:pt x="75" y="85"/>
                  </a:lnTo>
                  <a:lnTo>
                    <a:pt x="77" y="82"/>
                  </a:lnTo>
                  <a:lnTo>
                    <a:pt x="80" y="87"/>
                  </a:lnTo>
                  <a:lnTo>
                    <a:pt x="73" y="129"/>
                  </a:lnTo>
                  <a:lnTo>
                    <a:pt x="36" y="122"/>
                  </a:lnTo>
                  <a:lnTo>
                    <a:pt x="0" y="11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3" name="Freeform 16">
              <a:extLst>
                <a:ext uri="{FF2B5EF4-FFF2-40B4-BE49-F238E27FC236}">
                  <a16:creationId xmlns:a16="http://schemas.microsoft.com/office/drawing/2014/main" id="{E1CCF45D-F0EC-237F-A445-186415B7EDA9}"/>
                </a:ext>
              </a:extLst>
            </p:cNvPr>
            <p:cNvSpPr>
              <a:spLocks/>
            </p:cNvSpPr>
            <p:nvPr/>
          </p:nvSpPr>
          <p:spPr bwMode="auto">
            <a:xfrm>
              <a:off x="5086350" y="3044825"/>
              <a:ext cx="504825" cy="904875"/>
            </a:xfrm>
            <a:custGeom>
              <a:avLst/>
              <a:gdLst/>
              <a:ahLst/>
              <a:cxnLst>
                <a:cxn ang="0">
                  <a:pos x="0" y="42"/>
                </a:cxn>
                <a:cxn ang="0">
                  <a:pos x="2" y="39"/>
                </a:cxn>
                <a:cxn ang="0">
                  <a:pos x="5" y="33"/>
                </a:cxn>
                <a:cxn ang="0">
                  <a:pos x="7" y="27"/>
                </a:cxn>
                <a:cxn ang="0">
                  <a:pos x="5" y="22"/>
                </a:cxn>
                <a:cxn ang="0">
                  <a:pos x="14" y="16"/>
                </a:cxn>
                <a:cxn ang="0">
                  <a:pos x="16" y="12"/>
                </a:cxn>
                <a:cxn ang="0">
                  <a:pos x="16" y="10"/>
                </a:cxn>
                <a:cxn ang="0">
                  <a:pos x="9" y="3"/>
                </a:cxn>
                <a:cxn ang="0">
                  <a:pos x="45" y="0"/>
                </a:cxn>
                <a:cxn ang="0">
                  <a:pos x="46" y="6"/>
                </a:cxn>
                <a:cxn ang="0">
                  <a:pos x="49" y="13"/>
                </a:cxn>
                <a:cxn ang="0">
                  <a:pos x="52" y="49"/>
                </a:cxn>
                <a:cxn ang="0">
                  <a:pos x="51" y="56"/>
                </a:cxn>
                <a:cxn ang="0">
                  <a:pos x="53" y="61"/>
                </a:cxn>
                <a:cxn ang="0">
                  <a:pos x="51" y="69"/>
                </a:cxn>
                <a:cxn ang="0">
                  <a:pos x="49" y="73"/>
                </a:cxn>
                <a:cxn ang="0">
                  <a:pos x="47" y="78"/>
                </a:cxn>
                <a:cxn ang="0">
                  <a:pos x="48" y="80"/>
                </a:cxn>
                <a:cxn ang="0">
                  <a:pos x="47" y="84"/>
                </a:cxn>
                <a:cxn ang="0">
                  <a:pos x="48" y="85"/>
                </a:cxn>
                <a:cxn ang="0">
                  <a:pos x="44" y="87"/>
                </a:cxn>
                <a:cxn ang="0">
                  <a:pos x="43" y="93"/>
                </a:cxn>
                <a:cxn ang="0">
                  <a:pos x="37" y="91"/>
                </a:cxn>
                <a:cxn ang="0">
                  <a:pos x="34" y="94"/>
                </a:cxn>
                <a:cxn ang="0">
                  <a:pos x="34" y="95"/>
                </a:cxn>
                <a:cxn ang="0">
                  <a:pos x="32" y="95"/>
                </a:cxn>
                <a:cxn ang="0">
                  <a:pos x="30" y="91"/>
                </a:cxn>
                <a:cxn ang="0">
                  <a:pos x="29" y="85"/>
                </a:cxn>
                <a:cxn ang="0">
                  <a:pos x="26" y="82"/>
                </a:cxn>
                <a:cxn ang="0">
                  <a:pos x="23" y="80"/>
                </a:cxn>
                <a:cxn ang="0">
                  <a:pos x="18" y="77"/>
                </a:cxn>
                <a:cxn ang="0">
                  <a:pos x="17" y="72"/>
                </a:cxn>
                <a:cxn ang="0">
                  <a:pos x="19" y="65"/>
                </a:cxn>
                <a:cxn ang="0">
                  <a:pos x="17" y="63"/>
                </a:cxn>
                <a:cxn ang="0">
                  <a:pos x="12" y="63"/>
                </a:cxn>
                <a:cxn ang="0">
                  <a:pos x="11" y="58"/>
                </a:cxn>
                <a:cxn ang="0">
                  <a:pos x="3" y="50"/>
                </a:cxn>
                <a:cxn ang="0">
                  <a:pos x="0" y="42"/>
                </a:cxn>
              </a:cxnLst>
              <a:rect l="0" t="0" r="r" b="b"/>
              <a:pathLst>
                <a:path w="53" h="95">
                  <a:moveTo>
                    <a:pt x="0" y="42"/>
                  </a:moveTo>
                  <a:lnTo>
                    <a:pt x="2" y="39"/>
                  </a:lnTo>
                  <a:lnTo>
                    <a:pt x="5" y="33"/>
                  </a:lnTo>
                  <a:lnTo>
                    <a:pt x="7" y="27"/>
                  </a:lnTo>
                  <a:lnTo>
                    <a:pt x="5" y="22"/>
                  </a:lnTo>
                  <a:lnTo>
                    <a:pt x="14" y="16"/>
                  </a:lnTo>
                  <a:lnTo>
                    <a:pt x="16" y="12"/>
                  </a:lnTo>
                  <a:lnTo>
                    <a:pt x="16" y="10"/>
                  </a:lnTo>
                  <a:lnTo>
                    <a:pt x="9" y="3"/>
                  </a:lnTo>
                  <a:lnTo>
                    <a:pt x="45" y="0"/>
                  </a:lnTo>
                  <a:lnTo>
                    <a:pt x="46" y="6"/>
                  </a:lnTo>
                  <a:lnTo>
                    <a:pt x="49" y="13"/>
                  </a:lnTo>
                  <a:lnTo>
                    <a:pt x="52" y="49"/>
                  </a:lnTo>
                  <a:lnTo>
                    <a:pt x="51" y="56"/>
                  </a:lnTo>
                  <a:lnTo>
                    <a:pt x="53" y="61"/>
                  </a:lnTo>
                  <a:lnTo>
                    <a:pt x="51" y="69"/>
                  </a:lnTo>
                  <a:lnTo>
                    <a:pt x="49" y="73"/>
                  </a:lnTo>
                  <a:lnTo>
                    <a:pt x="47" y="78"/>
                  </a:lnTo>
                  <a:lnTo>
                    <a:pt x="48" y="80"/>
                  </a:lnTo>
                  <a:lnTo>
                    <a:pt x="47" y="84"/>
                  </a:lnTo>
                  <a:lnTo>
                    <a:pt x="48" y="85"/>
                  </a:lnTo>
                  <a:lnTo>
                    <a:pt x="44" y="87"/>
                  </a:lnTo>
                  <a:lnTo>
                    <a:pt x="43" y="93"/>
                  </a:lnTo>
                  <a:lnTo>
                    <a:pt x="37" y="91"/>
                  </a:lnTo>
                  <a:lnTo>
                    <a:pt x="34" y="94"/>
                  </a:lnTo>
                  <a:lnTo>
                    <a:pt x="34" y="95"/>
                  </a:lnTo>
                  <a:lnTo>
                    <a:pt x="32" y="95"/>
                  </a:lnTo>
                  <a:lnTo>
                    <a:pt x="30" y="91"/>
                  </a:lnTo>
                  <a:lnTo>
                    <a:pt x="29" y="85"/>
                  </a:lnTo>
                  <a:lnTo>
                    <a:pt x="26" y="82"/>
                  </a:lnTo>
                  <a:lnTo>
                    <a:pt x="23" y="80"/>
                  </a:lnTo>
                  <a:lnTo>
                    <a:pt x="18" y="77"/>
                  </a:lnTo>
                  <a:lnTo>
                    <a:pt x="17" y="72"/>
                  </a:lnTo>
                  <a:lnTo>
                    <a:pt x="19" y="65"/>
                  </a:lnTo>
                  <a:lnTo>
                    <a:pt x="17" y="63"/>
                  </a:lnTo>
                  <a:lnTo>
                    <a:pt x="12" y="63"/>
                  </a:lnTo>
                  <a:lnTo>
                    <a:pt x="11" y="58"/>
                  </a:lnTo>
                  <a:lnTo>
                    <a:pt x="3" y="50"/>
                  </a:lnTo>
                  <a:lnTo>
                    <a:pt x="0" y="4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4" name="Freeform 17">
              <a:extLst>
                <a:ext uri="{FF2B5EF4-FFF2-40B4-BE49-F238E27FC236}">
                  <a16:creationId xmlns:a16="http://schemas.microsoft.com/office/drawing/2014/main" id="{D8B100DF-4E5A-FC5B-8551-DF6E957B6684}"/>
                </a:ext>
              </a:extLst>
            </p:cNvPr>
            <p:cNvSpPr>
              <a:spLocks/>
            </p:cNvSpPr>
            <p:nvPr/>
          </p:nvSpPr>
          <p:spPr bwMode="auto">
            <a:xfrm>
              <a:off x="5534025" y="3130550"/>
              <a:ext cx="400050" cy="676275"/>
            </a:xfrm>
            <a:custGeom>
              <a:avLst/>
              <a:gdLst/>
              <a:ahLst/>
              <a:cxnLst>
                <a:cxn ang="0">
                  <a:pos x="0" y="69"/>
                </a:cxn>
                <a:cxn ang="0">
                  <a:pos x="1" y="71"/>
                </a:cxn>
                <a:cxn ang="0">
                  <a:pos x="2" y="69"/>
                </a:cxn>
                <a:cxn ang="0">
                  <a:pos x="9" y="68"/>
                </a:cxn>
                <a:cxn ang="0">
                  <a:pos x="10" y="69"/>
                </a:cxn>
                <a:cxn ang="0">
                  <a:pos x="17" y="67"/>
                </a:cxn>
                <a:cxn ang="0">
                  <a:pos x="19" y="69"/>
                </a:cxn>
                <a:cxn ang="0">
                  <a:pos x="21" y="64"/>
                </a:cxn>
                <a:cxn ang="0">
                  <a:pos x="23" y="62"/>
                </a:cxn>
                <a:cxn ang="0">
                  <a:pos x="28" y="65"/>
                </a:cxn>
                <a:cxn ang="0">
                  <a:pos x="29" y="62"/>
                </a:cxn>
                <a:cxn ang="0">
                  <a:pos x="34" y="56"/>
                </a:cxn>
                <a:cxn ang="0">
                  <a:pos x="35" y="52"/>
                </a:cxn>
                <a:cxn ang="0">
                  <a:pos x="37" y="53"/>
                </a:cxn>
                <a:cxn ang="0">
                  <a:pos x="42" y="49"/>
                </a:cxn>
                <a:cxn ang="0">
                  <a:pos x="40" y="46"/>
                </a:cxn>
                <a:cxn ang="0">
                  <a:pos x="41" y="45"/>
                </a:cxn>
                <a:cxn ang="0">
                  <a:pos x="36" y="1"/>
                </a:cxn>
                <a:cxn ang="0">
                  <a:pos x="36" y="0"/>
                </a:cxn>
                <a:cxn ang="0">
                  <a:pos x="11" y="3"/>
                </a:cxn>
                <a:cxn ang="0">
                  <a:pos x="6" y="5"/>
                </a:cxn>
                <a:cxn ang="0">
                  <a:pos x="2" y="4"/>
                </a:cxn>
                <a:cxn ang="0">
                  <a:pos x="5" y="40"/>
                </a:cxn>
                <a:cxn ang="0">
                  <a:pos x="4" y="47"/>
                </a:cxn>
                <a:cxn ang="0">
                  <a:pos x="6" y="52"/>
                </a:cxn>
                <a:cxn ang="0">
                  <a:pos x="4" y="60"/>
                </a:cxn>
                <a:cxn ang="0">
                  <a:pos x="2" y="64"/>
                </a:cxn>
                <a:cxn ang="0">
                  <a:pos x="0" y="69"/>
                </a:cxn>
              </a:cxnLst>
              <a:rect l="0" t="0" r="r" b="b"/>
              <a:pathLst>
                <a:path w="42" h="71">
                  <a:moveTo>
                    <a:pt x="0" y="69"/>
                  </a:moveTo>
                  <a:lnTo>
                    <a:pt x="1" y="71"/>
                  </a:lnTo>
                  <a:lnTo>
                    <a:pt x="2" y="69"/>
                  </a:lnTo>
                  <a:lnTo>
                    <a:pt x="9" y="68"/>
                  </a:lnTo>
                  <a:lnTo>
                    <a:pt x="10" y="69"/>
                  </a:lnTo>
                  <a:lnTo>
                    <a:pt x="17" y="67"/>
                  </a:lnTo>
                  <a:lnTo>
                    <a:pt x="19" y="69"/>
                  </a:lnTo>
                  <a:lnTo>
                    <a:pt x="21" y="64"/>
                  </a:lnTo>
                  <a:lnTo>
                    <a:pt x="23" y="62"/>
                  </a:lnTo>
                  <a:lnTo>
                    <a:pt x="28" y="65"/>
                  </a:lnTo>
                  <a:lnTo>
                    <a:pt x="29" y="62"/>
                  </a:lnTo>
                  <a:lnTo>
                    <a:pt x="34" y="56"/>
                  </a:lnTo>
                  <a:lnTo>
                    <a:pt x="35" y="52"/>
                  </a:lnTo>
                  <a:lnTo>
                    <a:pt x="37" y="53"/>
                  </a:lnTo>
                  <a:lnTo>
                    <a:pt x="42" y="49"/>
                  </a:lnTo>
                  <a:lnTo>
                    <a:pt x="40" y="46"/>
                  </a:lnTo>
                  <a:lnTo>
                    <a:pt x="41" y="45"/>
                  </a:lnTo>
                  <a:lnTo>
                    <a:pt x="36" y="1"/>
                  </a:lnTo>
                  <a:lnTo>
                    <a:pt x="36" y="0"/>
                  </a:lnTo>
                  <a:lnTo>
                    <a:pt x="11" y="3"/>
                  </a:lnTo>
                  <a:lnTo>
                    <a:pt x="6" y="5"/>
                  </a:lnTo>
                  <a:lnTo>
                    <a:pt x="2" y="4"/>
                  </a:lnTo>
                  <a:lnTo>
                    <a:pt x="5" y="40"/>
                  </a:lnTo>
                  <a:lnTo>
                    <a:pt x="4" y="47"/>
                  </a:lnTo>
                  <a:lnTo>
                    <a:pt x="6" y="52"/>
                  </a:lnTo>
                  <a:lnTo>
                    <a:pt x="4" y="60"/>
                  </a:lnTo>
                  <a:lnTo>
                    <a:pt x="2" y="64"/>
                  </a:lnTo>
                  <a:lnTo>
                    <a:pt x="0" y="6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5" name="Freeform 18">
              <a:extLst>
                <a:ext uri="{FF2B5EF4-FFF2-40B4-BE49-F238E27FC236}">
                  <a16:creationId xmlns:a16="http://schemas.microsoft.com/office/drawing/2014/main" id="{14AA0061-DC10-08F1-FE82-72171FDF81DB}"/>
                </a:ext>
              </a:extLst>
            </p:cNvPr>
            <p:cNvSpPr>
              <a:spLocks/>
            </p:cNvSpPr>
            <p:nvPr/>
          </p:nvSpPr>
          <p:spPr bwMode="auto">
            <a:xfrm>
              <a:off x="4476750" y="2911475"/>
              <a:ext cx="762000" cy="504825"/>
            </a:xfrm>
            <a:custGeom>
              <a:avLst/>
              <a:gdLst/>
              <a:ahLst/>
              <a:cxnLst>
                <a:cxn ang="0">
                  <a:pos x="0" y="1"/>
                </a:cxn>
                <a:cxn ang="0">
                  <a:pos x="0" y="5"/>
                </a:cxn>
                <a:cxn ang="0">
                  <a:pos x="2" y="8"/>
                </a:cxn>
                <a:cxn ang="0">
                  <a:pos x="1" y="11"/>
                </a:cxn>
                <a:cxn ang="0">
                  <a:pos x="2" y="19"/>
                </a:cxn>
                <a:cxn ang="0">
                  <a:pos x="6" y="29"/>
                </a:cxn>
                <a:cxn ang="0">
                  <a:pos x="6" y="32"/>
                </a:cxn>
                <a:cxn ang="0">
                  <a:pos x="8" y="37"/>
                </a:cxn>
                <a:cxn ang="0">
                  <a:pos x="9" y="45"/>
                </a:cxn>
                <a:cxn ang="0">
                  <a:pos x="9" y="48"/>
                </a:cxn>
                <a:cxn ang="0">
                  <a:pos x="10" y="50"/>
                </a:cxn>
                <a:cxn ang="0">
                  <a:pos x="62" y="49"/>
                </a:cxn>
                <a:cxn ang="0">
                  <a:pos x="66" y="53"/>
                </a:cxn>
                <a:cxn ang="0">
                  <a:pos x="69" y="47"/>
                </a:cxn>
                <a:cxn ang="0">
                  <a:pos x="71" y="41"/>
                </a:cxn>
                <a:cxn ang="0">
                  <a:pos x="69" y="36"/>
                </a:cxn>
                <a:cxn ang="0">
                  <a:pos x="78" y="30"/>
                </a:cxn>
                <a:cxn ang="0">
                  <a:pos x="80" y="26"/>
                </a:cxn>
                <a:cxn ang="0">
                  <a:pos x="80" y="24"/>
                </a:cxn>
                <a:cxn ang="0">
                  <a:pos x="73" y="17"/>
                </a:cxn>
                <a:cxn ang="0">
                  <a:pos x="67" y="9"/>
                </a:cxn>
                <a:cxn ang="0">
                  <a:pos x="66" y="0"/>
                </a:cxn>
                <a:cxn ang="0">
                  <a:pos x="2" y="1"/>
                </a:cxn>
                <a:cxn ang="0">
                  <a:pos x="0" y="1"/>
                </a:cxn>
              </a:cxnLst>
              <a:rect l="0" t="0" r="r" b="b"/>
              <a:pathLst>
                <a:path w="80" h="53">
                  <a:moveTo>
                    <a:pt x="0" y="1"/>
                  </a:moveTo>
                  <a:lnTo>
                    <a:pt x="0" y="5"/>
                  </a:lnTo>
                  <a:lnTo>
                    <a:pt x="2" y="8"/>
                  </a:lnTo>
                  <a:lnTo>
                    <a:pt x="1" y="11"/>
                  </a:lnTo>
                  <a:lnTo>
                    <a:pt x="2" y="19"/>
                  </a:lnTo>
                  <a:lnTo>
                    <a:pt x="6" y="29"/>
                  </a:lnTo>
                  <a:lnTo>
                    <a:pt x="6" y="32"/>
                  </a:lnTo>
                  <a:lnTo>
                    <a:pt x="8" y="37"/>
                  </a:lnTo>
                  <a:lnTo>
                    <a:pt x="9" y="45"/>
                  </a:lnTo>
                  <a:lnTo>
                    <a:pt x="9" y="48"/>
                  </a:lnTo>
                  <a:lnTo>
                    <a:pt x="10" y="50"/>
                  </a:lnTo>
                  <a:lnTo>
                    <a:pt x="62" y="49"/>
                  </a:lnTo>
                  <a:lnTo>
                    <a:pt x="66" y="53"/>
                  </a:lnTo>
                  <a:lnTo>
                    <a:pt x="69" y="47"/>
                  </a:lnTo>
                  <a:lnTo>
                    <a:pt x="71" y="41"/>
                  </a:lnTo>
                  <a:lnTo>
                    <a:pt x="69" y="36"/>
                  </a:lnTo>
                  <a:lnTo>
                    <a:pt x="78" y="30"/>
                  </a:lnTo>
                  <a:lnTo>
                    <a:pt x="80" y="26"/>
                  </a:lnTo>
                  <a:lnTo>
                    <a:pt x="80" y="24"/>
                  </a:lnTo>
                  <a:lnTo>
                    <a:pt x="73" y="17"/>
                  </a:lnTo>
                  <a:lnTo>
                    <a:pt x="67" y="9"/>
                  </a:lnTo>
                  <a:lnTo>
                    <a:pt x="66" y="0"/>
                  </a:lnTo>
                  <a:lnTo>
                    <a:pt x="2" y="1"/>
                  </a:lnTo>
                  <a:lnTo>
                    <a:pt x="0" y="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6" name="Freeform 19">
              <a:extLst>
                <a:ext uri="{FF2B5EF4-FFF2-40B4-BE49-F238E27FC236}">
                  <a16:creationId xmlns:a16="http://schemas.microsoft.com/office/drawing/2014/main" id="{2B787FC8-810A-6241-4589-740AA9987846}"/>
                </a:ext>
              </a:extLst>
            </p:cNvPr>
            <p:cNvSpPr>
              <a:spLocks/>
            </p:cNvSpPr>
            <p:nvPr/>
          </p:nvSpPr>
          <p:spPr bwMode="auto">
            <a:xfrm>
              <a:off x="3771900" y="3463925"/>
              <a:ext cx="942975" cy="504825"/>
            </a:xfrm>
            <a:custGeom>
              <a:avLst/>
              <a:gdLst/>
              <a:ahLst/>
              <a:cxnLst>
                <a:cxn ang="0">
                  <a:pos x="0" y="51"/>
                </a:cxn>
                <a:cxn ang="0">
                  <a:pos x="3" y="0"/>
                </a:cxn>
                <a:cxn ang="0">
                  <a:pos x="40" y="2"/>
                </a:cxn>
                <a:cxn ang="0">
                  <a:pos x="89" y="2"/>
                </a:cxn>
                <a:cxn ang="0">
                  <a:pos x="92" y="5"/>
                </a:cxn>
                <a:cxn ang="0">
                  <a:pos x="94" y="4"/>
                </a:cxn>
                <a:cxn ang="0">
                  <a:pos x="95" y="6"/>
                </a:cxn>
                <a:cxn ang="0">
                  <a:pos x="95" y="7"/>
                </a:cxn>
                <a:cxn ang="0">
                  <a:pos x="94" y="7"/>
                </a:cxn>
                <a:cxn ang="0">
                  <a:pos x="92" y="10"/>
                </a:cxn>
                <a:cxn ang="0">
                  <a:pos x="96" y="16"/>
                </a:cxn>
                <a:cxn ang="0">
                  <a:pos x="99" y="17"/>
                </a:cxn>
                <a:cxn ang="0">
                  <a:pos x="99" y="53"/>
                </a:cxn>
                <a:cxn ang="0">
                  <a:pos x="57" y="53"/>
                </a:cxn>
                <a:cxn ang="0">
                  <a:pos x="0" y="51"/>
                </a:cxn>
              </a:cxnLst>
              <a:rect l="0" t="0" r="r" b="b"/>
              <a:pathLst>
                <a:path w="99" h="53">
                  <a:moveTo>
                    <a:pt x="0" y="51"/>
                  </a:moveTo>
                  <a:lnTo>
                    <a:pt x="3" y="0"/>
                  </a:lnTo>
                  <a:lnTo>
                    <a:pt x="40" y="2"/>
                  </a:lnTo>
                  <a:lnTo>
                    <a:pt x="89" y="2"/>
                  </a:lnTo>
                  <a:lnTo>
                    <a:pt x="92" y="5"/>
                  </a:lnTo>
                  <a:lnTo>
                    <a:pt x="94" y="4"/>
                  </a:lnTo>
                  <a:lnTo>
                    <a:pt x="95" y="6"/>
                  </a:lnTo>
                  <a:lnTo>
                    <a:pt x="95" y="7"/>
                  </a:lnTo>
                  <a:lnTo>
                    <a:pt x="94" y="7"/>
                  </a:lnTo>
                  <a:lnTo>
                    <a:pt x="92" y="10"/>
                  </a:lnTo>
                  <a:lnTo>
                    <a:pt x="96" y="16"/>
                  </a:lnTo>
                  <a:lnTo>
                    <a:pt x="99" y="17"/>
                  </a:lnTo>
                  <a:lnTo>
                    <a:pt x="99" y="53"/>
                  </a:lnTo>
                  <a:lnTo>
                    <a:pt x="57" y="53"/>
                  </a:lnTo>
                  <a:lnTo>
                    <a:pt x="0" y="5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7" name="Freeform 20">
              <a:extLst>
                <a:ext uri="{FF2B5EF4-FFF2-40B4-BE49-F238E27FC236}">
                  <a16:creationId xmlns:a16="http://schemas.microsoft.com/office/drawing/2014/main" id="{FA1D0932-9C9D-9E30-63CF-08182876A205}"/>
                </a:ext>
              </a:extLst>
            </p:cNvPr>
            <p:cNvSpPr>
              <a:spLocks/>
            </p:cNvSpPr>
            <p:nvPr/>
          </p:nvSpPr>
          <p:spPr bwMode="auto">
            <a:xfrm>
              <a:off x="5381625" y="3559175"/>
              <a:ext cx="933450" cy="466725"/>
            </a:xfrm>
            <a:custGeom>
              <a:avLst/>
              <a:gdLst/>
              <a:ahLst/>
              <a:cxnLst>
                <a:cxn ang="0">
                  <a:pos x="0" y="49"/>
                </a:cxn>
                <a:cxn ang="0">
                  <a:pos x="1" y="47"/>
                </a:cxn>
                <a:cxn ang="0">
                  <a:pos x="3" y="47"/>
                </a:cxn>
                <a:cxn ang="0">
                  <a:pos x="4" y="41"/>
                </a:cxn>
                <a:cxn ang="0">
                  <a:pos x="3" y="41"/>
                </a:cxn>
                <a:cxn ang="0">
                  <a:pos x="3" y="40"/>
                </a:cxn>
                <a:cxn ang="0">
                  <a:pos x="6" y="37"/>
                </a:cxn>
                <a:cxn ang="0">
                  <a:pos x="12" y="39"/>
                </a:cxn>
                <a:cxn ang="0">
                  <a:pos x="13" y="33"/>
                </a:cxn>
                <a:cxn ang="0">
                  <a:pos x="17" y="31"/>
                </a:cxn>
                <a:cxn ang="0">
                  <a:pos x="16" y="30"/>
                </a:cxn>
                <a:cxn ang="0">
                  <a:pos x="17" y="26"/>
                </a:cxn>
                <a:cxn ang="0">
                  <a:pos x="18" y="24"/>
                </a:cxn>
                <a:cxn ang="0">
                  <a:pos x="25" y="23"/>
                </a:cxn>
                <a:cxn ang="0">
                  <a:pos x="26" y="24"/>
                </a:cxn>
                <a:cxn ang="0">
                  <a:pos x="33" y="22"/>
                </a:cxn>
                <a:cxn ang="0">
                  <a:pos x="35" y="24"/>
                </a:cxn>
                <a:cxn ang="0">
                  <a:pos x="37" y="19"/>
                </a:cxn>
                <a:cxn ang="0">
                  <a:pos x="39" y="17"/>
                </a:cxn>
                <a:cxn ang="0">
                  <a:pos x="44" y="20"/>
                </a:cxn>
                <a:cxn ang="0">
                  <a:pos x="45" y="17"/>
                </a:cxn>
                <a:cxn ang="0">
                  <a:pos x="50" y="11"/>
                </a:cxn>
                <a:cxn ang="0">
                  <a:pos x="51" y="7"/>
                </a:cxn>
                <a:cxn ang="0">
                  <a:pos x="53" y="8"/>
                </a:cxn>
                <a:cxn ang="0">
                  <a:pos x="58" y="4"/>
                </a:cxn>
                <a:cxn ang="0">
                  <a:pos x="56" y="1"/>
                </a:cxn>
                <a:cxn ang="0">
                  <a:pos x="57" y="0"/>
                </a:cxn>
                <a:cxn ang="0">
                  <a:pos x="61" y="0"/>
                </a:cxn>
                <a:cxn ang="0">
                  <a:pos x="64" y="1"/>
                </a:cxn>
                <a:cxn ang="0">
                  <a:pos x="65" y="4"/>
                </a:cxn>
                <a:cxn ang="0">
                  <a:pos x="70" y="4"/>
                </a:cxn>
                <a:cxn ang="0">
                  <a:pos x="72" y="6"/>
                </a:cxn>
                <a:cxn ang="0">
                  <a:pos x="78" y="6"/>
                </a:cxn>
                <a:cxn ang="0">
                  <a:pos x="81" y="4"/>
                </a:cxn>
                <a:cxn ang="0">
                  <a:pos x="88" y="8"/>
                </a:cxn>
                <a:cxn ang="0">
                  <a:pos x="90" y="16"/>
                </a:cxn>
                <a:cxn ang="0">
                  <a:pos x="93" y="19"/>
                </a:cxn>
                <a:cxn ang="0">
                  <a:pos x="98" y="22"/>
                </a:cxn>
                <a:cxn ang="0">
                  <a:pos x="94" y="26"/>
                </a:cxn>
                <a:cxn ang="0">
                  <a:pos x="91" y="29"/>
                </a:cxn>
                <a:cxn ang="0">
                  <a:pos x="87" y="33"/>
                </a:cxn>
                <a:cxn ang="0">
                  <a:pos x="87" y="34"/>
                </a:cxn>
                <a:cxn ang="0">
                  <a:pos x="77" y="41"/>
                </a:cxn>
                <a:cxn ang="0">
                  <a:pos x="24" y="46"/>
                </a:cxn>
                <a:cxn ang="0">
                  <a:pos x="18" y="45"/>
                </a:cxn>
                <a:cxn ang="0">
                  <a:pos x="18" y="48"/>
                </a:cxn>
                <a:cxn ang="0">
                  <a:pos x="0" y="49"/>
                </a:cxn>
              </a:cxnLst>
              <a:rect l="0" t="0" r="r" b="b"/>
              <a:pathLst>
                <a:path w="98" h="49">
                  <a:moveTo>
                    <a:pt x="0" y="49"/>
                  </a:moveTo>
                  <a:lnTo>
                    <a:pt x="1" y="47"/>
                  </a:lnTo>
                  <a:lnTo>
                    <a:pt x="3" y="47"/>
                  </a:lnTo>
                  <a:lnTo>
                    <a:pt x="4" y="41"/>
                  </a:lnTo>
                  <a:lnTo>
                    <a:pt x="3" y="41"/>
                  </a:lnTo>
                  <a:lnTo>
                    <a:pt x="3" y="40"/>
                  </a:lnTo>
                  <a:lnTo>
                    <a:pt x="6" y="37"/>
                  </a:lnTo>
                  <a:lnTo>
                    <a:pt x="12" y="39"/>
                  </a:lnTo>
                  <a:lnTo>
                    <a:pt x="13" y="33"/>
                  </a:lnTo>
                  <a:lnTo>
                    <a:pt x="17" y="31"/>
                  </a:lnTo>
                  <a:lnTo>
                    <a:pt x="16" y="30"/>
                  </a:lnTo>
                  <a:lnTo>
                    <a:pt x="17" y="26"/>
                  </a:lnTo>
                  <a:lnTo>
                    <a:pt x="18" y="24"/>
                  </a:lnTo>
                  <a:lnTo>
                    <a:pt x="25" y="23"/>
                  </a:lnTo>
                  <a:lnTo>
                    <a:pt x="26" y="24"/>
                  </a:lnTo>
                  <a:lnTo>
                    <a:pt x="33" y="22"/>
                  </a:lnTo>
                  <a:lnTo>
                    <a:pt x="35" y="24"/>
                  </a:lnTo>
                  <a:lnTo>
                    <a:pt x="37" y="19"/>
                  </a:lnTo>
                  <a:lnTo>
                    <a:pt x="39" y="17"/>
                  </a:lnTo>
                  <a:lnTo>
                    <a:pt x="44" y="20"/>
                  </a:lnTo>
                  <a:lnTo>
                    <a:pt x="45" y="17"/>
                  </a:lnTo>
                  <a:lnTo>
                    <a:pt x="50" y="11"/>
                  </a:lnTo>
                  <a:lnTo>
                    <a:pt x="51" y="7"/>
                  </a:lnTo>
                  <a:lnTo>
                    <a:pt x="53" y="8"/>
                  </a:lnTo>
                  <a:lnTo>
                    <a:pt x="58" y="4"/>
                  </a:lnTo>
                  <a:lnTo>
                    <a:pt x="56" y="1"/>
                  </a:lnTo>
                  <a:lnTo>
                    <a:pt x="57" y="0"/>
                  </a:lnTo>
                  <a:lnTo>
                    <a:pt x="61" y="0"/>
                  </a:lnTo>
                  <a:lnTo>
                    <a:pt x="64" y="1"/>
                  </a:lnTo>
                  <a:lnTo>
                    <a:pt x="65" y="4"/>
                  </a:lnTo>
                  <a:lnTo>
                    <a:pt x="70" y="4"/>
                  </a:lnTo>
                  <a:lnTo>
                    <a:pt x="72" y="6"/>
                  </a:lnTo>
                  <a:lnTo>
                    <a:pt x="78" y="6"/>
                  </a:lnTo>
                  <a:lnTo>
                    <a:pt x="81" y="4"/>
                  </a:lnTo>
                  <a:lnTo>
                    <a:pt x="88" y="8"/>
                  </a:lnTo>
                  <a:lnTo>
                    <a:pt x="90" y="16"/>
                  </a:lnTo>
                  <a:lnTo>
                    <a:pt x="93" y="19"/>
                  </a:lnTo>
                  <a:lnTo>
                    <a:pt x="98" y="22"/>
                  </a:lnTo>
                  <a:lnTo>
                    <a:pt x="94" y="26"/>
                  </a:lnTo>
                  <a:lnTo>
                    <a:pt x="91" y="29"/>
                  </a:lnTo>
                  <a:lnTo>
                    <a:pt x="87" y="33"/>
                  </a:lnTo>
                  <a:lnTo>
                    <a:pt x="87" y="34"/>
                  </a:lnTo>
                  <a:lnTo>
                    <a:pt x="77" y="41"/>
                  </a:lnTo>
                  <a:lnTo>
                    <a:pt x="24" y="46"/>
                  </a:lnTo>
                  <a:lnTo>
                    <a:pt x="18" y="45"/>
                  </a:lnTo>
                  <a:lnTo>
                    <a:pt x="18" y="48"/>
                  </a:lnTo>
                  <a:lnTo>
                    <a:pt x="0" y="4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8" name="Freeform 21">
              <a:extLst>
                <a:ext uri="{FF2B5EF4-FFF2-40B4-BE49-F238E27FC236}">
                  <a16:creationId xmlns:a16="http://schemas.microsoft.com/office/drawing/2014/main" id="{69335FB8-F7D4-E913-CB89-F9B8FF645C16}"/>
                </a:ext>
              </a:extLst>
            </p:cNvPr>
            <p:cNvSpPr>
              <a:spLocks/>
            </p:cNvSpPr>
            <p:nvPr/>
          </p:nvSpPr>
          <p:spPr bwMode="auto">
            <a:xfrm>
              <a:off x="4800600" y="4606925"/>
              <a:ext cx="714375" cy="638175"/>
            </a:xfrm>
            <a:custGeom>
              <a:avLst/>
              <a:gdLst/>
              <a:ahLst/>
              <a:cxnLst>
                <a:cxn ang="0">
                  <a:pos x="1" y="19"/>
                </a:cxn>
                <a:cxn ang="0">
                  <a:pos x="3" y="25"/>
                </a:cxn>
                <a:cxn ang="0">
                  <a:pos x="7" y="37"/>
                </a:cxn>
                <a:cxn ang="0">
                  <a:pos x="5" y="45"/>
                </a:cxn>
                <a:cxn ang="0">
                  <a:pos x="6" y="51"/>
                </a:cxn>
                <a:cxn ang="0">
                  <a:pos x="2" y="55"/>
                </a:cxn>
                <a:cxn ang="0">
                  <a:pos x="14" y="55"/>
                </a:cxn>
                <a:cxn ang="0">
                  <a:pos x="30" y="58"/>
                </a:cxn>
                <a:cxn ang="0">
                  <a:pos x="31" y="54"/>
                </a:cxn>
                <a:cxn ang="0">
                  <a:pos x="38" y="59"/>
                </a:cxn>
                <a:cxn ang="0">
                  <a:pos x="41" y="59"/>
                </a:cxn>
                <a:cxn ang="0">
                  <a:pos x="44" y="64"/>
                </a:cxn>
                <a:cxn ang="0">
                  <a:pos x="49" y="66"/>
                </a:cxn>
                <a:cxn ang="0">
                  <a:pos x="52" y="63"/>
                </a:cxn>
                <a:cxn ang="0">
                  <a:pos x="54" y="64"/>
                </a:cxn>
                <a:cxn ang="0">
                  <a:pos x="57" y="65"/>
                </a:cxn>
                <a:cxn ang="0">
                  <a:pos x="60" y="63"/>
                </a:cxn>
                <a:cxn ang="0">
                  <a:pos x="60" y="59"/>
                </a:cxn>
                <a:cxn ang="0">
                  <a:pos x="63" y="59"/>
                </a:cxn>
                <a:cxn ang="0">
                  <a:pos x="65" y="61"/>
                </a:cxn>
                <a:cxn ang="0">
                  <a:pos x="68" y="62"/>
                </a:cxn>
                <a:cxn ang="0">
                  <a:pos x="70" y="64"/>
                </a:cxn>
                <a:cxn ang="0">
                  <a:pos x="72" y="64"/>
                </a:cxn>
                <a:cxn ang="0">
                  <a:pos x="73" y="64"/>
                </a:cxn>
                <a:cxn ang="0">
                  <a:pos x="75" y="62"/>
                </a:cxn>
                <a:cxn ang="0">
                  <a:pos x="72" y="61"/>
                </a:cxn>
                <a:cxn ang="0">
                  <a:pos x="69" y="60"/>
                </a:cxn>
                <a:cxn ang="0">
                  <a:pos x="66" y="56"/>
                </a:cxn>
                <a:cxn ang="0">
                  <a:pos x="68" y="54"/>
                </a:cxn>
                <a:cxn ang="0">
                  <a:pos x="70" y="53"/>
                </a:cxn>
                <a:cxn ang="0">
                  <a:pos x="71" y="50"/>
                </a:cxn>
                <a:cxn ang="0">
                  <a:pos x="69" y="48"/>
                </a:cxn>
                <a:cxn ang="0">
                  <a:pos x="65" y="52"/>
                </a:cxn>
                <a:cxn ang="0">
                  <a:pos x="63" y="49"/>
                </a:cxn>
                <a:cxn ang="0">
                  <a:pos x="64" y="49"/>
                </a:cxn>
                <a:cxn ang="0">
                  <a:pos x="63" y="48"/>
                </a:cxn>
                <a:cxn ang="0">
                  <a:pos x="63" y="48"/>
                </a:cxn>
                <a:cxn ang="0">
                  <a:pos x="60" y="49"/>
                </a:cxn>
                <a:cxn ang="0">
                  <a:pos x="53" y="48"/>
                </a:cxn>
                <a:cxn ang="0">
                  <a:pos x="56" y="44"/>
                </a:cxn>
                <a:cxn ang="0">
                  <a:pos x="60" y="45"/>
                </a:cxn>
                <a:cxn ang="0">
                  <a:pos x="62" y="38"/>
                </a:cxn>
                <a:cxn ang="0">
                  <a:pos x="35" y="34"/>
                </a:cxn>
                <a:cxn ang="0">
                  <a:pos x="38" y="21"/>
                </a:cxn>
                <a:cxn ang="0">
                  <a:pos x="42" y="13"/>
                </a:cxn>
                <a:cxn ang="0">
                  <a:pos x="40" y="0"/>
                </a:cxn>
              </a:cxnLst>
              <a:rect l="0" t="0" r="r" b="b"/>
              <a:pathLst>
                <a:path w="75" h="67">
                  <a:moveTo>
                    <a:pt x="0" y="1"/>
                  </a:moveTo>
                  <a:lnTo>
                    <a:pt x="1" y="19"/>
                  </a:lnTo>
                  <a:lnTo>
                    <a:pt x="3" y="21"/>
                  </a:lnTo>
                  <a:lnTo>
                    <a:pt x="3" y="25"/>
                  </a:lnTo>
                  <a:lnTo>
                    <a:pt x="7" y="32"/>
                  </a:lnTo>
                  <a:lnTo>
                    <a:pt x="7" y="37"/>
                  </a:lnTo>
                  <a:lnTo>
                    <a:pt x="5" y="42"/>
                  </a:lnTo>
                  <a:lnTo>
                    <a:pt x="5" y="45"/>
                  </a:lnTo>
                  <a:lnTo>
                    <a:pt x="6" y="48"/>
                  </a:lnTo>
                  <a:lnTo>
                    <a:pt x="6" y="51"/>
                  </a:lnTo>
                  <a:lnTo>
                    <a:pt x="4" y="53"/>
                  </a:lnTo>
                  <a:lnTo>
                    <a:pt x="2" y="55"/>
                  </a:lnTo>
                  <a:lnTo>
                    <a:pt x="4" y="56"/>
                  </a:lnTo>
                  <a:lnTo>
                    <a:pt x="14" y="55"/>
                  </a:lnTo>
                  <a:lnTo>
                    <a:pt x="22" y="59"/>
                  </a:lnTo>
                  <a:lnTo>
                    <a:pt x="30" y="58"/>
                  </a:lnTo>
                  <a:lnTo>
                    <a:pt x="29" y="56"/>
                  </a:lnTo>
                  <a:lnTo>
                    <a:pt x="31" y="54"/>
                  </a:lnTo>
                  <a:lnTo>
                    <a:pt x="37" y="55"/>
                  </a:lnTo>
                  <a:lnTo>
                    <a:pt x="38" y="59"/>
                  </a:lnTo>
                  <a:lnTo>
                    <a:pt x="39" y="58"/>
                  </a:lnTo>
                  <a:lnTo>
                    <a:pt x="41" y="59"/>
                  </a:lnTo>
                  <a:lnTo>
                    <a:pt x="44" y="62"/>
                  </a:lnTo>
                  <a:lnTo>
                    <a:pt x="44" y="64"/>
                  </a:lnTo>
                  <a:lnTo>
                    <a:pt x="47" y="64"/>
                  </a:lnTo>
                  <a:lnTo>
                    <a:pt x="49" y="66"/>
                  </a:lnTo>
                  <a:lnTo>
                    <a:pt x="50" y="65"/>
                  </a:lnTo>
                  <a:lnTo>
                    <a:pt x="52" y="63"/>
                  </a:lnTo>
                  <a:lnTo>
                    <a:pt x="52" y="62"/>
                  </a:lnTo>
                  <a:lnTo>
                    <a:pt x="54" y="64"/>
                  </a:lnTo>
                  <a:lnTo>
                    <a:pt x="55" y="62"/>
                  </a:lnTo>
                  <a:lnTo>
                    <a:pt x="57" y="65"/>
                  </a:lnTo>
                  <a:lnTo>
                    <a:pt x="59" y="64"/>
                  </a:lnTo>
                  <a:lnTo>
                    <a:pt x="60" y="63"/>
                  </a:lnTo>
                  <a:lnTo>
                    <a:pt x="59" y="62"/>
                  </a:lnTo>
                  <a:lnTo>
                    <a:pt x="60" y="59"/>
                  </a:lnTo>
                  <a:lnTo>
                    <a:pt x="60" y="59"/>
                  </a:lnTo>
                  <a:lnTo>
                    <a:pt x="63" y="59"/>
                  </a:lnTo>
                  <a:lnTo>
                    <a:pt x="63" y="61"/>
                  </a:lnTo>
                  <a:lnTo>
                    <a:pt x="65" y="61"/>
                  </a:lnTo>
                  <a:lnTo>
                    <a:pt x="67" y="62"/>
                  </a:lnTo>
                  <a:lnTo>
                    <a:pt x="68" y="62"/>
                  </a:lnTo>
                  <a:lnTo>
                    <a:pt x="69" y="63"/>
                  </a:lnTo>
                  <a:lnTo>
                    <a:pt x="70" y="64"/>
                  </a:lnTo>
                  <a:lnTo>
                    <a:pt x="70" y="67"/>
                  </a:lnTo>
                  <a:lnTo>
                    <a:pt x="72" y="64"/>
                  </a:lnTo>
                  <a:lnTo>
                    <a:pt x="73" y="66"/>
                  </a:lnTo>
                  <a:lnTo>
                    <a:pt x="73" y="64"/>
                  </a:lnTo>
                  <a:lnTo>
                    <a:pt x="75" y="64"/>
                  </a:lnTo>
                  <a:lnTo>
                    <a:pt x="75" y="62"/>
                  </a:lnTo>
                  <a:lnTo>
                    <a:pt x="73" y="62"/>
                  </a:lnTo>
                  <a:lnTo>
                    <a:pt x="72" y="61"/>
                  </a:lnTo>
                  <a:lnTo>
                    <a:pt x="70" y="61"/>
                  </a:lnTo>
                  <a:lnTo>
                    <a:pt x="69" y="60"/>
                  </a:lnTo>
                  <a:lnTo>
                    <a:pt x="67" y="60"/>
                  </a:lnTo>
                  <a:lnTo>
                    <a:pt x="66" y="56"/>
                  </a:lnTo>
                  <a:lnTo>
                    <a:pt x="67" y="55"/>
                  </a:lnTo>
                  <a:lnTo>
                    <a:pt x="68" y="54"/>
                  </a:lnTo>
                  <a:lnTo>
                    <a:pt x="69" y="53"/>
                  </a:lnTo>
                  <a:lnTo>
                    <a:pt x="70" y="53"/>
                  </a:lnTo>
                  <a:lnTo>
                    <a:pt x="72" y="51"/>
                  </a:lnTo>
                  <a:lnTo>
                    <a:pt x="71" y="50"/>
                  </a:lnTo>
                  <a:lnTo>
                    <a:pt x="71" y="47"/>
                  </a:lnTo>
                  <a:lnTo>
                    <a:pt x="69" y="48"/>
                  </a:lnTo>
                  <a:lnTo>
                    <a:pt x="67" y="49"/>
                  </a:lnTo>
                  <a:lnTo>
                    <a:pt x="65" y="52"/>
                  </a:lnTo>
                  <a:lnTo>
                    <a:pt x="62" y="50"/>
                  </a:lnTo>
                  <a:lnTo>
                    <a:pt x="63" y="49"/>
                  </a:lnTo>
                  <a:lnTo>
                    <a:pt x="64" y="48"/>
                  </a:lnTo>
                  <a:lnTo>
                    <a:pt x="64" y="49"/>
                  </a:lnTo>
                  <a:lnTo>
                    <a:pt x="65" y="47"/>
                  </a:lnTo>
                  <a:lnTo>
                    <a:pt x="63" y="48"/>
                  </a:lnTo>
                  <a:lnTo>
                    <a:pt x="63" y="47"/>
                  </a:lnTo>
                  <a:lnTo>
                    <a:pt x="63" y="48"/>
                  </a:lnTo>
                  <a:lnTo>
                    <a:pt x="61" y="47"/>
                  </a:lnTo>
                  <a:lnTo>
                    <a:pt x="60" y="49"/>
                  </a:lnTo>
                  <a:lnTo>
                    <a:pt x="58" y="49"/>
                  </a:lnTo>
                  <a:lnTo>
                    <a:pt x="53" y="48"/>
                  </a:lnTo>
                  <a:lnTo>
                    <a:pt x="53" y="47"/>
                  </a:lnTo>
                  <a:lnTo>
                    <a:pt x="56" y="44"/>
                  </a:lnTo>
                  <a:lnTo>
                    <a:pt x="58" y="44"/>
                  </a:lnTo>
                  <a:lnTo>
                    <a:pt x="60" y="45"/>
                  </a:lnTo>
                  <a:lnTo>
                    <a:pt x="66" y="46"/>
                  </a:lnTo>
                  <a:lnTo>
                    <a:pt x="62" y="38"/>
                  </a:lnTo>
                  <a:lnTo>
                    <a:pt x="62" y="33"/>
                  </a:lnTo>
                  <a:lnTo>
                    <a:pt x="35" y="34"/>
                  </a:lnTo>
                  <a:lnTo>
                    <a:pt x="36" y="31"/>
                  </a:lnTo>
                  <a:lnTo>
                    <a:pt x="38" y="21"/>
                  </a:lnTo>
                  <a:lnTo>
                    <a:pt x="43" y="15"/>
                  </a:lnTo>
                  <a:lnTo>
                    <a:pt x="42" y="13"/>
                  </a:lnTo>
                  <a:lnTo>
                    <a:pt x="42" y="7"/>
                  </a:lnTo>
                  <a:lnTo>
                    <a:pt x="40" y="0"/>
                  </a:lnTo>
                  <a:lnTo>
                    <a:pt x="0" y="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9" name="Freeform 22">
              <a:extLst>
                <a:ext uri="{FF2B5EF4-FFF2-40B4-BE49-F238E27FC236}">
                  <a16:creationId xmlns:a16="http://schemas.microsoft.com/office/drawing/2014/main" id="{49F9CA04-F345-AEE3-40B9-BEAC546E5337}"/>
                </a:ext>
              </a:extLst>
            </p:cNvPr>
            <p:cNvSpPr>
              <a:spLocks/>
            </p:cNvSpPr>
            <p:nvPr/>
          </p:nvSpPr>
          <p:spPr bwMode="auto">
            <a:xfrm>
              <a:off x="7343775" y="1873250"/>
              <a:ext cx="466725" cy="742950"/>
            </a:xfrm>
            <a:custGeom>
              <a:avLst/>
              <a:gdLst/>
              <a:ahLst/>
              <a:cxnLst>
                <a:cxn ang="0">
                  <a:pos x="0" y="42"/>
                </a:cxn>
                <a:cxn ang="0">
                  <a:pos x="3" y="43"/>
                </a:cxn>
                <a:cxn ang="0">
                  <a:pos x="3" y="38"/>
                </a:cxn>
                <a:cxn ang="0">
                  <a:pos x="6" y="30"/>
                </a:cxn>
                <a:cxn ang="0">
                  <a:pos x="5" y="26"/>
                </a:cxn>
                <a:cxn ang="0">
                  <a:pos x="6" y="19"/>
                </a:cxn>
                <a:cxn ang="0">
                  <a:pos x="6" y="16"/>
                </a:cxn>
                <a:cxn ang="0">
                  <a:pos x="12" y="2"/>
                </a:cxn>
                <a:cxn ang="0">
                  <a:pos x="13" y="2"/>
                </a:cxn>
                <a:cxn ang="0">
                  <a:pos x="14" y="4"/>
                </a:cxn>
                <a:cxn ang="0">
                  <a:pos x="21" y="2"/>
                </a:cxn>
                <a:cxn ang="0">
                  <a:pos x="21" y="1"/>
                </a:cxn>
                <a:cxn ang="0">
                  <a:pos x="23" y="0"/>
                </a:cxn>
                <a:cxn ang="0">
                  <a:pos x="27" y="2"/>
                </a:cxn>
                <a:cxn ang="0">
                  <a:pos x="29" y="4"/>
                </a:cxn>
                <a:cxn ang="0">
                  <a:pos x="36" y="26"/>
                </a:cxn>
                <a:cxn ang="0">
                  <a:pos x="40" y="26"/>
                </a:cxn>
                <a:cxn ang="0">
                  <a:pos x="41" y="27"/>
                </a:cxn>
                <a:cxn ang="0">
                  <a:pos x="40" y="28"/>
                </a:cxn>
                <a:cxn ang="0">
                  <a:pos x="43" y="33"/>
                </a:cxn>
                <a:cxn ang="0">
                  <a:pos x="44" y="32"/>
                </a:cxn>
                <a:cxn ang="0">
                  <a:pos x="48" y="35"/>
                </a:cxn>
                <a:cxn ang="0">
                  <a:pos x="46" y="36"/>
                </a:cxn>
                <a:cxn ang="0">
                  <a:pos x="46" y="37"/>
                </a:cxn>
                <a:cxn ang="0">
                  <a:pos x="49" y="37"/>
                </a:cxn>
                <a:cxn ang="0">
                  <a:pos x="47" y="41"/>
                </a:cxn>
                <a:cxn ang="0">
                  <a:pos x="45" y="40"/>
                </a:cxn>
                <a:cxn ang="0">
                  <a:pos x="43" y="42"/>
                </a:cxn>
                <a:cxn ang="0">
                  <a:pos x="43" y="44"/>
                </a:cxn>
                <a:cxn ang="0">
                  <a:pos x="42" y="45"/>
                </a:cxn>
                <a:cxn ang="0">
                  <a:pos x="40" y="44"/>
                </a:cxn>
                <a:cxn ang="0">
                  <a:pos x="40" y="47"/>
                </a:cxn>
                <a:cxn ang="0">
                  <a:pos x="39" y="46"/>
                </a:cxn>
                <a:cxn ang="0">
                  <a:pos x="39" y="49"/>
                </a:cxn>
                <a:cxn ang="0">
                  <a:pos x="36" y="46"/>
                </a:cxn>
                <a:cxn ang="0">
                  <a:pos x="35" y="48"/>
                </a:cxn>
                <a:cxn ang="0">
                  <a:pos x="33" y="49"/>
                </a:cxn>
                <a:cxn ang="0">
                  <a:pos x="32" y="52"/>
                </a:cxn>
                <a:cxn ang="0">
                  <a:pos x="30" y="51"/>
                </a:cxn>
                <a:cxn ang="0">
                  <a:pos x="31" y="49"/>
                </a:cxn>
                <a:cxn ang="0">
                  <a:pos x="29" y="47"/>
                </a:cxn>
                <a:cxn ang="0">
                  <a:pos x="28" y="50"/>
                </a:cxn>
                <a:cxn ang="0">
                  <a:pos x="28" y="57"/>
                </a:cxn>
                <a:cxn ang="0">
                  <a:pos x="27" y="58"/>
                </a:cxn>
                <a:cxn ang="0">
                  <a:pos x="26" y="58"/>
                </a:cxn>
                <a:cxn ang="0">
                  <a:pos x="25" y="58"/>
                </a:cxn>
                <a:cxn ang="0">
                  <a:pos x="23" y="62"/>
                </a:cxn>
                <a:cxn ang="0">
                  <a:pos x="21" y="62"/>
                </a:cxn>
                <a:cxn ang="0">
                  <a:pos x="21" y="65"/>
                </a:cxn>
                <a:cxn ang="0">
                  <a:pos x="20" y="62"/>
                </a:cxn>
                <a:cxn ang="0">
                  <a:pos x="17" y="65"/>
                </a:cxn>
                <a:cxn ang="0">
                  <a:pos x="16" y="67"/>
                </a:cxn>
                <a:cxn ang="0">
                  <a:pos x="17" y="68"/>
                </a:cxn>
                <a:cxn ang="0">
                  <a:pos x="16" y="69"/>
                </a:cxn>
                <a:cxn ang="0">
                  <a:pos x="16" y="71"/>
                </a:cxn>
                <a:cxn ang="0">
                  <a:pos x="15" y="73"/>
                </a:cxn>
                <a:cxn ang="0">
                  <a:pos x="14" y="78"/>
                </a:cxn>
                <a:cxn ang="0">
                  <a:pos x="13" y="78"/>
                </a:cxn>
                <a:cxn ang="0">
                  <a:pos x="9" y="71"/>
                </a:cxn>
                <a:cxn ang="0">
                  <a:pos x="0" y="42"/>
                </a:cxn>
              </a:cxnLst>
              <a:rect l="0" t="0" r="r" b="b"/>
              <a:pathLst>
                <a:path w="49" h="78">
                  <a:moveTo>
                    <a:pt x="0" y="42"/>
                  </a:moveTo>
                  <a:lnTo>
                    <a:pt x="3" y="43"/>
                  </a:lnTo>
                  <a:lnTo>
                    <a:pt x="3" y="38"/>
                  </a:lnTo>
                  <a:lnTo>
                    <a:pt x="6" y="30"/>
                  </a:lnTo>
                  <a:lnTo>
                    <a:pt x="5" y="26"/>
                  </a:lnTo>
                  <a:lnTo>
                    <a:pt x="6" y="19"/>
                  </a:lnTo>
                  <a:lnTo>
                    <a:pt x="6" y="16"/>
                  </a:lnTo>
                  <a:lnTo>
                    <a:pt x="12" y="2"/>
                  </a:lnTo>
                  <a:lnTo>
                    <a:pt x="13" y="2"/>
                  </a:lnTo>
                  <a:lnTo>
                    <a:pt x="14" y="4"/>
                  </a:lnTo>
                  <a:lnTo>
                    <a:pt x="21" y="2"/>
                  </a:lnTo>
                  <a:lnTo>
                    <a:pt x="21" y="1"/>
                  </a:lnTo>
                  <a:lnTo>
                    <a:pt x="23" y="0"/>
                  </a:lnTo>
                  <a:lnTo>
                    <a:pt x="27" y="2"/>
                  </a:lnTo>
                  <a:lnTo>
                    <a:pt x="29" y="4"/>
                  </a:lnTo>
                  <a:lnTo>
                    <a:pt x="36" y="26"/>
                  </a:lnTo>
                  <a:lnTo>
                    <a:pt x="40" y="26"/>
                  </a:lnTo>
                  <a:lnTo>
                    <a:pt x="41" y="27"/>
                  </a:lnTo>
                  <a:lnTo>
                    <a:pt x="40" y="28"/>
                  </a:lnTo>
                  <a:lnTo>
                    <a:pt x="43" y="33"/>
                  </a:lnTo>
                  <a:lnTo>
                    <a:pt x="44" y="32"/>
                  </a:lnTo>
                  <a:lnTo>
                    <a:pt x="48" y="35"/>
                  </a:lnTo>
                  <a:lnTo>
                    <a:pt x="46" y="36"/>
                  </a:lnTo>
                  <a:lnTo>
                    <a:pt x="46" y="37"/>
                  </a:lnTo>
                  <a:lnTo>
                    <a:pt x="49" y="37"/>
                  </a:lnTo>
                  <a:lnTo>
                    <a:pt x="47" y="41"/>
                  </a:lnTo>
                  <a:lnTo>
                    <a:pt x="45" y="40"/>
                  </a:lnTo>
                  <a:lnTo>
                    <a:pt x="43" y="42"/>
                  </a:lnTo>
                  <a:lnTo>
                    <a:pt x="43" y="44"/>
                  </a:lnTo>
                  <a:lnTo>
                    <a:pt x="42" y="45"/>
                  </a:lnTo>
                  <a:lnTo>
                    <a:pt x="40" y="44"/>
                  </a:lnTo>
                  <a:lnTo>
                    <a:pt x="40" y="47"/>
                  </a:lnTo>
                  <a:lnTo>
                    <a:pt x="39" y="46"/>
                  </a:lnTo>
                  <a:lnTo>
                    <a:pt x="39" y="49"/>
                  </a:lnTo>
                  <a:lnTo>
                    <a:pt x="36" y="46"/>
                  </a:lnTo>
                  <a:lnTo>
                    <a:pt x="35" y="48"/>
                  </a:lnTo>
                  <a:lnTo>
                    <a:pt x="33" y="49"/>
                  </a:lnTo>
                  <a:lnTo>
                    <a:pt x="32" y="52"/>
                  </a:lnTo>
                  <a:lnTo>
                    <a:pt x="30" y="51"/>
                  </a:lnTo>
                  <a:lnTo>
                    <a:pt x="31" y="49"/>
                  </a:lnTo>
                  <a:lnTo>
                    <a:pt x="29" y="47"/>
                  </a:lnTo>
                  <a:lnTo>
                    <a:pt x="28" y="50"/>
                  </a:lnTo>
                  <a:lnTo>
                    <a:pt x="28" y="57"/>
                  </a:lnTo>
                  <a:lnTo>
                    <a:pt x="27" y="58"/>
                  </a:lnTo>
                  <a:lnTo>
                    <a:pt x="26" y="58"/>
                  </a:lnTo>
                  <a:lnTo>
                    <a:pt x="25" y="58"/>
                  </a:lnTo>
                  <a:lnTo>
                    <a:pt x="23" y="62"/>
                  </a:lnTo>
                  <a:lnTo>
                    <a:pt x="21" y="62"/>
                  </a:lnTo>
                  <a:lnTo>
                    <a:pt x="21" y="65"/>
                  </a:lnTo>
                  <a:lnTo>
                    <a:pt x="20" y="62"/>
                  </a:lnTo>
                  <a:lnTo>
                    <a:pt x="17" y="65"/>
                  </a:lnTo>
                  <a:lnTo>
                    <a:pt x="16" y="67"/>
                  </a:lnTo>
                  <a:lnTo>
                    <a:pt x="17" y="68"/>
                  </a:lnTo>
                  <a:lnTo>
                    <a:pt x="16" y="69"/>
                  </a:lnTo>
                  <a:lnTo>
                    <a:pt x="16" y="71"/>
                  </a:lnTo>
                  <a:lnTo>
                    <a:pt x="15" y="73"/>
                  </a:lnTo>
                  <a:lnTo>
                    <a:pt x="14" y="78"/>
                  </a:lnTo>
                  <a:lnTo>
                    <a:pt x="13" y="78"/>
                  </a:lnTo>
                  <a:lnTo>
                    <a:pt x="9" y="71"/>
                  </a:lnTo>
                  <a:lnTo>
                    <a:pt x="0" y="4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0" name="Freeform 23">
              <a:extLst>
                <a:ext uri="{FF2B5EF4-FFF2-40B4-BE49-F238E27FC236}">
                  <a16:creationId xmlns:a16="http://schemas.microsoft.com/office/drawing/2014/main" id="{EDBF7ADC-6A7D-D4DD-92F9-34D934A92A2D}"/>
                </a:ext>
              </a:extLst>
            </p:cNvPr>
            <p:cNvSpPr>
              <a:spLocks/>
            </p:cNvSpPr>
            <p:nvPr/>
          </p:nvSpPr>
          <p:spPr bwMode="auto">
            <a:xfrm>
              <a:off x="6562725" y="3282950"/>
              <a:ext cx="581025" cy="285750"/>
            </a:xfrm>
            <a:custGeom>
              <a:avLst/>
              <a:gdLst/>
              <a:ahLst/>
              <a:cxnLst>
                <a:cxn ang="0">
                  <a:pos x="1" y="18"/>
                </a:cxn>
                <a:cxn ang="0">
                  <a:pos x="13" y="10"/>
                </a:cxn>
                <a:cxn ang="0">
                  <a:pos x="18" y="7"/>
                </a:cxn>
                <a:cxn ang="0">
                  <a:pos x="24" y="12"/>
                </a:cxn>
                <a:cxn ang="0">
                  <a:pos x="29" y="15"/>
                </a:cxn>
                <a:cxn ang="0">
                  <a:pos x="34" y="16"/>
                </a:cxn>
                <a:cxn ang="0">
                  <a:pos x="34" y="19"/>
                </a:cxn>
                <a:cxn ang="0">
                  <a:pos x="31" y="24"/>
                </a:cxn>
                <a:cxn ang="0">
                  <a:pos x="35" y="26"/>
                </a:cxn>
                <a:cxn ang="0">
                  <a:pos x="37" y="27"/>
                </a:cxn>
                <a:cxn ang="0">
                  <a:pos x="39" y="28"/>
                </a:cxn>
                <a:cxn ang="0">
                  <a:pos x="42" y="28"/>
                </a:cxn>
                <a:cxn ang="0">
                  <a:pos x="46" y="29"/>
                </a:cxn>
                <a:cxn ang="0">
                  <a:pos x="40" y="23"/>
                </a:cxn>
                <a:cxn ang="0">
                  <a:pos x="41" y="22"/>
                </a:cxn>
                <a:cxn ang="0">
                  <a:pos x="41" y="12"/>
                </a:cxn>
                <a:cxn ang="0">
                  <a:pos x="43" y="6"/>
                </a:cxn>
                <a:cxn ang="0">
                  <a:pos x="46" y="4"/>
                </a:cxn>
                <a:cxn ang="0">
                  <a:pos x="44" y="7"/>
                </a:cxn>
                <a:cxn ang="0">
                  <a:pos x="43" y="12"/>
                </a:cxn>
                <a:cxn ang="0">
                  <a:pos x="44" y="14"/>
                </a:cxn>
                <a:cxn ang="0">
                  <a:pos x="45" y="17"/>
                </a:cxn>
                <a:cxn ang="0">
                  <a:pos x="43" y="18"/>
                </a:cxn>
                <a:cxn ang="0">
                  <a:pos x="46" y="19"/>
                </a:cxn>
                <a:cxn ang="0">
                  <a:pos x="44" y="20"/>
                </a:cxn>
                <a:cxn ang="0">
                  <a:pos x="49" y="26"/>
                </a:cxn>
                <a:cxn ang="0">
                  <a:pos x="50" y="27"/>
                </a:cxn>
                <a:cxn ang="0">
                  <a:pos x="51" y="28"/>
                </a:cxn>
                <a:cxn ang="0">
                  <a:pos x="52" y="30"/>
                </a:cxn>
                <a:cxn ang="0">
                  <a:pos x="55" y="29"/>
                </a:cxn>
                <a:cxn ang="0">
                  <a:pos x="59" y="23"/>
                </a:cxn>
                <a:cxn ang="0">
                  <a:pos x="59" y="27"/>
                </a:cxn>
                <a:cxn ang="0">
                  <a:pos x="59" y="30"/>
                </a:cxn>
                <a:cxn ang="0">
                  <a:pos x="61" y="19"/>
                </a:cxn>
                <a:cxn ang="0">
                  <a:pos x="52" y="21"/>
                </a:cxn>
                <a:cxn ang="0">
                  <a:pos x="47" y="0"/>
                </a:cxn>
              </a:cxnLst>
              <a:rect l="0" t="0" r="r" b="b"/>
              <a:pathLst>
                <a:path w="61" h="30">
                  <a:moveTo>
                    <a:pt x="0" y="9"/>
                  </a:moveTo>
                  <a:lnTo>
                    <a:pt x="1" y="18"/>
                  </a:lnTo>
                  <a:lnTo>
                    <a:pt x="6" y="12"/>
                  </a:lnTo>
                  <a:lnTo>
                    <a:pt x="13" y="10"/>
                  </a:lnTo>
                  <a:lnTo>
                    <a:pt x="15" y="8"/>
                  </a:lnTo>
                  <a:lnTo>
                    <a:pt x="18" y="7"/>
                  </a:lnTo>
                  <a:lnTo>
                    <a:pt x="22" y="9"/>
                  </a:lnTo>
                  <a:lnTo>
                    <a:pt x="24" y="12"/>
                  </a:lnTo>
                  <a:lnTo>
                    <a:pt x="27" y="12"/>
                  </a:lnTo>
                  <a:lnTo>
                    <a:pt x="29" y="15"/>
                  </a:lnTo>
                  <a:lnTo>
                    <a:pt x="32" y="17"/>
                  </a:lnTo>
                  <a:lnTo>
                    <a:pt x="34" y="16"/>
                  </a:lnTo>
                  <a:lnTo>
                    <a:pt x="34" y="17"/>
                  </a:lnTo>
                  <a:lnTo>
                    <a:pt x="34" y="19"/>
                  </a:lnTo>
                  <a:lnTo>
                    <a:pt x="33" y="21"/>
                  </a:lnTo>
                  <a:lnTo>
                    <a:pt x="31" y="24"/>
                  </a:lnTo>
                  <a:lnTo>
                    <a:pt x="32" y="27"/>
                  </a:lnTo>
                  <a:lnTo>
                    <a:pt x="35" y="26"/>
                  </a:lnTo>
                  <a:lnTo>
                    <a:pt x="35" y="25"/>
                  </a:lnTo>
                  <a:lnTo>
                    <a:pt x="37" y="27"/>
                  </a:lnTo>
                  <a:lnTo>
                    <a:pt x="38" y="26"/>
                  </a:lnTo>
                  <a:lnTo>
                    <a:pt x="39" y="28"/>
                  </a:lnTo>
                  <a:lnTo>
                    <a:pt x="40" y="27"/>
                  </a:lnTo>
                  <a:lnTo>
                    <a:pt x="42" y="28"/>
                  </a:lnTo>
                  <a:lnTo>
                    <a:pt x="43" y="27"/>
                  </a:lnTo>
                  <a:lnTo>
                    <a:pt x="46" y="29"/>
                  </a:lnTo>
                  <a:lnTo>
                    <a:pt x="44" y="26"/>
                  </a:lnTo>
                  <a:lnTo>
                    <a:pt x="40" y="23"/>
                  </a:lnTo>
                  <a:lnTo>
                    <a:pt x="44" y="25"/>
                  </a:lnTo>
                  <a:lnTo>
                    <a:pt x="41" y="22"/>
                  </a:lnTo>
                  <a:lnTo>
                    <a:pt x="41" y="19"/>
                  </a:lnTo>
                  <a:lnTo>
                    <a:pt x="41" y="12"/>
                  </a:lnTo>
                  <a:lnTo>
                    <a:pt x="38" y="11"/>
                  </a:lnTo>
                  <a:lnTo>
                    <a:pt x="43" y="6"/>
                  </a:lnTo>
                  <a:lnTo>
                    <a:pt x="44" y="4"/>
                  </a:lnTo>
                  <a:lnTo>
                    <a:pt x="46" y="4"/>
                  </a:lnTo>
                  <a:lnTo>
                    <a:pt x="46" y="6"/>
                  </a:lnTo>
                  <a:lnTo>
                    <a:pt x="44" y="7"/>
                  </a:lnTo>
                  <a:lnTo>
                    <a:pt x="43" y="10"/>
                  </a:lnTo>
                  <a:lnTo>
                    <a:pt x="43" y="12"/>
                  </a:lnTo>
                  <a:lnTo>
                    <a:pt x="45" y="11"/>
                  </a:lnTo>
                  <a:lnTo>
                    <a:pt x="44" y="14"/>
                  </a:lnTo>
                  <a:lnTo>
                    <a:pt x="45" y="15"/>
                  </a:lnTo>
                  <a:lnTo>
                    <a:pt x="45" y="17"/>
                  </a:lnTo>
                  <a:lnTo>
                    <a:pt x="44" y="16"/>
                  </a:lnTo>
                  <a:lnTo>
                    <a:pt x="43" y="18"/>
                  </a:lnTo>
                  <a:lnTo>
                    <a:pt x="46" y="18"/>
                  </a:lnTo>
                  <a:lnTo>
                    <a:pt x="46" y="19"/>
                  </a:lnTo>
                  <a:lnTo>
                    <a:pt x="47" y="20"/>
                  </a:lnTo>
                  <a:lnTo>
                    <a:pt x="44" y="20"/>
                  </a:lnTo>
                  <a:lnTo>
                    <a:pt x="45" y="24"/>
                  </a:lnTo>
                  <a:lnTo>
                    <a:pt x="49" y="26"/>
                  </a:lnTo>
                  <a:lnTo>
                    <a:pt x="50" y="24"/>
                  </a:lnTo>
                  <a:lnTo>
                    <a:pt x="50" y="27"/>
                  </a:lnTo>
                  <a:lnTo>
                    <a:pt x="52" y="26"/>
                  </a:lnTo>
                  <a:lnTo>
                    <a:pt x="51" y="28"/>
                  </a:lnTo>
                  <a:lnTo>
                    <a:pt x="53" y="28"/>
                  </a:lnTo>
                  <a:lnTo>
                    <a:pt x="52" y="30"/>
                  </a:lnTo>
                  <a:lnTo>
                    <a:pt x="52" y="30"/>
                  </a:lnTo>
                  <a:lnTo>
                    <a:pt x="55" y="29"/>
                  </a:lnTo>
                  <a:lnTo>
                    <a:pt x="58" y="27"/>
                  </a:lnTo>
                  <a:lnTo>
                    <a:pt x="59" y="23"/>
                  </a:lnTo>
                  <a:lnTo>
                    <a:pt x="60" y="26"/>
                  </a:lnTo>
                  <a:lnTo>
                    <a:pt x="59" y="27"/>
                  </a:lnTo>
                  <a:lnTo>
                    <a:pt x="58" y="29"/>
                  </a:lnTo>
                  <a:lnTo>
                    <a:pt x="59" y="30"/>
                  </a:lnTo>
                  <a:lnTo>
                    <a:pt x="60" y="27"/>
                  </a:lnTo>
                  <a:lnTo>
                    <a:pt x="61" y="19"/>
                  </a:lnTo>
                  <a:lnTo>
                    <a:pt x="57" y="20"/>
                  </a:lnTo>
                  <a:lnTo>
                    <a:pt x="52" y="21"/>
                  </a:lnTo>
                  <a:lnTo>
                    <a:pt x="52" y="19"/>
                  </a:lnTo>
                  <a:lnTo>
                    <a:pt x="47" y="0"/>
                  </a:lnTo>
                  <a:lnTo>
                    <a:pt x="0" y="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1" name="Freeform 24">
              <a:extLst>
                <a:ext uri="{FF2B5EF4-FFF2-40B4-BE49-F238E27FC236}">
                  <a16:creationId xmlns:a16="http://schemas.microsoft.com/office/drawing/2014/main" id="{96E38B4F-AAB9-F03E-0D33-5F4E71F292E1}"/>
                </a:ext>
              </a:extLst>
            </p:cNvPr>
            <p:cNvSpPr>
              <a:spLocks/>
            </p:cNvSpPr>
            <p:nvPr/>
          </p:nvSpPr>
          <p:spPr bwMode="auto">
            <a:xfrm>
              <a:off x="7191375" y="2654300"/>
              <a:ext cx="428625" cy="219075"/>
            </a:xfrm>
            <a:custGeom>
              <a:avLst/>
              <a:gdLst/>
              <a:ahLst/>
              <a:cxnLst>
                <a:cxn ang="0">
                  <a:pos x="0" y="9"/>
                </a:cxn>
                <a:cxn ang="0">
                  <a:pos x="0" y="21"/>
                </a:cxn>
                <a:cxn ang="0">
                  <a:pos x="21" y="17"/>
                </a:cxn>
                <a:cxn ang="0">
                  <a:pos x="25" y="16"/>
                </a:cxn>
                <a:cxn ang="0">
                  <a:pos x="26" y="16"/>
                </a:cxn>
                <a:cxn ang="0">
                  <a:pos x="28" y="19"/>
                </a:cxn>
                <a:cxn ang="0">
                  <a:pos x="30" y="20"/>
                </a:cxn>
                <a:cxn ang="0">
                  <a:pos x="32" y="22"/>
                </a:cxn>
                <a:cxn ang="0">
                  <a:pos x="33" y="23"/>
                </a:cxn>
                <a:cxn ang="0">
                  <a:pos x="34" y="21"/>
                </a:cxn>
                <a:cxn ang="0">
                  <a:pos x="35" y="20"/>
                </a:cxn>
                <a:cxn ang="0">
                  <a:pos x="35" y="18"/>
                </a:cxn>
                <a:cxn ang="0">
                  <a:pos x="36" y="18"/>
                </a:cxn>
                <a:cxn ang="0">
                  <a:pos x="37" y="21"/>
                </a:cxn>
                <a:cxn ang="0">
                  <a:pos x="39" y="20"/>
                </a:cxn>
                <a:cxn ang="0">
                  <a:pos x="40" y="19"/>
                </a:cxn>
                <a:cxn ang="0">
                  <a:pos x="42" y="17"/>
                </a:cxn>
                <a:cxn ang="0">
                  <a:pos x="44" y="17"/>
                </a:cxn>
                <a:cxn ang="0">
                  <a:pos x="45" y="18"/>
                </a:cxn>
                <a:cxn ang="0">
                  <a:pos x="45" y="15"/>
                </a:cxn>
                <a:cxn ang="0">
                  <a:pos x="43" y="11"/>
                </a:cxn>
                <a:cxn ang="0">
                  <a:pos x="41" y="10"/>
                </a:cxn>
                <a:cxn ang="0">
                  <a:pos x="40" y="11"/>
                </a:cxn>
                <a:cxn ang="0">
                  <a:pos x="40" y="11"/>
                </a:cxn>
                <a:cxn ang="0">
                  <a:pos x="41" y="11"/>
                </a:cxn>
                <a:cxn ang="0">
                  <a:pos x="42" y="12"/>
                </a:cxn>
                <a:cxn ang="0">
                  <a:pos x="43" y="13"/>
                </a:cxn>
                <a:cxn ang="0">
                  <a:pos x="44" y="14"/>
                </a:cxn>
                <a:cxn ang="0">
                  <a:pos x="43" y="15"/>
                </a:cxn>
                <a:cxn ang="0">
                  <a:pos x="39" y="17"/>
                </a:cxn>
                <a:cxn ang="0">
                  <a:pos x="37" y="16"/>
                </a:cxn>
                <a:cxn ang="0">
                  <a:pos x="37" y="14"/>
                </a:cxn>
                <a:cxn ang="0">
                  <a:pos x="35" y="14"/>
                </a:cxn>
                <a:cxn ang="0">
                  <a:pos x="35" y="13"/>
                </a:cxn>
                <a:cxn ang="0">
                  <a:pos x="33" y="10"/>
                </a:cxn>
                <a:cxn ang="0">
                  <a:pos x="31" y="9"/>
                </a:cxn>
                <a:cxn ang="0">
                  <a:pos x="31" y="10"/>
                </a:cxn>
                <a:cxn ang="0">
                  <a:pos x="29" y="10"/>
                </a:cxn>
                <a:cxn ang="0">
                  <a:pos x="29" y="9"/>
                </a:cxn>
                <a:cxn ang="0">
                  <a:pos x="29" y="7"/>
                </a:cxn>
                <a:cxn ang="0">
                  <a:pos x="31" y="6"/>
                </a:cxn>
                <a:cxn ang="0">
                  <a:pos x="30" y="5"/>
                </a:cxn>
                <a:cxn ang="0">
                  <a:pos x="32" y="4"/>
                </a:cxn>
                <a:cxn ang="0">
                  <a:pos x="30" y="2"/>
                </a:cxn>
                <a:cxn ang="0">
                  <a:pos x="29" y="0"/>
                </a:cxn>
                <a:cxn ang="0">
                  <a:pos x="25" y="3"/>
                </a:cxn>
                <a:cxn ang="0">
                  <a:pos x="10" y="7"/>
                </a:cxn>
                <a:cxn ang="0">
                  <a:pos x="0" y="9"/>
                </a:cxn>
              </a:cxnLst>
              <a:rect l="0" t="0" r="r" b="b"/>
              <a:pathLst>
                <a:path w="45" h="23">
                  <a:moveTo>
                    <a:pt x="0" y="9"/>
                  </a:moveTo>
                  <a:lnTo>
                    <a:pt x="0" y="21"/>
                  </a:lnTo>
                  <a:lnTo>
                    <a:pt x="21" y="17"/>
                  </a:lnTo>
                  <a:lnTo>
                    <a:pt x="25" y="16"/>
                  </a:lnTo>
                  <a:lnTo>
                    <a:pt x="26" y="16"/>
                  </a:lnTo>
                  <a:lnTo>
                    <a:pt x="28" y="19"/>
                  </a:lnTo>
                  <a:lnTo>
                    <a:pt x="30" y="20"/>
                  </a:lnTo>
                  <a:lnTo>
                    <a:pt x="32" y="22"/>
                  </a:lnTo>
                  <a:lnTo>
                    <a:pt x="33" y="23"/>
                  </a:lnTo>
                  <a:lnTo>
                    <a:pt x="34" y="21"/>
                  </a:lnTo>
                  <a:lnTo>
                    <a:pt x="35" y="20"/>
                  </a:lnTo>
                  <a:lnTo>
                    <a:pt x="35" y="18"/>
                  </a:lnTo>
                  <a:lnTo>
                    <a:pt x="36" y="18"/>
                  </a:lnTo>
                  <a:lnTo>
                    <a:pt x="37" y="21"/>
                  </a:lnTo>
                  <a:lnTo>
                    <a:pt x="39" y="20"/>
                  </a:lnTo>
                  <a:lnTo>
                    <a:pt x="40" y="19"/>
                  </a:lnTo>
                  <a:lnTo>
                    <a:pt x="42" y="17"/>
                  </a:lnTo>
                  <a:lnTo>
                    <a:pt x="44" y="17"/>
                  </a:lnTo>
                  <a:lnTo>
                    <a:pt x="45" y="18"/>
                  </a:lnTo>
                  <a:lnTo>
                    <a:pt x="45" y="15"/>
                  </a:lnTo>
                  <a:lnTo>
                    <a:pt x="43" y="11"/>
                  </a:lnTo>
                  <a:lnTo>
                    <a:pt x="41" y="10"/>
                  </a:lnTo>
                  <a:lnTo>
                    <a:pt x="40" y="11"/>
                  </a:lnTo>
                  <a:lnTo>
                    <a:pt x="40" y="11"/>
                  </a:lnTo>
                  <a:lnTo>
                    <a:pt x="41" y="11"/>
                  </a:lnTo>
                  <a:lnTo>
                    <a:pt x="42" y="12"/>
                  </a:lnTo>
                  <a:lnTo>
                    <a:pt x="43" y="13"/>
                  </a:lnTo>
                  <a:lnTo>
                    <a:pt x="44" y="14"/>
                  </a:lnTo>
                  <a:lnTo>
                    <a:pt x="43" y="15"/>
                  </a:lnTo>
                  <a:lnTo>
                    <a:pt x="39" y="17"/>
                  </a:lnTo>
                  <a:lnTo>
                    <a:pt x="37" y="16"/>
                  </a:lnTo>
                  <a:lnTo>
                    <a:pt x="37" y="14"/>
                  </a:lnTo>
                  <a:lnTo>
                    <a:pt x="35" y="14"/>
                  </a:lnTo>
                  <a:lnTo>
                    <a:pt x="35" y="13"/>
                  </a:lnTo>
                  <a:lnTo>
                    <a:pt x="33" y="10"/>
                  </a:lnTo>
                  <a:lnTo>
                    <a:pt x="31" y="9"/>
                  </a:lnTo>
                  <a:lnTo>
                    <a:pt x="31" y="10"/>
                  </a:lnTo>
                  <a:lnTo>
                    <a:pt x="29" y="10"/>
                  </a:lnTo>
                  <a:lnTo>
                    <a:pt x="29" y="9"/>
                  </a:lnTo>
                  <a:lnTo>
                    <a:pt x="29" y="7"/>
                  </a:lnTo>
                  <a:lnTo>
                    <a:pt x="31" y="6"/>
                  </a:lnTo>
                  <a:lnTo>
                    <a:pt x="30" y="5"/>
                  </a:lnTo>
                  <a:lnTo>
                    <a:pt x="32" y="4"/>
                  </a:lnTo>
                  <a:lnTo>
                    <a:pt x="30" y="2"/>
                  </a:lnTo>
                  <a:lnTo>
                    <a:pt x="29" y="0"/>
                  </a:lnTo>
                  <a:lnTo>
                    <a:pt x="25" y="3"/>
                  </a:lnTo>
                  <a:lnTo>
                    <a:pt x="10" y="7"/>
                  </a:lnTo>
                  <a:lnTo>
                    <a:pt x="0" y="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2" name="Freeform 25">
              <a:extLst>
                <a:ext uri="{FF2B5EF4-FFF2-40B4-BE49-F238E27FC236}">
                  <a16:creationId xmlns:a16="http://schemas.microsoft.com/office/drawing/2014/main" id="{33753D0A-F9CF-ECB9-7C27-792BD8B0793D}"/>
                </a:ext>
              </a:extLst>
            </p:cNvPr>
            <p:cNvSpPr>
              <a:spLocks/>
            </p:cNvSpPr>
            <p:nvPr/>
          </p:nvSpPr>
          <p:spPr bwMode="auto">
            <a:xfrm>
              <a:off x="7534275" y="2863850"/>
              <a:ext cx="38100" cy="28575"/>
            </a:xfrm>
            <a:custGeom>
              <a:avLst/>
              <a:gdLst/>
              <a:ahLst/>
              <a:cxnLst>
                <a:cxn ang="0">
                  <a:pos x="0" y="3"/>
                </a:cxn>
                <a:cxn ang="0">
                  <a:pos x="2" y="0"/>
                </a:cxn>
                <a:cxn ang="0">
                  <a:pos x="4" y="1"/>
                </a:cxn>
                <a:cxn ang="0">
                  <a:pos x="0" y="3"/>
                </a:cxn>
              </a:cxnLst>
              <a:rect l="0" t="0" r="r" b="b"/>
              <a:pathLst>
                <a:path w="4" h="3">
                  <a:moveTo>
                    <a:pt x="0" y="3"/>
                  </a:moveTo>
                  <a:lnTo>
                    <a:pt x="2" y="0"/>
                  </a:lnTo>
                  <a:lnTo>
                    <a:pt x="4" y="1"/>
                  </a:lnTo>
                  <a:lnTo>
                    <a:pt x="0" y="3"/>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3" name="Freeform 26">
              <a:extLst>
                <a:ext uri="{FF2B5EF4-FFF2-40B4-BE49-F238E27FC236}">
                  <a16:creationId xmlns:a16="http://schemas.microsoft.com/office/drawing/2014/main" id="{B678AD55-A68E-80F7-71EB-D3B07D7CA6BE}"/>
                </a:ext>
              </a:extLst>
            </p:cNvPr>
            <p:cNvSpPr>
              <a:spLocks/>
            </p:cNvSpPr>
            <p:nvPr/>
          </p:nvSpPr>
          <p:spPr bwMode="auto">
            <a:xfrm>
              <a:off x="7610475" y="2854325"/>
              <a:ext cx="28575" cy="28575"/>
            </a:xfrm>
            <a:custGeom>
              <a:avLst/>
              <a:gdLst/>
              <a:ahLst/>
              <a:cxnLst>
                <a:cxn ang="0">
                  <a:pos x="0" y="3"/>
                </a:cxn>
                <a:cxn ang="0">
                  <a:pos x="2" y="0"/>
                </a:cxn>
                <a:cxn ang="0">
                  <a:pos x="3" y="2"/>
                </a:cxn>
                <a:cxn ang="0">
                  <a:pos x="0" y="3"/>
                </a:cxn>
              </a:cxnLst>
              <a:rect l="0" t="0" r="r" b="b"/>
              <a:pathLst>
                <a:path w="3" h="3">
                  <a:moveTo>
                    <a:pt x="0" y="3"/>
                  </a:moveTo>
                  <a:lnTo>
                    <a:pt x="2" y="0"/>
                  </a:lnTo>
                  <a:lnTo>
                    <a:pt x="3" y="2"/>
                  </a:lnTo>
                  <a:lnTo>
                    <a:pt x="0" y="3"/>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4" name="Freeform 27">
              <a:extLst>
                <a:ext uri="{FF2B5EF4-FFF2-40B4-BE49-F238E27FC236}">
                  <a16:creationId xmlns:a16="http://schemas.microsoft.com/office/drawing/2014/main" id="{F5D66304-D315-2349-132B-210DF9743C93}"/>
                </a:ext>
              </a:extLst>
            </p:cNvPr>
            <p:cNvSpPr>
              <a:spLocks/>
            </p:cNvSpPr>
            <p:nvPr/>
          </p:nvSpPr>
          <p:spPr bwMode="auto">
            <a:xfrm>
              <a:off x="5172075" y="2254250"/>
              <a:ext cx="723900" cy="371475"/>
            </a:xfrm>
            <a:custGeom>
              <a:avLst/>
              <a:gdLst/>
              <a:ahLst/>
              <a:cxnLst>
                <a:cxn ang="0">
                  <a:pos x="6" y="21"/>
                </a:cxn>
                <a:cxn ang="0">
                  <a:pos x="27" y="26"/>
                </a:cxn>
                <a:cxn ang="0">
                  <a:pos x="31" y="29"/>
                </a:cxn>
                <a:cxn ang="0">
                  <a:pos x="38" y="31"/>
                </a:cxn>
                <a:cxn ang="0">
                  <a:pos x="40" y="28"/>
                </a:cxn>
                <a:cxn ang="0">
                  <a:pos x="41" y="25"/>
                </a:cxn>
                <a:cxn ang="0">
                  <a:pos x="41" y="26"/>
                </a:cxn>
                <a:cxn ang="0">
                  <a:pos x="42" y="28"/>
                </a:cxn>
                <a:cxn ang="0">
                  <a:pos x="45" y="26"/>
                </a:cxn>
                <a:cxn ang="0">
                  <a:pos x="46" y="25"/>
                </a:cxn>
                <a:cxn ang="0">
                  <a:pos x="45" y="30"/>
                </a:cxn>
                <a:cxn ang="0">
                  <a:pos x="48" y="26"/>
                </a:cxn>
                <a:cxn ang="0">
                  <a:pos x="54" y="23"/>
                </a:cxn>
                <a:cxn ang="0">
                  <a:pos x="59" y="20"/>
                </a:cxn>
                <a:cxn ang="0">
                  <a:pos x="67" y="23"/>
                </a:cxn>
                <a:cxn ang="0">
                  <a:pos x="69" y="20"/>
                </a:cxn>
                <a:cxn ang="0">
                  <a:pos x="76" y="20"/>
                </a:cxn>
                <a:cxn ang="0">
                  <a:pos x="71" y="13"/>
                </a:cxn>
                <a:cxn ang="0">
                  <a:pos x="67" y="13"/>
                </a:cxn>
                <a:cxn ang="0">
                  <a:pos x="64" y="13"/>
                </a:cxn>
                <a:cxn ang="0">
                  <a:pos x="62" y="11"/>
                </a:cxn>
                <a:cxn ang="0">
                  <a:pos x="60" y="9"/>
                </a:cxn>
                <a:cxn ang="0">
                  <a:pos x="49" y="12"/>
                </a:cxn>
                <a:cxn ang="0">
                  <a:pos x="43" y="15"/>
                </a:cxn>
                <a:cxn ang="0">
                  <a:pos x="39" y="14"/>
                </a:cxn>
                <a:cxn ang="0">
                  <a:pos x="35" y="16"/>
                </a:cxn>
                <a:cxn ang="0">
                  <a:pos x="27" y="9"/>
                </a:cxn>
                <a:cxn ang="0">
                  <a:pos x="24" y="11"/>
                </a:cxn>
                <a:cxn ang="0">
                  <a:pos x="23" y="10"/>
                </a:cxn>
                <a:cxn ang="0">
                  <a:pos x="22" y="9"/>
                </a:cxn>
                <a:cxn ang="0">
                  <a:pos x="27" y="1"/>
                </a:cxn>
                <a:cxn ang="0">
                  <a:pos x="30" y="0"/>
                </a:cxn>
                <a:cxn ang="0">
                  <a:pos x="22" y="2"/>
                </a:cxn>
                <a:cxn ang="0">
                  <a:pos x="18" y="6"/>
                </a:cxn>
                <a:cxn ang="0">
                  <a:pos x="14" y="9"/>
                </a:cxn>
                <a:cxn ang="0">
                  <a:pos x="11" y="11"/>
                </a:cxn>
                <a:cxn ang="0">
                  <a:pos x="6" y="13"/>
                </a:cxn>
                <a:cxn ang="0">
                  <a:pos x="0" y="17"/>
                </a:cxn>
              </a:cxnLst>
              <a:rect l="0" t="0" r="r" b="b"/>
              <a:pathLst>
                <a:path w="76" h="39">
                  <a:moveTo>
                    <a:pt x="0" y="17"/>
                  </a:moveTo>
                  <a:lnTo>
                    <a:pt x="6" y="21"/>
                  </a:lnTo>
                  <a:lnTo>
                    <a:pt x="20" y="25"/>
                  </a:lnTo>
                  <a:lnTo>
                    <a:pt x="27" y="26"/>
                  </a:lnTo>
                  <a:lnTo>
                    <a:pt x="28" y="28"/>
                  </a:lnTo>
                  <a:lnTo>
                    <a:pt x="31" y="29"/>
                  </a:lnTo>
                  <a:lnTo>
                    <a:pt x="35" y="39"/>
                  </a:lnTo>
                  <a:lnTo>
                    <a:pt x="38" y="31"/>
                  </a:lnTo>
                  <a:lnTo>
                    <a:pt x="39" y="30"/>
                  </a:lnTo>
                  <a:lnTo>
                    <a:pt x="40" y="28"/>
                  </a:lnTo>
                  <a:lnTo>
                    <a:pt x="40" y="27"/>
                  </a:lnTo>
                  <a:lnTo>
                    <a:pt x="41" y="25"/>
                  </a:lnTo>
                  <a:lnTo>
                    <a:pt x="41" y="25"/>
                  </a:lnTo>
                  <a:lnTo>
                    <a:pt x="41" y="26"/>
                  </a:lnTo>
                  <a:lnTo>
                    <a:pt x="41" y="29"/>
                  </a:lnTo>
                  <a:lnTo>
                    <a:pt x="42" y="28"/>
                  </a:lnTo>
                  <a:lnTo>
                    <a:pt x="43" y="25"/>
                  </a:lnTo>
                  <a:lnTo>
                    <a:pt x="45" y="26"/>
                  </a:lnTo>
                  <a:lnTo>
                    <a:pt x="46" y="25"/>
                  </a:lnTo>
                  <a:lnTo>
                    <a:pt x="46" y="25"/>
                  </a:lnTo>
                  <a:lnTo>
                    <a:pt x="44" y="29"/>
                  </a:lnTo>
                  <a:lnTo>
                    <a:pt x="45" y="30"/>
                  </a:lnTo>
                  <a:lnTo>
                    <a:pt x="47" y="27"/>
                  </a:lnTo>
                  <a:lnTo>
                    <a:pt x="48" y="26"/>
                  </a:lnTo>
                  <a:lnTo>
                    <a:pt x="49" y="23"/>
                  </a:lnTo>
                  <a:lnTo>
                    <a:pt x="54" y="23"/>
                  </a:lnTo>
                  <a:lnTo>
                    <a:pt x="56" y="22"/>
                  </a:lnTo>
                  <a:lnTo>
                    <a:pt x="59" y="20"/>
                  </a:lnTo>
                  <a:lnTo>
                    <a:pt x="64" y="21"/>
                  </a:lnTo>
                  <a:lnTo>
                    <a:pt x="67" y="23"/>
                  </a:lnTo>
                  <a:lnTo>
                    <a:pt x="67" y="20"/>
                  </a:lnTo>
                  <a:lnTo>
                    <a:pt x="69" y="20"/>
                  </a:lnTo>
                  <a:lnTo>
                    <a:pt x="73" y="21"/>
                  </a:lnTo>
                  <a:lnTo>
                    <a:pt x="76" y="20"/>
                  </a:lnTo>
                  <a:lnTo>
                    <a:pt x="72" y="17"/>
                  </a:lnTo>
                  <a:lnTo>
                    <a:pt x="71" y="13"/>
                  </a:lnTo>
                  <a:lnTo>
                    <a:pt x="68" y="14"/>
                  </a:lnTo>
                  <a:lnTo>
                    <a:pt x="67" y="13"/>
                  </a:lnTo>
                  <a:lnTo>
                    <a:pt x="65" y="14"/>
                  </a:lnTo>
                  <a:lnTo>
                    <a:pt x="64" y="13"/>
                  </a:lnTo>
                  <a:lnTo>
                    <a:pt x="63" y="13"/>
                  </a:lnTo>
                  <a:lnTo>
                    <a:pt x="62" y="11"/>
                  </a:lnTo>
                  <a:lnTo>
                    <a:pt x="63" y="8"/>
                  </a:lnTo>
                  <a:lnTo>
                    <a:pt x="60" y="9"/>
                  </a:lnTo>
                  <a:lnTo>
                    <a:pt x="56" y="11"/>
                  </a:lnTo>
                  <a:lnTo>
                    <a:pt x="49" y="12"/>
                  </a:lnTo>
                  <a:lnTo>
                    <a:pt x="44" y="16"/>
                  </a:lnTo>
                  <a:lnTo>
                    <a:pt x="43" y="15"/>
                  </a:lnTo>
                  <a:lnTo>
                    <a:pt x="41" y="16"/>
                  </a:lnTo>
                  <a:lnTo>
                    <a:pt x="39" y="14"/>
                  </a:lnTo>
                  <a:lnTo>
                    <a:pt x="38" y="15"/>
                  </a:lnTo>
                  <a:lnTo>
                    <a:pt x="35" y="16"/>
                  </a:lnTo>
                  <a:lnTo>
                    <a:pt x="32" y="10"/>
                  </a:lnTo>
                  <a:lnTo>
                    <a:pt x="27" y="9"/>
                  </a:lnTo>
                  <a:lnTo>
                    <a:pt x="25" y="10"/>
                  </a:lnTo>
                  <a:lnTo>
                    <a:pt x="24" y="11"/>
                  </a:lnTo>
                  <a:lnTo>
                    <a:pt x="25" y="8"/>
                  </a:lnTo>
                  <a:lnTo>
                    <a:pt x="23" y="10"/>
                  </a:lnTo>
                  <a:lnTo>
                    <a:pt x="22" y="12"/>
                  </a:lnTo>
                  <a:lnTo>
                    <a:pt x="22" y="9"/>
                  </a:lnTo>
                  <a:lnTo>
                    <a:pt x="24" y="5"/>
                  </a:lnTo>
                  <a:lnTo>
                    <a:pt x="27" y="1"/>
                  </a:lnTo>
                  <a:lnTo>
                    <a:pt x="30" y="0"/>
                  </a:lnTo>
                  <a:lnTo>
                    <a:pt x="30" y="0"/>
                  </a:lnTo>
                  <a:lnTo>
                    <a:pt x="25" y="0"/>
                  </a:lnTo>
                  <a:lnTo>
                    <a:pt x="22" y="2"/>
                  </a:lnTo>
                  <a:lnTo>
                    <a:pt x="21" y="3"/>
                  </a:lnTo>
                  <a:lnTo>
                    <a:pt x="18" y="6"/>
                  </a:lnTo>
                  <a:lnTo>
                    <a:pt x="16" y="8"/>
                  </a:lnTo>
                  <a:lnTo>
                    <a:pt x="14" y="9"/>
                  </a:lnTo>
                  <a:lnTo>
                    <a:pt x="13" y="11"/>
                  </a:lnTo>
                  <a:lnTo>
                    <a:pt x="11" y="11"/>
                  </a:lnTo>
                  <a:lnTo>
                    <a:pt x="7" y="12"/>
                  </a:lnTo>
                  <a:lnTo>
                    <a:pt x="6" y="13"/>
                  </a:lnTo>
                  <a:lnTo>
                    <a:pt x="4" y="15"/>
                  </a:lnTo>
                  <a:lnTo>
                    <a:pt x="0" y="17"/>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5" name="Freeform 28">
              <a:extLst>
                <a:ext uri="{FF2B5EF4-FFF2-40B4-BE49-F238E27FC236}">
                  <a16:creationId xmlns:a16="http://schemas.microsoft.com/office/drawing/2014/main" id="{D74E439E-C982-E7E6-A691-4CF4C635F016}"/>
                </a:ext>
              </a:extLst>
            </p:cNvPr>
            <p:cNvSpPr>
              <a:spLocks/>
            </p:cNvSpPr>
            <p:nvPr/>
          </p:nvSpPr>
          <p:spPr bwMode="auto">
            <a:xfrm>
              <a:off x="5638800" y="2482850"/>
              <a:ext cx="495300" cy="676275"/>
            </a:xfrm>
            <a:custGeom>
              <a:avLst/>
              <a:gdLst/>
              <a:ahLst/>
              <a:cxnLst>
                <a:cxn ang="0">
                  <a:pos x="0" y="71"/>
                </a:cxn>
                <a:cxn ang="0">
                  <a:pos x="5" y="62"/>
                </a:cxn>
                <a:cxn ang="0">
                  <a:pos x="6" y="59"/>
                </a:cxn>
                <a:cxn ang="0">
                  <a:pos x="6" y="53"/>
                </a:cxn>
                <a:cxn ang="0">
                  <a:pos x="5" y="47"/>
                </a:cxn>
                <a:cxn ang="0">
                  <a:pos x="2" y="42"/>
                </a:cxn>
                <a:cxn ang="0">
                  <a:pos x="1" y="38"/>
                </a:cxn>
                <a:cxn ang="0">
                  <a:pos x="1" y="36"/>
                </a:cxn>
                <a:cxn ang="0">
                  <a:pos x="0" y="32"/>
                </a:cxn>
                <a:cxn ang="0">
                  <a:pos x="2" y="30"/>
                </a:cxn>
                <a:cxn ang="0">
                  <a:pos x="3" y="23"/>
                </a:cxn>
                <a:cxn ang="0">
                  <a:pos x="3" y="21"/>
                </a:cxn>
                <a:cxn ang="0">
                  <a:pos x="5" y="19"/>
                </a:cxn>
                <a:cxn ang="0">
                  <a:pos x="4" y="17"/>
                </a:cxn>
                <a:cxn ang="0">
                  <a:pos x="7" y="15"/>
                </a:cxn>
                <a:cxn ang="0">
                  <a:pos x="10" y="11"/>
                </a:cxn>
                <a:cxn ang="0">
                  <a:pos x="10" y="18"/>
                </a:cxn>
                <a:cxn ang="0">
                  <a:pos x="12" y="17"/>
                </a:cxn>
                <a:cxn ang="0">
                  <a:pos x="12" y="11"/>
                </a:cxn>
                <a:cxn ang="0">
                  <a:pos x="15" y="8"/>
                </a:cxn>
                <a:cxn ang="0">
                  <a:pos x="17" y="7"/>
                </a:cxn>
                <a:cxn ang="0">
                  <a:pos x="15" y="6"/>
                </a:cxn>
                <a:cxn ang="0">
                  <a:pos x="14" y="4"/>
                </a:cxn>
                <a:cxn ang="0">
                  <a:pos x="16" y="1"/>
                </a:cxn>
                <a:cxn ang="0">
                  <a:pos x="18" y="0"/>
                </a:cxn>
                <a:cxn ang="0">
                  <a:pos x="24" y="2"/>
                </a:cxn>
                <a:cxn ang="0">
                  <a:pos x="26" y="4"/>
                </a:cxn>
                <a:cxn ang="0">
                  <a:pos x="33" y="6"/>
                </a:cxn>
                <a:cxn ang="0">
                  <a:pos x="35" y="8"/>
                </a:cxn>
                <a:cxn ang="0">
                  <a:pos x="37" y="11"/>
                </a:cxn>
                <a:cxn ang="0">
                  <a:pos x="35" y="10"/>
                </a:cxn>
                <a:cxn ang="0">
                  <a:pos x="35" y="12"/>
                </a:cxn>
                <a:cxn ang="0">
                  <a:pos x="37" y="15"/>
                </a:cxn>
                <a:cxn ang="0">
                  <a:pos x="38" y="20"/>
                </a:cxn>
                <a:cxn ang="0">
                  <a:pos x="38" y="23"/>
                </a:cxn>
                <a:cxn ang="0">
                  <a:pos x="35" y="26"/>
                </a:cxn>
                <a:cxn ang="0">
                  <a:pos x="35" y="28"/>
                </a:cxn>
                <a:cxn ang="0">
                  <a:pos x="32" y="29"/>
                </a:cxn>
                <a:cxn ang="0">
                  <a:pos x="32" y="31"/>
                </a:cxn>
                <a:cxn ang="0">
                  <a:pos x="32" y="34"/>
                </a:cxn>
                <a:cxn ang="0">
                  <a:pos x="35" y="36"/>
                </a:cxn>
                <a:cxn ang="0">
                  <a:pos x="38" y="33"/>
                </a:cxn>
                <a:cxn ang="0">
                  <a:pos x="39" y="29"/>
                </a:cxn>
                <a:cxn ang="0">
                  <a:pos x="43" y="27"/>
                </a:cxn>
                <a:cxn ang="0">
                  <a:pos x="46" y="28"/>
                </a:cxn>
                <a:cxn ang="0">
                  <a:pos x="48" y="32"/>
                </a:cxn>
                <a:cxn ang="0">
                  <a:pos x="50" y="41"/>
                </a:cxn>
                <a:cxn ang="0">
                  <a:pos x="52" y="44"/>
                </a:cxn>
                <a:cxn ang="0">
                  <a:pos x="51" y="46"/>
                </a:cxn>
                <a:cxn ang="0">
                  <a:pos x="51" y="49"/>
                </a:cxn>
                <a:cxn ang="0">
                  <a:pos x="50" y="51"/>
                </a:cxn>
                <a:cxn ang="0">
                  <a:pos x="49" y="49"/>
                </a:cxn>
                <a:cxn ang="0">
                  <a:pos x="48" y="50"/>
                </a:cxn>
                <a:cxn ang="0">
                  <a:pos x="48" y="54"/>
                </a:cxn>
                <a:cxn ang="0">
                  <a:pos x="47" y="55"/>
                </a:cxn>
                <a:cxn ang="0">
                  <a:pos x="45" y="56"/>
                </a:cxn>
                <a:cxn ang="0">
                  <a:pos x="45" y="61"/>
                </a:cxn>
                <a:cxn ang="0">
                  <a:pos x="43" y="63"/>
                </a:cxn>
                <a:cxn ang="0">
                  <a:pos x="42" y="66"/>
                </a:cxn>
                <a:cxn ang="0">
                  <a:pos x="25" y="69"/>
                </a:cxn>
                <a:cxn ang="0">
                  <a:pos x="25" y="68"/>
                </a:cxn>
                <a:cxn ang="0">
                  <a:pos x="0" y="71"/>
                </a:cxn>
              </a:cxnLst>
              <a:rect l="0" t="0" r="r" b="b"/>
              <a:pathLst>
                <a:path w="52" h="71">
                  <a:moveTo>
                    <a:pt x="0" y="71"/>
                  </a:moveTo>
                  <a:lnTo>
                    <a:pt x="5" y="62"/>
                  </a:lnTo>
                  <a:lnTo>
                    <a:pt x="6" y="59"/>
                  </a:lnTo>
                  <a:lnTo>
                    <a:pt x="6" y="53"/>
                  </a:lnTo>
                  <a:lnTo>
                    <a:pt x="5" y="47"/>
                  </a:lnTo>
                  <a:lnTo>
                    <a:pt x="2" y="42"/>
                  </a:lnTo>
                  <a:lnTo>
                    <a:pt x="1" y="38"/>
                  </a:lnTo>
                  <a:lnTo>
                    <a:pt x="1" y="36"/>
                  </a:lnTo>
                  <a:lnTo>
                    <a:pt x="0" y="32"/>
                  </a:lnTo>
                  <a:lnTo>
                    <a:pt x="2" y="30"/>
                  </a:lnTo>
                  <a:lnTo>
                    <a:pt x="3" y="23"/>
                  </a:lnTo>
                  <a:lnTo>
                    <a:pt x="3" y="21"/>
                  </a:lnTo>
                  <a:lnTo>
                    <a:pt x="5" y="19"/>
                  </a:lnTo>
                  <a:lnTo>
                    <a:pt x="4" y="17"/>
                  </a:lnTo>
                  <a:lnTo>
                    <a:pt x="7" y="15"/>
                  </a:lnTo>
                  <a:lnTo>
                    <a:pt x="10" y="11"/>
                  </a:lnTo>
                  <a:lnTo>
                    <a:pt x="10" y="18"/>
                  </a:lnTo>
                  <a:lnTo>
                    <a:pt x="12" y="17"/>
                  </a:lnTo>
                  <a:lnTo>
                    <a:pt x="12" y="11"/>
                  </a:lnTo>
                  <a:lnTo>
                    <a:pt x="15" y="8"/>
                  </a:lnTo>
                  <a:lnTo>
                    <a:pt x="17" y="7"/>
                  </a:lnTo>
                  <a:lnTo>
                    <a:pt x="15" y="6"/>
                  </a:lnTo>
                  <a:lnTo>
                    <a:pt x="14" y="4"/>
                  </a:lnTo>
                  <a:lnTo>
                    <a:pt x="16" y="1"/>
                  </a:lnTo>
                  <a:lnTo>
                    <a:pt x="18" y="0"/>
                  </a:lnTo>
                  <a:lnTo>
                    <a:pt x="24" y="2"/>
                  </a:lnTo>
                  <a:lnTo>
                    <a:pt x="26" y="4"/>
                  </a:lnTo>
                  <a:lnTo>
                    <a:pt x="33" y="6"/>
                  </a:lnTo>
                  <a:lnTo>
                    <a:pt x="35" y="8"/>
                  </a:lnTo>
                  <a:lnTo>
                    <a:pt x="37" y="11"/>
                  </a:lnTo>
                  <a:lnTo>
                    <a:pt x="35" y="10"/>
                  </a:lnTo>
                  <a:lnTo>
                    <a:pt x="35" y="12"/>
                  </a:lnTo>
                  <a:lnTo>
                    <a:pt x="37" y="15"/>
                  </a:lnTo>
                  <a:lnTo>
                    <a:pt x="38" y="20"/>
                  </a:lnTo>
                  <a:lnTo>
                    <a:pt x="38" y="23"/>
                  </a:lnTo>
                  <a:lnTo>
                    <a:pt x="35" y="26"/>
                  </a:lnTo>
                  <a:lnTo>
                    <a:pt x="35" y="28"/>
                  </a:lnTo>
                  <a:lnTo>
                    <a:pt x="32" y="29"/>
                  </a:lnTo>
                  <a:lnTo>
                    <a:pt x="32" y="31"/>
                  </a:lnTo>
                  <a:lnTo>
                    <a:pt x="32" y="34"/>
                  </a:lnTo>
                  <a:lnTo>
                    <a:pt x="35" y="36"/>
                  </a:lnTo>
                  <a:lnTo>
                    <a:pt x="38" y="33"/>
                  </a:lnTo>
                  <a:lnTo>
                    <a:pt x="39" y="29"/>
                  </a:lnTo>
                  <a:lnTo>
                    <a:pt x="43" y="27"/>
                  </a:lnTo>
                  <a:lnTo>
                    <a:pt x="46" y="28"/>
                  </a:lnTo>
                  <a:lnTo>
                    <a:pt x="48" y="32"/>
                  </a:lnTo>
                  <a:lnTo>
                    <a:pt x="50" y="41"/>
                  </a:lnTo>
                  <a:lnTo>
                    <a:pt x="52" y="44"/>
                  </a:lnTo>
                  <a:lnTo>
                    <a:pt x="51" y="46"/>
                  </a:lnTo>
                  <a:lnTo>
                    <a:pt x="51" y="49"/>
                  </a:lnTo>
                  <a:lnTo>
                    <a:pt x="50" y="51"/>
                  </a:lnTo>
                  <a:lnTo>
                    <a:pt x="49" y="49"/>
                  </a:lnTo>
                  <a:lnTo>
                    <a:pt x="48" y="50"/>
                  </a:lnTo>
                  <a:lnTo>
                    <a:pt x="48" y="54"/>
                  </a:lnTo>
                  <a:lnTo>
                    <a:pt x="47" y="55"/>
                  </a:lnTo>
                  <a:lnTo>
                    <a:pt x="45" y="56"/>
                  </a:lnTo>
                  <a:lnTo>
                    <a:pt x="45" y="61"/>
                  </a:lnTo>
                  <a:lnTo>
                    <a:pt x="43" y="63"/>
                  </a:lnTo>
                  <a:lnTo>
                    <a:pt x="42" y="66"/>
                  </a:lnTo>
                  <a:lnTo>
                    <a:pt x="25" y="69"/>
                  </a:lnTo>
                  <a:lnTo>
                    <a:pt x="25" y="68"/>
                  </a:lnTo>
                  <a:lnTo>
                    <a:pt x="0" y="7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6" name="Freeform 29">
              <a:extLst>
                <a:ext uri="{FF2B5EF4-FFF2-40B4-BE49-F238E27FC236}">
                  <a16:creationId xmlns:a16="http://schemas.microsoft.com/office/drawing/2014/main" id="{B43662C4-8F29-87E2-0FB3-4009AC83602D}"/>
                </a:ext>
              </a:extLst>
            </p:cNvPr>
            <p:cNvSpPr>
              <a:spLocks/>
            </p:cNvSpPr>
            <p:nvPr/>
          </p:nvSpPr>
          <p:spPr bwMode="auto">
            <a:xfrm>
              <a:off x="4419600" y="1978025"/>
              <a:ext cx="838200" cy="942975"/>
            </a:xfrm>
            <a:custGeom>
              <a:avLst/>
              <a:gdLst/>
              <a:ahLst/>
              <a:cxnLst>
                <a:cxn ang="0">
                  <a:pos x="0" y="6"/>
                </a:cxn>
                <a:cxn ang="0">
                  <a:pos x="1" y="20"/>
                </a:cxn>
                <a:cxn ang="0">
                  <a:pos x="4" y="32"/>
                </a:cxn>
                <a:cxn ang="0">
                  <a:pos x="4" y="46"/>
                </a:cxn>
                <a:cxn ang="0">
                  <a:pos x="7" y="58"/>
                </a:cxn>
                <a:cxn ang="0">
                  <a:pos x="4" y="64"/>
                </a:cxn>
                <a:cxn ang="0">
                  <a:pos x="8" y="68"/>
                </a:cxn>
                <a:cxn ang="0">
                  <a:pos x="8" y="99"/>
                </a:cxn>
                <a:cxn ang="0">
                  <a:pos x="72" y="98"/>
                </a:cxn>
                <a:cxn ang="0">
                  <a:pos x="70" y="92"/>
                </a:cxn>
                <a:cxn ang="0">
                  <a:pos x="69" y="90"/>
                </a:cxn>
                <a:cxn ang="0">
                  <a:pos x="64" y="87"/>
                </a:cxn>
                <a:cxn ang="0">
                  <a:pos x="60" y="83"/>
                </a:cxn>
                <a:cxn ang="0">
                  <a:pos x="52" y="77"/>
                </a:cxn>
                <a:cxn ang="0">
                  <a:pos x="52" y="68"/>
                </a:cxn>
                <a:cxn ang="0">
                  <a:pos x="50" y="63"/>
                </a:cxn>
                <a:cxn ang="0">
                  <a:pos x="57" y="54"/>
                </a:cxn>
                <a:cxn ang="0">
                  <a:pos x="57" y="45"/>
                </a:cxn>
                <a:cxn ang="0">
                  <a:pos x="58" y="44"/>
                </a:cxn>
                <a:cxn ang="0">
                  <a:pos x="67" y="37"/>
                </a:cxn>
                <a:cxn ang="0">
                  <a:pos x="71" y="31"/>
                </a:cxn>
                <a:cxn ang="0">
                  <a:pos x="77" y="27"/>
                </a:cxn>
                <a:cxn ang="0">
                  <a:pos x="88" y="21"/>
                </a:cxn>
                <a:cxn ang="0">
                  <a:pos x="84" y="21"/>
                </a:cxn>
                <a:cxn ang="0">
                  <a:pos x="80" y="19"/>
                </a:cxn>
                <a:cxn ang="0">
                  <a:pos x="74" y="20"/>
                </a:cxn>
                <a:cxn ang="0">
                  <a:pos x="72" y="18"/>
                </a:cxn>
                <a:cxn ang="0">
                  <a:pos x="70" y="19"/>
                </a:cxn>
                <a:cxn ang="0">
                  <a:pos x="66" y="21"/>
                </a:cxn>
                <a:cxn ang="0">
                  <a:pos x="63" y="20"/>
                </a:cxn>
                <a:cxn ang="0">
                  <a:pos x="62" y="19"/>
                </a:cxn>
                <a:cxn ang="0">
                  <a:pos x="59" y="19"/>
                </a:cxn>
                <a:cxn ang="0">
                  <a:pos x="58" y="17"/>
                </a:cxn>
                <a:cxn ang="0">
                  <a:pos x="56" y="17"/>
                </a:cxn>
                <a:cxn ang="0">
                  <a:pos x="56" y="19"/>
                </a:cxn>
                <a:cxn ang="0">
                  <a:pos x="55" y="19"/>
                </a:cxn>
                <a:cxn ang="0">
                  <a:pos x="53" y="15"/>
                </a:cxn>
                <a:cxn ang="0">
                  <a:pos x="51" y="15"/>
                </a:cxn>
                <a:cxn ang="0">
                  <a:pos x="52" y="14"/>
                </a:cxn>
                <a:cxn ang="0">
                  <a:pos x="47" y="13"/>
                </a:cxn>
                <a:cxn ang="0">
                  <a:pos x="45" y="12"/>
                </a:cxn>
                <a:cxn ang="0">
                  <a:pos x="39" y="15"/>
                </a:cxn>
                <a:cxn ang="0">
                  <a:pos x="38" y="13"/>
                </a:cxn>
                <a:cxn ang="0">
                  <a:pos x="29" y="11"/>
                </a:cxn>
                <a:cxn ang="0">
                  <a:pos x="27" y="1"/>
                </a:cxn>
                <a:cxn ang="0">
                  <a:pos x="23" y="0"/>
                </a:cxn>
                <a:cxn ang="0">
                  <a:pos x="23" y="6"/>
                </a:cxn>
                <a:cxn ang="0">
                  <a:pos x="0" y="6"/>
                </a:cxn>
              </a:cxnLst>
              <a:rect l="0" t="0" r="r" b="b"/>
              <a:pathLst>
                <a:path w="88" h="99">
                  <a:moveTo>
                    <a:pt x="0" y="6"/>
                  </a:moveTo>
                  <a:lnTo>
                    <a:pt x="1" y="20"/>
                  </a:lnTo>
                  <a:lnTo>
                    <a:pt x="4" y="32"/>
                  </a:lnTo>
                  <a:lnTo>
                    <a:pt x="4" y="46"/>
                  </a:lnTo>
                  <a:lnTo>
                    <a:pt x="7" y="58"/>
                  </a:lnTo>
                  <a:lnTo>
                    <a:pt x="4" y="64"/>
                  </a:lnTo>
                  <a:lnTo>
                    <a:pt x="8" y="68"/>
                  </a:lnTo>
                  <a:lnTo>
                    <a:pt x="8" y="99"/>
                  </a:lnTo>
                  <a:lnTo>
                    <a:pt x="72" y="98"/>
                  </a:lnTo>
                  <a:lnTo>
                    <a:pt x="70" y="92"/>
                  </a:lnTo>
                  <a:lnTo>
                    <a:pt x="69" y="90"/>
                  </a:lnTo>
                  <a:lnTo>
                    <a:pt x="64" y="87"/>
                  </a:lnTo>
                  <a:lnTo>
                    <a:pt x="60" y="83"/>
                  </a:lnTo>
                  <a:lnTo>
                    <a:pt x="52" y="77"/>
                  </a:lnTo>
                  <a:lnTo>
                    <a:pt x="52" y="68"/>
                  </a:lnTo>
                  <a:lnTo>
                    <a:pt x="50" y="63"/>
                  </a:lnTo>
                  <a:lnTo>
                    <a:pt x="57" y="54"/>
                  </a:lnTo>
                  <a:lnTo>
                    <a:pt x="57" y="45"/>
                  </a:lnTo>
                  <a:lnTo>
                    <a:pt x="58" y="44"/>
                  </a:lnTo>
                  <a:lnTo>
                    <a:pt x="67" y="37"/>
                  </a:lnTo>
                  <a:lnTo>
                    <a:pt x="71" y="31"/>
                  </a:lnTo>
                  <a:lnTo>
                    <a:pt x="77" y="27"/>
                  </a:lnTo>
                  <a:lnTo>
                    <a:pt x="88" y="21"/>
                  </a:lnTo>
                  <a:lnTo>
                    <a:pt x="84" y="21"/>
                  </a:lnTo>
                  <a:lnTo>
                    <a:pt x="80" y="19"/>
                  </a:lnTo>
                  <a:lnTo>
                    <a:pt x="74" y="20"/>
                  </a:lnTo>
                  <a:lnTo>
                    <a:pt x="72" y="18"/>
                  </a:lnTo>
                  <a:lnTo>
                    <a:pt x="70" y="19"/>
                  </a:lnTo>
                  <a:lnTo>
                    <a:pt x="66" y="21"/>
                  </a:lnTo>
                  <a:lnTo>
                    <a:pt x="63" y="20"/>
                  </a:lnTo>
                  <a:lnTo>
                    <a:pt x="62" y="19"/>
                  </a:lnTo>
                  <a:lnTo>
                    <a:pt x="59" y="19"/>
                  </a:lnTo>
                  <a:lnTo>
                    <a:pt x="58" y="17"/>
                  </a:lnTo>
                  <a:lnTo>
                    <a:pt x="56" y="17"/>
                  </a:lnTo>
                  <a:lnTo>
                    <a:pt x="56" y="19"/>
                  </a:lnTo>
                  <a:lnTo>
                    <a:pt x="55" y="19"/>
                  </a:lnTo>
                  <a:lnTo>
                    <a:pt x="53" y="15"/>
                  </a:lnTo>
                  <a:lnTo>
                    <a:pt x="51" y="15"/>
                  </a:lnTo>
                  <a:lnTo>
                    <a:pt x="52" y="14"/>
                  </a:lnTo>
                  <a:lnTo>
                    <a:pt x="47" y="13"/>
                  </a:lnTo>
                  <a:lnTo>
                    <a:pt x="45" y="12"/>
                  </a:lnTo>
                  <a:lnTo>
                    <a:pt x="39" y="15"/>
                  </a:lnTo>
                  <a:lnTo>
                    <a:pt x="38" y="13"/>
                  </a:lnTo>
                  <a:lnTo>
                    <a:pt x="29" y="11"/>
                  </a:lnTo>
                  <a:lnTo>
                    <a:pt x="27" y="1"/>
                  </a:lnTo>
                  <a:lnTo>
                    <a:pt x="23" y="0"/>
                  </a:lnTo>
                  <a:lnTo>
                    <a:pt x="23" y="6"/>
                  </a:lnTo>
                  <a:lnTo>
                    <a:pt x="0" y="6"/>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7" name="Freeform 30">
              <a:extLst>
                <a:ext uri="{FF2B5EF4-FFF2-40B4-BE49-F238E27FC236}">
                  <a16:creationId xmlns:a16="http://schemas.microsoft.com/office/drawing/2014/main" id="{6D28852A-1B7D-0EC7-093D-94938E1F2F08}"/>
                </a:ext>
              </a:extLst>
            </p:cNvPr>
            <p:cNvSpPr>
              <a:spLocks/>
            </p:cNvSpPr>
            <p:nvPr/>
          </p:nvSpPr>
          <p:spPr bwMode="auto">
            <a:xfrm>
              <a:off x="5133975" y="4264025"/>
              <a:ext cx="457200" cy="781050"/>
            </a:xfrm>
            <a:custGeom>
              <a:avLst/>
              <a:gdLst/>
              <a:ahLst/>
              <a:cxnLst>
                <a:cxn ang="0">
                  <a:pos x="0" y="70"/>
                </a:cxn>
                <a:cxn ang="0">
                  <a:pos x="1" y="67"/>
                </a:cxn>
                <a:cxn ang="0">
                  <a:pos x="3" y="57"/>
                </a:cxn>
                <a:cxn ang="0">
                  <a:pos x="8" y="51"/>
                </a:cxn>
                <a:cxn ang="0">
                  <a:pos x="7" y="49"/>
                </a:cxn>
                <a:cxn ang="0">
                  <a:pos x="7" y="43"/>
                </a:cxn>
                <a:cxn ang="0">
                  <a:pos x="5" y="36"/>
                </a:cxn>
                <a:cxn ang="0">
                  <a:pos x="4" y="27"/>
                </a:cxn>
                <a:cxn ang="0">
                  <a:pos x="8" y="17"/>
                </a:cxn>
                <a:cxn ang="0">
                  <a:pos x="12" y="10"/>
                </a:cxn>
                <a:cxn ang="0">
                  <a:pos x="12" y="8"/>
                </a:cxn>
                <a:cxn ang="0">
                  <a:pos x="16" y="2"/>
                </a:cxn>
                <a:cxn ang="0">
                  <a:pos x="45" y="0"/>
                </a:cxn>
                <a:cxn ang="0">
                  <a:pos x="46" y="1"/>
                </a:cxn>
                <a:cxn ang="0">
                  <a:pos x="45" y="53"/>
                </a:cxn>
                <a:cxn ang="0">
                  <a:pos x="48" y="78"/>
                </a:cxn>
                <a:cxn ang="0">
                  <a:pos x="46" y="79"/>
                </a:cxn>
                <a:cxn ang="0">
                  <a:pos x="45" y="78"/>
                </a:cxn>
                <a:cxn ang="0">
                  <a:pos x="43" y="79"/>
                </a:cxn>
                <a:cxn ang="0">
                  <a:pos x="41" y="77"/>
                </a:cxn>
                <a:cxn ang="0">
                  <a:pos x="40" y="78"/>
                </a:cxn>
                <a:cxn ang="0">
                  <a:pos x="38" y="78"/>
                </a:cxn>
                <a:cxn ang="0">
                  <a:pos x="35" y="80"/>
                </a:cxn>
                <a:cxn ang="0">
                  <a:pos x="34" y="79"/>
                </a:cxn>
                <a:cxn ang="0">
                  <a:pos x="33" y="82"/>
                </a:cxn>
                <a:cxn ang="0">
                  <a:pos x="31" y="82"/>
                </a:cxn>
                <a:cxn ang="0">
                  <a:pos x="27" y="74"/>
                </a:cxn>
                <a:cxn ang="0">
                  <a:pos x="27" y="69"/>
                </a:cxn>
                <a:cxn ang="0">
                  <a:pos x="0" y="70"/>
                </a:cxn>
              </a:cxnLst>
              <a:rect l="0" t="0" r="r" b="b"/>
              <a:pathLst>
                <a:path w="48" h="82">
                  <a:moveTo>
                    <a:pt x="0" y="70"/>
                  </a:moveTo>
                  <a:lnTo>
                    <a:pt x="1" y="67"/>
                  </a:lnTo>
                  <a:lnTo>
                    <a:pt x="3" y="57"/>
                  </a:lnTo>
                  <a:lnTo>
                    <a:pt x="8" y="51"/>
                  </a:lnTo>
                  <a:lnTo>
                    <a:pt x="7" y="49"/>
                  </a:lnTo>
                  <a:lnTo>
                    <a:pt x="7" y="43"/>
                  </a:lnTo>
                  <a:lnTo>
                    <a:pt x="5" y="36"/>
                  </a:lnTo>
                  <a:lnTo>
                    <a:pt x="4" y="27"/>
                  </a:lnTo>
                  <a:lnTo>
                    <a:pt x="8" y="17"/>
                  </a:lnTo>
                  <a:lnTo>
                    <a:pt x="12" y="10"/>
                  </a:lnTo>
                  <a:lnTo>
                    <a:pt x="12" y="8"/>
                  </a:lnTo>
                  <a:lnTo>
                    <a:pt x="16" y="2"/>
                  </a:lnTo>
                  <a:lnTo>
                    <a:pt x="45" y="0"/>
                  </a:lnTo>
                  <a:lnTo>
                    <a:pt x="46" y="1"/>
                  </a:lnTo>
                  <a:lnTo>
                    <a:pt x="45" y="53"/>
                  </a:lnTo>
                  <a:lnTo>
                    <a:pt x="48" y="78"/>
                  </a:lnTo>
                  <a:lnTo>
                    <a:pt x="46" y="79"/>
                  </a:lnTo>
                  <a:lnTo>
                    <a:pt x="45" y="78"/>
                  </a:lnTo>
                  <a:lnTo>
                    <a:pt x="43" y="79"/>
                  </a:lnTo>
                  <a:lnTo>
                    <a:pt x="41" y="77"/>
                  </a:lnTo>
                  <a:lnTo>
                    <a:pt x="40" y="78"/>
                  </a:lnTo>
                  <a:lnTo>
                    <a:pt x="38" y="78"/>
                  </a:lnTo>
                  <a:lnTo>
                    <a:pt x="35" y="80"/>
                  </a:lnTo>
                  <a:lnTo>
                    <a:pt x="34" y="79"/>
                  </a:lnTo>
                  <a:lnTo>
                    <a:pt x="33" y="82"/>
                  </a:lnTo>
                  <a:lnTo>
                    <a:pt x="31" y="82"/>
                  </a:lnTo>
                  <a:lnTo>
                    <a:pt x="27" y="74"/>
                  </a:lnTo>
                  <a:lnTo>
                    <a:pt x="27" y="69"/>
                  </a:lnTo>
                  <a:lnTo>
                    <a:pt x="0" y="70"/>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8" name="Freeform 31">
              <a:extLst>
                <a:ext uri="{FF2B5EF4-FFF2-40B4-BE49-F238E27FC236}">
                  <a16:creationId xmlns:a16="http://schemas.microsoft.com/office/drawing/2014/main" id="{FD9EEE11-8B89-1BC9-A496-5BF2D893FBD3}"/>
                </a:ext>
              </a:extLst>
            </p:cNvPr>
            <p:cNvSpPr>
              <a:spLocks/>
            </p:cNvSpPr>
            <p:nvPr/>
          </p:nvSpPr>
          <p:spPr bwMode="auto">
            <a:xfrm>
              <a:off x="4572000" y="3378200"/>
              <a:ext cx="847725" cy="742950"/>
            </a:xfrm>
            <a:custGeom>
              <a:avLst/>
              <a:gdLst/>
              <a:ahLst/>
              <a:cxnLst>
                <a:cxn ang="0">
                  <a:pos x="0" y="1"/>
                </a:cxn>
                <a:cxn ang="0">
                  <a:pos x="5" y="11"/>
                </a:cxn>
                <a:cxn ang="0">
                  <a:pos x="8" y="14"/>
                </a:cxn>
                <a:cxn ang="0">
                  <a:pos x="10" y="13"/>
                </a:cxn>
                <a:cxn ang="0">
                  <a:pos x="11" y="15"/>
                </a:cxn>
                <a:cxn ang="0">
                  <a:pos x="11" y="16"/>
                </a:cxn>
                <a:cxn ang="0">
                  <a:pos x="10" y="16"/>
                </a:cxn>
                <a:cxn ang="0">
                  <a:pos x="8" y="19"/>
                </a:cxn>
                <a:cxn ang="0">
                  <a:pos x="12" y="25"/>
                </a:cxn>
                <a:cxn ang="0">
                  <a:pos x="15" y="26"/>
                </a:cxn>
                <a:cxn ang="0">
                  <a:pos x="15" y="62"/>
                </a:cxn>
                <a:cxn ang="0">
                  <a:pos x="15" y="71"/>
                </a:cxn>
                <a:cxn ang="0">
                  <a:pos x="74" y="69"/>
                </a:cxn>
                <a:cxn ang="0">
                  <a:pos x="75" y="74"/>
                </a:cxn>
                <a:cxn ang="0">
                  <a:pos x="73" y="78"/>
                </a:cxn>
                <a:cxn ang="0">
                  <a:pos x="82" y="77"/>
                </a:cxn>
                <a:cxn ang="0">
                  <a:pos x="83" y="74"/>
                </a:cxn>
                <a:cxn ang="0">
                  <a:pos x="83" y="71"/>
                </a:cxn>
                <a:cxn ang="0">
                  <a:pos x="85" y="68"/>
                </a:cxn>
                <a:cxn ang="0">
                  <a:pos x="86" y="66"/>
                </a:cxn>
                <a:cxn ang="0">
                  <a:pos x="88" y="66"/>
                </a:cxn>
                <a:cxn ang="0">
                  <a:pos x="89" y="60"/>
                </a:cxn>
                <a:cxn ang="0">
                  <a:pos x="88" y="60"/>
                </a:cxn>
                <a:cxn ang="0">
                  <a:pos x="86" y="60"/>
                </a:cxn>
                <a:cxn ang="0">
                  <a:pos x="84" y="56"/>
                </a:cxn>
                <a:cxn ang="0">
                  <a:pos x="83" y="50"/>
                </a:cxn>
                <a:cxn ang="0">
                  <a:pos x="80" y="47"/>
                </a:cxn>
                <a:cxn ang="0">
                  <a:pos x="77" y="45"/>
                </a:cxn>
                <a:cxn ang="0">
                  <a:pos x="72" y="42"/>
                </a:cxn>
                <a:cxn ang="0">
                  <a:pos x="71" y="37"/>
                </a:cxn>
                <a:cxn ang="0">
                  <a:pos x="73" y="30"/>
                </a:cxn>
                <a:cxn ang="0">
                  <a:pos x="71" y="28"/>
                </a:cxn>
                <a:cxn ang="0">
                  <a:pos x="66" y="28"/>
                </a:cxn>
                <a:cxn ang="0">
                  <a:pos x="65" y="23"/>
                </a:cxn>
                <a:cxn ang="0">
                  <a:pos x="57" y="15"/>
                </a:cxn>
                <a:cxn ang="0">
                  <a:pos x="54" y="7"/>
                </a:cxn>
                <a:cxn ang="0">
                  <a:pos x="56" y="4"/>
                </a:cxn>
                <a:cxn ang="0">
                  <a:pos x="52" y="0"/>
                </a:cxn>
                <a:cxn ang="0">
                  <a:pos x="0" y="1"/>
                </a:cxn>
              </a:cxnLst>
              <a:rect l="0" t="0" r="r" b="b"/>
              <a:pathLst>
                <a:path w="89" h="78">
                  <a:moveTo>
                    <a:pt x="0" y="1"/>
                  </a:moveTo>
                  <a:lnTo>
                    <a:pt x="5" y="11"/>
                  </a:lnTo>
                  <a:lnTo>
                    <a:pt x="8" y="14"/>
                  </a:lnTo>
                  <a:lnTo>
                    <a:pt x="10" y="13"/>
                  </a:lnTo>
                  <a:lnTo>
                    <a:pt x="11" y="15"/>
                  </a:lnTo>
                  <a:lnTo>
                    <a:pt x="11" y="16"/>
                  </a:lnTo>
                  <a:lnTo>
                    <a:pt x="10" y="16"/>
                  </a:lnTo>
                  <a:lnTo>
                    <a:pt x="8" y="19"/>
                  </a:lnTo>
                  <a:lnTo>
                    <a:pt x="12" y="25"/>
                  </a:lnTo>
                  <a:lnTo>
                    <a:pt x="15" y="26"/>
                  </a:lnTo>
                  <a:lnTo>
                    <a:pt x="15" y="62"/>
                  </a:lnTo>
                  <a:lnTo>
                    <a:pt x="15" y="71"/>
                  </a:lnTo>
                  <a:lnTo>
                    <a:pt x="74" y="69"/>
                  </a:lnTo>
                  <a:lnTo>
                    <a:pt x="75" y="74"/>
                  </a:lnTo>
                  <a:lnTo>
                    <a:pt x="73" y="78"/>
                  </a:lnTo>
                  <a:lnTo>
                    <a:pt x="82" y="77"/>
                  </a:lnTo>
                  <a:lnTo>
                    <a:pt x="83" y="74"/>
                  </a:lnTo>
                  <a:lnTo>
                    <a:pt x="83" y="71"/>
                  </a:lnTo>
                  <a:lnTo>
                    <a:pt x="85" y="68"/>
                  </a:lnTo>
                  <a:lnTo>
                    <a:pt x="86" y="66"/>
                  </a:lnTo>
                  <a:lnTo>
                    <a:pt x="88" y="66"/>
                  </a:lnTo>
                  <a:lnTo>
                    <a:pt x="89" y="60"/>
                  </a:lnTo>
                  <a:lnTo>
                    <a:pt x="88" y="60"/>
                  </a:lnTo>
                  <a:lnTo>
                    <a:pt x="86" y="60"/>
                  </a:lnTo>
                  <a:lnTo>
                    <a:pt x="84" y="56"/>
                  </a:lnTo>
                  <a:lnTo>
                    <a:pt x="83" y="50"/>
                  </a:lnTo>
                  <a:lnTo>
                    <a:pt x="80" y="47"/>
                  </a:lnTo>
                  <a:lnTo>
                    <a:pt x="77" y="45"/>
                  </a:lnTo>
                  <a:lnTo>
                    <a:pt x="72" y="42"/>
                  </a:lnTo>
                  <a:lnTo>
                    <a:pt x="71" y="37"/>
                  </a:lnTo>
                  <a:lnTo>
                    <a:pt x="73" y="30"/>
                  </a:lnTo>
                  <a:lnTo>
                    <a:pt x="71" y="28"/>
                  </a:lnTo>
                  <a:lnTo>
                    <a:pt x="66" y="28"/>
                  </a:lnTo>
                  <a:lnTo>
                    <a:pt x="65" y="23"/>
                  </a:lnTo>
                  <a:lnTo>
                    <a:pt x="57" y="15"/>
                  </a:lnTo>
                  <a:lnTo>
                    <a:pt x="54" y="7"/>
                  </a:lnTo>
                  <a:lnTo>
                    <a:pt x="56" y="4"/>
                  </a:lnTo>
                  <a:lnTo>
                    <a:pt x="52" y="0"/>
                  </a:lnTo>
                  <a:lnTo>
                    <a:pt x="0" y="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9" name="Freeform 32">
              <a:extLst>
                <a:ext uri="{FF2B5EF4-FFF2-40B4-BE49-F238E27FC236}">
                  <a16:creationId xmlns:a16="http://schemas.microsoft.com/office/drawing/2014/main" id="{40D65BEE-E6FF-3A20-4872-7A8AC895842F}"/>
                </a:ext>
              </a:extLst>
            </p:cNvPr>
            <p:cNvSpPr>
              <a:spLocks/>
            </p:cNvSpPr>
            <p:nvPr/>
          </p:nvSpPr>
          <p:spPr bwMode="auto">
            <a:xfrm>
              <a:off x="2381250" y="1806575"/>
              <a:ext cx="1304925" cy="828675"/>
            </a:xfrm>
            <a:custGeom>
              <a:avLst/>
              <a:gdLst/>
              <a:ahLst/>
              <a:cxnLst>
                <a:cxn ang="0">
                  <a:pos x="0" y="16"/>
                </a:cxn>
                <a:cxn ang="0">
                  <a:pos x="3" y="22"/>
                </a:cxn>
                <a:cxn ang="0">
                  <a:pos x="3" y="26"/>
                </a:cxn>
                <a:cxn ang="0">
                  <a:pos x="2" y="26"/>
                </a:cxn>
                <a:cxn ang="0">
                  <a:pos x="6" y="30"/>
                </a:cxn>
                <a:cxn ang="0">
                  <a:pos x="10" y="41"/>
                </a:cxn>
                <a:cxn ang="0">
                  <a:pos x="12" y="40"/>
                </a:cxn>
                <a:cxn ang="0">
                  <a:pos x="12" y="42"/>
                </a:cxn>
                <a:cxn ang="0">
                  <a:pos x="14" y="42"/>
                </a:cxn>
                <a:cxn ang="0">
                  <a:pos x="15" y="43"/>
                </a:cxn>
                <a:cxn ang="0">
                  <a:pos x="12" y="50"/>
                </a:cxn>
                <a:cxn ang="0">
                  <a:pos x="12" y="55"/>
                </a:cxn>
                <a:cxn ang="0">
                  <a:pos x="9" y="60"/>
                </a:cxn>
                <a:cxn ang="0">
                  <a:pos x="11" y="62"/>
                </a:cxn>
                <a:cxn ang="0">
                  <a:pos x="16" y="59"/>
                </a:cxn>
                <a:cxn ang="0">
                  <a:pos x="21" y="75"/>
                </a:cxn>
                <a:cxn ang="0">
                  <a:pos x="23" y="76"/>
                </a:cxn>
                <a:cxn ang="0">
                  <a:pos x="24" y="81"/>
                </a:cxn>
                <a:cxn ang="0">
                  <a:pos x="25" y="83"/>
                </a:cxn>
                <a:cxn ang="0">
                  <a:pos x="27" y="81"/>
                </a:cxn>
                <a:cxn ang="0">
                  <a:pos x="31" y="83"/>
                </a:cxn>
                <a:cxn ang="0">
                  <a:pos x="33" y="81"/>
                </a:cxn>
                <a:cxn ang="0">
                  <a:pos x="40" y="83"/>
                </a:cxn>
                <a:cxn ang="0">
                  <a:pos x="42" y="83"/>
                </a:cxn>
                <a:cxn ang="0">
                  <a:pos x="44" y="80"/>
                </a:cxn>
                <a:cxn ang="0">
                  <a:pos x="47" y="85"/>
                </a:cxn>
                <a:cxn ang="0">
                  <a:pos x="48" y="77"/>
                </a:cxn>
                <a:cxn ang="0">
                  <a:pos x="85" y="82"/>
                </a:cxn>
                <a:cxn ang="0">
                  <a:pos x="131" y="87"/>
                </a:cxn>
                <a:cxn ang="0">
                  <a:pos x="133" y="71"/>
                </a:cxn>
                <a:cxn ang="0">
                  <a:pos x="137" y="20"/>
                </a:cxn>
                <a:cxn ang="0">
                  <a:pos x="77" y="13"/>
                </a:cxn>
                <a:cxn ang="0">
                  <a:pos x="47" y="8"/>
                </a:cxn>
                <a:cxn ang="0">
                  <a:pos x="4" y="0"/>
                </a:cxn>
                <a:cxn ang="0">
                  <a:pos x="0" y="16"/>
                </a:cxn>
              </a:cxnLst>
              <a:rect l="0" t="0" r="r" b="b"/>
              <a:pathLst>
                <a:path w="137" h="87">
                  <a:moveTo>
                    <a:pt x="0" y="16"/>
                  </a:moveTo>
                  <a:lnTo>
                    <a:pt x="3" y="22"/>
                  </a:lnTo>
                  <a:lnTo>
                    <a:pt x="3" y="26"/>
                  </a:lnTo>
                  <a:lnTo>
                    <a:pt x="2" y="26"/>
                  </a:lnTo>
                  <a:lnTo>
                    <a:pt x="6" y="30"/>
                  </a:lnTo>
                  <a:lnTo>
                    <a:pt x="10" y="41"/>
                  </a:lnTo>
                  <a:lnTo>
                    <a:pt x="12" y="40"/>
                  </a:lnTo>
                  <a:lnTo>
                    <a:pt x="12" y="42"/>
                  </a:lnTo>
                  <a:lnTo>
                    <a:pt x="14" y="42"/>
                  </a:lnTo>
                  <a:lnTo>
                    <a:pt x="15" y="43"/>
                  </a:lnTo>
                  <a:lnTo>
                    <a:pt x="12" y="50"/>
                  </a:lnTo>
                  <a:lnTo>
                    <a:pt x="12" y="55"/>
                  </a:lnTo>
                  <a:lnTo>
                    <a:pt x="9" y="60"/>
                  </a:lnTo>
                  <a:lnTo>
                    <a:pt x="11" y="62"/>
                  </a:lnTo>
                  <a:lnTo>
                    <a:pt x="16" y="59"/>
                  </a:lnTo>
                  <a:lnTo>
                    <a:pt x="21" y="75"/>
                  </a:lnTo>
                  <a:lnTo>
                    <a:pt x="23" y="76"/>
                  </a:lnTo>
                  <a:lnTo>
                    <a:pt x="24" y="81"/>
                  </a:lnTo>
                  <a:lnTo>
                    <a:pt x="25" y="83"/>
                  </a:lnTo>
                  <a:lnTo>
                    <a:pt x="27" y="81"/>
                  </a:lnTo>
                  <a:lnTo>
                    <a:pt x="31" y="83"/>
                  </a:lnTo>
                  <a:lnTo>
                    <a:pt x="33" y="81"/>
                  </a:lnTo>
                  <a:lnTo>
                    <a:pt x="40" y="83"/>
                  </a:lnTo>
                  <a:lnTo>
                    <a:pt x="42" y="83"/>
                  </a:lnTo>
                  <a:lnTo>
                    <a:pt x="44" y="80"/>
                  </a:lnTo>
                  <a:lnTo>
                    <a:pt x="47" y="85"/>
                  </a:lnTo>
                  <a:lnTo>
                    <a:pt x="48" y="77"/>
                  </a:lnTo>
                  <a:lnTo>
                    <a:pt x="85" y="82"/>
                  </a:lnTo>
                  <a:lnTo>
                    <a:pt x="131" y="87"/>
                  </a:lnTo>
                  <a:lnTo>
                    <a:pt x="133" y="71"/>
                  </a:lnTo>
                  <a:lnTo>
                    <a:pt x="137" y="20"/>
                  </a:lnTo>
                  <a:lnTo>
                    <a:pt x="77" y="13"/>
                  </a:lnTo>
                  <a:lnTo>
                    <a:pt x="47" y="8"/>
                  </a:lnTo>
                  <a:lnTo>
                    <a:pt x="4" y="0"/>
                  </a:lnTo>
                  <a:lnTo>
                    <a:pt x="0" y="16"/>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0" name="Freeform 33">
              <a:extLst>
                <a:ext uri="{FF2B5EF4-FFF2-40B4-BE49-F238E27FC236}">
                  <a16:creationId xmlns:a16="http://schemas.microsoft.com/office/drawing/2014/main" id="{DD1A14D6-50B0-F9C8-E9E3-D5AEB88A1C13}"/>
                </a:ext>
              </a:extLst>
            </p:cNvPr>
            <p:cNvSpPr>
              <a:spLocks/>
            </p:cNvSpPr>
            <p:nvPr/>
          </p:nvSpPr>
          <p:spPr bwMode="auto">
            <a:xfrm>
              <a:off x="3571875" y="2959100"/>
              <a:ext cx="1047750" cy="523875"/>
            </a:xfrm>
            <a:custGeom>
              <a:avLst/>
              <a:gdLst/>
              <a:ahLst/>
              <a:cxnLst>
                <a:cxn ang="0">
                  <a:pos x="0" y="34"/>
                </a:cxn>
                <a:cxn ang="0">
                  <a:pos x="3" y="0"/>
                </a:cxn>
                <a:cxn ang="0">
                  <a:pos x="71" y="4"/>
                </a:cxn>
                <a:cxn ang="0">
                  <a:pos x="76" y="7"/>
                </a:cxn>
                <a:cxn ang="0">
                  <a:pos x="84" y="7"/>
                </a:cxn>
                <a:cxn ang="0">
                  <a:pos x="88" y="8"/>
                </a:cxn>
                <a:cxn ang="0">
                  <a:pos x="92" y="10"/>
                </a:cxn>
                <a:cxn ang="0">
                  <a:pos x="94" y="13"/>
                </a:cxn>
                <a:cxn ang="0">
                  <a:pos x="97" y="14"/>
                </a:cxn>
                <a:cxn ang="0">
                  <a:pos x="101" y="24"/>
                </a:cxn>
                <a:cxn ang="0">
                  <a:pos x="101" y="27"/>
                </a:cxn>
                <a:cxn ang="0">
                  <a:pos x="103" y="32"/>
                </a:cxn>
                <a:cxn ang="0">
                  <a:pos x="104" y="40"/>
                </a:cxn>
                <a:cxn ang="0">
                  <a:pos x="104" y="43"/>
                </a:cxn>
                <a:cxn ang="0">
                  <a:pos x="105" y="45"/>
                </a:cxn>
                <a:cxn ang="0">
                  <a:pos x="110" y="55"/>
                </a:cxn>
                <a:cxn ang="0">
                  <a:pos x="61" y="55"/>
                </a:cxn>
                <a:cxn ang="0">
                  <a:pos x="24" y="53"/>
                </a:cxn>
                <a:cxn ang="0">
                  <a:pos x="25" y="36"/>
                </a:cxn>
                <a:cxn ang="0">
                  <a:pos x="0" y="34"/>
                </a:cxn>
              </a:cxnLst>
              <a:rect l="0" t="0" r="r" b="b"/>
              <a:pathLst>
                <a:path w="110" h="55">
                  <a:moveTo>
                    <a:pt x="0" y="34"/>
                  </a:moveTo>
                  <a:lnTo>
                    <a:pt x="3" y="0"/>
                  </a:lnTo>
                  <a:lnTo>
                    <a:pt x="71" y="4"/>
                  </a:lnTo>
                  <a:lnTo>
                    <a:pt x="76" y="7"/>
                  </a:lnTo>
                  <a:lnTo>
                    <a:pt x="84" y="7"/>
                  </a:lnTo>
                  <a:lnTo>
                    <a:pt x="88" y="8"/>
                  </a:lnTo>
                  <a:lnTo>
                    <a:pt x="92" y="10"/>
                  </a:lnTo>
                  <a:lnTo>
                    <a:pt x="94" y="13"/>
                  </a:lnTo>
                  <a:lnTo>
                    <a:pt x="97" y="14"/>
                  </a:lnTo>
                  <a:lnTo>
                    <a:pt x="101" y="24"/>
                  </a:lnTo>
                  <a:lnTo>
                    <a:pt x="101" y="27"/>
                  </a:lnTo>
                  <a:lnTo>
                    <a:pt x="103" y="32"/>
                  </a:lnTo>
                  <a:lnTo>
                    <a:pt x="104" y="40"/>
                  </a:lnTo>
                  <a:lnTo>
                    <a:pt x="104" y="43"/>
                  </a:lnTo>
                  <a:lnTo>
                    <a:pt x="105" y="45"/>
                  </a:lnTo>
                  <a:lnTo>
                    <a:pt x="110" y="55"/>
                  </a:lnTo>
                  <a:lnTo>
                    <a:pt x="61" y="55"/>
                  </a:lnTo>
                  <a:lnTo>
                    <a:pt x="24" y="53"/>
                  </a:lnTo>
                  <a:lnTo>
                    <a:pt x="25" y="36"/>
                  </a:lnTo>
                  <a:lnTo>
                    <a:pt x="0" y="3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1" name="Freeform 34">
              <a:extLst>
                <a:ext uri="{FF2B5EF4-FFF2-40B4-BE49-F238E27FC236}">
                  <a16:creationId xmlns:a16="http://schemas.microsoft.com/office/drawing/2014/main" id="{07ECB954-8508-A1DB-5323-3CDFC67FCC30}"/>
                </a:ext>
              </a:extLst>
            </p:cNvPr>
            <p:cNvSpPr>
              <a:spLocks/>
            </p:cNvSpPr>
            <p:nvPr/>
          </p:nvSpPr>
          <p:spPr bwMode="auto">
            <a:xfrm>
              <a:off x="1600200" y="2787650"/>
              <a:ext cx="809625" cy="1257300"/>
            </a:xfrm>
            <a:custGeom>
              <a:avLst/>
              <a:gdLst/>
              <a:ahLst/>
              <a:cxnLst>
                <a:cxn ang="0">
                  <a:pos x="0" y="49"/>
                </a:cxn>
                <a:cxn ang="0">
                  <a:pos x="4" y="56"/>
                </a:cxn>
                <a:cxn ang="0">
                  <a:pos x="54" y="132"/>
                </a:cxn>
                <a:cxn ang="0">
                  <a:pos x="56" y="114"/>
                </a:cxn>
                <a:cxn ang="0">
                  <a:pos x="59" y="113"/>
                </a:cxn>
                <a:cxn ang="0">
                  <a:pos x="64" y="116"/>
                </a:cxn>
                <a:cxn ang="0">
                  <a:pos x="69" y="101"/>
                </a:cxn>
                <a:cxn ang="0">
                  <a:pos x="85" y="17"/>
                </a:cxn>
                <a:cxn ang="0">
                  <a:pos x="49" y="9"/>
                </a:cxn>
                <a:cxn ang="0">
                  <a:pos x="13" y="0"/>
                </a:cxn>
                <a:cxn ang="0">
                  <a:pos x="0" y="49"/>
                </a:cxn>
              </a:cxnLst>
              <a:rect l="0" t="0" r="r" b="b"/>
              <a:pathLst>
                <a:path w="85" h="132">
                  <a:moveTo>
                    <a:pt x="0" y="49"/>
                  </a:moveTo>
                  <a:lnTo>
                    <a:pt x="4" y="56"/>
                  </a:lnTo>
                  <a:lnTo>
                    <a:pt x="54" y="132"/>
                  </a:lnTo>
                  <a:lnTo>
                    <a:pt x="56" y="114"/>
                  </a:lnTo>
                  <a:lnTo>
                    <a:pt x="59" y="113"/>
                  </a:lnTo>
                  <a:lnTo>
                    <a:pt x="64" y="116"/>
                  </a:lnTo>
                  <a:lnTo>
                    <a:pt x="69" y="101"/>
                  </a:lnTo>
                  <a:lnTo>
                    <a:pt x="85" y="17"/>
                  </a:lnTo>
                  <a:lnTo>
                    <a:pt x="49" y="9"/>
                  </a:lnTo>
                  <a:lnTo>
                    <a:pt x="13" y="0"/>
                  </a:lnTo>
                  <a:lnTo>
                    <a:pt x="0" y="4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2" name="Freeform 35">
              <a:extLst>
                <a:ext uri="{FF2B5EF4-FFF2-40B4-BE49-F238E27FC236}">
                  <a16:creationId xmlns:a16="http://schemas.microsoft.com/office/drawing/2014/main" id="{B5C25473-07EE-2F9E-A2EA-1A480E4E6D18}"/>
                </a:ext>
              </a:extLst>
            </p:cNvPr>
            <p:cNvSpPr>
              <a:spLocks/>
            </p:cNvSpPr>
            <p:nvPr/>
          </p:nvSpPr>
          <p:spPr bwMode="auto">
            <a:xfrm>
              <a:off x="7267575" y="2273300"/>
              <a:ext cx="209550" cy="447675"/>
            </a:xfrm>
            <a:custGeom>
              <a:avLst/>
              <a:gdLst/>
              <a:ahLst/>
              <a:cxnLst>
                <a:cxn ang="0">
                  <a:pos x="0" y="32"/>
                </a:cxn>
                <a:cxn ang="0">
                  <a:pos x="1" y="22"/>
                </a:cxn>
                <a:cxn ang="0">
                  <a:pos x="4" y="17"/>
                </a:cxn>
                <a:cxn ang="0">
                  <a:pos x="4" y="6"/>
                </a:cxn>
                <a:cxn ang="0">
                  <a:pos x="4" y="3"/>
                </a:cxn>
                <a:cxn ang="0">
                  <a:pos x="8" y="0"/>
                </a:cxn>
                <a:cxn ang="0">
                  <a:pos x="17" y="29"/>
                </a:cxn>
                <a:cxn ang="0">
                  <a:pos x="21" y="36"/>
                </a:cxn>
                <a:cxn ang="0">
                  <a:pos x="22" y="37"/>
                </a:cxn>
                <a:cxn ang="0">
                  <a:pos x="21" y="40"/>
                </a:cxn>
                <a:cxn ang="0">
                  <a:pos x="17" y="43"/>
                </a:cxn>
                <a:cxn ang="0">
                  <a:pos x="2" y="47"/>
                </a:cxn>
                <a:cxn ang="0">
                  <a:pos x="0" y="32"/>
                </a:cxn>
              </a:cxnLst>
              <a:rect l="0" t="0" r="r" b="b"/>
              <a:pathLst>
                <a:path w="22" h="47">
                  <a:moveTo>
                    <a:pt x="0" y="32"/>
                  </a:moveTo>
                  <a:lnTo>
                    <a:pt x="1" y="22"/>
                  </a:lnTo>
                  <a:lnTo>
                    <a:pt x="4" y="17"/>
                  </a:lnTo>
                  <a:lnTo>
                    <a:pt x="4" y="6"/>
                  </a:lnTo>
                  <a:lnTo>
                    <a:pt x="4" y="3"/>
                  </a:lnTo>
                  <a:lnTo>
                    <a:pt x="8" y="0"/>
                  </a:lnTo>
                  <a:lnTo>
                    <a:pt x="17" y="29"/>
                  </a:lnTo>
                  <a:lnTo>
                    <a:pt x="21" y="36"/>
                  </a:lnTo>
                  <a:lnTo>
                    <a:pt x="22" y="37"/>
                  </a:lnTo>
                  <a:lnTo>
                    <a:pt x="21" y="40"/>
                  </a:lnTo>
                  <a:lnTo>
                    <a:pt x="17" y="43"/>
                  </a:lnTo>
                  <a:lnTo>
                    <a:pt x="2" y="47"/>
                  </a:lnTo>
                  <a:lnTo>
                    <a:pt x="0" y="3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3" name="Freeform 36">
              <a:extLst>
                <a:ext uri="{FF2B5EF4-FFF2-40B4-BE49-F238E27FC236}">
                  <a16:creationId xmlns:a16="http://schemas.microsoft.com/office/drawing/2014/main" id="{035486B1-22A6-5AAF-CDA1-C4D2D7306F28}"/>
                </a:ext>
              </a:extLst>
            </p:cNvPr>
            <p:cNvSpPr>
              <a:spLocks/>
            </p:cNvSpPr>
            <p:nvPr/>
          </p:nvSpPr>
          <p:spPr bwMode="auto">
            <a:xfrm>
              <a:off x="7038975" y="2997200"/>
              <a:ext cx="171450" cy="390525"/>
            </a:xfrm>
            <a:custGeom>
              <a:avLst/>
              <a:gdLst/>
              <a:ahLst/>
              <a:cxnLst>
                <a:cxn ang="0">
                  <a:pos x="0" y="30"/>
                </a:cxn>
                <a:cxn ang="0">
                  <a:pos x="1" y="28"/>
                </a:cxn>
                <a:cxn ang="0">
                  <a:pos x="4" y="26"/>
                </a:cxn>
                <a:cxn ang="0">
                  <a:pos x="6" y="22"/>
                </a:cxn>
                <a:cxn ang="0">
                  <a:pos x="8" y="20"/>
                </a:cxn>
                <a:cxn ang="0">
                  <a:pos x="1" y="14"/>
                </a:cxn>
                <a:cxn ang="0">
                  <a:pos x="0" y="8"/>
                </a:cxn>
                <a:cxn ang="0">
                  <a:pos x="4" y="0"/>
                </a:cxn>
                <a:cxn ang="0">
                  <a:pos x="15" y="4"/>
                </a:cxn>
                <a:cxn ang="0">
                  <a:pos x="16" y="5"/>
                </a:cxn>
                <a:cxn ang="0">
                  <a:pos x="14" y="10"/>
                </a:cxn>
                <a:cxn ang="0">
                  <a:pos x="13" y="11"/>
                </a:cxn>
                <a:cxn ang="0">
                  <a:pos x="13" y="13"/>
                </a:cxn>
                <a:cxn ang="0">
                  <a:pos x="14" y="14"/>
                </a:cxn>
                <a:cxn ang="0">
                  <a:pos x="15" y="14"/>
                </a:cxn>
                <a:cxn ang="0">
                  <a:pos x="16" y="14"/>
                </a:cxn>
                <a:cxn ang="0">
                  <a:pos x="16" y="13"/>
                </a:cxn>
                <a:cxn ang="0">
                  <a:pos x="17" y="13"/>
                </a:cxn>
                <a:cxn ang="0">
                  <a:pos x="18" y="16"/>
                </a:cxn>
                <a:cxn ang="0">
                  <a:pos x="18" y="25"/>
                </a:cxn>
                <a:cxn ang="0">
                  <a:pos x="18" y="22"/>
                </a:cxn>
                <a:cxn ang="0">
                  <a:pos x="17" y="20"/>
                </a:cxn>
                <a:cxn ang="0">
                  <a:pos x="17" y="21"/>
                </a:cxn>
                <a:cxn ang="0">
                  <a:pos x="17" y="23"/>
                </a:cxn>
                <a:cxn ang="0">
                  <a:pos x="17" y="25"/>
                </a:cxn>
                <a:cxn ang="0">
                  <a:pos x="17" y="27"/>
                </a:cxn>
                <a:cxn ang="0">
                  <a:pos x="16" y="29"/>
                </a:cxn>
                <a:cxn ang="0">
                  <a:pos x="15" y="29"/>
                </a:cxn>
                <a:cxn ang="0">
                  <a:pos x="15" y="31"/>
                </a:cxn>
                <a:cxn ang="0">
                  <a:pos x="14" y="34"/>
                </a:cxn>
                <a:cxn ang="0">
                  <a:pos x="11" y="41"/>
                </a:cxn>
                <a:cxn ang="0">
                  <a:pos x="10" y="41"/>
                </a:cxn>
                <a:cxn ang="0">
                  <a:pos x="10" y="38"/>
                </a:cxn>
                <a:cxn ang="0">
                  <a:pos x="10" y="37"/>
                </a:cxn>
                <a:cxn ang="0">
                  <a:pos x="7" y="37"/>
                </a:cxn>
                <a:cxn ang="0">
                  <a:pos x="2" y="35"/>
                </a:cxn>
                <a:cxn ang="0">
                  <a:pos x="1" y="34"/>
                </a:cxn>
                <a:cxn ang="0">
                  <a:pos x="0" y="30"/>
                </a:cxn>
              </a:cxnLst>
              <a:rect l="0" t="0" r="r" b="b"/>
              <a:pathLst>
                <a:path w="18" h="41">
                  <a:moveTo>
                    <a:pt x="0" y="30"/>
                  </a:moveTo>
                  <a:lnTo>
                    <a:pt x="1" y="28"/>
                  </a:lnTo>
                  <a:lnTo>
                    <a:pt x="4" y="26"/>
                  </a:lnTo>
                  <a:lnTo>
                    <a:pt x="6" y="22"/>
                  </a:lnTo>
                  <a:lnTo>
                    <a:pt x="8" y="20"/>
                  </a:lnTo>
                  <a:lnTo>
                    <a:pt x="1" y="14"/>
                  </a:lnTo>
                  <a:lnTo>
                    <a:pt x="0" y="8"/>
                  </a:lnTo>
                  <a:lnTo>
                    <a:pt x="4" y="0"/>
                  </a:lnTo>
                  <a:lnTo>
                    <a:pt x="15" y="4"/>
                  </a:lnTo>
                  <a:lnTo>
                    <a:pt x="16" y="5"/>
                  </a:lnTo>
                  <a:lnTo>
                    <a:pt x="14" y="10"/>
                  </a:lnTo>
                  <a:lnTo>
                    <a:pt x="13" y="11"/>
                  </a:lnTo>
                  <a:lnTo>
                    <a:pt x="13" y="13"/>
                  </a:lnTo>
                  <a:lnTo>
                    <a:pt x="14" y="14"/>
                  </a:lnTo>
                  <a:lnTo>
                    <a:pt x="15" y="14"/>
                  </a:lnTo>
                  <a:lnTo>
                    <a:pt x="16" y="14"/>
                  </a:lnTo>
                  <a:lnTo>
                    <a:pt x="16" y="13"/>
                  </a:lnTo>
                  <a:lnTo>
                    <a:pt x="17" y="13"/>
                  </a:lnTo>
                  <a:lnTo>
                    <a:pt x="18" y="16"/>
                  </a:lnTo>
                  <a:lnTo>
                    <a:pt x="18" y="25"/>
                  </a:lnTo>
                  <a:lnTo>
                    <a:pt x="18" y="22"/>
                  </a:lnTo>
                  <a:lnTo>
                    <a:pt x="17" y="20"/>
                  </a:lnTo>
                  <a:lnTo>
                    <a:pt x="17" y="21"/>
                  </a:lnTo>
                  <a:lnTo>
                    <a:pt x="17" y="23"/>
                  </a:lnTo>
                  <a:lnTo>
                    <a:pt x="17" y="25"/>
                  </a:lnTo>
                  <a:lnTo>
                    <a:pt x="17" y="27"/>
                  </a:lnTo>
                  <a:lnTo>
                    <a:pt x="16" y="29"/>
                  </a:lnTo>
                  <a:lnTo>
                    <a:pt x="15" y="29"/>
                  </a:lnTo>
                  <a:lnTo>
                    <a:pt x="15" y="31"/>
                  </a:lnTo>
                  <a:lnTo>
                    <a:pt x="14" y="34"/>
                  </a:lnTo>
                  <a:lnTo>
                    <a:pt x="11" y="41"/>
                  </a:lnTo>
                  <a:lnTo>
                    <a:pt x="10" y="41"/>
                  </a:lnTo>
                  <a:lnTo>
                    <a:pt x="10" y="38"/>
                  </a:lnTo>
                  <a:lnTo>
                    <a:pt x="10" y="37"/>
                  </a:lnTo>
                  <a:lnTo>
                    <a:pt x="7" y="37"/>
                  </a:lnTo>
                  <a:lnTo>
                    <a:pt x="2" y="35"/>
                  </a:lnTo>
                  <a:lnTo>
                    <a:pt x="1" y="34"/>
                  </a:lnTo>
                  <a:lnTo>
                    <a:pt x="0" y="30"/>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4" name="Freeform 37">
              <a:extLst>
                <a:ext uri="{FF2B5EF4-FFF2-40B4-BE49-F238E27FC236}">
                  <a16:creationId xmlns:a16="http://schemas.microsoft.com/office/drawing/2014/main" id="{59078A90-1118-C9B5-3CE1-4656B3FA34C6}"/>
                </a:ext>
              </a:extLst>
            </p:cNvPr>
            <p:cNvSpPr>
              <a:spLocks/>
            </p:cNvSpPr>
            <p:nvPr/>
          </p:nvSpPr>
          <p:spPr bwMode="auto">
            <a:xfrm>
              <a:off x="2752725" y="3854450"/>
              <a:ext cx="895350" cy="914400"/>
            </a:xfrm>
            <a:custGeom>
              <a:avLst/>
              <a:gdLst/>
              <a:ahLst/>
              <a:cxnLst>
                <a:cxn ang="0">
                  <a:pos x="0" y="95"/>
                </a:cxn>
                <a:cxn ang="0">
                  <a:pos x="12" y="96"/>
                </a:cxn>
                <a:cxn ang="0">
                  <a:pos x="13" y="89"/>
                </a:cxn>
                <a:cxn ang="0">
                  <a:pos x="37" y="92"/>
                </a:cxn>
                <a:cxn ang="0">
                  <a:pos x="35" y="89"/>
                </a:cxn>
                <a:cxn ang="0">
                  <a:pos x="39" y="89"/>
                </a:cxn>
                <a:cxn ang="0">
                  <a:pos x="86" y="93"/>
                </a:cxn>
                <a:cxn ang="0">
                  <a:pos x="93" y="18"/>
                </a:cxn>
                <a:cxn ang="0">
                  <a:pos x="94" y="9"/>
                </a:cxn>
                <a:cxn ang="0">
                  <a:pos x="54" y="5"/>
                </a:cxn>
                <a:cxn ang="0">
                  <a:pos x="14" y="0"/>
                </a:cxn>
                <a:cxn ang="0">
                  <a:pos x="0" y="95"/>
                </a:cxn>
              </a:cxnLst>
              <a:rect l="0" t="0" r="r" b="b"/>
              <a:pathLst>
                <a:path w="94" h="96">
                  <a:moveTo>
                    <a:pt x="0" y="95"/>
                  </a:moveTo>
                  <a:lnTo>
                    <a:pt x="12" y="96"/>
                  </a:lnTo>
                  <a:lnTo>
                    <a:pt x="13" y="89"/>
                  </a:lnTo>
                  <a:lnTo>
                    <a:pt x="37" y="92"/>
                  </a:lnTo>
                  <a:lnTo>
                    <a:pt x="35" y="89"/>
                  </a:lnTo>
                  <a:lnTo>
                    <a:pt x="39" y="89"/>
                  </a:lnTo>
                  <a:lnTo>
                    <a:pt x="86" y="93"/>
                  </a:lnTo>
                  <a:lnTo>
                    <a:pt x="93" y="18"/>
                  </a:lnTo>
                  <a:lnTo>
                    <a:pt x="94" y="9"/>
                  </a:lnTo>
                  <a:lnTo>
                    <a:pt x="54" y="5"/>
                  </a:lnTo>
                  <a:lnTo>
                    <a:pt x="14" y="0"/>
                  </a:lnTo>
                  <a:lnTo>
                    <a:pt x="0" y="95"/>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5" name="Freeform 38">
              <a:extLst>
                <a:ext uri="{FF2B5EF4-FFF2-40B4-BE49-F238E27FC236}">
                  <a16:creationId xmlns:a16="http://schemas.microsoft.com/office/drawing/2014/main" id="{1F0B5DA6-4618-B1CC-24BC-E6CB48A3C193}"/>
                </a:ext>
              </a:extLst>
            </p:cNvPr>
            <p:cNvSpPr>
              <a:spLocks/>
            </p:cNvSpPr>
            <p:nvPr/>
          </p:nvSpPr>
          <p:spPr bwMode="auto">
            <a:xfrm>
              <a:off x="6457950" y="2387600"/>
              <a:ext cx="752475" cy="676275"/>
            </a:xfrm>
            <a:custGeom>
              <a:avLst/>
              <a:gdLst/>
              <a:ahLst/>
              <a:cxnLst>
                <a:cxn ang="0">
                  <a:pos x="0" y="61"/>
                </a:cxn>
                <a:cxn ang="0">
                  <a:pos x="3" y="65"/>
                </a:cxn>
                <a:cxn ang="0">
                  <a:pos x="54" y="55"/>
                </a:cxn>
                <a:cxn ang="0">
                  <a:pos x="58" y="57"/>
                </a:cxn>
                <a:cxn ang="0">
                  <a:pos x="60" y="61"/>
                </a:cxn>
                <a:cxn ang="0">
                  <a:pos x="65" y="64"/>
                </a:cxn>
                <a:cxn ang="0">
                  <a:pos x="76" y="68"/>
                </a:cxn>
                <a:cxn ang="0">
                  <a:pos x="77" y="69"/>
                </a:cxn>
                <a:cxn ang="0">
                  <a:pos x="77" y="71"/>
                </a:cxn>
                <a:cxn ang="0">
                  <a:pos x="78" y="70"/>
                </a:cxn>
                <a:cxn ang="0">
                  <a:pos x="79" y="66"/>
                </a:cxn>
                <a:cxn ang="0">
                  <a:pos x="79" y="61"/>
                </a:cxn>
                <a:cxn ang="0">
                  <a:pos x="77" y="49"/>
                </a:cxn>
                <a:cxn ang="0">
                  <a:pos x="77" y="37"/>
                </a:cxn>
                <a:cxn ang="0">
                  <a:pos x="75" y="28"/>
                </a:cxn>
                <a:cxn ang="0">
                  <a:pos x="72" y="20"/>
                </a:cxn>
                <a:cxn ang="0">
                  <a:pos x="71" y="12"/>
                </a:cxn>
                <a:cxn ang="0">
                  <a:pos x="68" y="0"/>
                </a:cxn>
                <a:cxn ang="0">
                  <a:pos x="52" y="4"/>
                </a:cxn>
                <a:cxn ang="0">
                  <a:pos x="51" y="4"/>
                </a:cxn>
                <a:cxn ang="0">
                  <a:pos x="46" y="8"/>
                </a:cxn>
                <a:cxn ang="0">
                  <a:pos x="41" y="14"/>
                </a:cxn>
                <a:cxn ang="0">
                  <a:pos x="41" y="17"/>
                </a:cxn>
                <a:cxn ang="0">
                  <a:pos x="39" y="19"/>
                </a:cxn>
                <a:cxn ang="0">
                  <a:pos x="35" y="23"/>
                </a:cxn>
                <a:cxn ang="0">
                  <a:pos x="37" y="25"/>
                </a:cxn>
                <a:cxn ang="0">
                  <a:pos x="37" y="23"/>
                </a:cxn>
                <a:cxn ang="0">
                  <a:pos x="38" y="24"/>
                </a:cxn>
                <a:cxn ang="0">
                  <a:pos x="38" y="25"/>
                </a:cxn>
                <a:cxn ang="0">
                  <a:pos x="39" y="25"/>
                </a:cxn>
                <a:cxn ang="0">
                  <a:pos x="38" y="26"/>
                </a:cxn>
                <a:cxn ang="0">
                  <a:pos x="37" y="26"/>
                </a:cxn>
                <a:cxn ang="0">
                  <a:pos x="37" y="27"/>
                </a:cxn>
                <a:cxn ang="0">
                  <a:pos x="39" y="29"/>
                </a:cxn>
                <a:cxn ang="0">
                  <a:pos x="39" y="31"/>
                </a:cxn>
                <a:cxn ang="0">
                  <a:pos x="36" y="33"/>
                </a:cxn>
                <a:cxn ang="0">
                  <a:pos x="34" y="36"/>
                </a:cxn>
                <a:cxn ang="0">
                  <a:pos x="31" y="38"/>
                </a:cxn>
                <a:cxn ang="0">
                  <a:pos x="26" y="39"/>
                </a:cxn>
                <a:cxn ang="0">
                  <a:pos x="24" y="40"/>
                </a:cxn>
                <a:cxn ang="0">
                  <a:pos x="21" y="39"/>
                </a:cxn>
                <a:cxn ang="0">
                  <a:pos x="13" y="40"/>
                </a:cxn>
                <a:cxn ang="0">
                  <a:pos x="6" y="42"/>
                </a:cxn>
                <a:cxn ang="0">
                  <a:pos x="7" y="45"/>
                </a:cxn>
                <a:cxn ang="0">
                  <a:pos x="6" y="46"/>
                </a:cxn>
                <a:cxn ang="0">
                  <a:pos x="7" y="46"/>
                </a:cxn>
                <a:cxn ang="0">
                  <a:pos x="8" y="48"/>
                </a:cxn>
                <a:cxn ang="0">
                  <a:pos x="9" y="48"/>
                </a:cxn>
                <a:cxn ang="0">
                  <a:pos x="10" y="50"/>
                </a:cxn>
                <a:cxn ang="0">
                  <a:pos x="10" y="51"/>
                </a:cxn>
                <a:cxn ang="0">
                  <a:pos x="8" y="52"/>
                </a:cxn>
                <a:cxn ang="0">
                  <a:pos x="7" y="54"/>
                </a:cxn>
                <a:cxn ang="0">
                  <a:pos x="0" y="61"/>
                </a:cxn>
              </a:cxnLst>
              <a:rect l="0" t="0" r="r" b="b"/>
              <a:pathLst>
                <a:path w="79" h="71">
                  <a:moveTo>
                    <a:pt x="0" y="61"/>
                  </a:moveTo>
                  <a:lnTo>
                    <a:pt x="3" y="65"/>
                  </a:lnTo>
                  <a:lnTo>
                    <a:pt x="54" y="55"/>
                  </a:lnTo>
                  <a:lnTo>
                    <a:pt x="58" y="57"/>
                  </a:lnTo>
                  <a:lnTo>
                    <a:pt x="60" y="61"/>
                  </a:lnTo>
                  <a:lnTo>
                    <a:pt x="65" y="64"/>
                  </a:lnTo>
                  <a:lnTo>
                    <a:pt x="76" y="68"/>
                  </a:lnTo>
                  <a:lnTo>
                    <a:pt x="77" y="69"/>
                  </a:lnTo>
                  <a:lnTo>
                    <a:pt x="77" y="71"/>
                  </a:lnTo>
                  <a:lnTo>
                    <a:pt x="78" y="70"/>
                  </a:lnTo>
                  <a:lnTo>
                    <a:pt x="79" y="66"/>
                  </a:lnTo>
                  <a:lnTo>
                    <a:pt x="79" y="61"/>
                  </a:lnTo>
                  <a:lnTo>
                    <a:pt x="77" y="49"/>
                  </a:lnTo>
                  <a:lnTo>
                    <a:pt x="77" y="37"/>
                  </a:lnTo>
                  <a:lnTo>
                    <a:pt x="75" y="28"/>
                  </a:lnTo>
                  <a:lnTo>
                    <a:pt x="72" y="20"/>
                  </a:lnTo>
                  <a:lnTo>
                    <a:pt x="71" y="12"/>
                  </a:lnTo>
                  <a:lnTo>
                    <a:pt x="68" y="0"/>
                  </a:lnTo>
                  <a:lnTo>
                    <a:pt x="52" y="4"/>
                  </a:lnTo>
                  <a:lnTo>
                    <a:pt x="51" y="4"/>
                  </a:lnTo>
                  <a:lnTo>
                    <a:pt x="46" y="8"/>
                  </a:lnTo>
                  <a:lnTo>
                    <a:pt x="41" y="14"/>
                  </a:lnTo>
                  <a:lnTo>
                    <a:pt x="41" y="17"/>
                  </a:lnTo>
                  <a:lnTo>
                    <a:pt x="39" y="19"/>
                  </a:lnTo>
                  <a:lnTo>
                    <a:pt x="35" y="23"/>
                  </a:lnTo>
                  <a:lnTo>
                    <a:pt x="37" y="25"/>
                  </a:lnTo>
                  <a:lnTo>
                    <a:pt x="37" y="23"/>
                  </a:lnTo>
                  <a:lnTo>
                    <a:pt x="38" y="24"/>
                  </a:lnTo>
                  <a:lnTo>
                    <a:pt x="38" y="25"/>
                  </a:lnTo>
                  <a:lnTo>
                    <a:pt x="39" y="25"/>
                  </a:lnTo>
                  <a:lnTo>
                    <a:pt x="38" y="26"/>
                  </a:lnTo>
                  <a:lnTo>
                    <a:pt x="37" y="26"/>
                  </a:lnTo>
                  <a:lnTo>
                    <a:pt x="37" y="27"/>
                  </a:lnTo>
                  <a:lnTo>
                    <a:pt x="39" y="29"/>
                  </a:lnTo>
                  <a:lnTo>
                    <a:pt x="39" y="31"/>
                  </a:lnTo>
                  <a:lnTo>
                    <a:pt x="36" y="33"/>
                  </a:lnTo>
                  <a:lnTo>
                    <a:pt x="34" y="36"/>
                  </a:lnTo>
                  <a:lnTo>
                    <a:pt x="31" y="38"/>
                  </a:lnTo>
                  <a:lnTo>
                    <a:pt x="26" y="39"/>
                  </a:lnTo>
                  <a:lnTo>
                    <a:pt x="24" y="40"/>
                  </a:lnTo>
                  <a:lnTo>
                    <a:pt x="21" y="39"/>
                  </a:lnTo>
                  <a:lnTo>
                    <a:pt x="13" y="40"/>
                  </a:lnTo>
                  <a:lnTo>
                    <a:pt x="6" y="42"/>
                  </a:lnTo>
                  <a:lnTo>
                    <a:pt x="7" y="45"/>
                  </a:lnTo>
                  <a:lnTo>
                    <a:pt x="6" y="46"/>
                  </a:lnTo>
                  <a:lnTo>
                    <a:pt x="7" y="46"/>
                  </a:lnTo>
                  <a:lnTo>
                    <a:pt x="8" y="48"/>
                  </a:lnTo>
                  <a:lnTo>
                    <a:pt x="9" y="48"/>
                  </a:lnTo>
                  <a:lnTo>
                    <a:pt x="10" y="50"/>
                  </a:lnTo>
                  <a:lnTo>
                    <a:pt x="10" y="51"/>
                  </a:lnTo>
                  <a:lnTo>
                    <a:pt x="8" y="52"/>
                  </a:lnTo>
                  <a:lnTo>
                    <a:pt x="7" y="54"/>
                  </a:lnTo>
                  <a:lnTo>
                    <a:pt x="0" y="6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6" name="Freeform 39">
              <a:extLst>
                <a:ext uri="{FF2B5EF4-FFF2-40B4-BE49-F238E27FC236}">
                  <a16:creationId xmlns:a16="http://schemas.microsoft.com/office/drawing/2014/main" id="{73BDDED6-3ED8-481A-25BD-4558B78C13DF}"/>
                </a:ext>
              </a:extLst>
            </p:cNvPr>
            <p:cNvSpPr>
              <a:spLocks/>
            </p:cNvSpPr>
            <p:nvPr/>
          </p:nvSpPr>
          <p:spPr bwMode="auto">
            <a:xfrm>
              <a:off x="7162800" y="3092450"/>
              <a:ext cx="19050" cy="28575"/>
            </a:xfrm>
            <a:custGeom>
              <a:avLst/>
              <a:gdLst/>
              <a:ahLst/>
              <a:cxnLst>
                <a:cxn ang="0">
                  <a:pos x="0" y="3"/>
                </a:cxn>
                <a:cxn ang="0">
                  <a:pos x="0" y="1"/>
                </a:cxn>
                <a:cxn ang="0">
                  <a:pos x="1" y="0"/>
                </a:cxn>
                <a:cxn ang="0">
                  <a:pos x="2" y="0"/>
                </a:cxn>
                <a:cxn ang="0">
                  <a:pos x="1" y="3"/>
                </a:cxn>
                <a:cxn ang="0">
                  <a:pos x="0" y="3"/>
                </a:cxn>
              </a:cxnLst>
              <a:rect l="0" t="0" r="r" b="b"/>
              <a:pathLst>
                <a:path w="2" h="3">
                  <a:moveTo>
                    <a:pt x="0" y="3"/>
                  </a:moveTo>
                  <a:lnTo>
                    <a:pt x="0" y="1"/>
                  </a:lnTo>
                  <a:lnTo>
                    <a:pt x="1" y="0"/>
                  </a:lnTo>
                  <a:lnTo>
                    <a:pt x="2" y="0"/>
                  </a:lnTo>
                  <a:lnTo>
                    <a:pt x="1" y="3"/>
                  </a:lnTo>
                  <a:lnTo>
                    <a:pt x="0" y="3"/>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7" name="Freeform 40">
              <a:extLst>
                <a:ext uri="{FF2B5EF4-FFF2-40B4-BE49-F238E27FC236}">
                  <a16:creationId xmlns:a16="http://schemas.microsoft.com/office/drawing/2014/main" id="{26853FAA-1DBB-DBF4-9966-6FA99BC54A27}"/>
                </a:ext>
              </a:extLst>
            </p:cNvPr>
            <p:cNvSpPr>
              <a:spLocks/>
            </p:cNvSpPr>
            <p:nvPr/>
          </p:nvSpPr>
          <p:spPr bwMode="auto">
            <a:xfrm>
              <a:off x="7181850" y="2959100"/>
              <a:ext cx="238125" cy="142875"/>
            </a:xfrm>
            <a:custGeom>
              <a:avLst/>
              <a:gdLst/>
              <a:ahLst/>
              <a:cxnLst>
                <a:cxn ang="0">
                  <a:pos x="0" y="14"/>
                </a:cxn>
                <a:cxn ang="0">
                  <a:pos x="1" y="15"/>
                </a:cxn>
                <a:cxn ang="0">
                  <a:pos x="1" y="15"/>
                </a:cxn>
                <a:cxn ang="0">
                  <a:pos x="2" y="14"/>
                </a:cxn>
                <a:cxn ang="0">
                  <a:pos x="3" y="13"/>
                </a:cxn>
                <a:cxn ang="0">
                  <a:pos x="4" y="14"/>
                </a:cxn>
                <a:cxn ang="0">
                  <a:pos x="2" y="15"/>
                </a:cxn>
                <a:cxn ang="0">
                  <a:pos x="5" y="14"/>
                </a:cxn>
                <a:cxn ang="0">
                  <a:pos x="5" y="14"/>
                </a:cxn>
                <a:cxn ang="0">
                  <a:pos x="8" y="12"/>
                </a:cxn>
                <a:cxn ang="0">
                  <a:pos x="11" y="10"/>
                </a:cxn>
                <a:cxn ang="0">
                  <a:pos x="14" y="9"/>
                </a:cxn>
                <a:cxn ang="0">
                  <a:pos x="17" y="7"/>
                </a:cxn>
                <a:cxn ang="0">
                  <a:pos x="16" y="7"/>
                </a:cxn>
                <a:cxn ang="0">
                  <a:pos x="11" y="11"/>
                </a:cxn>
                <a:cxn ang="0">
                  <a:pos x="11" y="12"/>
                </a:cxn>
                <a:cxn ang="0">
                  <a:pos x="11" y="12"/>
                </a:cxn>
                <a:cxn ang="0">
                  <a:pos x="13" y="11"/>
                </a:cxn>
                <a:cxn ang="0">
                  <a:pos x="20" y="5"/>
                </a:cxn>
                <a:cxn ang="0">
                  <a:pos x="21" y="4"/>
                </a:cxn>
                <a:cxn ang="0">
                  <a:pos x="25" y="1"/>
                </a:cxn>
                <a:cxn ang="0">
                  <a:pos x="25" y="0"/>
                </a:cxn>
                <a:cxn ang="0">
                  <a:pos x="25" y="0"/>
                </a:cxn>
                <a:cxn ang="0">
                  <a:pos x="23" y="2"/>
                </a:cxn>
                <a:cxn ang="0">
                  <a:pos x="22" y="2"/>
                </a:cxn>
                <a:cxn ang="0">
                  <a:pos x="20" y="3"/>
                </a:cxn>
                <a:cxn ang="0">
                  <a:pos x="20" y="3"/>
                </a:cxn>
                <a:cxn ang="0">
                  <a:pos x="18" y="6"/>
                </a:cxn>
                <a:cxn ang="0">
                  <a:pos x="18" y="5"/>
                </a:cxn>
                <a:cxn ang="0">
                  <a:pos x="16" y="5"/>
                </a:cxn>
                <a:cxn ang="0">
                  <a:pos x="19" y="3"/>
                </a:cxn>
                <a:cxn ang="0">
                  <a:pos x="19" y="2"/>
                </a:cxn>
                <a:cxn ang="0">
                  <a:pos x="20" y="0"/>
                </a:cxn>
                <a:cxn ang="0">
                  <a:pos x="19" y="0"/>
                </a:cxn>
                <a:cxn ang="0">
                  <a:pos x="16" y="4"/>
                </a:cxn>
                <a:cxn ang="0">
                  <a:pos x="12" y="6"/>
                </a:cxn>
                <a:cxn ang="0">
                  <a:pos x="10" y="6"/>
                </a:cxn>
                <a:cxn ang="0">
                  <a:pos x="10" y="7"/>
                </a:cxn>
                <a:cxn ang="0">
                  <a:pos x="7" y="8"/>
                </a:cxn>
                <a:cxn ang="0">
                  <a:pos x="6" y="7"/>
                </a:cxn>
                <a:cxn ang="0">
                  <a:pos x="6" y="8"/>
                </a:cxn>
                <a:cxn ang="0">
                  <a:pos x="5" y="8"/>
                </a:cxn>
                <a:cxn ang="0">
                  <a:pos x="5" y="9"/>
                </a:cxn>
                <a:cxn ang="0">
                  <a:pos x="4" y="10"/>
                </a:cxn>
                <a:cxn ang="0">
                  <a:pos x="4" y="10"/>
                </a:cxn>
                <a:cxn ang="0">
                  <a:pos x="3" y="11"/>
                </a:cxn>
                <a:cxn ang="0">
                  <a:pos x="1" y="12"/>
                </a:cxn>
                <a:cxn ang="0">
                  <a:pos x="1" y="12"/>
                </a:cxn>
                <a:cxn ang="0">
                  <a:pos x="0" y="14"/>
                </a:cxn>
              </a:cxnLst>
              <a:rect l="0" t="0" r="r" b="b"/>
              <a:pathLst>
                <a:path w="25" h="15">
                  <a:moveTo>
                    <a:pt x="0" y="14"/>
                  </a:moveTo>
                  <a:lnTo>
                    <a:pt x="1" y="15"/>
                  </a:lnTo>
                  <a:lnTo>
                    <a:pt x="1" y="15"/>
                  </a:lnTo>
                  <a:lnTo>
                    <a:pt x="2" y="14"/>
                  </a:lnTo>
                  <a:lnTo>
                    <a:pt x="3" y="13"/>
                  </a:lnTo>
                  <a:lnTo>
                    <a:pt x="4" y="14"/>
                  </a:lnTo>
                  <a:lnTo>
                    <a:pt x="2" y="15"/>
                  </a:lnTo>
                  <a:lnTo>
                    <a:pt x="5" y="14"/>
                  </a:lnTo>
                  <a:lnTo>
                    <a:pt x="5" y="14"/>
                  </a:lnTo>
                  <a:lnTo>
                    <a:pt x="8" y="12"/>
                  </a:lnTo>
                  <a:lnTo>
                    <a:pt x="11" y="10"/>
                  </a:lnTo>
                  <a:lnTo>
                    <a:pt x="14" y="9"/>
                  </a:lnTo>
                  <a:lnTo>
                    <a:pt x="17" y="7"/>
                  </a:lnTo>
                  <a:lnTo>
                    <a:pt x="16" y="7"/>
                  </a:lnTo>
                  <a:lnTo>
                    <a:pt x="11" y="11"/>
                  </a:lnTo>
                  <a:lnTo>
                    <a:pt x="11" y="12"/>
                  </a:lnTo>
                  <a:lnTo>
                    <a:pt x="11" y="12"/>
                  </a:lnTo>
                  <a:lnTo>
                    <a:pt x="13" y="11"/>
                  </a:lnTo>
                  <a:lnTo>
                    <a:pt x="20" y="5"/>
                  </a:lnTo>
                  <a:lnTo>
                    <a:pt x="21" y="4"/>
                  </a:lnTo>
                  <a:lnTo>
                    <a:pt x="25" y="1"/>
                  </a:lnTo>
                  <a:lnTo>
                    <a:pt x="25" y="0"/>
                  </a:lnTo>
                  <a:lnTo>
                    <a:pt x="25" y="0"/>
                  </a:lnTo>
                  <a:lnTo>
                    <a:pt x="23" y="2"/>
                  </a:lnTo>
                  <a:lnTo>
                    <a:pt x="22" y="2"/>
                  </a:lnTo>
                  <a:lnTo>
                    <a:pt x="20" y="3"/>
                  </a:lnTo>
                  <a:lnTo>
                    <a:pt x="20" y="3"/>
                  </a:lnTo>
                  <a:lnTo>
                    <a:pt x="18" y="6"/>
                  </a:lnTo>
                  <a:lnTo>
                    <a:pt x="18" y="5"/>
                  </a:lnTo>
                  <a:lnTo>
                    <a:pt x="16" y="5"/>
                  </a:lnTo>
                  <a:lnTo>
                    <a:pt x="19" y="3"/>
                  </a:lnTo>
                  <a:lnTo>
                    <a:pt x="19" y="2"/>
                  </a:lnTo>
                  <a:lnTo>
                    <a:pt x="20" y="0"/>
                  </a:lnTo>
                  <a:lnTo>
                    <a:pt x="19" y="0"/>
                  </a:lnTo>
                  <a:lnTo>
                    <a:pt x="16" y="4"/>
                  </a:lnTo>
                  <a:lnTo>
                    <a:pt x="12" y="6"/>
                  </a:lnTo>
                  <a:lnTo>
                    <a:pt x="10" y="6"/>
                  </a:lnTo>
                  <a:lnTo>
                    <a:pt x="10" y="7"/>
                  </a:lnTo>
                  <a:lnTo>
                    <a:pt x="7" y="8"/>
                  </a:lnTo>
                  <a:lnTo>
                    <a:pt x="6" y="7"/>
                  </a:lnTo>
                  <a:lnTo>
                    <a:pt x="6" y="8"/>
                  </a:lnTo>
                  <a:lnTo>
                    <a:pt x="5" y="8"/>
                  </a:lnTo>
                  <a:lnTo>
                    <a:pt x="5" y="9"/>
                  </a:lnTo>
                  <a:lnTo>
                    <a:pt x="4" y="10"/>
                  </a:lnTo>
                  <a:lnTo>
                    <a:pt x="4" y="10"/>
                  </a:lnTo>
                  <a:lnTo>
                    <a:pt x="3" y="11"/>
                  </a:lnTo>
                  <a:lnTo>
                    <a:pt x="1" y="12"/>
                  </a:lnTo>
                  <a:lnTo>
                    <a:pt x="1" y="12"/>
                  </a:lnTo>
                  <a:lnTo>
                    <a:pt x="0" y="1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8" name="Freeform 41">
              <a:extLst>
                <a:ext uri="{FF2B5EF4-FFF2-40B4-BE49-F238E27FC236}">
                  <a16:creationId xmlns:a16="http://schemas.microsoft.com/office/drawing/2014/main" id="{346DD4DF-850E-EA83-4C6F-4D5BDB46C671}"/>
                </a:ext>
              </a:extLst>
            </p:cNvPr>
            <p:cNvSpPr>
              <a:spLocks/>
            </p:cNvSpPr>
            <p:nvPr/>
          </p:nvSpPr>
          <p:spPr bwMode="auto">
            <a:xfrm>
              <a:off x="6067425" y="3797300"/>
              <a:ext cx="1085850" cy="485775"/>
            </a:xfrm>
            <a:custGeom>
              <a:avLst/>
              <a:gdLst/>
              <a:ahLst/>
              <a:cxnLst>
                <a:cxn ang="0">
                  <a:pos x="0" y="44"/>
                </a:cxn>
                <a:cxn ang="0">
                  <a:pos x="26" y="37"/>
                </a:cxn>
                <a:cxn ang="0">
                  <a:pos x="52" y="40"/>
                </a:cxn>
                <a:cxn ang="0">
                  <a:pos x="81" y="51"/>
                </a:cxn>
                <a:cxn ang="0">
                  <a:pos x="88" y="49"/>
                </a:cxn>
                <a:cxn ang="0">
                  <a:pos x="90" y="48"/>
                </a:cxn>
                <a:cxn ang="0">
                  <a:pos x="93" y="39"/>
                </a:cxn>
                <a:cxn ang="0">
                  <a:pos x="95" y="36"/>
                </a:cxn>
                <a:cxn ang="0">
                  <a:pos x="94" y="33"/>
                </a:cxn>
                <a:cxn ang="0">
                  <a:pos x="95" y="35"/>
                </a:cxn>
                <a:cxn ang="0">
                  <a:pos x="98" y="35"/>
                </a:cxn>
                <a:cxn ang="0">
                  <a:pos x="98" y="32"/>
                </a:cxn>
                <a:cxn ang="0">
                  <a:pos x="99" y="33"/>
                </a:cxn>
                <a:cxn ang="0">
                  <a:pos x="107" y="32"/>
                </a:cxn>
                <a:cxn ang="0">
                  <a:pos x="108" y="26"/>
                </a:cxn>
                <a:cxn ang="0">
                  <a:pos x="106" y="25"/>
                </a:cxn>
                <a:cxn ang="0">
                  <a:pos x="105" y="28"/>
                </a:cxn>
                <a:cxn ang="0">
                  <a:pos x="104" y="29"/>
                </a:cxn>
                <a:cxn ang="0">
                  <a:pos x="98" y="27"/>
                </a:cxn>
                <a:cxn ang="0">
                  <a:pos x="102" y="28"/>
                </a:cxn>
                <a:cxn ang="0">
                  <a:pos x="103" y="24"/>
                </a:cxn>
                <a:cxn ang="0">
                  <a:pos x="103" y="22"/>
                </a:cxn>
                <a:cxn ang="0">
                  <a:pos x="100" y="19"/>
                </a:cxn>
                <a:cxn ang="0">
                  <a:pos x="103" y="20"/>
                </a:cxn>
                <a:cxn ang="0">
                  <a:pos x="103" y="18"/>
                </a:cxn>
                <a:cxn ang="0">
                  <a:pos x="103" y="19"/>
                </a:cxn>
                <a:cxn ang="0">
                  <a:pos x="106" y="19"/>
                </a:cxn>
                <a:cxn ang="0">
                  <a:pos x="108" y="20"/>
                </a:cxn>
                <a:cxn ang="0">
                  <a:pos x="111" y="18"/>
                </a:cxn>
                <a:cxn ang="0">
                  <a:pos x="114" y="15"/>
                </a:cxn>
                <a:cxn ang="0">
                  <a:pos x="113" y="10"/>
                </a:cxn>
                <a:cxn ang="0">
                  <a:pos x="109" y="15"/>
                </a:cxn>
                <a:cxn ang="0">
                  <a:pos x="108" y="9"/>
                </a:cxn>
                <a:cxn ang="0">
                  <a:pos x="100" y="12"/>
                </a:cxn>
                <a:cxn ang="0">
                  <a:pos x="102" y="8"/>
                </a:cxn>
                <a:cxn ang="0">
                  <a:pos x="106" y="4"/>
                </a:cxn>
                <a:cxn ang="0">
                  <a:pos x="108" y="4"/>
                </a:cxn>
                <a:cxn ang="0">
                  <a:pos x="109" y="2"/>
                </a:cxn>
                <a:cxn ang="0">
                  <a:pos x="66" y="8"/>
                </a:cxn>
                <a:cxn ang="0">
                  <a:pos x="32" y="16"/>
                </a:cxn>
                <a:cxn ang="0">
                  <a:pos x="27" y="21"/>
                </a:cxn>
                <a:cxn ang="0">
                  <a:pos x="24" y="22"/>
                </a:cxn>
                <a:cxn ang="0">
                  <a:pos x="20" y="23"/>
                </a:cxn>
                <a:cxn ang="0">
                  <a:pos x="17" y="28"/>
                </a:cxn>
                <a:cxn ang="0">
                  <a:pos x="3" y="38"/>
                </a:cxn>
              </a:cxnLst>
              <a:rect l="0" t="0" r="r" b="b"/>
              <a:pathLst>
                <a:path w="114" h="51">
                  <a:moveTo>
                    <a:pt x="0" y="40"/>
                  </a:moveTo>
                  <a:lnTo>
                    <a:pt x="0" y="44"/>
                  </a:lnTo>
                  <a:lnTo>
                    <a:pt x="16" y="42"/>
                  </a:lnTo>
                  <a:lnTo>
                    <a:pt x="26" y="37"/>
                  </a:lnTo>
                  <a:lnTo>
                    <a:pt x="44" y="35"/>
                  </a:lnTo>
                  <a:lnTo>
                    <a:pt x="52" y="40"/>
                  </a:lnTo>
                  <a:lnTo>
                    <a:pt x="63" y="38"/>
                  </a:lnTo>
                  <a:lnTo>
                    <a:pt x="81" y="51"/>
                  </a:lnTo>
                  <a:lnTo>
                    <a:pt x="84" y="49"/>
                  </a:lnTo>
                  <a:lnTo>
                    <a:pt x="88" y="49"/>
                  </a:lnTo>
                  <a:lnTo>
                    <a:pt x="89" y="46"/>
                  </a:lnTo>
                  <a:lnTo>
                    <a:pt x="90" y="48"/>
                  </a:lnTo>
                  <a:lnTo>
                    <a:pt x="91" y="42"/>
                  </a:lnTo>
                  <a:lnTo>
                    <a:pt x="93" y="39"/>
                  </a:lnTo>
                  <a:lnTo>
                    <a:pt x="96" y="37"/>
                  </a:lnTo>
                  <a:lnTo>
                    <a:pt x="95" y="36"/>
                  </a:lnTo>
                  <a:lnTo>
                    <a:pt x="95" y="35"/>
                  </a:lnTo>
                  <a:lnTo>
                    <a:pt x="94" y="33"/>
                  </a:lnTo>
                  <a:lnTo>
                    <a:pt x="96" y="35"/>
                  </a:lnTo>
                  <a:lnTo>
                    <a:pt x="95" y="35"/>
                  </a:lnTo>
                  <a:lnTo>
                    <a:pt x="96" y="36"/>
                  </a:lnTo>
                  <a:lnTo>
                    <a:pt x="98" y="35"/>
                  </a:lnTo>
                  <a:lnTo>
                    <a:pt x="98" y="34"/>
                  </a:lnTo>
                  <a:lnTo>
                    <a:pt x="98" y="32"/>
                  </a:lnTo>
                  <a:lnTo>
                    <a:pt x="98" y="32"/>
                  </a:lnTo>
                  <a:lnTo>
                    <a:pt x="99" y="33"/>
                  </a:lnTo>
                  <a:lnTo>
                    <a:pt x="103" y="32"/>
                  </a:lnTo>
                  <a:lnTo>
                    <a:pt x="107" y="32"/>
                  </a:lnTo>
                  <a:lnTo>
                    <a:pt x="109" y="27"/>
                  </a:lnTo>
                  <a:lnTo>
                    <a:pt x="108" y="26"/>
                  </a:lnTo>
                  <a:lnTo>
                    <a:pt x="107" y="27"/>
                  </a:lnTo>
                  <a:lnTo>
                    <a:pt x="106" y="25"/>
                  </a:lnTo>
                  <a:lnTo>
                    <a:pt x="105" y="27"/>
                  </a:lnTo>
                  <a:lnTo>
                    <a:pt x="105" y="28"/>
                  </a:lnTo>
                  <a:lnTo>
                    <a:pt x="104" y="27"/>
                  </a:lnTo>
                  <a:lnTo>
                    <a:pt x="104" y="29"/>
                  </a:lnTo>
                  <a:lnTo>
                    <a:pt x="100" y="29"/>
                  </a:lnTo>
                  <a:lnTo>
                    <a:pt x="98" y="27"/>
                  </a:lnTo>
                  <a:lnTo>
                    <a:pt x="98" y="26"/>
                  </a:lnTo>
                  <a:lnTo>
                    <a:pt x="102" y="28"/>
                  </a:lnTo>
                  <a:lnTo>
                    <a:pt x="105" y="24"/>
                  </a:lnTo>
                  <a:lnTo>
                    <a:pt x="103" y="24"/>
                  </a:lnTo>
                  <a:lnTo>
                    <a:pt x="105" y="22"/>
                  </a:lnTo>
                  <a:lnTo>
                    <a:pt x="103" y="22"/>
                  </a:lnTo>
                  <a:lnTo>
                    <a:pt x="97" y="20"/>
                  </a:lnTo>
                  <a:lnTo>
                    <a:pt x="100" y="19"/>
                  </a:lnTo>
                  <a:lnTo>
                    <a:pt x="103" y="21"/>
                  </a:lnTo>
                  <a:lnTo>
                    <a:pt x="103" y="20"/>
                  </a:lnTo>
                  <a:lnTo>
                    <a:pt x="102" y="18"/>
                  </a:lnTo>
                  <a:lnTo>
                    <a:pt x="103" y="18"/>
                  </a:lnTo>
                  <a:lnTo>
                    <a:pt x="104" y="17"/>
                  </a:lnTo>
                  <a:lnTo>
                    <a:pt x="103" y="19"/>
                  </a:lnTo>
                  <a:lnTo>
                    <a:pt x="104" y="20"/>
                  </a:lnTo>
                  <a:lnTo>
                    <a:pt x="106" y="19"/>
                  </a:lnTo>
                  <a:lnTo>
                    <a:pt x="106" y="21"/>
                  </a:lnTo>
                  <a:lnTo>
                    <a:pt x="108" y="20"/>
                  </a:lnTo>
                  <a:lnTo>
                    <a:pt x="109" y="20"/>
                  </a:lnTo>
                  <a:lnTo>
                    <a:pt x="111" y="18"/>
                  </a:lnTo>
                  <a:lnTo>
                    <a:pt x="112" y="15"/>
                  </a:lnTo>
                  <a:lnTo>
                    <a:pt x="114" y="15"/>
                  </a:lnTo>
                  <a:lnTo>
                    <a:pt x="114" y="13"/>
                  </a:lnTo>
                  <a:lnTo>
                    <a:pt x="113" y="10"/>
                  </a:lnTo>
                  <a:lnTo>
                    <a:pt x="111" y="10"/>
                  </a:lnTo>
                  <a:lnTo>
                    <a:pt x="109" y="15"/>
                  </a:lnTo>
                  <a:lnTo>
                    <a:pt x="108" y="12"/>
                  </a:lnTo>
                  <a:lnTo>
                    <a:pt x="108" y="9"/>
                  </a:lnTo>
                  <a:lnTo>
                    <a:pt x="104" y="11"/>
                  </a:lnTo>
                  <a:lnTo>
                    <a:pt x="100" y="12"/>
                  </a:lnTo>
                  <a:lnTo>
                    <a:pt x="100" y="10"/>
                  </a:lnTo>
                  <a:lnTo>
                    <a:pt x="102" y="8"/>
                  </a:lnTo>
                  <a:lnTo>
                    <a:pt x="108" y="7"/>
                  </a:lnTo>
                  <a:lnTo>
                    <a:pt x="106" y="4"/>
                  </a:lnTo>
                  <a:lnTo>
                    <a:pt x="109" y="6"/>
                  </a:lnTo>
                  <a:lnTo>
                    <a:pt x="108" y="4"/>
                  </a:lnTo>
                  <a:lnTo>
                    <a:pt x="111" y="7"/>
                  </a:lnTo>
                  <a:lnTo>
                    <a:pt x="109" y="2"/>
                  </a:lnTo>
                  <a:lnTo>
                    <a:pt x="107" y="0"/>
                  </a:lnTo>
                  <a:lnTo>
                    <a:pt x="66" y="8"/>
                  </a:lnTo>
                  <a:lnTo>
                    <a:pt x="32" y="12"/>
                  </a:lnTo>
                  <a:lnTo>
                    <a:pt x="32" y="16"/>
                  </a:lnTo>
                  <a:lnTo>
                    <a:pt x="30" y="17"/>
                  </a:lnTo>
                  <a:lnTo>
                    <a:pt x="27" y="21"/>
                  </a:lnTo>
                  <a:lnTo>
                    <a:pt x="26" y="21"/>
                  </a:lnTo>
                  <a:lnTo>
                    <a:pt x="24" y="22"/>
                  </a:lnTo>
                  <a:lnTo>
                    <a:pt x="22" y="24"/>
                  </a:lnTo>
                  <a:lnTo>
                    <a:pt x="20" y="23"/>
                  </a:lnTo>
                  <a:lnTo>
                    <a:pt x="17" y="25"/>
                  </a:lnTo>
                  <a:lnTo>
                    <a:pt x="17" y="28"/>
                  </a:lnTo>
                  <a:lnTo>
                    <a:pt x="4" y="35"/>
                  </a:lnTo>
                  <a:lnTo>
                    <a:pt x="3" y="38"/>
                  </a:lnTo>
                  <a:lnTo>
                    <a:pt x="0" y="40"/>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9" name="Freeform 42">
              <a:extLst>
                <a:ext uri="{FF2B5EF4-FFF2-40B4-BE49-F238E27FC236}">
                  <a16:creationId xmlns:a16="http://schemas.microsoft.com/office/drawing/2014/main" id="{D9506680-A657-13FC-57EE-10FB664CE8DF}"/>
                </a:ext>
              </a:extLst>
            </p:cNvPr>
            <p:cNvSpPr>
              <a:spLocks/>
            </p:cNvSpPr>
            <p:nvPr/>
          </p:nvSpPr>
          <p:spPr bwMode="auto">
            <a:xfrm>
              <a:off x="3648075" y="1997075"/>
              <a:ext cx="838200" cy="533400"/>
            </a:xfrm>
            <a:custGeom>
              <a:avLst/>
              <a:gdLst/>
              <a:ahLst/>
              <a:cxnLst>
                <a:cxn ang="0">
                  <a:pos x="0" y="51"/>
                </a:cxn>
                <a:cxn ang="0">
                  <a:pos x="4" y="0"/>
                </a:cxn>
                <a:cxn ang="0">
                  <a:pos x="48" y="3"/>
                </a:cxn>
                <a:cxn ang="0">
                  <a:pos x="81" y="4"/>
                </a:cxn>
                <a:cxn ang="0">
                  <a:pos x="82" y="18"/>
                </a:cxn>
                <a:cxn ang="0">
                  <a:pos x="85" y="30"/>
                </a:cxn>
                <a:cxn ang="0">
                  <a:pos x="85" y="44"/>
                </a:cxn>
                <a:cxn ang="0">
                  <a:pos x="88" y="56"/>
                </a:cxn>
                <a:cxn ang="0">
                  <a:pos x="41" y="54"/>
                </a:cxn>
                <a:cxn ang="0">
                  <a:pos x="0" y="51"/>
                </a:cxn>
              </a:cxnLst>
              <a:rect l="0" t="0" r="r" b="b"/>
              <a:pathLst>
                <a:path w="88" h="56">
                  <a:moveTo>
                    <a:pt x="0" y="51"/>
                  </a:moveTo>
                  <a:lnTo>
                    <a:pt x="4" y="0"/>
                  </a:lnTo>
                  <a:lnTo>
                    <a:pt x="48" y="3"/>
                  </a:lnTo>
                  <a:lnTo>
                    <a:pt x="81" y="4"/>
                  </a:lnTo>
                  <a:lnTo>
                    <a:pt x="82" y="18"/>
                  </a:lnTo>
                  <a:lnTo>
                    <a:pt x="85" y="30"/>
                  </a:lnTo>
                  <a:lnTo>
                    <a:pt x="85" y="44"/>
                  </a:lnTo>
                  <a:lnTo>
                    <a:pt x="88" y="56"/>
                  </a:lnTo>
                  <a:lnTo>
                    <a:pt x="41" y="54"/>
                  </a:lnTo>
                  <a:lnTo>
                    <a:pt x="0" y="5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0" name="Freeform 43">
              <a:extLst>
                <a:ext uri="{FF2B5EF4-FFF2-40B4-BE49-F238E27FC236}">
                  <a16:creationId xmlns:a16="http://schemas.microsoft.com/office/drawing/2014/main" id="{B19E0885-9C7E-3AB1-9E4F-CE0450B93D34}"/>
                </a:ext>
              </a:extLst>
            </p:cNvPr>
            <p:cNvSpPr>
              <a:spLocks/>
            </p:cNvSpPr>
            <p:nvPr/>
          </p:nvSpPr>
          <p:spPr bwMode="auto">
            <a:xfrm>
              <a:off x="5876925" y="3025775"/>
              <a:ext cx="533400" cy="609600"/>
            </a:xfrm>
            <a:custGeom>
              <a:avLst/>
              <a:gdLst/>
              <a:ahLst/>
              <a:cxnLst>
                <a:cxn ang="0">
                  <a:pos x="0" y="12"/>
                </a:cxn>
                <a:cxn ang="0">
                  <a:pos x="5" y="56"/>
                </a:cxn>
                <a:cxn ang="0">
                  <a:pos x="9" y="56"/>
                </a:cxn>
                <a:cxn ang="0">
                  <a:pos x="12" y="57"/>
                </a:cxn>
                <a:cxn ang="0">
                  <a:pos x="13" y="60"/>
                </a:cxn>
                <a:cxn ang="0">
                  <a:pos x="18" y="60"/>
                </a:cxn>
                <a:cxn ang="0">
                  <a:pos x="20" y="62"/>
                </a:cxn>
                <a:cxn ang="0">
                  <a:pos x="26" y="62"/>
                </a:cxn>
                <a:cxn ang="0">
                  <a:pos x="29" y="60"/>
                </a:cxn>
                <a:cxn ang="0">
                  <a:pos x="36" y="64"/>
                </a:cxn>
                <a:cxn ang="0">
                  <a:pos x="40" y="60"/>
                </a:cxn>
                <a:cxn ang="0">
                  <a:pos x="41" y="53"/>
                </a:cxn>
                <a:cxn ang="0">
                  <a:pos x="43" y="55"/>
                </a:cxn>
                <a:cxn ang="0">
                  <a:pos x="45" y="49"/>
                </a:cxn>
                <a:cxn ang="0">
                  <a:pos x="52" y="44"/>
                </a:cxn>
                <a:cxn ang="0">
                  <a:pos x="54" y="41"/>
                </a:cxn>
                <a:cxn ang="0">
                  <a:pos x="56" y="27"/>
                </a:cxn>
                <a:cxn ang="0">
                  <a:pos x="54" y="24"/>
                </a:cxn>
                <a:cxn ang="0">
                  <a:pos x="56" y="23"/>
                </a:cxn>
                <a:cxn ang="0">
                  <a:pos x="53" y="0"/>
                </a:cxn>
                <a:cxn ang="0">
                  <a:pos x="47" y="3"/>
                </a:cxn>
                <a:cxn ang="0">
                  <a:pos x="43" y="5"/>
                </a:cxn>
                <a:cxn ang="0">
                  <a:pos x="41" y="8"/>
                </a:cxn>
                <a:cxn ang="0">
                  <a:pos x="39" y="11"/>
                </a:cxn>
                <a:cxn ang="0">
                  <a:pos x="35" y="11"/>
                </a:cxn>
                <a:cxn ang="0">
                  <a:pos x="31" y="13"/>
                </a:cxn>
                <a:cxn ang="0">
                  <a:pos x="30" y="14"/>
                </a:cxn>
                <a:cxn ang="0">
                  <a:pos x="27" y="12"/>
                </a:cxn>
                <a:cxn ang="0">
                  <a:pos x="24" y="14"/>
                </a:cxn>
                <a:cxn ang="0">
                  <a:pos x="23" y="13"/>
                </a:cxn>
                <a:cxn ang="0">
                  <a:pos x="27" y="12"/>
                </a:cxn>
                <a:cxn ang="0">
                  <a:pos x="26" y="12"/>
                </a:cxn>
                <a:cxn ang="0">
                  <a:pos x="25" y="11"/>
                </a:cxn>
                <a:cxn ang="0">
                  <a:pos x="24" y="12"/>
                </a:cxn>
                <a:cxn ang="0">
                  <a:pos x="19" y="10"/>
                </a:cxn>
                <a:cxn ang="0">
                  <a:pos x="17" y="11"/>
                </a:cxn>
                <a:cxn ang="0">
                  <a:pos x="17" y="9"/>
                </a:cxn>
                <a:cxn ang="0">
                  <a:pos x="0" y="12"/>
                </a:cxn>
              </a:cxnLst>
              <a:rect l="0" t="0" r="r" b="b"/>
              <a:pathLst>
                <a:path w="56" h="64">
                  <a:moveTo>
                    <a:pt x="0" y="12"/>
                  </a:moveTo>
                  <a:lnTo>
                    <a:pt x="5" y="56"/>
                  </a:lnTo>
                  <a:lnTo>
                    <a:pt x="9" y="56"/>
                  </a:lnTo>
                  <a:lnTo>
                    <a:pt x="12" y="57"/>
                  </a:lnTo>
                  <a:lnTo>
                    <a:pt x="13" y="60"/>
                  </a:lnTo>
                  <a:lnTo>
                    <a:pt x="18" y="60"/>
                  </a:lnTo>
                  <a:lnTo>
                    <a:pt x="20" y="62"/>
                  </a:lnTo>
                  <a:lnTo>
                    <a:pt x="26" y="62"/>
                  </a:lnTo>
                  <a:lnTo>
                    <a:pt x="29" y="60"/>
                  </a:lnTo>
                  <a:lnTo>
                    <a:pt x="36" y="64"/>
                  </a:lnTo>
                  <a:lnTo>
                    <a:pt x="40" y="60"/>
                  </a:lnTo>
                  <a:lnTo>
                    <a:pt x="41" y="53"/>
                  </a:lnTo>
                  <a:lnTo>
                    <a:pt x="43" y="55"/>
                  </a:lnTo>
                  <a:lnTo>
                    <a:pt x="45" y="49"/>
                  </a:lnTo>
                  <a:lnTo>
                    <a:pt x="52" y="44"/>
                  </a:lnTo>
                  <a:lnTo>
                    <a:pt x="54" y="41"/>
                  </a:lnTo>
                  <a:lnTo>
                    <a:pt x="56" y="27"/>
                  </a:lnTo>
                  <a:lnTo>
                    <a:pt x="54" y="24"/>
                  </a:lnTo>
                  <a:lnTo>
                    <a:pt x="56" y="23"/>
                  </a:lnTo>
                  <a:lnTo>
                    <a:pt x="53" y="0"/>
                  </a:lnTo>
                  <a:lnTo>
                    <a:pt x="47" y="3"/>
                  </a:lnTo>
                  <a:lnTo>
                    <a:pt x="43" y="5"/>
                  </a:lnTo>
                  <a:lnTo>
                    <a:pt x="41" y="8"/>
                  </a:lnTo>
                  <a:lnTo>
                    <a:pt x="39" y="11"/>
                  </a:lnTo>
                  <a:lnTo>
                    <a:pt x="35" y="11"/>
                  </a:lnTo>
                  <a:lnTo>
                    <a:pt x="31" y="13"/>
                  </a:lnTo>
                  <a:lnTo>
                    <a:pt x="30" y="14"/>
                  </a:lnTo>
                  <a:lnTo>
                    <a:pt x="27" y="12"/>
                  </a:lnTo>
                  <a:lnTo>
                    <a:pt x="24" y="14"/>
                  </a:lnTo>
                  <a:lnTo>
                    <a:pt x="23" y="13"/>
                  </a:lnTo>
                  <a:lnTo>
                    <a:pt x="27" y="12"/>
                  </a:lnTo>
                  <a:lnTo>
                    <a:pt x="26" y="12"/>
                  </a:lnTo>
                  <a:lnTo>
                    <a:pt x="25" y="11"/>
                  </a:lnTo>
                  <a:lnTo>
                    <a:pt x="24" y="12"/>
                  </a:lnTo>
                  <a:lnTo>
                    <a:pt x="19" y="10"/>
                  </a:lnTo>
                  <a:lnTo>
                    <a:pt x="17" y="11"/>
                  </a:lnTo>
                  <a:lnTo>
                    <a:pt x="17" y="9"/>
                  </a:lnTo>
                  <a:lnTo>
                    <a:pt x="0" y="1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1" name="Freeform 44">
              <a:extLst>
                <a:ext uri="{FF2B5EF4-FFF2-40B4-BE49-F238E27FC236}">
                  <a16:creationId xmlns:a16="http://schemas.microsoft.com/office/drawing/2014/main" id="{E172D072-FB7A-364B-E9C3-76D6FC851234}"/>
                </a:ext>
              </a:extLst>
            </p:cNvPr>
            <p:cNvSpPr>
              <a:spLocks/>
            </p:cNvSpPr>
            <p:nvPr/>
          </p:nvSpPr>
          <p:spPr bwMode="auto">
            <a:xfrm>
              <a:off x="3638550" y="3940175"/>
              <a:ext cx="1104900" cy="571500"/>
            </a:xfrm>
            <a:custGeom>
              <a:avLst/>
              <a:gdLst/>
              <a:ahLst/>
              <a:cxnLst>
                <a:cxn ang="0">
                  <a:pos x="0" y="9"/>
                </a:cxn>
                <a:cxn ang="0">
                  <a:pos x="1" y="0"/>
                </a:cxn>
                <a:cxn ang="0">
                  <a:pos x="14" y="1"/>
                </a:cxn>
                <a:cxn ang="0">
                  <a:pos x="71" y="3"/>
                </a:cxn>
                <a:cxn ang="0">
                  <a:pos x="113" y="3"/>
                </a:cxn>
                <a:cxn ang="0">
                  <a:pos x="113" y="12"/>
                </a:cxn>
                <a:cxn ang="0">
                  <a:pos x="116" y="31"/>
                </a:cxn>
                <a:cxn ang="0">
                  <a:pos x="115" y="60"/>
                </a:cxn>
                <a:cxn ang="0">
                  <a:pos x="112" y="59"/>
                </a:cxn>
                <a:cxn ang="0">
                  <a:pos x="106" y="55"/>
                </a:cxn>
                <a:cxn ang="0">
                  <a:pos x="104" y="56"/>
                </a:cxn>
                <a:cxn ang="0">
                  <a:pos x="96" y="57"/>
                </a:cxn>
                <a:cxn ang="0">
                  <a:pos x="89" y="59"/>
                </a:cxn>
                <a:cxn ang="0">
                  <a:pos x="86" y="57"/>
                </a:cxn>
                <a:cxn ang="0">
                  <a:pos x="82" y="57"/>
                </a:cxn>
                <a:cxn ang="0">
                  <a:pos x="82" y="55"/>
                </a:cxn>
                <a:cxn ang="0">
                  <a:pos x="79" y="57"/>
                </a:cxn>
                <a:cxn ang="0">
                  <a:pos x="79" y="59"/>
                </a:cxn>
                <a:cxn ang="0">
                  <a:pos x="78" y="56"/>
                </a:cxn>
                <a:cxn ang="0">
                  <a:pos x="75" y="58"/>
                </a:cxn>
                <a:cxn ang="0">
                  <a:pos x="71" y="55"/>
                </a:cxn>
                <a:cxn ang="0">
                  <a:pos x="68" y="57"/>
                </a:cxn>
                <a:cxn ang="0">
                  <a:pos x="67" y="56"/>
                </a:cxn>
                <a:cxn ang="0">
                  <a:pos x="65" y="51"/>
                </a:cxn>
                <a:cxn ang="0">
                  <a:pos x="61" y="51"/>
                </a:cxn>
                <a:cxn ang="0">
                  <a:pos x="61" y="52"/>
                </a:cxn>
                <a:cxn ang="0">
                  <a:pos x="58" y="51"/>
                </a:cxn>
                <a:cxn ang="0">
                  <a:pos x="56" y="52"/>
                </a:cxn>
                <a:cxn ang="0">
                  <a:pos x="54" y="50"/>
                </a:cxn>
                <a:cxn ang="0">
                  <a:pos x="50" y="50"/>
                </a:cxn>
                <a:cxn ang="0">
                  <a:pos x="50" y="48"/>
                </a:cxn>
                <a:cxn ang="0">
                  <a:pos x="48" y="46"/>
                </a:cxn>
                <a:cxn ang="0">
                  <a:pos x="47" y="47"/>
                </a:cxn>
                <a:cxn ang="0">
                  <a:pos x="43" y="47"/>
                </a:cxn>
                <a:cxn ang="0">
                  <a:pos x="39" y="44"/>
                </a:cxn>
                <a:cxn ang="0">
                  <a:pos x="41" y="11"/>
                </a:cxn>
                <a:cxn ang="0">
                  <a:pos x="0" y="9"/>
                </a:cxn>
              </a:cxnLst>
              <a:rect l="0" t="0" r="r" b="b"/>
              <a:pathLst>
                <a:path w="116" h="60">
                  <a:moveTo>
                    <a:pt x="0" y="9"/>
                  </a:moveTo>
                  <a:lnTo>
                    <a:pt x="1" y="0"/>
                  </a:lnTo>
                  <a:lnTo>
                    <a:pt x="14" y="1"/>
                  </a:lnTo>
                  <a:lnTo>
                    <a:pt x="71" y="3"/>
                  </a:lnTo>
                  <a:lnTo>
                    <a:pt x="113" y="3"/>
                  </a:lnTo>
                  <a:lnTo>
                    <a:pt x="113" y="12"/>
                  </a:lnTo>
                  <a:lnTo>
                    <a:pt x="116" y="31"/>
                  </a:lnTo>
                  <a:lnTo>
                    <a:pt x="115" y="60"/>
                  </a:lnTo>
                  <a:lnTo>
                    <a:pt x="112" y="59"/>
                  </a:lnTo>
                  <a:lnTo>
                    <a:pt x="106" y="55"/>
                  </a:lnTo>
                  <a:lnTo>
                    <a:pt x="104" y="56"/>
                  </a:lnTo>
                  <a:lnTo>
                    <a:pt x="96" y="57"/>
                  </a:lnTo>
                  <a:lnTo>
                    <a:pt x="89" y="59"/>
                  </a:lnTo>
                  <a:lnTo>
                    <a:pt x="86" y="57"/>
                  </a:lnTo>
                  <a:lnTo>
                    <a:pt x="82" y="57"/>
                  </a:lnTo>
                  <a:lnTo>
                    <a:pt x="82" y="55"/>
                  </a:lnTo>
                  <a:lnTo>
                    <a:pt x="79" y="57"/>
                  </a:lnTo>
                  <a:lnTo>
                    <a:pt x="79" y="59"/>
                  </a:lnTo>
                  <a:lnTo>
                    <a:pt x="78" y="56"/>
                  </a:lnTo>
                  <a:lnTo>
                    <a:pt x="75" y="58"/>
                  </a:lnTo>
                  <a:lnTo>
                    <a:pt x="71" y="55"/>
                  </a:lnTo>
                  <a:lnTo>
                    <a:pt x="68" y="57"/>
                  </a:lnTo>
                  <a:lnTo>
                    <a:pt x="67" y="56"/>
                  </a:lnTo>
                  <a:lnTo>
                    <a:pt x="65" y="51"/>
                  </a:lnTo>
                  <a:lnTo>
                    <a:pt x="61" y="51"/>
                  </a:lnTo>
                  <a:lnTo>
                    <a:pt x="61" y="52"/>
                  </a:lnTo>
                  <a:lnTo>
                    <a:pt x="58" y="51"/>
                  </a:lnTo>
                  <a:lnTo>
                    <a:pt x="56" y="52"/>
                  </a:lnTo>
                  <a:lnTo>
                    <a:pt x="54" y="50"/>
                  </a:lnTo>
                  <a:lnTo>
                    <a:pt x="50" y="50"/>
                  </a:lnTo>
                  <a:lnTo>
                    <a:pt x="50" y="48"/>
                  </a:lnTo>
                  <a:lnTo>
                    <a:pt x="48" y="46"/>
                  </a:lnTo>
                  <a:lnTo>
                    <a:pt x="47" y="47"/>
                  </a:lnTo>
                  <a:lnTo>
                    <a:pt x="43" y="47"/>
                  </a:lnTo>
                  <a:lnTo>
                    <a:pt x="39" y="44"/>
                  </a:lnTo>
                  <a:lnTo>
                    <a:pt x="41" y="11"/>
                  </a:lnTo>
                  <a:lnTo>
                    <a:pt x="0" y="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2" name="Freeform 45">
              <a:extLst>
                <a:ext uri="{FF2B5EF4-FFF2-40B4-BE49-F238E27FC236}">
                  <a16:creationId xmlns:a16="http://schemas.microsoft.com/office/drawing/2014/main" id="{7059C167-7AE4-CDDE-96C4-5DC75C4FF3B9}"/>
                </a:ext>
              </a:extLst>
            </p:cNvPr>
            <p:cNvSpPr>
              <a:spLocks/>
            </p:cNvSpPr>
            <p:nvPr/>
          </p:nvSpPr>
          <p:spPr bwMode="auto">
            <a:xfrm>
              <a:off x="1238250" y="2006600"/>
              <a:ext cx="1019175" cy="866775"/>
            </a:xfrm>
            <a:custGeom>
              <a:avLst/>
              <a:gdLst/>
              <a:ahLst/>
              <a:cxnLst>
                <a:cxn ang="0">
                  <a:pos x="0" y="68"/>
                </a:cxn>
                <a:cxn ang="0">
                  <a:pos x="2" y="52"/>
                </a:cxn>
                <a:cxn ang="0">
                  <a:pos x="10" y="38"/>
                </a:cxn>
                <a:cxn ang="0">
                  <a:pos x="23" y="0"/>
                </a:cxn>
                <a:cxn ang="0">
                  <a:pos x="30" y="2"/>
                </a:cxn>
                <a:cxn ang="0">
                  <a:pos x="30" y="4"/>
                </a:cxn>
                <a:cxn ang="0">
                  <a:pos x="32" y="4"/>
                </a:cxn>
                <a:cxn ang="0">
                  <a:pos x="36" y="11"/>
                </a:cxn>
                <a:cxn ang="0">
                  <a:pos x="35" y="13"/>
                </a:cxn>
                <a:cxn ang="0">
                  <a:pos x="40" y="17"/>
                </a:cxn>
                <a:cxn ang="0">
                  <a:pos x="49" y="17"/>
                </a:cxn>
                <a:cxn ang="0">
                  <a:pos x="56" y="20"/>
                </a:cxn>
                <a:cxn ang="0">
                  <a:pos x="59" y="19"/>
                </a:cxn>
                <a:cxn ang="0">
                  <a:pos x="80" y="20"/>
                </a:cxn>
                <a:cxn ang="0">
                  <a:pos x="103" y="25"/>
                </a:cxn>
                <a:cxn ang="0">
                  <a:pos x="104" y="28"/>
                </a:cxn>
                <a:cxn ang="0">
                  <a:pos x="107" y="33"/>
                </a:cxn>
                <a:cxn ang="0">
                  <a:pos x="103" y="38"/>
                </a:cxn>
                <a:cxn ang="0">
                  <a:pos x="99" y="45"/>
                </a:cxn>
                <a:cxn ang="0">
                  <a:pos x="94" y="49"/>
                </a:cxn>
                <a:cxn ang="0">
                  <a:pos x="94" y="53"/>
                </a:cxn>
                <a:cxn ang="0">
                  <a:pos x="96" y="56"/>
                </a:cxn>
                <a:cxn ang="0">
                  <a:pos x="93" y="64"/>
                </a:cxn>
                <a:cxn ang="0">
                  <a:pos x="87" y="91"/>
                </a:cxn>
                <a:cxn ang="0">
                  <a:pos x="51" y="82"/>
                </a:cxn>
                <a:cxn ang="0">
                  <a:pos x="0" y="68"/>
                </a:cxn>
              </a:cxnLst>
              <a:rect l="0" t="0" r="r" b="b"/>
              <a:pathLst>
                <a:path w="107" h="91">
                  <a:moveTo>
                    <a:pt x="0" y="68"/>
                  </a:moveTo>
                  <a:lnTo>
                    <a:pt x="2" y="52"/>
                  </a:lnTo>
                  <a:lnTo>
                    <a:pt x="10" y="38"/>
                  </a:lnTo>
                  <a:lnTo>
                    <a:pt x="23" y="0"/>
                  </a:lnTo>
                  <a:lnTo>
                    <a:pt x="30" y="2"/>
                  </a:lnTo>
                  <a:lnTo>
                    <a:pt x="30" y="4"/>
                  </a:lnTo>
                  <a:lnTo>
                    <a:pt x="32" y="4"/>
                  </a:lnTo>
                  <a:lnTo>
                    <a:pt x="36" y="11"/>
                  </a:lnTo>
                  <a:lnTo>
                    <a:pt x="35" y="13"/>
                  </a:lnTo>
                  <a:lnTo>
                    <a:pt x="40" y="17"/>
                  </a:lnTo>
                  <a:lnTo>
                    <a:pt x="49" y="17"/>
                  </a:lnTo>
                  <a:lnTo>
                    <a:pt x="56" y="20"/>
                  </a:lnTo>
                  <a:lnTo>
                    <a:pt x="59" y="19"/>
                  </a:lnTo>
                  <a:lnTo>
                    <a:pt x="80" y="20"/>
                  </a:lnTo>
                  <a:lnTo>
                    <a:pt x="103" y="25"/>
                  </a:lnTo>
                  <a:lnTo>
                    <a:pt x="104" y="28"/>
                  </a:lnTo>
                  <a:lnTo>
                    <a:pt x="107" y="33"/>
                  </a:lnTo>
                  <a:lnTo>
                    <a:pt x="103" y="38"/>
                  </a:lnTo>
                  <a:lnTo>
                    <a:pt x="99" y="45"/>
                  </a:lnTo>
                  <a:lnTo>
                    <a:pt x="94" y="49"/>
                  </a:lnTo>
                  <a:lnTo>
                    <a:pt x="94" y="53"/>
                  </a:lnTo>
                  <a:lnTo>
                    <a:pt x="96" y="56"/>
                  </a:lnTo>
                  <a:lnTo>
                    <a:pt x="93" y="64"/>
                  </a:lnTo>
                  <a:lnTo>
                    <a:pt x="87" y="91"/>
                  </a:lnTo>
                  <a:lnTo>
                    <a:pt x="51" y="82"/>
                  </a:lnTo>
                  <a:lnTo>
                    <a:pt x="0" y="68"/>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3" name="Freeform 46">
              <a:extLst>
                <a:ext uri="{FF2B5EF4-FFF2-40B4-BE49-F238E27FC236}">
                  <a16:creationId xmlns:a16="http://schemas.microsoft.com/office/drawing/2014/main" id="{B4FFCE79-F2DC-533A-95AE-95618B095744}"/>
                </a:ext>
              </a:extLst>
            </p:cNvPr>
            <p:cNvSpPr>
              <a:spLocks/>
            </p:cNvSpPr>
            <p:nvPr/>
          </p:nvSpPr>
          <p:spPr bwMode="auto">
            <a:xfrm>
              <a:off x="6381750" y="2911475"/>
              <a:ext cx="733425" cy="476250"/>
            </a:xfrm>
            <a:custGeom>
              <a:avLst/>
              <a:gdLst/>
              <a:ahLst/>
              <a:cxnLst>
                <a:cxn ang="0">
                  <a:pos x="0" y="12"/>
                </a:cxn>
                <a:cxn ang="0">
                  <a:pos x="3" y="35"/>
                </a:cxn>
                <a:cxn ang="0">
                  <a:pos x="6" y="50"/>
                </a:cxn>
                <a:cxn ang="0">
                  <a:pos x="19" y="48"/>
                </a:cxn>
                <a:cxn ang="0">
                  <a:pos x="66" y="39"/>
                </a:cxn>
                <a:cxn ang="0">
                  <a:pos x="67" y="37"/>
                </a:cxn>
                <a:cxn ang="0">
                  <a:pos x="70" y="37"/>
                </a:cxn>
                <a:cxn ang="0">
                  <a:pos x="73" y="35"/>
                </a:cxn>
                <a:cxn ang="0">
                  <a:pos x="75" y="31"/>
                </a:cxn>
                <a:cxn ang="0">
                  <a:pos x="77" y="29"/>
                </a:cxn>
                <a:cxn ang="0">
                  <a:pos x="70" y="23"/>
                </a:cxn>
                <a:cxn ang="0">
                  <a:pos x="69" y="17"/>
                </a:cxn>
                <a:cxn ang="0">
                  <a:pos x="73" y="9"/>
                </a:cxn>
                <a:cxn ang="0">
                  <a:pos x="68" y="6"/>
                </a:cxn>
                <a:cxn ang="0">
                  <a:pos x="66" y="2"/>
                </a:cxn>
                <a:cxn ang="0">
                  <a:pos x="62" y="0"/>
                </a:cxn>
                <a:cxn ang="0">
                  <a:pos x="11" y="10"/>
                </a:cxn>
                <a:cxn ang="0">
                  <a:pos x="8" y="6"/>
                </a:cxn>
                <a:cxn ang="0">
                  <a:pos x="0" y="12"/>
                </a:cxn>
              </a:cxnLst>
              <a:rect l="0" t="0" r="r" b="b"/>
              <a:pathLst>
                <a:path w="77" h="50">
                  <a:moveTo>
                    <a:pt x="0" y="12"/>
                  </a:moveTo>
                  <a:lnTo>
                    <a:pt x="3" y="35"/>
                  </a:lnTo>
                  <a:lnTo>
                    <a:pt x="6" y="50"/>
                  </a:lnTo>
                  <a:lnTo>
                    <a:pt x="19" y="48"/>
                  </a:lnTo>
                  <a:lnTo>
                    <a:pt x="66" y="39"/>
                  </a:lnTo>
                  <a:lnTo>
                    <a:pt x="67" y="37"/>
                  </a:lnTo>
                  <a:lnTo>
                    <a:pt x="70" y="37"/>
                  </a:lnTo>
                  <a:lnTo>
                    <a:pt x="73" y="35"/>
                  </a:lnTo>
                  <a:lnTo>
                    <a:pt x="75" y="31"/>
                  </a:lnTo>
                  <a:lnTo>
                    <a:pt x="77" y="29"/>
                  </a:lnTo>
                  <a:lnTo>
                    <a:pt x="70" y="23"/>
                  </a:lnTo>
                  <a:lnTo>
                    <a:pt x="69" y="17"/>
                  </a:lnTo>
                  <a:lnTo>
                    <a:pt x="73" y="9"/>
                  </a:lnTo>
                  <a:lnTo>
                    <a:pt x="68" y="6"/>
                  </a:lnTo>
                  <a:lnTo>
                    <a:pt x="66" y="2"/>
                  </a:lnTo>
                  <a:lnTo>
                    <a:pt x="62" y="0"/>
                  </a:lnTo>
                  <a:lnTo>
                    <a:pt x="11" y="10"/>
                  </a:lnTo>
                  <a:lnTo>
                    <a:pt x="8" y="6"/>
                  </a:lnTo>
                  <a:lnTo>
                    <a:pt x="0" y="1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4" name="Freeform 47">
              <a:extLst>
                <a:ext uri="{FF2B5EF4-FFF2-40B4-BE49-F238E27FC236}">
                  <a16:creationId xmlns:a16="http://schemas.microsoft.com/office/drawing/2014/main" id="{7C0C8513-789D-B047-7F57-027D07808E13}"/>
                </a:ext>
              </a:extLst>
            </p:cNvPr>
            <p:cNvSpPr>
              <a:spLocks/>
            </p:cNvSpPr>
            <p:nvPr/>
          </p:nvSpPr>
          <p:spPr bwMode="auto">
            <a:xfrm>
              <a:off x="7391400" y="2806700"/>
              <a:ext cx="104775" cy="123825"/>
            </a:xfrm>
            <a:custGeom>
              <a:avLst/>
              <a:gdLst/>
              <a:ahLst/>
              <a:cxnLst>
                <a:cxn ang="0">
                  <a:pos x="0" y="1"/>
                </a:cxn>
                <a:cxn ang="0">
                  <a:pos x="3" y="12"/>
                </a:cxn>
                <a:cxn ang="0">
                  <a:pos x="3" y="13"/>
                </a:cxn>
                <a:cxn ang="0">
                  <a:pos x="7" y="10"/>
                </a:cxn>
                <a:cxn ang="0">
                  <a:pos x="6" y="7"/>
                </a:cxn>
                <a:cxn ang="0">
                  <a:pos x="7" y="5"/>
                </a:cxn>
                <a:cxn ang="0">
                  <a:pos x="8" y="6"/>
                </a:cxn>
                <a:cxn ang="0">
                  <a:pos x="8" y="9"/>
                </a:cxn>
                <a:cxn ang="0">
                  <a:pos x="9" y="9"/>
                </a:cxn>
                <a:cxn ang="0">
                  <a:pos x="11" y="6"/>
                </a:cxn>
                <a:cxn ang="0">
                  <a:pos x="9" y="4"/>
                </a:cxn>
                <a:cxn ang="0">
                  <a:pos x="7" y="3"/>
                </a:cxn>
                <a:cxn ang="0">
                  <a:pos x="5" y="0"/>
                </a:cxn>
                <a:cxn ang="0">
                  <a:pos x="4" y="0"/>
                </a:cxn>
                <a:cxn ang="0">
                  <a:pos x="0" y="1"/>
                </a:cxn>
              </a:cxnLst>
              <a:rect l="0" t="0" r="r" b="b"/>
              <a:pathLst>
                <a:path w="11" h="13">
                  <a:moveTo>
                    <a:pt x="0" y="1"/>
                  </a:moveTo>
                  <a:lnTo>
                    <a:pt x="3" y="12"/>
                  </a:lnTo>
                  <a:lnTo>
                    <a:pt x="3" y="13"/>
                  </a:lnTo>
                  <a:lnTo>
                    <a:pt x="7" y="10"/>
                  </a:lnTo>
                  <a:lnTo>
                    <a:pt x="6" y="7"/>
                  </a:lnTo>
                  <a:lnTo>
                    <a:pt x="7" y="5"/>
                  </a:lnTo>
                  <a:lnTo>
                    <a:pt x="8" y="6"/>
                  </a:lnTo>
                  <a:lnTo>
                    <a:pt x="8" y="9"/>
                  </a:lnTo>
                  <a:lnTo>
                    <a:pt x="9" y="9"/>
                  </a:lnTo>
                  <a:lnTo>
                    <a:pt x="11" y="6"/>
                  </a:lnTo>
                  <a:lnTo>
                    <a:pt x="9" y="4"/>
                  </a:lnTo>
                  <a:lnTo>
                    <a:pt x="7" y="3"/>
                  </a:lnTo>
                  <a:lnTo>
                    <a:pt x="5" y="0"/>
                  </a:lnTo>
                  <a:lnTo>
                    <a:pt x="4" y="0"/>
                  </a:lnTo>
                  <a:lnTo>
                    <a:pt x="0" y="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5" name="Freeform 48">
              <a:extLst>
                <a:ext uri="{FF2B5EF4-FFF2-40B4-BE49-F238E27FC236}">
                  <a16:creationId xmlns:a16="http://schemas.microsoft.com/office/drawing/2014/main" id="{2745B334-D830-5AE5-06DF-C91647FBDAA8}"/>
                </a:ext>
              </a:extLst>
            </p:cNvPr>
            <p:cNvSpPr>
              <a:spLocks/>
            </p:cNvSpPr>
            <p:nvPr/>
          </p:nvSpPr>
          <p:spPr bwMode="auto">
            <a:xfrm>
              <a:off x="6191250" y="4130675"/>
              <a:ext cx="647700" cy="495300"/>
            </a:xfrm>
            <a:custGeom>
              <a:avLst/>
              <a:gdLst/>
              <a:ahLst/>
              <a:cxnLst>
                <a:cxn ang="0">
                  <a:pos x="0" y="12"/>
                </a:cxn>
                <a:cxn ang="0">
                  <a:pos x="3" y="7"/>
                </a:cxn>
                <a:cxn ang="0">
                  <a:pos x="13" y="2"/>
                </a:cxn>
                <a:cxn ang="0">
                  <a:pos x="31" y="0"/>
                </a:cxn>
                <a:cxn ang="0">
                  <a:pos x="39" y="5"/>
                </a:cxn>
                <a:cxn ang="0">
                  <a:pos x="50" y="3"/>
                </a:cxn>
                <a:cxn ang="0">
                  <a:pos x="68" y="16"/>
                </a:cxn>
                <a:cxn ang="0">
                  <a:pos x="63" y="22"/>
                </a:cxn>
                <a:cxn ang="0">
                  <a:pos x="60" y="26"/>
                </a:cxn>
                <a:cxn ang="0">
                  <a:pos x="61" y="30"/>
                </a:cxn>
                <a:cxn ang="0">
                  <a:pos x="56" y="34"/>
                </a:cxn>
                <a:cxn ang="0">
                  <a:pos x="52" y="40"/>
                </a:cxn>
                <a:cxn ang="0">
                  <a:pos x="47" y="43"/>
                </a:cxn>
                <a:cxn ang="0">
                  <a:pos x="45" y="43"/>
                </a:cxn>
                <a:cxn ang="0">
                  <a:pos x="44" y="47"/>
                </a:cxn>
                <a:cxn ang="0">
                  <a:pos x="41" y="45"/>
                </a:cxn>
                <a:cxn ang="0">
                  <a:pos x="44" y="48"/>
                </a:cxn>
                <a:cxn ang="0">
                  <a:pos x="41" y="52"/>
                </a:cxn>
                <a:cxn ang="0">
                  <a:pos x="39" y="51"/>
                </a:cxn>
                <a:cxn ang="0">
                  <a:pos x="37" y="49"/>
                </a:cxn>
                <a:cxn ang="0">
                  <a:pos x="34" y="44"/>
                </a:cxn>
                <a:cxn ang="0">
                  <a:pos x="32" y="44"/>
                </a:cxn>
                <a:cxn ang="0">
                  <a:pos x="29" y="37"/>
                </a:cxn>
                <a:cxn ang="0">
                  <a:pos x="24" y="34"/>
                </a:cxn>
                <a:cxn ang="0">
                  <a:pos x="21" y="29"/>
                </a:cxn>
                <a:cxn ang="0">
                  <a:pos x="13" y="23"/>
                </a:cxn>
                <a:cxn ang="0">
                  <a:pos x="9" y="18"/>
                </a:cxn>
                <a:cxn ang="0">
                  <a:pos x="0" y="12"/>
                </a:cxn>
              </a:cxnLst>
              <a:rect l="0" t="0" r="r" b="b"/>
              <a:pathLst>
                <a:path w="68" h="52">
                  <a:moveTo>
                    <a:pt x="0" y="12"/>
                  </a:moveTo>
                  <a:lnTo>
                    <a:pt x="3" y="7"/>
                  </a:lnTo>
                  <a:lnTo>
                    <a:pt x="13" y="2"/>
                  </a:lnTo>
                  <a:lnTo>
                    <a:pt x="31" y="0"/>
                  </a:lnTo>
                  <a:lnTo>
                    <a:pt x="39" y="5"/>
                  </a:lnTo>
                  <a:lnTo>
                    <a:pt x="50" y="3"/>
                  </a:lnTo>
                  <a:lnTo>
                    <a:pt x="68" y="16"/>
                  </a:lnTo>
                  <a:lnTo>
                    <a:pt x="63" y="22"/>
                  </a:lnTo>
                  <a:lnTo>
                    <a:pt x="60" y="26"/>
                  </a:lnTo>
                  <a:lnTo>
                    <a:pt x="61" y="30"/>
                  </a:lnTo>
                  <a:lnTo>
                    <a:pt x="56" y="34"/>
                  </a:lnTo>
                  <a:lnTo>
                    <a:pt x="52" y="40"/>
                  </a:lnTo>
                  <a:lnTo>
                    <a:pt x="47" y="43"/>
                  </a:lnTo>
                  <a:lnTo>
                    <a:pt x="45" y="43"/>
                  </a:lnTo>
                  <a:lnTo>
                    <a:pt x="44" y="47"/>
                  </a:lnTo>
                  <a:lnTo>
                    <a:pt x="41" y="45"/>
                  </a:lnTo>
                  <a:lnTo>
                    <a:pt x="44" y="48"/>
                  </a:lnTo>
                  <a:lnTo>
                    <a:pt x="41" y="52"/>
                  </a:lnTo>
                  <a:lnTo>
                    <a:pt x="39" y="51"/>
                  </a:lnTo>
                  <a:lnTo>
                    <a:pt x="37" y="49"/>
                  </a:lnTo>
                  <a:lnTo>
                    <a:pt x="34" y="44"/>
                  </a:lnTo>
                  <a:lnTo>
                    <a:pt x="32" y="44"/>
                  </a:lnTo>
                  <a:lnTo>
                    <a:pt x="29" y="37"/>
                  </a:lnTo>
                  <a:lnTo>
                    <a:pt x="24" y="34"/>
                  </a:lnTo>
                  <a:lnTo>
                    <a:pt x="21" y="29"/>
                  </a:lnTo>
                  <a:lnTo>
                    <a:pt x="13" y="23"/>
                  </a:lnTo>
                  <a:lnTo>
                    <a:pt x="9" y="18"/>
                  </a:lnTo>
                  <a:lnTo>
                    <a:pt x="0" y="1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6" name="Freeform 49">
              <a:extLst>
                <a:ext uri="{FF2B5EF4-FFF2-40B4-BE49-F238E27FC236}">
                  <a16:creationId xmlns:a16="http://schemas.microsoft.com/office/drawing/2014/main" id="{DE6466AD-A7B5-CA6D-66E6-5B2B76DF63DE}"/>
                </a:ext>
              </a:extLst>
            </p:cNvPr>
            <p:cNvSpPr>
              <a:spLocks/>
            </p:cNvSpPr>
            <p:nvPr/>
          </p:nvSpPr>
          <p:spPr bwMode="auto">
            <a:xfrm>
              <a:off x="3600450" y="2482850"/>
              <a:ext cx="895350" cy="609600"/>
            </a:xfrm>
            <a:custGeom>
              <a:avLst/>
              <a:gdLst/>
              <a:ahLst/>
              <a:cxnLst>
                <a:cxn ang="0">
                  <a:pos x="0" y="50"/>
                </a:cxn>
                <a:cxn ang="0">
                  <a:pos x="3" y="16"/>
                </a:cxn>
                <a:cxn ang="0">
                  <a:pos x="5" y="0"/>
                </a:cxn>
                <a:cxn ang="0">
                  <a:pos x="46" y="3"/>
                </a:cxn>
                <a:cxn ang="0">
                  <a:pos x="93" y="5"/>
                </a:cxn>
                <a:cxn ang="0">
                  <a:pos x="90" y="11"/>
                </a:cxn>
                <a:cxn ang="0">
                  <a:pos x="94" y="15"/>
                </a:cxn>
                <a:cxn ang="0">
                  <a:pos x="94" y="46"/>
                </a:cxn>
                <a:cxn ang="0">
                  <a:pos x="92" y="46"/>
                </a:cxn>
                <a:cxn ang="0">
                  <a:pos x="92" y="50"/>
                </a:cxn>
                <a:cxn ang="0">
                  <a:pos x="94" y="53"/>
                </a:cxn>
                <a:cxn ang="0">
                  <a:pos x="93" y="56"/>
                </a:cxn>
                <a:cxn ang="0">
                  <a:pos x="94" y="64"/>
                </a:cxn>
                <a:cxn ang="0">
                  <a:pos x="91" y="63"/>
                </a:cxn>
                <a:cxn ang="0">
                  <a:pos x="89" y="60"/>
                </a:cxn>
                <a:cxn ang="0">
                  <a:pos x="85" y="58"/>
                </a:cxn>
                <a:cxn ang="0">
                  <a:pos x="81" y="57"/>
                </a:cxn>
                <a:cxn ang="0">
                  <a:pos x="73" y="57"/>
                </a:cxn>
                <a:cxn ang="0">
                  <a:pos x="68" y="54"/>
                </a:cxn>
                <a:cxn ang="0">
                  <a:pos x="0" y="50"/>
                </a:cxn>
              </a:cxnLst>
              <a:rect l="0" t="0" r="r" b="b"/>
              <a:pathLst>
                <a:path w="94" h="64">
                  <a:moveTo>
                    <a:pt x="0" y="50"/>
                  </a:moveTo>
                  <a:lnTo>
                    <a:pt x="3" y="16"/>
                  </a:lnTo>
                  <a:lnTo>
                    <a:pt x="5" y="0"/>
                  </a:lnTo>
                  <a:lnTo>
                    <a:pt x="46" y="3"/>
                  </a:lnTo>
                  <a:lnTo>
                    <a:pt x="93" y="5"/>
                  </a:lnTo>
                  <a:lnTo>
                    <a:pt x="90" y="11"/>
                  </a:lnTo>
                  <a:lnTo>
                    <a:pt x="94" y="15"/>
                  </a:lnTo>
                  <a:lnTo>
                    <a:pt x="94" y="46"/>
                  </a:lnTo>
                  <a:lnTo>
                    <a:pt x="92" y="46"/>
                  </a:lnTo>
                  <a:lnTo>
                    <a:pt x="92" y="50"/>
                  </a:lnTo>
                  <a:lnTo>
                    <a:pt x="94" y="53"/>
                  </a:lnTo>
                  <a:lnTo>
                    <a:pt x="93" y="56"/>
                  </a:lnTo>
                  <a:lnTo>
                    <a:pt x="94" y="64"/>
                  </a:lnTo>
                  <a:lnTo>
                    <a:pt x="91" y="63"/>
                  </a:lnTo>
                  <a:lnTo>
                    <a:pt x="89" y="60"/>
                  </a:lnTo>
                  <a:lnTo>
                    <a:pt x="85" y="58"/>
                  </a:lnTo>
                  <a:lnTo>
                    <a:pt x="81" y="57"/>
                  </a:lnTo>
                  <a:lnTo>
                    <a:pt x="73" y="57"/>
                  </a:lnTo>
                  <a:lnTo>
                    <a:pt x="68" y="54"/>
                  </a:lnTo>
                  <a:lnTo>
                    <a:pt x="0" y="50"/>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7" name="Freeform 50">
              <a:extLst>
                <a:ext uri="{FF2B5EF4-FFF2-40B4-BE49-F238E27FC236}">
                  <a16:creationId xmlns:a16="http://schemas.microsoft.com/office/drawing/2014/main" id="{CFD4E4BC-0F8D-AF14-A7B5-08CFDD7DF04A}"/>
                </a:ext>
              </a:extLst>
            </p:cNvPr>
            <p:cNvSpPr>
              <a:spLocks/>
            </p:cNvSpPr>
            <p:nvPr/>
          </p:nvSpPr>
          <p:spPr bwMode="auto">
            <a:xfrm>
              <a:off x="5286375" y="3911600"/>
              <a:ext cx="1085850" cy="371475"/>
            </a:xfrm>
            <a:custGeom>
              <a:avLst/>
              <a:gdLst/>
              <a:ahLst/>
              <a:cxnLst>
                <a:cxn ang="0">
                  <a:pos x="0" y="39"/>
                </a:cxn>
                <a:cxn ang="0">
                  <a:pos x="2" y="32"/>
                </a:cxn>
                <a:cxn ang="0">
                  <a:pos x="1" y="31"/>
                </a:cxn>
                <a:cxn ang="0">
                  <a:pos x="4" y="29"/>
                </a:cxn>
                <a:cxn ang="0">
                  <a:pos x="8" y="22"/>
                </a:cxn>
                <a:cxn ang="0">
                  <a:pos x="7" y="21"/>
                </a:cxn>
                <a:cxn ang="0">
                  <a:pos x="8" y="18"/>
                </a:cxn>
                <a:cxn ang="0">
                  <a:pos x="8" y="15"/>
                </a:cxn>
                <a:cxn ang="0">
                  <a:pos x="10" y="12"/>
                </a:cxn>
                <a:cxn ang="0">
                  <a:pos x="28" y="11"/>
                </a:cxn>
                <a:cxn ang="0">
                  <a:pos x="28" y="8"/>
                </a:cxn>
                <a:cxn ang="0">
                  <a:pos x="34" y="9"/>
                </a:cxn>
                <a:cxn ang="0">
                  <a:pos x="87" y="4"/>
                </a:cxn>
                <a:cxn ang="0">
                  <a:pos x="114" y="0"/>
                </a:cxn>
                <a:cxn ang="0">
                  <a:pos x="114" y="4"/>
                </a:cxn>
                <a:cxn ang="0">
                  <a:pos x="112" y="5"/>
                </a:cxn>
                <a:cxn ang="0">
                  <a:pos x="109" y="9"/>
                </a:cxn>
                <a:cxn ang="0">
                  <a:pos x="108" y="9"/>
                </a:cxn>
                <a:cxn ang="0">
                  <a:pos x="106" y="10"/>
                </a:cxn>
                <a:cxn ang="0">
                  <a:pos x="104" y="12"/>
                </a:cxn>
                <a:cxn ang="0">
                  <a:pos x="102" y="11"/>
                </a:cxn>
                <a:cxn ang="0">
                  <a:pos x="99" y="13"/>
                </a:cxn>
                <a:cxn ang="0">
                  <a:pos x="99" y="16"/>
                </a:cxn>
                <a:cxn ang="0">
                  <a:pos x="86" y="23"/>
                </a:cxn>
                <a:cxn ang="0">
                  <a:pos x="85" y="26"/>
                </a:cxn>
                <a:cxn ang="0">
                  <a:pos x="82" y="28"/>
                </a:cxn>
                <a:cxn ang="0">
                  <a:pos x="82" y="32"/>
                </a:cxn>
                <a:cxn ang="0">
                  <a:pos x="64" y="34"/>
                </a:cxn>
                <a:cxn ang="0">
                  <a:pos x="29" y="37"/>
                </a:cxn>
                <a:cxn ang="0">
                  <a:pos x="0" y="39"/>
                </a:cxn>
              </a:cxnLst>
              <a:rect l="0" t="0" r="r" b="b"/>
              <a:pathLst>
                <a:path w="114" h="39">
                  <a:moveTo>
                    <a:pt x="0" y="39"/>
                  </a:moveTo>
                  <a:lnTo>
                    <a:pt x="2" y="32"/>
                  </a:lnTo>
                  <a:lnTo>
                    <a:pt x="1" y="31"/>
                  </a:lnTo>
                  <a:lnTo>
                    <a:pt x="4" y="29"/>
                  </a:lnTo>
                  <a:lnTo>
                    <a:pt x="8" y="22"/>
                  </a:lnTo>
                  <a:lnTo>
                    <a:pt x="7" y="21"/>
                  </a:lnTo>
                  <a:lnTo>
                    <a:pt x="8" y="18"/>
                  </a:lnTo>
                  <a:lnTo>
                    <a:pt x="8" y="15"/>
                  </a:lnTo>
                  <a:lnTo>
                    <a:pt x="10" y="12"/>
                  </a:lnTo>
                  <a:lnTo>
                    <a:pt x="28" y="11"/>
                  </a:lnTo>
                  <a:lnTo>
                    <a:pt x="28" y="8"/>
                  </a:lnTo>
                  <a:lnTo>
                    <a:pt x="34" y="9"/>
                  </a:lnTo>
                  <a:lnTo>
                    <a:pt x="87" y="4"/>
                  </a:lnTo>
                  <a:lnTo>
                    <a:pt x="114" y="0"/>
                  </a:lnTo>
                  <a:lnTo>
                    <a:pt x="114" y="4"/>
                  </a:lnTo>
                  <a:lnTo>
                    <a:pt x="112" y="5"/>
                  </a:lnTo>
                  <a:lnTo>
                    <a:pt x="109" y="9"/>
                  </a:lnTo>
                  <a:lnTo>
                    <a:pt x="108" y="9"/>
                  </a:lnTo>
                  <a:lnTo>
                    <a:pt x="106" y="10"/>
                  </a:lnTo>
                  <a:lnTo>
                    <a:pt x="104" y="12"/>
                  </a:lnTo>
                  <a:lnTo>
                    <a:pt x="102" y="11"/>
                  </a:lnTo>
                  <a:lnTo>
                    <a:pt x="99" y="13"/>
                  </a:lnTo>
                  <a:lnTo>
                    <a:pt x="99" y="16"/>
                  </a:lnTo>
                  <a:lnTo>
                    <a:pt x="86" y="23"/>
                  </a:lnTo>
                  <a:lnTo>
                    <a:pt x="85" y="26"/>
                  </a:lnTo>
                  <a:lnTo>
                    <a:pt x="82" y="28"/>
                  </a:lnTo>
                  <a:lnTo>
                    <a:pt x="82" y="32"/>
                  </a:lnTo>
                  <a:lnTo>
                    <a:pt x="64" y="34"/>
                  </a:lnTo>
                  <a:lnTo>
                    <a:pt x="29" y="37"/>
                  </a:lnTo>
                  <a:lnTo>
                    <a:pt x="0" y="3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8" name="Freeform 51">
              <a:extLst>
                <a:ext uri="{FF2B5EF4-FFF2-40B4-BE49-F238E27FC236}">
                  <a16:creationId xmlns:a16="http://schemas.microsoft.com/office/drawing/2014/main" id="{21D2C6C0-363A-DB9B-6940-9B4B32AEC6E5}"/>
                </a:ext>
              </a:extLst>
            </p:cNvPr>
            <p:cNvSpPr>
              <a:spLocks/>
            </p:cNvSpPr>
            <p:nvPr/>
          </p:nvSpPr>
          <p:spPr bwMode="auto">
            <a:xfrm>
              <a:off x="3086100" y="4025900"/>
              <a:ext cx="1781175" cy="1724025"/>
            </a:xfrm>
            <a:custGeom>
              <a:avLst/>
              <a:gdLst/>
              <a:ahLst/>
              <a:cxnLst>
                <a:cxn ang="0">
                  <a:pos x="4" y="71"/>
                </a:cxn>
                <a:cxn ang="0">
                  <a:pos x="99" y="2"/>
                </a:cxn>
                <a:cxn ang="0">
                  <a:pos x="105" y="38"/>
                </a:cxn>
                <a:cxn ang="0">
                  <a:pos x="108" y="41"/>
                </a:cxn>
                <a:cxn ang="0">
                  <a:pos x="116" y="42"/>
                </a:cxn>
                <a:cxn ang="0">
                  <a:pos x="123" y="42"/>
                </a:cxn>
                <a:cxn ang="0">
                  <a:pos x="129" y="46"/>
                </a:cxn>
                <a:cxn ang="0">
                  <a:pos x="137" y="50"/>
                </a:cxn>
                <a:cxn ang="0">
                  <a:pos x="140" y="48"/>
                </a:cxn>
                <a:cxn ang="0">
                  <a:pos x="154" y="48"/>
                </a:cxn>
                <a:cxn ang="0">
                  <a:pos x="170" y="50"/>
                </a:cxn>
                <a:cxn ang="0">
                  <a:pos x="180" y="53"/>
                </a:cxn>
                <a:cxn ang="0">
                  <a:pos x="183" y="82"/>
                </a:cxn>
                <a:cxn ang="0">
                  <a:pos x="187" y="98"/>
                </a:cxn>
                <a:cxn ang="0">
                  <a:pos x="186" y="109"/>
                </a:cxn>
                <a:cxn ang="0">
                  <a:pos x="182" y="116"/>
                </a:cxn>
                <a:cxn ang="0">
                  <a:pos x="170" y="123"/>
                </a:cxn>
                <a:cxn ang="0">
                  <a:pos x="171" y="116"/>
                </a:cxn>
                <a:cxn ang="0">
                  <a:pos x="166" y="121"/>
                </a:cxn>
                <a:cxn ang="0">
                  <a:pos x="166" y="126"/>
                </a:cxn>
                <a:cxn ang="0">
                  <a:pos x="146" y="140"/>
                </a:cxn>
                <a:cxn ang="0">
                  <a:pos x="148" y="137"/>
                </a:cxn>
                <a:cxn ang="0">
                  <a:pos x="145" y="135"/>
                </a:cxn>
                <a:cxn ang="0">
                  <a:pos x="142" y="137"/>
                </a:cxn>
                <a:cxn ang="0">
                  <a:pos x="140" y="138"/>
                </a:cxn>
                <a:cxn ang="0">
                  <a:pos x="134" y="144"/>
                </a:cxn>
                <a:cxn ang="0">
                  <a:pos x="129" y="149"/>
                </a:cxn>
                <a:cxn ang="0">
                  <a:pos x="132" y="152"/>
                </a:cxn>
                <a:cxn ang="0">
                  <a:pos x="129" y="156"/>
                </a:cxn>
                <a:cxn ang="0">
                  <a:pos x="125" y="159"/>
                </a:cxn>
                <a:cxn ang="0">
                  <a:pos x="129" y="173"/>
                </a:cxn>
                <a:cxn ang="0">
                  <a:pos x="123" y="179"/>
                </a:cxn>
                <a:cxn ang="0">
                  <a:pos x="104" y="172"/>
                </a:cxn>
                <a:cxn ang="0">
                  <a:pos x="99" y="162"/>
                </a:cxn>
                <a:cxn ang="0">
                  <a:pos x="98" y="153"/>
                </a:cxn>
                <a:cxn ang="0">
                  <a:pos x="81" y="124"/>
                </a:cxn>
                <a:cxn ang="0">
                  <a:pos x="68" y="114"/>
                </a:cxn>
                <a:cxn ang="0">
                  <a:pos x="58" y="114"/>
                </a:cxn>
                <a:cxn ang="0">
                  <a:pos x="47" y="126"/>
                </a:cxn>
                <a:cxn ang="0">
                  <a:pos x="34" y="120"/>
                </a:cxn>
                <a:cxn ang="0">
                  <a:pos x="25" y="103"/>
                </a:cxn>
                <a:cxn ang="0">
                  <a:pos x="8" y="82"/>
                </a:cxn>
                <a:cxn ang="0">
                  <a:pos x="2" y="74"/>
                </a:cxn>
              </a:cxnLst>
              <a:rect l="0" t="0" r="r" b="b"/>
              <a:pathLst>
                <a:path w="187" h="181">
                  <a:moveTo>
                    <a:pt x="2" y="74"/>
                  </a:moveTo>
                  <a:lnTo>
                    <a:pt x="0" y="71"/>
                  </a:lnTo>
                  <a:lnTo>
                    <a:pt x="4" y="71"/>
                  </a:lnTo>
                  <a:lnTo>
                    <a:pt x="51" y="75"/>
                  </a:lnTo>
                  <a:lnTo>
                    <a:pt x="58" y="0"/>
                  </a:lnTo>
                  <a:lnTo>
                    <a:pt x="99" y="2"/>
                  </a:lnTo>
                  <a:lnTo>
                    <a:pt x="97" y="35"/>
                  </a:lnTo>
                  <a:lnTo>
                    <a:pt x="101" y="38"/>
                  </a:lnTo>
                  <a:lnTo>
                    <a:pt x="105" y="38"/>
                  </a:lnTo>
                  <a:lnTo>
                    <a:pt x="106" y="37"/>
                  </a:lnTo>
                  <a:lnTo>
                    <a:pt x="108" y="39"/>
                  </a:lnTo>
                  <a:lnTo>
                    <a:pt x="108" y="41"/>
                  </a:lnTo>
                  <a:lnTo>
                    <a:pt x="112" y="41"/>
                  </a:lnTo>
                  <a:lnTo>
                    <a:pt x="114" y="43"/>
                  </a:lnTo>
                  <a:lnTo>
                    <a:pt x="116" y="42"/>
                  </a:lnTo>
                  <a:lnTo>
                    <a:pt x="119" y="43"/>
                  </a:lnTo>
                  <a:lnTo>
                    <a:pt x="119" y="42"/>
                  </a:lnTo>
                  <a:lnTo>
                    <a:pt x="123" y="42"/>
                  </a:lnTo>
                  <a:lnTo>
                    <a:pt x="125" y="47"/>
                  </a:lnTo>
                  <a:lnTo>
                    <a:pt x="126" y="48"/>
                  </a:lnTo>
                  <a:lnTo>
                    <a:pt x="129" y="46"/>
                  </a:lnTo>
                  <a:lnTo>
                    <a:pt x="133" y="49"/>
                  </a:lnTo>
                  <a:lnTo>
                    <a:pt x="136" y="47"/>
                  </a:lnTo>
                  <a:lnTo>
                    <a:pt x="137" y="50"/>
                  </a:lnTo>
                  <a:lnTo>
                    <a:pt x="137" y="48"/>
                  </a:lnTo>
                  <a:lnTo>
                    <a:pt x="140" y="46"/>
                  </a:lnTo>
                  <a:lnTo>
                    <a:pt x="140" y="48"/>
                  </a:lnTo>
                  <a:lnTo>
                    <a:pt x="144" y="48"/>
                  </a:lnTo>
                  <a:lnTo>
                    <a:pt x="147" y="50"/>
                  </a:lnTo>
                  <a:lnTo>
                    <a:pt x="154" y="48"/>
                  </a:lnTo>
                  <a:lnTo>
                    <a:pt x="162" y="47"/>
                  </a:lnTo>
                  <a:lnTo>
                    <a:pt x="164" y="46"/>
                  </a:lnTo>
                  <a:lnTo>
                    <a:pt x="170" y="50"/>
                  </a:lnTo>
                  <a:lnTo>
                    <a:pt x="173" y="51"/>
                  </a:lnTo>
                  <a:lnTo>
                    <a:pt x="175" y="53"/>
                  </a:lnTo>
                  <a:lnTo>
                    <a:pt x="180" y="53"/>
                  </a:lnTo>
                  <a:lnTo>
                    <a:pt x="180" y="62"/>
                  </a:lnTo>
                  <a:lnTo>
                    <a:pt x="181" y="80"/>
                  </a:lnTo>
                  <a:lnTo>
                    <a:pt x="183" y="82"/>
                  </a:lnTo>
                  <a:lnTo>
                    <a:pt x="183" y="86"/>
                  </a:lnTo>
                  <a:lnTo>
                    <a:pt x="187" y="93"/>
                  </a:lnTo>
                  <a:lnTo>
                    <a:pt x="187" y="98"/>
                  </a:lnTo>
                  <a:lnTo>
                    <a:pt x="185" y="103"/>
                  </a:lnTo>
                  <a:lnTo>
                    <a:pt x="185" y="106"/>
                  </a:lnTo>
                  <a:lnTo>
                    <a:pt x="186" y="109"/>
                  </a:lnTo>
                  <a:lnTo>
                    <a:pt x="186" y="112"/>
                  </a:lnTo>
                  <a:lnTo>
                    <a:pt x="184" y="114"/>
                  </a:lnTo>
                  <a:lnTo>
                    <a:pt x="182" y="116"/>
                  </a:lnTo>
                  <a:lnTo>
                    <a:pt x="184" y="117"/>
                  </a:lnTo>
                  <a:lnTo>
                    <a:pt x="176" y="120"/>
                  </a:lnTo>
                  <a:lnTo>
                    <a:pt x="170" y="123"/>
                  </a:lnTo>
                  <a:lnTo>
                    <a:pt x="174" y="121"/>
                  </a:lnTo>
                  <a:lnTo>
                    <a:pt x="170" y="121"/>
                  </a:lnTo>
                  <a:lnTo>
                    <a:pt x="171" y="116"/>
                  </a:lnTo>
                  <a:lnTo>
                    <a:pt x="168" y="119"/>
                  </a:lnTo>
                  <a:lnTo>
                    <a:pt x="166" y="118"/>
                  </a:lnTo>
                  <a:lnTo>
                    <a:pt x="166" y="121"/>
                  </a:lnTo>
                  <a:lnTo>
                    <a:pt x="168" y="121"/>
                  </a:lnTo>
                  <a:lnTo>
                    <a:pt x="168" y="124"/>
                  </a:lnTo>
                  <a:lnTo>
                    <a:pt x="166" y="126"/>
                  </a:lnTo>
                  <a:lnTo>
                    <a:pt x="164" y="126"/>
                  </a:lnTo>
                  <a:lnTo>
                    <a:pt x="164" y="130"/>
                  </a:lnTo>
                  <a:lnTo>
                    <a:pt x="146" y="140"/>
                  </a:lnTo>
                  <a:lnTo>
                    <a:pt x="147" y="139"/>
                  </a:lnTo>
                  <a:lnTo>
                    <a:pt x="155" y="134"/>
                  </a:lnTo>
                  <a:lnTo>
                    <a:pt x="148" y="137"/>
                  </a:lnTo>
                  <a:lnTo>
                    <a:pt x="149" y="134"/>
                  </a:lnTo>
                  <a:lnTo>
                    <a:pt x="147" y="136"/>
                  </a:lnTo>
                  <a:lnTo>
                    <a:pt x="145" y="135"/>
                  </a:lnTo>
                  <a:lnTo>
                    <a:pt x="145" y="137"/>
                  </a:lnTo>
                  <a:lnTo>
                    <a:pt x="142" y="135"/>
                  </a:lnTo>
                  <a:lnTo>
                    <a:pt x="142" y="137"/>
                  </a:lnTo>
                  <a:lnTo>
                    <a:pt x="145" y="139"/>
                  </a:lnTo>
                  <a:lnTo>
                    <a:pt x="142" y="141"/>
                  </a:lnTo>
                  <a:lnTo>
                    <a:pt x="140" y="138"/>
                  </a:lnTo>
                  <a:lnTo>
                    <a:pt x="139" y="145"/>
                  </a:lnTo>
                  <a:lnTo>
                    <a:pt x="137" y="143"/>
                  </a:lnTo>
                  <a:lnTo>
                    <a:pt x="134" y="144"/>
                  </a:lnTo>
                  <a:lnTo>
                    <a:pt x="133" y="146"/>
                  </a:lnTo>
                  <a:lnTo>
                    <a:pt x="135" y="149"/>
                  </a:lnTo>
                  <a:lnTo>
                    <a:pt x="129" y="149"/>
                  </a:lnTo>
                  <a:lnTo>
                    <a:pt x="131" y="150"/>
                  </a:lnTo>
                  <a:lnTo>
                    <a:pt x="131" y="153"/>
                  </a:lnTo>
                  <a:lnTo>
                    <a:pt x="132" y="152"/>
                  </a:lnTo>
                  <a:lnTo>
                    <a:pt x="131" y="154"/>
                  </a:lnTo>
                  <a:lnTo>
                    <a:pt x="129" y="159"/>
                  </a:lnTo>
                  <a:lnTo>
                    <a:pt x="129" y="156"/>
                  </a:lnTo>
                  <a:lnTo>
                    <a:pt x="127" y="158"/>
                  </a:lnTo>
                  <a:lnTo>
                    <a:pt x="125" y="155"/>
                  </a:lnTo>
                  <a:lnTo>
                    <a:pt x="125" y="159"/>
                  </a:lnTo>
                  <a:lnTo>
                    <a:pt x="130" y="159"/>
                  </a:lnTo>
                  <a:lnTo>
                    <a:pt x="128" y="164"/>
                  </a:lnTo>
                  <a:lnTo>
                    <a:pt x="129" y="173"/>
                  </a:lnTo>
                  <a:lnTo>
                    <a:pt x="134" y="181"/>
                  </a:lnTo>
                  <a:lnTo>
                    <a:pt x="128" y="181"/>
                  </a:lnTo>
                  <a:lnTo>
                    <a:pt x="123" y="179"/>
                  </a:lnTo>
                  <a:lnTo>
                    <a:pt x="119" y="179"/>
                  </a:lnTo>
                  <a:lnTo>
                    <a:pt x="112" y="175"/>
                  </a:lnTo>
                  <a:lnTo>
                    <a:pt x="104" y="172"/>
                  </a:lnTo>
                  <a:lnTo>
                    <a:pt x="104" y="170"/>
                  </a:lnTo>
                  <a:lnTo>
                    <a:pt x="102" y="165"/>
                  </a:lnTo>
                  <a:lnTo>
                    <a:pt x="99" y="162"/>
                  </a:lnTo>
                  <a:lnTo>
                    <a:pt x="100" y="159"/>
                  </a:lnTo>
                  <a:lnTo>
                    <a:pt x="98" y="157"/>
                  </a:lnTo>
                  <a:lnTo>
                    <a:pt x="98" y="153"/>
                  </a:lnTo>
                  <a:lnTo>
                    <a:pt x="94" y="149"/>
                  </a:lnTo>
                  <a:lnTo>
                    <a:pt x="89" y="142"/>
                  </a:lnTo>
                  <a:lnTo>
                    <a:pt x="81" y="124"/>
                  </a:lnTo>
                  <a:lnTo>
                    <a:pt x="75" y="119"/>
                  </a:lnTo>
                  <a:lnTo>
                    <a:pt x="73" y="115"/>
                  </a:lnTo>
                  <a:lnTo>
                    <a:pt x="68" y="114"/>
                  </a:lnTo>
                  <a:lnTo>
                    <a:pt x="63" y="114"/>
                  </a:lnTo>
                  <a:lnTo>
                    <a:pt x="59" y="112"/>
                  </a:lnTo>
                  <a:lnTo>
                    <a:pt x="58" y="114"/>
                  </a:lnTo>
                  <a:lnTo>
                    <a:pt x="54" y="114"/>
                  </a:lnTo>
                  <a:lnTo>
                    <a:pt x="50" y="122"/>
                  </a:lnTo>
                  <a:lnTo>
                    <a:pt x="47" y="126"/>
                  </a:lnTo>
                  <a:lnTo>
                    <a:pt x="44" y="126"/>
                  </a:lnTo>
                  <a:lnTo>
                    <a:pt x="37" y="120"/>
                  </a:lnTo>
                  <a:lnTo>
                    <a:pt x="34" y="120"/>
                  </a:lnTo>
                  <a:lnTo>
                    <a:pt x="27" y="113"/>
                  </a:lnTo>
                  <a:lnTo>
                    <a:pt x="25" y="108"/>
                  </a:lnTo>
                  <a:lnTo>
                    <a:pt x="25" y="103"/>
                  </a:lnTo>
                  <a:lnTo>
                    <a:pt x="22" y="96"/>
                  </a:lnTo>
                  <a:lnTo>
                    <a:pt x="16" y="91"/>
                  </a:lnTo>
                  <a:lnTo>
                    <a:pt x="8" y="82"/>
                  </a:lnTo>
                  <a:lnTo>
                    <a:pt x="6" y="80"/>
                  </a:lnTo>
                  <a:lnTo>
                    <a:pt x="4" y="75"/>
                  </a:lnTo>
                  <a:lnTo>
                    <a:pt x="2" y="7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9" name="Freeform 52">
              <a:extLst>
                <a:ext uri="{FF2B5EF4-FFF2-40B4-BE49-F238E27FC236}">
                  <a16:creationId xmlns:a16="http://schemas.microsoft.com/office/drawing/2014/main" id="{4249B870-A457-DC40-F154-B639F4181525}"/>
                </a:ext>
              </a:extLst>
            </p:cNvPr>
            <p:cNvSpPr>
              <a:spLocks/>
            </p:cNvSpPr>
            <p:nvPr/>
          </p:nvSpPr>
          <p:spPr bwMode="auto">
            <a:xfrm>
              <a:off x="2257425" y="2949575"/>
              <a:ext cx="714375" cy="904875"/>
            </a:xfrm>
            <a:custGeom>
              <a:avLst/>
              <a:gdLst/>
              <a:ahLst/>
              <a:cxnLst>
                <a:cxn ang="0">
                  <a:pos x="0" y="84"/>
                </a:cxn>
                <a:cxn ang="0">
                  <a:pos x="16" y="0"/>
                </a:cxn>
                <a:cxn ang="0">
                  <a:pos x="53" y="7"/>
                </a:cxn>
                <a:cxn ang="0">
                  <a:pos x="50" y="24"/>
                </a:cxn>
                <a:cxn ang="0">
                  <a:pos x="75" y="27"/>
                </a:cxn>
                <a:cxn ang="0">
                  <a:pos x="66" y="95"/>
                </a:cxn>
                <a:cxn ang="0">
                  <a:pos x="0" y="84"/>
                </a:cxn>
              </a:cxnLst>
              <a:rect l="0" t="0" r="r" b="b"/>
              <a:pathLst>
                <a:path w="75" h="95">
                  <a:moveTo>
                    <a:pt x="0" y="84"/>
                  </a:moveTo>
                  <a:lnTo>
                    <a:pt x="16" y="0"/>
                  </a:lnTo>
                  <a:lnTo>
                    <a:pt x="53" y="7"/>
                  </a:lnTo>
                  <a:lnTo>
                    <a:pt x="50" y="24"/>
                  </a:lnTo>
                  <a:lnTo>
                    <a:pt x="75" y="27"/>
                  </a:lnTo>
                  <a:lnTo>
                    <a:pt x="66" y="95"/>
                  </a:lnTo>
                  <a:lnTo>
                    <a:pt x="0" y="8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0" name="Freeform 53">
              <a:extLst>
                <a:ext uri="{FF2B5EF4-FFF2-40B4-BE49-F238E27FC236}">
                  <a16:creationId xmlns:a16="http://schemas.microsoft.com/office/drawing/2014/main" id="{8E190CAB-8733-6803-EA68-DFBC563C8035}"/>
                </a:ext>
              </a:extLst>
            </p:cNvPr>
            <p:cNvSpPr>
              <a:spLocks/>
            </p:cNvSpPr>
            <p:nvPr/>
          </p:nvSpPr>
          <p:spPr bwMode="auto">
            <a:xfrm>
              <a:off x="7105650" y="2330450"/>
              <a:ext cx="200025" cy="409575"/>
            </a:xfrm>
            <a:custGeom>
              <a:avLst/>
              <a:gdLst/>
              <a:ahLst/>
              <a:cxnLst>
                <a:cxn ang="0">
                  <a:pos x="0" y="6"/>
                </a:cxn>
                <a:cxn ang="0">
                  <a:pos x="3" y="18"/>
                </a:cxn>
                <a:cxn ang="0">
                  <a:pos x="4" y="26"/>
                </a:cxn>
                <a:cxn ang="0">
                  <a:pos x="7" y="34"/>
                </a:cxn>
                <a:cxn ang="0">
                  <a:pos x="9" y="43"/>
                </a:cxn>
                <a:cxn ang="0">
                  <a:pos x="19" y="41"/>
                </a:cxn>
                <a:cxn ang="0">
                  <a:pos x="17" y="26"/>
                </a:cxn>
                <a:cxn ang="0">
                  <a:pos x="18" y="16"/>
                </a:cxn>
                <a:cxn ang="0">
                  <a:pos x="21" y="11"/>
                </a:cxn>
                <a:cxn ang="0">
                  <a:pos x="21" y="0"/>
                </a:cxn>
                <a:cxn ang="0">
                  <a:pos x="0" y="6"/>
                </a:cxn>
              </a:cxnLst>
              <a:rect l="0" t="0" r="r" b="b"/>
              <a:pathLst>
                <a:path w="21" h="43">
                  <a:moveTo>
                    <a:pt x="0" y="6"/>
                  </a:moveTo>
                  <a:lnTo>
                    <a:pt x="3" y="18"/>
                  </a:lnTo>
                  <a:lnTo>
                    <a:pt x="4" y="26"/>
                  </a:lnTo>
                  <a:lnTo>
                    <a:pt x="7" y="34"/>
                  </a:lnTo>
                  <a:lnTo>
                    <a:pt x="9" y="43"/>
                  </a:lnTo>
                  <a:lnTo>
                    <a:pt x="19" y="41"/>
                  </a:lnTo>
                  <a:lnTo>
                    <a:pt x="17" y="26"/>
                  </a:lnTo>
                  <a:lnTo>
                    <a:pt x="18" y="16"/>
                  </a:lnTo>
                  <a:lnTo>
                    <a:pt x="21" y="11"/>
                  </a:lnTo>
                  <a:lnTo>
                    <a:pt x="21" y="0"/>
                  </a:lnTo>
                  <a:lnTo>
                    <a:pt x="0" y="6"/>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1" name="Freeform 54">
              <a:extLst>
                <a:ext uri="{FF2B5EF4-FFF2-40B4-BE49-F238E27FC236}">
                  <a16:creationId xmlns:a16="http://schemas.microsoft.com/office/drawing/2014/main" id="{6A010E64-28EE-9DAE-44A2-A0A535362A0F}"/>
                </a:ext>
              </a:extLst>
            </p:cNvPr>
            <p:cNvSpPr>
              <a:spLocks/>
            </p:cNvSpPr>
            <p:nvPr/>
          </p:nvSpPr>
          <p:spPr bwMode="auto">
            <a:xfrm>
              <a:off x="6115050" y="3387725"/>
              <a:ext cx="990600" cy="561975"/>
            </a:xfrm>
            <a:custGeom>
              <a:avLst/>
              <a:gdLst/>
              <a:ahLst/>
              <a:cxnLst>
                <a:cxn ang="0">
                  <a:pos x="10" y="52"/>
                </a:cxn>
                <a:cxn ang="0">
                  <a:pos x="14" y="47"/>
                </a:cxn>
                <a:cxn ang="0">
                  <a:pos x="21" y="40"/>
                </a:cxn>
                <a:cxn ang="0">
                  <a:pos x="29" y="42"/>
                </a:cxn>
                <a:cxn ang="0">
                  <a:pos x="34" y="42"/>
                </a:cxn>
                <a:cxn ang="0">
                  <a:pos x="41" y="39"/>
                </a:cxn>
                <a:cxn ang="0">
                  <a:pos x="42" y="34"/>
                </a:cxn>
                <a:cxn ang="0">
                  <a:pos x="48" y="17"/>
                </a:cxn>
                <a:cxn ang="0">
                  <a:pos x="55" y="13"/>
                </a:cxn>
                <a:cxn ang="0">
                  <a:pos x="61" y="7"/>
                </a:cxn>
                <a:cxn ang="0">
                  <a:pos x="69" y="4"/>
                </a:cxn>
                <a:cxn ang="0">
                  <a:pos x="74" y="1"/>
                </a:cxn>
                <a:cxn ang="0">
                  <a:pos x="79" y="6"/>
                </a:cxn>
                <a:cxn ang="0">
                  <a:pos x="80" y="10"/>
                </a:cxn>
                <a:cxn ang="0">
                  <a:pos x="79" y="16"/>
                </a:cxn>
                <a:cxn ang="0">
                  <a:pos x="83" y="17"/>
                </a:cxn>
                <a:cxn ang="0">
                  <a:pos x="88" y="18"/>
                </a:cxn>
                <a:cxn ang="0">
                  <a:pos x="94" y="21"/>
                </a:cxn>
                <a:cxn ang="0">
                  <a:pos x="94" y="24"/>
                </a:cxn>
                <a:cxn ang="0">
                  <a:pos x="92" y="25"/>
                </a:cxn>
                <a:cxn ang="0">
                  <a:pos x="85" y="20"/>
                </a:cxn>
                <a:cxn ang="0">
                  <a:pos x="95" y="26"/>
                </a:cxn>
                <a:cxn ang="0">
                  <a:pos x="96" y="29"/>
                </a:cxn>
                <a:cxn ang="0">
                  <a:pos x="95" y="29"/>
                </a:cxn>
                <a:cxn ang="0">
                  <a:pos x="94" y="31"/>
                </a:cxn>
                <a:cxn ang="0">
                  <a:pos x="93" y="32"/>
                </a:cxn>
                <a:cxn ang="0">
                  <a:pos x="88" y="28"/>
                </a:cxn>
                <a:cxn ang="0">
                  <a:pos x="93" y="33"/>
                </a:cxn>
                <a:cxn ang="0">
                  <a:pos x="96" y="33"/>
                </a:cxn>
                <a:cxn ang="0">
                  <a:pos x="97" y="34"/>
                </a:cxn>
                <a:cxn ang="0">
                  <a:pos x="95" y="36"/>
                </a:cxn>
                <a:cxn ang="0">
                  <a:pos x="92" y="34"/>
                </a:cxn>
                <a:cxn ang="0">
                  <a:pos x="88" y="32"/>
                </a:cxn>
                <a:cxn ang="0">
                  <a:pos x="91" y="35"/>
                </a:cxn>
                <a:cxn ang="0">
                  <a:pos x="95" y="38"/>
                </a:cxn>
                <a:cxn ang="0">
                  <a:pos x="97" y="36"/>
                </a:cxn>
                <a:cxn ang="0">
                  <a:pos x="101" y="37"/>
                </a:cxn>
                <a:cxn ang="0">
                  <a:pos x="102" y="41"/>
                </a:cxn>
                <a:cxn ang="0">
                  <a:pos x="61" y="51"/>
                </a:cxn>
                <a:cxn ang="0">
                  <a:pos x="0" y="59"/>
                </a:cxn>
              </a:cxnLst>
              <a:rect l="0" t="0" r="r" b="b"/>
              <a:pathLst>
                <a:path w="104" h="59">
                  <a:moveTo>
                    <a:pt x="0" y="59"/>
                  </a:moveTo>
                  <a:lnTo>
                    <a:pt x="10" y="52"/>
                  </a:lnTo>
                  <a:lnTo>
                    <a:pt x="10" y="51"/>
                  </a:lnTo>
                  <a:lnTo>
                    <a:pt x="14" y="47"/>
                  </a:lnTo>
                  <a:lnTo>
                    <a:pt x="17" y="44"/>
                  </a:lnTo>
                  <a:lnTo>
                    <a:pt x="21" y="40"/>
                  </a:lnTo>
                  <a:lnTo>
                    <a:pt x="24" y="44"/>
                  </a:lnTo>
                  <a:lnTo>
                    <a:pt x="29" y="42"/>
                  </a:lnTo>
                  <a:lnTo>
                    <a:pt x="31" y="43"/>
                  </a:lnTo>
                  <a:lnTo>
                    <a:pt x="34" y="42"/>
                  </a:lnTo>
                  <a:lnTo>
                    <a:pt x="36" y="40"/>
                  </a:lnTo>
                  <a:lnTo>
                    <a:pt x="41" y="39"/>
                  </a:lnTo>
                  <a:lnTo>
                    <a:pt x="44" y="35"/>
                  </a:lnTo>
                  <a:lnTo>
                    <a:pt x="42" y="34"/>
                  </a:lnTo>
                  <a:lnTo>
                    <a:pt x="47" y="23"/>
                  </a:lnTo>
                  <a:lnTo>
                    <a:pt x="48" y="17"/>
                  </a:lnTo>
                  <a:lnTo>
                    <a:pt x="53" y="20"/>
                  </a:lnTo>
                  <a:lnTo>
                    <a:pt x="55" y="13"/>
                  </a:lnTo>
                  <a:lnTo>
                    <a:pt x="58" y="13"/>
                  </a:lnTo>
                  <a:lnTo>
                    <a:pt x="61" y="7"/>
                  </a:lnTo>
                  <a:lnTo>
                    <a:pt x="62" y="0"/>
                  </a:lnTo>
                  <a:lnTo>
                    <a:pt x="69" y="4"/>
                  </a:lnTo>
                  <a:lnTo>
                    <a:pt x="71" y="1"/>
                  </a:lnTo>
                  <a:lnTo>
                    <a:pt x="74" y="1"/>
                  </a:lnTo>
                  <a:lnTo>
                    <a:pt x="76" y="4"/>
                  </a:lnTo>
                  <a:lnTo>
                    <a:pt x="79" y="6"/>
                  </a:lnTo>
                  <a:lnTo>
                    <a:pt x="81" y="8"/>
                  </a:lnTo>
                  <a:lnTo>
                    <a:pt x="80" y="10"/>
                  </a:lnTo>
                  <a:lnTo>
                    <a:pt x="78" y="13"/>
                  </a:lnTo>
                  <a:lnTo>
                    <a:pt x="79" y="16"/>
                  </a:lnTo>
                  <a:lnTo>
                    <a:pt x="82" y="15"/>
                  </a:lnTo>
                  <a:lnTo>
                    <a:pt x="83" y="17"/>
                  </a:lnTo>
                  <a:lnTo>
                    <a:pt x="84" y="18"/>
                  </a:lnTo>
                  <a:lnTo>
                    <a:pt x="88" y="18"/>
                  </a:lnTo>
                  <a:lnTo>
                    <a:pt x="90" y="19"/>
                  </a:lnTo>
                  <a:lnTo>
                    <a:pt x="94" y="21"/>
                  </a:lnTo>
                  <a:lnTo>
                    <a:pt x="93" y="22"/>
                  </a:lnTo>
                  <a:lnTo>
                    <a:pt x="94" y="24"/>
                  </a:lnTo>
                  <a:lnTo>
                    <a:pt x="94" y="26"/>
                  </a:lnTo>
                  <a:lnTo>
                    <a:pt x="92" y="25"/>
                  </a:lnTo>
                  <a:lnTo>
                    <a:pt x="89" y="24"/>
                  </a:lnTo>
                  <a:lnTo>
                    <a:pt x="85" y="20"/>
                  </a:lnTo>
                  <a:lnTo>
                    <a:pt x="91" y="26"/>
                  </a:lnTo>
                  <a:lnTo>
                    <a:pt x="95" y="26"/>
                  </a:lnTo>
                  <a:lnTo>
                    <a:pt x="93" y="27"/>
                  </a:lnTo>
                  <a:lnTo>
                    <a:pt x="96" y="29"/>
                  </a:lnTo>
                  <a:lnTo>
                    <a:pt x="96" y="30"/>
                  </a:lnTo>
                  <a:lnTo>
                    <a:pt x="95" y="29"/>
                  </a:lnTo>
                  <a:lnTo>
                    <a:pt x="93" y="29"/>
                  </a:lnTo>
                  <a:lnTo>
                    <a:pt x="94" y="31"/>
                  </a:lnTo>
                  <a:lnTo>
                    <a:pt x="95" y="32"/>
                  </a:lnTo>
                  <a:lnTo>
                    <a:pt x="93" y="32"/>
                  </a:lnTo>
                  <a:lnTo>
                    <a:pt x="90" y="30"/>
                  </a:lnTo>
                  <a:lnTo>
                    <a:pt x="88" y="28"/>
                  </a:lnTo>
                  <a:lnTo>
                    <a:pt x="89" y="30"/>
                  </a:lnTo>
                  <a:lnTo>
                    <a:pt x="93" y="33"/>
                  </a:lnTo>
                  <a:lnTo>
                    <a:pt x="94" y="33"/>
                  </a:lnTo>
                  <a:lnTo>
                    <a:pt x="96" y="33"/>
                  </a:lnTo>
                  <a:lnTo>
                    <a:pt x="96" y="34"/>
                  </a:lnTo>
                  <a:lnTo>
                    <a:pt x="97" y="34"/>
                  </a:lnTo>
                  <a:lnTo>
                    <a:pt x="97" y="35"/>
                  </a:lnTo>
                  <a:lnTo>
                    <a:pt x="95" y="36"/>
                  </a:lnTo>
                  <a:lnTo>
                    <a:pt x="93" y="35"/>
                  </a:lnTo>
                  <a:lnTo>
                    <a:pt x="92" y="34"/>
                  </a:lnTo>
                  <a:lnTo>
                    <a:pt x="88" y="33"/>
                  </a:lnTo>
                  <a:lnTo>
                    <a:pt x="88" y="32"/>
                  </a:lnTo>
                  <a:lnTo>
                    <a:pt x="87" y="34"/>
                  </a:lnTo>
                  <a:lnTo>
                    <a:pt x="91" y="35"/>
                  </a:lnTo>
                  <a:lnTo>
                    <a:pt x="92" y="36"/>
                  </a:lnTo>
                  <a:lnTo>
                    <a:pt x="95" y="38"/>
                  </a:lnTo>
                  <a:lnTo>
                    <a:pt x="97" y="38"/>
                  </a:lnTo>
                  <a:lnTo>
                    <a:pt x="97" y="36"/>
                  </a:lnTo>
                  <a:lnTo>
                    <a:pt x="98" y="37"/>
                  </a:lnTo>
                  <a:lnTo>
                    <a:pt x="101" y="37"/>
                  </a:lnTo>
                  <a:lnTo>
                    <a:pt x="104" y="42"/>
                  </a:lnTo>
                  <a:lnTo>
                    <a:pt x="102" y="41"/>
                  </a:lnTo>
                  <a:lnTo>
                    <a:pt x="102" y="43"/>
                  </a:lnTo>
                  <a:lnTo>
                    <a:pt x="61" y="51"/>
                  </a:lnTo>
                  <a:lnTo>
                    <a:pt x="27" y="55"/>
                  </a:lnTo>
                  <a:lnTo>
                    <a:pt x="0" y="5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2" name="Freeform 55">
              <a:extLst>
                <a:ext uri="{FF2B5EF4-FFF2-40B4-BE49-F238E27FC236}">
                  <a16:creationId xmlns:a16="http://schemas.microsoft.com/office/drawing/2014/main" id="{77FE581F-9ABB-2886-D544-D8A12AD9C588}"/>
                </a:ext>
              </a:extLst>
            </p:cNvPr>
            <p:cNvSpPr>
              <a:spLocks/>
            </p:cNvSpPr>
            <p:nvPr/>
          </p:nvSpPr>
          <p:spPr bwMode="auto">
            <a:xfrm>
              <a:off x="7058025" y="3540125"/>
              <a:ext cx="57150" cy="161925"/>
            </a:xfrm>
            <a:custGeom>
              <a:avLst/>
              <a:gdLst/>
              <a:ahLst/>
              <a:cxnLst>
                <a:cxn ang="0">
                  <a:pos x="0" y="10"/>
                </a:cxn>
                <a:cxn ang="0">
                  <a:pos x="0" y="15"/>
                </a:cxn>
                <a:cxn ang="0">
                  <a:pos x="2" y="17"/>
                </a:cxn>
                <a:cxn ang="0">
                  <a:pos x="3" y="11"/>
                </a:cxn>
                <a:cxn ang="0">
                  <a:pos x="5" y="8"/>
                </a:cxn>
                <a:cxn ang="0">
                  <a:pos x="6" y="0"/>
                </a:cxn>
                <a:cxn ang="0">
                  <a:pos x="3" y="2"/>
                </a:cxn>
                <a:cxn ang="0">
                  <a:pos x="0" y="10"/>
                </a:cxn>
              </a:cxnLst>
              <a:rect l="0" t="0" r="r" b="b"/>
              <a:pathLst>
                <a:path w="6" h="17">
                  <a:moveTo>
                    <a:pt x="0" y="10"/>
                  </a:moveTo>
                  <a:lnTo>
                    <a:pt x="0" y="15"/>
                  </a:lnTo>
                  <a:lnTo>
                    <a:pt x="2" y="17"/>
                  </a:lnTo>
                  <a:lnTo>
                    <a:pt x="3" y="11"/>
                  </a:lnTo>
                  <a:lnTo>
                    <a:pt x="5" y="8"/>
                  </a:lnTo>
                  <a:lnTo>
                    <a:pt x="6" y="0"/>
                  </a:lnTo>
                  <a:lnTo>
                    <a:pt x="3" y="2"/>
                  </a:lnTo>
                  <a:lnTo>
                    <a:pt x="0" y="10"/>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3" name="Freeform 56">
              <a:extLst>
                <a:ext uri="{FF2B5EF4-FFF2-40B4-BE49-F238E27FC236}">
                  <a16:creationId xmlns:a16="http://schemas.microsoft.com/office/drawing/2014/main" id="{189675BF-1747-2AEC-7243-A80CA740EF51}"/>
                </a:ext>
              </a:extLst>
            </p:cNvPr>
            <p:cNvSpPr>
              <a:spLocks/>
            </p:cNvSpPr>
            <p:nvPr/>
          </p:nvSpPr>
          <p:spPr bwMode="auto">
            <a:xfrm>
              <a:off x="1466850" y="1625600"/>
              <a:ext cx="847725" cy="619125"/>
            </a:xfrm>
            <a:custGeom>
              <a:avLst/>
              <a:gdLst/>
              <a:ahLst/>
              <a:cxnLst>
                <a:cxn ang="0">
                  <a:pos x="3" y="18"/>
                </a:cxn>
                <a:cxn ang="0">
                  <a:pos x="2" y="28"/>
                </a:cxn>
                <a:cxn ang="0">
                  <a:pos x="4" y="29"/>
                </a:cxn>
                <a:cxn ang="0">
                  <a:pos x="2" y="32"/>
                </a:cxn>
                <a:cxn ang="0">
                  <a:pos x="3" y="34"/>
                </a:cxn>
                <a:cxn ang="0">
                  <a:pos x="1" y="38"/>
                </a:cxn>
                <a:cxn ang="0">
                  <a:pos x="0" y="39"/>
                </a:cxn>
                <a:cxn ang="0">
                  <a:pos x="6" y="44"/>
                </a:cxn>
                <a:cxn ang="0">
                  <a:pos x="11" y="53"/>
                </a:cxn>
                <a:cxn ang="0">
                  <a:pos x="32" y="60"/>
                </a:cxn>
                <a:cxn ang="0">
                  <a:pos x="79" y="65"/>
                </a:cxn>
                <a:cxn ang="0">
                  <a:pos x="27" y="0"/>
                </a:cxn>
                <a:cxn ang="0">
                  <a:pos x="27" y="2"/>
                </a:cxn>
                <a:cxn ang="0">
                  <a:pos x="27" y="5"/>
                </a:cxn>
                <a:cxn ang="0">
                  <a:pos x="29" y="7"/>
                </a:cxn>
                <a:cxn ang="0">
                  <a:pos x="26" y="9"/>
                </a:cxn>
                <a:cxn ang="0">
                  <a:pos x="27" y="10"/>
                </a:cxn>
                <a:cxn ang="0">
                  <a:pos x="28" y="17"/>
                </a:cxn>
                <a:cxn ang="0">
                  <a:pos x="27" y="18"/>
                </a:cxn>
                <a:cxn ang="0">
                  <a:pos x="25" y="23"/>
                </a:cxn>
                <a:cxn ang="0">
                  <a:pos x="25" y="24"/>
                </a:cxn>
                <a:cxn ang="0">
                  <a:pos x="23" y="29"/>
                </a:cxn>
                <a:cxn ang="0">
                  <a:pos x="19" y="31"/>
                </a:cxn>
                <a:cxn ang="0">
                  <a:pos x="18" y="30"/>
                </a:cxn>
                <a:cxn ang="0">
                  <a:pos x="16" y="31"/>
                </a:cxn>
                <a:cxn ang="0">
                  <a:pos x="17" y="29"/>
                </a:cxn>
                <a:cxn ang="0">
                  <a:pos x="15" y="28"/>
                </a:cxn>
                <a:cxn ang="0">
                  <a:pos x="17" y="27"/>
                </a:cxn>
                <a:cxn ang="0">
                  <a:pos x="19" y="30"/>
                </a:cxn>
                <a:cxn ang="0">
                  <a:pos x="20" y="28"/>
                </a:cxn>
                <a:cxn ang="0">
                  <a:pos x="22" y="27"/>
                </a:cxn>
                <a:cxn ang="0">
                  <a:pos x="21" y="24"/>
                </a:cxn>
                <a:cxn ang="0">
                  <a:pos x="22" y="21"/>
                </a:cxn>
                <a:cxn ang="0">
                  <a:pos x="24" y="17"/>
                </a:cxn>
                <a:cxn ang="0">
                  <a:pos x="22" y="20"/>
                </a:cxn>
                <a:cxn ang="0">
                  <a:pos x="18" y="23"/>
                </a:cxn>
                <a:cxn ang="0">
                  <a:pos x="16" y="26"/>
                </a:cxn>
                <a:cxn ang="0">
                  <a:pos x="19" y="21"/>
                </a:cxn>
                <a:cxn ang="0">
                  <a:pos x="23" y="19"/>
                </a:cxn>
                <a:cxn ang="0">
                  <a:pos x="23" y="16"/>
                </a:cxn>
                <a:cxn ang="0">
                  <a:pos x="22" y="14"/>
                </a:cxn>
                <a:cxn ang="0">
                  <a:pos x="21" y="14"/>
                </a:cxn>
                <a:cxn ang="0">
                  <a:pos x="19" y="13"/>
                </a:cxn>
                <a:cxn ang="0">
                  <a:pos x="4" y="3"/>
                </a:cxn>
              </a:cxnLst>
              <a:rect l="0" t="0" r="r" b="b"/>
              <a:pathLst>
                <a:path w="89" h="65">
                  <a:moveTo>
                    <a:pt x="2" y="11"/>
                  </a:moveTo>
                  <a:lnTo>
                    <a:pt x="3" y="15"/>
                  </a:lnTo>
                  <a:lnTo>
                    <a:pt x="3" y="18"/>
                  </a:lnTo>
                  <a:lnTo>
                    <a:pt x="3" y="22"/>
                  </a:lnTo>
                  <a:lnTo>
                    <a:pt x="3" y="23"/>
                  </a:lnTo>
                  <a:lnTo>
                    <a:pt x="2" y="28"/>
                  </a:lnTo>
                  <a:lnTo>
                    <a:pt x="4" y="27"/>
                  </a:lnTo>
                  <a:lnTo>
                    <a:pt x="6" y="29"/>
                  </a:lnTo>
                  <a:lnTo>
                    <a:pt x="4" y="29"/>
                  </a:lnTo>
                  <a:lnTo>
                    <a:pt x="2" y="29"/>
                  </a:lnTo>
                  <a:lnTo>
                    <a:pt x="2" y="31"/>
                  </a:lnTo>
                  <a:lnTo>
                    <a:pt x="2" y="32"/>
                  </a:lnTo>
                  <a:lnTo>
                    <a:pt x="4" y="32"/>
                  </a:lnTo>
                  <a:lnTo>
                    <a:pt x="4" y="33"/>
                  </a:lnTo>
                  <a:lnTo>
                    <a:pt x="3" y="34"/>
                  </a:lnTo>
                  <a:lnTo>
                    <a:pt x="3" y="36"/>
                  </a:lnTo>
                  <a:lnTo>
                    <a:pt x="2" y="38"/>
                  </a:lnTo>
                  <a:lnTo>
                    <a:pt x="1" y="38"/>
                  </a:lnTo>
                  <a:lnTo>
                    <a:pt x="2" y="35"/>
                  </a:lnTo>
                  <a:lnTo>
                    <a:pt x="1" y="34"/>
                  </a:lnTo>
                  <a:lnTo>
                    <a:pt x="0" y="39"/>
                  </a:lnTo>
                  <a:lnTo>
                    <a:pt x="2" y="40"/>
                  </a:lnTo>
                  <a:lnTo>
                    <a:pt x="6" y="42"/>
                  </a:lnTo>
                  <a:lnTo>
                    <a:pt x="6" y="44"/>
                  </a:lnTo>
                  <a:lnTo>
                    <a:pt x="8" y="44"/>
                  </a:lnTo>
                  <a:lnTo>
                    <a:pt x="12" y="51"/>
                  </a:lnTo>
                  <a:lnTo>
                    <a:pt x="11" y="53"/>
                  </a:lnTo>
                  <a:lnTo>
                    <a:pt x="16" y="57"/>
                  </a:lnTo>
                  <a:lnTo>
                    <a:pt x="25" y="57"/>
                  </a:lnTo>
                  <a:lnTo>
                    <a:pt x="32" y="60"/>
                  </a:lnTo>
                  <a:lnTo>
                    <a:pt x="35" y="59"/>
                  </a:lnTo>
                  <a:lnTo>
                    <a:pt x="56" y="60"/>
                  </a:lnTo>
                  <a:lnTo>
                    <a:pt x="79" y="65"/>
                  </a:lnTo>
                  <a:lnTo>
                    <a:pt x="79" y="58"/>
                  </a:lnTo>
                  <a:lnTo>
                    <a:pt x="89" y="17"/>
                  </a:lnTo>
                  <a:lnTo>
                    <a:pt x="27" y="0"/>
                  </a:lnTo>
                  <a:lnTo>
                    <a:pt x="27" y="1"/>
                  </a:lnTo>
                  <a:lnTo>
                    <a:pt x="27" y="2"/>
                  </a:lnTo>
                  <a:lnTo>
                    <a:pt x="27" y="2"/>
                  </a:lnTo>
                  <a:lnTo>
                    <a:pt x="27" y="3"/>
                  </a:lnTo>
                  <a:lnTo>
                    <a:pt x="27" y="4"/>
                  </a:lnTo>
                  <a:lnTo>
                    <a:pt x="27" y="5"/>
                  </a:lnTo>
                  <a:lnTo>
                    <a:pt x="28" y="4"/>
                  </a:lnTo>
                  <a:lnTo>
                    <a:pt x="29" y="5"/>
                  </a:lnTo>
                  <a:lnTo>
                    <a:pt x="29" y="7"/>
                  </a:lnTo>
                  <a:lnTo>
                    <a:pt x="29" y="8"/>
                  </a:lnTo>
                  <a:lnTo>
                    <a:pt x="28" y="10"/>
                  </a:lnTo>
                  <a:lnTo>
                    <a:pt x="26" y="9"/>
                  </a:lnTo>
                  <a:lnTo>
                    <a:pt x="26" y="9"/>
                  </a:lnTo>
                  <a:lnTo>
                    <a:pt x="26" y="10"/>
                  </a:lnTo>
                  <a:lnTo>
                    <a:pt x="27" y="10"/>
                  </a:lnTo>
                  <a:lnTo>
                    <a:pt x="28" y="13"/>
                  </a:lnTo>
                  <a:lnTo>
                    <a:pt x="27" y="16"/>
                  </a:lnTo>
                  <a:lnTo>
                    <a:pt x="28" y="17"/>
                  </a:lnTo>
                  <a:lnTo>
                    <a:pt x="29" y="17"/>
                  </a:lnTo>
                  <a:lnTo>
                    <a:pt x="28" y="18"/>
                  </a:lnTo>
                  <a:lnTo>
                    <a:pt x="27" y="18"/>
                  </a:lnTo>
                  <a:lnTo>
                    <a:pt x="26" y="21"/>
                  </a:lnTo>
                  <a:lnTo>
                    <a:pt x="26" y="21"/>
                  </a:lnTo>
                  <a:lnTo>
                    <a:pt x="25" y="23"/>
                  </a:lnTo>
                  <a:lnTo>
                    <a:pt x="25" y="23"/>
                  </a:lnTo>
                  <a:lnTo>
                    <a:pt x="25" y="24"/>
                  </a:lnTo>
                  <a:lnTo>
                    <a:pt x="25" y="24"/>
                  </a:lnTo>
                  <a:lnTo>
                    <a:pt x="24" y="28"/>
                  </a:lnTo>
                  <a:lnTo>
                    <a:pt x="23" y="28"/>
                  </a:lnTo>
                  <a:lnTo>
                    <a:pt x="23" y="29"/>
                  </a:lnTo>
                  <a:lnTo>
                    <a:pt x="22" y="28"/>
                  </a:lnTo>
                  <a:lnTo>
                    <a:pt x="22" y="29"/>
                  </a:lnTo>
                  <a:lnTo>
                    <a:pt x="19" y="31"/>
                  </a:lnTo>
                  <a:lnTo>
                    <a:pt x="18" y="31"/>
                  </a:lnTo>
                  <a:lnTo>
                    <a:pt x="18" y="30"/>
                  </a:lnTo>
                  <a:lnTo>
                    <a:pt x="18" y="30"/>
                  </a:lnTo>
                  <a:lnTo>
                    <a:pt x="17" y="30"/>
                  </a:lnTo>
                  <a:lnTo>
                    <a:pt x="17" y="31"/>
                  </a:lnTo>
                  <a:lnTo>
                    <a:pt x="16" y="31"/>
                  </a:lnTo>
                  <a:lnTo>
                    <a:pt x="16" y="30"/>
                  </a:lnTo>
                  <a:lnTo>
                    <a:pt x="16" y="30"/>
                  </a:lnTo>
                  <a:lnTo>
                    <a:pt x="17" y="29"/>
                  </a:lnTo>
                  <a:lnTo>
                    <a:pt x="15" y="29"/>
                  </a:lnTo>
                  <a:lnTo>
                    <a:pt x="16" y="29"/>
                  </a:lnTo>
                  <a:lnTo>
                    <a:pt x="15" y="28"/>
                  </a:lnTo>
                  <a:lnTo>
                    <a:pt x="16" y="27"/>
                  </a:lnTo>
                  <a:lnTo>
                    <a:pt x="17" y="28"/>
                  </a:lnTo>
                  <a:lnTo>
                    <a:pt x="17" y="27"/>
                  </a:lnTo>
                  <a:lnTo>
                    <a:pt x="19" y="26"/>
                  </a:lnTo>
                  <a:lnTo>
                    <a:pt x="18" y="28"/>
                  </a:lnTo>
                  <a:lnTo>
                    <a:pt x="19" y="30"/>
                  </a:lnTo>
                  <a:lnTo>
                    <a:pt x="19" y="27"/>
                  </a:lnTo>
                  <a:lnTo>
                    <a:pt x="21" y="26"/>
                  </a:lnTo>
                  <a:lnTo>
                    <a:pt x="20" y="28"/>
                  </a:lnTo>
                  <a:lnTo>
                    <a:pt x="21" y="29"/>
                  </a:lnTo>
                  <a:lnTo>
                    <a:pt x="21" y="28"/>
                  </a:lnTo>
                  <a:lnTo>
                    <a:pt x="22" y="27"/>
                  </a:lnTo>
                  <a:lnTo>
                    <a:pt x="23" y="25"/>
                  </a:lnTo>
                  <a:lnTo>
                    <a:pt x="23" y="24"/>
                  </a:lnTo>
                  <a:lnTo>
                    <a:pt x="21" y="24"/>
                  </a:lnTo>
                  <a:lnTo>
                    <a:pt x="22" y="23"/>
                  </a:lnTo>
                  <a:lnTo>
                    <a:pt x="22" y="23"/>
                  </a:lnTo>
                  <a:lnTo>
                    <a:pt x="22" y="21"/>
                  </a:lnTo>
                  <a:lnTo>
                    <a:pt x="25" y="21"/>
                  </a:lnTo>
                  <a:lnTo>
                    <a:pt x="25" y="19"/>
                  </a:lnTo>
                  <a:lnTo>
                    <a:pt x="24" y="17"/>
                  </a:lnTo>
                  <a:lnTo>
                    <a:pt x="24" y="20"/>
                  </a:lnTo>
                  <a:lnTo>
                    <a:pt x="23" y="19"/>
                  </a:lnTo>
                  <a:lnTo>
                    <a:pt x="22" y="20"/>
                  </a:lnTo>
                  <a:lnTo>
                    <a:pt x="21" y="22"/>
                  </a:lnTo>
                  <a:lnTo>
                    <a:pt x="20" y="22"/>
                  </a:lnTo>
                  <a:lnTo>
                    <a:pt x="18" y="23"/>
                  </a:lnTo>
                  <a:lnTo>
                    <a:pt x="16" y="25"/>
                  </a:lnTo>
                  <a:lnTo>
                    <a:pt x="19" y="25"/>
                  </a:lnTo>
                  <a:lnTo>
                    <a:pt x="16" y="26"/>
                  </a:lnTo>
                  <a:lnTo>
                    <a:pt x="15" y="25"/>
                  </a:lnTo>
                  <a:lnTo>
                    <a:pt x="18" y="22"/>
                  </a:lnTo>
                  <a:lnTo>
                    <a:pt x="19" y="21"/>
                  </a:lnTo>
                  <a:lnTo>
                    <a:pt x="21" y="19"/>
                  </a:lnTo>
                  <a:lnTo>
                    <a:pt x="22" y="20"/>
                  </a:lnTo>
                  <a:lnTo>
                    <a:pt x="23" y="19"/>
                  </a:lnTo>
                  <a:lnTo>
                    <a:pt x="24" y="16"/>
                  </a:lnTo>
                  <a:lnTo>
                    <a:pt x="24" y="15"/>
                  </a:lnTo>
                  <a:lnTo>
                    <a:pt x="23" y="16"/>
                  </a:lnTo>
                  <a:lnTo>
                    <a:pt x="22" y="16"/>
                  </a:lnTo>
                  <a:lnTo>
                    <a:pt x="23" y="14"/>
                  </a:lnTo>
                  <a:lnTo>
                    <a:pt x="22" y="14"/>
                  </a:lnTo>
                  <a:lnTo>
                    <a:pt x="22" y="16"/>
                  </a:lnTo>
                  <a:lnTo>
                    <a:pt x="21" y="16"/>
                  </a:lnTo>
                  <a:lnTo>
                    <a:pt x="21" y="14"/>
                  </a:lnTo>
                  <a:lnTo>
                    <a:pt x="21" y="14"/>
                  </a:lnTo>
                  <a:lnTo>
                    <a:pt x="20" y="15"/>
                  </a:lnTo>
                  <a:lnTo>
                    <a:pt x="19" y="13"/>
                  </a:lnTo>
                  <a:lnTo>
                    <a:pt x="17" y="12"/>
                  </a:lnTo>
                  <a:lnTo>
                    <a:pt x="9" y="9"/>
                  </a:lnTo>
                  <a:lnTo>
                    <a:pt x="4" y="3"/>
                  </a:lnTo>
                  <a:lnTo>
                    <a:pt x="2" y="7"/>
                  </a:lnTo>
                  <a:lnTo>
                    <a:pt x="2" y="1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4" name="Freeform 57">
              <a:extLst>
                <a:ext uri="{FF2B5EF4-FFF2-40B4-BE49-F238E27FC236}">
                  <a16:creationId xmlns:a16="http://schemas.microsoft.com/office/drawing/2014/main" id="{DBA1F7CB-D60F-F9AB-E4C1-AB2CDAEE49BB}"/>
                </a:ext>
              </a:extLst>
            </p:cNvPr>
            <p:cNvSpPr>
              <a:spLocks/>
            </p:cNvSpPr>
            <p:nvPr/>
          </p:nvSpPr>
          <p:spPr bwMode="auto">
            <a:xfrm>
              <a:off x="1666875" y="1663700"/>
              <a:ext cx="38100" cy="47625"/>
            </a:xfrm>
            <a:custGeom>
              <a:avLst/>
              <a:gdLst/>
              <a:ahLst/>
              <a:cxnLst>
                <a:cxn ang="0">
                  <a:pos x="0" y="2"/>
                </a:cxn>
                <a:cxn ang="0">
                  <a:pos x="3" y="0"/>
                </a:cxn>
                <a:cxn ang="0">
                  <a:pos x="4" y="2"/>
                </a:cxn>
                <a:cxn ang="0">
                  <a:pos x="3" y="5"/>
                </a:cxn>
                <a:cxn ang="0">
                  <a:pos x="0" y="2"/>
                </a:cxn>
              </a:cxnLst>
              <a:rect l="0" t="0" r="r" b="b"/>
              <a:pathLst>
                <a:path w="4" h="5">
                  <a:moveTo>
                    <a:pt x="0" y="2"/>
                  </a:moveTo>
                  <a:lnTo>
                    <a:pt x="3" y="0"/>
                  </a:lnTo>
                  <a:lnTo>
                    <a:pt x="4" y="2"/>
                  </a:lnTo>
                  <a:lnTo>
                    <a:pt x="3" y="5"/>
                  </a:lnTo>
                  <a:lnTo>
                    <a:pt x="0" y="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5" name="Freeform 58">
              <a:extLst>
                <a:ext uri="{FF2B5EF4-FFF2-40B4-BE49-F238E27FC236}">
                  <a16:creationId xmlns:a16="http://schemas.microsoft.com/office/drawing/2014/main" id="{34AB58A7-541C-EAD3-12CD-6FDAD41B138C}"/>
                </a:ext>
              </a:extLst>
            </p:cNvPr>
            <p:cNvSpPr>
              <a:spLocks/>
            </p:cNvSpPr>
            <p:nvPr/>
          </p:nvSpPr>
          <p:spPr bwMode="auto">
            <a:xfrm>
              <a:off x="1695450" y="1720850"/>
              <a:ext cx="28575" cy="66675"/>
            </a:xfrm>
            <a:custGeom>
              <a:avLst/>
              <a:gdLst/>
              <a:ahLst/>
              <a:cxnLst>
                <a:cxn ang="0">
                  <a:pos x="0" y="2"/>
                </a:cxn>
                <a:cxn ang="0">
                  <a:pos x="1" y="0"/>
                </a:cxn>
                <a:cxn ang="0">
                  <a:pos x="3" y="1"/>
                </a:cxn>
                <a:cxn ang="0">
                  <a:pos x="2" y="7"/>
                </a:cxn>
                <a:cxn ang="0">
                  <a:pos x="0" y="2"/>
                </a:cxn>
              </a:cxnLst>
              <a:rect l="0" t="0" r="r" b="b"/>
              <a:pathLst>
                <a:path w="3" h="7">
                  <a:moveTo>
                    <a:pt x="0" y="2"/>
                  </a:moveTo>
                  <a:lnTo>
                    <a:pt x="1" y="0"/>
                  </a:lnTo>
                  <a:lnTo>
                    <a:pt x="3" y="1"/>
                  </a:lnTo>
                  <a:lnTo>
                    <a:pt x="2" y="7"/>
                  </a:lnTo>
                  <a:lnTo>
                    <a:pt x="0" y="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6" name="Freeform 59">
              <a:extLst>
                <a:ext uri="{FF2B5EF4-FFF2-40B4-BE49-F238E27FC236}">
                  <a16:creationId xmlns:a16="http://schemas.microsoft.com/office/drawing/2014/main" id="{2B32B395-C2BA-F9A3-F064-46B48B3D0A69}"/>
                </a:ext>
              </a:extLst>
            </p:cNvPr>
            <p:cNvSpPr>
              <a:spLocks/>
            </p:cNvSpPr>
            <p:nvPr/>
          </p:nvSpPr>
          <p:spPr bwMode="auto">
            <a:xfrm>
              <a:off x="6219825" y="3244850"/>
              <a:ext cx="571500" cy="561975"/>
            </a:xfrm>
            <a:custGeom>
              <a:avLst/>
              <a:gdLst/>
              <a:ahLst/>
              <a:cxnLst>
                <a:cxn ang="0">
                  <a:pos x="0" y="41"/>
                </a:cxn>
                <a:cxn ang="0">
                  <a:pos x="2" y="49"/>
                </a:cxn>
                <a:cxn ang="0">
                  <a:pos x="5" y="52"/>
                </a:cxn>
                <a:cxn ang="0">
                  <a:pos x="10" y="55"/>
                </a:cxn>
                <a:cxn ang="0">
                  <a:pos x="13" y="59"/>
                </a:cxn>
                <a:cxn ang="0">
                  <a:pos x="18" y="57"/>
                </a:cxn>
                <a:cxn ang="0">
                  <a:pos x="20" y="58"/>
                </a:cxn>
                <a:cxn ang="0">
                  <a:pos x="23" y="57"/>
                </a:cxn>
                <a:cxn ang="0">
                  <a:pos x="25" y="55"/>
                </a:cxn>
                <a:cxn ang="0">
                  <a:pos x="30" y="54"/>
                </a:cxn>
                <a:cxn ang="0">
                  <a:pos x="33" y="50"/>
                </a:cxn>
                <a:cxn ang="0">
                  <a:pos x="31" y="49"/>
                </a:cxn>
                <a:cxn ang="0">
                  <a:pos x="36" y="38"/>
                </a:cxn>
                <a:cxn ang="0">
                  <a:pos x="37" y="32"/>
                </a:cxn>
                <a:cxn ang="0">
                  <a:pos x="42" y="35"/>
                </a:cxn>
                <a:cxn ang="0">
                  <a:pos x="44" y="28"/>
                </a:cxn>
                <a:cxn ang="0">
                  <a:pos x="47" y="28"/>
                </a:cxn>
                <a:cxn ang="0">
                  <a:pos x="50" y="22"/>
                </a:cxn>
                <a:cxn ang="0">
                  <a:pos x="51" y="15"/>
                </a:cxn>
                <a:cxn ang="0">
                  <a:pos x="58" y="19"/>
                </a:cxn>
                <a:cxn ang="0">
                  <a:pos x="60" y="16"/>
                </a:cxn>
                <a:cxn ang="0">
                  <a:pos x="58" y="13"/>
                </a:cxn>
                <a:cxn ang="0">
                  <a:pos x="54" y="11"/>
                </a:cxn>
                <a:cxn ang="0">
                  <a:pos x="51" y="12"/>
                </a:cxn>
                <a:cxn ang="0">
                  <a:pos x="49" y="14"/>
                </a:cxn>
                <a:cxn ang="0">
                  <a:pos x="42" y="16"/>
                </a:cxn>
                <a:cxn ang="0">
                  <a:pos x="37" y="22"/>
                </a:cxn>
                <a:cxn ang="0">
                  <a:pos x="36" y="13"/>
                </a:cxn>
                <a:cxn ang="0">
                  <a:pos x="23" y="15"/>
                </a:cxn>
                <a:cxn ang="0">
                  <a:pos x="20" y="0"/>
                </a:cxn>
                <a:cxn ang="0">
                  <a:pos x="18" y="1"/>
                </a:cxn>
                <a:cxn ang="0">
                  <a:pos x="20" y="4"/>
                </a:cxn>
                <a:cxn ang="0">
                  <a:pos x="18" y="18"/>
                </a:cxn>
                <a:cxn ang="0">
                  <a:pos x="16" y="21"/>
                </a:cxn>
                <a:cxn ang="0">
                  <a:pos x="9" y="26"/>
                </a:cxn>
                <a:cxn ang="0">
                  <a:pos x="7" y="32"/>
                </a:cxn>
                <a:cxn ang="0">
                  <a:pos x="5" y="30"/>
                </a:cxn>
                <a:cxn ang="0">
                  <a:pos x="4" y="37"/>
                </a:cxn>
                <a:cxn ang="0">
                  <a:pos x="0" y="41"/>
                </a:cxn>
              </a:cxnLst>
              <a:rect l="0" t="0" r="r" b="b"/>
              <a:pathLst>
                <a:path w="60" h="59">
                  <a:moveTo>
                    <a:pt x="0" y="41"/>
                  </a:moveTo>
                  <a:lnTo>
                    <a:pt x="2" y="49"/>
                  </a:lnTo>
                  <a:lnTo>
                    <a:pt x="5" y="52"/>
                  </a:lnTo>
                  <a:lnTo>
                    <a:pt x="10" y="55"/>
                  </a:lnTo>
                  <a:lnTo>
                    <a:pt x="13" y="59"/>
                  </a:lnTo>
                  <a:lnTo>
                    <a:pt x="18" y="57"/>
                  </a:lnTo>
                  <a:lnTo>
                    <a:pt x="20" y="58"/>
                  </a:lnTo>
                  <a:lnTo>
                    <a:pt x="23" y="57"/>
                  </a:lnTo>
                  <a:lnTo>
                    <a:pt x="25" y="55"/>
                  </a:lnTo>
                  <a:lnTo>
                    <a:pt x="30" y="54"/>
                  </a:lnTo>
                  <a:lnTo>
                    <a:pt x="33" y="50"/>
                  </a:lnTo>
                  <a:lnTo>
                    <a:pt x="31" y="49"/>
                  </a:lnTo>
                  <a:lnTo>
                    <a:pt x="36" y="38"/>
                  </a:lnTo>
                  <a:lnTo>
                    <a:pt x="37" y="32"/>
                  </a:lnTo>
                  <a:lnTo>
                    <a:pt x="42" y="35"/>
                  </a:lnTo>
                  <a:lnTo>
                    <a:pt x="44" y="28"/>
                  </a:lnTo>
                  <a:lnTo>
                    <a:pt x="47" y="28"/>
                  </a:lnTo>
                  <a:lnTo>
                    <a:pt x="50" y="22"/>
                  </a:lnTo>
                  <a:lnTo>
                    <a:pt x="51" y="15"/>
                  </a:lnTo>
                  <a:lnTo>
                    <a:pt x="58" y="19"/>
                  </a:lnTo>
                  <a:lnTo>
                    <a:pt x="60" y="16"/>
                  </a:lnTo>
                  <a:lnTo>
                    <a:pt x="58" y="13"/>
                  </a:lnTo>
                  <a:lnTo>
                    <a:pt x="54" y="11"/>
                  </a:lnTo>
                  <a:lnTo>
                    <a:pt x="51" y="12"/>
                  </a:lnTo>
                  <a:lnTo>
                    <a:pt x="49" y="14"/>
                  </a:lnTo>
                  <a:lnTo>
                    <a:pt x="42" y="16"/>
                  </a:lnTo>
                  <a:lnTo>
                    <a:pt x="37" y="22"/>
                  </a:lnTo>
                  <a:lnTo>
                    <a:pt x="36" y="13"/>
                  </a:lnTo>
                  <a:lnTo>
                    <a:pt x="23" y="15"/>
                  </a:lnTo>
                  <a:lnTo>
                    <a:pt x="20" y="0"/>
                  </a:lnTo>
                  <a:lnTo>
                    <a:pt x="18" y="1"/>
                  </a:lnTo>
                  <a:lnTo>
                    <a:pt x="20" y="4"/>
                  </a:lnTo>
                  <a:lnTo>
                    <a:pt x="18" y="18"/>
                  </a:lnTo>
                  <a:lnTo>
                    <a:pt x="16" y="21"/>
                  </a:lnTo>
                  <a:lnTo>
                    <a:pt x="9" y="26"/>
                  </a:lnTo>
                  <a:lnTo>
                    <a:pt x="7" y="32"/>
                  </a:lnTo>
                  <a:lnTo>
                    <a:pt x="5" y="30"/>
                  </a:lnTo>
                  <a:lnTo>
                    <a:pt x="4" y="37"/>
                  </a:lnTo>
                  <a:lnTo>
                    <a:pt x="0" y="4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7" name="Freeform 60">
              <a:extLst>
                <a:ext uri="{FF2B5EF4-FFF2-40B4-BE49-F238E27FC236}">
                  <a16:creationId xmlns:a16="http://schemas.microsoft.com/office/drawing/2014/main" id="{1FEE90C5-8461-BB28-0845-0FFECC5D7B32}"/>
                </a:ext>
              </a:extLst>
            </p:cNvPr>
            <p:cNvSpPr>
              <a:spLocks/>
            </p:cNvSpPr>
            <p:nvPr/>
          </p:nvSpPr>
          <p:spPr bwMode="auto">
            <a:xfrm>
              <a:off x="4895850" y="2359025"/>
              <a:ext cx="676275" cy="714375"/>
            </a:xfrm>
            <a:custGeom>
              <a:avLst/>
              <a:gdLst/>
              <a:ahLst/>
              <a:cxnLst>
                <a:cxn ang="0">
                  <a:pos x="0" y="23"/>
                </a:cxn>
                <a:cxn ang="0">
                  <a:pos x="2" y="28"/>
                </a:cxn>
                <a:cxn ang="0">
                  <a:pos x="2" y="37"/>
                </a:cxn>
                <a:cxn ang="0">
                  <a:pos x="10" y="43"/>
                </a:cxn>
                <a:cxn ang="0">
                  <a:pos x="14" y="47"/>
                </a:cxn>
                <a:cxn ang="0">
                  <a:pos x="19" y="50"/>
                </a:cxn>
                <a:cxn ang="0">
                  <a:pos x="20" y="52"/>
                </a:cxn>
                <a:cxn ang="0">
                  <a:pos x="22" y="58"/>
                </a:cxn>
                <a:cxn ang="0">
                  <a:pos x="23" y="67"/>
                </a:cxn>
                <a:cxn ang="0">
                  <a:pos x="29" y="75"/>
                </a:cxn>
                <a:cxn ang="0">
                  <a:pos x="65" y="72"/>
                </a:cxn>
                <a:cxn ang="0">
                  <a:pos x="63" y="61"/>
                </a:cxn>
                <a:cxn ang="0">
                  <a:pos x="64" y="49"/>
                </a:cxn>
                <a:cxn ang="0">
                  <a:pos x="66" y="43"/>
                </a:cxn>
                <a:cxn ang="0">
                  <a:pos x="66" y="39"/>
                </a:cxn>
                <a:cxn ang="0">
                  <a:pos x="70" y="28"/>
                </a:cxn>
                <a:cxn ang="0">
                  <a:pos x="71" y="25"/>
                </a:cxn>
                <a:cxn ang="0">
                  <a:pos x="70" y="24"/>
                </a:cxn>
                <a:cxn ang="0">
                  <a:pos x="68" y="27"/>
                </a:cxn>
                <a:cxn ang="0">
                  <a:pos x="66" y="32"/>
                </a:cxn>
                <a:cxn ang="0">
                  <a:pos x="63" y="33"/>
                </a:cxn>
                <a:cxn ang="0">
                  <a:pos x="62" y="36"/>
                </a:cxn>
                <a:cxn ang="0">
                  <a:pos x="59" y="38"/>
                </a:cxn>
                <a:cxn ang="0">
                  <a:pos x="60" y="35"/>
                </a:cxn>
                <a:cxn ang="0">
                  <a:pos x="61" y="31"/>
                </a:cxn>
                <a:cxn ang="0">
                  <a:pos x="63" y="30"/>
                </a:cxn>
                <a:cxn ang="0">
                  <a:pos x="64" y="28"/>
                </a:cxn>
                <a:cxn ang="0">
                  <a:pos x="60" y="18"/>
                </a:cxn>
                <a:cxn ang="0">
                  <a:pos x="57" y="17"/>
                </a:cxn>
                <a:cxn ang="0">
                  <a:pos x="56" y="15"/>
                </a:cxn>
                <a:cxn ang="0">
                  <a:pos x="49" y="14"/>
                </a:cxn>
                <a:cxn ang="0">
                  <a:pos x="35" y="10"/>
                </a:cxn>
                <a:cxn ang="0">
                  <a:pos x="29" y="6"/>
                </a:cxn>
                <a:cxn ang="0">
                  <a:pos x="25" y="4"/>
                </a:cxn>
                <a:cxn ang="0">
                  <a:pos x="23" y="6"/>
                </a:cxn>
                <a:cxn ang="0">
                  <a:pos x="23" y="5"/>
                </a:cxn>
                <a:cxn ang="0">
                  <a:pos x="24" y="4"/>
                </a:cxn>
                <a:cxn ang="0">
                  <a:pos x="24" y="3"/>
                </a:cxn>
                <a:cxn ang="0">
                  <a:pos x="24" y="2"/>
                </a:cxn>
                <a:cxn ang="0">
                  <a:pos x="24" y="1"/>
                </a:cxn>
                <a:cxn ang="0">
                  <a:pos x="23" y="0"/>
                </a:cxn>
                <a:cxn ang="0">
                  <a:pos x="15" y="3"/>
                </a:cxn>
                <a:cxn ang="0">
                  <a:pos x="12" y="5"/>
                </a:cxn>
                <a:cxn ang="0">
                  <a:pos x="11" y="5"/>
                </a:cxn>
                <a:cxn ang="0">
                  <a:pos x="9" y="4"/>
                </a:cxn>
                <a:cxn ang="0">
                  <a:pos x="9" y="5"/>
                </a:cxn>
                <a:cxn ang="0">
                  <a:pos x="8" y="4"/>
                </a:cxn>
                <a:cxn ang="0">
                  <a:pos x="7" y="5"/>
                </a:cxn>
                <a:cxn ang="0">
                  <a:pos x="7" y="14"/>
                </a:cxn>
                <a:cxn ang="0">
                  <a:pos x="0" y="23"/>
                </a:cxn>
              </a:cxnLst>
              <a:rect l="0" t="0" r="r" b="b"/>
              <a:pathLst>
                <a:path w="71" h="75">
                  <a:moveTo>
                    <a:pt x="0" y="23"/>
                  </a:moveTo>
                  <a:lnTo>
                    <a:pt x="2" y="28"/>
                  </a:lnTo>
                  <a:lnTo>
                    <a:pt x="2" y="37"/>
                  </a:lnTo>
                  <a:lnTo>
                    <a:pt x="10" y="43"/>
                  </a:lnTo>
                  <a:lnTo>
                    <a:pt x="14" y="47"/>
                  </a:lnTo>
                  <a:lnTo>
                    <a:pt x="19" y="50"/>
                  </a:lnTo>
                  <a:lnTo>
                    <a:pt x="20" y="52"/>
                  </a:lnTo>
                  <a:lnTo>
                    <a:pt x="22" y="58"/>
                  </a:lnTo>
                  <a:lnTo>
                    <a:pt x="23" y="67"/>
                  </a:lnTo>
                  <a:lnTo>
                    <a:pt x="29" y="75"/>
                  </a:lnTo>
                  <a:lnTo>
                    <a:pt x="65" y="72"/>
                  </a:lnTo>
                  <a:lnTo>
                    <a:pt x="63" y="61"/>
                  </a:lnTo>
                  <a:lnTo>
                    <a:pt x="64" y="49"/>
                  </a:lnTo>
                  <a:lnTo>
                    <a:pt x="66" y="43"/>
                  </a:lnTo>
                  <a:lnTo>
                    <a:pt x="66" y="39"/>
                  </a:lnTo>
                  <a:lnTo>
                    <a:pt x="70" y="28"/>
                  </a:lnTo>
                  <a:lnTo>
                    <a:pt x="71" y="25"/>
                  </a:lnTo>
                  <a:lnTo>
                    <a:pt x="70" y="24"/>
                  </a:lnTo>
                  <a:lnTo>
                    <a:pt x="68" y="27"/>
                  </a:lnTo>
                  <a:lnTo>
                    <a:pt x="66" y="32"/>
                  </a:lnTo>
                  <a:lnTo>
                    <a:pt x="63" y="33"/>
                  </a:lnTo>
                  <a:lnTo>
                    <a:pt x="62" y="36"/>
                  </a:lnTo>
                  <a:lnTo>
                    <a:pt x="59" y="38"/>
                  </a:lnTo>
                  <a:lnTo>
                    <a:pt x="60" y="35"/>
                  </a:lnTo>
                  <a:lnTo>
                    <a:pt x="61" y="31"/>
                  </a:lnTo>
                  <a:lnTo>
                    <a:pt x="63" y="30"/>
                  </a:lnTo>
                  <a:lnTo>
                    <a:pt x="64" y="28"/>
                  </a:lnTo>
                  <a:lnTo>
                    <a:pt x="60" y="18"/>
                  </a:lnTo>
                  <a:lnTo>
                    <a:pt x="57" y="17"/>
                  </a:lnTo>
                  <a:lnTo>
                    <a:pt x="56" y="15"/>
                  </a:lnTo>
                  <a:lnTo>
                    <a:pt x="49" y="14"/>
                  </a:lnTo>
                  <a:lnTo>
                    <a:pt x="35" y="10"/>
                  </a:lnTo>
                  <a:lnTo>
                    <a:pt x="29" y="6"/>
                  </a:lnTo>
                  <a:lnTo>
                    <a:pt x="25" y="4"/>
                  </a:lnTo>
                  <a:lnTo>
                    <a:pt x="23" y="6"/>
                  </a:lnTo>
                  <a:lnTo>
                    <a:pt x="23" y="5"/>
                  </a:lnTo>
                  <a:lnTo>
                    <a:pt x="24" y="4"/>
                  </a:lnTo>
                  <a:lnTo>
                    <a:pt x="24" y="3"/>
                  </a:lnTo>
                  <a:lnTo>
                    <a:pt x="24" y="2"/>
                  </a:lnTo>
                  <a:lnTo>
                    <a:pt x="24" y="1"/>
                  </a:lnTo>
                  <a:lnTo>
                    <a:pt x="23" y="0"/>
                  </a:lnTo>
                  <a:lnTo>
                    <a:pt x="15" y="3"/>
                  </a:lnTo>
                  <a:lnTo>
                    <a:pt x="12" y="5"/>
                  </a:lnTo>
                  <a:lnTo>
                    <a:pt x="11" y="5"/>
                  </a:lnTo>
                  <a:lnTo>
                    <a:pt x="9" y="4"/>
                  </a:lnTo>
                  <a:lnTo>
                    <a:pt x="9" y="5"/>
                  </a:lnTo>
                  <a:lnTo>
                    <a:pt x="8" y="4"/>
                  </a:lnTo>
                  <a:lnTo>
                    <a:pt x="7" y="5"/>
                  </a:lnTo>
                  <a:lnTo>
                    <a:pt x="7" y="14"/>
                  </a:lnTo>
                  <a:lnTo>
                    <a:pt x="0" y="23"/>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8" name="Freeform 61">
              <a:extLst>
                <a:ext uri="{FF2B5EF4-FFF2-40B4-BE49-F238E27FC236}">
                  <a16:creationId xmlns:a16="http://schemas.microsoft.com/office/drawing/2014/main" id="{9AD67582-7B59-3270-CCF6-FED21BF90262}"/>
                </a:ext>
              </a:extLst>
            </p:cNvPr>
            <p:cNvSpPr>
              <a:spLocks/>
            </p:cNvSpPr>
            <p:nvPr/>
          </p:nvSpPr>
          <p:spPr bwMode="auto">
            <a:xfrm>
              <a:off x="2733675" y="2540000"/>
              <a:ext cx="895350" cy="742950"/>
            </a:xfrm>
            <a:custGeom>
              <a:avLst/>
              <a:gdLst/>
              <a:ahLst/>
              <a:cxnLst>
                <a:cxn ang="0">
                  <a:pos x="0" y="67"/>
                </a:cxn>
                <a:cxn ang="0">
                  <a:pos x="3" y="50"/>
                </a:cxn>
                <a:cxn ang="0">
                  <a:pos x="10" y="8"/>
                </a:cxn>
                <a:cxn ang="0">
                  <a:pos x="11" y="0"/>
                </a:cxn>
                <a:cxn ang="0">
                  <a:pos x="48" y="5"/>
                </a:cxn>
                <a:cxn ang="0">
                  <a:pos x="94" y="10"/>
                </a:cxn>
                <a:cxn ang="0">
                  <a:pos x="91" y="44"/>
                </a:cxn>
                <a:cxn ang="0">
                  <a:pos x="88" y="78"/>
                </a:cxn>
                <a:cxn ang="0">
                  <a:pos x="25" y="70"/>
                </a:cxn>
                <a:cxn ang="0">
                  <a:pos x="0" y="67"/>
                </a:cxn>
              </a:cxnLst>
              <a:rect l="0" t="0" r="r" b="b"/>
              <a:pathLst>
                <a:path w="94" h="78">
                  <a:moveTo>
                    <a:pt x="0" y="67"/>
                  </a:moveTo>
                  <a:lnTo>
                    <a:pt x="3" y="50"/>
                  </a:lnTo>
                  <a:lnTo>
                    <a:pt x="10" y="8"/>
                  </a:lnTo>
                  <a:lnTo>
                    <a:pt x="11" y="0"/>
                  </a:lnTo>
                  <a:lnTo>
                    <a:pt x="48" y="5"/>
                  </a:lnTo>
                  <a:lnTo>
                    <a:pt x="94" y="10"/>
                  </a:lnTo>
                  <a:lnTo>
                    <a:pt x="91" y="44"/>
                  </a:lnTo>
                  <a:lnTo>
                    <a:pt x="88" y="78"/>
                  </a:lnTo>
                  <a:lnTo>
                    <a:pt x="25" y="70"/>
                  </a:lnTo>
                  <a:lnTo>
                    <a:pt x="0" y="67"/>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9" name="Freeform 62">
              <a:extLst>
                <a:ext uri="{FF2B5EF4-FFF2-40B4-BE49-F238E27FC236}">
                  <a16:creationId xmlns:a16="http://schemas.microsoft.com/office/drawing/2014/main" id="{E8D8029F-2C21-AE57-534F-8A52B45282DF}"/>
                </a:ext>
              </a:extLst>
            </p:cNvPr>
            <p:cNvSpPr>
              <a:spLocks/>
            </p:cNvSpPr>
            <p:nvPr/>
          </p:nvSpPr>
          <p:spPr bwMode="auto">
            <a:xfrm>
              <a:off x="7597775" y="6076950"/>
              <a:ext cx="238125" cy="95250"/>
            </a:xfrm>
            <a:custGeom>
              <a:avLst/>
              <a:gdLst/>
              <a:ahLst/>
              <a:cxnLst>
                <a:cxn ang="0">
                  <a:pos x="3" y="0"/>
                </a:cxn>
                <a:cxn ang="0">
                  <a:pos x="6" y="1"/>
                </a:cxn>
                <a:cxn ang="0">
                  <a:pos x="9" y="1"/>
                </a:cxn>
                <a:cxn ang="0">
                  <a:pos x="12" y="0"/>
                </a:cxn>
                <a:cxn ang="0">
                  <a:pos x="16" y="1"/>
                </a:cxn>
                <a:cxn ang="0">
                  <a:pos x="17" y="1"/>
                </a:cxn>
                <a:cxn ang="0">
                  <a:pos x="19" y="2"/>
                </a:cxn>
                <a:cxn ang="0">
                  <a:pos x="17" y="1"/>
                </a:cxn>
                <a:cxn ang="0">
                  <a:pos x="19" y="1"/>
                </a:cxn>
                <a:cxn ang="0">
                  <a:pos x="19" y="1"/>
                </a:cxn>
                <a:cxn ang="0">
                  <a:pos x="20" y="1"/>
                </a:cxn>
                <a:cxn ang="0">
                  <a:pos x="22" y="1"/>
                </a:cxn>
                <a:cxn ang="0">
                  <a:pos x="22" y="2"/>
                </a:cxn>
                <a:cxn ang="0">
                  <a:pos x="23" y="2"/>
                </a:cxn>
                <a:cxn ang="0">
                  <a:pos x="24" y="2"/>
                </a:cxn>
                <a:cxn ang="0">
                  <a:pos x="25" y="2"/>
                </a:cxn>
                <a:cxn ang="0">
                  <a:pos x="25" y="3"/>
                </a:cxn>
                <a:cxn ang="0">
                  <a:pos x="25" y="3"/>
                </a:cxn>
                <a:cxn ang="0">
                  <a:pos x="25" y="4"/>
                </a:cxn>
                <a:cxn ang="0">
                  <a:pos x="25" y="5"/>
                </a:cxn>
                <a:cxn ang="0">
                  <a:pos x="25" y="5"/>
                </a:cxn>
                <a:cxn ang="0">
                  <a:pos x="24" y="5"/>
                </a:cxn>
                <a:cxn ang="0">
                  <a:pos x="23" y="6"/>
                </a:cxn>
                <a:cxn ang="0">
                  <a:pos x="22" y="7"/>
                </a:cxn>
                <a:cxn ang="0">
                  <a:pos x="22" y="7"/>
                </a:cxn>
                <a:cxn ang="0">
                  <a:pos x="21" y="8"/>
                </a:cxn>
                <a:cxn ang="0">
                  <a:pos x="18" y="9"/>
                </a:cxn>
                <a:cxn ang="0">
                  <a:pos x="17" y="9"/>
                </a:cxn>
                <a:cxn ang="0">
                  <a:pos x="16" y="9"/>
                </a:cxn>
                <a:cxn ang="0">
                  <a:pos x="16" y="9"/>
                </a:cxn>
                <a:cxn ang="0">
                  <a:pos x="15" y="9"/>
                </a:cxn>
                <a:cxn ang="0">
                  <a:pos x="15" y="9"/>
                </a:cxn>
                <a:cxn ang="0">
                  <a:pos x="13" y="9"/>
                </a:cxn>
                <a:cxn ang="0">
                  <a:pos x="11" y="8"/>
                </a:cxn>
                <a:cxn ang="0">
                  <a:pos x="9" y="9"/>
                </a:cxn>
                <a:cxn ang="0">
                  <a:pos x="8" y="8"/>
                </a:cxn>
                <a:cxn ang="0">
                  <a:pos x="7" y="9"/>
                </a:cxn>
                <a:cxn ang="0">
                  <a:pos x="6" y="9"/>
                </a:cxn>
                <a:cxn ang="0">
                  <a:pos x="6" y="9"/>
                </a:cxn>
                <a:cxn ang="0">
                  <a:pos x="5" y="9"/>
                </a:cxn>
                <a:cxn ang="0">
                  <a:pos x="5" y="9"/>
                </a:cxn>
                <a:cxn ang="0">
                  <a:pos x="3" y="9"/>
                </a:cxn>
                <a:cxn ang="0">
                  <a:pos x="2" y="9"/>
                </a:cxn>
                <a:cxn ang="0">
                  <a:pos x="1" y="9"/>
                </a:cxn>
                <a:cxn ang="0">
                  <a:pos x="1" y="9"/>
                </a:cxn>
                <a:cxn ang="0">
                  <a:pos x="1" y="8"/>
                </a:cxn>
                <a:cxn ang="0">
                  <a:pos x="0" y="8"/>
                </a:cxn>
                <a:cxn ang="0">
                  <a:pos x="0" y="7"/>
                </a:cxn>
                <a:cxn ang="0">
                  <a:pos x="1" y="6"/>
                </a:cxn>
                <a:cxn ang="0">
                  <a:pos x="1" y="5"/>
                </a:cxn>
                <a:cxn ang="0">
                  <a:pos x="0" y="4"/>
                </a:cxn>
                <a:cxn ang="0">
                  <a:pos x="0" y="3"/>
                </a:cxn>
                <a:cxn ang="0">
                  <a:pos x="0" y="2"/>
                </a:cxn>
                <a:cxn ang="0">
                  <a:pos x="1" y="1"/>
                </a:cxn>
              </a:cxnLst>
              <a:rect l="0" t="0" r="r" b="b"/>
              <a:pathLst>
                <a:path w="25" h="10">
                  <a:moveTo>
                    <a:pt x="1" y="0"/>
                  </a:moveTo>
                  <a:lnTo>
                    <a:pt x="2" y="0"/>
                  </a:lnTo>
                  <a:lnTo>
                    <a:pt x="3" y="0"/>
                  </a:lnTo>
                  <a:lnTo>
                    <a:pt x="4" y="1"/>
                  </a:lnTo>
                  <a:lnTo>
                    <a:pt x="6" y="1"/>
                  </a:lnTo>
                  <a:lnTo>
                    <a:pt x="6" y="1"/>
                  </a:lnTo>
                  <a:lnTo>
                    <a:pt x="8" y="1"/>
                  </a:lnTo>
                  <a:lnTo>
                    <a:pt x="9" y="1"/>
                  </a:lnTo>
                  <a:lnTo>
                    <a:pt x="9" y="1"/>
                  </a:lnTo>
                  <a:lnTo>
                    <a:pt x="10" y="1"/>
                  </a:lnTo>
                  <a:lnTo>
                    <a:pt x="11" y="1"/>
                  </a:lnTo>
                  <a:lnTo>
                    <a:pt x="12" y="0"/>
                  </a:lnTo>
                  <a:lnTo>
                    <a:pt x="15" y="1"/>
                  </a:lnTo>
                  <a:lnTo>
                    <a:pt x="16" y="1"/>
                  </a:lnTo>
                  <a:lnTo>
                    <a:pt x="16" y="1"/>
                  </a:lnTo>
                  <a:lnTo>
                    <a:pt x="16" y="1"/>
                  </a:lnTo>
                  <a:lnTo>
                    <a:pt x="17" y="1"/>
                  </a:lnTo>
                  <a:lnTo>
                    <a:pt x="17" y="1"/>
                  </a:lnTo>
                  <a:lnTo>
                    <a:pt x="18" y="1"/>
                  </a:lnTo>
                  <a:lnTo>
                    <a:pt x="19" y="2"/>
                  </a:lnTo>
                  <a:lnTo>
                    <a:pt x="19" y="2"/>
                  </a:lnTo>
                  <a:lnTo>
                    <a:pt x="18" y="1"/>
                  </a:lnTo>
                  <a:lnTo>
                    <a:pt x="18" y="1"/>
                  </a:lnTo>
                  <a:lnTo>
                    <a:pt x="17" y="1"/>
                  </a:lnTo>
                  <a:lnTo>
                    <a:pt x="17" y="1"/>
                  </a:lnTo>
                  <a:lnTo>
                    <a:pt x="18" y="1"/>
                  </a:lnTo>
                  <a:lnTo>
                    <a:pt x="19" y="1"/>
                  </a:lnTo>
                  <a:lnTo>
                    <a:pt x="19" y="1"/>
                  </a:lnTo>
                  <a:lnTo>
                    <a:pt x="19" y="1"/>
                  </a:lnTo>
                  <a:lnTo>
                    <a:pt x="19" y="1"/>
                  </a:lnTo>
                  <a:lnTo>
                    <a:pt x="20" y="1"/>
                  </a:lnTo>
                  <a:lnTo>
                    <a:pt x="20" y="1"/>
                  </a:lnTo>
                  <a:lnTo>
                    <a:pt x="20" y="1"/>
                  </a:lnTo>
                  <a:lnTo>
                    <a:pt x="21" y="1"/>
                  </a:lnTo>
                  <a:lnTo>
                    <a:pt x="21" y="1"/>
                  </a:lnTo>
                  <a:lnTo>
                    <a:pt x="22" y="1"/>
                  </a:lnTo>
                  <a:lnTo>
                    <a:pt x="22" y="1"/>
                  </a:lnTo>
                  <a:lnTo>
                    <a:pt x="22" y="1"/>
                  </a:lnTo>
                  <a:lnTo>
                    <a:pt x="22" y="2"/>
                  </a:lnTo>
                  <a:lnTo>
                    <a:pt x="23" y="2"/>
                  </a:lnTo>
                  <a:lnTo>
                    <a:pt x="23" y="2"/>
                  </a:lnTo>
                  <a:lnTo>
                    <a:pt x="23" y="2"/>
                  </a:lnTo>
                  <a:lnTo>
                    <a:pt x="23" y="2"/>
                  </a:lnTo>
                  <a:lnTo>
                    <a:pt x="24" y="2"/>
                  </a:lnTo>
                  <a:lnTo>
                    <a:pt x="24" y="2"/>
                  </a:lnTo>
                  <a:lnTo>
                    <a:pt x="24" y="2"/>
                  </a:lnTo>
                  <a:lnTo>
                    <a:pt x="24" y="2"/>
                  </a:lnTo>
                  <a:lnTo>
                    <a:pt x="25" y="2"/>
                  </a:lnTo>
                  <a:lnTo>
                    <a:pt x="25" y="2"/>
                  </a:lnTo>
                  <a:lnTo>
                    <a:pt x="25" y="2"/>
                  </a:lnTo>
                  <a:lnTo>
                    <a:pt x="25" y="3"/>
                  </a:lnTo>
                  <a:lnTo>
                    <a:pt x="25" y="3"/>
                  </a:lnTo>
                  <a:lnTo>
                    <a:pt x="25" y="3"/>
                  </a:lnTo>
                  <a:lnTo>
                    <a:pt x="25" y="3"/>
                  </a:lnTo>
                  <a:lnTo>
                    <a:pt x="25" y="4"/>
                  </a:lnTo>
                  <a:lnTo>
                    <a:pt x="25" y="4"/>
                  </a:lnTo>
                  <a:lnTo>
                    <a:pt x="25" y="4"/>
                  </a:lnTo>
                  <a:lnTo>
                    <a:pt x="25" y="4"/>
                  </a:lnTo>
                  <a:lnTo>
                    <a:pt x="25" y="4"/>
                  </a:lnTo>
                  <a:lnTo>
                    <a:pt x="25" y="5"/>
                  </a:lnTo>
                  <a:lnTo>
                    <a:pt x="25" y="4"/>
                  </a:lnTo>
                  <a:lnTo>
                    <a:pt x="25" y="4"/>
                  </a:lnTo>
                  <a:lnTo>
                    <a:pt x="25" y="5"/>
                  </a:lnTo>
                  <a:lnTo>
                    <a:pt x="25" y="5"/>
                  </a:lnTo>
                  <a:lnTo>
                    <a:pt x="24" y="5"/>
                  </a:lnTo>
                  <a:lnTo>
                    <a:pt x="24" y="5"/>
                  </a:lnTo>
                  <a:lnTo>
                    <a:pt x="24" y="5"/>
                  </a:lnTo>
                  <a:lnTo>
                    <a:pt x="24" y="5"/>
                  </a:lnTo>
                  <a:lnTo>
                    <a:pt x="23" y="6"/>
                  </a:lnTo>
                  <a:lnTo>
                    <a:pt x="23" y="6"/>
                  </a:lnTo>
                  <a:lnTo>
                    <a:pt x="22" y="6"/>
                  </a:lnTo>
                  <a:lnTo>
                    <a:pt x="22" y="7"/>
                  </a:lnTo>
                  <a:lnTo>
                    <a:pt x="22" y="7"/>
                  </a:lnTo>
                  <a:lnTo>
                    <a:pt x="22" y="7"/>
                  </a:lnTo>
                  <a:lnTo>
                    <a:pt x="22" y="7"/>
                  </a:lnTo>
                  <a:lnTo>
                    <a:pt x="22" y="8"/>
                  </a:lnTo>
                  <a:lnTo>
                    <a:pt x="22" y="8"/>
                  </a:lnTo>
                  <a:lnTo>
                    <a:pt x="21" y="8"/>
                  </a:lnTo>
                  <a:lnTo>
                    <a:pt x="20" y="9"/>
                  </a:lnTo>
                  <a:lnTo>
                    <a:pt x="19" y="9"/>
                  </a:lnTo>
                  <a:lnTo>
                    <a:pt x="18" y="9"/>
                  </a:lnTo>
                  <a:lnTo>
                    <a:pt x="18" y="9"/>
                  </a:lnTo>
                  <a:lnTo>
                    <a:pt x="17" y="9"/>
                  </a:lnTo>
                  <a:lnTo>
                    <a:pt x="17" y="9"/>
                  </a:lnTo>
                  <a:lnTo>
                    <a:pt x="16" y="9"/>
                  </a:lnTo>
                  <a:lnTo>
                    <a:pt x="16" y="9"/>
                  </a:lnTo>
                  <a:lnTo>
                    <a:pt x="16" y="9"/>
                  </a:lnTo>
                  <a:lnTo>
                    <a:pt x="16" y="9"/>
                  </a:lnTo>
                  <a:lnTo>
                    <a:pt x="16" y="9"/>
                  </a:lnTo>
                  <a:lnTo>
                    <a:pt x="16" y="9"/>
                  </a:lnTo>
                  <a:lnTo>
                    <a:pt x="16" y="9"/>
                  </a:lnTo>
                  <a:lnTo>
                    <a:pt x="16" y="9"/>
                  </a:lnTo>
                  <a:lnTo>
                    <a:pt x="15" y="9"/>
                  </a:lnTo>
                  <a:lnTo>
                    <a:pt x="15" y="9"/>
                  </a:lnTo>
                  <a:lnTo>
                    <a:pt x="15" y="9"/>
                  </a:lnTo>
                  <a:lnTo>
                    <a:pt x="15" y="9"/>
                  </a:lnTo>
                  <a:lnTo>
                    <a:pt x="14" y="9"/>
                  </a:lnTo>
                  <a:lnTo>
                    <a:pt x="14" y="9"/>
                  </a:lnTo>
                  <a:lnTo>
                    <a:pt x="13" y="9"/>
                  </a:lnTo>
                  <a:lnTo>
                    <a:pt x="13" y="9"/>
                  </a:lnTo>
                  <a:lnTo>
                    <a:pt x="12" y="9"/>
                  </a:lnTo>
                  <a:lnTo>
                    <a:pt x="11" y="8"/>
                  </a:lnTo>
                  <a:lnTo>
                    <a:pt x="10" y="9"/>
                  </a:lnTo>
                  <a:lnTo>
                    <a:pt x="10" y="9"/>
                  </a:lnTo>
                  <a:lnTo>
                    <a:pt x="9" y="9"/>
                  </a:lnTo>
                  <a:lnTo>
                    <a:pt x="9" y="9"/>
                  </a:lnTo>
                  <a:lnTo>
                    <a:pt x="8" y="9"/>
                  </a:lnTo>
                  <a:lnTo>
                    <a:pt x="8" y="8"/>
                  </a:lnTo>
                  <a:lnTo>
                    <a:pt x="8" y="8"/>
                  </a:lnTo>
                  <a:lnTo>
                    <a:pt x="7" y="9"/>
                  </a:lnTo>
                  <a:lnTo>
                    <a:pt x="7" y="9"/>
                  </a:lnTo>
                  <a:lnTo>
                    <a:pt x="7" y="8"/>
                  </a:lnTo>
                  <a:lnTo>
                    <a:pt x="7" y="8"/>
                  </a:lnTo>
                  <a:lnTo>
                    <a:pt x="6" y="9"/>
                  </a:lnTo>
                  <a:lnTo>
                    <a:pt x="6" y="9"/>
                  </a:lnTo>
                  <a:lnTo>
                    <a:pt x="7" y="9"/>
                  </a:lnTo>
                  <a:lnTo>
                    <a:pt x="6" y="9"/>
                  </a:lnTo>
                  <a:lnTo>
                    <a:pt x="6" y="9"/>
                  </a:lnTo>
                  <a:lnTo>
                    <a:pt x="6" y="9"/>
                  </a:lnTo>
                  <a:lnTo>
                    <a:pt x="5" y="9"/>
                  </a:lnTo>
                  <a:lnTo>
                    <a:pt x="5" y="9"/>
                  </a:lnTo>
                  <a:lnTo>
                    <a:pt x="5" y="9"/>
                  </a:lnTo>
                  <a:lnTo>
                    <a:pt x="5" y="9"/>
                  </a:lnTo>
                  <a:lnTo>
                    <a:pt x="5" y="10"/>
                  </a:lnTo>
                  <a:lnTo>
                    <a:pt x="4" y="10"/>
                  </a:lnTo>
                  <a:lnTo>
                    <a:pt x="3" y="9"/>
                  </a:lnTo>
                  <a:lnTo>
                    <a:pt x="3" y="9"/>
                  </a:lnTo>
                  <a:lnTo>
                    <a:pt x="2" y="9"/>
                  </a:lnTo>
                  <a:lnTo>
                    <a:pt x="2" y="9"/>
                  </a:lnTo>
                  <a:lnTo>
                    <a:pt x="2" y="9"/>
                  </a:lnTo>
                  <a:lnTo>
                    <a:pt x="1" y="9"/>
                  </a:lnTo>
                  <a:lnTo>
                    <a:pt x="1" y="9"/>
                  </a:lnTo>
                  <a:lnTo>
                    <a:pt x="1" y="9"/>
                  </a:lnTo>
                  <a:lnTo>
                    <a:pt x="1" y="10"/>
                  </a:lnTo>
                  <a:lnTo>
                    <a:pt x="1" y="9"/>
                  </a:lnTo>
                  <a:lnTo>
                    <a:pt x="0" y="9"/>
                  </a:lnTo>
                  <a:lnTo>
                    <a:pt x="0" y="9"/>
                  </a:lnTo>
                  <a:lnTo>
                    <a:pt x="1" y="8"/>
                  </a:lnTo>
                  <a:lnTo>
                    <a:pt x="1" y="8"/>
                  </a:lnTo>
                  <a:lnTo>
                    <a:pt x="1" y="8"/>
                  </a:lnTo>
                  <a:lnTo>
                    <a:pt x="0" y="8"/>
                  </a:lnTo>
                  <a:lnTo>
                    <a:pt x="0" y="7"/>
                  </a:lnTo>
                  <a:lnTo>
                    <a:pt x="1" y="7"/>
                  </a:lnTo>
                  <a:lnTo>
                    <a:pt x="0" y="7"/>
                  </a:lnTo>
                  <a:lnTo>
                    <a:pt x="1" y="7"/>
                  </a:lnTo>
                  <a:lnTo>
                    <a:pt x="1" y="6"/>
                  </a:lnTo>
                  <a:lnTo>
                    <a:pt x="1" y="6"/>
                  </a:lnTo>
                  <a:lnTo>
                    <a:pt x="1" y="6"/>
                  </a:lnTo>
                  <a:lnTo>
                    <a:pt x="1" y="5"/>
                  </a:lnTo>
                  <a:lnTo>
                    <a:pt x="1" y="5"/>
                  </a:lnTo>
                  <a:lnTo>
                    <a:pt x="1" y="5"/>
                  </a:lnTo>
                  <a:lnTo>
                    <a:pt x="1" y="4"/>
                  </a:lnTo>
                  <a:lnTo>
                    <a:pt x="0" y="4"/>
                  </a:lnTo>
                  <a:lnTo>
                    <a:pt x="0" y="4"/>
                  </a:lnTo>
                  <a:lnTo>
                    <a:pt x="0" y="3"/>
                  </a:lnTo>
                  <a:lnTo>
                    <a:pt x="0" y="3"/>
                  </a:lnTo>
                  <a:lnTo>
                    <a:pt x="0" y="3"/>
                  </a:lnTo>
                  <a:lnTo>
                    <a:pt x="0" y="2"/>
                  </a:lnTo>
                  <a:lnTo>
                    <a:pt x="0" y="2"/>
                  </a:lnTo>
                  <a:lnTo>
                    <a:pt x="1" y="2"/>
                  </a:lnTo>
                  <a:lnTo>
                    <a:pt x="1" y="2"/>
                  </a:lnTo>
                  <a:lnTo>
                    <a:pt x="1" y="1"/>
                  </a:lnTo>
                  <a:lnTo>
                    <a:pt x="1" y="0"/>
                  </a:lnTo>
                  <a:lnTo>
                    <a:pt x="1" y="0"/>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grpSp>
      <p:grpSp>
        <p:nvGrpSpPr>
          <p:cNvPr id="134" name="Group 133" descr="Map displaying 19 U.S. cities participating in National HIV Behavioral Surveillance in 2024">
            <a:extLst>
              <a:ext uri="{FF2B5EF4-FFF2-40B4-BE49-F238E27FC236}">
                <a16:creationId xmlns:a16="http://schemas.microsoft.com/office/drawing/2014/main" id="{BCA2633E-7CFA-C438-F146-15C2BB51F0DE}"/>
              </a:ext>
            </a:extLst>
          </p:cNvPr>
          <p:cNvGrpSpPr/>
          <p:nvPr/>
        </p:nvGrpSpPr>
        <p:grpSpPr>
          <a:xfrm>
            <a:off x="750416" y="1229740"/>
            <a:ext cx="7979818" cy="3717148"/>
            <a:chOff x="-459877" y="1407500"/>
            <a:chExt cx="10054645" cy="4956193"/>
          </a:xfrm>
        </p:grpSpPr>
        <p:grpSp>
          <p:nvGrpSpPr>
            <p:cNvPr id="135" name="Group 134">
              <a:extLst>
                <a:ext uri="{FF2B5EF4-FFF2-40B4-BE49-F238E27FC236}">
                  <a16:creationId xmlns:a16="http://schemas.microsoft.com/office/drawing/2014/main" id="{FFD8C69B-75FF-6366-1382-F390A3D72401}"/>
                </a:ext>
              </a:extLst>
            </p:cNvPr>
            <p:cNvGrpSpPr/>
            <p:nvPr/>
          </p:nvGrpSpPr>
          <p:grpSpPr>
            <a:xfrm>
              <a:off x="-459877" y="1407500"/>
              <a:ext cx="10054645" cy="4956193"/>
              <a:chOff x="-459877" y="1407500"/>
              <a:chExt cx="10054645" cy="4956193"/>
            </a:xfrm>
          </p:grpSpPr>
          <p:grpSp>
            <p:nvGrpSpPr>
              <p:cNvPr id="139" name="Group 138">
                <a:extLst>
                  <a:ext uri="{FF2B5EF4-FFF2-40B4-BE49-F238E27FC236}">
                    <a16:creationId xmlns:a16="http://schemas.microsoft.com/office/drawing/2014/main" id="{EA27F59C-07E6-F238-7FEA-2F0F1CFD6464}"/>
                  </a:ext>
                </a:extLst>
              </p:cNvPr>
              <p:cNvGrpSpPr>
                <a:grpSpLocks noChangeAspect="1"/>
              </p:cNvGrpSpPr>
              <p:nvPr/>
            </p:nvGrpSpPr>
            <p:grpSpPr>
              <a:xfrm>
                <a:off x="-459877" y="1407500"/>
                <a:ext cx="10054645" cy="4956193"/>
                <a:chOff x="-99799" y="1624583"/>
                <a:chExt cx="9900356" cy="4880137"/>
              </a:xfrm>
            </p:grpSpPr>
            <p:grpSp>
              <p:nvGrpSpPr>
                <p:cNvPr id="147" name="Group 146">
                  <a:extLst>
                    <a:ext uri="{FF2B5EF4-FFF2-40B4-BE49-F238E27FC236}">
                      <a16:creationId xmlns:a16="http://schemas.microsoft.com/office/drawing/2014/main" id="{C85D9033-870F-B9D4-8EF5-292F75B0286B}"/>
                    </a:ext>
                  </a:extLst>
                </p:cNvPr>
                <p:cNvGrpSpPr/>
                <p:nvPr/>
              </p:nvGrpSpPr>
              <p:grpSpPr>
                <a:xfrm>
                  <a:off x="-99799" y="1624583"/>
                  <a:ext cx="9900356" cy="4880137"/>
                  <a:chOff x="-99799" y="1609561"/>
                  <a:chExt cx="9900356" cy="4880137"/>
                </a:xfrm>
              </p:grpSpPr>
              <p:sp>
                <p:nvSpPr>
                  <p:cNvPr id="154" name="Text Box 70">
                    <a:extLst>
                      <a:ext uri="{FF2B5EF4-FFF2-40B4-BE49-F238E27FC236}">
                        <a16:creationId xmlns:a16="http://schemas.microsoft.com/office/drawing/2014/main" id="{39C9FF2F-32D2-1651-3613-151743245973}"/>
                      </a:ext>
                    </a:extLst>
                  </p:cNvPr>
                  <p:cNvSpPr txBox="1">
                    <a:spLocks noChangeArrowheads="1"/>
                  </p:cNvSpPr>
                  <p:nvPr/>
                </p:nvSpPr>
                <p:spPr bwMode="auto">
                  <a:xfrm>
                    <a:off x="6380510" y="4537824"/>
                    <a:ext cx="828915" cy="323256"/>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Atlanta</a:t>
                    </a:r>
                  </a:p>
                </p:txBody>
              </p:sp>
              <p:sp>
                <p:nvSpPr>
                  <p:cNvPr id="156" name="Text Box 73">
                    <a:extLst>
                      <a:ext uri="{FF2B5EF4-FFF2-40B4-BE49-F238E27FC236}">
                        <a16:creationId xmlns:a16="http://schemas.microsoft.com/office/drawing/2014/main" id="{29FE9C73-0F38-B3CF-BE75-1C2AF9693153}"/>
                      </a:ext>
                    </a:extLst>
                  </p:cNvPr>
                  <p:cNvSpPr txBox="1">
                    <a:spLocks noChangeArrowheads="1"/>
                  </p:cNvSpPr>
                  <p:nvPr/>
                </p:nvSpPr>
                <p:spPr bwMode="auto">
                  <a:xfrm>
                    <a:off x="8071174" y="6166442"/>
                    <a:ext cx="904411" cy="323256"/>
                  </a:xfrm>
                  <a:prstGeom prst="rect">
                    <a:avLst/>
                  </a:prstGeom>
                  <a:noFill/>
                  <a:ln w="9525">
                    <a:noFill/>
                    <a:miter lim="800000"/>
                    <a:headEnd/>
                    <a:tailEnd/>
                  </a:ln>
                  <a:effectLst/>
                </p:spPr>
                <p:txBody>
                  <a:bodyPr wrap="square">
                    <a:spAutoFit/>
                  </a:bodyPr>
                  <a:lstStyle/>
                  <a:p>
                    <a:pPr algn="ctr" defTabSz="685800" eaLnBrk="1" fontAlgn="auto" hangingPunct="1">
                      <a:spcBef>
                        <a:spcPts val="0"/>
                      </a:spcBef>
                      <a:spcAft>
                        <a:spcPts val="0"/>
                      </a:spcAft>
                      <a:defRPr/>
                    </a:pPr>
                    <a:r>
                      <a:rPr lang="en-US" sz="1000" b="1" kern="0">
                        <a:solidFill>
                          <a:srgbClr val="000000"/>
                        </a:solidFill>
                        <a:latin typeface="Calibri"/>
                      </a:rPr>
                      <a:t>San Juan</a:t>
                    </a:r>
                  </a:p>
                </p:txBody>
              </p:sp>
              <p:sp>
                <p:nvSpPr>
                  <p:cNvPr id="157" name="Text Box 74">
                    <a:extLst>
                      <a:ext uri="{FF2B5EF4-FFF2-40B4-BE49-F238E27FC236}">
                        <a16:creationId xmlns:a16="http://schemas.microsoft.com/office/drawing/2014/main" id="{3926F024-3CD1-692E-C85B-CD70912BEFF9}"/>
                      </a:ext>
                    </a:extLst>
                  </p:cNvPr>
                  <p:cNvSpPr txBox="1">
                    <a:spLocks noChangeArrowheads="1"/>
                  </p:cNvSpPr>
                  <p:nvPr/>
                </p:nvSpPr>
                <p:spPr bwMode="auto">
                  <a:xfrm>
                    <a:off x="4127721" y="5279485"/>
                    <a:ext cx="803737" cy="323256"/>
                  </a:xfrm>
                  <a:prstGeom prst="rect">
                    <a:avLst/>
                  </a:prstGeom>
                  <a:noFill/>
                  <a:ln w="9525">
                    <a:noFill/>
                    <a:miter lim="800000"/>
                    <a:headEnd/>
                    <a:tailEnd/>
                  </a:ln>
                  <a:effectLst/>
                </p:spPr>
                <p:txBody>
                  <a:bodyPr wrap="square">
                    <a:spAutoFit/>
                  </a:bodyPr>
                  <a:lstStyle/>
                  <a:p>
                    <a:pPr algn="r" defTabSz="685800" eaLnBrk="1" fontAlgn="auto" hangingPunct="1">
                      <a:spcBef>
                        <a:spcPts val="0"/>
                      </a:spcBef>
                      <a:spcAft>
                        <a:spcPts val="0"/>
                      </a:spcAft>
                      <a:defRPr/>
                    </a:pPr>
                    <a:r>
                      <a:rPr lang="en-US" sz="1000" b="1" kern="0">
                        <a:solidFill>
                          <a:srgbClr val="000000"/>
                        </a:solidFill>
                        <a:latin typeface="Calibri"/>
                      </a:rPr>
                      <a:t>Houston</a:t>
                    </a:r>
                  </a:p>
                </p:txBody>
              </p:sp>
              <p:sp>
                <p:nvSpPr>
                  <p:cNvPr id="158" name="Text Box 75">
                    <a:extLst>
                      <a:ext uri="{FF2B5EF4-FFF2-40B4-BE49-F238E27FC236}">
                        <a16:creationId xmlns:a16="http://schemas.microsoft.com/office/drawing/2014/main" id="{158A3464-E488-A501-3F60-8AF139D948D6}"/>
                      </a:ext>
                    </a:extLst>
                  </p:cNvPr>
                  <p:cNvSpPr txBox="1">
                    <a:spLocks noChangeArrowheads="1"/>
                  </p:cNvSpPr>
                  <p:nvPr/>
                </p:nvSpPr>
                <p:spPr bwMode="auto">
                  <a:xfrm>
                    <a:off x="621634" y="4371139"/>
                    <a:ext cx="952501" cy="323256"/>
                  </a:xfrm>
                  <a:prstGeom prst="rect">
                    <a:avLst/>
                  </a:prstGeom>
                  <a:noFill/>
                  <a:ln w="9525">
                    <a:noFill/>
                    <a:miter lim="800000"/>
                    <a:headEnd/>
                    <a:tailEnd/>
                  </a:ln>
                  <a:effectLst/>
                </p:spPr>
                <p:txBody>
                  <a:bodyPr>
                    <a:spAutoFit/>
                  </a:bodyPr>
                  <a:lstStyle/>
                  <a:p>
                    <a:pPr defTabSz="685800" eaLnBrk="1" fontAlgn="auto" hangingPunct="1">
                      <a:spcBef>
                        <a:spcPts val="0"/>
                      </a:spcBef>
                      <a:spcAft>
                        <a:spcPts val="0"/>
                      </a:spcAft>
                      <a:defRPr/>
                    </a:pPr>
                    <a:r>
                      <a:rPr lang="en-US" sz="1000" b="1" kern="0">
                        <a:solidFill>
                          <a:srgbClr val="000000"/>
                        </a:solidFill>
                        <a:latin typeface="Calibri"/>
                      </a:rPr>
                      <a:t>San Diego</a:t>
                    </a:r>
                  </a:p>
                </p:txBody>
              </p:sp>
              <p:sp>
                <p:nvSpPr>
                  <p:cNvPr id="159" name="Text Box 76">
                    <a:extLst>
                      <a:ext uri="{FF2B5EF4-FFF2-40B4-BE49-F238E27FC236}">
                        <a16:creationId xmlns:a16="http://schemas.microsoft.com/office/drawing/2014/main" id="{847BCAB3-EB4A-1433-51EE-7C1BDE8EC2F6}"/>
                      </a:ext>
                    </a:extLst>
                  </p:cNvPr>
                  <p:cNvSpPr txBox="1">
                    <a:spLocks noChangeArrowheads="1"/>
                  </p:cNvSpPr>
                  <p:nvPr/>
                </p:nvSpPr>
                <p:spPr bwMode="auto">
                  <a:xfrm>
                    <a:off x="165943" y="3937842"/>
                    <a:ext cx="1142999" cy="323256"/>
                  </a:xfrm>
                  <a:prstGeom prst="rect">
                    <a:avLst/>
                  </a:prstGeom>
                  <a:noFill/>
                  <a:ln w="9525">
                    <a:noFill/>
                    <a:miter lim="800000"/>
                    <a:headEnd/>
                    <a:tailEnd/>
                  </a:ln>
                  <a:effectLst/>
                </p:spPr>
                <p:txBody>
                  <a:bodyPr>
                    <a:spAutoFit/>
                  </a:bodyPr>
                  <a:lstStyle/>
                  <a:p>
                    <a:pPr defTabSz="685800" eaLnBrk="1" fontAlgn="auto" hangingPunct="1">
                      <a:spcBef>
                        <a:spcPts val="0"/>
                      </a:spcBef>
                      <a:spcAft>
                        <a:spcPts val="0"/>
                      </a:spcAft>
                      <a:defRPr/>
                    </a:pPr>
                    <a:r>
                      <a:rPr lang="en-US" sz="1000" b="1" kern="0">
                        <a:solidFill>
                          <a:srgbClr val="000000"/>
                        </a:solidFill>
                        <a:latin typeface="Calibri"/>
                      </a:rPr>
                      <a:t>Los Angeles</a:t>
                    </a:r>
                  </a:p>
                </p:txBody>
              </p:sp>
              <p:sp>
                <p:nvSpPr>
                  <p:cNvPr id="160" name="Text Box 77">
                    <a:extLst>
                      <a:ext uri="{FF2B5EF4-FFF2-40B4-BE49-F238E27FC236}">
                        <a16:creationId xmlns:a16="http://schemas.microsoft.com/office/drawing/2014/main" id="{5E8D5BAE-719A-69E4-84E6-AD2B9590770F}"/>
                      </a:ext>
                    </a:extLst>
                  </p:cNvPr>
                  <p:cNvSpPr txBox="1">
                    <a:spLocks noChangeArrowheads="1"/>
                  </p:cNvSpPr>
                  <p:nvPr/>
                </p:nvSpPr>
                <p:spPr bwMode="auto">
                  <a:xfrm>
                    <a:off x="-99799" y="3428087"/>
                    <a:ext cx="1295400" cy="323256"/>
                  </a:xfrm>
                  <a:prstGeom prst="rect">
                    <a:avLst/>
                  </a:prstGeom>
                  <a:noFill/>
                  <a:ln w="9525">
                    <a:noFill/>
                    <a:miter lim="800000"/>
                    <a:headEnd/>
                    <a:tailEnd/>
                  </a:ln>
                  <a:effectLst/>
                </p:spPr>
                <p:txBody>
                  <a:bodyPr>
                    <a:spAutoFit/>
                  </a:bodyPr>
                  <a:lstStyle/>
                  <a:p>
                    <a:pPr defTabSz="685800" eaLnBrk="1" fontAlgn="auto" hangingPunct="1">
                      <a:spcBef>
                        <a:spcPts val="0"/>
                      </a:spcBef>
                      <a:spcAft>
                        <a:spcPts val="0"/>
                      </a:spcAft>
                      <a:defRPr/>
                    </a:pPr>
                    <a:r>
                      <a:rPr lang="en-US" sz="1000" b="1" kern="0">
                        <a:solidFill>
                          <a:srgbClr val="000000"/>
                        </a:solidFill>
                        <a:latin typeface="Calibri"/>
                      </a:rPr>
                      <a:t>San Francisco</a:t>
                    </a:r>
                  </a:p>
                </p:txBody>
              </p:sp>
              <p:sp>
                <p:nvSpPr>
                  <p:cNvPr id="161" name="Text Box 81">
                    <a:extLst>
                      <a:ext uri="{FF2B5EF4-FFF2-40B4-BE49-F238E27FC236}">
                        <a16:creationId xmlns:a16="http://schemas.microsoft.com/office/drawing/2014/main" id="{70B77AFD-6E89-31D7-FA21-931E917757FD}"/>
                      </a:ext>
                    </a:extLst>
                  </p:cNvPr>
                  <p:cNvSpPr txBox="1">
                    <a:spLocks noChangeArrowheads="1"/>
                  </p:cNvSpPr>
                  <p:nvPr/>
                </p:nvSpPr>
                <p:spPr bwMode="auto">
                  <a:xfrm>
                    <a:off x="3174435" y="3458015"/>
                    <a:ext cx="774260" cy="323256"/>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Denver</a:t>
                    </a:r>
                  </a:p>
                </p:txBody>
              </p:sp>
              <p:sp>
                <p:nvSpPr>
                  <p:cNvPr id="162" name="Text Box 82">
                    <a:extLst>
                      <a:ext uri="{FF2B5EF4-FFF2-40B4-BE49-F238E27FC236}">
                        <a16:creationId xmlns:a16="http://schemas.microsoft.com/office/drawing/2014/main" id="{B1F3C7D6-0FE7-0E50-467B-6FDF1622CCBD}"/>
                      </a:ext>
                    </a:extLst>
                  </p:cNvPr>
                  <p:cNvSpPr txBox="1">
                    <a:spLocks noChangeArrowheads="1"/>
                  </p:cNvSpPr>
                  <p:nvPr/>
                </p:nvSpPr>
                <p:spPr bwMode="auto">
                  <a:xfrm>
                    <a:off x="5393665" y="3258176"/>
                    <a:ext cx="736405" cy="323256"/>
                  </a:xfrm>
                  <a:prstGeom prst="rect">
                    <a:avLst/>
                  </a:prstGeom>
                  <a:noFill/>
                  <a:ln w="9525">
                    <a:noFill/>
                    <a:miter lim="800000"/>
                    <a:headEnd/>
                    <a:tailEnd/>
                  </a:ln>
                  <a:effectLst/>
                </p:spPr>
                <p:txBody>
                  <a:bodyPr wrap="square">
                    <a:spAutoFit/>
                  </a:bodyPr>
                  <a:lstStyle/>
                  <a:p>
                    <a:pPr algn="r" defTabSz="685800" eaLnBrk="1" fontAlgn="auto" hangingPunct="1">
                      <a:spcBef>
                        <a:spcPts val="0"/>
                      </a:spcBef>
                      <a:spcAft>
                        <a:spcPts val="0"/>
                      </a:spcAft>
                      <a:defRPr/>
                    </a:pPr>
                    <a:r>
                      <a:rPr lang="en-US" sz="1000" b="1" kern="0">
                        <a:solidFill>
                          <a:srgbClr val="000000"/>
                        </a:solidFill>
                        <a:latin typeface="Calibri"/>
                      </a:rPr>
                      <a:t>Chicago</a:t>
                    </a:r>
                  </a:p>
                </p:txBody>
              </p:sp>
              <p:sp>
                <p:nvSpPr>
                  <p:cNvPr id="164" name="Text Box 84">
                    <a:extLst>
                      <a:ext uri="{FF2B5EF4-FFF2-40B4-BE49-F238E27FC236}">
                        <a16:creationId xmlns:a16="http://schemas.microsoft.com/office/drawing/2014/main" id="{F102D803-5316-386F-7D67-C7FBC97FDB32}"/>
                      </a:ext>
                    </a:extLst>
                  </p:cNvPr>
                  <p:cNvSpPr txBox="1">
                    <a:spLocks noChangeArrowheads="1"/>
                  </p:cNvSpPr>
                  <p:nvPr/>
                </p:nvSpPr>
                <p:spPr bwMode="auto">
                  <a:xfrm>
                    <a:off x="8389647" y="2913179"/>
                    <a:ext cx="1295399" cy="333359"/>
                  </a:xfrm>
                  <a:prstGeom prst="rect">
                    <a:avLst/>
                  </a:prstGeom>
                  <a:noFill/>
                  <a:ln w="9525">
                    <a:noFill/>
                    <a:miter lim="800000"/>
                    <a:headEnd/>
                    <a:tailEnd/>
                  </a:ln>
                  <a:effectLst/>
                </p:spPr>
                <p:txBody>
                  <a:bodyPr anchor="ctr">
                    <a:spAutoFit/>
                  </a:bodyPr>
                  <a:lstStyle/>
                  <a:p>
                    <a:pPr defTabSz="685800" eaLnBrk="1" fontAlgn="auto" hangingPunct="1">
                      <a:spcBef>
                        <a:spcPts val="0"/>
                      </a:spcBef>
                      <a:spcAft>
                        <a:spcPts val="0"/>
                      </a:spcAft>
                      <a:defRPr/>
                    </a:pPr>
                    <a:r>
                      <a:rPr lang="en-US" sz="1000" b="1" kern="0">
                        <a:solidFill>
                          <a:srgbClr val="000000"/>
                        </a:solidFill>
                        <a:latin typeface="Calibri"/>
                      </a:rPr>
                      <a:t>New York City</a:t>
                    </a:r>
                  </a:p>
                </p:txBody>
              </p:sp>
              <p:sp>
                <p:nvSpPr>
                  <p:cNvPr id="165" name="Text Box 85">
                    <a:extLst>
                      <a:ext uri="{FF2B5EF4-FFF2-40B4-BE49-F238E27FC236}">
                        <a16:creationId xmlns:a16="http://schemas.microsoft.com/office/drawing/2014/main" id="{C9598562-0AF5-F2D1-EF72-3557F445B8C4}"/>
                      </a:ext>
                    </a:extLst>
                  </p:cNvPr>
                  <p:cNvSpPr txBox="1">
                    <a:spLocks noChangeArrowheads="1"/>
                  </p:cNvSpPr>
                  <p:nvPr/>
                </p:nvSpPr>
                <p:spPr bwMode="auto">
                  <a:xfrm>
                    <a:off x="8389647" y="3129613"/>
                    <a:ext cx="1295401" cy="323256"/>
                  </a:xfrm>
                  <a:prstGeom prst="rect">
                    <a:avLst/>
                  </a:prstGeom>
                  <a:noFill/>
                  <a:ln w="9525">
                    <a:noFill/>
                    <a:miter lim="800000"/>
                    <a:headEnd/>
                    <a:tailEnd/>
                  </a:ln>
                  <a:effectLst/>
                </p:spPr>
                <p:txBody>
                  <a:bodyPr>
                    <a:spAutoFit/>
                  </a:bodyPr>
                  <a:lstStyle/>
                  <a:p>
                    <a:pPr defTabSz="685800" eaLnBrk="1" fontAlgn="auto" hangingPunct="1">
                      <a:spcBef>
                        <a:spcPts val="0"/>
                      </a:spcBef>
                      <a:spcAft>
                        <a:spcPts val="0"/>
                      </a:spcAft>
                      <a:defRPr/>
                    </a:pPr>
                    <a:r>
                      <a:rPr lang="en-US" sz="1000" b="1" kern="0">
                        <a:solidFill>
                          <a:srgbClr val="000000"/>
                        </a:solidFill>
                        <a:latin typeface="Calibri"/>
                      </a:rPr>
                      <a:t>Newark</a:t>
                    </a:r>
                  </a:p>
                </p:txBody>
              </p:sp>
              <p:sp>
                <p:nvSpPr>
                  <p:cNvPr id="166" name="Text Box 86">
                    <a:extLst>
                      <a:ext uri="{FF2B5EF4-FFF2-40B4-BE49-F238E27FC236}">
                        <a16:creationId xmlns:a16="http://schemas.microsoft.com/office/drawing/2014/main" id="{FF13FD56-4517-1ADC-C44A-604D8E70A635}"/>
                      </a:ext>
                    </a:extLst>
                  </p:cNvPr>
                  <p:cNvSpPr txBox="1">
                    <a:spLocks noChangeArrowheads="1"/>
                  </p:cNvSpPr>
                  <p:nvPr/>
                </p:nvSpPr>
                <p:spPr bwMode="auto">
                  <a:xfrm>
                    <a:off x="8384216" y="3333170"/>
                    <a:ext cx="1295401" cy="323256"/>
                  </a:xfrm>
                  <a:prstGeom prst="rect">
                    <a:avLst/>
                  </a:prstGeom>
                  <a:noFill/>
                  <a:ln w="9525">
                    <a:noFill/>
                    <a:miter lim="800000"/>
                    <a:headEnd/>
                    <a:tailEnd/>
                  </a:ln>
                  <a:effectLst/>
                </p:spPr>
                <p:txBody>
                  <a:bodyPr>
                    <a:spAutoFit/>
                  </a:bodyPr>
                  <a:lstStyle/>
                  <a:p>
                    <a:pPr defTabSz="685800" eaLnBrk="1" fontAlgn="auto" hangingPunct="1">
                      <a:spcBef>
                        <a:spcPts val="0"/>
                      </a:spcBef>
                      <a:spcAft>
                        <a:spcPts val="0"/>
                      </a:spcAft>
                      <a:defRPr/>
                    </a:pPr>
                    <a:r>
                      <a:rPr lang="en-US" sz="1000" b="1" kern="0">
                        <a:solidFill>
                          <a:srgbClr val="000000"/>
                        </a:solidFill>
                        <a:latin typeface="Calibri"/>
                      </a:rPr>
                      <a:t>Philadelphia</a:t>
                    </a:r>
                  </a:p>
                </p:txBody>
              </p:sp>
              <p:sp>
                <p:nvSpPr>
                  <p:cNvPr id="167" name="Text Box 105">
                    <a:extLst>
                      <a:ext uri="{FF2B5EF4-FFF2-40B4-BE49-F238E27FC236}">
                        <a16:creationId xmlns:a16="http://schemas.microsoft.com/office/drawing/2014/main" id="{DC94CC06-2588-0872-B3E8-475A5251B114}"/>
                      </a:ext>
                    </a:extLst>
                  </p:cNvPr>
                  <p:cNvSpPr txBox="1">
                    <a:spLocks noChangeArrowheads="1"/>
                  </p:cNvSpPr>
                  <p:nvPr/>
                </p:nvSpPr>
                <p:spPr bwMode="auto">
                  <a:xfrm>
                    <a:off x="1506259" y="1609561"/>
                    <a:ext cx="759511" cy="323256"/>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Seattle</a:t>
                    </a:r>
                  </a:p>
                </p:txBody>
              </p:sp>
              <p:sp>
                <p:nvSpPr>
                  <p:cNvPr id="168" name="Text Box 107">
                    <a:extLst>
                      <a:ext uri="{FF2B5EF4-FFF2-40B4-BE49-F238E27FC236}">
                        <a16:creationId xmlns:a16="http://schemas.microsoft.com/office/drawing/2014/main" id="{1C5F8F2C-FEBA-DDD0-771E-027505D58E53}"/>
                      </a:ext>
                    </a:extLst>
                  </p:cNvPr>
                  <p:cNvSpPr txBox="1">
                    <a:spLocks noChangeArrowheads="1"/>
                  </p:cNvSpPr>
                  <p:nvPr/>
                </p:nvSpPr>
                <p:spPr bwMode="auto">
                  <a:xfrm>
                    <a:off x="5219467" y="5576283"/>
                    <a:ext cx="1253636" cy="323256"/>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New Orleans</a:t>
                    </a:r>
                  </a:p>
                </p:txBody>
              </p:sp>
              <p:sp>
                <p:nvSpPr>
                  <p:cNvPr id="171" name="Text Box 119">
                    <a:extLst>
                      <a:ext uri="{FF2B5EF4-FFF2-40B4-BE49-F238E27FC236}">
                        <a16:creationId xmlns:a16="http://schemas.microsoft.com/office/drawing/2014/main" id="{DEF8FF93-8AE6-A2A6-8E45-F21DD1E3B930}"/>
                      </a:ext>
                    </a:extLst>
                  </p:cNvPr>
                  <p:cNvSpPr txBox="1">
                    <a:spLocks noChangeArrowheads="1"/>
                  </p:cNvSpPr>
                  <p:nvPr/>
                </p:nvSpPr>
                <p:spPr bwMode="auto">
                  <a:xfrm>
                    <a:off x="6052842" y="2767640"/>
                    <a:ext cx="776116" cy="323256"/>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Detroit</a:t>
                    </a:r>
                  </a:p>
                </p:txBody>
              </p:sp>
              <p:sp>
                <p:nvSpPr>
                  <p:cNvPr id="172" name="Text Box 87">
                    <a:extLst>
                      <a:ext uri="{FF2B5EF4-FFF2-40B4-BE49-F238E27FC236}">
                        <a16:creationId xmlns:a16="http://schemas.microsoft.com/office/drawing/2014/main" id="{45A7ED3F-603E-E953-D106-5A1661CAC382}"/>
                      </a:ext>
                    </a:extLst>
                  </p:cNvPr>
                  <p:cNvSpPr txBox="1">
                    <a:spLocks noChangeArrowheads="1"/>
                  </p:cNvSpPr>
                  <p:nvPr/>
                </p:nvSpPr>
                <p:spPr bwMode="auto">
                  <a:xfrm>
                    <a:off x="8373394" y="3779538"/>
                    <a:ext cx="1427163" cy="333359"/>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Washington, DC</a:t>
                    </a:r>
                  </a:p>
                </p:txBody>
              </p:sp>
            </p:grpSp>
            <p:sp>
              <p:nvSpPr>
                <p:cNvPr id="151" name="Text Box 105">
                  <a:extLst>
                    <a:ext uri="{FF2B5EF4-FFF2-40B4-BE49-F238E27FC236}">
                      <a16:creationId xmlns:a16="http://schemas.microsoft.com/office/drawing/2014/main" id="{636F59A0-DA5C-D5AC-B651-04A78C7A24B5}"/>
                    </a:ext>
                  </a:extLst>
                </p:cNvPr>
                <p:cNvSpPr txBox="1">
                  <a:spLocks noChangeArrowheads="1"/>
                </p:cNvSpPr>
                <p:nvPr/>
              </p:nvSpPr>
              <p:spPr bwMode="auto">
                <a:xfrm>
                  <a:off x="1029278" y="2092476"/>
                  <a:ext cx="962025" cy="323256"/>
                </a:xfrm>
                <a:prstGeom prst="rect">
                  <a:avLst/>
                </a:prstGeom>
                <a:noFill/>
                <a:ln w="9525">
                  <a:noFill/>
                  <a:miter lim="800000"/>
                  <a:headEnd/>
                  <a:tailEnd/>
                </a:ln>
                <a:effectLst/>
              </p:spPr>
              <p:txBody>
                <a:bodyPr>
                  <a:spAutoFit/>
                </a:bodyPr>
                <a:lstStyle/>
                <a:p>
                  <a:pPr defTabSz="685800" eaLnBrk="1" fontAlgn="auto" hangingPunct="1">
                    <a:spcBef>
                      <a:spcPts val="0"/>
                    </a:spcBef>
                    <a:spcAft>
                      <a:spcPts val="0"/>
                    </a:spcAft>
                    <a:defRPr/>
                  </a:pPr>
                  <a:r>
                    <a:rPr lang="en-US" sz="1000" b="1" kern="0">
                      <a:solidFill>
                        <a:srgbClr val="000000"/>
                      </a:solidFill>
                      <a:latin typeface="Calibri"/>
                    </a:rPr>
                    <a:t>Portland</a:t>
                  </a:r>
                </a:p>
              </p:txBody>
            </p:sp>
            <p:sp>
              <p:nvSpPr>
                <p:cNvPr id="153" name="Text Box 87">
                  <a:extLst>
                    <a:ext uri="{FF2B5EF4-FFF2-40B4-BE49-F238E27FC236}">
                      <a16:creationId xmlns:a16="http://schemas.microsoft.com/office/drawing/2014/main" id="{20E2A273-F85B-B657-548A-F4F841510FC1}"/>
                    </a:ext>
                  </a:extLst>
                </p:cNvPr>
                <p:cNvSpPr txBox="1">
                  <a:spLocks noChangeArrowheads="1"/>
                </p:cNvSpPr>
                <p:nvPr/>
              </p:nvSpPr>
              <p:spPr bwMode="auto">
                <a:xfrm>
                  <a:off x="8304614" y="4063035"/>
                  <a:ext cx="1167036" cy="323256"/>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Virginia Beach</a:t>
                  </a:r>
                </a:p>
              </p:txBody>
            </p:sp>
          </p:grpSp>
          <p:cxnSp>
            <p:nvCxnSpPr>
              <p:cNvPr id="142" name="Straight Connector 141">
                <a:extLst>
                  <a:ext uri="{FF2B5EF4-FFF2-40B4-BE49-F238E27FC236}">
                    <a16:creationId xmlns:a16="http://schemas.microsoft.com/office/drawing/2014/main" id="{07651D7A-5257-44BE-F5B4-A62EA5F994B8}"/>
                  </a:ext>
                </a:extLst>
              </p:cNvPr>
              <p:cNvCxnSpPr>
                <a:cxnSpLocks/>
              </p:cNvCxnSpPr>
              <p:nvPr/>
            </p:nvCxnSpPr>
            <p:spPr>
              <a:xfrm flipV="1">
                <a:off x="7847950" y="2903464"/>
                <a:ext cx="407017" cy="142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3B2AD590-3BDE-F8A3-B6E0-7C192F991E01}"/>
                  </a:ext>
                </a:extLst>
              </p:cNvPr>
              <p:cNvCxnSpPr>
                <a:cxnSpLocks/>
                <a:endCxn id="165" idx="1"/>
              </p:cNvCxnSpPr>
              <p:nvPr/>
            </p:nvCxnSpPr>
            <p:spPr>
              <a:xfrm>
                <a:off x="7642305" y="3016247"/>
                <a:ext cx="519565" cy="99143"/>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BCB5CE38-65EB-AEF5-76B3-8A04485B57DE}"/>
                  </a:ext>
                </a:extLst>
              </p:cNvPr>
              <p:cNvCxnSpPr>
                <a:cxnSpLocks/>
              </p:cNvCxnSpPr>
              <p:nvPr/>
            </p:nvCxnSpPr>
            <p:spPr>
              <a:xfrm>
                <a:off x="7534389" y="3144283"/>
                <a:ext cx="720578" cy="160719"/>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06DD6C43-D5E2-1B3A-F858-491A7255384B}"/>
                  </a:ext>
                </a:extLst>
              </p:cNvPr>
              <p:cNvCxnSpPr>
                <a:cxnSpLocks/>
                <a:endCxn id="172" idx="1"/>
              </p:cNvCxnSpPr>
              <p:nvPr/>
            </p:nvCxnSpPr>
            <p:spPr>
              <a:xfrm>
                <a:off x="7244648" y="3381497"/>
                <a:ext cx="900716" cy="39907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162D61DE-DE43-6B19-E354-359CBAA59F76}"/>
                  </a:ext>
                </a:extLst>
              </p:cNvPr>
              <p:cNvCxnSpPr>
                <a:cxnSpLocks/>
              </p:cNvCxnSpPr>
              <p:nvPr/>
            </p:nvCxnSpPr>
            <p:spPr>
              <a:xfrm>
                <a:off x="7588566" y="3726248"/>
                <a:ext cx="578309" cy="28832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grpSp>
        <p:sp>
          <p:nvSpPr>
            <p:cNvPr id="136" name="Text Box 87">
              <a:extLst>
                <a:ext uri="{FF2B5EF4-FFF2-40B4-BE49-F238E27FC236}">
                  <a16:creationId xmlns:a16="http://schemas.microsoft.com/office/drawing/2014/main" id="{D6EA11D2-721F-1D8B-ECA5-6210FD10E2E9}"/>
                </a:ext>
              </a:extLst>
            </p:cNvPr>
            <p:cNvSpPr txBox="1">
              <a:spLocks noChangeArrowheads="1"/>
            </p:cNvSpPr>
            <p:nvPr/>
          </p:nvSpPr>
          <p:spPr bwMode="auto">
            <a:xfrm>
              <a:off x="8156353" y="3391181"/>
              <a:ext cx="1295400" cy="328294"/>
            </a:xfrm>
            <a:prstGeom prst="rect">
              <a:avLst/>
            </a:prstGeom>
            <a:noFill/>
            <a:ln w="9525">
              <a:noFill/>
              <a:miter lim="800000"/>
              <a:headEnd/>
              <a:tailEnd/>
            </a:ln>
            <a:effectLst/>
          </p:spPr>
          <p:txBody>
            <a:bodyPr>
              <a:spAutoFit/>
            </a:bodyPr>
            <a:lstStyle/>
            <a:p>
              <a:r>
                <a:rPr lang="en-US" sz="1000" b="1">
                  <a:solidFill>
                    <a:srgbClr val="000000"/>
                  </a:solidFill>
                  <a:latin typeface="Calibri"/>
                </a:rPr>
                <a:t>Baltimore</a:t>
              </a:r>
            </a:p>
          </p:txBody>
        </p:sp>
        <p:cxnSp>
          <p:nvCxnSpPr>
            <p:cNvPr id="138" name="Straight Connector 137">
              <a:extLst>
                <a:ext uri="{FF2B5EF4-FFF2-40B4-BE49-F238E27FC236}">
                  <a16:creationId xmlns:a16="http://schemas.microsoft.com/office/drawing/2014/main" id="{7BC4EA89-F568-B6F9-D1BA-FFE9F8E2B5E9}"/>
                </a:ext>
              </a:extLst>
            </p:cNvPr>
            <p:cNvCxnSpPr>
              <a:cxnSpLocks/>
            </p:cNvCxnSpPr>
            <p:nvPr/>
          </p:nvCxnSpPr>
          <p:spPr>
            <a:xfrm>
              <a:off x="7480344" y="3304687"/>
              <a:ext cx="720578" cy="210832"/>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grpSp>
      <p:sp>
        <p:nvSpPr>
          <p:cNvPr id="4" name="Text Box 82">
            <a:extLst>
              <a:ext uri="{FF2B5EF4-FFF2-40B4-BE49-F238E27FC236}">
                <a16:creationId xmlns:a16="http://schemas.microsoft.com/office/drawing/2014/main" id="{EB4E4D80-3BC8-1BC3-91D7-D88194F762A4}"/>
              </a:ext>
            </a:extLst>
          </p:cNvPr>
          <p:cNvSpPr txBox="1">
            <a:spLocks noChangeArrowheads="1"/>
          </p:cNvSpPr>
          <p:nvPr/>
        </p:nvSpPr>
        <p:spPr bwMode="auto">
          <a:xfrm>
            <a:off x="5462337" y="2692717"/>
            <a:ext cx="845350" cy="246221"/>
          </a:xfrm>
          <a:prstGeom prst="rect">
            <a:avLst/>
          </a:prstGeom>
          <a:noFill/>
          <a:ln w="9525">
            <a:noFill/>
            <a:miter lim="800000"/>
            <a:headEnd/>
            <a:tailEnd/>
          </a:ln>
          <a:effectLst/>
        </p:spPr>
        <p:txBody>
          <a:bodyPr wrap="square">
            <a:spAutoFit/>
          </a:bodyPr>
          <a:lstStyle/>
          <a:p>
            <a:pPr algn="r" defTabSz="685800" eaLnBrk="1" fontAlgn="auto" hangingPunct="1">
              <a:spcBef>
                <a:spcPts val="0"/>
              </a:spcBef>
              <a:spcAft>
                <a:spcPts val="0"/>
              </a:spcAft>
              <a:defRPr/>
            </a:pPr>
            <a:r>
              <a:rPr lang="en-US" sz="1000" b="1" kern="0">
                <a:solidFill>
                  <a:srgbClr val="000000"/>
                </a:solidFill>
                <a:latin typeface="Calibri"/>
              </a:rPr>
              <a:t>Indianapolis</a:t>
            </a:r>
          </a:p>
        </p:txBody>
      </p:sp>
      <p:sp>
        <p:nvSpPr>
          <p:cNvPr id="7" name="Oval 6" descr="San Diego">
            <a:extLst>
              <a:ext uri="{FF2B5EF4-FFF2-40B4-BE49-F238E27FC236}">
                <a16:creationId xmlns:a16="http://schemas.microsoft.com/office/drawing/2014/main" id="{9A5702DC-1ED4-9DD7-AFD7-2878CB8B98A4}"/>
              </a:ext>
            </a:extLst>
          </p:cNvPr>
          <p:cNvSpPr/>
          <p:nvPr/>
        </p:nvSpPr>
        <p:spPr>
          <a:xfrm flipH="1">
            <a:off x="2044920" y="3414447"/>
            <a:ext cx="73152" cy="73152"/>
          </a:xfrm>
          <a:prstGeom prst="ellipse">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70" name="Oval 69" descr="Los Angeles">
            <a:extLst>
              <a:ext uri="{FF2B5EF4-FFF2-40B4-BE49-F238E27FC236}">
                <a16:creationId xmlns:a16="http://schemas.microsoft.com/office/drawing/2014/main" id="{2B1DBDAD-C78F-D902-273A-B98376A054C1}"/>
              </a:ext>
            </a:extLst>
          </p:cNvPr>
          <p:cNvSpPr/>
          <p:nvPr/>
        </p:nvSpPr>
        <p:spPr>
          <a:xfrm>
            <a:off x="1715764" y="3075854"/>
            <a:ext cx="73152" cy="73152"/>
          </a:xfrm>
          <a:prstGeom prst="ellipse">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71" name="Oval 70" descr="San Francisco">
            <a:extLst>
              <a:ext uri="{FF2B5EF4-FFF2-40B4-BE49-F238E27FC236}">
                <a16:creationId xmlns:a16="http://schemas.microsoft.com/office/drawing/2014/main" id="{97043388-EC13-8993-D82B-238BDF119286}"/>
              </a:ext>
            </a:extLst>
          </p:cNvPr>
          <p:cNvSpPr/>
          <p:nvPr/>
        </p:nvSpPr>
        <p:spPr>
          <a:xfrm>
            <a:off x="1611701" y="2692717"/>
            <a:ext cx="73152" cy="73152"/>
          </a:xfrm>
          <a:prstGeom prst="ellipse">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72" name="Oval 71" descr="Portland">
            <a:extLst>
              <a:ext uri="{FF2B5EF4-FFF2-40B4-BE49-F238E27FC236}">
                <a16:creationId xmlns:a16="http://schemas.microsoft.com/office/drawing/2014/main" id="{AA9F43BC-2E47-A438-048E-77A564C0A5D3}"/>
              </a:ext>
            </a:extLst>
          </p:cNvPr>
          <p:cNvSpPr/>
          <p:nvPr/>
        </p:nvSpPr>
        <p:spPr>
          <a:xfrm>
            <a:off x="1885879" y="1558647"/>
            <a:ext cx="73152" cy="73152"/>
          </a:xfrm>
          <a:prstGeom prst="ellipse">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73" name="Oval 72" descr="Seattle">
            <a:extLst>
              <a:ext uri="{FF2B5EF4-FFF2-40B4-BE49-F238E27FC236}">
                <a16:creationId xmlns:a16="http://schemas.microsoft.com/office/drawing/2014/main" id="{3924B031-2B18-F60C-6743-09DAC52DFF61}"/>
              </a:ext>
            </a:extLst>
          </p:cNvPr>
          <p:cNvSpPr/>
          <p:nvPr/>
        </p:nvSpPr>
        <p:spPr>
          <a:xfrm>
            <a:off x="1999200" y="1307131"/>
            <a:ext cx="73152" cy="73152"/>
          </a:xfrm>
          <a:prstGeom prst="ellipse">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74" name="Oval 73" descr="Denver">
            <a:extLst>
              <a:ext uri="{FF2B5EF4-FFF2-40B4-BE49-F238E27FC236}">
                <a16:creationId xmlns:a16="http://schemas.microsoft.com/office/drawing/2014/main" id="{638419F2-8868-106F-5620-C780D0A56581}"/>
              </a:ext>
            </a:extLst>
          </p:cNvPr>
          <p:cNvSpPr/>
          <p:nvPr/>
        </p:nvSpPr>
        <p:spPr>
          <a:xfrm>
            <a:off x="3610083" y="2601277"/>
            <a:ext cx="73152" cy="73152"/>
          </a:xfrm>
          <a:prstGeom prst="ellipse">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 dirty="0">
              <a:latin typeface="Calibri" panose="020F0502020204030204" pitchFamily="34" charset="0"/>
              <a:ea typeface="Calibri" panose="020F0502020204030204" pitchFamily="34" charset="0"/>
              <a:cs typeface="Calibri" panose="020F0502020204030204" pitchFamily="34" charset="0"/>
            </a:endParaRPr>
          </a:p>
        </p:txBody>
      </p:sp>
      <p:sp>
        <p:nvSpPr>
          <p:cNvPr id="75" name="Oval 74" descr="Houston">
            <a:extLst>
              <a:ext uri="{FF2B5EF4-FFF2-40B4-BE49-F238E27FC236}">
                <a16:creationId xmlns:a16="http://schemas.microsoft.com/office/drawing/2014/main" id="{DCC172E8-B8A9-70EB-D305-E9DE6BE5CC94}"/>
              </a:ext>
            </a:extLst>
          </p:cNvPr>
          <p:cNvSpPr/>
          <p:nvPr/>
        </p:nvSpPr>
        <p:spPr>
          <a:xfrm>
            <a:off x="4476209" y="4240823"/>
            <a:ext cx="73152" cy="73152"/>
          </a:xfrm>
          <a:prstGeom prst="ellipse">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76" name="Oval 75" descr="Washington, DC">
            <a:extLst>
              <a:ext uri="{FF2B5EF4-FFF2-40B4-BE49-F238E27FC236}">
                <a16:creationId xmlns:a16="http://schemas.microsoft.com/office/drawing/2014/main" id="{C48EEB0E-542A-96D3-970F-127FCA56CD43}"/>
              </a:ext>
            </a:extLst>
          </p:cNvPr>
          <p:cNvSpPr/>
          <p:nvPr/>
        </p:nvSpPr>
        <p:spPr>
          <a:xfrm>
            <a:off x="6791624" y="2646997"/>
            <a:ext cx="73152" cy="73152"/>
          </a:xfrm>
          <a:prstGeom prst="ellipse">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77" name="Oval 76" descr="New Orleans">
            <a:extLst>
              <a:ext uri="{FF2B5EF4-FFF2-40B4-BE49-F238E27FC236}">
                <a16:creationId xmlns:a16="http://schemas.microsoft.com/office/drawing/2014/main" id="{04F38F6E-9296-F997-B831-2F17FD63C417}"/>
              </a:ext>
            </a:extLst>
          </p:cNvPr>
          <p:cNvSpPr/>
          <p:nvPr/>
        </p:nvSpPr>
        <p:spPr>
          <a:xfrm>
            <a:off x="5416617" y="4149383"/>
            <a:ext cx="73152" cy="73152"/>
          </a:xfrm>
          <a:prstGeom prst="ellipse">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78" name="Oval 77" descr="Chicago">
            <a:extLst>
              <a:ext uri="{FF2B5EF4-FFF2-40B4-BE49-F238E27FC236}">
                <a16:creationId xmlns:a16="http://schemas.microsoft.com/office/drawing/2014/main" id="{7FA79576-2A3D-03B9-A637-CA478EDDA11C}"/>
              </a:ext>
            </a:extLst>
          </p:cNvPr>
          <p:cNvSpPr/>
          <p:nvPr/>
        </p:nvSpPr>
        <p:spPr>
          <a:xfrm>
            <a:off x="5462205" y="2438136"/>
            <a:ext cx="73152" cy="73152"/>
          </a:xfrm>
          <a:prstGeom prst="ellipse">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79" name="Oval 78" descr="San Juan">
            <a:extLst>
              <a:ext uri="{FF2B5EF4-FFF2-40B4-BE49-F238E27FC236}">
                <a16:creationId xmlns:a16="http://schemas.microsoft.com/office/drawing/2014/main" id="{560942F8-FEFD-3CB0-8AD2-6F680D5D4F10}"/>
              </a:ext>
            </a:extLst>
          </p:cNvPr>
          <p:cNvSpPr/>
          <p:nvPr/>
        </p:nvSpPr>
        <p:spPr>
          <a:xfrm>
            <a:off x="7655091" y="4918549"/>
            <a:ext cx="73152" cy="73152"/>
          </a:xfrm>
          <a:prstGeom prst="ellipse">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80" name="Oval 79" descr="Indianapolis">
            <a:extLst>
              <a:ext uri="{FF2B5EF4-FFF2-40B4-BE49-F238E27FC236}">
                <a16:creationId xmlns:a16="http://schemas.microsoft.com/office/drawing/2014/main" id="{B559A6D8-B171-1B50-C6AF-BBA854025610}"/>
              </a:ext>
            </a:extLst>
          </p:cNvPr>
          <p:cNvSpPr/>
          <p:nvPr/>
        </p:nvSpPr>
        <p:spPr>
          <a:xfrm>
            <a:off x="5793572" y="2588048"/>
            <a:ext cx="73152" cy="73152"/>
          </a:xfrm>
          <a:prstGeom prst="ellipse">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81" name="Oval 80" descr="Detroit">
            <a:extLst>
              <a:ext uri="{FF2B5EF4-FFF2-40B4-BE49-F238E27FC236}">
                <a16:creationId xmlns:a16="http://schemas.microsoft.com/office/drawing/2014/main" id="{0880A732-97DE-BA08-4FDA-7955B6E9A97D}"/>
              </a:ext>
            </a:extLst>
          </p:cNvPr>
          <p:cNvSpPr/>
          <p:nvPr/>
        </p:nvSpPr>
        <p:spPr>
          <a:xfrm>
            <a:off x="5973093" y="2312952"/>
            <a:ext cx="73152" cy="73152"/>
          </a:xfrm>
          <a:prstGeom prst="ellipse">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82" name="Oval 81" descr="Virginia Beach">
            <a:extLst>
              <a:ext uri="{FF2B5EF4-FFF2-40B4-BE49-F238E27FC236}">
                <a16:creationId xmlns:a16="http://schemas.microsoft.com/office/drawing/2014/main" id="{39E6ED1B-A448-6B8D-C51E-F9D9366E23A8}"/>
              </a:ext>
            </a:extLst>
          </p:cNvPr>
          <p:cNvSpPr/>
          <p:nvPr/>
        </p:nvSpPr>
        <p:spPr>
          <a:xfrm>
            <a:off x="7048003" y="2893218"/>
            <a:ext cx="73152" cy="73152"/>
          </a:xfrm>
          <a:prstGeom prst="ellipse">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83" name="Oval 82" descr="Baltimore">
            <a:extLst>
              <a:ext uri="{FF2B5EF4-FFF2-40B4-BE49-F238E27FC236}">
                <a16:creationId xmlns:a16="http://schemas.microsoft.com/office/drawing/2014/main" id="{D2A56D5F-CCB1-F458-C926-14D846025FA2}"/>
              </a:ext>
            </a:extLst>
          </p:cNvPr>
          <p:cNvSpPr/>
          <p:nvPr/>
        </p:nvSpPr>
        <p:spPr>
          <a:xfrm>
            <a:off x="6930317" y="2579672"/>
            <a:ext cx="73152" cy="73152"/>
          </a:xfrm>
          <a:prstGeom prst="ellipse">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84" name="Oval 83" descr="Philadelphia">
            <a:extLst>
              <a:ext uri="{FF2B5EF4-FFF2-40B4-BE49-F238E27FC236}">
                <a16:creationId xmlns:a16="http://schemas.microsoft.com/office/drawing/2014/main" id="{9AC0B3AC-3777-2D29-9B39-C77426D3F49F}"/>
              </a:ext>
            </a:extLst>
          </p:cNvPr>
          <p:cNvSpPr/>
          <p:nvPr/>
        </p:nvSpPr>
        <p:spPr>
          <a:xfrm>
            <a:off x="7002283" y="2457082"/>
            <a:ext cx="73152" cy="73152"/>
          </a:xfrm>
          <a:prstGeom prst="ellipse">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85" name="Oval 84" descr="Newark">
            <a:extLst>
              <a:ext uri="{FF2B5EF4-FFF2-40B4-BE49-F238E27FC236}">
                <a16:creationId xmlns:a16="http://schemas.microsoft.com/office/drawing/2014/main" id="{AAB899A0-8EC9-61F6-EAD9-7C57E7960E56}"/>
              </a:ext>
            </a:extLst>
          </p:cNvPr>
          <p:cNvSpPr/>
          <p:nvPr/>
        </p:nvSpPr>
        <p:spPr>
          <a:xfrm>
            <a:off x="7093723" y="2373958"/>
            <a:ext cx="73152" cy="73152"/>
          </a:xfrm>
          <a:prstGeom prst="ellipse">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86" name="Oval 85" descr="New York City">
            <a:extLst>
              <a:ext uri="{FF2B5EF4-FFF2-40B4-BE49-F238E27FC236}">
                <a16:creationId xmlns:a16="http://schemas.microsoft.com/office/drawing/2014/main" id="{6850CE66-5E1F-0E77-8299-A465C12ACED2}"/>
              </a:ext>
            </a:extLst>
          </p:cNvPr>
          <p:cNvSpPr/>
          <p:nvPr/>
        </p:nvSpPr>
        <p:spPr>
          <a:xfrm>
            <a:off x="7230883" y="2312952"/>
            <a:ext cx="73152" cy="73152"/>
          </a:xfrm>
          <a:prstGeom prst="ellipse">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3" name="Oval 2" descr="Atlanta">
            <a:extLst>
              <a:ext uri="{FF2B5EF4-FFF2-40B4-BE49-F238E27FC236}">
                <a16:creationId xmlns:a16="http://schemas.microsoft.com/office/drawing/2014/main" id="{84EC0C9D-5859-19BD-1578-589E5C7DD119}"/>
              </a:ext>
            </a:extLst>
          </p:cNvPr>
          <p:cNvSpPr/>
          <p:nvPr/>
        </p:nvSpPr>
        <p:spPr>
          <a:xfrm>
            <a:off x="6137053" y="3414447"/>
            <a:ext cx="73152" cy="73152"/>
          </a:xfrm>
          <a:prstGeom prst="ellipse">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6" name="Slide Number Placeholder 5">
            <a:extLst>
              <a:ext uri="{FF2B5EF4-FFF2-40B4-BE49-F238E27FC236}">
                <a16:creationId xmlns:a16="http://schemas.microsoft.com/office/drawing/2014/main" id="{B13C80EE-DD2E-8A23-61B2-CDD412CB4E6B}"/>
              </a:ext>
            </a:extLst>
          </p:cNvPr>
          <p:cNvSpPr>
            <a:spLocks noGrp="1"/>
          </p:cNvSpPr>
          <p:nvPr>
            <p:ph type="title" idx="4294967295"/>
          </p:nvPr>
        </p:nvSpPr>
        <p:spPr>
          <a:xfrm>
            <a:off x="133485" y="4766595"/>
            <a:ext cx="2057400" cy="27463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fld id="{D8E7DCDC-E408-4B61-982D-00D1D5E6AEFC}" type="slidenum">
              <a:rPr kumimoji="0" lang="en-US" sz="1100" b="0" i="0" u="none" strike="noStrike" kern="1200" cap="none" spc="0" normalizeH="0" baseline="0" noProof="0" smtClean="0">
                <a:ln>
                  <a:noFill/>
                </a:ln>
                <a:solidFill>
                  <a:srgbClr val="000000"/>
                </a:solidFill>
                <a:effectLst/>
                <a:uLnTx/>
                <a:uFillTx/>
                <a:latin typeface="Calibri" panose="020F0502020204030204" pitchFamily="34" charset="0"/>
                <a:ea typeface="+mn-ea"/>
                <a:cs typeface="Calibri" panose="020F0502020204030204" pitchFamily="34" charset="0"/>
              </a:rPr>
              <a:pPr marL="0" marR="0" lvl="0" indent="0" algn="l" defTabSz="914400" rtl="0" eaLnBrk="0" fontAlgn="base" latinLnBrk="0" hangingPunct="0">
                <a:lnSpc>
                  <a:spcPct val="100000"/>
                </a:lnSpc>
                <a:spcBef>
                  <a:spcPct val="0"/>
                </a:spcBef>
                <a:spcAft>
                  <a:spcPct val="0"/>
                </a:spcAft>
                <a:buClrTx/>
                <a:buSzTx/>
                <a:buFontTx/>
                <a:buNone/>
                <a:tabLst/>
                <a:defRPr/>
              </a:pPr>
              <a:t>11</a:t>
            </a:fld>
            <a:endParaRPr kumimoji="0" lang="en-US" sz="1100" b="0" i="0" u="none" strike="noStrike" kern="120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705844548"/>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7DAD8D75-1DD0-2F21-0F02-4C637423DAAC}"/>
              </a:ext>
            </a:extLst>
          </p:cNvPr>
          <p:cNvSpPr>
            <a:spLocks noGrp="1"/>
          </p:cNvSpPr>
          <p:nvPr>
            <p:ph type="title" idx="4294967295"/>
          </p:nvPr>
        </p:nvSpPr>
        <p:spPr bwMode="auto">
          <a:xfrm>
            <a:off x="133485" y="102268"/>
            <a:ext cx="6908800" cy="4064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8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Sex of persons who inject drugs </a:t>
            </a:r>
          </a:p>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2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National HIV Behavioral Surveillance—19 U.S. cities, 2024</a:t>
            </a:r>
          </a:p>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endParaRPr kumimoji="0" lang="en-US" sz="1800" b="0" i="0" u="none" strike="noStrike" kern="1200" cap="none" spc="0" normalizeH="0" baseline="0" noProof="0" dirty="0">
              <a:ln>
                <a:noFill/>
              </a:ln>
              <a:solidFill>
                <a:schemeClr val="bg1"/>
              </a:solidFill>
              <a:effectLst/>
              <a:uLnTx/>
              <a:uFillTx/>
              <a:latin typeface="Calibri" panose="020F0502020204030204" pitchFamily="34" charset="0"/>
              <a:ea typeface="+mn-ea"/>
              <a:cs typeface="+mn-cs"/>
            </a:endParaRPr>
          </a:p>
        </p:txBody>
      </p:sp>
      <p:pic>
        <p:nvPicPr>
          <p:cNvPr id="4" name="Picture 3" descr="National HIV Behavioral Surveillance (NHBS) logo, noting the population cycles (MSM, PWID, HET) and emphasizing the relevant cycle for this report (PWID).">
            <a:extLst>
              <a:ext uri="{FF2B5EF4-FFF2-40B4-BE49-F238E27FC236}">
                <a16:creationId xmlns:a16="http://schemas.microsoft.com/office/drawing/2014/main" id="{039CEE6F-7E46-D8F1-B2B4-B00843866341}"/>
              </a:ex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8563" y="68268"/>
            <a:ext cx="828663" cy="828663"/>
          </a:xfrm>
          <a:prstGeom prst="rect">
            <a:avLst/>
          </a:prstGeom>
        </p:spPr>
      </p:pic>
      <p:graphicFrame>
        <p:nvGraphicFramePr>
          <p:cNvPr id="7" name="Chart 6" descr="Pie chart showing distribution of PWID population by sex">
            <a:extLst>
              <a:ext uri="{FF2B5EF4-FFF2-40B4-BE49-F238E27FC236}">
                <a16:creationId xmlns:a16="http://schemas.microsoft.com/office/drawing/2014/main" id="{CE7A9FC6-72BF-D0D4-3959-16888F5FAD56}"/>
              </a:ext>
            </a:extLst>
          </p:cNvPr>
          <p:cNvGraphicFramePr/>
          <p:nvPr>
            <p:extLst>
              <p:ext uri="{D42A27DB-BD31-4B8C-83A1-F6EECF244321}">
                <p14:modId xmlns:p14="http://schemas.microsoft.com/office/powerpoint/2010/main" val="3989824646"/>
              </p:ext>
            </p:extLst>
          </p:nvPr>
        </p:nvGraphicFramePr>
        <p:xfrm>
          <a:off x="818147" y="1034716"/>
          <a:ext cx="7065211" cy="4017963"/>
        </p:xfrm>
        <a:graphic>
          <a:graphicData uri="http://schemas.openxmlformats.org/drawingml/2006/chart">
            <c:chart xmlns:c="http://schemas.openxmlformats.org/drawingml/2006/chart" xmlns:r="http://schemas.openxmlformats.org/officeDocument/2006/relationships" r:id="rId4"/>
          </a:graphicData>
        </a:graphic>
      </p:graphicFrame>
      <p:sp>
        <p:nvSpPr>
          <p:cNvPr id="6" name="Slide Number Placeholder 5">
            <a:extLst>
              <a:ext uri="{FF2B5EF4-FFF2-40B4-BE49-F238E27FC236}">
                <a16:creationId xmlns:a16="http://schemas.microsoft.com/office/drawing/2014/main" id="{71B6497C-8BA3-8872-D290-6144BE35E3C9}"/>
              </a:ext>
            </a:extLst>
          </p:cNvPr>
          <p:cNvSpPr>
            <a:spLocks noGrp="1"/>
          </p:cNvSpPr>
          <p:nvPr>
            <p:ph type="sldNum" sz="quarter" idx="13"/>
          </p:nvPr>
        </p:nvSpPr>
        <p:spPr/>
        <p:txBody>
          <a:bodyPr/>
          <a:lstStyle/>
          <a:p>
            <a:fld id="{D8E7DCDC-E408-4B61-982D-00D1D5E6AEFC}" type="slidenum">
              <a:rPr lang="en-US" smtClean="0"/>
              <a:pPr/>
              <a:t>12</a:t>
            </a:fld>
            <a:endParaRPr lang="en-US"/>
          </a:p>
        </p:txBody>
      </p:sp>
      <p:sp>
        <p:nvSpPr>
          <p:cNvPr id="2" name="TextBox 86">
            <a:extLst>
              <a:ext uri="{FF2B5EF4-FFF2-40B4-BE49-F238E27FC236}">
                <a16:creationId xmlns:a16="http://schemas.microsoft.com/office/drawing/2014/main" id="{1B8C94E9-5ADC-32AE-DD97-0A50583DAF9C}"/>
              </a:ext>
            </a:extLst>
          </p:cNvPr>
          <p:cNvSpPr txBox="1"/>
          <p:nvPr/>
        </p:nvSpPr>
        <p:spPr>
          <a:xfrm>
            <a:off x="403738" y="4943212"/>
            <a:ext cx="2900570" cy="20005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a:lstStyle>
          <a:p>
            <a:r>
              <a:rPr lang="en-US" sz="700" i="1" dirty="0">
                <a:solidFill>
                  <a:srgbClr val="000000"/>
                </a:solidFill>
                <a:latin typeface="Calibri"/>
                <a:ea typeface="Calibri"/>
                <a:cs typeface="Calibri"/>
              </a:rPr>
              <a:t>Data Source: National HIV Behavioral Surveillance; Data Tables, Table 1</a:t>
            </a:r>
            <a:endParaRPr lang="en-US" sz="700" i="1" dirty="0">
              <a:solidFill>
                <a:srgbClr val="000000"/>
              </a:solidFill>
              <a:latin typeface="Calibri" panose="020F0502020204030204" pitchFamily="34" charset="0"/>
              <a:ea typeface="Calibri"/>
              <a:cs typeface="Calibri"/>
            </a:endParaRPr>
          </a:p>
        </p:txBody>
      </p:sp>
    </p:spTree>
    <p:extLst>
      <p:ext uri="{BB962C8B-B14F-4D97-AF65-F5344CB8AC3E}">
        <p14:creationId xmlns:p14="http://schemas.microsoft.com/office/powerpoint/2010/main" val="1072394565"/>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7DAD8D75-1DD0-2F21-0F02-4C637423DAAC}"/>
              </a:ext>
            </a:extLst>
          </p:cNvPr>
          <p:cNvSpPr>
            <a:spLocks noGrp="1"/>
          </p:cNvSpPr>
          <p:nvPr>
            <p:ph type="title" idx="4294967295"/>
          </p:nvPr>
        </p:nvSpPr>
        <p:spPr bwMode="auto">
          <a:xfrm>
            <a:off x="133485" y="104942"/>
            <a:ext cx="6908800" cy="4064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8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Age of persons who inject drugs </a:t>
            </a:r>
          </a:p>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2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National HIV Behavioral Surveillance—19 U.S. cities, 2024</a:t>
            </a:r>
          </a:p>
        </p:txBody>
      </p:sp>
      <p:pic>
        <p:nvPicPr>
          <p:cNvPr id="9" name="Picture 8" descr="National HIV Behavioral Surveillance (NHBS) logo, noting the population cycles (MSM, PWID, HET) and emphasizing the relevant cycle for this report (PWID).">
            <a:extLst>
              <a:ext uri="{FF2B5EF4-FFF2-40B4-BE49-F238E27FC236}">
                <a16:creationId xmlns:a16="http://schemas.microsoft.com/office/drawing/2014/main" id="{681C69D2-8954-B77B-0AA7-0DD2F96B6684}"/>
              </a:ex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8563" y="68268"/>
            <a:ext cx="828663" cy="828663"/>
          </a:xfrm>
          <a:prstGeom prst="rect">
            <a:avLst/>
          </a:prstGeom>
        </p:spPr>
      </p:pic>
      <p:graphicFrame>
        <p:nvGraphicFramePr>
          <p:cNvPr id="7" name="Chart 6" descr="Pie chart showing distribution of PWID population by age categories.&#10;">
            <a:extLst>
              <a:ext uri="{FF2B5EF4-FFF2-40B4-BE49-F238E27FC236}">
                <a16:creationId xmlns:a16="http://schemas.microsoft.com/office/drawing/2014/main" id="{EC789A5D-1618-2BF8-1B24-2300943FD4FE}"/>
              </a:ext>
            </a:extLst>
          </p:cNvPr>
          <p:cNvGraphicFramePr/>
          <p:nvPr>
            <p:extLst>
              <p:ext uri="{D42A27DB-BD31-4B8C-83A1-F6EECF244321}">
                <p14:modId xmlns:p14="http://schemas.microsoft.com/office/powerpoint/2010/main" val="303570422"/>
              </p:ext>
            </p:extLst>
          </p:nvPr>
        </p:nvGraphicFramePr>
        <p:xfrm>
          <a:off x="818147" y="1034716"/>
          <a:ext cx="7065211" cy="4017963"/>
        </p:xfrm>
        <a:graphic>
          <a:graphicData uri="http://schemas.openxmlformats.org/drawingml/2006/chart">
            <c:chart xmlns:c="http://schemas.openxmlformats.org/drawingml/2006/chart" xmlns:r="http://schemas.openxmlformats.org/officeDocument/2006/relationships" r:id="rId4"/>
          </a:graphicData>
        </a:graphic>
      </p:graphicFrame>
      <p:sp>
        <p:nvSpPr>
          <p:cNvPr id="6" name="Slide Number Placeholder 5">
            <a:extLst>
              <a:ext uri="{FF2B5EF4-FFF2-40B4-BE49-F238E27FC236}">
                <a16:creationId xmlns:a16="http://schemas.microsoft.com/office/drawing/2014/main" id="{71B6497C-8BA3-8872-D290-6144BE35E3C9}"/>
              </a:ext>
            </a:extLst>
          </p:cNvPr>
          <p:cNvSpPr>
            <a:spLocks noGrp="1"/>
          </p:cNvSpPr>
          <p:nvPr>
            <p:ph type="sldNum" sz="quarter" idx="13"/>
          </p:nvPr>
        </p:nvSpPr>
        <p:spPr/>
        <p:txBody>
          <a:bodyPr/>
          <a:lstStyle/>
          <a:p>
            <a:fld id="{D8E7DCDC-E408-4B61-982D-00D1D5E6AEFC}" type="slidenum">
              <a:rPr lang="en-US" smtClean="0"/>
              <a:pPr/>
              <a:t>13</a:t>
            </a:fld>
            <a:endParaRPr lang="en-US"/>
          </a:p>
        </p:txBody>
      </p:sp>
      <p:sp>
        <p:nvSpPr>
          <p:cNvPr id="2" name="TextBox 86">
            <a:extLst>
              <a:ext uri="{FF2B5EF4-FFF2-40B4-BE49-F238E27FC236}">
                <a16:creationId xmlns:a16="http://schemas.microsoft.com/office/drawing/2014/main" id="{07803781-038D-BF96-0BC3-67E3C512245A}"/>
              </a:ext>
            </a:extLst>
          </p:cNvPr>
          <p:cNvSpPr txBox="1"/>
          <p:nvPr/>
        </p:nvSpPr>
        <p:spPr>
          <a:xfrm>
            <a:off x="414129" y="4922430"/>
            <a:ext cx="2900570" cy="20005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a:lstStyle>
          <a:p>
            <a:r>
              <a:rPr lang="en-US" sz="700" i="1" dirty="0">
                <a:solidFill>
                  <a:srgbClr val="000000"/>
                </a:solidFill>
                <a:latin typeface="Calibri"/>
                <a:ea typeface="Calibri"/>
                <a:cs typeface="Calibri"/>
              </a:rPr>
              <a:t>Data Source: National HIV Behavioral Surveillance; Data Tables, Table 1</a:t>
            </a:r>
            <a:endParaRPr lang="en-US" sz="700" i="1" dirty="0">
              <a:solidFill>
                <a:srgbClr val="000000"/>
              </a:solidFill>
              <a:latin typeface="Calibri" panose="020F0502020204030204" pitchFamily="34" charset="0"/>
              <a:ea typeface="Calibri"/>
              <a:cs typeface="Calibri"/>
            </a:endParaRPr>
          </a:p>
        </p:txBody>
      </p:sp>
    </p:spTree>
    <p:extLst>
      <p:ext uri="{BB962C8B-B14F-4D97-AF65-F5344CB8AC3E}">
        <p14:creationId xmlns:p14="http://schemas.microsoft.com/office/powerpoint/2010/main" val="939056607"/>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7DAD8D75-1DD0-2F21-0F02-4C637423DAAC}"/>
              </a:ext>
            </a:extLst>
          </p:cNvPr>
          <p:cNvSpPr>
            <a:spLocks noGrp="1"/>
          </p:cNvSpPr>
          <p:nvPr>
            <p:ph type="title" idx="4294967295"/>
          </p:nvPr>
        </p:nvSpPr>
        <p:spPr bwMode="auto">
          <a:xfrm>
            <a:off x="133485" y="102268"/>
            <a:ext cx="6908800" cy="605944"/>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8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Race/ethnicity of persons who inject drugs* </a:t>
            </a:r>
          </a:p>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2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National HIV Behavioral Surveillance—19 U.S. cities, 2024</a:t>
            </a:r>
          </a:p>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endParaRPr kumimoji="0" lang="en-US" sz="1800" b="0" i="0" u="none" strike="noStrike" kern="1200" cap="none" spc="0" normalizeH="0" baseline="0" noProof="0" dirty="0">
              <a:ln>
                <a:noFill/>
              </a:ln>
              <a:solidFill>
                <a:schemeClr val="bg1"/>
              </a:solidFill>
              <a:effectLst/>
              <a:uLnTx/>
              <a:uFillTx/>
              <a:latin typeface="Calibri" panose="020F0502020204030204" pitchFamily="34" charset="0"/>
              <a:ea typeface="+mn-ea"/>
              <a:cs typeface="+mn-cs"/>
            </a:endParaRPr>
          </a:p>
        </p:txBody>
      </p:sp>
      <p:pic>
        <p:nvPicPr>
          <p:cNvPr id="2" name="Picture 1" descr="National HIV Behavioral Surveillance (NHBS) logo, noting the population cycles (MSM, PWID, HET) and emphasizing the relevant cycle for this report (PWID).">
            <a:extLst>
              <a:ext uri="{FF2B5EF4-FFF2-40B4-BE49-F238E27FC236}">
                <a16:creationId xmlns:a16="http://schemas.microsoft.com/office/drawing/2014/main" id="{2200CD84-2805-997F-B164-59029C536DBB}"/>
              </a:ex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8563" y="68268"/>
            <a:ext cx="828663" cy="828663"/>
          </a:xfrm>
          <a:prstGeom prst="rect">
            <a:avLst/>
          </a:prstGeom>
        </p:spPr>
      </p:pic>
      <p:graphicFrame>
        <p:nvGraphicFramePr>
          <p:cNvPr id="4" name="Chart 3" descr="Bar chart showing distribution of PWID population by race/ethnicity">
            <a:extLst>
              <a:ext uri="{FF2B5EF4-FFF2-40B4-BE49-F238E27FC236}">
                <a16:creationId xmlns:a16="http://schemas.microsoft.com/office/drawing/2014/main" id="{DDD5548D-4A45-5ADE-AA18-B07130E5B6D3}"/>
              </a:ext>
            </a:extLst>
          </p:cNvPr>
          <p:cNvGraphicFramePr/>
          <p:nvPr>
            <p:extLst>
              <p:ext uri="{D42A27DB-BD31-4B8C-83A1-F6EECF244321}">
                <p14:modId xmlns:p14="http://schemas.microsoft.com/office/powerpoint/2010/main" val="48800463"/>
              </p:ext>
            </p:extLst>
          </p:nvPr>
        </p:nvGraphicFramePr>
        <p:xfrm>
          <a:off x="133485" y="1257304"/>
          <a:ext cx="8914262" cy="3279383"/>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Box 7">
            <a:extLst>
              <a:ext uri="{FF2B5EF4-FFF2-40B4-BE49-F238E27FC236}">
                <a16:creationId xmlns:a16="http://schemas.microsoft.com/office/drawing/2014/main" id="{40B60084-6C9C-E9F2-0871-FA8386EB678E}"/>
              </a:ext>
            </a:extLst>
          </p:cNvPr>
          <p:cNvSpPr txBox="1"/>
          <p:nvPr/>
        </p:nvSpPr>
        <p:spPr>
          <a:xfrm>
            <a:off x="6751179" y="3361764"/>
            <a:ext cx="582211" cy="369332"/>
          </a:xfrm>
          <a:prstGeom prst="rect">
            <a:avLst/>
          </a:prstGeom>
          <a:solidFill>
            <a:schemeClr val="bg1"/>
          </a:solidFill>
        </p:spPr>
        <p:txBody>
          <a:bodyPr wrap="none" rtlCol="0">
            <a:spAutoFit/>
          </a:bodyPr>
          <a:lstStyle/>
          <a:p>
            <a:r>
              <a:rPr lang="en-US" b="1">
                <a:solidFill>
                  <a:srgbClr val="000000"/>
                </a:solidFill>
                <a:latin typeface="Calibri" panose="020F0502020204030204" pitchFamily="34" charset="0"/>
              </a:rPr>
              <a:t>&lt;1%</a:t>
            </a:r>
          </a:p>
        </p:txBody>
      </p:sp>
      <p:sp>
        <p:nvSpPr>
          <p:cNvPr id="3" name="TextBox 2">
            <a:extLst>
              <a:ext uri="{FF2B5EF4-FFF2-40B4-BE49-F238E27FC236}">
                <a16:creationId xmlns:a16="http://schemas.microsoft.com/office/drawing/2014/main" id="{6BB09374-4039-BD62-EFA6-522A6BDE89D8}"/>
              </a:ext>
            </a:extLst>
          </p:cNvPr>
          <p:cNvSpPr txBox="1"/>
          <p:nvPr/>
        </p:nvSpPr>
        <p:spPr>
          <a:xfrm>
            <a:off x="8017457" y="3361764"/>
            <a:ext cx="582211" cy="369332"/>
          </a:xfrm>
          <a:prstGeom prst="rect">
            <a:avLst/>
          </a:prstGeom>
          <a:solidFill>
            <a:schemeClr val="bg1"/>
          </a:solidFill>
        </p:spPr>
        <p:txBody>
          <a:bodyPr wrap="none" rtlCol="0">
            <a:spAutoFit/>
          </a:bodyPr>
          <a:lstStyle/>
          <a:p>
            <a:r>
              <a:rPr lang="en-US" b="1">
                <a:solidFill>
                  <a:srgbClr val="000000"/>
                </a:solidFill>
                <a:latin typeface="Calibri" panose="020F0502020204030204" pitchFamily="34" charset="0"/>
              </a:rPr>
              <a:t>&lt;1%</a:t>
            </a:r>
          </a:p>
        </p:txBody>
      </p:sp>
      <p:sp>
        <p:nvSpPr>
          <p:cNvPr id="7" name="TextBox 6">
            <a:extLst>
              <a:ext uri="{FF2B5EF4-FFF2-40B4-BE49-F238E27FC236}">
                <a16:creationId xmlns:a16="http://schemas.microsoft.com/office/drawing/2014/main" id="{C718DA72-48FE-442D-378D-B1E56D77B05F}"/>
              </a:ext>
            </a:extLst>
          </p:cNvPr>
          <p:cNvSpPr txBox="1"/>
          <p:nvPr/>
        </p:nvSpPr>
        <p:spPr>
          <a:xfrm>
            <a:off x="351783" y="4663516"/>
            <a:ext cx="6312947" cy="369332"/>
          </a:xfrm>
          <a:prstGeom prst="rect">
            <a:avLst/>
          </a:prstGeom>
          <a:noFill/>
        </p:spPr>
        <p:txBody>
          <a:bodyPr wrap="none" rtlCol="0">
            <a:spAutoFit/>
          </a:bodyPr>
          <a:lstStyle/>
          <a:p>
            <a:r>
              <a:rPr lang="en-US" sz="900" dirty="0">
                <a:solidFill>
                  <a:srgbClr val="000000"/>
                </a:solidFill>
                <a:latin typeface="Calibri" panose="020F0502020204030204" pitchFamily="34" charset="0"/>
              </a:rPr>
              <a:t>Numbers may not sum to 100% due to rounding.</a:t>
            </a:r>
          </a:p>
          <a:p>
            <a:r>
              <a:rPr lang="en-US" sz="900" dirty="0">
                <a:solidFill>
                  <a:srgbClr val="000000"/>
                </a:solidFill>
                <a:latin typeface="Calibri" panose="020F0502020204030204" pitchFamily="34" charset="0"/>
                <a:ea typeface="Calibri" panose="020F0502020204030204" pitchFamily="34" charset="0"/>
                <a:cs typeface="Calibri" panose="020F0502020204030204" pitchFamily="34" charset="0"/>
              </a:rPr>
              <a:t>*Persons who did not report Hispanic or Latino ethnicity were categorized by race. Hispanic or Latino persons could be of any race.</a:t>
            </a:r>
          </a:p>
        </p:txBody>
      </p:sp>
      <p:sp>
        <p:nvSpPr>
          <p:cNvPr id="6" name="Slide Number Placeholder 5">
            <a:extLst>
              <a:ext uri="{FF2B5EF4-FFF2-40B4-BE49-F238E27FC236}">
                <a16:creationId xmlns:a16="http://schemas.microsoft.com/office/drawing/2014/main" id="{71B6497C-8BA3-8872-D290-6144BE35E3C9}"/>
              </a:ext>
            </a:extLst>
          </p:cNvPr>
          <p:cNvSpPr>
            <a:spLocks noGrp="1"/>
          </p:cNvSpPr>
          <p:nvPr>
            <p:ph type="sldNum" sz="quarter" idx="13"/>
          </p:nvPr>
        </p:nvSpPr>
        <p:spPr/>
        <p:txBody>
          <a:bodyPr/>
          <a:lstStyle/>
          <a:p>
            <a:fld id="{D8E7DCDC-E408-4B61-982D-00D1D5E6AEFC}" type="slidenum">
              <a:rPr lang="en-US" smtClean="0"/>
              <a:pPr/>
              <a:t>14</a:t>
            </a:fld>
            <a:endParaRPr lang="en-US" dirty="0"/>
          </a:p>
        </p:txBody>
      </p:sp>
      <p:sp>
        <p:nvSpPr>
          <p:cNvPr id="9" name="TextBox 86">
            <a:extLst>
              <a:ext uri="{FF2B5EF4-FFF2-40B4-BE49-F238E27FC236}">
                <a16:creationId xmlns:a16="http://schemas.microsoft.com/office/drawing/2014/main" id="{1A674300-4166-AE79-5C2A-B30F263F49C5}"/>
              </a:ext>
            </a:extLst>
          </p:cNvPr>
          <p:cNvSpPr txBox="1"/>
          <p:nvPr/>
        </p:nvSpPr>
        <p:spPr>
          <a:xfrm>
            <a:off x="351783" y="4932821"/>
            <a:ext cx="2900570" cy="20005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a:lstStyle>
          <a:p>
            <a:r>
              <a:rPr lang="en-US" sz="700" i="1" dirty="0">
                <a:solidFill>
                  <a:srgbClr val="000000"/>
                </a:solidFill>
                <a:latin typeface="Calibri"/>
                <a:ea typeface="Calibri"/>
                <a:cs typeface="Calibri"/>
              </a:rPr>
              <a:t>Data Source: National HIV Behavioral Surveillance; Data Tables, Table 1</a:t>
            </a:r>
            <a:endParaRPr lang="en-US" sz="700" i="1" dirty="0">
              <a:solidFill>
                <a:srgbClr val="000000"/>
              </a:solidFill>
              <a:latin typeface="Calibri" panose="020F0502020204030204" pitchFamily="34" charset="0"/>
              <a:ea typeface="Calibri"/>
              <a:cs typeface="Calibri"/>
            </a:endParaRPr>
          </a:p>
        </p:txBody>
      </p:sp>
    </p:spTree>
    <p:extLst>
      <p:ext uri="{BB962C8B-B14F-4D97-AF65-F5344CB8AC3E}">
        <p14:creationId xmlns:p14="http://schemas.microsoft.com/office/powerpoint/2010/main" val="2515320866"/>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C35C3-3C0C-EB60-6E19-7C5D52D53761}"/>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7C5C5238-B8B1-F785-AE29-FFDB0B7BBAB6}"/>
              </a:ext>
            </a:extLst>
          </p:cNvPr>
          <p:cNvSpPr>
            <a:spLocks noGrp="1"/>
          </p:cNvSpPr>
          <p:nvPr>
            <p:ph type="title" idx="4294967295"/>
          </p:nvPr>
        </p:nvSpPr>
        <p:spPr bwMode="auto">
          <a:xfrm>
            <a:off x="133485" y="160129"/>
            <a:ext cx="6908800" cy="67978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8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Health care access and use among persons who inject drugs </a:t>
            </a:r>
          </a:p>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2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National HIV Behavioral Surveillance—19 U.S. cities, 2024</a:t>
            </a:r>
          </a:p>
        </p:txBody>
      </p:sp>
      <p:pic>
        <p:nvPicPr>
          <p:cNvPr id="2" name="Picture 1" descr="National HIV Behavioral Surveillance (NHBS) logo, noting the population cycles (MSM, PWID, HET) and emphasizing the relevant cycle for this report (PWID).">
            <a:extLst>
              <a:ext uri="{FF2B5EF4-FFF2-40B4-BE49-F238E27FC236}">
                <a16:creationId xmlns:a16="http://schemas.microsoft.com/office/drawing/2014/main" id="{DDF2BD2B-3497-7443-E81A-444B7BB349E6}"/>
              </a:ex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8563" y="68268"/>
            <a:ext cx="828663" cy="828663"/>
          </a:xfrm>
          <a:prstGeom prst="rect">
            <a:avLst/>
          </a:prstGeom>
        </p:spPr>
      </p:pic>
      <p:graphicFrame>
        <p:nvGraphicFramePr>
          <p:cNvPr id="4" name="Object 3" descr="A grid chart showing the proportion of PWID who engaged in receptive syringe sharing in the past 12 months.">
            <a:extLst>
              <a:ext uri="{FF2B5EF4-FFF2-40B4-BE49-F238E27FC236}">
                <a16:creationId xmlns:a16="http://schemas.microsoft.com/office/drawing/2014/main" id="{EDA6E7F7-A886-7F3F-3531-EA5B9CBE499D}"/>
              </a:ext>
            </a:extLst>
          </p:cNvPr>
          <p:cNvGraphicFramePr>
            <a:graphicFrameLocks noChangeAspect="1"/>
          </p:cNvGraphicFramePr>
          <p:nvPr>
            <p:extLst>
              <p:ext uri="{D42A27DB-BD31-4B8C-83A1-F6EECF244321}">
                <p14:modId xmlns:p14="http://schemas.microsoft.com/office/powerpoint/2010/main" val="4257581216"/>
              </p:ext>
            </p:extLst>
          </p:nvPr>
        </p:nvGraphicFramePr>
        <p:xfrm>
          <a:off x="508447" y="1180957"/>
          <a:ext cx="4271963" cy="2314575"/>
        </p:xfrm>
        <a:graphic>
          <a:graphicData uri="http://schemas.openxmlformats.org/presentationml/2006/ole">
            <mc:AlternateContent xmlns:mc="http://schemas.openxmlformats.org/markup-compatibility/2006">
              <mc:Choice xmlns:v="urn:schemas-microsoft-com:vml" Requires="v">
                <p:oleObj name="Worksheet" r:id="rId4" imgW="4238614" imgH="2295480" progId="Excel.Sheet.12">
                  <p:embed/>
                </p:oleObj>
              </mc:Choice>
              <mc:Fallback>
                <p:oleObj name="Worksheet" r:id="rId4" imgW="4238614" imgH="2295480" progId="Excel.Sheet.12">
                  <p:embed/>
                  <p:pic>
                    <p:nvPicPr>
                      <p:cNvPr id="4" name="Object 3" descr="A grid chart showing the proportion of PWID who engaged in receptive syringe sharing in the past 12 months.">
                        <a:extLst>
                          <a:ext uri="{FF2B5EF4-FFF2-40B4-BE49-F238E27FC236}">
                            <a16:creationId xmlns:a16="http://schemas.microsoft.com/office/drawing/2014/main" id="{EDA6E7F7-A886-7F3F-3531-EA5B9CBE499D}"/>
                          </a:ext>
                        </a:extLst>
                      </p:cNvPr>
                      <p:cNvPicPr/>
                      <p:nvPr/>
                    </p:nvPicPr>
                    <p:blipFill>
                      <a:blip r:embed="rId5"/>
                      <a:stretch>
                        <a:fillRect/>
                      </a:stretch>
                    </p:blipFill>
                    <p:spPr>
                      <a:xfrm>
                        <a:off x="508447" y="1180957"/>
                        <a:ext cx="4271963" cy="2314575"/>
                      </a:xfrm>
                      <a:prstGeom prst="rect">
                        <a:avLst/>
                      </a:prstGeom>
                    </p:spPr>
                  </p:pic>
                </p:oleObj>
              </mc:Fallback>
            </mc:AlternateContent>
          </a:graphicData>
        </a:graphic>
      </p:graphicFrame>
      <p:sp>
        <p:nvSpPr>
          <p:cNvPr id="7" name="Rectangle 6">
            <a:extLst>
              <a:ext uri="{FF2B5EF4-FFF2-40B4-BE49-F238E27FC236}">
                <a16:creationId xmlns:a16="http://schemas.microsoft.com/office/drawing/2014/main" id="{CC373274-AABE-32E5-BD34-6004566F727B}"/>
              </a:ext>
            </a:extLst>
          </p:cNvPr>
          <p:cNvSpPr/>
          <p:nvPr/>
        </p:nvSpPr>
        <p:spPr>
          <a:xfrm>
            <a:off x="1771537" y="3358428"/>
            <a:ext cx="1371600" cy="5321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chemeClr val="accent3"/>
                </a:solidFill>
                <a:latin typeface="Calibri" panose="020F0502020204030204" pitchFamily="34" charset="0"/>
                <a:ea typeface="Calibri" panose="020F0502020204030204" pitchFamily="34" charset="0"/>
                <a:cs typeface="Calibri" panose="020F0502020204030204" pitchFamily="34" charset="0"/>
              </a:rPr>
              <a:t>13</a:t>
            </a:r>
            <a:r>
              <a:rPr lang="en-US" sz="3200">
                <a:solidFill>
                  <a:schemeClr val="accent3"/>
                </a:solidFill>
                <a:latin typeface="Calibri" panose="020F0502020204030204" pitchFamily="34" charset="0"/>
                <a:ea typeface="Calibri" panose="020F0502020204030204" pitchFamily="34" charset="0"/>
                <a:cs typeface="Calibri" panose="020F0502020204030204" pitchFamily="34" charset="0"/>
              </a:rPr>
              <a:t>%</a:t>
            </a:r>
          </a:p>
        </p:txBody>
      </p:sp>
      <p:sp>
        <p:nvSpPr>
          <p:cNvPr id="8" name="TextBox 7">
            <a:extLst>
              <a:ext uri="{FF2B5EF4-FFF2-40B4-BE49-F238E27FC236}">
                <a16:creationId xmlns:a16="http://schemas.microsoft.com/office/drawing/2014/main" id="{B00820B7-8C26-D2E2-E2E1-314838A93569}"/>
              </a:ext>
            </a:extLst>
          </p:cNvPr>
          <p:cNvSpPr txBox="1"/>
          <p:nvPr/>
        </p:nvSpPr>
        <p:spPr>
          <a:xfrm>
            <a:off x="953860" y="3890579"/>
            <a:ext cx="3009204" cy="369332"/>
          </a:xfrm>
          <a:prstGeom prst="rect">
            <a:avLst/>
          </a:prstGeom>
          <a:noFill/>
        </p:spPr>
        <p:txBody>
          <a:bodyPr wrap="square" rtlCol="0">
            <a:spAutoFit/>
          </a:bodyPr>
          <a:lstStyle/>
          <a:p>
            <a:pPr algn="ctr"/>
            <a:r>
              <a:rPr lang="en-US" b="1">
                <a:solidFill>
                  <a:schemeClr val="accent3"/>
                </a:solidFill>
                <a:latin typeface="Calibri" panose="020F0502020204030204" pitchFamily="34" charset="0"/>
                <a:ea typeface="Calibri" panose="020F0502020204030204" pitchFamily="34" charset="0"/>
                <a:cs typeface="Calibri" panose="020F0502020204030204" pitchFamily="34" charset="0"/>
              </a:rPr>
              <a:t>No current health insurance</a:t>
            </a:r>
          </a:p>
        </p:txBody>
      </p:sp>
      <p:graphicFrame>
        <p:nvGraphicFramePr>
          <p:cNvPr id="9" name="Object 8" descr="A grid chart showing the proportion of PWID who engaged in receptive syringe sharing in the past 12 months.">
            <a:extLst>
              <a:ext uri="{FF2B5EF4-FFF2-40B4-BE49-F238E27FC236}">
                <a16:creationId xmlns:a16="http://schemas.microsoft.com/office/drawing/2014/main" id="{6F0D0D71-4A1A-0CB4-9129-A4C6C99D5011}"/>
              </a:ext>
            </a:extLst>
          </p:cNvPr>
          <p:cNvGraphicFramePr>
            <a:graphicFrameLocks noChangeAspect="1"/>
          </p:cNvGraphicFramePr>
          <p:nvPr>
            <p:extLst>
              <p:ext uri="{D42A27DB-BD31-4B8C-83A1-F6EECF244321}">
                <p14:modId xmlns:p14="http://schemas.microsoft.com/office/powerpoint/2010/main" val="660210933"/>
              </p:ext>
            </p:extLst>
          </p:nvPr>
        </p:nvGraphicFramePr>
        <p:xfrm>
          <a:off x="4231502" y="1182823"/>
          <a:ext cx="4269020" cy="2313432"/>
        </p:xfrm>
        <a:graphic>
          <a:graphicData uri="http://schemas.openxmlformats.org/presentationml/2006/ole">
            <mc:AlternateContent xmlns:mc="http://schemas.openxmlformats.org/markup-compatibility/2006">
              <mc:Choice xmlns:v="urn:schemas-microsoft-com:vml" Requires="v">
                <p:oleObj name="Worksheet" r:id="rId6" imgW="4238614" imgH="2295480" progId="Excel.Sheet.12">
                  <p:embed/>
                </p:oleObj>
              </mc:Choice>
              <mc:Fallback>
                <p:oleObj name="Worksheet" r:id="rId6" imgW="4238614" imgH="2295480" progId="Excel.Sheet.12">
                  <p:embed/>
                  <p:pic>
                    <p:nvPicPr>
                      <p:cNvPr id="9" name="Object 8" descr="A grid chart showing the proportion of PWID who engaged in receptive syringe sharing in the past 12 months.">
                        <a:extLst>
                          <a:ext uri="{FF2B5EF4-FFF2-40B4-BE49-F238E27FC236}">
                            <a16:creationId xmlns:a16="http://schemas.microsoft.com/office/drawing/2014/main" id="{6F0D0D71-4A1A-0CB4-9129-A4C6C99D5011}"/>
                          </a:ext>
                        </a:extLst>
                      </p:cNvPr>
                      <p:cNvPicPr/>
                      <p:nvPr/>
                    </p:nvPicPr>
                    <p:blipFill>
                      <a:blip r:embed="rId7"/>
                      <a:stretch>
                        <a:fillRect/>
                      </a:stretch>
                    </p:blipFill>
                    <p:spPr>
                      <a:xfrm>
                        <a:off x="4231502" y="1182823"/>
                        <a:ext cx="4269020" cy="2313432"/>
                      </a:xfrm>
                      <a:prstGeom prst="rect">
                        <a:avLst/>
                      </a:prstGeom>
                    </p:spPr>
                  </p:pic>
                </p:oleObj>
              </mc:Fallback>
            </mc:AlternateContent>
          </a:graphicData>
        </a:graphic>
      </p:graphicFrame>
      <p:sp>
        <p:nvSpPr>
          <p:cNvPr id="10" name="Rectangle 9">
            <a:extLst>
              <a:ext uri="{FF2B5EF4-FFF2-40B4-BE49-F238E27FC236}">
                <a16:creationId xmlns:a16="http://schemas.microsoft.com/office/drawing/2014/main" id="{E4965F58-63BE-12EC-0851-B587B8082B59}"/>
              </a:ext>
            </a:extLst>
          </p:cNvPr>
          <p:cNvSpPr/>
          <p:nvPr/>
        </p:nvSpPr>
        <p:spPr>
          <a:xfrm>
            <a:off x="5613958" y="3358428"/>
            <a:ext cx="1371600" cy="5321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chemeClr val="accent3"/>
                </a:solidFill>
                <a:latin typeface="Calibri" panose="020F0502020204030204" pitchFamily="34" charset="0"/>
                <a:ea typeface="Calibri" panose="020F0502020204030204" pitchFamily="34" charset="0"/>
                <a:cs typeface="Calibri" panose="020F0502020204030204" pitchFamily="34" charset="0"/>
              </a:rPr>
              <a:t>24</a:t>
            </a:r>
            <a:r>
              <a:rPr lang="en-US" sz="3200">
                <a:solidFill>
                  <a:schemeClr val="accent3"/>
                </a:solidFill>
                <a:latin typeface="Calibri" panose="020F0502020204030204" pitchFamily="34" charset="0"/>
                <a:ea typeface="Calibri" panose="020F0502020204030204" pitchFamily="34" charset="0"/>
                <a:cs typeface="Calibri" panose="020F0502020204030204" pitchFamily="34" charset="0"/>
              </a:rPr>
              <a:t>%</a:t>
            </a:r>
          </a:p>
        </p:txBody>
      </p:sp>
      <p:sp>
        <p:nvSpPr>
          <p:cNvPr id="11" name="TextBox 10">
            <a:extLst>
              <a:ext uri="{FF2B5EF4-FFF2-40B4-BE49-F238E27FC236}">
                <a16:creationId xmlns:a16="http://schemas.microsoft.com/office/drawing/2014/main" id="{4750C94D-FABD-B61B-99A9-7566CE8E3499}"/>
              </a:ext>
            </a:extLst>
          </p:cNvPr>
          <p:cNvSpPr txBox="1"/>
          <p:nvPr/>
        </p:nvSpPr>
        <p:spPr>
          <a:xfrm>
            <a:off x="4529774" y="3890579"/>
            <a:ext cx="3672475" cy="646331"/>
          </a:xfrm>
          <a:prstGeom prst="rect">
            <a:avLst/>
          </a:prstGeom>
          <a:noFill/>
        </p:spPr>
        <p:txBody>
          <a:bodyPr wrap="square" rtlCol="0">
            <a:spAutoFit/>
          </a:bodyPr>
          <a:lstStyle/>
          <a:p>
            <a:pPr algn="ctr"/>
            <a:r>
              <a:rPr lang="en-US" b="1">
                <a:solidFill>
                  <a:schemeClr val="accent3"/>
                </a:solidFill>
                <a:latin typeface="Calibri" panose="020F0502020204030204" pitchFamily="34" charset="0"/>
                <a:ea typeface="Calibri" panose="020F0502020204030204" pitchFamily="34" charset="0"/>
                <a:cs typeface="Calibri" panose="020F0502020204030204" pitchFamily="34" charset="0"/>
              </a:rPr>
              <a:t>Did not visit a health care provider, past 12 months</a:t>
            </a:r>
          </a:p>
        </p:txBody>
      </p:sp>
      <p:sp>
        <p:nvSpPr>
          <p:cNvPr id="6" name="Slide Number Placeholder 5">
            <a:extLst>
              <a:ext uri="{FF2B5EF4-FFF2-40B4-BE49-F238E27FC236}">
                <a16:creationId xmlns:a16="http://schemas.microsoft.com/office/drawing/2014/main" id="{68DFE499-6046-1FD0-2DB2-55C0EFCEC4B0}"/>
              </a:ext>
            </a:extLst>
          </p:cNvPr>
          <p:cNvSpPr>
            <a:spLocks noGrp="1"/>
          </p:cNvSpPr>
          <p:nvPr>
            <p:ph type="sldNum" sz="quarter" idx="13"/>
          </p:nvPr>
        </p:nvSpPr>
        <p:spPr/>
        <p:txBody>
          <a:bodyPr/>
          <a:lstStyle/>
          <a:p>
            <a:fld id="{D8E7DCDC-E408-4B61-982D-00D1D5E6AEFC}" type="slidenum">
              <a:rPr lang="en-US" smtClean="0"/>
              <a:pPr/>
              <a:t>15</a:t>
            </a:fld>
            <a:endParaRPr lang="en-US"/>
          </a:p>
        </p:txBody>
      </p:sp>
      <p:sp>
        <p:nvSpPr>
          <p:cNvPr id="14" name="TextBox 86">
            <a:extLst>
              <a:ext uri="{FF2B5EF4-FFF2-40B4-BE49-F238E27FC236}">
                <a16:creationId xmlns:a16="http://schemas.microsoft.com/office/drawing/2014/main" id="{2893A786-D52D-09A7-E84A-84A03E719E2C}"/>
              </a:ext>
            </a:extLst>
          </p:cNvPr>
          <p:cNvSpPr txBox="1"/>
          <p:nvPr/>
        </p:nvSpPr>
        <p:spPr>
          <a:xfrm>
            <a:off x="414129" y="4943212"/>
            <a:ext cx="2900570" cy="20005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a:lstStyle>
          <a:p>
            <a:r>
              <a:rPr lang="en-US" sz="700" i="1" dirty="0">
                <a:solidFill>
                  <a:srgbClr val="000000"/>
                </a:solidFill>
                <a:latin typeface="Calibri"/>
                <a:ea typeface="Calibri"/>
                <a:cs typeface="Calibri"/>
              </a:rPr>
              <a:t>Data Source: National HIV Behavioral Surveillance; Data Tables, Table 2</a:t>
            </a:r>
            <a:endParaRPr lang="en-US" sz="700" i="1" dirty="0">
              <a:solidFill>
                <a:srgbClr val="000000"/>
              </a:solidFill>
              <a:latin typeface="Calibri" panose="020F0502020204030204" pitchFamily="34" charset="0"/>
              <a:ea typeface="Calibri"/>
              <a:cs typeface="Calibri"/>
            </a:endParaRPr>
          </a:p>
        </p:txBody>
      </p:sp>
    </p:spTree>
    <p:extLst>
      <p:ext uri="{BB962C8B-B14F-4D97-AF65-F5344CB8AC3E}">
        <p14:creationId xmlns:p14="http://schemas.microsoft.com/office/powerpoint/2010/main" val="2159158705"/>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DD336D-2740-5317-6476-074080DF158B}"/>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AADB6871-D40E-0A91-409C-2BD917EEFF49}"/>
              </a:ext>
            </a:extLst>
          </p:cNvPr>
          <p:cNvSpPr>
            <a:spLocks noGrp="1"/>
          </p:cNvSpPr>
          <p:nvPr>
            <p:ph type="title" idx="4294967295"/>
          </p:nvPr>
        </p:nvSpPr>
        <p:spPr bwMode="auto">
          <a:xfrm>
            <a:off x="133485" y="160130"/>
            <a:ext cx="6908800" cy="628764"/>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8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HIV prevalence among persons who inject drugs, by race/ethnicity*</a:t>
            </a:r>
          </a:p>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2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National HIV Behavioral Surveillance—19 U.S. cities, 2024</a:t>
            </a:r>
          </a:p>
        </p:txBody>
      </p:sp>
      <p:pic>
        <p:nvPicPr>
          <p:cNvPr id="2" name="Picture 1" descr="National HIV Behavioral Surveillance (NHBS) logo, noting the population cycles (MSM, PWID, HET) and emphasizing the relevant cycle for this report (PWID).">
            <a:extLst>
              <a:ext uri="{FF2B5EF4-FFF2-40B4-BE49-F238E27FC236}">
                <a16:creationId xmlns:a16="http://schemas.microsoft.com/office/drawing/2014/main" id="{B5876181-C24F-0F7D-3A49-5FED8984BE51}"/>
              </a:ex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8563" y="68268"/>
            <a:ext cx="828663" cy="828663"/>
          </a:xfrm>
          <a:prstGeom prst="rect">
            <a:avLst/>
          </a:prstGeom>
        </p:spPr>
      </p:pic>
      <p:graphicFrame>
        <p:nvGraphicFramePr>
          <p:cNvPr id="4" name="Chart 3" descr="Bar chart showing distribution of HIV prevalence among PWID by race/ethnicity and overall.">
            <a:extLst>
              <a:ext uri="{FF2B5EF4-FFF2-40B4-BE49-F238E27FC236}">
                <a16:creationId xmlns:a16="http://schemas.microsoft.com/office/drawing/2014/main" id="{0C17B992-D477-FD92-C17B-D8E1BEDA677D}"/>
              </a:ext>
            </a:extLst>
          </p:cNvPr>
          <p:cNvGraphicFramePr/>
          <p:nvPr>
            <p:extLst>
              <p:ext uri="{D42A27DB-BD31-4B8C-83A1-F6EECF244321}">
                <p14:modId xmlns:p14="http://schemas.microsoft.com/office/powerpoint/2010/main" val="3452858253"/>
              </p:ext>
            </p:extLst>
          </p:nvPr>
        </p:nvGraphicFramePr>
        <p:xfrm>
          <a:off x="298161" y="951590"/>
          <a:ext cx="8839065" cy="3423483"/>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Box 6">
            <a:extLst>
              <a:ext uri="{FF2B5EF4-FFF2-40B4-BE49-F238E27FC236}">
                <a16:creationId xmlns:a16="http://schemas.microsoft.com/office/drawing/2014/main" id="{EDE64130-A135-E0E8-7E4D-7410B048DDCA}"/>
              </a:ext>
            </a:extLst>
          </p:cNvPr>
          <p:cNvSpPr txBox="1"/>
          <p:nvPr/>
        </p:nvSpPr>
        <p:spPr>
          <a:xfrm>
            <a:off x="434273" y="4581929"/>
            <a:ext cx="6393097" cy="369332"/>
          </a:xfrm>
          <a:prstGeom prst="rect">
            <a:avLst/>
          </a:prstGeom>
          <a:noFill/>
        </p:spPr>
        <p:txBody>
          <a:bodyPr wrap="none" rtlCol="0">
            <a:spAutoFit/>
          </a:bodyPr>
          <a:lstStyle/>
          <a:p>
            <a:r>
              <a:rPr lang="en-US" sz="900" dirty="0">
                <a:solidFill>
                  <a:srgbClr val="000000"/>
                </a:solidFill>
                <a:latin typeface="Calibri" panose="020F0502020204030204" pitchFamily="34" charset="0"/>
              </a:rPr>
              <a:t>*</a:t>
            </a:r>
            <a:r>
              <a:rPr lang="en-US" sz="900" dirty="0">
                <a:solidFill>
                  <a:srgbClr val="000000"/>
                </a:solidFill>
                <a:latin typeface="Calibri" panose="020F0502020204030204" pitchFamily="34" charset="0"/>
                <a:ea typeface="Calibri" panose="020F0502020204030204" pitchFamily="34" charset="0"/>
                <a:cs typeface="Calibri" panose="020F0502020204030204" pitchFamily="34" charset="0"/>
              </a:rPr>
              <a:t> Persons who did not report Hispanic or Latino ethnicity were categorized by race. Hispanic or Latino persons could be of any race. </a:t>
            </a:r>
            <a:endParaRPr lang="en-US" sz="900" dirty="0">
              <a:solidFill>
                <a:srgbClr val="000000"/>
              </a:solidFill>
              <a:latin typeface="Calibri" panose="020F0502020204030204" pitchFamily="34" charset="0"/>
            </a:endParaRPr>
          </a:p>
          <a:p>
            <a:r>
              <a:rPr lang="en-US" sz="900" baseline="30000" dirty="0">
                <a:solidFill>
                  <a:srgbClr val="000000"/>
                </a:solidFill>
              </a:rPr>
              <a:t>†</a:t>
            </a:r>
            <a:r>
              <a:rPr lang="en-US" sz="900" dirty="0">
                <a:solidFill>
                  <a:srgbClr val="000000"/>
                </a:solidFill>
                <a:latin typeface="Calibri" panose="020F0502020204030204" pitchFamily="34" charset="0"/>
              </a:rPr>
              <a:t>Sparse data; interpret with caution.</a:t>
            </a:r>
          </a:p>
        </p:txBody>
      </p:sp>
      <p:sp>
        <p:nvSpPr>
          <p:cNvPr id="6" name="Slide Number Placeholder 5">
            <a:extLst>
              <a:ext uri="{FF2B5EF4-FFF2-40B4-BE49-F238E27FC236}">
                <a16:creationId xmlns:a16="http://schemas.microsoft.com/office/drawing/2014/main" id="{CCFBB3F4-84C6-9702-92F3-06CE27017B89}"/>
              </a:ext>
            </a:extLst>
          </p:cNvPr>
          <p:cNvSpPr>
            <a:spLocks noGrp="1"/>
          </p:cNvSpPr>
          <p:nvPr>
            <p:ph type="sldNum" sz="quarter" idx="13"/>
          </p:nvPr>
        </p:nvSpPr>
        <p:spPr/>
        <p:txBody>
          <a:bodyPr/>
          <a:lstStyle/>
          <a:p>
            <a:fld id="{D8E7DCDC-E408-4B61-982D-00D1D5E6AEFC}" type="slidenum">
              <a:rPr lang="en-US" smtClean="0"/>
              <a:pPr/>
              <a:t>16</a:t>
            </a:fld>
            <a:endParaRPr lang="en-US" dirty="0"/>
          </a:p>
        </p:txBody>
      </p:sp>
      <p:sp>
        <p:nvSpPr>
          <p:cNvPr id="8" name="TextBox 86">
            <a:extLst>
              <a:ext uri="{FF2B5EF4-FFF2-40B4-BE49-F238E27FC236}">
                <a16:creationId xmlns:a16="http://schemas.microsoft.com/office/drawing/2014/main" id="{8DE45C36-A4C5-037D-E84D-2AC4EA0A7DC3}"/>
              </a:ext>
            </a:extLst>
          </p:cNvPr>
          <p:cNvSpPr txBox="1"/>
          <p:nvPr/>
        </p:nvSpPr>
        <p:spPr>
          <a:xfrm>
            <a:off x="434273" y="4912273"/>
            <a:ext cx="2900570" cy="20005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a:lstStyle>
          <a:p>
            <a:r>
              <a:rPr lang="en-US" sz="700" i="1" dirty="0">
                <a:solidFill>
                  <a:srgbClr val="000000"/>
                </a:solidFill>
                <a:latin typeface="Calibri"/>
                <a:ea typeface="Calibri"/>
                <a:cs typeface="Calibri"/>
              </a:rPr>
              <a:t>Data Source: National HIV Behavioral Surveillance; Data Tables, Table 3</a:t>
            </a:r>
            <a:endParaRPr lang="en-US" sz="700" i="1" dirty="0">
              <a:solidFill>
                <a:srgbClr val="000000"/>
              </a:solidFill>
              <a:latin typeface="Calibri" panose="020F0502020204030204" pitchFamily="34" charset="0"/>
              <a:ea typeface="Calibri"/>
              <a:cs typeface="Calibri"/>
            </a:endParaRPr>
          </a:p>
        </p:txBody>
      </p:sp>
    </p:spTree>
    <p:extLst>
      <p:ext uri="{BB962C8B-B14F-4D97-AF65-F5344CB8AC3E}">
        <p14:creationId xmlns:p14="http://schemas.microsoft.com/office/powerpoint/2010/main" val="4222589379"/>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976E0A-172B-6821-4AE6-3C04EA1844D8}"/>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C891D0C8-F68B-3693-23C5-4DA018E101F6}"/>
              </a:ext>
            </a:extLst>
          </p:cNvPr>
          <p:cNvSpPr>
            <a:spLocks noGrp="1"/>
          </p:cNvSpPr>
          <p:nvPr>
            <p:ph type="title" idx="4294967295"/>
          </p:nvPr>
        </p:nvSpPr>
        <p:spPr bwMode="auto">
          <a:xfrm>
            <a:off x="133485" y="160130"/>
            <a:ext cx="6908800" cy="530462"/>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8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Unprotected sex among persons who inject drugs, by sex</a:t>
            </a:r>
          </a:p>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2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National HIV Behavioral Surveillance—19 U.S. cities, 2024</a:t>
            </a:r>
          </a:p>
        </p:txBody>
      </p:sp>
      <p:pic>
        <p:nvPicPr>
          <p:cNvPr id="2" name="Picture 1" descr="National HIV Behavioral Surveillance (NHBS) logo, noting the population cycles (MSM, PWID, HET) and emphasizing the relevant cycle for this report (PWID).">
            <a:extLst>
              <a:ext uri="{FF2B5EF4-FFF2-40B4-BE49-F238E27FC236}">
                <a16:creationId xmlns:a16="http://schemas.microsoft.com/office/drawing/2014/main" id="{20F13B28-EA10-4FDD-B249-F24A944240F5}"/>
              </a:ex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8563" y="68268"/>
            <a:ext cx="828663" cy="828663"/>
          </a:xfrm>
          <a:prstGeom prst="rect">
            <a:avLst/>
          </a:prstGeom>
        </p:spPr>
      </p:pic>
      <p:sp>
        <p:nvSpPr>
          <p:cNvPr id="14" name="TextBox 13">
            <a:extLst>
              <a:ext uri="{FF2B5EF4-FFF2-40B4-BE49-F238E27FC236}">
                <a16:creationId xmlns:a16="http://schemas.microsoft.com/office/drawing/2014/main" id="{D67EF59B-D3D7-E08C-7438-E2C8BDA80851}"/>
              </a:ext>
            </a:extLst>
          </p:cNvPr>
          <p:cNvSpPr txBox="1"/>
          <p:nvPr/>
        </p:nvSpPr>
        <p:spPr>
          <a:xfrm>
            <a:off x="1075721" y="4077772"/>
            <a:ext cx="2511599" cy="369332"/>
          </a:xfrm>
          <a:prstGeom prst="rect">
            <a:avLst/>
          </a:prstGeom>
          <a:noFill/>
        </p:spPr>
        <p:txBody>
          <a:bodyPr wrap="square" lIns="91440" tIns="45720" rIns="91440" bIns="45720" rtlCol="0" anchor="t">
            <a:spAutoFit/>
          </a:bodyPr>
          <a:lstStyle/>
          <a:p>
            <a:pPr algn="ctr"/>
            <a:r>
              <a:rPr lang="en-US" b="1">
                <a:solidFill>
                  <a:schemeClr val="accent6"/>
                </a:solidFill>
                <a:latin typeface="Calibri"/>
                <a:ea typeface="Calibri"/>
                <a:cs typeface="Calibri"/>
              </a:rPr>
              <a:t>Females</a:t>
            </a:r>
          </a:p>
        </p:txBody>
      </p:sp>
      <p:graphicFrame>
        <p:nvGraphicFramePr>
          <p:cNvPr id="10" name="Chart 9" descr="Donut chart showing prevalence of unprotected sex among female PWID.">
            <a:extLst>
              <a:ext uri="{FF2B5EF4-FFF2-40B4-BE49-F238E27FC236}">
                <a16:creationId xmlns:a16="http://schemas.microsoft.com/office/drawing/2014/main" id="{C7C9EC8E-4EEB-A95A-4226-92582BCE5F2D}"/>
              </a:ext>
            </a:extLst>
          </p:cNvPr>
          <p:cNvGraphicFramePr>
            <a:graphicFrameLocks/>
          </p:cNvGraphicFramePr>
          <p:nvPr>
            <p:extLst>
              <p:ext uri="{D42A27DB-BD31-4B8C-83A1-F6EECF244321}">
                <p14:modId xmlns:p14="http://schemas.microsoft.com/office/powerpoint/2010/main" val="3370112543"/>
              </p:ext>
            </p:extLst>
          </p:nvPr>
        </p:nvGraphicFramePr>
        <p:xfrm>
          <a:off x="689206" y="1338297"/>
          <a:ext cx="3284631" cy="2804825"/>
        </p:xfrm>
        <a:graphic>
          <a:graphicData uri="http://schemas.openxmlformats.org/drawingml/2006/chart">
            <c:chart xmlns:c="http://schemas.openxmlformats.org/drawingml/2006/chart" xmlns:r="http://schemas.openxmlformats.org/officeDocument/2006/relationships" r:id="rId4"/>
          </a:graphicData>
        </a:graphic>
      </p:graphicFrame>
      <p:sp>
        <p:nvSpPr>
          <p:cNvPr id="11" name="TextBox 10">
            <a:extLst>
              <a:ext uri="{FF2B5EF4-FFF2-40B4-BE49-F238E27FC236}">
                <a16:creationId xmlns:a16="http://schemas.microsoft.com/office/drawing/2014/main" id="{224EA0A5-E6E8-5432-0EB4-8D3AA6037137}"/>
              </a:ext>
            </a:extLst>
          </p:cNvPr>
          <p:cNvSpPr txBox="1"/>
          <p:nvPr/>
        </p:nvSpPr>
        <p:spPr>
          <a:xfrm>
            <a:off x="4809122" y="4083576"/>
            <a:ext cx="2511599" cy="369332"/>
          </a:xfrm>
          <a:prstGeom prst="rect">
            <a:avLst/>
          </a:prstGeom>
          <a:noFill/>
        </p:spPr>
        <p:txBody>
          <a:bodyPr wrap="square" lIns="91440" tIns="45720" rIns="91440" bIns="45720" rtlCol="0" anchor="t">
            <a:spAutoFit/>
          </a:bodyPr>
          <a:lstStyle/>
          <a:p>
            <a:pPr algn="ctr"/>
            <a:r>
              <a:rPr lang="en-US" b="1">
                <a:solidFill>
                  <a:schemeClr val="tx2"/>
                </a:solidFill>
                <a:latin typeface="Calibri"/>
                <a:ea typeface="Calibri"/>
                <a:cs typeface="Calibri"/>
              </a:rPr>
              <a:t>Males</a:t>
            </a:r>
          </a:p>
        </p:txBody>
      </p:sp>
      <p:sp>
        <p:nvSpPr>
          <p:cNvPr id="13" name="Rectangle 12">
            <a:extLst>
              <a:ext uri="{FF2B5EF4-FFF2-40B4-BE49-F238E27FC236}">
                <a16:creationId xmlns:a16="http://schemas.microsoft.com/office/drawing/2014/main" id="{A776ADA6-1F2B-0A02-A37D-744BE1B9F899}"/>
              </a:ext>
            </a:extLst>
          </p:cNvPr>
          <p:cNvSpPr/>
          <p:nvPr/>
        </p:nvSpPr>
        <p:spPr>
          <a:xfrm>
            <a:off x="4983574" y="2114447"/>
            <a:ext cx="2337147" cy="12525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1" latinLnBrk="0" hangingPunct="1">
              <a:defRPr sz="1800" kern="1200">
                <a:solidFill>
                  <a:schemeClr val="lt1"/>
                </a:solidFill>
                <a:latin typeface="+mn-lt"/>
                <a:ea typeface="+mn-ea"/>
                <a:cs typeface="+mn-cs"/>
              </a:defRPr>
            </a:lvl1pPr>
            <a:lvl2pPr marL="457200" indent="0" algn="l" defTabSz="914400" rtl="0" eaLnBrk="1" latinLnBrk="0" hangingPunct="1">
              <a:defRPr sz="1800" kern="1200">
                <a:solidFill>
                  <a:schemeClr val="lt1"/>
                </a:solidFill>
                <a:latin typeface="+mn-lt"/>
                <a:ea typeface="+mn-ea"/>
                <a:cs typeface="+mn-cs"/>
              </a:defRPr>
            </a:lvl2pPr>
            <a:lvl3pPr marL="914400" indent="0" algn="l" defTabSz="914400" rtl="0" eaLnBrk="1" latinLnBrk="0" hangingPunct="1">
              <a:defRPr sz="1800" kern="1200">
                <a:solidFill>
                  <a:schemeClr val="lt1"/>
                </a:solidFill>
                <a:latin typeface="+mn-lt"/>
                <a:ea typeface="+mn-ea"/>
                <a:cs typeface="+mn-cs"/>
              </a:defRPr>
            </a:lvl3pPr>
            <a:lvl4pPr marL="1371600" indent="0" algn="l" defTabSz="914400" rtl="0" eaLnBrk="1" latinLnBrk="0" hangingPunct="1">
              <a:defRPr sz="1800" kern="1200">
                <a:solidFill>
                  <a:schemeClr val="lt1"/>
                </a:solidFill>
                <a:latin typeface="+mn-lt"/>
                <a:ea typeface="+mn-ea"/>
                <a:cs typeface="+mn-cs"/>
              </a:defRPr>
            </a:lvl4pPr>
            <a:lvl5pPr marL="1828800" indent="0" algn="l" defTabSz="914400" rtl="0" eaLnBrk="1" latinLnBrk="0" hangingPunct="1">
              <a:defRPr sz="1800" kern="1200">
                <a:solidFill>
                  <a:schemeClr val="lt1"/>
                </a:solidFill>
                <a:latin typeface="+mn-lt"/>
                <a:ea typeface="+mn-ea"/>
                <a:cs typeface="+mn-cs"/>
              </a:defRPr>
            </a:lvl5pPr>
            <a:lvl6pPr marL="2286000" indent="0" algn="l" defTabSz="914400" rtl="0" eaLnBrk="1" latinLnBrk="0" hangingPunct="1">
              <a:defRPr sz="1800" kern="1200">
                <a:solidFill>
                  <a:schemeClr val="lt1"/>
                </a:solidFill>
                <a:latin typeface="+mn-lt"/>
                <a:ea typeface="+mn-ea"/>
                <a:cs typeface="+mn-cs"/>
              </a:defRPr>
            </a:lvl6pPr>
            <a:lvl7pPr marL="2743200" indent="0" algn="l" defTabSz="914400" rtl="0" eaLnBrk="1" latinLnBrk="0" hangingPunct="1">
              <a:defRPr sz="1800" kern="1200">
                <a:solidFill>
                  <a:schemeClr val="lt1"/>
                </a:solidFill>
                <a:latin typeface="+mn-lt"/>
                <a:ea typeface="+mn-ea"/>
                <a:cs typeface="+mn-cs"/>
              </a:defRPr>
            </a:lvl7pPr>
            <a:lvl8pPr marL="3200400" indent="0" algn="l" defTabSz="914400" rtl="0" eaLnBrk="1" latinLnBrk="0" hangingPunct="1">
              <a:defRPr sz="1800" kern="1200">
                <a:solidFill>
                  <a:schemeClr val="lt1"/>
                </a:solidFill>
                <a:latin typeface="+mn-lt"/>
                <a:ea typeface="+mn-ea"/>
                <a:cs typeface="+mn-cs"/>
              </a:defRPr>
            </a:lvl8pPr>
            <a:lvl9pPr marL="3657600" indent="0" algn="l" defTabSz="914400" rtl="0" eaLnBrk="1" latinLnBrk="0" hangingPunct="1">
              <a:defRPr sz="1800" kern="1200">
                <a:solidFill>
                  <a:schemeClr val="lt1"/>
                </a:solidFill>
                <a:latin typeface="+mn-lt"/>
                <a:ea typeface="+mn-ea"/>
                <a:cs typeface="+mn-cs"/>
              </a:defRPr>
            </a:lvl9pPr>
          </a:lstStyle>
          <a:p>
            <a:pPr algn="ctr"/>
            <a:r>
              <a:rPr lang="en-US" sz="5400" b="1">
                <a:solidFill>
                  <a:schemeClr val="tx2"/>
                </a:solidFill>
              </a:rPr>
              <a:t>29</a:t>
            </a:r>
            <a:r>
              <a:rPr lang="en-US" sz="5400">
                <a:solidFill>
                  <a:schemeClr val="tx2"/>
                </a:solidFill>
              </a:rPr>
              <a:t>%</a:t>
            </a:r>
          </a:p>
        </p:txBody>
      </p:sp>
      <p:graphicFrame>
        <p:nvGraphicFramePr>
          <p:cNvPr id="3" name="Chart 2" descr="Donut chart showing prevalence of unprotected sex among male PWID.">
            <a:extLst>
              <a:ext uri="{FF2B5EF4-FFF2-40B4-BE49-F238E27FC236}">
                <a16:creationId xmlns:a16="http://schemas.microsoft.com/office/drawing/2014/main" id="{96A6670E-09B5-246C-EAF2-BE471523B806}"/>
              </a:ext>
            </a:extLst>
          </p:cNvPr>
          <p:cNvGraphicFramePr>
            <a:graphicFrameLocks/>
          </p:cNvGraphicFramePr>
          <p:nvPr>
            <p:extLst>
              <p:ext uri="{D42A27DB-BD31-4B8C-83A1-F6EECF244321}">
                <p14:modId xmlns:p14="http://schemas.microsoft.com/office/powerpoint/2010/main" val="3262611331"/>
              </p:ext>
            </p:extLst>
          </p:nvPr>
        </p:nvGraphicFramePr>
        <p:xfrm>
          <a:off x="4422605" y="1338297"/>
          <a:ext cx="3284631" cy="2804825"/>
        </p:xfrm>
        <a:graphic>
          <a:graphicData uri="http://schemas.openxmlformats.org/drawingml/2006/chart">
            <c:chart xmlns:c="http://schemas.openxmlformats.org/drawingml/2006/chart" xmlns:r="http://schemas.openxmlformats.org/officeDocument/2006/relationships" r:id="rId5"/>
          </a:graphicData>
        </a:graphic>
      </p:graphicFrame>
      <p:sp>
        <p:nvSpPr>
          <p:cNvPr id="9" name="TextBox 8">
            <a:extLst>
              <a:ext uri="{FF2B5EF4-FFF2-40B4-BE49-F238E27FC236}">
                <a16:creationId xmlns:a16="http://schemas.microsoft.com/office/drawing/2014/main" id="{4F74AA4D-2009-79E6-8AD1-C0FD7E921944}"/>
              </a:ext>
            </a:extLst>
          </p:cNvPr>
          <p:cNvSpPr txBox="1"/>
          <p:nvPr/>
        </p:nvSpPr>
        <p:spPr>
          <a:xfrm>
            <a:off x="393107" y="4498039"/>
            <a:ext cx="7711710" cy="369332"/>
          </a:xfrm>
          <a:prstGeom prst="rect">
            <a:avLst/>
          </a:prstGeom>
          <a:noFill/>
        </p:spPr>
        <p:txBody>
          <a:bodyPr wrap="square" rtlCol="0">
            <a:spAutoFit/>
          </a:bodyPr>
          <a:lstStyle/>
          <a:p>
            <a:r>
              <a:rPr lang="en-US" sz="900">
                <a:solidFill>
                  <a:srgbClr val="000000"/>
                </a:solidFill>
                <a:latin typeface="Calibri" panose="020F0502020204030204" pitchFamily="34" charset="0"/>
              </a:rPr>
              <a:t>“Unprotected sex” is defined as last sex with a partner of different or unknown HIV status without the participant’s use of either condoms or HIV medications (i.e., HIV pre-exposure prophylaxis or antiretrovirals).</a:t>
            </a:r>
          </a:p>
        </p:txBody>
      </p:sp>
      <p:sp>
        <p:nvSpPr>
          <p:cNvPr id="6" name="Slide Number Placeholder 5">
            <a:extLst>
              <a:ext uri="{FF2B5EF4-FFF2-40B4-BE49-F238E27FC236}">
                <a16:creationId xmlns:a16="http://schemas.microsoft.com/office/drawing/2014/main" id="{BCA941AC-A1BA-AC9F-BE3F-386C8582D8DD}"/>
              </a:ext>
            </a:extLst>
          </p:cNvPr>
          <p:cNvSpPr>
            <a:spLocks noGrp="1"/>
          </p:cNvSpPr>
          <p:nvPr>
            <p:ph type="sldNum" sz="quarter" idx="13"/>
          </p:nvPr>
        </p:nvSpPr>
        <p:spPr/>
        <p:txBody>
          <a:bodyPr/>
          <a:lstStyle/>
          <a:p>
            <a:fld id="{D8E7DCDC-E408-4B61-982D-00D1D5E6AEFC}" type="slidenum">
              <a:rPr lang="en-US" smtClean="0"/>
              <a:pPr/>
              <a:t>17</a:t>
            </a:fld>
            <a:endParaRPr lang="en-US"/>
          </a:p>
        </p:txBody>
      </p:sp>
      <p:sp>
        <p:nvSpPr>
          <p:cNvPr id="7" name="TextBox 86">
            <a:extLst>
              <a:ext uri="{FF2B5EF4-FFF2-40B4-BE49-F238E27FC236}">
                <a16:creationId xmlns:a16="http://schemas.microsoft.com/office/drawing/2014/main" id="{3B193C62-7215-8DA4-C0A2-170B1083857D}"/>
              </a:ext>
            </a:extLst>
          </p:cNvPr>
          <p:cNvSpPr txBox="1"/>
          <p:nvPr/>
        </p:nvSpPr>
        <p:spPr>
          <a:xfrm>
            <a:off x="393347" y="4901647"/>
            <a:ext cx="3118779" cy="20005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a:lstStyle>
          <a:p>
            <a:r>
              <a:rPr lang="en-US" sz="700" i="1" dirty="0">
                <a:solidFill>
                  <a:srgbClr val="000000"/>
                </a:solidFill>
                <a:latin typeface="Calibri"/>
                <a:ea typeface="Calibri"/>
                <a:cs typeface="Calibri"/>
              </a:rPr>
              <a:t>Data Source: National HIV Behavioral Surveillance; Data Tables, Tables 6-7</a:t>
            </a:r>
            <a:endParaRPr lang="en-US" sz="700" i="1" dirty="0">
              <a:solidFill>
                <a:srgbClr val="000000"/>
              </a:solidFill>
              <a:latin typeface="Calibri" panose="020F0502020204030204" pitchFamily="34" charset="0"/>
              <a:ea typeface="Calibri"/>
              <a:cs typeface="Calibri"/>
            </a:endParaRPr>
          </a:p>
        </p:txBody>
      </p:sp>
    </p:spTree>
    <p:extLst>
      <p:ext uri="{BB962C8B-B14F-4D97-AF65-F5344CB8AC3E}">
        <p14:creationId xmlns:p14="http://schemas.microsoft.com/office/powerpoint/2010/main" val="1550964137"/>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EE5AA9-9FCE-C362-1CE3-752A6A031977}"/>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18A3D7A4-0790-0A5F-0E03-747C815728E4}"/>
              </a:ext>
            </a:extLst>
          </p:cNvPr>
          <p:cNvSpPr>
            <a:spLocks noGrp="1"/>
          </p:cNvSpPr>
          <p:nvPr>
            <p:ph type="title" idx="4294967295"/>
          </p:nvPr>
        </p:nvSpPr>
        <p:spPr bwMode="auto">
          <a:xfrm>
            <a:off x="133485" y="160130"/>
            <a:ext cx="6908800" cy="530462"/>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8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Exchange sex among persons who inject drugs, by sex</a:t>
            </a:r>
          </a:p>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2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National HIV Behavioral Surveillance—19 U.S. cities, 2024</a:t>
            </a:r>
          </a:p>
        </p:txBody>
      </p:sp>
      <p:pic>
        <p:nvPicPr>
          <p:cNvPr id="2" name="Picture 1" descr="National HIV Behavioral Surveillance (NHBS) logo, noting the population cycles (MSM, PWID, HET) and emphasizing the relevant cycle for this report (PWID).">
            <a:extLst>
              <a:ext uri="{FF2B5EF4-FFF2-40B4-BE49-F238E27FC236}">
                <a16:creationId xmlns:a16="http://schemas.microsoft.com/office/drawing/2014/main" id="{8DF470E2-C0C8-D2FF-C131-9AE1B68AA54C}"/>
              </a:ex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8563" y="68268"/>
            <a:ext cx="828663" cy="828663"/>
          </a:xfrm>
          <a:prstGeom prst="rect">
            <a:avLst/>
          </a:prstGeom>
        </p:spPr>
      </p:pic>
      <p:sp>
        <p:nvSpPr>
          <p:cNvPr id="14" name="TextBox 13">
            <a:extLst>
              <a:ext uri="{FF2B5EF4-FFF2-40B4-BE49-F238E27FC236}">
                <a16:creationId xmlns:a16="http://schemas.microsoft.com/office/drawing/2014/main" id="{FA63853A-8E13-9D0C-FADD-2DD2C4469E7D}"/>
              </a:ext>
            </a:extLst>
          </p:cNvPr>
          <p:cNvSpPr txBox="1"/>
          <p:nvPr/>
        </p:nvSpPr>
        <p:spPr>
          <a:xfrm>
            <a:off x="1075721" y="4077772"/>
            <a:ext cx="2511599" cy="369332"/>
          </a:xfrm>
          <a:prstGeom prst="rect">
            <a:avLst/>
          </a:prstGeom>
          <a:noFill/>
        </p:spPr>
        <p:txBody>
          <a:bodyPr wrap="square" rtlCol="0">
            <a:spAutoFit/>
          </a:bodyPr>
          <a:lstStyle/>
          <a:p>
            <a:pPr algn="ctr"/>
            <a:r>
              <a:rPr lang="en-US" b="1">
                <a:solidFill>
                  <a:schemeClr val="accent6"/>
                </a:solidFill>
                <a:latin typeface="Calibri"/>
                <a:ea typeface="Calibri"/>
                <a:cs typeface="Calibri"/>
              </a:rPr>
              <a:t>Females*</a:t>
            </a:r>
          </a:p>
        </p:txBody>
      </p:sp>
      <p:graphicFrame>
        <p:nvGraphicFramePr>
          <p:cNvPr id="10" name="Chart 9" descr="Donut chart showing prevalence of exchange sex among female PWID.">
            <a:extLst>
              <a:ext uri="{FF2B5EF4-FFF2-40B4-BE49-F238E27FC236}">
                <a16:creationId xmlns:a16="http://schemas.microsoft.com/office/drawing/2014/main" id="{96757588-5509-706B-6802-85D6DAA5BC67}"/>
              </a:ext>
            </a:extLst>
          </p:cNvPr>
          <p:cNvGraphicFramePr>
            <a:graphicFrameLocks/>
          </p:cNvGraphicFramePr>
          <p:nvPr>
            <p:extLst>
              <p:ext uri="{D42A27DB-BD31-4B8C-83A1-F6EECF244321}">
                <p14:modId xmlns:p14="http://schemas.microsoft.com/office/powerpoint/2010/main" val="2971567219"/>
              </p:ext>
            </p:extLst>
          </p:nvPr>
        </p:nvGraphicFramePr>
        <p:xfrm>
          <a:off x="689206" y="1338297"/>
          <a:ext cx="3284631" cy="2804825"/>
        </p:xfrm>
        <a:graphic>
          <a:graphicData uri="http://schemas.openxmlformats.org/drawingml/2006/chart">
            <c:chart xmlns:c="http://schemas.openxmlformats.org/drawingml/2006/chart" xmlns:r="http://schemas.openxmlformats.org/officeDocument/2006/relationships" r:id="rId4"/>
          </a:graphicData>
        </a:graphic>
      </p:graphicFrame>
      <p:sp>
        <p:nvSpPr>
          <p:cNvPr id="11" name="TextBox 10">
            <a:extLst>
              <a:ext uri="{FF2B5EF4-FFF2-40B4-BE49-F238E27FC236}">
                <a16:creationId xmlns:a16="http://schemas.microsoft.com/office/drawing/2014/main" id="{F1462710-0055-C859-E98F-7A1F6741726C}"/>
              </a:ext>
            </a:extLst>
          </p:cNvPr>
          <p:cNvSpPr txBox="1"/>
          <p:nvPr/>
        </p:nvSpPr>
        <p:spPr>
          <a:xfrm>
            <a:off x="4809122" y="4083576"/>
            <a:ext cx="2511599" cy="369332"/>
          </a:xfrm>
          <a:prstGeom prst="rect">
            <a:avLst/>
          </a:prstGeom>
          <a:noFill/>
        </p:spPr>
        <p:txBody>
          <a:bodyPr wrap="square" rtlCol="0">
            <a:spAutoFit/>
          </a:bodyPr>
          <a:lstStyle/>
          <a:p>
            <a:pPr algn="ctr"/>
            <a:r>
              <a:rPr lang="en-US" b="1">
                <a:solidFill>
                  <a:schemeClr val="tx2"/>
                </a:solidFill>
                <a:latin typeface="Calibri" panose="020F0502020204030204" pitchFamily="34" charset="0"/>
                <a:ea typeface="Calibri" panose="020F0502020204030204" pitchFamily="34" charset="0"/>
                <a:cs typeface="Calibri" panose="020F0502020204030204" pitchFamily="34" charset="0"/>
              </a:rPr>
              <a:t>Males</a:t>
            </a:r>
            <a:r>
              <a:rPr lang="en-US" baseline="30000">
                <a:solidFill>
                  <a:schemeClr val="tx2"/>
                </a:solidFill>
                <a:latin typeface="Calibri" panose="020F0502020204030204" pitchFamily="34" charset="0"/>
                <a:ea typeface="Calibri" panose="020F0502020204030204" pitchFamily="34" charset="0"/>
                <a:cs typeface="Calibri" panose="020F0502020204030204" pitchFamily="34" charset="0"/>
              </a:rPr>
              <a:t>†</a:t>
            </a:r>
            <a:endParaRPr lang="en-US" b="1">
              <a:solidFill>
                <a:schemeClr val="tx2"/>
              </a:solidFill>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3" name="Chart 2" descr="Donut chart showing prevalence of exchange sex among male PWID.">
            <a:extLst>
              <a:ext uri="{FF2B5EF4-FFF2-40B4-BE49-F238E27FC236}">
                <a16:creationId xmlns:a16="http://schemas.microsoft.com/office/drawing/2014/main" id="{85CE3018-4DDE-B441-3135-027BE5C02450}"/>
              </a:ext>
            </a:extLst>
          </p:cNvPr>
          <p:cNvGraphicFramePr>
            <a:graphicFrameLocks/>
          </p:cNvGraphicFramePr>
          <p:nvPr>
            <p:extLst>
              <p:ext uri="{D42A27DB-BD31-4B8C-83A1-F6EECF244321}">
                <p14:modId xmlns:p14="http://schemas.microsoft.com/office/powerpoint/2010/main" val="227082395"/>
              </p:ext>
            </p:extLst>
          </p:nvPr>
        </p:nvGraphicFramePr>
        <p:xfrm>
          <a:off x="4422605" y="1338297"/>
          <a:ext cx="3284631" cy="2804825"/>
        </p:xfrm>
        <a:graphic>
          <a:graphicData uri="http://schemas.openxmlformats.org/drawingml/2006/chart">
            <c:chart xmlns:c="http://schemas.openxmlformats.org/drawingml/2006/chart" xmlns:r="http://schemas.openxmlformats.org/officeDocument/2006/relationships" r:id="rId5"/>
          </a:graphicData>
        </a:graphic>
      </p:graphicFrame>
      <p:sp>
        <p:nvSpPr>
          <p:cNvPr id="13" name="Rectangle 12">
            <a:extLst>
              <a:ext uri="{FF2B5EF4-FFF2-40B4-BE49-F238E27FC236}">
                <a16:creationId xmlns:a16="http://schemas.microsoft.com/office/drawing/2014/main" id="{5FB9CD11-8F2A-EFEB-CB75-6B6C7583DECF}"/>
              </a:ext>
            </a:extLst>
          </p:cNvPr>
          <p:cNvSpPr/>
          <p:nvPr/>
        </p:nvSpPr>
        <p:spPr>
          <a:xfrm>
            <a:off x="4983574" y="2114447"/>
            <a:ext cx="2337147" cy="12525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1" latinLnBrk="0" hangingPunct="1">
              <a:defRPr sz="1800" kern="1200">
                <a:solidFill>
                  <a:schemeClr val="lt1"/>
                </a:solidFill>
                <a:latin typeface="+mn-lt"/>
                <a:ea typeface="+mn-ea"/>
                <a:cs typeface="+mn-cs"/>
              </a:defRPr>
            </a:lvl1pPr>
            <a:lvl2pPr marL="457200" indent="0" algn="l" defTabSz="914400" rtl="0" eaLnBrk="1" latinLnBrk="0" hangingPunct="1">
              <a:defRPr sz="1800" kern="1200">
                <a:solidFill>
                  <a:schemeClr val="lt1"/>
                </a:solidFill>
                <a:latin typeface="+mn-lt"/>
                <a:ea typeface="+mn-ea"/>
                <a:cs typeface="+mn-cs"/>
              </a:defRPr>
            </a:lvl2pPr>
            <a:lvl3pPr marL="914400" indent="0" algn="l" defTabSz="914400" rtl="0" eaLnBrk="1" latinLnBrk="0" hangingPunct="1">
              <a:defRPr sz="1800" kern="1200">
                <a:solidFill>
                  <a:schemeClr val="lt1"/>
                </a:solidFill>
                <a:latin typeface="+mn-lt"/>
                <a:ea typeface="+mn-ea"/>
                <a:cs typeface="+mn-cs"/>
              </a:defRPr>
            </a:lvl3pPr>
            <a:lvl4pPr marL="1371600" indent="0" algn="l" defTabSz="914400" rtl="0" eaLnBrk="1" latinLnBrk="0" hangingPunct="1">
              <a:defRPr sz="1800" kern="1200">
                <a:solidFill>
                  <a:schemeClr val="lt1"/>
                </a:solidFill>
                <a:latin typeface="+mn-lt"/>
                <a:ea typeface="+mn-ea"/>
                <a:cs typeface="+mn-cs"/>
              </a:defRPr>
            </a:lvl4pPr>
            <a:lvl5pPr marL="1828800" indent="0" algn="l" defTabSz="914400" rtl="0" eaLnBrk="1" latinLnBrk="0" hangingPunct="1">
              <a:defRPr sz="1800" kern="1200">
                <a:solidFill>
                  <a:schemeClr val="lt1"/>
                </a:solidFill>
                <a:latin typeface="+mn-lt"/>
                <a:ea typeface="+mn-ea"/>
                <a:cs typeface="+mn-cs"/>
              </a:defRPr>
            </a:lvl5pPr>
            <a:lvl6pPr marL="2286000" indent="0" algn="l" defTabSz="914400" rtl="0" eaLnBrk="1" latinLnBrk="0" hangingPunct="1">
              <a:defRPr sz="1800" kern="1200">
                <a:solidFill>
                  <a:schemeClr val="lt1"/>
                </a:solidFill>
                <a:latin typeface="+mn-lt"/>
                <a:ea typeface="+mn-ea"/>
                <a:cs typeface="+mn-cs"/>
              </a:defRPr>
            </a:lvl6pPr>
            <a:lvl7pPr marL="2743200" indent="0" algn="l" defTabSz="914400" rtl="0" eaLnBrk="1" latinLnBrk="0" hangingPunct="1">
              <a:defRPr sz="1800" kern="1200">
                <a:solidFill>
                  <a:schemeClr val="lt1"/>
                </a:solidFill>
                <a:latin typeface="+mn-lt"/>
                <a:ea typeface="+mn-ea"/>
                <a:cs typeface="+mn-cs"/>
              </a:defRPr>
            </a:lvl7pPr>
            <a:lvl8pPr marL="3200400" indent="0" algn="l" defTabSz="914400" rtl="0" eaLnBrk="1" latinLnBrk="0" hangingPunct="1">
              <a:defRPr sz="1800" kern="1200">
                <a:solidFill>
                  <a:schemeClr val="lt1"/>
                </a:solidFill>
                <a:latin typeface="+mn-lt"/>
                <a:ea typeface="+mn-ea"/>
                <a:cs typeface="+mn-cs"/>
              </a:defRPr>
            </a:lvl8pPr>
            <a:lvl9pPr marL="3657600" indent="0" algn="l" defTabSz="914400" rtl="0" eaLnBrk="1" latinLnBrk="0" hangingPunct="1">
              <a:defRPr sz="1800" kern="1200">
                <a:solidFill>
                  <a:schemeClr val="lt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1" i="0" u="none" strike="noStrike" kern="0" cap="none" spc="0" normalizeH="0" baseline="0" noProof="0">
                <a:ln>
                  <a:noFill/>
                </a:ln>
                <a:solidFill>
                  <a:schemeClr val="tx2"/>
                </a:solidFill>
                <a:effectLst/>
                <a:uLnTx/>
                <a:uFillTx/>
                <a:latin typeface="Calibri" panose="020F0502020204030204"/>
                <a:ea typeface="+mn-ea"/>
                <a:cs typeface="+mn-cs"/>
              </a:rPr>
              <a:t>21</a:t>
            </a:r>
            <a:r>
              <a:rPr kumimoji="0" lang="en-US" sz="5400" b="0" i="0" u="none" strike="noStrike" kern="0" cap="none" spc="0" normalizeH="0" baseline="0" noProof="0">
                <a:ln>
                  <a:noFill/>
                </a:ln>
                <a:solidFill>
                  <a:schemeClr val="tx2"/>
                </a:solidFill>
                <a:effectLst/>
                <a:uLnTx/>
                <a:uFillTx/>
                <a:latin typeface="Calibri" panose="020F0502020204030204"/>
                <a:ea typeface="+mn-ea"/>
                <a:cs typeface="+mn-cs"/>
              </a:rPr>
              <a:t>%</a:t>
            </a:r>
          </a:p>
        </p:txBody>
      </p:sp>
      <p:sp>
        <p:nvSpPr>
          <p:cNvPr id="9" name="TextBox 8">
            <a:extLst>
              <a:ext uri="{FF2B5EF4-FFF2-40B4-BE49-F238E27FC236}">
                <a16:creationId xmlns:a16="http://schemas.microsoft.com/office/drawing/2014/main" id="{2A81354E-A483-AC21-387F-D3F7D876553D}"/>
              </a:ext>
            </a:extLst>
          </p:cNvPr>
          <p:cNvSpPr txBox="1"/>
          <p:nvPr/>
        </p:nvSpPr>
        <p:spPr>
          <a:xfrm>
            <a:off x="351058" y="4532211"/>
            <a:ext cx="7957505" cy="369332"/>
          </a:xfrm>
          <a:prstGeom prst="rect">
            <a:avLst/>
          </a:prstGeom>
          <a:noFill/>
        </p:spPr>
        <p:txBody>
          <a:bodyPr wrap="square" rtlCol="0">
            <a:spAutoFit/>
          </a:bodyPr>
          <a:lstStyle/>
          <a:p>
            <a:r>
              <a:rPr lang="en-US" sz="900" dirty="0">
                <a:solidFill>
                  <a:srgbClr val="000000"/>
                </a:solidFill>
                <a:latin typeface="Calibri" panose="020F0502020204030204" pitchFamily="34" charset="0"/>
              </a:rPr>
              <a:t>*Receiving money/drugs from a male casual partner in exchange for sex in the 12 months prior to interview.</a:t>
            </a:r>
          </a:p>
          <a:p>
            <a:r>
              <a:rPr lang="en-US" sz="900" baseline="30000" dirty="0">
                <a:solidFill>
                  <a:srgbClr val="000000"/>
                </a:solidFill>
              </a:rPr>
              <a:t>†</a:t>
            </a:r>
            <a:r>
              <a:rPr lang="en-US" sz="900" dirty="0">
                <a:solidFill>
                  <a:srgbClr val="000000"/>
                </a:solidFill>
                <a:latin typeface="Calibri" panose="020F0502020204030204" pitchFamily="34" charset="0"/>
              </a:rPr>
              <a:t>Giving money/drugs to a female casual partner or giving/receiving money/drugs from a male partner in exchange for sex in the 12 months prior to interview.</a:t>
            </a:r>
          </a:p>
        </p:txBody>
      </p:sp>
      <p:sp>
        <p:nvSpPr>
          <p:cNvPr id="6" name="Slide Number Placeholder 5">
            <a:extLst>
              <a:ext uri="{FF2B5EF4-FFF2-40B4-BE49-F238E27FC236}">
                <a16:creationId xmlns:a16="http://schemas.microsoft.com/office/drawing/2014/main" id="{2993A280-EE57-CE27-3A60-E10342CDAE47}"/>
              </a:ext>
            </a:extLst>
          </p:cNvPr>
          <p:cNvSpPr>
            <a:spLocks noGrp="1"/>
          </p:cNvSpPr>
          <p:nvPr>
            <p:ph type="sldNum" sz="quarter" idx="13"/>
          </p:nvPr>
        </p:nvSpPr>
        <p:spPr>
          <a:xfrm>
            <a:off x="133485" y="4766595"/>
            <a:ext cx="339481" cy="274637"/>
          </a:xfrm>
        </p:spPr>
        <p:txBody>
          <a:bodyPr/>
          <a:lstStyle/>
          <a:p>
            <a:fld id="{D8E7DCDC-E408-4B61-982D-00D1D5E6AEFC}" type="slidenum">
              <a:rPr lang="en-US" smtClean="0"/>
              <a:pPr/>
              <a:t>18</a:t>
            </a:fld>
            <a:endParaRPr lang="en-US"/>
          </a:p>
        </p:txBody>
      </p:sp>
      <p:sp>
        <p:nvSpPr>
          <p:cNvPr id="7" name="TextBox 86">
            <a:extLst>
              <a:ext uri="{FF2B5EF4-FFF2-40B4-BE49-F238E27FC236}">
                <a16:creationId xmlns:a16="http://schemas.microsoft.com/office/drawing/2014/main" id="{DBB90655-5244-5A03-8C09-A001B825AC92}"/>
              </a:ext>
            </a:extLst>
          </p:cNvPr>
          <p:cNvSpPr txBox="1"/>
          <p:nvPr/>
        </p:nvSpPr>
        <p:spPr>
          <a:xfrm>
            <a:off x="466083" y="4839302"/>
            <a:ext cx="3118779" cy="20005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a:lstStyle>
          <a:p>
            <a:r>
              <a:rPr lang="en-US" sz="700" i="1" dirty="0">
                <a:solidFill>
                  <a:srgbClr val="000000"/>
                </a:solidFill>
                <a:latin typeface="Calibri"/>
                <a:ea typeface="Calibri"/>
                <a:cs typeface="Calibri"/>
              </a:rPr>
              <a:t>Data Source: National HIV Behavioral Surveillance; Data Tables, Tables 6-7</a:t>
            </a:r>
            <a:endParaRPr lang="en-US" sz="700" i="1" dirty="0">
              <a:solidFill>
                <a:srgbClr val="000000"/>
              </a:solidFill>
              <a:latin typeface="Calibri" panose="020F0502020204030204" pitchFamily="34" charset="0"/>
              <a:ea typeface="Calibri"/>
              <a:cs typeface="Calibri"/>
            </a:endParaRPr>
          </a:p>
        </p:txBody>
      </p:sp>
    </p:spTree>
    <p:extLst>
      <p:ext uri="{BB962C8B-B14F-4D97-AF65-F5344CB8AC3E}">
        <p14:creationId xmlns:p14="http://schemas.microsoft.com/office/powerpoint/2010/main" val="2722801211"/>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807F18-89FA-895A-6DCA-F8344048D366}"/>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AC4A1870-4E7A-C871-3849-6E0CDCFFE0A8}"/>
              </a:ext>
            </a:extLst>
          </p:cNvPr>
          <p:cNvSpPr>
            <a:spLocks noGrp="1"/>
          </p:cNvSpPr>
          <p:nvPr>
            <p:ph type="title" idx="4294967295"/>
          </p:nvPr>
        </p:nvSpPr>
        <p:spPr bwMode="auto">
          <a:xfrm>
            <a:off x="133485" y="160129"/>
            <a:ext cx="6908800" cy="539117"/>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8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Most commonly injected drugs among persons who inject drugs</a:t>
            </a:r>
          </a:p>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2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National HIV Behavioral Surveillance—19 U.S. cities, 2024</a:t>
            </a:r>
          </a:p>
        </p:txBody>
      </p:sp>
      <p:pic>
        <p:nvPicPr>
          <p:cNvPr id="2" name="Picture 1" descr="National HIV Behavioral Surveillance (NHBS) logo, noting the population cycles (MSM, PWID, HET) and emphasizing the relevant cycle for this report (PWID).">
            <a:extLst>
              <a:ext uri="{FF2B5EF4-FFF2-40B4-BE49-F238E27FC236}">
                <a16:creationId xmlns:a16="http://schemas.microsoft.com/office/drawing/2014/main" id="{61228124-8C53-8B57-D4B3-423828486F1A}"/>
              </a:ex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8563" y="68268"/>
            <a:ext cx="828663" cy="828663"/>
          </a:xfrm>
          <a:prstGeom prst="rect">
            <a:avLst/>
          </a:prstGeom>
        </p:spPr>
      </p:pic>
      <p:graphicFrame>
        <p:nvGraphicFramePr>
          <p:cNvPr id="17" name="Chart 16" descr="Bar chart showing frequently-injected drugs among PWID, overall and daily.">
            <a:extLst>
              <a:ext uri="{FF2B5EF4-FFF2-40B4-BE49-F238E27FC236}">
                <a16:creationId xmlns:a16="http://schemas.microsoft.com/office/drawing/2014/main" id="{9698D136-8B16-67CD-710A-E2C602C573EE}"/>
              </a:ext>
            </a:extLst>
          </p:cNvPr>
          <p:cNvGraphicFramePr/>
          <p:nvPr>
            <p:extLst>
              <p:ext uri="{D42A27DB-BD31-4B8C-83A1-F6EECF244321}">
                <p14:modId xmlns:p14="http://schemas.microsoft.com/office/powerpoint/2010/main" val="3189853913"/>
              </p:ext>
            </p:extLst>
          </p:nvPr>
        </p:nvGraphicFramePr>
        <p:xfrm>
          <a:off x="238205" y="975872"/>
          <a:ext cx="8698327" cy="3907605"/>
        </p:xfrm>
        <a:graphic>
          <a:graphicData uri="http://schemas.openxmlformats.org/drawingml/2006/chart">
            <c:chart xmlns:c="http://schemas.openxmlformats.org/drawingml/2006/chart" xmlns:r="http://schemas.openxmlformats.org/officeDocument/2006/relationships" r:id="rId4"/>
          </a:graphicData>
        </a:graphic>
      </p:graphicFrame>
      <p:sp>
        <p:nvSpPr>
          <p:cNvPr id="18" name="TextBox 17">
            <a:extLst>
              <a:ext uri="{FF2B5EF4-FFF2-40B4-BE49-F238E27FC236}">
                <a16:creationId xmlns:a16="http://schemas.microsoft.com/office/drawing/2014/main" id="{03C2BDEA-FA1F-1A59-BDE8-EBCDA2F27AE9}"/>
              </a:ext>
            </a:extLst>
          </p:cNvPr>
          <p:cNvSpPr txBox="1"/>
          <p:nvPr/>
        </p:nvSpPr>
        <p:spPr>
          <a:xfrm>
            <a:off x="357394" y="4788497"/>
            <a:ext cx="2057400" cy="230832"/>
          </a:xfrm>
          <a:prstGeom prst="rect">
            <a:avLst/>
          </a:prstGeom>
          <a:noFill/>
        </p:spPr>
        <p:txBody>
          <a:bodyPr wrap="square" rtlCol="0">
            <a:spAutoFit/>
          </a:bodyPr>
          <a:lstStyle/>
          <a:p>
            <a:r>
              <a:rPr lang="en-US" sz="900">
                <a:solidFill>
                  <a:srgbClr val="000000"/>
                </a:solidFill>
                <a:latin typeface="Calibri" panose="020F0502020204030204" pitchFamily="34" charset="0"/>
              </a:rPr>
              <a:t>*Heroin and cocaine injected together.</a:t>
            </a:r>
          </a:p>
        </p:txBody>
      </p:sp>
      <p:sp>
        <p:nvSpPr>
          <p:cNvPr id="6" name="Slide Number Placeholder 5">
            <a:extLst>
              <a:ext uri="{FF2B5EF4-FFF2-40B4-BE49-F238E27FC236}">
                <a16:creationId xmlns:a16="http://schemas.microsoft.com/office/drawing/2014/main" id="{FF9EBA2E-7C59-D99C-BBE4-BC07813DF695}"/>
              </a:ext>
            </a:extLst>
          </p:cNvPr>
          <p:cNvSpPr>
            <a:spLocks noGrp="1"/>
          </p:cNvSpPr>
          <p:nvPr>
            <p:ph type="sldNum" sz="quarter" idx="13"/>
          </p:nvPr>
        </p:nvSpPr>
        <p:spPr/>
        <p:txBody>
          <a:bodyPr/>
          <a:lstStyle/>
          <a:p>
            <a:fld id="{D8E7DCDC-E408-4B61-982D-00D1D5E6AEFC}" type="slidenum">
              <a:rPr lang="en-US" smtClean="0"/>
              <a:pPr/>
              <a:t>19</a:t>
            </a:fld>
            <a:endParaRPr lang="en-US"/>
          </a:p>
        </p:txBody>
      </p:sp>
      <p:sp>
        <p:nvSpPr>
          <p:cNvPr id="4" name="TextBox 86">
            <a:extLst>
              <a:ext uri="{FF2B5EF4-FFF2-40B4-BE49-F238E27FC236}">
                <a16:creationId xmlns:a16="http://schemas.microsoft.com/office/drawing/2014/main" id="{C6C8B65F-4CF5-A932-376F-0684C2DE90CF}"/>
              </a:ext>
            </a:extLst>
          </p:cNvPr>
          <p:cNvSpPr txBox="1"/>
          <p:nvPr/>
        </p:nvSpPr>
        <p:spPr>
          <a:xfrm>
            <a:off x="403738" y="4943211"/>
            <a:ext cx="3118779" cy="20005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a:lstStyle>
          <a:p>
            <a:r>
              <a:rPr lang="en-US" sz="700" i="1" dirty="0">
                <a:solidFill>
                  <a:srgbClr val="000000"/>
                </a:solidFill>
                <a:latin typeface="Calibri"/>
                <a:ea typeface="Calibri"/>
                <a:cs typeface="Calibri"/>
              </a:rPr>
              <a:t>Data Source: National HIV Behavioral Surveillance; Data Tables, Table 8</a:t>
            </a:r>
            <a:endParaRPr lang="en-US" sz="700" i="1" dirty="0">
              <a:solidFill>
                <a:srgbClr val="000000"/>
              </a:solidFill>
              <a:latin typeface="Calibri" panose="020F0502020204030204" pitchFamily="34" charset="0"/>
              <a:ea typeface="Calibri"/>
              <a:cs typeface="Calibri"/>
            </a:endParaRPr>
          </a:p>
        </p:txBody>
      </p:sp>
    </p:spTree>
    <p:extLst>
      <p:ext uri="{BB962C8B-B14F-4D97-AF65-F5344CB8AC3E}">
        <p14:creationId xmlns:p14="http://schemas.microsoft.com/office/powerpoint/2010/main" val="1709520605"/>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D7B17-20D6-2674-A7C2-9EECE0FE9C27}"/>
              </a:ext>
            </a:extLst>
          </p:cNvPr>
          <p:cNvSpPr>
            <a:spLocks noGrp="1"/>
          </p:cNvSpPr>
          <p:nvPr>
            <p:ph type="title"/>
          </p:nvPr>
        </p:nvSpPr>
        <p:spPr>
          <a:xfrm>
            <a:off x="396504" y="61978"/>
            <a:ext cx="7242561" cy="746023"/>
          </a:xfrm>
        </p:spPr>
        <p:txBody>
          <a:bodyPr/>
          <a:lstStyle/>
          <a:p>
            <a:r>
              <a:rPr lang="en-US" sz="2400">
                <a:cs typeface="Calibri" panose="020F0502020204030204" pitchFamily="34" charset="0"/>
              </a:rPr>
              <a:t>What is National HIV Behavioral Surveillance (NHBS)?</a:t>
            </a:r>
            <a:endParaRPr lang="en-US" sz="2400"/>
          </a:p>
        </p:txBody>
      </p:sp>
      <p:pic>
        <p:nvPicPr>
          <p:cNvPr id="24" name="Picture 23" descr="National HIV Behavioral Surveillance (NHBS) logo, noting the population cycles (MSM, PWID, HET) and emphasizing the relevant cycle for this report (PWID).">
            <a:extLst>
              <a:ext uri="{FF2B5EF4-FFF2-40B4-BE49-F238E27FC236}">
                <a16:creationId xmlns:a16="http://schemas.microsoft.com/office/drawing/2014/main" id="{9A96B972-8454-695D-8121-29B482EE8B9B}"/>
              </a:ex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53325" y="61978"/>
            <a:ext cx="828663" cy="828663"/>
          </a:xfrm>
          <a:prstGeom prst="rect">
            <a:avLst/>
          </a:prstGeom>
        </p:spPr>
      </p:pic>
      <p:sp>
        <p:nvSpPr>
          <p:cNvPr id="3" name="Text Placeholder 2">
            <a:extLst>
              <a:ext uri="{FF2B5EF4-FFF2-40B4-BE49-F238E27FC236}">
                <a16:creationId xmlns:a16="http://schemas.microsoft.com/office/drawing/2014/main" id="{CD981F8B-0138-128E-C274-3DB25F5C74D8}"/>
              </a:ext>
            </a:extLst>
          </p:cNvPr>
          <p:cNvSpPr>
            <a:spLocks noGrp="1"/>
          </p:cNvSpPr>
          <p:nvPr>
            <p:ph type="body" sz="quarter" idx="10"/>
          </p:nvPr>
        </p:nvSpPr>
        <p:spPr>
          <a:xfrm>
            <a:off x="312704" y="803413"/>
            <a:ext cx="8328376" cy="1319311"/>
          </a:xfrm>
        </p:spPr>
        <p:txBody>
          <a:bodyPr/>
          <a:lstStyle/>
          <a:p>
            <a:pPr>
              <a:buClr>
                <a:schemeClr val="accent1"/>
              </a:buClr>
              <a:buFont typeface="Wingdings" panose="05000000000000000000" pitchFamily="2" charset="2"/>
              <a:buChar char="Ø"/>
            </a:pPr>
            <a:r>
              <a:rPr lang="en-US" sz="1800" b="0" dirty="0">
                <a:latin typeface="Calibri"/>
                <a:ea typeface="Calibri"/>
                <a:cs typeface="Calibri"/>
              </a:rPr>
              <a:t>CDC’s comprehensive system for conducting bio-behavioral surveillance among populations disproportionately affected by HIV, including persons who inject drugs.</a:t>
            </a:r>
          </a:p>
          <a:p>
            <a:pPr>
              <a:buClr>
                <a:schemeClr val="accent1"/>
              </a:buClr>
              <a:buFont typeface="Wingdings" panose="05000000000000000000" pitchFamily="2" charset="2"/>
              <a:buChar char="Ø"/>
            </a:pPr>
            <a:r>
              <a:rPr lang="en-US" sz="1800" b="0" dirty="0">
                <a:latin typeface="Calibri"/>
                <a:ea typeface="Calibri"/>
                <a:cs typeface="Calibri"/>
              </a:rPr>
              <a:t>Conducted by local health departments in areas </a:t>
            </a:r>
            <a:r>
              <a:rPr lang="en-US" sz="1800" b="0" dirty="0">
                <a:solidFill>
                  <a:srgbClr val="000000"/>
                </a:solidFill>
                <a:latin typeface="Calibri"/>
                <a:ea typeface="Calibri"/>
                <a:cs typeface="Calibri"/>
              </a:rPr>
              <a:t>with high HIV </a:t>
            </a:r>
            <a:r>
              <a:rPr lang="en-US" sz="1800" b="0" dirty="0">
                <a:latin typeface="Calibri"/>
                <a:ea typeface="Calibri"/>
                <a:cs typeface="Calibri"/>
              </a:rPr>
              <a:t>prevalence.</a:t>
            </a:r>
          </a:p>
          <a:p>
            <a:pPr>
              <a:buClr>
                <a:schemeClr val="accent1"/>
              </a:buClr>
              <a:buFont typeface="Wingdings" panose="05000000000000000000" pitchFamily="2" charset="2"/>
              <a:buChar char="Ø"/>
            </a:pPr>
            <a:r>
              <a:rPr lang="en-US" sz="1800" b="0" dirty="0">
                <a:latin typeface="Calibri"/>
                <a:ea typeface="Calibri"/>
                <a:cs typeface="Calibri"/>
              </a:rPr>
              <a:t>NHBS data are used to:</a:t>
            </a:r>
            <a:endParaRPr lang="en-US" sz="1600" b="0" dirty="0">
              <a:ea typeface="Calibri" panose="020F0502020204030204" pitchFamily="34" charset="0"/>
              <a:cs typeface="Calibri" panose="020F0502020204030204" pitchFamily="34" charset="0"/>
            </a:endParaRPr>
          </a:p>
        </p:txBody>
      </p:sp>
      <p:sp>
        <p:nvSpPr>
          <p:cNvPr id="23" name="Rectangle: Rounded Corners 22" descr="Identify prevalence of HIV-related risk factors">
            <a:extLst>
              <a:ext uri="{FF2B5EF4-FFF2-40B4-BE49-F238E27FC236}">
                <a16:creationId xmlns:a16="http://schemas.microsoft.com/office/drawing/2014/main" id="{29A491BC-C222-E2B5-B872-F2D7E1A313EE}"/>
              </a:ext>
            </a:extLst>
          </p:cNvPr>
          <p:cNvSpPr/>
          <p:nvPr/>
        </p:nvSpPr>
        <p:spPr>
          <a:xfrm>
            <a:off x="664654" y="2323631"/>
            <a:ext cx="3540957" cy="914400"/>
          </a:xfrm>
          <a:prstGeom prst="roundRect">
            <a:avLst/>
          </a:prstGeom>
          <a:solidFill>
            <a:schemeClr val="accent3"/>
          </a:solidFill>
          <a:ln>
            <a:solidFill>
              <a:schemeClr val="accent3">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bg1"/>
                </a:solidFill>
                <a:latin typeface="Calibri" panose="020F0502020204030204" pitchFamily="34" charset="0"/>
                <a:ea typeface="Calibri" panose="020F0502020204030204" pitchFamily="34" charset="0"/>
                <a:cs typeface="Calibri" panose="020F0502020204030204" pitchFamily="34" charset="0"/>
              </a:rPr>
              <a:t>Identify prevalence of </a:t>
            </a:r>
          </a:p>
          <a:p>
            <a:pPr algn="ctr"/>
            <a:r>
              <a:rPr lang="en-US">
                <a:solidFill>
                  <a:schemeClr val="bg1"/>
                </a:solidFill>
                <a:latin typeface="Calibri" panose="020F0502020204030204" pitchFamily="34" charset="0"/>
                <a:ea typeface="Calibri" panose="020F0502020204030204" pitchFamily="34" charset="0"/>
                <a:cs typeface="Calibri" panose="020F0502020204030204" pitchFamily="34" charset="0"/>
              </a:rPr>
              <a:t>HIV-related behaviors, </a:t>
            </a:r>
          </a:p>
          <a:p>
            <a:pPr algn="ctr"/>
            <a:r>
              <a:rPr lang="en-US">
                <a:solidFill>
                  <a:schemeClr val="bg1"/>
                </a:solidFill>
                <a:latin typeface="Calibri" panose="020F0502020204030204" pitchFamily="34" charset="0"/>
                <a:ea typeface="Calibri" panose="020F0502020204030204" pitchFamily="34" charset="0"/>
                <a:cs typeface="Calibri" panose="020F0502020204030204" pitchFamily="34" charset="0"/>
              </a:rPr>
              <a:t>testing, and prevention</a:t>
            </a:r>
          </a:p>
        </p:txBody>
      </p:sp>
      <p:pic>
        <p:nvPicPr>
          <p:cNvPr id="9" name="Graphic 8" descr="Magnifying glass with solid fill">
            <a:extLst>
              <a:ext uri="{FF2B5EF4-FFF2-40B4-BE49-F238E27FC236}">
                <a16:creationId xmlns:a16="http://schemas.microsoft.com/office/drawing/2014/main" id="{9BC34473-9449-7BB7-2884-A2F6454BEA3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47640" y="2491624"/>
            <a:ext cx="548640" cy="548640"/>
          </a:xfrm>
          <a:prstGeom prst="rect">
            <a:avLst/>
          </a:prstGeom>
        </p:spPr>
      </p:pic>
      <p:sp>
        <p:nvSpPr>
          <p:cNvPr id="20" name="Rectangle: Rounded Corners 19" descr="Guide resource allocation and programs">
            <a:extLst>
              <a:ext uri="{FF2B5EF4-FFF2-40B4-BE49-F238E27FC236}">
                <a16:creationId xmlns:a16="http://schemas.microsoft.com/office/drawing/2014/main" id="{B2321195-DDCF-E55B-CDEA-5E91301FFC36}"/>
              </a:ext>
            </a:extLst>
          </p:cNvPr>
          <p:cNvSpPr/>
          <p:nvPr/>
        </p:nvSpPr>
        <p:spPr>
          <a:xfrm>
            <a:off x="4968659" y="2332100"/>
            <a:ext cx="3598998" cy="914400"/>
          </a:xfrm>
          <a:prstGeom prst="roundRect">
            <a:avLst/>
          </a:prstGeom>
          <a:solidFill>
            <a:schemeClr val="accent3"/>
          </a:solidFill>
          <a:ln>
            <a:solidFill>
              <a:schemeClr val="accent3">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bg1"/>
                </a:solidFill>
                <a:latin typeface="Calibri" panose="020F0502020204030204" pitchFamily="34" charset="0"/>
                <a:ea typeface="Calibri" panose="020F0502020204030204" pitchFamily="34" charset="0"/>
                <a:cs typeface="Calibri" panose="020F0502020204030204" pitchFamily="34" charset="0"/>
              </a:rPr>
              <a:t>Guide resource allocation </a:t>
            </a:r>
          </a:p>
          <a:p>
            <a:pPr algn="ctr"/>
            <a:r>
              <a:rPr lang="en-US">
                <a:solidFill>
                  <a:schemeClr val="bg1"/>
                </a:solidFill>
                <a:latin typeface="Calibri" panose="020F0502020204030204" pitchFamily="34" charset="0"/>
                <a:ea typeface="Calibri" panose="020F0502020204030204" pitchFamily="34" charset="0"/>
                <a:cs typeface="Calibri" panose="020F0502020204030204" pitchFamily="34" charset="0"/>
              </a:rPr>
              <a:t>and programs</a:t>
            </a:r>
          </a:p>
        </p:txBody>
      </p:sp>
      <p:pic>
        <p:nvPicPr>
          <p:cNvPr id="11" name="Graphic 10" descr="Dollar with solid fill">
            <a:extLst>
              <a:ext uri="{FF2B5EF4-FFF2-40B4-BE49-F238E27FC236}">
                <a16:creationId xmlns:a16="http://schemas.microsoft.com/office/drawing/2014/main" id="{72A808BD-8B97-FB51-7BFF-F182DE3E03C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020076" y="2491624"/>
            <a:ext cx="548640" cy="548640"/>
          </a:xfrm>
          <a:prstGeom prst="rect">
            <a:avLst/>
          </a:prstGeom>
        </p:spPr>
      </p:pic>
      <p:sp>
        <p:nvSpPr>
          <p:cNvPr id="21" name="Rectangle: Rounded Corners 20" descr="Measure progress towards HIV goals">
            <a:extLst>
              <a:ext uri="{FF2B5EF4-FFF2-40B4-BE49-F238E27FC236}">
                <a16:creationId xmlns:a16="http://schemas.microsoft.com/office/drawing/2014/main" id="{0190B504-7501-82B6-37D3-4FDAA0739D87}"/>
              </a:ext>
            </a:extLst>
          </p:cNvPr>
          <p:cNvSpPr/>
          <p:nvPr/>
        </p:nvSpPr>
        <p:spPr>
          <a:xfrm>
            <a:off x="664655" y="3520820"/>
            <a:ext cx="3540957" cy="914400"/>
          </a:xfrm>
          <a:prstGeom prst="roundRect">
            <a:avLst/>
          </a:prstGeom>
          <a:solidFill>
            <a:schemeClr val="accent3"/>
          </a:solidFill>
          <a:ln>
            <a:solidFill>
              <a:schemeClr val="accent3">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bg1"/>
                </a:solidFill>
                <a:latin typeface="Calibri" panose="020F0502020204030204" pitchFamily="34" charset="0"/>
                <a:ea typeface="Calibri" panose="020F0502020204030204" pitchFamily="34" charset="0"/>
                <a:cs typeface="Calibri" panose="020F0502020204030204" pitchFamily="34" charset="0"/>
              </a:rPr>
              <a:t>Measure progress </a:t>
            </a:r>
          </a:p>
          <a:p>
            <a:pPr algn="ctr"/>
            <a:r>
              <a:rPr lang="en-US">
                <a:solidFill>
                  <a:schemeClr val="bg1"/>
                </a:solidFill>
                <a:latin typeface="Calibri" panose="020F0502020204030204" pitchFamily="34" charset="0"/>
                <a:ea typeface="Calibri" panose="020F0502020204030204" pitchFamily="34" charset="0"/>
                <a:cs typeface="Calibri" panose="020F0502020204030204" pitchFamily="34" charset="0"/>
              </a:rPr>
              <a:t>towards HIV goals</a:t>
            </a:r>
          </a:p>
        </p:txBody>
      </p:sp>
      <p:pic>
        <p:nvPicPr>
          <p:cNvPr id="13" name="Graphic 12" descr="Upward trend with solid fill">
            <a:extLst>
              <a:ext uri="{FF2B5EF4-FFF2-40B4-BE49-F238E27FC236}">
                <a16:creationId xmlns:a16="http://schemas.microsoft.com/office/drawing/2014/main" id="{824C96D8-3406-E685-AFAF-16D7076A45C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781824" y="3732622"/>
            <a:ext cx="548640" cy="548640"/>
          </a:xfrm>
          <a:prstGeom prst="rect">
            <a:avLst/>
          </a:prstGeom>
        </p:spPr>
      </p:pic>
      <p:sp>
        <p:nvSpPr>
          <p:cNvPr id="22" name="Rectangle: Rounded Corners 21" descr="Benefit local communities">
            <a:extLst>
              <a:ext uri="{FF2B5EF4-FFF2-40B4-BE49-F238E27FC236}">
                <a16:creationId xmlns:a16="http://schemas.microsoft.com/office/drawing/2014/main" id="{E87BC382-4B67-F1F0-0081-0D046F2C1356}"/>
              </a:ext>
            </a:extLst>
          </p:cNvPr>
          <p:cNvSpPr/>
          <p:nvPr/>
        </p:nvSpPr>
        <p:spPr>
          <a:xfrm>
            <a:off x="4968659" y="3520820"/>
            <a:ext cx="3598999" cy="914400"/>
          </a:xfrm>
          <a:prstGeom prst="roundRect">
            <a:avLst/>
          </a:prstGeom>
          <a:solidFill>
            <a:schemeClr val="accent3"/>
          </a:solidFill>
          <a:ln>
            <a:solidFill>
              <a:schemeClr val="accent3">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bg1"/>
                </a:solidFill>
                <a:latin typeface="Calibri" panose="020F0502020204030204" pitchFamily="34" charset="0"/>
                <a:ea typeface="Calibri" panose="020F0502020204030204" pitchFamily="34" charset="0"/>
                <a:cs typeface="Calibri" panose="020F0502020204030204" pitchFamily="34" charset="0"/>
              </a:rPr>
              <a:t>Keep communities </a:t>
            </a:r>
          </a:p>
          <a:p>
            <a:pPr algn="ctr"/>
            <a:r>
              <a:rPr lang="en-US">
                <a:solidFill>
                  <a:schemeClr val="bg1"/>
                </a:solidFill>
                <a:latin typeface="Calibri" panose="020F0502020204030204" pitchFamily="34" charset="0"/>
                <a:ea typeface="Calibri" panose="020F0502020204030204" pitchFamily="34" charset="0"/>
                <a:cs typeface="Calibri" panose="020F0502020204030204" pitchFamily="34" charset="0"/>
              </a:rPr>
              <a:t>healthy</a:t>
            </a:r>
          </a:p>
        </p:txBody>
      </p:sp>
      <p:pic>
        <p:nvPicPr>
          <p:cNvPr id="18" name="Graphic 17" descr="Medical with solid fill">
            <a:extLst>
              <a:ext uri="{FF2B5EF4-FFF2-40B4-BE49-F238E27FC236}">
                <a16:creationId xmlns:a16="http://schemas.microsoft.com/office/drawing/2014/main" id="{EA14D26B-22AF-5475-1DD3-D22F30E92F3D}"/>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5020076" y="3703700"/>
            <a:ext cx="548640" cy="548640"/>
          </a:xfrm>
          <a:prstGeom prst="rect">
            <a:avLst/>
          </a:prstGeom>
        </p:spPr>
      </p:pic>
      <p:sp>
        <p:nvSpPr>
          <p:cNvPr id="6" name="Slide Number Placeholder 5">
            <a:extLst>
              <a:ext uri="{FF2B5EF4-FFF2-40B4-BE49-F238E27FC236}">
                <a16:creationId xmlns:a16="http://schemas.microsoft.com/office/drawing/2014/main" id="{461C086B-873D-4D17-B773-12AD142EB94C}"/>
              </a:ext>
            </a:extLst>
          </p:cNvPr>
          <p:cNvSpPr>
            <a:spLocks noGrp="1"/>
          </p:cNvSpPr>
          <p:nvPr>
            <p:ph type="sldNum" sz="quarter" idx="17"/>
          </p:nvPr>
        </p:nvSpPr>
        <p:spPr/>
        <p:txBody>
          <a:bodyPr/>
          <a:lstStyle/>
          <a:p>
            <a:fld id="{BE1A0740-F252-4427-A288-A0F9AF0CD4D9}" type="slidenum">
              <a:rPr lang="en-US" smtClean="0"/>
              <a:pPr/>
              <a:t>2</a:t>
            </a:fld>
            <a:endParaRPr lang="en-US"/>
          </a:p>
        </p:txBody>
      </p:sp>
    </p:spTree>
    <p:extLst>
      <p:ext uri="{BB962C8B-B14F-4D97-AF65-F5344CB8AC3E}">
        <p14:creationId xmlns:p14="http://schemas.microsoft.com/office/powerpoint/2010/main" val="1234921316"/>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A3C27E-9CCC-329D-5AF8-F0BC9510CEA0}"/>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EBAB9080-D641-4855-7841-760D0BEE33C0}"/>
              </a:ext>
            </a:extLst>
          </p:cNvPr>
          <p:cNvSpPr>
            <a:spLocks noGrp="1"/>
          </p:cNvSpPr>
          <p:nvPr>
            <p:ph type="title" idx="4294967295"/>
          </p:nvPr>
        </p:nvSpPr>
        <p:spPr bwMode="auto">
          <a:xfrm>
            <a:off x="133485" y="160130"/>
            <a:ext cx="7819490" cy="557046"/>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8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Receptive and distributive syringe sharing among persons who inject drugs</a:t>
            </a:r>
          </a:p>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2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National HIV Behavioral Surveillance—19 U.S. cities, 2024</a:t>
            </a:r>
          </a:p>
        </p:txBody>
      </p:sp>
      <p:pic>
        <p:nvPicPr>
          <p:cNvPr id="2" name="Picture 1" descr="National HIV Behavioral Surveillance (NHBS) logo, noting the population cycles (MSM, PWID, HET) and emphasizing the relevant cycle for this report (PWID).">
            <a:extLst>
              <a:ext uri="{FF2B5EF4-FFF2-40B4-BE49-F238E27FC236}">
                <a16:creationId xmlns:a16="http://schemas.microsoft.com/office/drawing/2014/main" id="{DC8C89FE-E0FC-88B4-BA3F-439A46C7AEAB}"/>
              </a:ex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8563" y="68268"/>
            <a:ext cx="828663" cy="828663"/>
          </a:xfrm>
          <a:prstGeom prst="rect">
            <a:avLst/>
          </a:prstGeom>
        </p:spPr>
      </p:pic>
      <p:sp>
        <p:nvSpPr>
          <p:cNvPr id="4" name="Rectangle 3">
            <a:extLst>
              <a:ext uri="{FF2B5EF4-FFF2-40B4-BE49-F238E27FC236}">
                <a16:creationId xmlns:a16="http://schemas.microsoft.com/office/drawing/2014/main" id="{376FC3A2-A582-0314-CC5B-9CFD714296CF}"/>
              </a:ext>
            </a:extLst>
          </p:cNvPr>
          <p:cNvSpPr/>
          <p:nvPr/>
        </p:nvSpPr>
        <p:spPr>
          <a:xfrm>
            <a:off x="1393370" y="3464792"/>
            <a:ext cx="1959429" cy="5321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accent5"/>
                </a:solidFill>
                <a:latin typeface="Calibri" panose="020F0502020204030204" pitchFamily="34" charset="0"/>
                <a:ea typeface="Calibri" panose="020F0502020204030204" pitchFamily="34" charset="0"/>
                <a:cs typeface="Calibri" panose="020F0502020204030204" pitchFamily="34" charset="0"/>
              </a:rPr>
              <a:t>19</a:t>
            </a:r>
            <a:r>
              <a:rPr lang="en-US" sz="3200" dirty="0">
                <a:solidFill>
                  <a:schemeClr val="accent5"/>
                </a:solidFill>
                <a:latin typeface="Calibri" panose="020F0502020204030204" pitchFamily="34" charset="0"/>
                <a:ea typeface="Calibri" panose="020F0502020204030204" pitchFamily="34" charset="0"/>
                <a:cs typeface="Calibri" panose="020F0502020204030204" pitchFamily="34" charset="0"/>
              </a:rPr>
              <a:t>%</a:t>
            </a:r>
          </a:p>
        </p:txBody>
      </p:sp>
      <p:sp>
        <p:nvSpPr>
          <p:cNvPr id="7" name="TextBox 6">
            <a:extLst>
              <a:ext uri="{FF2B5EF4-FFF2-40B4-BE49-F238E27FC236}">
                <a16:creationId xmlns:a16="http://schemas.microsoft.com/office/drawing/2014/main" id="{BBA5BE27-56E1-38BA-CA87-577790090B7F}"/>
              </a:ext>
            </a:extLst>
          </p:cNvPr>
          <p:cNvSpPr txBox="1"/>
          <p:nvPr/>
        </p:nvSpPr>
        <p:spPr>
          <a:xfrm>
            <a:off x="975967" y="3993073"/>
            <a:ext cx="2808300" cy="369332"/>
          </a:xfrm>
          <a:prstGeom prst="rect">
            <a:avLst/>
          </a:prstGeom>
          <a:noFill/>
        </p:spPr>
        <p:txBody>
          <a:bodyPr wrap="square" rtlCol="0">
            <a:spAutoFit/>
          </a:bodyPr>
          <a:lstStyle/>
          <a:p>
            <a:pPr algn="ctr"/>
            <a:r>
              <a:rPr lang="en-US" b="1" dirty="0">
                <a:solidFill>
                  <a:schemeClr val="accent5"/>
                </a:solidFill>
                <a:latin typeface="Calibri" panose="020F0502020204030204" pitchFamily="34" charset="0"/>
                <a:ea typeface="Calibri" panose="020F0502020204030204" pitchFamily="34" charset="0"/>
                <a:cs typeface="Calibri" panose="020F0502020204030204" pitchFamily="34" charset="0"/>
              </a:rPr>
              <a:t>Receptive syringe sharing*</a:t>
            </a:r>
          </a:p>
        </p:txBody>
      </p:sp>
      <p:sp>
        <p:nvSpPr>
          <p:cNvPr id="9" name="Rectangle 8">
            <a:extLst>
              <a:ext uri="{FF2B5EF4-FFF2-40B4-BE49-F238E27FC236}">
                <a16:creationId xmlns:a16="http://schemas.microsoft.com/office/drawing/2014/main" id="{17439A2E-36AD-4630-1BBD-B1BC6626CE4F}"/>
              </a:ext>
            </a:extLst>
          </p:cNvPr>
          <p:cNvSpPr/>
          <p:nvPr/>
        </p:nvSpPr>
        <p:spPr>
          <a:xfrm>
            <a:off x="5290457" y="3460922"/>
            <a:ext cx="1959429" cy="5321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accent5"/>
                </a:solidFill>
                <a:latin typeface="Calibri" panose="020F0502020204030204" pitchFamily="34" charset="0"/>
                <a:ea typeface="Calibri" panose="020F0502020204030204" pitchFamily="34" charset="0"/>
                <a:cs typeface="Calibri" panose="020F0502020204030204" pitchFamily="34" charset="0"/>
              </a:rPr>
              <a:t>28</a:t>
            </a:r>
            <a:r>
              <a:rPr lang="en-US" sz="3200" dirty="0">
                <a:solidFill>
                  <a:schemeClr val="accent5"/>
                </a:solidFill>
                <a:latin typeface="Calibri" panose="020F0502020204030204" pitchFamily="34" charset="0"/>
                <a:ea typeface="Calibri" panose="020F0502020204030204" pitchFamily="34" charset="0"/>
                <a:cs typeface="Calibri" panose="020F0502020204030204" pitchFamily="34" charset="0"/>
              </a:rPr>
              <a:t>%</a:t>
            </a:r>
          </a:p>
        </p:txBody>
      </p:sp>
      <p:sp>
        <p:nvSpPr>
          <p:cNvPr id="10" name="TextBox 9">
            <a:extLst>
              <a:ext uri="{FF2B5EF4-FFF2-40B4-BE49-F238E27FC236}">
                <a16:creationId xmlns:a16="http://schemas.microsoft.com/office/drawing/2014/main" id="{940C51AB-9D0C-0FB6-421B-F7DD3EBB5548}"/>
              </a:ext>
            </a:extLst>
          </p:cNvPr>
          <p:cNvSpPr txBox="1"/>
          <p:nvPr/>
        </p:nvSpPr>
        <p:spPr>
          <a:xfrm>
            <a:off x="4831329" y="3993073"/>
            <a:ext cx="3047694" cy="369332"/>
          </a:xfrm>
          <a:prstGeom prst="rect">
            <a:avLst/>
          </a:prstGeom>
          <a:noFill/>
        </p:spPr>
        <p:txBody>
          <a:bodyPr wrap="square" rtlCol="0">
            <a:spAutoFit/>
          </a:bodyPr>
          <a:lstStyle/>
          <a:p>
            <a:pPr algn="ctr"/>
            <a:r>
              <a:rPr lang="en-US" b="1" dirty="0">
                <a:solidFill>
                  <a:schemeClr val="accent5"/>
                </a:solidFill>
                <a:latin typeface="Calibri" panose="020F0502020204030204" pitchFamily="34" charset="0"/>
                <a:ea typeface="Calibri" panose="020F0502020204030204" pitchFamily="34" charset="0"/>
                <a:cs typeface="Calibri" panose="020F0502020204030204" pitchFamily="34" charset="0"/>
              </a:rPr>
              <a:t>Distributive syringe sharing</a:t>
            </a:r>
            <a:r>
              <a:rPr lang="en-US" baseline="30000" dirty="0">
                <a:solidFill>
                  <a:schemeClr val="accent5"/>
                </a:solidFill>
              </a:rPr>
              <a:t>†</a:t>
            </a:r>
            <a:endParaRPr lang="en-US" b="1" dirty="0">
              <a:solidFill>
                <a:schemeClr val="accent5"/>
              </a:solidFill>
              <a:latin typeface="Calibri" panose="020F0502020204030204" pitchFamily="34" charset="0"/>
              <a:ea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970D67C0-425C-DDEE-1ECC-3194EE1A349D}"/>
              </a:ext>
            </a:extLst>
          </p:cNvPr>
          <p:cNvSpPr txBox="1"/>
          <p:nvPr/>
        </p:nvSpPr>
        <p:spPr>
          <a:xfrm>
            <a:off x="388230" y="4694834"/>
            <a:ext cx="7014008" cy="369332"/>
          </a:xfrm>
          <a:prstGeom prst="rect">
            <a:avLst/>
          </a:prstGeom>
          <a:noFill/>
        </p:spPr>
        <p:txBody>
          <a:bodyPr wrap="square" rtlCol="0">
            <a:spAutoFit/>
          </a:bodyPr>
          <a:lstStyle/>
          <a:p>
            <a:r>
              <a:rPr lang="en-US" sz="900" dirty="0">
                <a:solidFill>
                  <a:srgbClr val="000000"/>
                </a:solidFill>
                <a:latin typeface="Calibri" panose="020F0502020204030204" pitchFamily="34" charset="0"/>
                <a:ea typeface="Calibri" panose="020F0502020204030204" pitchFamily="34" charset="0"/>
                <a:cs typeface="Calibri" panose="020F0502020204030204" pitchFamily="34" charset="0"/>
              </a:rPr>
              <a:t>*Used a needle that had already been used by someone else for injection in the 12 months prior to interview.</a:t>
            </a:r>
          </a:p>
          <a:p>
            <a:r>
              <a:rPr lang="en-US" sz="900" baseline="300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900" dirty="0">
                <a:solidFill>
                  <a:srgbClr val="000000"/>
                </a:solidFill>
                <a:latin typeface="Calibri" panose="020F0502020204030204" pitchFamily="34" charset="0"/>
                <a:ea typeface="Calibri" panose="020F0502020204030204" pitchFamily="34" charset="0"/>
                <a:cs typeface="Calibri" panose="020F0502020204030204" pitchFamily="34" charset="0"/>
              </a:rPr>
              <a:t>Gave their needle to someone else to use after they had already used it for injection in the 12 months prior to interview.</a:t>
            </a:r>
          </a:p>
        </p:txBody>
      </p:sp>
      <p:sp>
        <p:nvSpPr>
          <p:cNvPr id="6" name="Slide Number Placeholder 5">
            <a:extLst>
              <a:ext uri="{FF2B5EF4-FFF2-40B4-BE49-F238E27FC236}">
                <a16:creationId xmlns:a16="http://schemas.microsoft.com/office/drawing/2014/main" id="{D5D2D33C-9514-F3A3-08B4-E777AF47D7B0}"/>
              </a:ext>
            </a:extLst>
          </p:cNvPr>
          <p:cNvSpPr>
            <a:spLocks noGrp="1"/>
          </p:cNvSpPr>
          <p:nvPr>
            <p:ph type="sldNum" sz="quarter" idx="13"/>
          </p:nvPr>
        </p:nvSpPr>
        <p:spPr/>
        <p:txBody>
          <a:bodyPr/>
          <a:lstStyle/>
          <a:p>
            <a:fld id="{D8E7DCDC-E408-4B61-982D-00D1D5E6AEFC}" type="slidenum">
              <a:rPr lang="en-US" smtClean="0"/>
              <a:pPr/>
              <a:t>20</a:t>
            </a:fld>
            <a:endParaRPr lang="en-US"/>
          </a:p>
        </p:txBody>
      </p:sp>
      <p:sp>
        <p:nvSpPr>
          <p:cNvPr id="13" name="TextBox 86">
            <a:extLst>
              <a:ext uri="{FF2B5EF4-FFF2-40B4-BE49-F238E27FC236}">
                <a16:creationId xmlns:a16="http://schemas.microsoft.com/office/drawing/2014/main" id="{5FC81BB1-5EBA-348E-0339-9C33D58E2608}"/>
              </a:ext>
            </a:extLst>
          </p:cNvPr>
          <p:cNvSpPr txBox="1"/>
          <p:nvPr/>
        </p:nvSpPr>
        <p:spPr>
          <a:xfrm>
            <a:off x="393347" y="4963992"/>
            <a:ext cx="3118779" cy="20005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a:lstStyle>
          <a:p>
            <a:r>
              <a:rPr lang="en-US" sz="700" i="1" dirty="0">
                <a:solidFill>
                  <a:srgbClr val="000000"/>
                </a:solidFill>
                <a:latin typeface="Calibri"/>
                <a:ea typeface="Calibri"/>
                <a:cs typeface="Calibri"/>
              </a:rPr>
              <a:t>Data Source: National HIV Behavioral Surveillance; Data Tables, Table 9a</a:t>
            </a:r>
            <a:endParaRPr lang="en-US" sz="700" i="1" dirty="0">
              <a:solidFill>
                <a:srgbClr val="000000"/>
              </a:solidFill>
              <a:latin typeface="Calibri" panose="020F0502020204030204" pitchFamily="34" charset="0"/>
              <a:ea typeface="Calibri"/>
              <a:cs typeface="Calibri"/>
            </a:endParaRPr>
          </a:p>
        </p:txBody>
      </p:sp>
      <p:pic>
        <p:nvPicPr>
          <p:cNvPr id="14" name="Picture 13">
            <a:extLst>
              <a:ext uri="{FF2B5EF4-FFF2-40B4-BE49-F238E27FC236}">
                <a16:creationId xmlns:a16="http://schemas.microsoft.com/office/drawing/2014/main" id="{57F8E606-DA1C-514A-0031-AF96C18926C9}"/>
              </a:ext>
            </a:extLst>
          </p:cNvPr>
          <p:cNvPicPr>
            <a:picLocks noChangeAspect="1"/>
          </p:cNvPicPr>
          <p:nvPr/>
        </p:nvPicPr>
        <p:blipFill>
          <a:blip r:embed="rId4"/>
          <a:stretch>
            <a:fillRect/>
          </a:stretch>
        </p:blipFill>
        <p:spPr>
          <a:xfrm>
            <a:off x="1260564" y="1180156"/>
            <a:ext cx="2225040" cy="2301240"/>
          </a:xfrm>
          <a:prstGeom prst="rect">
            <a:avLst/>
          </a:prstGeom>
        </p:spPr>
      </p:pic>
      <p:pic>
        <p:nvPicPr>
          <p:cNvPr id="15" name="Picture 14">
            <a:extLst>
              <a:ext uri="{FF2B5EF4-FFF2-40B4-BE49-F238E27FC236}">
                <a16:creationId xmlns:a16="http://schemas.microsoft.com/office/drawing/2014/main" id="{9C06B2A9-9831-BB95-6CF0-6E9B97B7ED1C}"/>
              </a:ext>
            </a:extLst>
          </p:cNvPr>
          <p:cNvPicPr>
            <a:picLocks noChangeAspect="1"/>
          </p:cNvPicPr>
          <p:nvPr/>
        </p:nvPicPr>
        <p:blipFill>
          <a:blip r:embed="rId5"/>
          <a:stretch>
            <a:fillRect/>
          </a:stretch>
        </p:blipFill>
        <p:spPr>
          <a:xfrm>
            <a:off x="5157651" y="1180156"/>
            <a:ext cx="2225040" cy="2301240"/>
          </a:xfrm>
          <a:prstGeom prst="rect">
            <a:avLst/>
          </a:prstGeom>
        </p:spPr>
      </p:pic>
    </p:spTree>
    <p:extLst>
      <p:ext uri="{BB962C8B-B14F-4D97-AF65-F5344CB8AC3E}">
        <p14:creationId xmlns:p14="http://schemas.microsoft.com/office/powerpoint/2010/main" val="3064681667"/>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FF9B0-5509-0C4D-4B2C-1798451B53CE}"/>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122CEC2A-EE13-324D-8E04-1BC59C618648}"/>
              </a:ext>
            </a:extLst>
          </p:cNvPr>
          <p:cNvSpPr>
            <a:spLocks noGrp="1"/>
          </p:cNvSpPr>
          <p:nvPr>
            <p:ph type="title" idx="4294967295"/>
          </p:nvPr>
        </p:nvSpPr>
        <p:spPr bwMode="auto">
          <a:xfrm>
            <a:off x="240633" y="169229"/>
            <a:ext cx="8482262" cy="49164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4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Proportion of persons who inject drugs who received a sterile syringe from syringe services programs (SSPs)</a:t>
            </a:r>
            <a:endParaRPr kumimoji="0" lang="en-US" sz="105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2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National HIV Behavioral Surveillance—19 U.S. cities, 2024</a:t>
            </a:r>
          </a:p>
        </p:txBody>
      </p:sp>
      <p:sp>
        <p:nvSpPr>
          <p:cNvPr id="6" name="Slide Number Placeholder 5">
            <a:extLst>
              <a:ext uri="{FF2B5EF4-FFF2-40B4-BE49-F238E27FC236}">
                <a16:creationId xmlns:a16="http://schemas.microsoft.com/office/drawing/2014/main" id="{EDA71915-226B-00C5-E1B1-ACC7A6D96A85}"/>
              </a:ext>
            </a:extLst>
          </p:cNvPr>
          <p:cNvSpPr>
            <a:spLocks noGrp="1"/>
          </p:cNvSpPr>
          <p:nvPr>
            <p:ph type="sldNum" sz="quarter" idx="13"/>
          </p:nvPr>
        </p:nvSpPr>
        <p:spPr/>
        <p:txBody>
          <a:bodyPr/>
          <a:lstStyle/>
          <a:p>
            <a:fld id="{D8E7DCDC-E408-4B61-982D-00D1D5E6AEFC}" type="slidenum">
              <a:rPr lang="en-US" sz="1100" smtClean="0">
                <a:solidFill>
                  <a:srgbClr val="000000"/>
                </a:solidFill>
              </a:rPr>
              <a:pPr/>
              <a:t>21</a:t>
            </a:fld>
            <a:endParaRPr lang="en-US" sz="1100">
              <a:solidFill>
                <a:srgbClr val="000000"/>
              </a:solidFill>
            </a:endParaRPr>
          </a:p>
        </p:txBody>
      </p:sp>
      <p:grpSp>
        <p:nvGrpSpPr>
          <p:cNvPr id="8" name="Group 7" descr="Proportional map of the NHBS project areas showing the proportion of PWID who received a sterile syringe from an SSP: larger and darker circles indicate greater usage.">
            <a:extLst>
              <a:ext uri="{FF2B5EF4-FFF2-40B4-BE49-F238E27FC236}">
                <a16:creationId xmlns:a16="http://schemas.microsoft.com/office/drawing/2014/main" id="{EC879546-BF68-641F-9F28-63D9E65742C3}"/>
              </a:ext>
            </a:extLst>
          </p:cNvPr>
          <p:cNvGrpSpPr/>
          <p:nvPr/>
        </p:nvGrpSpPr>
        <p:grpSpPr>
          <a:xfrm>
            <a:off x="1519432" y="1128059"/>
            <a:ext cx="6288330" cy="3930593"/>
            <a:chOff x="1143000" y="1625600"/>
            <a:chExt cx="6692900" cy="4546600"/>
          </a:xfrm>
          <a:solidFill>
            <a:schemeClr val="bg1">
              <a:lumMod val="85000"/>
            </a:schemeClr>
          </a:solidFill>
        </p:grpSpPr>
        <p:sp>
          <p:nvSpPr>
            <p:cNvPr id="9" name="Freeform 2">
              <a:extLst>
                <a:ext uri="{FF2B5EF4-FFF2-40B4-BE49-F238E27FC236}">
                  <a16:creationId xmlns:a16="http://schemas.microsoft.com/office/drawing/2014/main" id="{5F98AD19-E47E-0F71-A679-377048032897}"/>
                </a:ext>
              </a:extLst>
            </p:cNvPr>
            <p:cNvSpPr>
              <a:spLocks/>
            </p:cNvSpPr>
            <p:nvPr/>
          </p:nvSpPr>
          <p:spPr bwMode="auto">
            <a:xfrm>
              <a:off x="5562600" y="4235450"/>
              <a:ext cx="485775" cy="790575"/>
            </a:xfrm>
            <a:custGeom>
              <a:avLst/>
              <a:gdLst/>
              <a:ahLst/>
              <a:cxnLst>
                <a:cxn ang="0">
                  <a:pos x="0" y="3"/>
                </a:cxn>
                <a:cxn ang="0">
                  <a:pos x="1" y="4"/>
                </a:cxn>
                <a:cxn ang="0">
                  <a:pos x="0" y="56"/>
                </a:cxn>
                <a:cxn ang="0">
                  <a:pos x="3" y="81"/>
                </a:cxn>
                <a:cxn ang="0">
                  <a:pos x="6" y="81"/>
                </a:cxn>
                <a:cxn ang="0">
                  <a:pos x="8" y="74"/>
                </a:cxn>
                <a:cxn ang="0">
                  <a:pos x="9" y="76"/>
                </a:cxn>
                <a:cxn ang="0">
                  <a:pos x="9" y="80"/>
                </a:cxn>
                <a:cxn ang="0">
                  <a:pos x="12" y="81"/>
                </a:cxn>
                <a:cxn ang="0">
                  <a:pos x="8" y="83"/>
                </a:cxn>
                <a:cxn ang="0">
                  <a:pos x="16" y="81"/>
                </a:cxn>
                <a:cxn ang="0">
                  <a:pos x="17" y="79"/>
                </a:cxn>
                <a:cxn ang="0">
                  <a:pos x="16" y="77"/>
                </a:cxn>
                <a:cxn ang="0">
                  <a:pos x="17" y="75"/>
                </a:cxn>
                <a:cxn ang="0">
                  <a:pos x="13" y="72"/>
                </a:cxn>
                <a:cxn ang="0">
                  <a:pos x="13" y="69"/>
                </a:cxn>
                <a:cxn ang="0">
                  <a:pos x="51" y="66"/>
                </a:cxn>
                <a:cxn ang="0">
                  <a:pos x="47" y="53"/>
                </a:cxn>
                <a:cxn ang="0">
                  <a:pos x="48" y="48"/>
                </a:cxn>
                <a:cxn ang="0">
                  <a:pos x="49" y="45"/>
                </a:cxn>
                <a:cxn ang="0">
                  <a:pos x="48" y="41"/>
                </a:cxn>
                <a:cxn ang="0">
                  <a:pos x="45" y="35"/>
                </a:cxn>
                <a:cxn ang="0">
                  <a:pos x="35" y="0"/>
                </a:cxn>
                <a:cxn ang="0">
                  <a:pos x="0" y="3"/>
                </a:cxn>
              </a:cxnLst>
              <a:rect l="0" t="0" r="r" b="b"/>
              <a:pathLst>
                <a:path w="51" h="83">
                  <a:moveTo>
                    <a:pt x="0" y="3"/>
                  </a:moveTo>
                  <a:lnTo>
                    <a:pt x="1" y="4"/>
                  </a:lnTo>
                  <a:lnTo>
                    <a:pt x="0" y="56"/>
                  </a:lnTo>
                  <a:lnTo>
                    <a:pt x="3" y="81"/>
                  </a:lnTo>
                  <a:lnTo>
                    <a:pt x="6" y="81"/>
                  </a:lnTo>
                  <a:lnTo>
                    <a:pt x="8" y="74"/>
                  </a:lnTo>
                  <a:lnTo>
                    <a:pt x="9" y="76"/>
                  </a:lnTo>
                  <a:lnTo>
                    <a:pt x="9" y="80"/>
                  </a:lnTo>
                  <a:lnTo>
                    <a:pt x="12" y="81"/>
                  </a:lnTo>
                  <a:lnTo>
                    <a:pt x="8" y="83"/>
                  </a:lnTo>
                  <a:lnTo>
                    <a:pt x="16" y="81"/>
                  </a:lnTo>
                  <a:lnTo>
                    <a:pt x="17" y="79"/>
                  </a:lnTo>
                  <a:lnTo>
                    <a:pt x="16" y="77"/>
                  </a:lnTo>
                  <a:lnTo>
                    <a:pt x="17" y="75"/>
                  </a:lnTo>
                  <a:lnTo>
                    <a:pt x="13" y="72"/>
                  </a:lnTo>
                  <a:lnTo>
                    <a:pt x="13" y="69"/>
                  </a:lnTo>
                  <a:lnTo>
                    <a:pt x="51" y="66"/>
                  </a:lnTo>
                  <a:lnTo>
                    <a:pt x="47" y="53"/>
                  </a:lnTo>
                  <a:lnTo>
                    <a:pt x="48" y="48"/>
                  </a:lnTo>
                  <a:lnTo>
                    <a:pt x="49" y="45"/>
                  </a:lnTo>
                  <a:lnTo>
                    <a:pt x="48" y="41"/>
                  </a:lnTo>
                  <a:lnTo>
                    <a:pt x="45" y="35"/>
                  </a:lnTo>
                  <a:lnTo>
                    <a:pt x="35" y="0"/>
                  </a:lnTo>
                  <a:lnTo>
                    <a:pt x="0" y="3"/>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0" name="Freeform 3">
              <a:extLst>
                <a:ext uri="{FF2B5EF4-FFF2-40B4-BE49-F238E27FC236}">
                  <a16:creationId xmlns:a16="http://schemas.microsoft.com/office/drawing/2014/main" id="{DC22BFBC-E556-C4F4-A6FA-1DDE7A5E0F0E}"/>
                </a:ext>
              </a:extLst>
            </p:cNvPr>
            <p:cNvSpPr>
              <a:spLocks/>
            </p:cNvSpPr>
            <p:nvPr/>
          </p:nvSpPr>
          <p:spPr bwMode="auto">
            <a:xfrm>
              <a:off x="2009775" y="3749675"/>
              <a:ext cx="876300" cy="1009650"/>
            </a:xfrm>
            <a:custGeom>
              <a:avLst/>
              <a:gdLst/>
              <a:ahLst/>
              <a:cxnLst>
                <a:cxn ang="0">
                  <a:pos x="0" y="72"/>
                </a:cxn>
                <a:cxn ang="0">
                  <a:pos x="6" y="67"/>
                </a:cxn>
                <a:cxn ang="0">
                  <a:pos x="4" y="63"/>
                </a:cxn>
                <a:cxn ang="0">
                  <a:pos x="5" y="57"/>
                </a:cxn>
                <a:cxn ang="0">
                  <a:pos x="11" y="47"/>
                </a:cxn>
                <a:cxn ang="0">
                  <a:pos x="15" y="44"/>
                </a:cxn>
                <a:cxn ang="0">
                  <a:pos x="13" y="41"/>
                </a:cxn>
                <a:cxn ang="0">
                  <a:pos x="11" y="31"/>
                </a:cxn>
                <a:cxn ang="0">
                  <a:pos x="13" y="13"/>
                </a:cxn>
                <a:cxn ang="0">
                  <a:pos x="16" y="12"/>
                </a:cxn>
                <a:cxn ang="0">
                  <a:pos x="21" y="15"/>
                </a:cxn>
                <a:cxn ang="0">
                  <a:pos x="26" y="0"/>
                </a:cxn>
                <a:cxn ang="0">
                  <a:pos x="92" y="11"/>
                </a:cxn>
                <a:cxn ang="0">
                  <a:pos x="78" y="106"/>
                </a:cxn>
                <a:cxn ang="0">
                  <a:pos x="58" y="102"/>
                </a:cxn>
                <a:cxn ang="0">
                  <a:pos x="45" y="99"/>
                </a:cxn>
                <a:cxn ang="0">
                  <a:pos x="19" y="84"/>
                </a:cxn>
                <a:cxn ang="0">
                  <a:pos x="0" y="72"/>
                </a:cxn>
              </a:cxnLst>
              <a:rect l="0" t="0" r="r" b="b"/>
              <a:pathLst>
                <a:path w="92" h="106">
                  <a:moveTo>
                    <a:pt x="0" y="72"/>
                  </a:moveTo>
                  <a:lnTo>
                    <a:pt x="6" y="67"/>
                  </a:lnTo>
                  <a:lnTo>
                    <a:pt x="4" y="63"/>
                  </a:lnTo>
                  <a:lnTo>
                    <a:pt x="5" y="57"/>
                  </a:lnTo>
                  <a:lnTo>
                    <a:pt x="11" y="47"/>
                  </a:lnTo>
                  <a:lnTo>
                    <a:pt x="15" y="44"/>
                  </a:lnTo>
                  <a:lnTo>
                    <a:pt x="13" y="41"/>
                  </a:lnTo>
                  <a:lnTo>
                    <a:pt x="11" y="31"/>
                  </a:lnTo>
                  <a:lnTo>
                    <a:pt x="13" y="13"/>
                  </a:lnTo>
                  <a:lnTo>
                    <a:pt x="16" y="12"/>
                  </a:lnTo>
                  <a:lnTo>
                    <a:pt x="21" y="15"/>
                  </a:lnTo>
                  <a:lnTo>
                    <a:pt x="26" y="0"/>
                  </a:lnTo>
                  <a:lnTo>
                    <a:pt x="92" y="11"/>
                  </a:lnTo>
                  <a:lnTo>
                    <a:pt x="78" y="106"/>
                  </a:lnTo>
                  <a:lnTo>
                    <a:pt x="58" y="102"/>
                  </a:lnTo>
                  <a:lnTo>
                    <a:pt x="45" y="99"/>
                  </a:lnTo>
                  <a:lnTo>
                    <a:pt x="19" y="84"/>
                  </a:lnTo>
                  <a:lnTo>
                    <a:pt x="0" y="7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1" name="Freeform 4">
              <a:extLst>
                <a:ext uri="{FF2B5EF4-FFF2-40B4-BE49-F238E27FC236}">
                  <a16:creationId xmlns:a16="http://schemas.microsoft.com/office/drawing/2014/main" id="{FC168639-EF5D-E473-7DCD-8315C8735581}"/>
                </a:ext>
              </a:extLst>
            </p:cNvPr>
            <p:cNvSpPr>
              <a:spLocks/>
            </p:cNvSpPr>
            <p:nvPr/>
          </p:nvSpPr>
          <p:spPr bwMode="auto">
            <a:xfrm>
              <a:off x="4714875" y="4035425"/>
              <a:ext cx="647700" cy="581025"/>
            </a:xfrm>
            <a:custGeom>
              <a:avLst/>
              <a:gdLst/>
              <a:ahLst/>
              <a:cxnLst>
                <a:cxn ang="0">
                  <a:pos x="0" y="2"/>
                </a:cxn>
                <a:cxn ang="0">
                  <a:pos x="3" y="21"/>
                </a:cxn>
                <a:cxn ang="0">
                  <a:pos x="2" y="50"/>
                </a:cxn>
                <a:cxn ang="0">
                  <a:pos x="4" y="52"/>
                </a:cxn>
                <a:cxn ang="0">
                  <a:pos x="9" y="52"/>
                </a:cxn>
                <a:cxn ang="0">
                  <a:pos x="9" y="61"/>
                </a:cxn>
                <a:cxn ang="0">
                  <a:pos x="49" y="60"/>
                </a:cxn>
                <a:cxn ang="0">
                  <a:pos x="48" y="51"/>
                </a:cxn>
                <a:cxn ang="0">
                  <a:pos x="52" y="41"/>
                </a:cxn>
                <a:cxn ang="0">
                  <a:pos x="56" y="34"/>
                </a:cxn>
                <a:cxn ang="0">
                  <a:pos x="56" y="32"/>
                </a:cxn>
                <a:cxn ang="0">
                  <a:pos x="60" y="26"/>
                </a:cxn>
                <a:cxn ang="0">
                  <a:pos x="62" y="19"/>
                </a:cxn>
                <a:cxn ang="0">
                  <a:pos x="61" y="18"/>
                </a:cxn>
                <a:cxn ang="0">
                  <a:pos x="64" y="16"/>
                </a:cxn>
                <a:cxn ang="0">
                  <a:pos x="68" y="9"/>
                </a:cxn>
                <a:cxn ang="0">
                  <a:pos x="67" y="8"/>
                </a:cxn>
                <a:cxn ang="0">
                  <a:pos x="58" y="9"/>
                </a:cxn>
                <a:cxn ang="0">
                  <a:pos x="60" y="5"/>
                </a:cxn>
                <a:cxn ang="0">
                  <a:pos x="59" y="0"/>
                </a:cxn>
                <a:cxn ang="0">
                  <a:pos x="0" y="2"/>
                </a:cxn>
              </a:cxnLst>
              <a:rect l="0" t="0" r="r" b="b"/>
              <a:pathLst>
                <a:path w="68" h="61">
                  <a:moveTo>
                    <a:pt x="0" y="2"/>
                  </a:moveTo>
                  <a:lnTo>
                    <a:pt x="3" y="21"/>
                  </a:lnTo>
                  <a:lnTo>
                    <a:pt x="2" y="50"/>
                  </a:lnTo>
                  <a:lnTo>
                    <a:pt x="4" y="52"/>
                  </a:lnTo>
                  <a:lnTo>
                    <a:pt x="9" y="52"/>
                  </a:lnTo>
                  <a:lnTo>
                    <a:pt x="9" y="61"/>
                  </a:lnTo>
                  <a:lnTo>
                    <a:pt x="49" y="60"/>
                  </a:lnTo>
                  <a:lnTo>
                    <a:pt x="48" y="51"/>
                  </a:lnTo>
                  <a:lnTo>
                    <a:pt x="52" y="41"/>
                  </a:lnTo>
                  <a:lnTo>
                    <a:pt x="56" y="34"/>
                  </a:lnTo>
                  <a:lnTo>
                    <a:pt x="56" y="32"/>
                  </a:lnTo>
                  <a:lnTo>
                    <a:pt x="60" y="26"/>
                  </a:lnTo>
                  <a:lnTo>
                    <a:pt x="62" y="19"/>
                  </a:lnTo>
                  <a:lnTo>
                    <a:pt x="61" y="18"/>
                  </a:lnTo>
                  <a:lnTo>
                    <a:pt x="64" y="16"/>
                  </a:lnTo>
                  <a:lnTo>
                    <a:pt x="68" y="9"/>
                  </a:lnTo>
                  <a:lnTo>
                    <a:pt x="67" y="8"/>
                  </a:lnTo>
                  <a:lnTo>
                    <a:pt x="58" y="9"/>
                  </a:lnTo>
                  <a:lnTo>
                    <a:pt x="60" y="5"/>
                  </a:lnTo>
                  <a:lnTo>
                    <a:pt x="59" y="0"/>
                  </a:lnTo>
                  <a:lnTo>
                    <a:pt x="0" y="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2" name="Freeform 5">
              <a:extLst>
                <a:ext uri="{FF2B5EF4-FFF2-40B4-BE49-F238E27FC236}">
                  <a16:creationId xmlns:a16="http://schemas.microsoft.com/office/drawing/2014/main" id="{5BFC612D-90F7-DEE7-FA19-42424CDEF7B3}"/>
                </a:ext>
              </a:extLst>
            </p:cNvPr>
            <p:cNvSpPr>
              <a:spLocks/>
            </p:cNvSpPr>
            <p:nvPr/>
          </p:nvSpPr>
          <p:spPr bwMode="auto">
            <a:xfrm>
              <a:off x="1143000" y="2654300"/>
              <a:ext cx="1009650" cy="1733550"/>
            </a:xfrm>
            <a:custGeom>
              <a:avLst/>
              <a:gdLst/>
              <a:ahLst/>
              <a:cxnLst>
                <a:cxn ang="0">
                  <a:pos x="3" y="33"/>
                </a:cxn>
                <a:cxn ang="0">
                  <a:pos x="4" y="37"/>
                </a:cxn>
                <a:cxn ang="0">
                  <a:pos x="1" y="51"/>
                </a:cxn>
                <a:cxn ang="0">
                  <a:pos x="3" y="55"/>
                </a:cxn>
                <a:cxn ang="0">
                  <a:pos x="11" y="74"/>
                </a:cxn>
                <a:cxn ang="0">
                  <a:pos x="12" y="74"/>
                </a:cxn>
                <a:cxn ang="0">
                  <a:pos x="13" y="70"/>
                </a:cxn>
                <a:cxn ang="0">
                  <a:pos x="14" y="69"/>
                </a:cxn>
                <a:cxn ang="0">
                  <a:pos x="15" y="70"/>
                </a:cxn>
                <a:cxn ang="0">
                  <a:pos x="13" y="72"/>
                </a:cxn>
                <a:cxn ang="0">
                  <a:pos x="14" y="74"/>
                </a:cxn>
                <a:cxn ang="0">
                  <a:pos x="16" y="82"/>
                </a:cxn>
                <a:cxn ang="0">
                  <a:pos x="15" y="81"/>
                </a:cxn>
                <a:cxn ang="0">
                  <a:pos x="12" y="78"/>
                </a:cxn>
                <a:cxn ang="0">
                  <a:pos x="13" y="75"/>
                </a:cxn>
                <a:cxn ang="0">
                  <a:pos x="11" y="75"/>
                </a:cxn>
                <a:cxn ang="0">
                  <a:pos x="9" y="79"/>
                </a:cxn>
                <a:cxn ang="0">
                  <a:pos x="10" y="86"/>
                </a:cxn>
                <a:cxn ang="0">
                  <a:pos x="12" y="89"/>
                </a:cxn>
                <a:cxn ang="0">
                  <a:pos x="16" y="92"/>
                </a:cxn>
                <a:cxn ang="0">
                  <a:pos x="14" y="96"/>
                </a:cxn>
                <a:cxn ang="0">
                  <a:pos x="12" y="97"/>
                </a:cxn>
                <a:cxn ang="0">
                  <a:pos x="12" y="101"/>
                </a:cxn>
                <a:cxn ang="0">
                  <a:pos x="17" y="112"/>
                </a:cxn>
                <a:cxn ang="0">
                  <a:pos x="21" y="119"/>
                </a:cxn>
                <a:cxn ang="0">
                  <a:pos x="21" y="123"/>
                </a:cxn>
                <a:cxn ang="0">
                  <a:pos x="23" y="125"/>
                </a:cxn>
                <a:cxn ang="0">
                  <a:pos x="22" y="128"/>
                </a:cxn>
                <a:cxn ang="0">
                  <a:pos x="20" y="134"/>
                </a:cxn>
                <a:cxn ang="0">
                  <a:pos x="22" y="137"/>
                </a:cxn>
                <a:cxn ang="0">
                  <a:pos x="35" y="141"/>
                </a:cxn>
                <a:cxn ang="0">
                  <a:pos x="40" y="148"/>
                </a:cxn>
                <a:cxn ang="0">
                  <a:pos x="47" y="151"/>
                </a:cxn>
                <a:cxn ang="0">
                  <a:pos x="47" y="155"/>
                </a:cxn>
                <a:cxn ang="0">
                  <a:pos x="51" y="156"/>
                </a:cxn>
                <a:cxn ang="0">
                  <a:pos x="56" y="164"/>
                </a:cxn>
                <a:cxn ang="0">
                  <a:pos x="59" y="170"/>
                </a:cxn>
                <a:cxn ang="0">
                  <a:pos x="59" y="180"/>
                </a:cxn>
                <a:cxn ang="0">
                  <a:pos x="97" y="182"/>
                </a:cxn>
                <a:cxn ang="0">
                  <a:pos x="95" y="178"/>
                </a:cxn>
                <a:cxn ang="0">
                  <a:pos x="96" y="172"/>
                </a:cxn>
                <a:cxn ang="0">
                  <a:pos x="102" y="162"/>
                </a:cxn>
                <a:cxn ang="0">
                  <a:pos x="106" y="159"/>
                </a:cxn>
                <a:cxn ang="0">
                  <a:pos x="104" y="156"/>
                </a:cxn>
                <a:cxn ang="0">
                  <a:pos x="102" y="146"/>
                </a:cxn>
                <a:cxn ang="0">
                  <a:pos x="52" y="70"/>
                </a:cxn>
                <a:cxn ang="0">
                  <a:pos x="48" y="63"/>
                </a:cxn>
                <a:cxn ang="0">
                  <a:pos x="61" y="14"/>
                </a:cxn>
                <a:cxn ang="0">
                  <a:pos x="10" y="0"/>
                </a:cxn>
                <a:cxn ang="0">
                  <a:pos x="9" y="3"/>
                </a:cxn>
                <a:cxn ang="0">
                  <a:pos x="9" y="9"/>
                </a:cxn>
                <a:cxn ang="0">
                  <a:pos x="0" y="24"/>
                </a:cxn>
                <a:cxn ang="0">
                  <a:pos x="3" y="33"/>
                </a:cxn>
              </a:cxnLst>
              <a:rect l="0" t="0" r="r" b="b"/>
              <a:pathLst>
                <a:path w="106" h="182">
                  <a:moveTo>
                    <a:pt x="3" y="33"/>
                  </a:moveTo>
                  <a:lnTo>
                    <a:pt x="4" y="37"/>
                  </a:lnTo>
                  <a:lnTo>
                    <a:pt x="1" y="51"/>
                  </a:lnTo>
                  <a:lnTo>
                    <a:pt x="3" y="55"/>
                  </a:lnTo>
                  <a:lnTo>
                    <a:pt x="11" y="74"/>
                  </a:lnTo>
                  <a:lnTo>
                    <a:pt x="12" y="74"/>
                  </a:lnTo>
                  <a:lnTo>
                    <a:pt x="13" y="70"/>
                  </a:lnTo>
                  <a:lnTo>
                    <a:pt x="14" y="69"/>
                  </a:lnTo>
                  <a:lnTo>
                    <a:pt x="15" y="70"/>
                  </a:lnTo>
                  <a:lnTo>
                    <a:pt x="13" y="72"/>
                  </a:lnTo>
                  <a:lnTo>
                    <a:pt x="14" y="74"/>
                  </a:lnTo>
                  <a:lnTo>
                    <a:pt x="16" y="82"/>
                  </a:lnTo>
                  <a:lnTo>
                    <a:pt x="15" y="81"/>
                  </a:lnTo>
                  <a:lnTo>
                    <a:pt x="12" y="78"/>
                  </a:lnTo>
                  <a:lnTo>
                    <a:pt x="13" y="75"/>
                  </a:lnTo>
                  <a:lnTo>
                    <a:pt x="11" y="75"/>
                  </a:lnTo>
                  <a:lnTo>
                    <a:pt x="9" y="79"/>
                  </a:lnTo>
                  <a:lnTo>
                    <a:pt x="10" y="86"/>
                  </a:lnTo>
                  <a:lnTo>
                    <a:pt x="12" y="89"/>
                  </a:lnTo>
                  <a:lnTo>
                    <a:pt x="16" y="92"/>
                  </a:lnTo>
                  <a:lnTo>
                    <a:pt x="14" y="96"/>
                  </a:lnTo>
                  <a:lnTo>
                    <a:pt x="12" y="97"/>
                  </a:lnTo>
                  <a:lnTo>
                    <a:pt x="12" y="101"/>
                  </a:lnTo>
                  <a:lnTo>
                    <a:pt x="17" y="112"/>
                  </a:lnTo>
                  <a:lnTo>
                    <a:pt x="21" y="119"/>
                  </a:lnTo>
                  <a:lnTo>
                    <a:pt x="21" y="123"/>
                  </a:lnTo>
                  <a:lnTo>
                    <a:pt x="23" y="125"/>
                  </a:lnTo>
                  <a:lnTo>
                    <a:pt x="22" y="128"/>
                  </a:lnTo>
                  <a:lnTo>
                    <a:pt x="20" y="134"/>
                  </a:lnTo>
                  <a:lnTo>
                    <a:pt x="22" y="137"/>
                  </a:lnTo>
                  <a:lnTo>
                    <a:pt x="35" y="141"/>
                  </a:lnTo>
                  <a:lnTo>
                    <a:pt x="40" y="148"/>
                  </a:lnTo>
                  <a:lnTo>
                    <a:pt x="47" y="151"/>
                  </a:lnTo>
                  <a:lnTo>
                    <a:pt x="47" y="155"/>
                  </a:lnTo>
                  <a:lnTo>
                    <a:pt x="51" y="156"/>
                  </a:lnTo>
                  <a:lnTo>
                    <a:pt x="56" y="164"/>
                  </a:lnTo>
                  <a:lnTo>
                    <a:pt x="59" y="170"/>
                  </a:lnTo>
                  <a:lnTo>
                    <a:pt x="59" y="180"/>
                  </a:lnTo>
                  <a:lnTo>
                    <a:pt x="97" y="182"/>
                  </a:lnTo>
                  <a:lnTo>
                    <a:pt x="95" y="178"/>
                  </a:lnTo>
                  <a:lnTo>
                    <a:pt x="96" y="172"/>
                  </a:lnTo>
                  <a:lnTo>
                    <a:pt x="102" y="162"/>
                  </a:lnTo>
                  <a:lnTo>
                    <a:pt x="106" y="159"/>
                  </a:lnTo>
                  <a:lnTo>
                    <a:pt x="104" y="156"/>
                  </a:lnTo>
                  <a:lnTo>
                    <a:pt x="102" y="146"/>
                  </a:lnTo>
                  <a:lnTo>
                    <a:pt x="52" y="70"/>
                  </a:lnTo>
                  <a:lnTo>
                    <a:pt x="48" y="63"/>
                  </a:lnTo>
                  <a:lnTo>
                    <a:pt x="61" y="14"/>
                  </a:lnTo>
                  <a:lnTo>
                    <a:pt x="10" y="0"/>
                  </a:lnTo>
                  <a:lnTo>
                    <a:pt x="9" y="3"/>
                  </a:lnTo>
                  <a:lnTo>
                    <a:pt x="9" y="9"/>
                  </a:lnTo>
                  <a:lnTo>
                    <a:pt x="0" y="24"/>
                  </a:lnTo>
                  <a:lnTo>
                    <a:pt x="3" y="33"/>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3" name="Freeform 6">
              <a:extLst>
                <a:ext uri="{FF2B5EF4-FFF2-40B4-BE49-F238E27FC236}">
                  <a16:creationId xmlns:a16="http://schemas.microsoft.com/office/drawing/2014/main" id="{7B041F12-63CF-1C9E-8E26-CD3281F2F174}"/>
                </a:ext>
              </a:extLst>
            </p:cNvPr>
            <p:cNvSpPr>
              <a:spLocks/>
            </p:cNvSpPr>
            <p:nvPr/>
          </p:nvSpPr>
          <p:spPr bwMode="auto">
            <a:xfrm>
              <a:off x="2886075" y="3206750"/>
              <a:ext cx="923925" cy="742950"/>
            </a:xfrm>
            <a:custGeom>
              <a:avLst/>
              <a:gdLst/>
              <a:ahLst/>
              <a:cxnLst>
                <a:cxn ang="0">
                  <a:pos x="0" y="68"/>
                </a:cxn>
                <a:cxn ang="0">
                  <a:pos x="9" y="0"/>
                </a:cxn>
                <a:cxn ang="0">
                  <a:pos x="72" y="8"/>
                </a:cxn>
                <a:cxn ang="0">
                  <a:pos x="97" y="10"/>
                </a:cxn>
                <a:cxn ang="0">
                  <a:pos x="96" y="27"/>
                </a:cxn>
                <a:cxn ang="0">
                  <a:pos x="93" y="78"/>
                </a:cxn>
                <a:cxn ang="0">
                  <a:pos x="80" y="77"/>
                </a:cxn>
                <a:cxn ang="0">
                  <a:pos x="40" y="73"/>
                </a:cxn>
                <a:cxn ang="0">
                  <a:pos x="0" y="68"/>
                </a:cxn>
              </a:cxnLst>
              <a:rect l="0" t="0" r="r" b="b"/>
              <a:pathLst>
                <a:path w="97" h="78">
                  <a:moveTo>
                    <a:pt x="0" y="68"/>
                  </a:moveTo>
                  <a:lnTo>
                    <a:pt x="9" y="0"/>
                  </a:lnTo>
                  <a:lnTo>
                    <a:pt x="72" y="8"/>
                  </a:lnTo>
                  <a:lnTo>
                    <a:pt x="97" y="10"/>
                  </a:lnTo>
                  <a:lnTo>
                    <a:pt x="96" y="27"/>
                  </a:lnTo>
                  <a:lnTo>
                    <a:pt x="93" y="78"/>
                  </a:lnTo>
                  <a:lnTo>
                    <a:pt x="80" y="77"/>
                  </a:lnTo>
                  <a:lnTo>
                    <a:pt x="40" y="73"/>
                  </a:lnTo>
                  <a:lnTo>
                    <a:pt x="0" y="68"/>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4" name="Freeform 7">
              <a:extLst>
                <a:ext uri="{FF2B5EF4-FFF2-40B4-BE49-F238E27FC236}">
                  <a16:creationId xmlns:a16="http://schemas.microsoft.com/office/drawing/2014/main" id="{53B7992A-8CF3-C150-A52D-6B4901CD8477}"/>
                </a:ext>
              </a:extLst>
            </p:cNvPr>
            <p:cNvSpPr>
              <a:spLocks/>
            </p:cNvSpPr>
            <p:nvPr/>
          </p:nvSpPr>
          <p:spPr bwMode="auto">
            <a:xfrm>
              <a:off x="7191375" y="2816225"/>
              <a:ext cx="228600" cy="200025"/>
            </a:xfrm>
            <a:custGeom>
              <a:avLst/>
              <a:gdLst/>
              <a:ahLst/>
              <a:cxnLst>
                <a:cxn ang="0">
                  <a:pos x="0" y="4"/>
                </a:cxn>
                <a:cxn ang="0">
                  <a:pos x="2" y="16"/>
                </a:cxn>
                <a:cxn ang="0">
                  <a:pos x="2" y="21"/>
                </a:cxn>
                <a:cxn ang="0">
                  <a:pos x="4" y="21"/>
                </a:cxn>
                <a:cxn ang="0">
                  <a:pos x="5" y="20"/>
                </a:cxn>
                <a:cxn ang="0">
                  <a:pos x="8" y="18"/>
                </a:cxn>
                <a:cxn ang="0">
                  <a:pos x="10" y="15"/>
                </a:cxn>
                <a:cxn ang="0">
                  <a:pos x="11" y="16"/>
                </a:cxn>
                <a:cxn ang="0">
                  <a:pos x="14" y="14"/>
                </a:cxn>
                <a:cxn ang="0">
                  <a:pos x="17" y="14"/>
                </a:cxn>
                <a:cxn ang="0">
                  <a:pos x="17" y="13"/>
                </a:cxn>
                <a:cxn ang="0">
                  <a:pos x="18" y="13"/>
                </a:cxn>
                <a:cxn ang="0">
                  <a:pos x="19" y="12"/>
                </a:cxn>
                <a:cxn ang="0">
                  <a:pos x="21" y="12"/>
                </a:cxn>
                <a:cxn ang="0">
                  <a:pos x="24" y="11"/>
                </a:cxn>
                <a:cxn ang="0">
                  <a:pos x="21" y="0"/>
                </a:cxn>
                <a:cxn ang="0">
                  <a:pos x="0" y="4"/>
                </a:cxn>
              </a:cxnLst>
              <a:rect l="0" t="0" r="r" b="b"/>
              <a:pathLst>
                <a:path w="24" h="21">
                  <a:moveTo>
                    <a:pt x="0" y="4"/>
                  </a:moveTo>
                  <a:lnTo>
                    <a:pt x="2" y="16"/>
                  </a:lnTo>
                  <a:lnTo>
                    <a:pt x="2" y="21"/>
                  </a:lnTo>
                  <a:lnTo>
                    <a:pt x="4" y="21"/>
                  </a:lnTo>
                  <a:lnTo>
                    <a:pt x="5" y="20"/>
                  </a:lnTo>
                  <a:lnTo>
                    <a:pt x="8" y="18"/>
                  </a:lnTo>
                  <a:lnTo>
                    <a:pt x="10" y="15"/>
                  </a:lnTo>
                  <a:lnTo>
                    <a:pt x="11" y="16"/>
                  </a:lnTo>
                  <a:lnTo>
                    <a:pt x="14" y="14"/>
                  </a:lnTo>
                  <a:lnTo>
                    <a:pt x="17" y="14"/>
                  </a:lnTo>
                  <a:lnTo>
                    <a:pt x="17" y="13"/>
                  </a:lnTo>
                  <a:lnTo>
                    <a:pt x="18" y="13"/>
                  </a:lnTo>
                  <a:lnTo>
                    <a:pt x="19" y="12"/>
                  </a:lnTo>
                  <a:lnTo>
                    <a:pt x="21" y="12"/>
                  </a:lnTo>
                  <a:lnTo>
                    <a:pt x="24" y="11"/>
                  </a:lnTo>
                  <a:lnTo>
                    <a:pt x="21" y="0"/>
                  </a:lnTo>
                  <a:lnTo>
                    <a:pt x="0" y="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5" name="Freeform 8">
              <a:extLst>
                <a:ext uri="{FF2B5EF4-FFF2-40B4-BE49-F238E27FC236}">
                  <a16:creationId xmlns:a16="http://schemas.microsoft.com/office/drawing/2014/main" id="{7CA7752B-44FD-BDC4-AF2E-553D6F8CA1E5}"/>
                </a:ext>
              </a:extLst>
            </p:cNvPr>
            <p:cNvSpPr>
              <a:spLocks/>
            </p:cNvSpPr>
            <p:nvPr/>
          </p:nvSpPr>
          <p:spPr bwMode="auto">
            <a:xfrm>
              <a:off x="7010400" y="3263900"/>
              <a:ext cx="133350" cy="219075"/>
            </a:xfrm>
            <a:custGeom>
              <a:avLst/>
              <a:gdLst/>
              <a:ahLst/>
              <a:cxnLst>
                <a:cxn ang="0">
                  <a:pos x="0" y="2"/>
                </a:cxn>
                <a:cxn ang="0">
                  <a:pos x="1" y="0"/>
                </a:cxn>
                <a:cxn ang="0">
                  <a:pos x="4" y="0"/>
                </a:cxn>
                <a:cxn ang="0">
                  <a:pos x="3" y="2"/>
                </a:cxn>
                <a:cxn ang="0">
                  <a:pos x="2" y="3"/>
                </a:cxn>
                <a:cxn ang="0">
                  <a:pos x="3" y="6"/>
                </a:cxn>
                <a:cxn ang="0">
                  <a:pos x="4" y="7"/>
                </a:cxn>
                <a:cxn ang="0">
                  <a:pos x="6" y="9"/>
                </a:cxn>
                <a:cxn ang="0">
                  <a:pos x="7" y="12"/>
                </a:cxn>
                <a:cxn ang="0">
                  <a:pos x="8" y="14"/>
                </a:cxn>
                <a:cxn ang="0">
                  <a:pos x="10" y="15"/>
                </a:cxn>
                <a:cxn ang="0">
                  <a:pos x="12" y="16"/>
                </a:cxn>
                <a:cxn ang="0">
                  <a:pos x="13" y="18"/>
                </a:cxn>
                <a:cxn ang="0">
                  <a:pos x="11" y="20"/>
                </a:cxn>
                <a:cxn ang="0">
                  <a:pos x="13" y="19"/>
                </a:cxn>
                <a:cxn ang="0">
                  <a:pos x="14" y="21"/>
                </a:cxn>
                <a:cxn ang="0">
                  <a:pos x="10" y="22"/>
                </a:cxn>
                <a:cxn ang="0">
                  <a:pos x="5" y="23"/>
                </a:cxn>
                <a:cxn ang="0">
                  <a:pos x="5" y="21"/>
                </a:cxn>
                <a:cxn ang="0">
                  <a:pos x="0" y="2"/>
                </a:cxn>
              </a:cxnLst>
              <a:rect l="0" t="0" r="r" b="b"/>
              <a:pathLst>
                <a:path w="14" h="23">
                  <a:moveTo>
                    <a:pt x="0" y="2"/>
                  </a:moveTo>
                  <a:lnTo>
                    <a:pt x="1" y="0"/>
                  </a:lnTo>
                  <a:lnTo>
                    <a:pt x="4" y="0"/>
                  </a:lnTo>
                  <a:lnTo>
                    <a:pt x="3" y="2"/>
                  </a:lnTo>
                  <a:lnTo>
                    <a:pt x="2" y="3"/>
                  </a:lnTo>
                  <a:lnTo>
                    <a:pt x="3" y="6"/>
                  </a:lnTo>
                  <a:lnTo>
                    <a:pt x="4" y="7"/>
                  </a:lnTo>
                  <a:lnTo>
                    <a:pt x="6" y="9"/>
                  </a:lnTo>
                  <a:lnTo>
                    <a:pt x="7" y="12"/>
                  </a:lnTo>
                  <a:lnTo>
                    <a:pt x="8" y="14"/>
                  </a:lnTo>
                  <a:lnTo>
                    <a:pt x="10" y="15"/>
                  </a:lnTo>
                  <a:lnTo>
                    <a:pt x="12" y="16"/>
                  </a:lnTo>
                  <a:lnTo>
                    <a:pt x="13" y="18"/>
                  </a:lnTo>
                  <a:lnTo>
                    <a:pt x="11" y="20"/>
                  </a:lnTo>
                  <a:lnTo>
                    <a:pt x="13" y="19"/>
                  </a:lnTo>
                  <a:lnTo>
                    <a:pt x="14" y="21"/>
                  </a:lnTo>
                  <a:lnTo>
                    <a:pt x="10" y="22"/>
                  </a:lnTo>
                  <a:lnTo>
                    <a:pt x="5" y="23"/>
                  </a:lnTo>
                  <a:lnTo>
                    <a:pt x="5" y="21"/>
                  </a:lnTo>
                  <a:lnTo>
                    <a:pt x="0" y="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6" name="Freeform 9">
              <a:extLst>
                <a:ext uri="{FF2B5EF4-FFF2-40B4-BE49-F238E27FC236}">
                  <a16:creationId xmlns:a16="http://schemas.microsoft.com/office/drawing/2014/main" id="{28DEEB3C-D5AF-78C0-8E11-9C5CFC756C9A}"/>
                </a:ext>
              </a:extLst>
            </p:cNvPr>
            <p:cNvSpPr>
              <a:spLocks/>
            </p:cNvSpPr>
            <p:nvPr/>
          </p:nvSpPr>
          <p:spPr bwMode="auto">
            <a:xfrm>
              <a:off x="6867525" y="3435350"/>
              <a:ext cx="19050" cy="28575"/>
            </a:xfrm>
            <a:custGeom>
              <a:avLst/>
              <a:gdLst/>
              <a:ahLst/>
              <a:cxnLst>
                <a:cxn ang="0">
                  <a:pos x="0" y="1"/>
                </a:cxn>
                <a:cxn ang="0">
                  <a:pos x="2" y="0"/>
                </a:cxn>
                <a:cxn ang="0">
                  <a:pos x="2" y="1"/>
                </a:cxn>
                <a:cxn ang="0">
                  <a:pos x="2" y="3"/>
                </a:cxn>
                <a:cxn ang="0">
                  <a:pos x="0" y="1"/>
                </a:cxn>
              </a:cxnLst>
              <a:rect l="0" t="0" r="r" b="b"/>
              <a:pathLst>
                <a:path w="2" h="3">
                  <a:moveTo>
                    <a:pt x="0" y="1"/>
                  </a:moveTo>
                  <a:lnTo>
                    <a:pt x="2" y="0"/>
                  </a:lnTo>
                  <a:lnTo>
                    <a:pt x="2" y="1"/>
                  </a:lnTo>
                  <a:lnTo>
                    <a:pt x="2" y="3"/>
                  </a:lnTo>
                  <a:lnTo>
                    <a:pt x="0" y="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7" name="Freeform 10">
              <a:extLst>
                <a:ext uri="{FF2B5EF4-FFF2-40B4-BE49-F238E27FC236}">
                  <a16:creationId xmlns:a16="http://schemas.microsoft.com/office/drawing/2014/main" id="{E323E712-3633-0BA7-E10D-E4D7904003D2}"/>
                </a:ext>
              </a:extLst>
            </p:cNvPr>
            <p:cNvSpPr>
              <a:spLocks/>
            </p:cNvSpPr>
            <p:nvPr/>
          </p:nvSpPr>
          <p:spPr bwMode="auto">
            <a:xfrm>
              <a:off x="5686425" y="4835525"/>
              <a:ext cx="1162050" cy="885825"/>
            </a:xfrm>
            <a:custGeom>
              <a:avLst/>
              <a:gdLst/>
              <a:ahLst/>
              <a:cxnLst>
                <a:cxn ang="0">
                  <a:pos x="0" y="9"/>
                </a:cxn>
                <a:cxn ang="0">
                  <a:pos x="3" y="14"/>
                </a:cxn>
                <a:cxn ang="0">
                  <a:pos x="3" y="18"/>
                </a:cxn>
                <a:cxn ang="0">
                  <a:pos x="7" y="15"/>
                </a:cxn>
                <a:cxn ang="0">
                  <a:pos x="8" y="15"/>
                </a:cxn>
                <a:cxn ang="0">
                  <a:pos x="10" y="14"/>
                </a:cxn>
                <a:cxn ang="0">
                  <a:pos x="15" y="15"/>
                </a:cxn>
                <a:cxn ang="0">
                  <a:pos x="18" y="14"/>
                </a:cxn>
                <a:cxn ang="0">
                  <a:pos x="22" y="14"/>
                </a:cxn>
                <a:cxn ang="0">
                  <a:pos x="19" y="15"/>
                </a:cxn>
                <a:cxn ang="0">
                  <a:pos x="28" y="19"/>
                </a:cxn>
                <a:cxn ang="0">
                  <a:pos x="29" y="18"/>
                </a:cxn>
                <a:cxn ang="0">
                  <a:pos x="29" y="19"/>
                </a:cxn>
                <a:cxn ang="0">
                  <a:pos x="35" y="23"/>
                </a:cxn>
                <a:cxn ang="0">
                  <a:pos x="33" y="22"/>
                </a:cxn>
                <a:cxn ang="0">
                  <a:pos x="38" y="24"/>
                </a:cxn>
                <a:cxn ang="0">
                  <a:pos x="41" y="23"/>
                </a:cxn>
                <a:cxn ang="0">
                  <a:pos x="46" y="21"/>
                </a:cxn>
                <a:cxn ang="0">
                  <a:pos x="48" y="19"/>
                </a:cxn>
                <a:cxn ang="0">
                  <a:pos x="54" y="17"/>
                </a:cxn>
                <a:cxn ang="0">
                  <a:pos x="61" y="22"/>
                </a:cxn>
                <a:cxn ang="0">
                  <a:pos x="64" y="25"/>
                </a:cxn>
                <a:cxn ang="0">
                  <a:pos x="68" y="28"/>
                </a:cxn>
                <a:cxn ang="0">
                  <a:pos x="73" y="30"/>
                </a:cxn>
                <a:cxn ang="0">
                  <a:pos x="77" y="37"/>
                </a:cxn>
                <a:cxn ang="0">
                  <a:pos x="76" y="52"/>
                </a:cxn>
                <a:cxn ang="0">
                  <a:pos x="79" y="51"/>
                </a:cxn>
                <a:cxn ang="0">
                  <a:pos x="78" y="48"/>
                </a:cxn>
                <a:cxn ang="0">
                  <a:pos x="80" y="49"/>
                </a:cxn>
                <a:cxn ang="0">
                  <a:pos x="82" y="49"/>
                </a:cxn>
                <a:cxn ang="0">
                  <a:pos x="79" y="57"/>
                </a:cxn>
                <a:cxn ang="0">
                  <a:pos x="81" y="59"/>
                </a:cxn>
                <a:cxn ang="0">
                  <a:pos x="85" y="66"/>
                </a:cxn>
                <a:cxn ang="0">
                  <a:pos x="88" y="68"/>
                </a:cxn>
                <a:cxn ang="0">
                  <a:pos x="88" y="65"/>
                </a:cxn>
                <a:cxn ang="0">
                  <a:pos x="89" y="66"/>
                </a:cxn>
                <a:cxn ang="0">
                  <a:pos x="91" y="72"/>
                </a:cxn>
                <a:cxn ang="0">
                  <a:pos x="94" y="75"/>
                </a:cxn>
                <a:cxn ang="0">
                  <a:pos x="100" y="81"/>
                </a:cxn>
                <a:cxn ang="0">
                  <a:pos x="107" y="89"/>
                </a:cxn>
                <a:cxn ang="0">
                  <a:pos x="111" y="91"/>
                </a:cxn>
                <a:cxn ang="0">
                  <a:pos x="107" y="90"/>
                </a:cxn>
                <a:cxn ang="0">
                  <a:pos x="112" y="92"/>
                </a:cxn>
                <a:cxn ang="0">
                  <a:pos x="116" y="90"/>
                </a:cxn>
                <a:cxn ang="0">
                  <a:pos x="120" y="87"/>
                </a:cxn>
                <a:cxn ang="0">
                  <a:pos x="121" y="79"/>
                </a:cxn>
                <a:cxn ang="0">
                  <a:pos x="121" y="65"/>
                </a:cxn>
                <a:cxn ang="0">
                  <a:pos x="106" y="39"/>
                </a:cxn>
                <a:cxn ang="0">
                  <a:pos x="104" y="32"/>
                </a:cxn>
                <a:cxn ang="0">
                  <a:pos x="90" y="4"/>
                </a:cxn>
                <a:cxn ang="0">
                  <a:pos x="88" y="1"/>
                </a:cxn>
                <a:cxn ang="0">
                  <a:pos x="81" y="2"/>
                </a:cxn>
                <a:cxn ang="0">
                  <a:pos x="79" y="8"/>
                </a:cxn>
                <a:cxn ang="0">
                  <a:pos x="40" y="8"/>
                </a:cxn>
                <a:cxn ang="0">
                  <a:pos x="0" y="6"/>
                </a:cxn>
              </a:cxnLst>
              <a:rect l="0" t="0" r="r" b="b"/>
              <a:pathLst>
                <a:path w="122" h="93">
                  <a:moveTo>
                    <a:pt x="0" y="6"/>
                  </a:moveTo>
                  <a:lnTo>
                    <a:pt x="0" y="9"/>
                  </a:lnTo>
                  <a:lnTo>
                    <a:pt x="4" y="12"/>
                  </a:lnTo>
                  <a:lnTo>
                    <a:pt x="3" y="14"/>
                  </a:lnTo>
                  <a:lnTo>
                    <a:pt x="4" y="16"/>
                  </a:lnTo>
                  <a:lnTo>
                    <a:pt x="3" y="18"/>
                  </a:lnTo>
                  <a:lnTo>
                    <a:pt x="5" y="17"/>
                  </a:lnTo>
                  <a:lnTo>
                    <a:pt x="7" y="15"/>
                  </a:lnTo>
                  <a:lnTo>
                    <a:pt x="7" y="13"/>
                  </a:lnTo>
                  <a:lnTo>
                    <a:pt x="8" y="15"/>
                  </a:lnTo>
                  <a:lnTo>
                    <a:pt x="9" y="13"/>
                  </a:lnTo>
                  <a:lnTo>
                    <a:pt x="10" y="14"/>
                  </a:lnTo>
                  <a:lnTo>
                    <a:pt x="7" y="17"/>
                  </a:lnTo>
                  <a:lnTo>
                    <a:pt x="15" y="15"/>
                  </a:lnTo>
                  <a:lnTo>
                    <a:pt x="17" y="13"/>
                  </a:lnTo>
                  <a:lnTo>
                    <a:pt x="18" y="14"/>
                  </a:lnTo>
                  <a:lnTo>
                    <a:pt x="21" y="13"/>
                  </a:lnTo>
                  <a:lnTo>
                    <a:pt x="22" y="14"/>
                  </a:lnTo>
                  <a:lnTo>
                    <a:pt x="17" y="15"/>
                  </a:lnTo>
                  <a:lnTo>
                    <a:pt x="19" y="15"/>
                  </a:lnTo>
                  <a:lnTo>
                    <a:pt x="25" y="17"/>
                  </a:lnTo>
                  <a:lnTo>
                    <a:pt x="28" y="19"/>
                  </a:lnTo>
                  <a:lnTo>
                    <a:pt x="27" y="16"/>
                  </a:lnTo>
                  <a:lnTo>
                    <a:pt x="29" y="18"/>
                  </a:lnTo>
                  <a:lnTo>
                    <a:pt x="32" y="18"/>
                  </a:lnTo>
                  <a:lnTo>
                    <a:pt x="29" y="19"/>
                  </a:lnTo>
                  <a:lnTo>
                    <a:pt x="34" y="21"/>
                  </a:lnTo>
                  <a:lnTo>
                    <a:pt x="35" y="23"/>
                  </a:lnTo>
                  <a:lnTo>
                    <a:pt x="35" y="25"/>
                  </a:lnTo>
                  <a:lnTo>
                    <a:pt x="33" y="22"/>
                  </a:lnTo>
                  <a:lnTo>
                    <a:pt x="34" y="26"/>
                  </a:lnTo>
                  <a:lnTo>
                    <a:pt x="38" y="24"/>
                  </a:lnTo>
                  <a:lnTo>
                    <a:pt x="40" y="24"/>
                  </a:lnTo>
                  <a:lnTo>
                    <a:pt x="41" y="23"/>
                  </a:lnTo>
                  <a:lnTo>
                    <a:pt x="42" y="24"/>
                  </a:lnTo>
                  <a:lnTo>
                    <a:pt x="46" y="21"/>
                  </a:lnTo>
                  <a:lnTo>
                    <a:pt x="49" y="20"/>
                  </a:lnTo>
                  <a:lnTo>
                    <a:pt x="48" y="19"/>
                  </a:lnTo>
                  <a:lnTo>
                    <a:pt x="50" y="17"/>
                  </a:lnTo>
                  <a:lnTo>
                    <a:pt x="54" y="17"/>
                  </a:lnTo>
                  <a:lnTo>
                    <a:pt x="59" y="19"/>
                  </a:lnTo>
                  <a:lnTo>
                    <a:pt x="61" y="22"/>
                  </a:lnTo>
                  <a:lnTo>
                    <a:pt x="64" y="23"/>
                  </a:lnTo>
                  <a:lnTo>
                    <a:pt x="64" y="25"/>
                  </a:lnTo>
                  <a:lnTo>
                    <a:pt x="67" y="26"/>
                  </a:lnTo>
                  <a:lnTo>
                    <a:pt x="68" y="28"/>
                  </a:lnTo>
                  <a:lnTo>
                    <a:pt x="69" y="30"/>
                  </a:lnTo>
                  <a:lnTo>
                    <a:pt x="73" y="30"/>
                  </a:lnTo>
                  <a:lnTo>
                    <a:pt x="75" y="32"/>
                  </a:lnTo>
                  <a:lnTo>
                    <a:pt x="77" y="37"/>
                  </a:lnTo>
                  <a:lnTo>
                    <a:pt x="76" y="46"/>
                  </a:lnTo>
                  <a:lnTo>
                    <a:pt x="76" y="52"/>
                  </a:lnTo>
                  <a:lnTo>
                    <a:pt x="78" y="54"/>
                  </a:lnTo>
                  <a:lnTo>
                    <a:pt x="79" y="51"/>
                  </a:lnTo>
                  <a:lnTo>
                    <a:pt x="77" y="50"/>
                  </a:lnTo>
                  <a:lnTo>
                    <a:pt x="78" y="48"/>
                  </a:lnTo>
                  <a:lnTo>
                    <a:pt x="78" y="49"/>
                  </a:lnTo>
                  <a:lnTo>
                    <a:pt x="80" y="49"/>
                  </a:lnTo>
                  <a:lnTo>
                    <a:pt x="81" y="51"/>
                  </a:lnTo>
                  <a:lnTo>
                    <a:pt x="82" y="49"/>
                  </a:lnTo>
                  <a:lnTo>
                    <a:pt x="83" y="51"/>
                  </a:lnTo>
                  <a:lnTo>
                    <a:pt x="79" y="57"/>
                  </a:lnTo>
                  <a:lnTo>
                    <a:pt x="79" y="58"/>
                  </a:lnTo>
                  <a:lnTo>
                    <a:pt x="81" y="59"/>
                  </a:lnTo>
                  <a:lnTo>
                    <a:pt x="83" y="64"/>
                  </a:lnTo>
                  <a:lnTo>
                    <a:pt x="85" y="66"/>
                  </a:lnTo>
                  <a:lnTo>
                    <a:pt x="87" y="68"/>
                  </a:lnTo>
                  <a:lnTo>
                    <a:pt x="88" y="68"/>
                  </a:lnTo>
                  <a:lnTo>
                    <a:pt x="86" y="65"/>
                  </a:lnTo>
                  <a:lnTo>
                    <a:pt x="88" y="65"/>
                  </a:lnTo>
                  <a:lnTo>
                    <a:pt x="90" y="65"/>
                  </a:lnTo>
                  <a:lnTo>
                    <a:pt x="89" y="66"/>
                  </a:lnTo>
                  <a:lnTo>
                    <a:pt x="90" y="68"/>
                  </a:lnTo>
                  <a:lnTo>
                    <a:pt x="91" y="72"/>
                  </a:lnTo>
                  <a:lnTo>
                    <a:pt x="93" y="73"/>
                  </a:lnTo>
                  <a:lnTo>
                    <a:pt x="94" y="75"/>
                  </a:lnTo>
                  <a:lnTo>
                    <a:pt x="97" y="81"/>
                  </a:lnTo>
                  <a:lnTo>
                    <a:pt x="100" y="81"/>
                  </a:lnTo>
                  <a:lnTo>
                    <a:pt x="103" y="83"/>
                  </a:lnTo>
                  <a:lnTo>
                    <a:pt x="107" y="89"/>
                  </a:lnTo>
                  <a:lnTo>
                    <a:pt x="111" y="89"/>
                  </a:lnTo>
                  <a:lnTo>
                    <a:pt x="111" y="91"/>
                  </a:lnTo>
                  <a:lnTo>
                    <a:pt x="110" y="91"/>
                  </a:lnTo>
                  <a:lnTo>
                    <a:pt x="107" y="90"/>
                  </a:lnTo>
                  <a:lnTo>
                    <a:pt x="108" y="93"/>
                  </a:lnTo>
                  <a:lnTo>
                    <a:pt x="112" y="92"/>
                  </a:lnTo>
                  <a:lnTo>
                    <a:pt x="114" y="92"/>
                  </a:lnTo>
                  <a:lnTo>
                    <a:pt x="116" y="90"/>
                  </a:lnTo>
                  <a:lnTo>
                    <a:pt x="118" y="90"/>
                  </a:lnTo>
                  <a:lnTo>
                    <a:pt x="120" y="87"/>
                  </a:lnTo>
                  <a:lnTo>
                    <a:pt x="119" y="84"/>
                  </a:lnTo>
                  <a:lnTo>
                    <a:pt x="121" y="79"/>
                  </a:lnTo>
                  <a:lnTo>
                    <a:pt x="122" y="80"/>
                  </a:lnTo>
                  <a:lnTo>
                    <a:pt x="121" y="65"/>
                  </a:lnTo>
                  <a:lnTo>
                    <a:pt x="119" y="61"/>
                  </a:lnTo>
                  <a:lnTo>
                    <a:pt x="106" y="39"/>
                  </a:lnTo>
                  <a:lnTo>
                    <a:pt x="103" y="32"/>
                  </a:lnTo>
                  <a:lnTo>
                    <a:pt x="104" y="32"/>
                  </a:lnTo>
                  <a:lnTo>
                    <a:pt x="96" y="19"/>
                  </a:lnTo>
                  <a:lnTo>
                    <a:pt x="90" y="4"/>
                  </a:lnTo>
                  <a:lnTo>
                    <a:pt x="90" y="2"/>
                  </a:lnTo>
                  <a:lnTo>
                    <a:pt x="88" y="1"/>
                  </a:lnTo>
                  <a:lnTo>
                    <a:pt x="82" y="0"/>
                  </a:lnTo>
                  <a:lnTo>
                    <a:pt x="81" y="2"/>
                  </a:lnTo>
                  <a:lnTo>
                    <a:pt x="82" y="8"/>
                  </a:lnTo>
                  <a:lnTo>
                    <a:pt x="79" y="8"/>
                  </a:lnTo>
                  <a:lnTo>
                    <a:pt x="79" y="5"/>
                  </a:lnTo>
                  <a:lnTo>
                    <a:pt x="40" y="8"/>
                  </a:lnTo>
                  <a:lnTo>
                    <a:pt x="38" y="3"/>
                  </a:lnTo>
                  <a:lnTo>
                    <a:pt x="0" y="6"/>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8" name="Freeform 11">
              <a:extLst>
                <a:ext uri="{FF2B5EF4-FFF2-40B4-BE49-F238E27FC236}">
                  <a16:creationId xmlns:a16="http://schemas.microsoft.com/office/drawing/2014/main" id="{B580F41E-AB66-BCC1-C1C0-6D8314DCB3C0}"/>
                </a:ext>
              </a:extLst>
            </p:cNvPr>
            <p:cNvSpPr>
              <a:spLocks/>
            </p:cNvSpPr>
            <p:nvPr/>
          </p:nvSpPr>
          <p:spPr bwMode="auto">
            <a:xfrm>
              <a:off x="6638925" y="5788025"/>
              <a:ext cx="66675" cy="38100"/>
            </a:xfrm>
            <a:custGeom>
              <a:avLst/>
              <a:gdLst/>
              <a:ahLst/>
              <a:cxnLst>
                <a:cxn ang="0">
                  <a:pos x="0" y="4"/>
                </a:cxn>
                <a:cxn ang="0">
                  <a:pos x="1" y="1"/>
                </a:cxn>
                <a:cxn ang="0">
                  <a:pos x="3" y="1"/>
                </a:cxn>
                <a:cxn ang="0">
                  <a:pos x="3" y="0"/>
                </a:cxn>
                <a:cxn ang="0">
                  <a:pos x="7" y="1"/>
                </a:cxn>
                <a:cxn ang="0">
                  <a:pos x="3" y="2"/>
                </a:cxn>
                <a:cxn ang="0">
                  <a:pos x="2" y="2"/>
                </a:cxn>
                <a:cxn ang="0">
                  <a:pos x="2" y="3"/>
                </a:cxn>
                <a:cxn ang="0">
                  <a:pos x="0" y="4"/>
                </a:cxn>
              </a:cxnLst>
              <a:rect l="0" t="0" r="r" b="b"/>
              <a:pathLst>
                <a:path w="7" h="4">
                  <a:moveTo>
                    <a:pt x="0" y="4"/>
                  </a:moveTo>
                  <a:lnTo>
                    <a:pt x="1" y="1"/>
                  </a:lnTo>
                  <a:lnTo>
                    <a:pt x="3" y="1"/>
                  </a:lnTo>
                  <a:lnTo>
                    <a:pt x="3" y="0"/>
                  </a:lnTo>
                  <a:lnTo>
                    <a:pt x="7" y="1"/>
                  </a:lnTo>
                  <a:lnTo>
                    <a:pt x="3" y="2"/>
                  </a:lnTo>
                  <a:lnTo>
                    <a:pt x="2" y="2"/>
                  </a:lnTo>
                  <a:lnTo>
                    <a:pt x="2" y="3"/>
                  </a:lnTo>
                  <a:lnTo>
                    <a:pt x="0" y="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9" name="Freeform 12">
              <a:extLst>
                <a:ext uri="{FF2B5EF4-FFF2-40B4-BE49-F238E27FC236}">
                  <a16:creationId xmlns:a16="http://schemas.microsoft.com/office/drawing/2014/main" id="{57CAE466-18C4-85D9-11CE-4550AF4648E8}"/>
                </a:ext>
              </a:extLst>
            </p:cNvPr>
            <p:cNvSpPr>
              <a:spLocks/>
            </p:cNvSpPr>
            <p:nvPr/>
          </p:nvSpPr>
          <p:spPr bwMode="auto">
            <a:xfrm>
              <a:off x="6724650" y="5759450"/>
              <a:ext cx="47625" cy="28575"/>
            </a:xfrm>
            <a:custGeom>
              <a:avLst/>
              <a:gdLst/>
              <a:ahLst/>
              <a:cxnLst>
                <a:cxn ang="0">
                  <a:pos x="0" y="3"/>
                </a:cxn>
                <a:cxn ang="0">
                  <a:pos x="1" y="3"/>
                </a:cxn>
                <a:cxn ang="0">
                  <a:pos x="5" y="0"/>
                </a:cxn>
                <a:cxn ang="0">
                  <a:pos x="1" y="2"/>
                </a:cxn>
                <a:cxn ang="0">
                  <a:pos x="0" y="3"/>
                </a:cxn>
              </a:cxnLst>
              <a:rect l="0" t="0" r="r" b="b"/>
              <a:pathLst>
                <a:path w="5" h="3">
                  <a:moveTo>
                    <a:pt x="0" y="3"/>
                  </a:moveTo>
                  <a:lnTo>
                    <a:pt x="1" y="3"/>
                  </a:lnTo>
                  <a:lnTo>
                    <a:pt x="5" y="0"/>
                  </a:lnTo>
                  <a:lnTo>
                    <a:pt x="1" y="2"/>
                  </a:lnTo>
                  <a:lnTo>
                    <a:pt x="0" y="3"/>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0" name="Freeform 13">
              <a:extLst>
                <a:ext uri="{FF2B5EF4-FFF2-40B4-BE49-F238E27FC236}">
                  <a16:creationId xmlns:a16="http://schemas.microsoft.com/office/drawing/2014/main" id="{530ED300-F024-F483-5A82-9B41DB21F71C}"/>
                </a:ext>
              </a:extLst>
            </p:cNvPr>
            <p:cNvSpPr>
              <a:spLocks/>
            </p:cNvSpPr>
            <p:nvPr/>
          </p:nvSpPr>
          <p:spPr bwMode="auto">
            <a:xfrm>
              <a:off x="6810375" y="5664200"/>
              <a:ext cx="28575" cy="66675"/>
            </a:xfrm>
            <a:custGeom>
              <a:avLst/>
              <a:gdLst/>
              <a:ahLst/>
              <a:cxnLst>
                <a:cxn ang="0">
                  <a:pos x="0" y="7"/>
                </a:cxn>
                <a:cxn ang="0">
                  <a:pos x="1" y="5"/>
                </a:cxn>
                <a:cxn ang="0">
                  <a:pos x="3" y="0"/>
                </a:cxn>
                <a:cxn ang="0">
                  <a:pos x="2" y="2"/>
                </a:cxn>
                <a:cxn ang="0">
                  <a:pos x="0" y="7"/>
                </a:cxn>
              </a:cxnLst>
              <a:rect l="0" t="0" r="r" b="b"/>
              <a:pathLst>
                <a:path w="3" h="7">
                  <a:moveTo>
                    <a:pt x="0" y="7"/>
                  </a:moveTo>
                  <a:lnTo>
                    <a:pt x="1" y="5"/>
                  </a:lnTo>
                  <a:lnTo>
                    <a:pt x="3" y="0"/>
                  </a:lnTo>
                  <a:lnTo>
                    <a:pt x="2" y="2"/>
                  </a:lnTo>
                  <a:lnTo>
                    <a:pt x="0" y="7"/>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1" name="Freeform 14">
              <a:extLst>
                <a:ext uri="{FF2B5EF4-FFF2-40B4-BE49-F238E27FC236}">
                  <a16:creationId xmlns:a16="http://schemas.microsoft.com/office/drawing/2014/main" id="{8C50A962-CE5F-7D9C-C610-CE805053101E}"/>
                </a:ext>
              </a:extLst>
            </p:cNvPr>
            <p:cNvSpPr>
              <a:spLocks/>
            </p:cNvSpPr>
            <p:nvPr/>
          </p:nvSpPr>
          <p:spPr bwMode="auto">
            <a:xfrm>
              <a:off x="5895975" y="4197350"/>
              <a:ext cx="695325" cy="714375"/>
            </a:xfrm>
            <a:custGeom>
              <a:avLst/>
              <a:gdLst/>
              <a:ahLst/>
              <a:cxnLst>
                <a:cxn ang="0">
                  <a:pos x="0" y="4"/>
                </a:cxn>
                <a:cxn ang="0">
                  <a:pos x="10" y="39"/>
                </a:cxn>
                <a:cxn ang="0">
                  <a:pos x="13" y="45"/>
                </a:cxn>
                <a:cxn ang="0">
                  <a:pos x="14" y="49"/>
                </a:cxn>
                <a:cxn ang="0">
                  <a:pos x="13" y="52"/>
                </a:cxn>
                <a:cxn ang="0">
                  <a:pos x="12" y="57"/>
                </a:cxn>
                <a:cxn ang="0">
                  <a:pos x="16" y="70"/>
                </a:cxn>
                <a:cxn ang="0">
                  <a:pos x="18" y="75"/>
                </a:cxn>
                <a:cxn ang="0">
                  <a:pos x="57" y="72"/>
                </a:cxn>
                <a:cxn ang="0">
                  <a:pos x="57" y="75"/>
                </a:cxn>
                <a:cxn ang="0">
                  <a:pos x="60" y="75"/>
                </a:cxn>
                <a:cxn ang="0">
                  <a:pos x="59" y="69"/>
                </a:cxn>
                <a:cxn ang="0">
                  <a:pos x="60" y="67"/>
                </a:cxn>
                <a:cxn ang="0">
                  <a:pos x="66" y="68"/>
                </a:cxn>
                <a:cxn ang="0">
                  <a:pos x="67" y="64"/>
                </a:cxn>
                <a:cxn ang="0">
                  <a:pos x="66" y="64"/>
                </a:cxn>
                <a:cxn ang="0">
                  <a:pos x="67" y="63"/>
                </a:cxn>
                <a:cxn ang="0">
                  <a:pos x="65" y="62"/>
                </a:cxn>
                <a:cxn ang="0">
                  <a:pos x="66" y="60"/>
                </a:cxn>
                <a:cxn ang="0">
                  <a:pos x="66" y="58"/>
                </a:cxn>
                <a:cxn ang="0">
                  <a:pos x="69" y="56"/>
                </a:cxn>
                <a:cxn ang="0">
                  <a:pos x="68" y="54"/>
                </a:cxn>
                <a:cxn ang="0">
                  <a:pos x="69" y="53"/>
                </a:cxn>
                <a:cxn ang="0">
                  <a:pos x="70" y="51"/>
                </a:cxn>
                <a:cxn ang="0">
                  <a:pos x="69" y="51"/>
                </a:cxn>
                <a:cxn ang="0">
                  <a:pos x="70" y="49"/>
                </a:cxn>
                <a:cxn ang="0">
                  <a:pos x="69" y="48"/>
                </a:cxn>
                <a:cxn ang="0">
                  <a:pos x="71" y="48"/>
                </a:cxn>
                <a:cxn ang="0">
                  <a:pos x="73" y="46"/>
                </a:cxn>
                <a:cxn ang="0">
                  <a:pos x="72" y="45"/>
                </a:cxn>
                <a:cxn ang="0">
                  <a:pos x="70" y="44"/>
                </a:cxn>
                <a:cxn ang="0">
                  <a:pos x="68" y="42"/>
                </a:cxn>
                <a:cxn ang="0">
                  <a:pos x="65" y="37"/>
                </a:cxn>
                <a:cxn ang="0">
                  <a:pos x="63" y="37"/>
                </a:cxn>
                <a:cxn ang="0">
                  <a:pos x="60" y="30"/>
                </a:cxn>
                <a:cxn ang="0">
                  <a:pos x="55" y="27"/>
                </a:cxn>
                <a:cxn ang="0">
                  <a:pos x="52" y="22"/>
                </a:cxn>
                <a:cxn ang="0">
                  <a:pos x="44" y="16"/>
                </a:cxn>
                <a:cxn ang="0">
                  <a:pos x="40" y="11"/>
                </a:cxn>
                <a:cxn ang="0">
                  <a:pos x="31" y="5"/>
                </a:cxn>
                <a:cxn ang="0">
                  <a:pos x="34" y="0"/>
                </a:cxn>
                <a:cxn ang="0">
                  <a:pos x="18" y="2"/>
                </a:cxn>
                <a:cxn ang="0">
                  <a:pos x="0" y="4"/>
                </a:cxn>
              </a:cxnLst>
              <a:rect l="0" t="0" r="r" b="b"/>
              <a:pathLst>
                <a:path w="73" h="75">
                  <a:moveTo>
                    <a:pt x="0" y="4"/>
                  </a:moveTo>
                  <a:lnTo>
                    <a:pt x="10" y="39"/>
                  </a:lnTo>
                  <a:lnTo>
                    <a:pt x="13" y="45"/>
                  </a:lnTo>
                  <a:lnTo>
                    <a:pt x="14" y="49"/>
                  </a:lnTo>
                  <a:lnTo>
                    <a:pt x="13" y="52"/>
                  </a:lnTo>
                  <a:lnTo>
                    <a:pt x="12" y="57"/>
                  </a:lnTo>
                  <a:lnTo>
                    <a:pt x="16" y="70"/>
                  </a:lnTo>
                  <a:lnTo>
                    <a:pt x="18" y="75"/>
                  </a:lnTo>
                  <a:lnTo>
                    <a:pt x="57" y="72"/>
                  </a:lnTo>
                  <a:lnTo>
                    <a:pt x="57" y="75"/>
                  </a:lnTo>
                  <a:lnTo>
                    <a:pt x="60" y="75"/>
                  </a:lnTo>
                  <a:lnTo>
                    <a:pt x="59" y="69"/>
                  </a:lnTo>
                  <a:lnTo>
                    <a:pt x="60" y="67"/>
                  </a:lnTo>
                  <a:lnTo>
                    <a:pt x="66" y="68"/>
                  </a:lnTo>
                  <a:lnTo>
                    <a:pt x="67" y="64"/>
                  </a:lnTo>
                  <a:lnTo>
                    <a:pt x="66" y="64"/>
                  </a:lnTo>
                  <a:lnTo>
                    <a:pt x="67" y="63"/>
                  </a:lnTo>
                  <a:lnTo>
                    <a:pt x="65" y="62"/>
                  </a:lnTo>
                  <a:lnTo>
                    <a:pt x="66" y="60"/>
                  </a:lnTo>
                  <a:lnTo>
                    <a:pt x="66" y="58"/>
                  </a:lnTo>
                  <a:lnTo>
                    <a:pt x="69" y="56"/>
                  </a:lnTo>
                  <a:lnTo>
                    <a:pt x="68" y="54"/>
                  </a:lnTo>
                  <a:lnTo>
                    <a:pt x="69" y="53"/>
                  </a:lnTo>
                  <a:lnTo>
                    <a:pt x="70" y="51"/>
                  </a:lnTo>
                  <a:lnTo>
                    <a:pt x="69" y="51"/>
                  </a:lnTo>
                  <a:lnTo>
                    <a:pt x="70" y="49"/>
                  </a:lnTo>
                  <a:lnTo>
                    <a:pt x="69" y="48"/>
                  </a:lnTo>
                  <a:lnTo>
                    <a:pt x="71" y="48"/>
                  </a:lnTo>
                  <a:lnTo>
                    <a:pt x="73" y="46"/>
                  </a:lnTo>
                  <a:lnTo>
                    <a:pt x="72" y="45"/>
                  </a:lnTo>
                  <a:lnTo>
                    <a:pt x="70" y="44"/>
                  </a:lnTo>
                  <a:lnTo>
                    <a:pt x="68" y="42"/>
                  </a:lnTo>
                  <a:lnTo>
                    <a:pt x="65" y="37"/>
                  </a:lnTo>
                  <a:lnTo>
                    <a:pt x="63" y="37"/>
                  </a:lnTo>
                  <a:lnTo>
                    <a:pt x="60" y="30"/>
                  </a:lnTo>
                  <a:lnTo>
                    <a:pt x="55" y="27"/>
                  </a:lnTo>
                  <a:lnTo>
                    <a:pt x="52" y="22"/>
                  </a:lnTo>
                  <a:lnTo>
                    <a:pt x="44" y="16"/>
                  </a:lnTo>
                  <a:lnTo>
                    <a:pt x="40" y="11"/>
                  </a:lnTo>
                  <a:lnTo>
                    <a:pt x="31" y="5"/>
                  </a:lnTo>
                  <a:lnTo>
                    <a:pt x="34" y="0"/>
                  </a:lnTo>
                  <a:lnTo>
                    <a:pt x="18" y="2"/>
                  </a:lnTo>
                  <a:lnTo>
                    <a:pt x="0" y="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2" name="Freeform 15">
              <a:extLst>
                <a:ext uri="{FF2B5EF4-FFF2-40B4-BE49-F238E27FC236}">
                  <a16:creationId xmlns:a16="http://schemas.microsoft.com/office/drawing/2014/main" id="{D964D0D0-CEA9-4B41-D47B-106A0D6197A1}"/>
                </a:ext>
              </a:extLst>
            </p:cNvPr>
            <p:cNvSpPr>
              <a:spLocks/>
            </p:cNvSpPr>
            <p:nvPr/>
          </p:nvSpPr>
          <p:spPr bwMode="auto">
            <a:xfrm>
              <a:off x="2066925" y="1787525"/>
              <a:ext cx="762000" cy="1228725"/>
            </a:xfrm>
            <a:custGeom>
              <a:avLst/>
              <a:gdLst/>
              <a:ahLst/>
              <a:cxnLst>
                <a:cxn ang="0">
                  <a:pos x="0" y="114"/>
                </a:cxn>
                <a:cxn ang="0">
                  <a:pos x="6" y="87"/>
                </a:cxn>
                <a:cxn ang="0">
                  <a:pos x="9" y="79"/>
                </a:cxn>
                <a:cxn ang="0">
                  <a:pos x="7" y="76"/>
                </a:cxn>
                <a:cxn ang="0">
                  <a:pos x="7" y="72"/>
                </a:cxn>
                <a:cxn ang="0">
                  <a:pos x="12" y="68"/>
                </a:cxn>
                <a:cxn ang="0">
                  <a:pos x="16" y="61"/>
                </a:cxn>
                <a:cxn ang="0">
                  <a:pos x="20" y="56"/>
                </a:cxn>
                <a:cxn ang="0">
                  <a:pos x="17" y="51"/>
                </a:cxn>
                <a:cxn ang="0">
                  <a:pos x="16" y="48"/>
                </a:cxn>
                <a:cxn ang="0">
                  <a:pos x="16" y="41"/>
                </a:cxn>
                <a:cxn ang="0">
                  <a:pos x="26" y="0"/>
                </a:cxn>
                <a:cxn ang="0">
                  <a:pos x="37" y="2"/>
                </a:cxn>
                <a:cxn ang="0">
                  <a:pos x="33" y="18"/>
                </a:cxn>
                <a:cxn ang="0">
                  <a:pos x="36" y="24"/>
                </a:cxn>
                <a:cxn ang="0">
                  <a:pos x="36" y="28"/>
                </a:cxn>
                <a:cxn ang="0">
                  <a:pos x="35" y="28"/>
                </a:cxn>
                <a:cxn ang="0">
                  <a:pos x="39" y="32"/>
                </a:cxn>
                <a:cxn ang="0">
                  <a:pos x="43" y="43"/>
                </a:cxn>
                <a:cxn ang="0">
                  <a:pos x="45" y="42"/>
                </a:cxn>
                <a:cxn ang="0">
                  <a:pos x="45" y="44"/>
                </a:cxn>
                <a:cxn ang="0">
                  <a:pos x="47" y="44"/>
                </a:cxn>
                <a:cxn ang="0">
                  <a:pos x="48" y="45"/>
                </a:cxn>
                <a:cxn ang="0">
                  <a:pos x="45" y="52"/>
                </a:cxn>
                <a:cxn ang="0">
                  <a:pos x="45" y="57"/>
                </a:cxn>
                <a:cxn ang="0">
                  <a:pos x="42" y="62"/>
                </a:cxn>
                <a:cxn ang="0">
                  <a:pos x="44" y="64"/>
                </a:cxn>
                <a:cxn ang="0">
                  <a:pos x="49" y="61"/>
                </a:cxn>
                <a:cxn ang="0">
                  <a:pos x="54" y="77"/>
                </a:cxn>
                <a:cxn ang="0">
                  <a:pos x="56" y="78"/>
                </a:cxn>
                <a:cxn ang="0">
                  <a:pos x="57" y="83"/>
                </a:cxn>
                <a:cxn ang="0">
                  <a:pos x="58" y="85"/>
                </a:cxn>
                <a:cxn ang="0">
                  <a:pos x="60" y="83"/>
                </a:cxn>
                <a:cxn ang="0">
                  <a:pos x="64" y="85"/>
                </a:cxn>
                <a:cxn ang="0">
                  <a:pos x="66" y="83"/>
                </a:cxn>
                <a:cxn ang="0">
                  <a:pos x="73" y="85"/>
                </a:cxn>
                <a:cxn ang="0">
                  <a:pos x="75" y="85"/>
                </a:cxn>
                <a:cxn ang="0">
                  <a:pos x="77" y="82"/>
                </a:cxn>
                <a:cxn ang="0">
                  <a:pos x="80" y="87"/>
                </a:cxn>
                <a:cxn ang="0">
                  <a:pos x="73" y="129"/>
                </a:cxn>
                <a:cxn ang="0">
                  <a:pos x="36" y="122"/>
                </a:cxn>
                <a:cxn ang="0">
                  <a:pos x="0" y="114"/>
                </a:cxn>
              </a:cxnLst>
              <a:rect l="0" t="0" r="r" b="b"/>
              <a:pathLst>
                <a:path w="80" h="129">
                  <a:moveTo>
                    <a:pt x="0" y="114"/>
                  </a:moveTo>
                  <a:lnTo>
                    <a:pt x="6" y="87"/>
                  </a:lnTo>
                  <a:lnTo>
                    <a:pt x="9" y="79"/>
                  </a:lnTo>
                  <a:lnTo>
                    <a:pt x="7" y="76"/>
                  </a:lnTo>
                  <a:lnTo>
                    <a:pt x="7" y="72"/>
                  </a:lnTo>
                  <a:lnTo>
                    <a:pt x="12" y="68"/>
                  </a:lnTo>
                  <a:lnTo>
                    <a:pt x="16" y="61"/>
                  </a:lnTo>
                  <a:lnTo>
                    <a:pt x="20" y="56"/>
                  </a:lnTo>
                  <a:lnTo>
                    <a:pt x="17" y="51"/>
                  </a:lnTo>
                  <a:lnTo>
                    <a:pt x="16" y="48"/>
                  </a:lnTo>
                  <a:lnTo>
                    <a:pt x="16" y="41"/>
                  </a:lnTo>
                  <a:lnTo>
                    <a:pt x="26" y="0"/>
                  </a:lnTo>
                  <a:lnTo>
                    <a:pt x="37" y="2"/>
                  </a:lnTo>
                  <a:lnTo>
                    <a:pt x="33" y="18"/>
                  </a:lnTo>
                  <a:lnTo>
                    <a:pt x="36" y="24"/>
                  </a:lnTo>
                  <a:lnTo>
                    <a:pt x="36" y="28"/>
                  </a:lnTo>
                  <a:lnTo>
                    <a:pt x="35" y="28"/>
                  </a:lnTo>
                  <a:lnTo>
                    <a:pt x="39" y="32"/>
                  </a:lnTo>
                  <a:lnTo>
                    <a:pt x="43" y="43"/>
                  </a:lnTo>
                  <a:lnTo>
                    <a:pt x="45" y="42"/>
                  </a:lnTo>
                  <a:lnTo>
                    <a:pt x="45" y="44"/>
                  </a:lnTo>
                  <a:lnTo>
                    <a:pt x="47" y="44"/>
                  </a:lnTo>
                  <a:lnTo>
                    <a:pt x="48" y="45"/>
                  </a:lnTo>
                  <a:lnTo>
                    <a:pt x="45" y="52"/>
                  </a:lnTo>
                  <a:lnTo>
                    <a:pt x="45" y="57"/>
                  </a:lnTo>
                  <a:lnTo>
                    <a:pt x="42" y="62"/>
                  </a:lnTo>
                  <a:lnTo>
                    <a:pt x="44" y="64"/>
                  </a:lnTo>
                  <a:lnTo>
                    <a:pt x="49" y="61"/>
                  </a:lnTo>
                  <a:lnTo>
                    <a:pt x="54" y="77"/>
                  </a:lnTo>
                  <a:lnTo>
                    <a:pt x="56" y="78"/>
                  </a:lnTo>
                  <a:lnTo>
                    <a:pt x="57" y="83"/>
                  </a:lnTo>
                  <a:lnTo>
                    <a:pt x="58" y="85"/>
                  </a:lnTo>
                  <a:lnTo>
                    <a:pt x="60" y="83"/>
                  </a:lnTo>
                  <a:lnTo>
                    <a:pt x="64" y="85"/>
                  </a:lnTo>
                  <a:lnTo>
                    <a:pt x="66" y="83"/>
                  </a:lnTo>
                  <a:lnTo>
                    <a:pt x="73" y="85"/>
                  </a:lnTo>
                  <a:lnTo>
                    <a:pt x="75" y="85"/>
                  </a:lnTo>
                  <a:lnTo>
                    <a:pt x="77" y="82"/>
                  </a:lnTo>
                  <a:lnTo>
                    <a:pt x="80" y="87"/>
                  </a:lnTo>
                  <a:lnTo>
                    <a:pt x="73" y="129"/>
                  </a:lnTo>
                  <a:lnTo>
                    <a:pt x="36" y="122"/>
                  </a:lnTo>
                  <a:lnTo>
                    <a:pt x="0" y="11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3" name="Freeform 16">
              <a:extLst>
                <a:ext uri="{FF2B5EF4-FFF2-40B4-BE49-F238E27FC236}">
                  <a16:creationId xmlns:a16="http://schemas.microsoft.com/office/drawing/2014/main" id="{3EFEB100-210D-9F3F-95F6-28A4AF51EC1F}"/>
                </a:ext>
              </a:extLst>
            </p:cNvPr>
            <p:cNvSpPr>
              <a:spLocks/>
            </p:cNvSpPr>
            <p:nvPr/>
          </p:nvSpPr>
          <p:spPr bwMode="auto">
            <a:xfrm>
              <a:off x="5086350" y="3044825"/>
              <a:ext cx="504825" cy="904875"/>
            </a:xfrm>
            <a:custGeom>
              <a:avLst/>
              <a:gdLst/>
              <a:ahLst/>
              <a:cxnLst>
                <a:cxn ang="0">
                  <a:pos x="0" y="42"/>
                </a:cxn>
                <a:cxn ang="0">
                  <a:pos x="2" y="39"/>
                </a:cxn>
                <a:cxn ang="0">
                  <a:pos x="5" y="33"/>
                </a:cxn>
                <a:cxn ang="0">
                  <a:pos x="7" y="27"/>
                </a:cxn>
                <a:cxn ang="0">
                  <a:pos x="5" y="22"/>
                </a:cxn>
                <a:cxn ang="0">
                  <a:pos x="14" y="16"/>
                </a:cxn>
                <a:cxn ang="0">
                  <a:pos x="16" y="12"/>
                </a:cxn>
                <a:cxn ang="0">
                  <a:pos x="16" y="10"/>
                </a:cxn>
                <a:cxn ang="0">
                  <a:pos x="9" y="3"/>
                </a:cxn>
                <a:cxn ang="0">
                  <a:pos x="45" y="0"/>
                </a:cxn>
                <a:cxn ang="0">
                  <a:pos x="46" y="6"/>
                </a:cxn>
                <a:cxn ang="0">
                  <a:pos x="49" y="13"/>
                </a:cxn>
                <a:cxn ang="0">
                  <a:pos x="52" y="49"/>
                </a:cxn>
                <a:cxn ang="0">
                  <a:pos x="51" y="56"/>
                </a:cxn>
                <a:cxn ang="0">
                  <a:pos x="53" y="61"/>
                </a:cxn>
                <a:cxn ang="0">
                  <a:pos x="51" y="69"/>
                </a:cxn>
                <a:cxn ang="0">
                  <a:pos x="49" y="73"/>
                </a:cxn>
                <a:cxn ang="0">
                  <a:pos x="47" y="78"/>
                </a:cxn>
                <a:cxn ang="0">
                  <a:pos x="48" y="80"/>
                </a:cxn>
                <a:cxn ang="0">
                  <a:pos x="47" y="84"/>
                </a:cxn>
                <a:cxn ang="0">
                  <a:pos x="48" y="85"/>
                </a:cxn>
                <a:cxn ang="0">
                  <a:pos x="44" y="87"/>
                </a:cxn>
                <a:cxn ang="0">
                  <a:pos x="43" y="93"/>
                </a:cxn>
                <a:cxn ang="0">
                  <a:pos x="37" y="91"/>
                </a:cxn>
                <a:cxn ang="0">
                  <a:pos x="34" y="94"/>
                </a:cxn>
                <a:cxn ang="0">
                  <a:pos x="34" y="95"/>
                </a:cxn>
                <a:cxn ang="0">
                  <a:pos x="32" y="95"/>
                </a:cxn>
                <a:cxn ang="0">
                  <a:pos x="30" y="91"/>
                </a:cxn>
                <a:cxn ang="0">
                  <a:pos x="29" y="85"/>
                </a:cxn>
                <a:cxn ang="0">
                  <a:pos x="26" y="82"/>
                </a:cxn>
                <a:cxn ang="0">
                  <a:pos x="23" y="80"/>
                </a:cxn>
                <a:cxn ang="0">
                  <a:pos x="18" y="77"/>
                </a:cxn>
                <a:cxn ang="0">
                  <a:pos x="17" y="72"/>
                </a:cxn>
                <a:cxn ang="0">
                  <a:pos x="19" y="65"/>
                </a:cxn>
                <a:cxn ang="0">
                  <a:pos x="17" y="63"/>
                </a:cxn>
                <a:cxn ang="0">
                  <a:pos x="12" y="63"/>
                </a:cxn>
                <a:cxn ang="0">
                  <a:pos x="11" y="58"/>
                </a:cxn>
                <a:cxn ang="0">
                  <a:pos x="3" y="50"/>
                </a:cxn>
                <a:cxn ang="0">
                  <a:pos x="0" y="42"/>
                </a:cxn>
              </a:cxnLst>
              <a:rect l="0" t="0" r="r" b="b"/>
              <a:pathLst>
                <a:path w="53" h="95">
                  <a:moveTo>
                    <a:pt x="0" y="42"/>
                  </a:moveTo>
                  <a:lnTo>
                    <a:pt x="2" y="39"/>
                  </a:lnTo>
                  <a:lnTo>
                    <a:pt x="5" y="33"/>
                  </a:lnTo>
                  <a:lnTo>
                    <a:pt x="7" y="27"/>
                  </a:lnTo>
                  <a:lnTo>
                    <a:pt x="5" y="22"/>
                  </a:lnTo>
                  <a:lnTo>
                    <a:pt x="14" y="16"/>
                  </a:lnTo>
                  <a:lnTo>
                    <a:pt x="16" y="12"/>
                  </a:lnTo>
                  <a:lnTo>
                    <a:pt x="16" y="10"/>
                  </a:lnTo>
                  <a:lnTo>
                    <a:pt x="9" y="3"/>
                  </a:lnTo>
                  <a:lnTo>
                    <a:pt x="45" y="0"/>
                  </a:lnTo>
                  <a:lnTo>
                    <a:pt x="46" y="6"/>
                  </a:lnTo>
                  <a:lnTo>
                    <a:pt x="49" y="13"/>
                  </a:lnTo>
                  <a:lnTo>
                    <a:pt x="52" y="49"/>
                  </a:lnTo>
                  <a:lnTo>
                    <a:pt x="51" y="56"/>
                  </a:lnTo>
                  <a:lnTo>
                    <a:pt x="53" y="61"/>
                  </a:lnTo>
                  <a:lnTo>
                    <a:pt x="51" y="69"/>
                  </a:lnTo>
                  <a:lnTo>
                    <a:pt x="49" y="73"/>
                  </a:lnTo>
                  <a:lnTo>
                    <a:pt x="47" y="78"/>
                  </a:lnTo>
                  <a:lnTo>
                    <a:pt x="48" y="80"/>
                  </a:lnTo>
                  <a:lnTo>
                    <a:pt x="47" y="84"/>
                  </a:lnTo>
                  <a:lnTo>
                    <a:pt x="48" y="85"/>
                  </a:lnTo>
                  <a:lnTo>
                    <a:pt x="44" y="87"/>
                  </a:lnTo>
                  <a:lnTo>
                    <a:pt x="43" y="93"/>
                  </a:lnTo>
                  <a:lnTo>
                    <a:pt x="37" y="91"/>
                  </a:lnTo>
                  <a:lnTo>
                    <a:pt x="34" y="94"/>
                  </a:lnTo>
                  <a:lnTo>
                    <a:pt x="34" y="95"/>
                  </a:lnTo>
                  <a:lnTo>
                    <a:pt x="32" y="95"/>
                  </a:lnTo>
                  <a:lnTo>
                    <a:pt x="30" y="91"/>
                  </a:lnTo>
                  <a:lnTo>
                    <a:pt x="29" y="85"/>
                  </a:lnTo>
                  <a:lnTo>
                    <a:pt x="26" y="82"/>
                  </a:lnTo>
                  <a:lnTo>
                    <a:pt x="23" y="80"/>
                  </a:lnTo>
                  <a:lnTo>
                    <a:pt x="18" y="77"/>
                  </a:lnTo>
                  <a:lnTo>
                    <a:pt x="17" y="72"/>
                  </a:lnTo>
                  <a:lnTo>
                    <a:pt x="19" y="65"/>
                  </a:lnTo>
                  <a:lnTo>
                    <a:pt x="17" y="63"/>
                  </a:lnTo>
                  <a:lnTo>
                    <a:pt x="12" y="63"/>
                  </a:lnTo>
                  <a:lnTo>
                    <a:pt x="11" y="58"/>
                  </a:lnTo>
                  <a:lnTo>
                    <a:pt x="3" y="50"/>
                  </a:lnTo>
                  <a:lnTo>
                    <a:pt x="0" y="4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4" name="Freeform 17">
              <a:extLst>
                <a:ext uri="{FF2B5EF4-FFF2-40B4-BE49-F238E27FC236}">
                  <a16:creationId xmlns:a16="http://schemas.microsoft.com/office/drawing/2014/main" id="{C7A880D4-345D-BC90-5EA2-0248945F52E1}"/>
                </a:ext>
              </a:extLst>
            </p:cNvPr>
            <p:cNvSpPr>
              <a:spLocks/>
            </p:cNvSpPr>
            <p:nvPr/>
          </p:nvSpPr>
          <p:spPr bwMode="auto">
            <a:xfrm>
              <a:off x="5534025" y="3130550"/>
              <a:ext cx="400050" cy="676275"/>
            </a:xfrm>
            <a:custGeom>
              <a:avLst/>
              <a:gdLst/>
              <a:ahLst/>
              <a:cxnLst>
                <a:cxn ang="0">
                  <a:pos x="0" y="69"/>
                </a:cxn>
                <a:cxn ang="0">
                  <a:pos x="1" y="71"/>
                </a:cxn>
                <a:cxn ang="0">
                  <a:pos x="2" y="69"/>
                </a:cxn>
                <a:cxn ang="0">
                  <a:pos x="9" y="68"/>
                </a:cxn>
                <a:cxn ang="0">
                  <a:pos x="10" y="69"/>
                </a:cxn>
                <a:cxn ang="0">
                  <a:pos x="17" y="67"/>
                </a:cxn>
                <a:cxn ang="0">
                  <a:pos x="19" y="69"/>
                </a:cxn>
                <a:cxn ang="0">
                  <a:pos x="21" y="64"/>
                </a:cxn>
                <a:cxn ang="0">
                  <a:pos x="23" y="62"/>
                </a:cxn>
                <a:cxn ang="0">
                  <a:pos x="28" y="65"/>
                </a:cxn>
                <a:cxn ang="0">
                  <a:pos x="29" y="62"/>
                </a:cxn>
                <a:cxn ang="0">
                  <a:pos x="34" y="56"/>
                </a:cxn>
                <a:cxn ang="0">
                  <a:pos x="35" y="52"/>
                </a:cxn>
                <a:cxn ang="0">
                  <a:pos x="37" y="53"/>
                </a:cxn>
                <a:cxn ang="0">
                  <a:pos x="42" y="49"/>
                </a:cxn>
                <a:cxn ang="0">
                  <a:pos x="40" y="46"/>
                </a:cxn>
                <a:cxn ang="0">
                  <a:pos x="41" y="45"/>
                </a:cxn>
                <a:cxn ang="0">
                  <a:pos x="36" y="1"/>
                </a:cxn>
                <a:cxn ang="0">
                  <a:pos x="36" y="0"/>
                </a:cxn>
                <a:cxn ang="0">
                  <a:pos x="11" y="3"/>
                </a:cxn>
                <a:cxn ang="0">
                  <a:pos x="6" y="5"/>
                </a:cxn>
                <a:cxn ang="0">
                  <a:pos x="2" y="4"/>
                </a:cxn>
                <a:cxn ang="0">
                  <a:pos x="5" y="40"/>
                </a:cxn>
                <a:cxn ang="0">
                  <a:pos x="4" y="47"/>
                </a:cxn>
                <a:cxn ang="0">
                  <a:pos x="6" y="52"/>
                </a:cxn>
                <a:cxn ang="0">
                  <a:pos x="4" y="60"/>
                </a:cxn>
                <a:cxn ang="0">
                  <a:pos x="2" y="64"/>
                </a:cxn>
                <a:cxn ang="0">
                  <a:pos x="0" y="69"/>
                </a:cxn>
              </a:cxnLst>
              <a:rect l="0" t="0" r="r" b="b"/>
              <a:pathLst>
                <a:path w="42" h="71">
                  <a:moveTo>
                    <a:pt x="0" y="69"/>
                  </a:moveTo>
                  <a:lnTo>
                    <a:pt x="1" y="71"/>
                  </a:lnTo>
                  <a:lnTo>
                    <a:pt x="2" y="69"/>
                  </a:lnTo>
                  <a:lnTo>
                    <a:pt x="9" y="68"/>
                  </a:lnTo>
                  <a:lnTo>
                    <a:pt x="10" y="69"/>
                  </a:lnTo>
                  <a:lnTo>
                    <a:pt x="17" y="67"/>
                  </a:lnTo>
                  <a:lnTo>
                    <a:pt x="19" y="69"/>
                  </a:lnTo>
                  <a:lnTo>
                    <a:pt x="21" y="64"/>
                  </a:lnTo>
                  <a:lnTo>
                    <a:pt x="23" y="62"/>
                  </a:lnTo>
                  <a:lnTo>
                    <a:pt x="28" y="65"/>
                  </a:lnTo>
                  <a:lnTo>
                    <a:pt x="29" y="62"/>
                  </a:lnTo>
                  <a:lnTo>
                    <a:pt x="34" y="56"/>
                  </a:lnTo>
                  <a:lnTo>
                    <a:pt x="35" y="52"/>
                  </a:lnTo>
                  <a:lnTo>
                    <a:pt x="37" y="53"/>
                  </a:lnTo>
                  <a:lnTo>
                    <a:pt x="42" y="49"/>
                  </a:lnTo>
                  <a:lnTo>
                    <a:pt x="40" y="46"/>
                  </a:lnTo>
                  <a:lnTo>
                    <a:pt x="41" y="45"/>
                  </a:lnTo>
                  <a:lnTo>
                    <a:pt x="36" y="1"/>
                  </a:lnTo>
                  <a:lnTo>
                    <a:pt x="36" y="0"/>
                  </a:lnTo>
                  <a:lnTo>
                    <a:pt x="11" y="3"/>
                  </a:lnTo>
                  <a:lnTo>
                    <a:pt x="6" y="5"/>
                  </a:lnTo>
                  <a:lnTo>
                    <a:pt x="2" y="4"/>
                  </a:lnTo>
                  <a:lnTo>
                    <a:pt x="5" y="40"/>
                  </a:lnTo>
                  <a:lnTo>
                    <a:pt x="4" y="47"/>
                  </a:lnTo>
                  <a:lnTo>
                    <a:pt x="6" y="52"/>
                  </a:lnTo>
                  <a:lnTo>
                    <a:pt x="4" y="60"/>
                  </a:lnTo>
                  <a:lnTo>
                    <a:pt x="2" y="64"/>
                  </a:lnTo>
                  <a:lnTo>
                    <a:pt x="0" y="6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5" name="Freeform 18">
              <a:extLst>
                <a:ext uri="{FF2B5EF4-FFF2-40B4-BE49-F238E27FC236}">
                  <a16:creationId xmlns:a16="http://schemas.microsoft.com/office/drawing/2014/main" id="{08E738EF-2B49-C328-95C4-D7FDB6366101}"/>
                </a:ext>
              </a:extLst>
            </p:cNvPr>
            <p:cNvSpPr>
              <a:spLocks/>
            </p:cNvSpPr>
            <p:nvPr/>
          </p:nvSpPr>
          <p:spPr bwMode="auto">
            <a:xfrm>
              <a:off x="4476750" y="2911475"/>
              <a:ext cx="762000" cy="504825"/>
            </a:xfrm>
            <a:custGeom>
              <a:avLst/>
              <a:gdLst/>
              <a:ahLst/>
              <a:cxnLst>
                <a:cxn ang="0">
                  <a:pos x="0" y="1"/>
                </a:cxn>
                <a:cxn ang="0">
                  <a:pos x="0" y="5"/>
                </a:cxn>
                <a:cxn ang="0">
                  <a:pos x="2" y="8"/>
                </a:cxn>
                <a:cxn ang="0">
                  <a:pos x="1" y="11"/>
                </a:cxn>
                <a:cxn ang="0">
                  <a:pos x="2" y="19"/>
                </a:cxn>
                <a:cxn ang="0">
                  <a:pos x="6" y="29"/>
                </a:cxn>
                <a:cxn ang="0">
                  <a:pos x="6" y="32"/>
                </a:cxn>
                <a:cxn ang="0">
                  <a:pos x="8" y="37"/>
                </a:cxn>
                <a:cxn ang="0">
                  <a:pos x="9" y="45"/>
                </a:cxn>
                <a:cxn ang="0">
                  <a:pos x="9" y="48"/>
                </a:cxn>
                <a:cxn ang="0">
                  <a:pos x="10" y="50"/>
                </a:cxn>
                <a:cxn ang="0">
                  <a:pos x="62" y="49"/>
                </a:cxn>
                <a:cxn ang="0">
                  <a:pos x="66" y="53"/>
                </a:cxn>
                <a:cxn ang="0">
                  <a:pos x="69" y="47"/>
                </a:cxn>
                <a:cxn ang="0">
                  <a:pos x="71" y="41"/>
                </a:cxn>
                <a:cxn ang="0">
                  <a:pos x="69" y="36"/>
                </a:cxn>
                <a:cxn ang="0">
                  <a:pos x="78" y="30"/>
                </a:cxn>
                <a:cxn ang="0">
                  <a:pos x="80" y="26"/>
                </a:cxn>
                <a:cxn ang="0">
                  <a:pos x="80" y="24"/>
                </a:cxn>
                <a:cxn ang="0">
                  <a:pos x="73" y="17"/>
                </a:cxn>
                <a:cxn ang="0">
                  <a:pos x="67" y="9"/>
                </a:cxn>
                <a:cxn ang="0">
                  <a:pos x="66" y="0"/>
                </a:cxn>
                <a:cxn ang="0">
                  <a:pos x="2" y="1"/>
                </a:cxn>
                <a:cxn ang="0">
                  <a:pos x="0" y="1"/>
                </a:cxn>
              </a:cxnLst>
              <a:rect l="0" t="0" r="r" b="b"/>
              <a:pathLst>
                <a:path w="80" h="53">
                  <a:moveTo>
                    <a:pt x="0" y="1"/>
                  </a:moveTo>
                  <a:lnTo>
                    <a:pt x="0" y="5"/>
                  </a:lnTo>
                  <a:lnTo>
                    <a:pt x="2" y="8"/>
                  </a:lnTo>
                  <a:lnTo>
                    <a:pt x="1" y="11"/>
                  </a:lnTo>
                  <a:lnTo>
                    <a:pt x="2" y="19"/>
                  </a:lnTo>
                  <a:lnTo>
                    <a:pt x="6" y="29"/>
                  </a:lnTo>
                  <a:lnTo>
                    <a:pt x="6" y="32"/>
                  </a:lnTo>
                  <a:lnTo>
                    <a:pt x="8" y="37"/>
                  </a:lnTo>
                  <a:lnTo>
                    <a:pt x="9" y="45"/>
                  </a:lnTo>
                  <a:lnTo>
                    <a:pt x="9" y="48"/>
                  </a:lnTo>
                  <a:lnTo>
                    <a:pt x="10" y="50"/>
                  </a:lnTo>
                  <a:lnTo>
                    <a:pt x="62" y="49"/>
                  </a:lnTo>
                  <a:lnTo>
                    <a:pt x="66" y="53"/>
                  </a:lnTo>
                  <a:lnTo>
                    <a:pt x="69" y="47"/>
                  </a:lnTo>
                  <a:lnTo>
                    <a:pt x="71" y="41"/>
                  </a:lnTo>
                  <a:lnTo>
                    <a:pt x="69" y="36"/>
                  </a:lnTo>
                  <a:lnTo>
                    <a:pt x="78" y="30"/>
                  </a:lnTo>
                  <a:lnTo>
                    <a:pt x="80" y="26"/>
                  </a:lnTo>
                  <a:lnTo>
                    <a:pt x="80" y="24"/>
                  </a:lnTo>
                  <a:lnTo>
                    <a:pt x="73" y="17"/>
                  </a:lnTo>
                  <a:lnTo>
                    <a:pt x="67" y="9"/>
                  </a:lnTo>
                  <a:lnTo>
                    <a:pt x="66" y="0"/>
                  </a:lnTo>
                  <a:lnTo>
                    <a:pt x="2" y="1"/>
                  </a:lnTo>
                  <a:lnTo>
                    <a:pt x="0" y="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6" name="Freeform 19">
              <a:extLst>
                <a:ext uri="{FF2B5EF4-FFF2-40B4-BE49-F238E27FC236}">
                  <a16:creationId xmlns:a16="http://schemas.microsoft.com/office/drawing/2014/main" id="{FEA9853F-6E3F-EB57-9A85-F27B0C43BD9E}"/>
                </a:ext>
              </a:extLst>
            </p:cNvPr>
            <p:cNvSpPr>
              <a:spLocks/>
            </p:cNvSpPr>
            <p:nvPr/>
          </p:nvSpPr>
          <p:spPr bwMode="auto">
            <a:xfrm>
              <a:off x="3771900" y="3463925"/>
              <a:ext cx="942975" cy="504825"/>
            </a:xfrm>
            <a:custGeom>
              <a:avLst/>
              <a:gdLst/>
              <a:ahLst/>
              <a:cxnLst>
                <a:cxn ang="0">
                  <a:pos x="0" y="51"/>
                </a:cxn>
                <a:cxn ang="0">
                  <a:pos x="3" y="0"/>
                </a:cxn>
                <a:cxn ang="0">
                  <a:pos x="40" y="2"/>
                </a:cxn>
                <a:cxn ang="0">
                  <a:pos x="89" y="2"/>
                </a:cxn>
                <a:cxn ang="0">
                  <a:pos x="92" y="5"/>
                </a:cxn>
                <a:cxn ang="0">
                  <a:pos x="94" y="4"/>
                </a:cxn>
                <a:cxn ang="0">
                  <a:pos x="95" y="6"/>
                </a:cxn>
                <a:cxn ang="0">
                  <a:pos x="95" y="7"/>
                </a:cxn>
                <a:cxn ang="0">
                  <a:pos x="94" y="7"/>
                </a:cxn>
                <a:cxn ang="0">
                  <a:pos x="92" y="10"/>
                </a:cxn>
                <a:cxn ang="0">
                  <a:pos x="96" y="16"/>
                </a:cxn>
                <a:cxn ang="0">
                  <a:pos x="99" y="17"/>
                </a:cxn>
                <a:cxn ang="0">
                  <a:pos x="99" y="53"/>
                </a:cxn>
                <a:cxn ang="0">
                  <a:pos x="57" y="53"/>
                </a:cxn>
                <a:cxn ang="0">
                  <a:pos x="0" y="51"/>
                </a:cxn>
              </a:cxnLst>
              <a:rect l="0" t="0" r="r" b="b"/>
              <a:pathLst>
                <a:path w="99" h="53">
                  <a:moveTo>
                    <a:pt x="0" y="51"/>
                  </a:moveTo>
                  <a:lnTo>
                    <a:pt x="3" y="0"/>
                  </a:lnTo>
                  <a:lnTo>
                    <a:pt x="40" y="2"/>
                  </a:lnTo>
                  <a:lnTo>
                    <a:pt x="89" y="2"/>
                  </a:lnTo>
                  <a:lnTo>
                    <a:pt x="92" y="5"/>
                  </a:lnTo>
                  <a:lnTo>
                    <a:pt x="94" y="4"/>
                  </a:lnTo>
                  <a:lnTo>
                    <a:pt x="95" y="6"/>
                  </a:lnTo>
                  <a:lnTo>
                    <a:pt x="95" y="7"/>
                  </a:lnTo>
                  <a:lnTo>
                    <a:pt x="94" y="7"/>
                  </a:lnTo>
                  <a:lnTo>
                    <a:pt x="92" y="10"/>
                  </a:lnTo>
                  <a:lnTo>
                    <a:pt x="96" y="16"/>
                  </a:lnTo>
                  <a:lnTo>
                    <a:pt x="99" y="17"/>
                  </a:lnTo>
                  <a:lnTo>
                    <a:pt x="99" y="53"/>
                  </a:lnTo>
                  <a:lnTo>
                    <a:pt x="57" y="53"/>
                  </a:lnTo>
                  <a:lnTo>
                    <a:pt x="0" y="5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7" name="Freeform 20">
              <a:extLst>
                <a:ext uri="{FF2B5EF4-FFF2-40B4-BE49-F238E27FC236}">
                  <a16:creationId xmlns:a16="http://schemas.microsoft.com/office/drawing/2014/main" id="{03D14B52-F79A-AE5E-20F1-65070E6D8244}"/>
                </a:ext>
              </a:extLst>
            </p:cNvPr>
            <p:cNvSpPr>
              <a:spLocks/>
            </p:cNvSpPr>
            <p:nvPr/>
          </p:nvSpPr>
          <p:spPr bwMode="auto">
            <a:xfrm>
              <a:off x="5381625" y="3559175"/>
              <a:ext cx="933450" cy="466725"/>
            </a:xfrm>
            <a:custGeom>
              <a:avLst/>
              <a:gdLst/>
              <a:ahLst/>
              <a:cxnLst>
                <a:cxn ang="0">
                  <a:pos x="0" y="49"/>
                </a:cxn>
                <a:cxn ang="0">
                  <a:pos x="1" y="47"/>
                </a:cxn>
                <a:cxn ang="0">
                  <a:pos x="3" y="47"/>
                </a:cxn>
                <a:cxn ang="0">
                  <a:pos x="4" y="41"/>
                </a:cxn>
                <a:cxn ang="0">
                  <a:pos x="3" y="41"/>
                </a:cxn>
                <a:cxn ang="0">
                  <a:pos x="3" y="40"/>
                </a:cxn>
                <a:cxn ang="0">
                  <a:pos x="6" y="37"/>
                </a:cxn>
                <a:cxn ang="0">
                  <a:pos x="12" y="39"/>
                </a:cxn>
                <a:cxn ang="0">
                  <a:pos x="13" y="33"/>
                </a:cxn>
                <a:cxn ang="0">
                  <a:pos x="17" y="31"/>
                </a:cxn>
                <a:cxn ang="0">
                  <a:pos x="16" y="30"/>
                </a:cxn>
                <a:cxn ang="0">
                  <a:pos x="17" y="26"/>
                </a:cxn>
                <a:cxn ang="0">
                  <a:pos x="18" y="24"/>
                </a:cxn>
                <a:cxn ang="0">
                  <a:pos x="25" y="23"/>
                </a:cxn>
                <a:cxn ang="0">
                  <a:pos x="26" y="24"/>
                </a:cxn>
                <a:cxn ang="0">
                  <a:pos x="33" y="22"/>
                </a:cxn>
                <a:cxn ang="0">
                  <a:pos x="35" y="24"/>
                </a:cxn>
                <a:cxn ang="0">
                  <a:pos x="37" y="19"/>
                </a:cxn>
                <a:cxn ang="0">
                  <a:pos x="39" y="17"/>
                </a:cxn>
                <a:cxn ang="0">
                  <a:pos x="44" y="20"/>
                </a:cxn>
                <a:cxn ang="0">
                  <a:pos x="45" y="17"/>
                </a:cxn>
                <a:cxn ang="0">
                  <a:pos x="50" y="11"/>
                </a:cxn>
                <a:cxn ang="0">
                  <a:pos x="51" y="7"/>
                </a:cxn>
                <a:cxn ang="0">
                  <a:pos x="53" y="8"/>
                </a:cxn>
                <a:cxn ang="0">
                  <a:pos x="58" y="4"/>
                </a:cxn>
                <a:cxn ang="0">
                  <a:pos x="56" y="1"/>
                </a:cxn>
                <a:cxn ang="0">
                  <a:pos x="57" y="0"/>
                </a:cxn>
                <a:cxn ang="0">
                  <a:pos x="61" y="0"/>
                </a:cxn>
                <a:cxn ang="0">
                  <a:pos x="64" y="1"/>
                </a:cxn>
                <a:cxn ang="0">
                  <a:pos x="65" y="4"/>
                </a:cxn>
                <a:cxn ang="0">
                  <a:pos x="70" y="4"/>
                </a:cxn>
                <a:cxn ang="0">
                  <a:pos x="72" y="6"/>
                </a:cxn>
                <a:cxn ang="0">
                  <a:pos x="78" y="6"/>
                </a:cxn>
                <a:cxn ang="0">
                  <a:pos x="81" y="4"/>
                </a:cxn>
                <a:cxn ang="0">
                  <a:pos x="88" y="8"/>
                </a:cxn>
                <a:cxn ang="0">
                  <a:pos x="90" y="16"/>
                </a:cxn>
                <a:cxn ang="0">
                  <a:pos x="93" y="19"/>
                </a:cxn>
                <a:cxn ang="0">
                  <a:pos x="98" y="22"/>
                </a:cxn>
                <a:cxn ang="0">
                  <a:pos x="94" y="26"/>
                </a:cxn>
                <a:cxn ang="0">
                  <a:pos x="91" y="29"/>
                </a:cxn>
                <a:cxn ang="0">
                  <a:pos x="87" y="33"/>
                </a:cxn>
                <a:cxn ang="0">
                  <a:pos x="87" y="34"/>
                </a:cxn>
                <a:cxn ang="0">
                  <a:pos x="77" y="41"/>
                </a:cxn>
                <a:cxn ang="0">
                  <a:pos x="24" y="46"/>
                </a:cxn>
                <a:cxn ang="0">
                  <a:pos x="18" y="45"/>
                </a:cxn>
                <a:cxn ang="0">
                  <a:pos x="18" y="48"/>
                </a:cxn>
                <a:cxn ang="0">
                  <a:pos x="0" y="49"/>
                </a:cxn>
              </a:cxnLst>
              <a:rect l="0" t="0" r="r" b="b"/>
              <a:pathLst>
                <a:path w="98" h="49">
                  <a:moveTo>
                    <a:pt x="0" y="49"/>
                  </a:moveTo>
                  <a:lnTo>
                    <a:pt x="1" y="47"/>
                  </a:lnTo>
                  <a:lnTo>
                    <a:pt x="3" y="47"/>
                  </a:lnTo>
                  <a:lnTo>
                    <a:pt x="4" y="41"/>
                  </a:lnTo>
                  <a:lnTo>
                    <a:pt x="3" y="41"/>
                  </a:lnTo>
                  <a:lnTo>
                    <a:pt x="3" y="40"/>
                  </a:lnTo>
                  <a:lnTo>
                    <a:pt x="6" y="37"/>
                  </a:lnTo>
                  <a:lnTo>
                    <a:pt x="12" y="39"/>
                  </a:lnTo>
                  <a:lnTo>
                    <a:pt x="13" y="33"/>
                  </a:lnTo>
                  <a:lnTo>
                    <a:pt x="17" y="31"/>
                  </a:lnTo>
                  <a:lnTo>
                    <a:pt x="16" y="30"/>
                  </a:lnTo>
                  <a:lnTo>
                    <a:pt x="17" y="26"/>
                  </a:lnTo>
                  <a:lnTo>
                    <a:pt x="18" y="24"/>
                  </a:lnTo>
                  <a:lnTo>
                    <a:pt x="25" y="23"/>
                  </a:lnTo>
                  <a:lnTo>
                    <a:pt x="26" y="24"/>
                  </a:lnTo>
                  <a:lnTo>
                    <a:pt x="33" y="22"/>
                  </a:lnTo>
                  <a:lnTo>
                    <a:pt x="35" y="24"/>
                  </a:lnTo>
                  <a:lnTo>
                    <a:pt x="37" y="19"/>
                  </a:lnTo>
                  <a:lnTo>
                    <a:pt x="39" y="17"/>
                  </a:lnTo>
                  <a:lnTo>
                    <a:pt x="44" y="20"/>
                  </a:lnTo>
                  <a:lnTo>
                    <a:pt x="45" y="17"/>
                  </a:lnTo>
                  <a:lnTo>
                    <a:pt x="50" y="11"/>
                  </a:lnTo>
                  <a:lnTo>
                    <a:pt x="51" y="7"/>
                  </a:lnTo>
                  <a:lnTo>
                    <a:pt x="53" y="8"/>
                  </a:lnTo>
                  <a:lnTo>
                    <a:pt x="58" y="4"/>
                  </a:lnTo>
                  <a:lnTo>
                    <a:pt x="56" y="1"/>
                  </a:lnTo>
                  <a:lnTo>
                    <a:pt x="57" y="0"/>
                  </a:lnTo>
                  <a:lnTo>
                    <a:pt x="61" y="0"/>
                  </a:lnTo>
                  <a:lnTo>
                    <a:pt x="64" y="1"/>
                  </a:lnTo>
                  <a:lnTo>
                    <a:pt x="65" y="4"/>
                  </a:lnTo>
                  <a:lnTo>
                    <a:pt x="70" y="4"/>
                  </a:lnTo>
                  <a:lnTo>
                    <a:pt x="72" y="6"/>
                  </a:lnTo>
                  <a:lnTo>
                    <a:pt x="78" y="6"/>
                  </a:lnTo>
                  <a:lnTo>
                    <a:pt x="81" y="4"/>
                  </a:lnTo>
                  <a:lnTo>
                    <a:pt x="88" y="8"/>
                  </a:lnTo>
                  <a:lnTo>
                    <a:pt x="90" y="16"/>
                  </a:lnTo>
                  <a:lnTo>
                    <a:pt x="93" y="19"/>
                  </a:lnTo>
                  <a:lnTo>
                    <a:pt x="98" y="22"/>
                  </a:lnTo>
                  <a:lnTo>
                    <a:pt x="94" y="26"/>
                  </a:lnTo>
                  <a:lnTo>
                    <a:pt x="91" y="29"/>
                  </a:lnTo>
                  <a:lnTo>
                    <a:pt x="87" y="33"/>
                  </a:lnTo>
                  <a:lnTo>
                    <a:pt x="87" y="34"/>
                  </a:lnTo>
                  <a:lnTo>
                    <a:pt x="77" y="41"/>
                  </a:lnTo>
                  <a:lnTo>
                    <a:pt x="24" y="46"/>
                  </a:lnTo>
                  <a:lnTo>
                    <a:pt x="18" y="45"/>
                  </a:lnTo>
                  <a:lnTo>
                    <a:pt x="18" y="48"/>
                  </a:lnTo>
                  <a:lnTo>
                    <a:pt x="0" y="4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8" name="Freeform 21">
              <a:extLst>
                <a:ext uri="{FF2B5EF4-FFF2-40B4-BE49-F238E27FC236}">
                  <a16:creationId xmlns:a16="http://schemas.microsoft.com/office/drawing/2014/main" id="{56065E17-376C-F376-FB83-02DFB8F8EC7A}"/>
                </a:ext>
              </a:extLst>
            </p:cNvPr>
            <p:cNvSpPr>
              <a:spLocks/>
            </p:cNvSpPr>
            <p:nvPr/>
          </p:nvSpPr>
          <p:spPr bwMode="auto">
            <a:xfrm>
              <a:off x="4800600" y="4606925"/>
              <a:ext cx="714375" cy="638175"/>
            </a:xfrm>
            <a:custGeom>
              <a:avLst/>
              <a:gdLst/>
              <a:ahLst/>
              <a:cxnLst>
                <a:cxn ang="0">
                  <a:pos x="1" y="19"/>
                </a:cxn>
                <a:cxn ang="0">
                  <a:pos x="3" y="25"/>
                </a:cxn>
                <a:cxn ang="0">
                  <a:pos x="7" y="37"/>
                </a:cxn>
                <a:cxn ang="0">
                  <a:pos x="5" y="45"/>
                </a:cxn>
                <a:cxn ang="0">
                  <a:pos x="6" y="51"/>
                </a:cxn>
                <a:cxn ang="0">
                  <a:pos x="2" y="55"/>
                </a:cxn>
                <a:cxn ang="0">
                  <a:pos x="14" y="55"/>
                </a:cxn>
                <a:cxn ang="0">
                  <a:pos x="30" y="58"/>
                </a:cxn>
                <a:cxn ang="0">
                  <a:pos x="31" y="54"/>
                </a:cxn>
                <a:cxn ang="0">
                  <a:pos x="38" y="59"/>
                </a:cxn>
                <a:cxn ang="0">
                  <a:pos x="41" y="59"/>
                </a:cxn>
                <a:cxn ang="0">
                  <a:pos x="44" y="64"/>
                </a:cxn>
                <a:cxn ang="0">
                  <a:pos x="49" y="66"/>
                </a:cxn>
                <a:cxn ang="0">
                  <a:pos x="52" y="63"/>
                </a:cxn>
                <a:cxn ang="0">
                  <a:pos x="54" y="64"/>
                </a:cxn>
                <a:cxn ang="0">
                  <a:pos x="57" y="65"/>
                </a:cxn>
                <a:cxn ang="0">
                  <a:pos x="60" y="63"/>
                </a:cxn>
                <a:cxn ang="0">
                  <a:pos x="60" y="59"/>
                </a:cxn>
                <a:cxn ang="0">
                  <a:pos x="63" y="59"/>
                </a:cxn>
                <a:cxn ang="0">
                  <a:pos x="65" y="61"/>
                </a:cxn>
                <a:cxn ang="0">
                  <a:pos x="68" y="62"/>
                </a:cxn>
                <a:cxn ang="0">
                  <a:pos x="70" y="64"/>
                </a:cxn>
                <a:cxn ang="0">
                  <a:pos x="72" y="64"/>
                </a:cxn>
                <a:cxn ang="0">
                  <a:pos x="73" y="64"/>
                </a:cxn>
                <a:cxn ang="0">
                  <a:pos x="75" y="62"/>
                </a:cxn>
                <a:cxn ang="0">
                  <a:pos x="72" y="61"/>
                </a:cxn>
                <a:cxn ang="0">
                  <a:pos x="69" y="60"/>
                </a:cxn>
                <a:cxn ang="0">
                  <a:pos x="66" y="56"/>
                </a:cxn>
                <a:cxn ang="0">
                  <a:pos x="68" y="54"/>
                </a:cxn>
                <a:cxn ang="0">
                  <a:pos x="70" y="53"/>
                </a:cxn>
                <a:cxn ang="0">
                  <a:pos x="71" y="50"/>
                </a:cxn>
                <a:cxn ang="0">
                  <a:pos x="69" y="48"/>
                </a:cxn>
                <a:cxn ang="0">
                  <a:pos x="65" y="52"/>
                </a:cxn>
                <a:cxn ang="0">
                  <a:pos x="63" y="49"/>
                </a:cxn>
                <a:cxn ang="0">
                  <a:pos x="64" y="49"/>
                </a:cxn>
                <a:cxn ang="0">
                  <a:pos x="63" y="48"/>
                </a:cxn>
                <a:cxn ang="0">
                  <a:pos x="63" y="48"/>
                </a:cxn>
                <a:cxn ang="0">
                  <a:pos x="60" y="49"/>
                </a:cxn>
                <a:cxn ang="0">
                  <a:pos x="53" y="48"/>
                </a:cxn>
                <a:cxn ang="0">
                  <a:pos x="56" y="44"/>
                </a:cxn>
                <a:cxn ang="0">
                  <a:pos x="60" y="45"/>
                </a:cxn>
                <a:cxn ang="0">
                  <a:pos x="62" y="38"/>
                </a:cxn>
                <a:cxn ang="0">
                  <a:pos x="35" y="34"/>
                </a:cxn>
                <a:cxn ang="0">
                  <a:pos x="38" y="21"/>
                </a:cxn>
                <a:cxn ang="0">
                  <a:pos x="42" y="13"/>
                </a:cxn>
                <a:cxn ang="0">
                  <a:pos x="40" y="0"/>
                </a:cxn>
              </a:cxnLst>
              <a:rect l="0" t="0" r="r" b="b"/>
              <a:pathLst>
                <a:path w="75" h="67">
                  <a:moveTo>
                    <a:pt x="0" y="1"/>
                  </a:moveTo>
                  <a:lnTo>
                    <a:pt x="1" y="19"/>
                  </a:lnTo>
                  <a:lnTo>
                    <a:pt x="3" y="21"/>
                  </a:lnTo>
                  <a:lnTo>
                    <a:pt x="3" y="25"/>
                  </a:lnTo>
                  <a:lnTo>
                    <a:pt x="7" y="32"/>
                  </a:lnTo>
                  <a:lnTo>
                    <a:pt x="7" y="37"/>
                  </a:lnTo>
                  <a:lnTo>
                    <a:pt x="5" y="42"/>
                  </a:lnTo>
                  <a:lnTo>
                    <a:pt x="5" y="45"/>
                  </a:lnTo>
                  <a:lnTo>
                    <a:pt x="6" y="48"/>
                  </a:lnTo>
                  <a:lnTo>
                    <a:pt x="6" y="51"/>
                  </a:lnTo>
                  <a:lnTo>
                    <a:pt x="4" y="53"/>
                  </a:lnTo>
                  <a:lnTo>
                    <a:pt x="2" y="55"/>
                  </a:lnTo>
                  <a:lnTo>
                    <a:pt x="4" y="56"/>
                  </a:lnTo>
                  <a:lnTo>
                    <a:pt x="14" y="55"/>
                  </a:lnTo>
                  <a:lnTo>
                    <a:pt x="22" y="59"/>
                  </a:lnTo>
                  <a:lnTo>
                    <a:pt x="30" y="58"/>
                  </a:lnTo>
                  <a:lnTo>
                    <a:pt x="29" y="56"/>
                  </a:lnTo>
                  <a:lnTo>
                    <a:pt x="31" y="54"/>
                  </a:lnTo>
                  <a:lnTo>
                    <a:pt x="37" y="55"/>
                  </a:lnTo>
                  <a:lnTo>
                    <a:pt x="38" y="59"/>
                  </a:lnTo>
                  <a:lnTo>
                    <a:pt x="39" y="58"/>
                  </a:lnTo>
                  <a:lnTo>
                    <a:pt x="41" y="59"/>
                  </a:lnTo>
                  <a:lnTo>
                    <a:pt x="44" y="62"/>
                  </a:lnTo>
                  <a:lnTo>
                    <a:pt x="44" y="64"/>
                  </a:lnTo>
                  <a:lnTo>
                    <a:pt x="47" y="64"/>
                  </a:lnTo>
                  <a:lnTo>
                    <a:pt x="49" y="66"/>
                  </a:lnTo>
                  <a:lnTo>
                    <a:pt x="50" y="65"/>
                  </a:lnTo>
                  <a:lnTo>
                    <a:pt x="52" y="63"/>
                  </a:lnTo>
                  <a:lnTo>
                    <a:pt x="52" y="62"/>
                  </a:lnTo>
                  <a:lnTo>
                    <a:pt x="54" y="64"/>
                  </a:lnTo>
                  <a:lnTo>
                    <a:pt x="55" y="62"/>
                  </a:lnTo>
                  <a:lnTo>
                    <a:pt x="57" y="65"/>
                  </a:lnTo>
                  <a:lnTo>
                    <a:pt x="59" y="64"/>
                  </a:lnTo>
                  <a:lnTo>
                    <a:pt x="60" y="63"/>
                  </a:lnTo>
                  <a:lnTo>
                    <a:pt x="59" y="62"/>
                  </a:lnTo>
                  <a:lnTo>
                    <a:pt x="60" y="59"/>
                  </a:lnTo>
                  <a:lnTo>
                    <a:pt x="60" y="59"/>
                  </a:lnTo>
                  <a:lnTo>
                    <a:pt x="63" y="59"/>
                  </a:lnTo>
                  <a:lnTo>
                    <a:pt x="63" y="61"/>
                  </a:lnTo>
                  <a:lnTo>
                    <a:pt x="65" y="61"/>
                  </a:lnTo>
                  <a:lnTo>
                    <a:pt x="67" y="62"/>
                  </a:lnTo>
                  <a:lnTo>
                    <a:pt x="68" y="62"/>
                  </a:lnTo>
                  <a:lnTo>
                    <a:pt x="69" y="63"/>
                  </a:lnTo>
                  <a:lnTo>
                    <a:pt x="70" y="64"/>
                  </a:lnTo>
                  <a:lnTo>
                    <a:pt x="70" y="67"/>
                  </a:lnTo>
                  <a:lnTo>
                    <a:pt x="72" y="64"/>
                  </a:lnTo>
                  <a:lnTo>
                    <a:pt x="73" y="66"/>
                  </a:lnTo>
                  <a:lnTo>
                    <a:pt x="73" y="64"/>
                  </a:lnTo>
                  <a:lnTo>
                    <a:pt x="75" y="64"/>
                  </a:lnTo>
                  <a:lnTo>
                    <a:pt x="75" y="62"/>
                  </a:lnTo>
                  <a:lnTo>
                    <a:pt x="73" y="62"/>
                  </a:lnTo>
                  <a:lnTo>
                    <a:pt x="72" y="61"/>
                  </a:lnTo>
                  <a:lnTo>
                    <a:pt x="70" y="61"/>
                  </a:lnTo>
                  <a:lnTo>
                    <a:pt x="69" y="60"/>
                  </a:lnTo>
                  <a:lnTo>
                    <a:pt x="67" y="60"/>
                  </a:lnTo>
                  <a:lnTo>
                    <a:pt x="66" y="56"/>
                  </a:lnTo>
                  <a:lnTo>
                    <a:pt x="67" y="55"/>
                  </a:lnTo>
                  <a:lnTo>
                    <a:pt x="68" y="54"/>
                  </a:lnTo>
                  <a:lnTo>
                    <a:pt x="69" y="53"/>
                  </a:lnTo>
                  <a:lnTo>
                    <a:pt x="70" y="53"/>
                  </a:lnTo>
                  <a:lnTo>
                    <a:pt x="72" y="51"/>
                  </a:lnTo>
                  <a:lnTo>
                    <a:pt x="71" y="50"/>
                  </a:lnTo>
                  <a:lnTo>
                    <a:pt x="71" y="47"/>
                  </a:lnTo>
                  <a:lnTo>
                    <a:pt x="69" y="48"/>
                  </a:lnTo>
                  <a:lnTo>
                    <a:pt x="67" y="49"/>
                  </a:lnTo>
                  <a:lnTo>
                    <a:pt x="65" y="52"/>
                  </a:lnTo>
                  <a:lnTo>
                    <a:pt x="62" y="50"/>
                  </a:lnTo>
                  <a:lnTo>
                    <a:pt x="63" y="49"/>
                  </a:lnTo>
                  <a:lnTo>
                    <a:pt x="64" y="48"/>
                  </a:lnTo>
                  <a:lnTo>
                    <a:pt x="64" y="49"/>
                  </a:lnTo>
                  <a:lnTo>
                    <a:pt x="65" y="47"/>
                  </a:lnTo>
                  <a:lnTo>
                    <a:pt x="63" y="48"/>
                  </a:lnTo>
                  <a:lnTo>
                    <a:pt x="63" y="47"/>
                  </a:lnTo>
                  <a:lnTo>
                    <a:pt x="63" y="48"/>
                  </a:lnTo>
                  <a:lnTo>
                    <a:pt x="61" y="47"/>
                  </a:lnTo>
                  <a:lnTo>
                    <a:pt x="60" y="49"/>
                  </a:lnTo>
                  <a:lnTo>
                    <a:pt x="58" y="49"/>
                  </a:lnTo>
                  <a:lnTo>
                    <a:pt x="53" y="48"/>
                  </a:lnTo>
                  <a:lnTo>
                    <a:pt x="53" y="47"/>
                  </a:lnTo>
                  <a:lnTo>
                    <a:pt x="56" y="44"/>
                  </a:lnTo>
                  <a:lnTo>
                    <a:pt x="58" y="44"/>
                  </a:lnTo>
                  <a:lnTo>
                    <a:pt x="60" y="45"/>
                  </a:lnTo>
                  <a:lnTo>
                    <a:pt x="66" y="46"/>
                  </a:lnTo>
                  <a:lnTo>
                    <a:pt x="62" y="38"/>
                  </a:lnTo>
                  <a:lnTo>
                    <a:pt x="62" y="33"/>
                  </a:lnTo>
                  <a:lnTo>
                    <a:pt x="35" y="34"/>
                  </a:lnTo>
                  <a:lnTo>
                    <a:pt x="36" y="31"/>
                  </a:lnTo>
                  <a:lnTo>
                    <a:pt x="38" y="21"/>
                  </a:lnTo>
                  <a:lnTo>
                    <a:pt x="43" y="15"/>
                  </a:lnTo>
                  <a:lnTo>
                    <a:pt x="42" y="13"/>
                  </a:lnTo>
                  <a:lnTo>
                    <a:pt x="42" y="7"/>
                  </a:lnTo>
                  <a:lnTo>
                    <a:pt x="40" y="0"/>
                  </a:lnTo>
                  <a:lnTo>
                    <a:pt x="0" y="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9" name="Freeform 22">
              <a:extLst>
                <a:ext uri="{FF2B5EF4-FFF2-40B4-BE49-F238E27FC236}">
                  <a16:creationId xmlns:a16="http://schemas.microsoft.com/office/drawing/2014/main" id="{050F6565-0BB5-2DBE-2060-C47BB2288D6A}"/>
                </a:ext>
              </a:extLst>
            </p:cNvPr>
            <p:cNvSpPr>
              <a:spLocks/>
            </p:cNvSpPr>
            <p:nvPr/>
          </p:nvSpPr>
          <p:spPr bwMode="auto">
            <a:xfrm>
              <a:off x="7343775" y="1873250"/>
              <a:ext cx="466725" cy="742950"/>
            </a:xfrm>
            <a:custGeom>
              <a:avLst/>
              <a:gdLst/>
              <a:ahLst/>
              <a:cxnLst>
                <a:cxn ang="0">
                  <a:pos x="0" y="42"/>
                </a:cxn>
                <a:cxn ang="0">
                  <a:pos x="3" y="43"/>
                </a:cxn>
                <a:cxn ang="0">
                  <a:pos x="3" y="38"/>
                </a:cxn>
                <a:cxn ang="0">
                  <a:pos x="6" y="30"/>
                </a:cxn>
                <a:cxn ang="0">
                  <a:pos x="5" y="26"/>
                </a:cxn>
                <a:cxn ang="0">
                  <a:pos x="6" y="19"/>
                </a:cxn>
                <a:cxn ang="0">
                  <a:pos x="6" y="16"/>
                </a:cxn>
                <a:cxn ang="0">
                  <a:pos x="12" y="2"/>
                </a:cxn>
                <a:cxn ang="0">
                  <a:pos x="13" y="2"/>
                </a:cxn>
                <a:cxn ang="0">
                  <a:pos x="14" y="4"/>
                </a:cxn>
                <a:cxn ang="0">
                  <a:pos x="21" y="2"/>
                </a:cxn>
                <a:cxn ang="0">
                  <a:pos x="21" y="1"/>
                </a:cxn>
                <a:cxn ang="0">
                  <a:pos x="23" y="0"/>
                </a:cxn>
                <a:cxn ang="0">
                  <a:pos x="27" y="2"/>
                </a:cxn>
                <a:cxn ang="0">
                  <a:pos x="29" y="4"/>
                </a:cxn>
                <a:cxn ang="0">
                  <a:pos x="36" y="26"/>
                </a:cxn>
                <a:cxn ang="0">
                  <a:pos x="40" y="26"/>
                </a:cxn>
                <a:cxn ang="0">
                  <a:pos x="41" y="27"/>
                </a:cxn>
                <a:cxn ang="0">
                  <a:pos x="40" y="28"/>
                </a:cxn>
                <a:cxn ang="0">
                  <a:pos x="43" y="33"/>
                </a:cxn>
                <a:cxn ang="0">
                  <a:pos x="44" y="32"/>
                </a:cxn>
                <a:cxn ang="0">
                  <a:pos x="48" y="35"/>
                </a:cxn>
                <a:cxn ang="0">
                  <a:pos x="46" y="36"/>
                </a:cxn>
                <a:cxn ang="0">
                  <a:pos x="46" y="37"/>
                </a:cxn>
                <a:cxn ang="0">
                  <a:pos x="49" y="37"/>
                </a:cxn>
                <a:cxn ang="0">
                  <a:pos x="47" y="41"/>
                </a:cxn>
                <a:cxn ang="0">
                  <a:pos x="45" y="40"/>
                </a:cxn>
                <a:cxn ang="0">
                  <a:pos x="43" y="42"/>
                </a:cxn>
                <a:cxn ang="0">
                  <a:pos x="43" y="44"/>
                </a:cxn>
                <a:cxn ang="0">
                  <a:pos x="42" y="45"/>
                </a:cxn>
                <a:cxn ang="0">
                  <a:pos x="40" y="44"/>
                </a:cxn>
                <a:cxn ang="0">
                  <a:pos x="40" y="47"/>
                </a:cxn>
                <a:cxn ang="0">
                  <a:pos x="39" y="46"/>
                </a:cxn>
                <a:cxn ang="0">
                  <a:pos x="39" y="49"/>
                </a:cxn>
                <a:cxn ang="0">
                  <a:pos x="36" y="46"/>
                </a:cxn>
                <a:cxn ang="0">
                  <a:pos x="35" y="48"/>
                </a:cxn>
                <a:cxn ang="0">
                  <a:pos x="33" y="49"/>
                </a:cxn>
                <a:cxn ang="0">
                  <a:pos x="32" y="52"/>
                </a:cxn>
                <a:cxn ang="0">
                  <a:pos x="30" y="51"/>
                </a:cxn>
                <a:cxn ang="0">
                  <a:pos x="31" y="49"/>
                </a:cxn>
                <a:cxn ang="0">
                  <a:pos x="29" y="47"/>
                </a:cxn>
                <a:cxn ang="0">
                  <a:pos x="28" y="50"/>
                </a:cxn>
                <a:cxn ang="0">
                  <a:pos x="28" y="57"/>
                </a:cxn>
                <a:cxn ang="0">
                  <a:pos x="27" y="58"/>
                </a:cxn>
                <a:cxn ang="0">
                  <a:pos x="26" y="58"/>
                </a:cxn>
                <a:cxn ang="0">
                  <a:pos x="25" y="58"/>
                </a:cxn>
                <a:cxn ang="0">
                  <a:pos x="23" y="62"/>
                </a:cxn>
                <a:cxn ang="0">
                  <a:pos x="21" y="62"/>
                </a:cxn>
                <a:cxn ang="0">
                  <a:pos x="21" y="65"/>
                </a:cxn>
                <a:cxn ang="0">
                  <a:pos x="20" y="62"/>
                </a:cxn>
                <a:cxn ang="0">
                  <a:pos x="17" y="65"/>
                </a:cxn>
                <a:cxn ang="0">
                  <a:pos x="16" y="67"/>
                </a:cxn>
                <a:cxn ang="0">
                  <a:pos x="17" y="68"/>
                </a:cxn>
                <a:cxn ang="0">
                  <a:pos x="16" y="69"/>
                </a:cxn>
                <a:cxn ang="0">
                  <a:pos x="16" y="71"/>
                </a:cxn>
                <a:cxn ang="0">
                  <a:pos x="15" y="73"/>
                </a:cxn>
                <a:cxn ang="0">
                  <a:pos x="14" y="78"/>
                </a:cxn>
                <a:cxn ang="0">
                  <a:pos x="13" y="78"/>
                </a:cxn>
                <a:cxn ang="0">
                  <a:pos x="9" y="71"/>
                </a:cxn>
                <a:cxn ang="0">
                  <a:pos x="0" y="42"/>
                </a:cxn>
              </a:cxnLst>
              <a:rect l="0" t="0" r="r" b="b"/>
              <a:pathLst>
                <a:path w="49" h="78">
                  <a:moveTo>
                    <a:pt x="0" y="42"/>
                  </a:moveTo>
                  <a:lnTo>
                    <a:pt x="3" y="43"/>
                  </a:lnTo>
                  <a:lnTo>
                    <a:pt x="3" y="38"/>
                  </a:lnTo>
                  <a:lnTo>
                    <a:pt x="6" y="30"/>
                  </a:lnTo>
                  <a:lnTo>
                    <a:pt x="5" y="26"/>
                  </a:lnTo>
                  <a:lnTo>
                    <a:pt x="6" y="19"/>
                  </a:lnTo>
                  <a:lnTo>
                    <a:pt x="6" y="16"/>
                  </a:lnTo>
                  <a:lnTo>
                    <a:pt x="12" y="2"/>
                  </a:lnTo>
                  <a:lnTo>
                    <a:pt x="13" y="2"/>
                  </a:lnTo>
                  <a:lnTo>
                    <a:pt x="14" y="4"/>
                  </a:lnTo>
                  <a:lnTo>
                    <a:pt x="21" y="2"/>
                  </a:lnTo>
                  <a:lnTo>
                    <a:pt x="21" y="1"/>
                  </a:lnTo>
                  <a:lnTo>
                    <a:pt x="23" y="0"/>
                  </a:lnTo>
                  <a:lnTo>
                    <a:pt x="27" y="2"/>
                  </a:lnTo>
                  <a:lnTo>
                    <a:pt x="29" y="4"/>
                  </a:lnTo>
                  <a:lnTo>
                    <a:pt x="36" y="26"/>
                  </a:lnTo>
                  <a:lnTo>
                    <a:pt x="40" y="26"/>
                  </a:lnTo>
                  <a:lnTo>
                    <a:pt x="41" y="27"/>
                  </a:lnTo>
                  <a:lnTo>
                    <a:pt x="40" y="28"/>
                  </a:lnTo>
                  <a:lnTo>
                    <a:pt x="43" y="33"/>
                  </a:lnTo>
                  <a:lnTo>
                    <a:pt x="44" y="32"/>
                  </a:lnTo>
                  <a:lnTo>
                    <a:pt x="48" y="35"/>
                  </a:lnTo>
                  <a:lnTo>
                    <a:pt x="46" y="36"/>
                  </a:lnTo>
                  <a:lnTo>
                    <a:pt x="46" y="37"/>
                  </a:lnTo>
                  <a:lnTo>
                    <a:pt x="49" y="37"/>
                  </a:lnTo>
                  <a:lnTo>
                    <a:pt x="47" y="41"/>
                  </a:lnTo>
                  <a:lnTo>
                    <a:pt x="45" y="40"/>
                  </a:lnTo>
                  <a:lnTo>
                    <a:pt x="43" y="42"/>
                  </a:lnTo>
                  <a:lnTo>
                    <a:pt x="43" y="44"/>
                  </a:lnTo>
                  <a:lnTo>
                    <a:pt x="42" y="45"/>
                  </a:lnTo>
                  <a:lnTo>
                    <a:pt x="40" y="44"/>
                  </a:lnTo>
                  <a:lnTo>
                    <a:pt x="40" y="47"/>
                  </a:lnTo>
                  <a:lnTo>
                    <a:pt x="39" y="46"/>
                  </a:lnTo>
                  <a:lnTo>
                    <a:pt x="39" y="49"/>
                  </a:lnTo>
                  <a:lnTo>
                    <a:pt x="36" y="46"/>
                  </a:lnTo>
                  <a:lnTo>
                    <a:pt x="35" y="48"/>
                  </a:lnTo>
                  <a:lnTo>
                    <a:pt x="33" y="49"/>
                  </a:lnTo>
                  <a:lnTo>
                    <a:pt x="32" y="52"/>
                  </a:lnTo>
                  <a:lnTo>
                    <a:pt x="30" y="51"/>
                  </a:lnTo>
                  <a:lnTo>
                    <a:pt x="31" y="49"/>
                  </a:lnTo>
                  <a:lnTo>
                    <a:pt x="29" y="47"/>
                  </a:lnTo>
                  <a:lnTo>
                    <a:pt x="28" y="50"/>
                  </a:lnTo>
                  <a:lnTo>
                    <a:pt x="28" y="57"/>
                  </a:lnTo>
                  <a:lnTo>
                    <a:pt x="27" y="58"/>
                  </a:lnTo>
                  <a:lnTo>
                    <a:pt x="26" y="58"/>
                  </a:lnTo>
                  <a:lnTo>
                    <a:pt x="25" y="58"/>
                  </a:lnTo>
                  <a:lnTo>
                    <a:pt x="23" y="62"/>
                  </a:lnTo>
                  <a:lnTo>
                    <a:pt x="21" y="62"/>
                  </a:lnTo>
                  <a:lnTo>
                    <a:pt x="21" y="65"/>
                  </a:lnTo>
                  <a:lnTo>
                    <a:pt x="20" y="62"/>
                  </a:lnTo>
                  <a:lnTo>
                    <a:pt x="17" y="65"/>
                  </a:lnTo>
                  <a:lnTo>
                    <a:pt x="16" y="67"/>
                  </a:lnTo>
                  <a:lnTo>
                    <a:pt x="17" y="68"/>
                  </a:lnTo>
                  <a:lnTo>
                    <a:pt x="16" y="69"/>
                  </a:lnTo>
                  <a:lnTo>
                    <a:pt x="16" y="71"/>
                  </a:lnTo>
                  <a:lnTo>
                    <a:pt x="15" y="73"/>
                  </a:lnTo>
                  <a:lnTo>
                    <a:pt x="14" y="78"/>
                  </a:lnTo>
                  <a:lnTo>
                    <a:pt x="13" y="78"/>
                  </a:lnTo>
                  <a:lnTo>
                    <a:pt x="9" y="71"/>
                  </a:lnTo>
                  <a:lnTo>
                    <a:pt x="0" y="4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0" name="Freeform 23">
              <a:extLst>
                <a:ext uri="{FF2B5EF4-FFF2-40B4-BE49-F238E27FC236}">
                  <a16:creationId xmlns:a16="http://schemas.microsoft.com/office/drawing/2014/main" id="{B8B934BA-8F27-7390-1A29-6C9D3D3C7E74}"/>
                </a:ext>
              </a:extLst>
            </p:cNvPr>
            <p:cNvSpPr>
              <a:spLocks/>
            </p:cNvSpPr>
            <p:nvPr/>
          </p:nvSpPr>
          <p:spPr bwMode="auto">
            <a:xfrm>
              <a:off x="6562725" y="3282950"/>
              <a:ext cx="581025" cy="285750"/>
            </a:xfrm>
            <a:custGeom>
              <a:avLst/>
              <a:gdLst/>
              <a:ahLst/>
              <a:cxnLst>
                <a:cxn ang="0">
                  <a:pos x="1" y="18"/>
                </a:cxn>
                <a:cxn ang="0">
                  <a:pos x="13" y="10"/>
                </a:cxn>
                <a:cxn ang="0">
                  <a:pos x="18" y="7"/>
                </a:cxn>
                <a:cxn ang="0">
                  <a:pos x="24" y="12"/>
                </a:cxn>
                <a:cxn ang="0">
                  <a:pos x="29" y="15"/>
                </a:cxn>
                <a:cxn ang="0">
                  <a:pos x="34" y="16"/>
                </a:cxn>
                <a:cxn ang="0">
                  <a:pos x="34" y="19"/>
                </a:cxn>
                <a:cxn ang="0">
                  <a:pos x="31" y="24"/>
                </a:cxn>
                <a:cxn ang="0">
                  <a:pos x="35" y="26"/>
                </a:cxn>
                <a:cxn ang="0">
                  <a:pos x="37" y="27"/>
                </a:cxn>
                <a:cxn ang="0">
                  <a:pos x="39" y="28"/>
                </a:cxn>
                <a:cxn ang="0">
                  <a:pos x="42" y="28"/>
                </a:cxn>
                <a:cxn ang="0">
                  <a:pos x="46" y="29"/>
                </a:cxn>
                <a:cxn ang="0">
                  <a:pos x="40" y="23"/>
                </a:cxn>
                <a:cxn ang="0">
                  <a:pos x="41" y="22"/>
                </a:cxn>
                <a:cxn ang="0">
                  <a:pos x="41" y="12"/>
                </a:cxn>
                <a:cxn ang="0">
                  <a:pos x="43" y="6"/>
                </a:cxn>
                <a:cxn ang="0">
                  <a:pos x="46" y="4"/>
                </a:cxn>
                <a:cxn ang="0">
                  <a:pos x="44" y="7"/>
                </a:cxn>
                <a:cxn ang="0">
                  <a:pos x="43" y="12"/>
                </a:cxn>
                <a:cxn ang="0">
                  <a:pos x="44" y="14"/>
                </a:cxn>
                <a:cxn ang="0">
                  <a:pos x="45" y="17"/>
                </a:cxn>
                <a:cxn ang="0">
                  <a:pos x="43" y="18"/>
                </a:cxn>
                <a:cxn ang="0">
                  <a:pos x="46" y="19"/>
                </a:cxn>
                <a:cxn ang="0">
                  <a:pos x="44" y="20"/>
                </a:cxn>
                <a:cxn ang="0">
                  <a:pos x="49" y="26"/>
                </a:cxn>
                <a:cxn ang="0">
                  <a:pos x="50" y="27"/>
                </a:cxn>
                <a:cxn ang="0">
                  <a:pos x="51" y="28"/>
                </a:cxn>
                <a:cxn ang="0">
                  <a:pos x="52" y="30"/>
                </a:cxn>
                <a:cxn ang="0">
                  <a:pos x="55" y="29"/>
                </a:cxn>
                <a:cxn ang="0">
                  <a:pos x="59" y="23"/>
                </a:cxn>
                <a:cxn ang="0">
                  <a:pos x="59" y="27"/>
                </a:cxn>
                <a:cxn ang="0">
                  <a:pos x="59" y="30"/>
                </a:cxn>
                <a:cxn ang="0">
                  <a:pos x="61" y="19"/>
                </a:cxn>
                <a:cxn ang="0">
                  <a:pos x="52" y="21"/>
                </a:cxn>
                <a:cxn ang="0">
                  <a:pos x="47" y="0"/>
                </a:cxn>
              </a:cxnLst>
              <a:rect l="0" t="0" r="r" b="b"/>
              <a:pathLst>
                <a:path w="61" h="30">
                  <a:moveTo>
                    <a:pt x="0" y="9"/>
                  </a:moveTo>
                  <a:lnTo>
                    <a:pt x="1" y="18"/>
                  </a:lnTo>
                  <a:lnTo>
                    <a:pt x="6" y="12"/>
                  </a:lnTo>
                  <a:lnTo>
                    <a:pt x="13" y="10"/>
                  </a:lnTo>
                  <a:lnTo>
                    <a:pt x="15" y="8"/>
                  </a:lnTo>
                  <a:lnTo>
                    <a:pt x="18" y="7"/>
                  </a:lnTo>
                  <a:lnTo>
                    <a:pt x="22" y="9"/>
                  </a:lnTo>
                  <a:lnTo>
                    <a:pt x="24" y="12"/>
                  </a:lnTo>
                  <a:lnTo>
                    <a:pt x="27" y="12"/>
                  </a:lnTo>
                  <a:lnTo>
                    <a:pt x="29" y="15"/>
                  </a:lnTo>
                  <a:lnTo>
                    <a:pt x="32" y="17"/>
                  </a:lnTo>
                  <a:lnTo>
                    <a:pt x="34" y="16"/>
                  </a:lnTo>
                  <a:lnTo>
                    <a:pt x="34" y="17"/>
                  </a:lnTo>
                  <a:lnTo>
                    <a:pt x="34" y="19"/>
                  </a:lnTo>
                  <a:lnTo>
                    <a:pt x="33" y="21"/>
                  </a:lnTo>
                  <a:lnTo>
                    <a:pt x="31" y="24"/>
                  </a:lnTo>
                  <a:lnTo>
                    <a:pt x="32" y="27"/>
                  </a:lnTo>
                  <a:lnTo>
                    <a:pt x="35" y="26"/>
                  </a:lnTo>
                  <a:lnTo>
                    <a:pt x="35" y="25"/>
                  </a:lnTo>
                  <a:lnTo>
                    <a:pt x="37" y="27"/>
                  </a:lnTo>
                  <a:lnTo>
                    <a:pt x="38" y="26"/>
                  </a:lnTo>
                  <a:lnTo>
                    <a:pt x="39" y="28"/>
                  </a:lnTo>
                  <a:lnTo>
                    <a:pt x="40" y="27"/>
                  </a:lnTo>
                  <a:lnTo>
                    <a:pt x="42" y="28"/>
                  </a:lnTo>
                  <a:lnTo>
                    <a:pt x="43" y="27"/>
                  </a:lnTo>
                  <a:lnTo>
                    <a:pt x="46" y="29"/>
                  </a:lnTo>
                  <a:lnTo>
                    <a:pt x="44" y="26"/>
                  </a:lnTo>
                  <a:lnTo>
                    <a:pt x="40" y="23"/>
                  </a:lnTo>
                  <a:lnTo>
                    <a:pt x="44" y="25"/>
                  </a:lnTo>
                  <a:lnTo>
                    <a:pt x="41" y="22"/>
                  </a:lnTo>
                  <a:lnTo>
                    <a:pt x="41" y="19"/>
                  </a:lnTo>
                  <a:lnTo>
                    <a:pt x="41" y="12"/>
                  </a:lnTo>
                  <a:lnTo>
                    <a:pt x="38" y="11"/>
                  </a:lnTo>
                  <a:lnTo>
                    <a:pt x="43" y="6"/>
                  </a:lnTo>
                  <a:lnTo>
                    <a:pt x="44" y="4"/>
                  </a:lnTo>
                  <a:lnTo>
                    <a:pt x="46" y="4"/>
                  </a:lnTo>
                  <a:lnTo>
                    <a:pt x="46" y="6"/>
                  </a:lnTo>
                  <a:lnTo>
                    <a:pt x="44" y="7"/>
                  </a:lnTo>
                  <a:lnTo>
                    <a:pt x="43" y="10"/>
                  </a:lnTo>
                  <a:lnTo>
                    <a:pt x="43" y="12"/>
                  </a:lnTo>
                  <a:lnTo>
                    <a:pt x="45" y="11"/>
                  </a:lnTo>
                  <a:lnTo>
                    <a:pt x="44" y="14"/>
                  </a:lnTo>
                  <a:lnTo>
                    <a:pt x="45" y="15"/>
                  </a:lnTo>
                  <a:lnTo>
                    <a:pt x="45" y="17"/>
                  </a:lnTo>
                  <a:lnTo>
                    <a:pt x="44" y="16"/>
                  </a:lnTo>
                  <a:lnTo>
                    <a:pt x="43" y="18"/>
                  </a:lnTo>
                  <a:lnTo>
                    <a:pt x="46" y="18"/>
                  </a:lnTo>
                  <a:lnTo>
                    <a:pt x="46" y="19"/>
                  </a:lnTo>
                  <a:lnTo>
                    <a:pt x="47" y="20"/>
                  </a:lnTo>
                  <a:lnTo>
                    <a:pt x="44" y="20"/>
                  </a:lnTo>
                  <a:lnTo>
                    <a:pt x="45" y="24"/>
                  </a:lnTo>
                  <a:lnTo>
                    <a:pt x="49" y="26"/>
                  </a:lnTo>
                  <a:lnTo>
                    <a:pt x="50" y="24"/>
                  </a:lnTo>
                  <a:lnTo>
                    <a:pt x="50" y="27"/>
                  </a:lnTo>
                  <a:lnTo>
                    <a:pt x="52" y="26"/>
                  </a:lnTo>
                  <a:lnTo>
                    <a:pt x="51" y="28"/>
                  </a:lnTo>
                  <a:lnTo>
                    <a:pt x="53" y="28"/>
                  </a:lnTo>
                  <a:lnTo>
                    <a:pt x="52" y="30"/>
                  </a:lnTo>
                  <a:lnTo>
                    <a:pt x="52" y="30"/>
                  </a:lnTo>
                  <a:lnTo>
                    <a:pt x="55" y="29"/>
                  </a:lnTo>
                  <a:lnTo>
                    <a:pt x="58" y="27"/>
                  </a:lnTo>
                  <a:lnTo>
                    <a:pt x="59" y="23"/>
                  </a:lnTo>
                  <a:lnTo>
                    <a:pt x="60" y="26"/>
                  </a:lnTo>
                  <a:lnTo>
                    <a:pt x="59" y="27"/>
                  </a:lnTo>
                  <a:lnTo>
                    <a:pt x="58" y="29"/>
                  </a:lnTo>
                  <a:lnTo>
                    <a:pt x="59" y="30"/>
                  </a:lnTo>
                  <a:lnTo>
                    <a:pt x="60" y="27"/>
                  </a:lnTo>
                  <a:lnTo>
                    <a:pt x="61" y="19"/>
                  </a:lnTo>
                  <a:lnTo>
                    <a:pt x="57" y="20"/>
                  </a:lnTo>
                  <a:lnTo>
                    <a:pt x="52" y="21"/>
                  </a:lnTo>
                  <a:lnTo>
                    <a:pt x="52" y="19"/>
                  </a:lnTo>
                  <a:lnTo>
                    <a:pt x="47" y="0"/>
                  </a:lnTo>
                  <a:lnTo>
                    <a:pt x="0" y="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1" name="Freeform 24">
              <a:extLst>
                <a:ext uri="{FF2B5EF4-FFF2-40B4-BE49-F238E27FC236}">
                  <a16:creationId xmlns:a16="http://schemas.microsoft.com/office/drawing/2014/main" id="{FAEA879E-B3AE-85BB-310D-8DB17DFDE68C}"/>
                </a:ext>
              </a:extLst>
            </p:cNvPr>
            <p:cNvSpPr>
              <a:spLocks/>
            </p:cNvSpPr>
            <p:nvPr/>
          </p:nvSpPr>
          <p:spPr bwMode="auto">
            <a:xfrm>
              <a:off x="7191375" y="2654300"/>
              <a:ext cx="428625" cy="219075"/>
            </a:xfrm>
            <a:custGeom>
              <a:avLst/>
              <a:gdLst/>
              <a:ahLst/>
              <a:cxnLst>
                <a:cxn ang="0">
                  <a:pos x="0" y="9"/>
                </a:cxn>
                <a:cxn ang="0">
                  <a:pos x="0" y="21"/>
                </a:cxn>
                <a:cxn ang="0">
                  <a:pos x="21" y="17"/>
                </a:cxn>
                <a:cxn ang="0">
                  <a:pos x="25" y="16"/>
                </a:cxn>
                <a:cxn ang="0">
                  <a:pos x="26" y="16"/>
                </a:cxn>
                <a:cxn ang="0">
                  <a:pos x="28" y="19"/>
                </a:cxn>
                <a:cxn ang="0">
                  <a:pos x="30" y="20"/>
                </a:cxn>
                <a:cxn ang="0">
                  <a:pos x="32" y="22"/>
                </a:cxn>
                <a:cxn ang="0">
                  <a:pos x="33" y="23"/>
                </a:cxn>
                <a:cxn ang="0">
                  <a:pos x="34" y="21"/>
                </a:cxn>
                <a:cxn ang="0">
                  <a:pos x="35" y="20"/>
                </a:cxn>
                <a:cxn ang="0">
                  <a:pos x="35" y="18"/>
                </a:cxn>
                <a:cxn ang="0">
                  <a:pos x="36" y="18"/>
                </a:cxn>
                <a:cxn ang="0">
                  <a:pos x="37" y="21"/>
                </a:cxn>
                <a:cxn ang="0">
                  <a:pos x="39" y="20"/>
                </a:cxn>
                <a:cxn ang="0">
                  <a:pos x="40" y="19"/>
                </a:cxn>
                <a:cxn ang="0">
                  <a:pos x="42" y="17"/>
                </a:cxn>
                <a:cxn ang="0">
                  <a:pos x="44" y="17"/>
                </a:cxn>
                <a:cxn ang="0">
                  <a:pos x="45" y="18"/>
                </a:cxn>
                <a:cxn ang="0">
                  <a:pos x="45" y="15"/>
                </a:cxn>
                <a:cxn ang="0">
                  <a:pos x="43" y="11"/>
                </a:cxn>
                <a:cxn ang="0">
                  <a:pos x="41" y="10"/>
                </a:cxn>
                <a:cxn ang="0">
                  <a:pos x="40" y="11"/>
                </a:cxn>
                <a:cxn ang="0">
                  <a:pos x="40" y="11"/>
                </a:cxn>
                <a:cxn ang="0">
                  <a:pos x="41" y="11"/>
                </a:cxn>
                <a:cxn ang="0">
                  <a:pos x="42" y="12"/>
                </a:cxn>
                <a:cxn ang="0">
                  <a:pos x="43" y="13"/>
                </a:cxn>
                <a:cxn ang="0">
                  <a:pos x="44" y="14"/>
                </a:cxn>
                <a:cxn ang="0">
                  <a:pos x="43" y="15"/>
                </a:cxn>
                <a:cxn ang="0">
                  <a:pos x="39" y="17"/>
                </a:cxn>
                <a:cxn ang="0">
                  <a:pos x="37" y="16"/>
                </a:cxn>
                <a:cxn ang="0">
                  <a:pos x="37" y="14"/>
                </a:cxn>
                <a:cxn ang="0">
                  <a:pos x="35" y="14"/>
                </a:cxn>
                <a:cxn ang="0">
                  <a:pos x="35" y="13"/>
                </a:cxn>
                <a:cxn ang="0">
                  <a:pos x="33" y="10"/>
                </a:cxn>
                <a:cxn ang="0">
                  <a:pos x="31" y="9"/>
                </a:cxn>
                <a:cxn ang="0">
                  <a:pos x="31" y="10"/>
                </a:cxn>
                <a:cxn ang="0">
                  <a:pos x="29" y="10"/>
                </a:cxn>
                <a:cxn ang="0">
                  <a:pos x="29" y="9"/>
                </a:cxn>
                <a:cxn ang="0">
                  <a:pos x="29" y="7"/>
                </a:cxn>
                <a:cxn ang="0">
                  <a:pos x="31" y="6"/>
                </a:cxn>
                <a:cxn ang="0">
                  <a:pos x="30" y="5"/>
                </a:cxn>
                <a:cxn ang="0">
                  <a:pos x="32" y="4"/>
                </a:cxn>
                <a:cxn ang="0">
                  <a:pos x="30" y="2"/>
                </a:cxn>
                <a:cxn ang="0">
                  <a:pos x="29" y="0"/>
                </a:cxn>
                <a:cxn ang="0">
                  <a:pos x="25" y="3"/>
                </a:cxn>
                <a:cxn ang="0">
                  <a:pos x="10" y="7"/>
                </a:cxn>
                <a:cxn ang="0">
                  <a:pos x="0" y="9"/>
                </a:cxn>
              </a:cxnLst>
              <a:rect l="0" t="0" r="r" b="b"/>
              <a:pathLst>
                <a:path w="45" h="23">
                  <a:moveTo>
                    <a:pt x="0" y="9"/>
                  </a:moveTo>
                  <a:lnTo>
                    <a:pt x="0" y="21"/>
                  </a:lnTo>
                  <a:lnTo>
                    <a:pt x="21" y="17"/>
                  </a:lnTo>
                  <a:lnTo>
                    <a:pt x="25" y="16"/>
                  </a:lnTo>
                  <a:lnTo>
                    <a:pt x="26" y="16"/>
                  </a:lnTo>
                  <a:lnTo>
                    <a:pt x="28" y="19"/>
                  </a:lnTo>
                  <a:lnTo>
                    <a:pt x="30" y="20"/>
                  </a:lnTo>
                  <a:lnTo>
                    <a:pt x="32" y="22"/>
                  </a:lnTo>
                  <a:lnTo>
                    <a:pt x="33" y="23"/>
                  </a:lnTo>
                  <a:lnTo>
                    <a:pt x="34" y="21"/>
                  </a:lnTo>
                  <a:lnTo>
                    <a:pt x="35" y="20"/>
                  </a:lnTo>
                  <a:lnTo>
                    <a:pt x="35" y="18"/>
                  </a:lnTo>
                  <a:lnTo>
                    <a:pt x="36" y="18"/>
                  </a:lnTo>
                  <a:lnTo>
                    <a:pt x="37" y="21"/>
                  </a:lnTo>
                  <a:lnTo>
                    <a:pt x="39" y="20"/>
                  </a:lnTo>
                  <a:lnTo>
                    <a:pt x="40" y="19"/>
                  </a:lnTo>
                  <a:lnTo>
                    <a:pt x="42" y="17"/>
                  </a:lnTo>
                  <a:lnTo>
                    <a:pt x="44" y="17"/>
                  </a:lnTo>
                  <a:lnTo>
                    <a:pt x="45" y="18"/>
                  </a:lnTo>
                  <a:lnTo>
                    <a:pt x="45" y="15"/>
                  </a:lnTo>
                  <a:lnTo>
                    <a:pt x="43" y="11"/>
                  </a:lnTo>
                  <a:lnTo>
                    <a:pt x="41" y="10"/>
                  </a:lnTo>
                  <a:lnTo>
                    <a:pt x="40" y="11"/>
                  </a:lnTo>
                  <a:lnTo>
                    <a:pt x="40" y="11"/>
                  </a:lnTo>
                  <a:lnTo>
                    <a:pt x="41" y="11"/>
                  </a:lnTo>
                  <a:lnTo>
                    <a:pt x="42" y="12"/>
                  </a:lnTo>
                  <a:lnTo>
                    <a:pt x="43" y="13"/>
                  </a:lnTo>
                  <a:lnTo>
                    <a:pt x="44" y="14"/>
                  </a:lnTo>
                  <a:lnTo>
                    <a:pt x="43" y="15"/>
                  </a:lnTo>
                  <a:lnTo>
                    <a:pt x="39" y="17"/>
                  </a:lnTo>
                  <a:lnTo>
                    <a:pt x="37" y="16"/>
                  </a:lnTo>
                  <a:lnTo>
                    <a:pt x="37" y="14"/>
                  </a:lnTo>
                  <a:lnTo>
                    <a:pt x="35" y="14"/>
                  </a:lnTo>
                  <a:lnTo>
                    <a:pt x="35" y="13"/>
                  </a:lnTo>
                  <a:lnTo>
                    <a:pt x="33" y="10"/>
                  </a:lnTo>
                  <a:lnTo>
                    <a:pt x="31" y="9"/>
                  </a:lnTo>
                  <a:lnTo>
                    <a:pt x="31" y="10"/>
                  </a:lnTo>
                  <a:lnTo>
                    <a:pt x="29" y="10"/>
                  </a:lnTo>
                  <a:lnTo>
                    <a:pt x="29" y="9"/>
                  </a:lnTo>
                  <a:lnTo>
                    <a:pt x="29" y="7"/>
                  </a:lnTo>
                  <a:lnTo>
                    <a:pt x="31" y="6"/>
                  </a:lnTo>
                  <a:lnTo>
                    <a:pt x="30" y="5"/>
                  </a:lnTo>
                  <a:lnTo>
                    <a:pt x="32" y="4"/>
                  </a:lnTo>
                  <a:lnTo>
                    <a:pt x="30" y="2"/>
                  </a:lnTo>
                  <a:lnTo>
                    <a:pt x="29" y="0"/>
                  </a:lnTo>
                  <a:lnTo>
                    <a:pt x="25" y="3"/>
                  </a:lnTo>
                  <a:lnTo>
                    <a:pt x="10" y="7"/>
                  </a:lnTo>
                  <a:lnTo>
                    <a:pt x="0" y="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2" name="Freeform 25">
              <a:extLst>
                <a:ext uri="{FF2B5EF4-FFF2-40B4-BE49-F238E27FC236}">
                  <a16:creationId xmlns:a16="http://schemas.microsoft.com/office/drawing/2014/main" id="{46166CE7-D547-8F3E-9521-4526F92FE2A2}"/>
                </a:ext>
              </a:extLst>
            </p:cNvPr>
            <p:cNvSpPr>
              <a:spLocks/>
            </p:cNvSpPr>
            <p:nvPr/>
          </p:nvSpPr>
          <p:spPr bwMode="auto">
            <a:xfrm>
              <a:off x="7534275" y="2863850"/>
              <a:ext cx="38100" cy="28575"/>
            </a:xfrm>
            <a:custGeom>
              <a:avLst/>
              <a:gdLst/>
              <a:ahLst/>
              <a:cxnLst>
                <a:cxn ang="0">
                  <a:pos x="0" y="3"/>
                </a:cxn>
                <a:cxn ang="0">
                  <a:pos x="2" y="0"/>
                </a:cxn>
                <a:cxn ang="0">
                  <a:pos x="4" y="1"/>
                </a:cxn>
                <a:cxn ang="0">
                  <a:pos x="0" y="3"/>
                </a:cxn>
              </a:cxnLst>
              <a:rect l="0" t="0" r="r" b="b"/>
              <a:pathLst>
                <a:path w="4" h="3">
                  <a:moveTo>
                    <a:pt x="0" y="3"/>
                  </a:moveTo>
                  <a:lnTo>
                    <a:pt x="2" y="0"/>
                  </a:lnTo>
                  <a:lnTo>
                    <a:pt x="4" y="1"/>
                  </a:lnTo>
                  <a:lnTo>
                    <a:pt x="0" y="3"/>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3" name="Freeform 26">
              <a:extLst>
                <a:ext uri="{FF2B5EF4-FFF2-40B4-BE49-F238E27FC236}">
                  <a16:creationId xmlns:a16="http://schemas.microsoft.com/office/drawing/2014/main" id="{FEEFAB45-8943-EB99-5A30-92471EA5B42B}"/>
                </a:ext>
              </a:extLst>
            </p:cNvPr>
            <p:cNvSpPr>
              <a:spLocks/>
            </p:cNvSpPr>
            <p:nvPr/>
          </p:nvSpPr>
          <p:spPr bwMode="auto">
            <a:xfrm>
              <a:off x="7610475" y="2854325"/>
              <a:ext cx="28575" cy="28575"/>
            </a:xfrm>
            <a:custGeom>
              <a:avLst/>
              <a:gdLst/>
              <a:ahLst/>
              <a:cxnLst>
                <a:cxn ang="0">
                  <a:pos x="0" y="3"/>
                </a:cxn>
                <a:cxn ang="0">
                  <a:pos x="2" y="0"/>
                </a:cxn>
                <a:cxn ang="0">
                  <a:pos x="3" y="2"/>
                </a:cxn>
                <a:cxn ang="0">
                  <a:pos x="0" y="3"/>
                </a:cxn>
              </a:cxnLst>
              <a:rect l="0" t="0" r="r" b="b"/>
              <a:pathLst>
                <a:path w="3" h="3">
                  <a:moveTo>
                    <a:pt x="0" y="3"/>
                  </a:moveTo>
                  <a:lnTo>
                    <a:pt x="2" y="0"/>
                  </a:lnTo>
                  <a:lnTo>
                    <a:pt x="3" y="2"/>
                  </a:lnTo>
                  <a:lnTo>
                    <a:pt x="0" y="3"/>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4" name="Freeform 27">
              <a:extLst>
                <a:ext uri="{FF2B5EF4-FFF2-40B4-BE49-F238E27FC236}">
                  <a16:creationId xmlns:a16="http://schemas.microsoft.com/office/drawing/2014/main" id="{263A837E-A2FD-661E-56DC-1077A39313EF}"/>
                </a:ext>
              </a:extLst>
            </p:cNvPr>
            <p:cNvSpPr>
              <a:spLocks/>
            </p:cNvSpPr>
            <p:nvPr/>
          </p:nvSpPr>
          <p:spPr bwMode="auto">
            <a:xfrm>
              <a:off x="5172075" y="2254250"/>
              <a:ext cx="723900" cy="371475"/>
            </a:xfrm>
            <a:custGeom>
              <a:avLst/>
              <a:gdLst/>
              <a:ahLst/>
              <a:cxnLst>
                <a:cxn ang="0">
                  <a:pos x="6" y="21"/>
                </a:cxn>
                <a:cxn ang="0">
                  <a:pos x="27" y="26"/>
                </a:cxn>
                <a:cxn ang="0">
                  <a:pos x="31" y="29"/>
                </a:cxn>
                <a:cxn ang="0">
                  <a:pos x="38" y="31"/>
                </a:cxn>
                <a:cxn ang="0">
                  <a:pos x="40" y="28"/>
                </a:cxn>
                <a:cxn ang="0">
                  <a:pos x="41" y="25"/>
                </a:cxn>
                <a:cxn ang="0">
                  <a:pos x="41" y="26"/>
                </a:cxn>
                <a:cxn ang="0">
                  <a:pos x="42" y="28"/>
                </a:cxn>
                <a:cxn ang="0">
                  <a:pos x="45" y="26"/>
                </a:cxn>
                <a:cxn ang="0">
                  <a:pos x="46" y="25"/>
                </a:cxn>
                <a:cxn ang="0">
                  <a:pos x="45" y="30"/>
                </a:cxn>
                <a:cxn ang="0">
                  <a:pos x="48" y="26"/>
                </a:cxn>
                <a:cxn ang="0">
                  <a:pos x="54" y="23"/>
                </a:cxn>
                <a:cxn ang="0">
                  <a:pos x="59" y="20"/>
                </a:cxn>
                <a:cxn ang="0">
                  <a:pos x="67" y="23"/>
                </a:cxn>
                <a:cxn ang="0">
                  <a:pos x="69" y="20"/>
                </a:cxn>
                <a:cxn ang="0">
                  <a:pos x="76" y="20"/>
                </a:cxn>
                <a:cxn ang="0">
                  <a:pos x="71" y="13"/>
                </a:cxn>
                <a:cxn ang="0">
                  <a:pos x="67" y="13"/>
                </a:cxn>
                <a:cxn ang="0">
                  <a:pos x="64" y="13"/>
                </a:cxn>
                <a:cxn ang="0">
                  <a:pos x="62" y="11"/>
                </a:cxn>
                <a:cxn ang="0">
                  <a:pos x="60" y="9"/>
                </a:cxn>
                <a:cxn ang="0">
                  <a:pos x="49" y="12"/>
                </a:cxn>
                <a:cxn ang="0">
                  <a:pos x="43" y="15"/>
                </a:cxn>
                <a:cxn ang="0">
                  <a:pos x="39" y="14"/>
                </a:cxn>
                <a:cxn ang="0">
                  <a:pos x="35" y="16"/>
                </a:cxn>
                <a:cxn ang="0">
                  <a:pos x="27" y="9"/>
                </a:cxn>
                <a:cxn ang="0">
                  <a:pos x="24" y="11"/>
                </a:cxn>
                <a:cxn ang="0">
                  <a:pos x="23" y="10"/>
                </a:cxn>
                <a:cxn ang="0">
                  <a:pos x="22" y="9"/>
                </a:cxn>
                <a:cxn ang="0">
                  <a:pos x="27" y="1"/>
                </a:cxn>
                <a:cxn ang="0">
                  <a:pos x="30" y="0"/>
                </a:cxn>
                <a:cxn ang="0">
                  <a:pos x="22" y="2"/>
                </a:cxn>
                <a:cxn ang="0">
                  <a:pos x="18" y="6"/>
                </a:cxn>
                <a:cxn ang="0">
                  <a:pos x="14" y="9"/>
                </a:cxn>
                <a:cxn ang="0">
                  <a:pos x="11" y="11"/>
                </a:cxn>
                <a:cxn ang="0">
                  <a:pos x="6" y="13"/>
                </a:cxn>
                <a:cxn ang="0">
                  <a:pos x="0" y="17"/>
                </a:cxn>
              </a:cxnLst>
              <a:rect l="0" t="0" r="r" b="b"/>
              <a:pathLst>
                <a:path w="76" h="39">
                  <a:moveTo>
                    <a:pt x="0" y="17"/>
                  </a:moveTo>
                  <a:lnTo>
                    <a:pt x="6" y="21"/>
                  </a:lnTo>
                  <a:lnTo>
                    <a:pt x="20" y="25"/>
                  </a:lnTo>
                  <a:lnTo>
                    <a:pt x="27" y="26"/>
                  </a:lnTo>
                  <a:lnTo>
                    <a:pt x="28" y="28"/>
                  </a:lnTo>
                  <a:lnTo>
                    <a:pt x="31" y="29"/>
                  </a:lnTo>
                  <a:lnTo>
                    <a:pt x="35" y="39"/>
                  </a:lnTo>
                  <a:lnTo>
                    <a:pt x="38" y="31"/>
                  </a:lnTo>
                  <a:lnTo>
                    <a:pt x="39" y="30"/>
                  </a:lnTo>
                  <a:lnTo>
                    <a:pt x="40" y="28"/>
                  </a:lnTo>
                  <a:lnTo>
                    <a:pt x="40" y="27"/>
                  </a:lnTo>
                  <a:lnTo>
                    <a:pt x="41" y="25"/>
                  </a:lnTo>
                  <a:lnTo>
                    <a:pt x="41" y="25"/>
                  </a:lnTo>
                  <a:lnTo>
                    <a:pt x="41" y="26"/>
                  </a:lnTo>
                  <a:lnTo>
                    <a:pt x="41" y="29"/>
                  </a:lnTo>
                  <a:lnTo>
                    <a:pt x="42" y="28"/>
                  </a:lnTo>
                  <a:lnTo>
                    <a:pt x="43" y="25"/>
                  </a:lnTo>
                  <a:lnTo>
                    <a:pt x="45" y="26"/>
                  </a:lnTo>
                  <a:lnTo>
                    <a:pt x="46" y="25"/>
                  </a:lnTo>
                  <a:lnTo>
                    <a:pt x="46" y="25"/>
                  </a:lnTo>
                  <a:lnTo>
                    <a:pt x="44" y="29"/>
                  </a:lnTo>
                  <a:lnTo>
                    <a:pt x="45" y="30"/>
                  </a:lnTo>
                  <a:lnTo>
                    <a:pt x="47" y="27"/>
                  </a:lnTo>
                  <a:lnTo>
                    <a:pt x="48" y="26"/>
                  </a:lnTo>
                  <a:lnTo>
                    <a:pt x="49" y="23"/>
                  </a:lnTo>
                  <a:lnTo>
                    <a:pt x="54" y="23"/>
                  </a:lnTo>
                  <a:lnTo>
                    <a:pt x="56" y="22"/>
                  </a:lnTo>
                  <a:lnTo>
                    <a:pt x="59" y="20"/>
                  </a:lnTo>
                  <a:lnTo>
                    <a:pt x="64" y="21"/>
                  </a:lnTo>
                  <a:lnTo>
                    <a:pt x="67" y="23"/>
                  </a:lnTo>
                  <a:lnTo>
                    <a:pt x="67" y="20"/>
                  </a:lnTo>
                  <a:lnTo>
                    <a:pt x="69" y="20"/>
                  </a:lnTo>
                  <a:lnTo>
                    <a:pt x="73" y="21"/>
                  </a:lnTo>
                  <a:lnTo>
                    <a:pt x="76" y="20"/>
                  </a:lnTo>
                  <a:lnTo>
                    <a:pt x="72" y="17"/>
                  </a:lnTo>
                  <a:lnTo>
                    <a:pt x="71" y="13"/>
                  </a:lnTo>
                  <a:lnTo>
                    <a:pt x="68" y="14"/>
                  </a:lnTo>
                  <a:lnTo>
                    <a:pt x="67" y="13"/>
                  </a:lnTo>
                  <a:lnTo>
                    <a:pt x="65" y="14"/>
                  </a:lnTo>
                  <a:lnTo>
                    <a:pt x="64" y="13"/>
                  </a:lnTo>
                  <a:lnTo>
                    <a:pt x="63" y="13"/>
                  </a:lnTo>
                  <a:lnTo>
                    <a:pt x="62" y="11"/>
                  </a:lnTo>
                  <a:lnTo>
                    <a:pt x="63" y="8"/>
                  </a:lnTo>
                  <a:lnTo>
                    <a:pt x="60" y="9"/>
                  </a:lnTo>
                  <a:lnTo>
                    <a:pt x="56" y="11"/>
                  </a:lnTo>
                  <a:lnTo>
                    <a:pt x="49" y="12"/>
                  </a:lnTo>
                  <a:lnTo>
                    <a:pt x="44" y="16"/>
                  </a:lnTo>
                  <a:lnTo>
                    <a:pt x="43" y="15"/>
                  </a:lnTo>
                  <a:lnTo>
                    <a:pt x="41" y="16"/>
                  </a:lnTo>
                  <a:lnTo>
                    <a:pt x="39" y="14"/>
                  </a:lnTo>
                  <a:lnTo>
                    <a:pt x="38" y="15"/>
                  </a:lnTo>
                  <a:lnTo>
                    <a:pt x="35" y="16"/>
                  </a:lnTo>
                  <a:lnTo>
                    <a:pt x="32" y="10"/>
                  </a:lnTo>
                  <a:lnTo>
                    <a:pt x="27" y="9"/>
                  </a:lnTo>
                  <a:lnTo>
                    <a:pt x="25" y="10"/>
                  </a:lnTo>
                  <a:lnTo>
                    <a:pt x="24" y="11"/>
                  </a:lnTo>
                  <a:lnTo>
                    <a:pt x="25" y="8"/>
                  </a:lnTo>
                  <a:lnTo>
                    <a:pt x="23" y="10"/>
                  </a:lnTo>
                  <a:lnTo>
                    <a:pt x="22" y="12"/>
                  </a:lnTo>
                  <a:lnTo>
                    <a:pt x="22" y="9"/>
                  </a:lnTo>
                  <a:lnTo>
                    <a:pt x="24" y="5"/>
                  </a:lnTo>
                  <a:lnTo>
                    <a:pt x="27" y="1"/>
                  </a:lnTo>
                  <a:lnTo>
                    <a:pt x="30" y="0"/>
                  </a:lnTo>
                  <a:lnTo>
                    <a:pt x="30" y="0"/>
                  </a:lnTo>
                  <a:lnTo>
                    <a:pt x="25" y="0"/>
                  </a:lnTo>
                  <a:lnTo>
                    <a:pt x="22" y="2"/>
                  </a:lnTo>
                  <a:lnTo>
                    <a:pt x="21" y="3"/>
                  </a:lnTo>
                  <a:lnTo>
                    <a:pt x="18" y="6"/>
                  </a:lnTo>
                  <a:lnTo>
                    <a:pt x="16" y="8"/>
                  </a:lnTo>
                  <a:lnTo>
                    <a:pt x="14" y="9"/>
                  </a:lnTo>
                  <a:lnTo>
                    <a:pt x="13" y="11"/>
                  </a:lnTo>
                  <a:lnTo>
                    <a:pt x="11" y="11"/>
                  </a:lnTo>
                  <a:lnTo>
                    <a:pt x="7" y="12"/>
                  </a:lnTo>
                  <a:lnTo>
                    <a:pt x="6" y="13"/>
                  </a:lnTo>
                  <a:lnTo>
                    <a:pt x="4" y="15"/>
                  </a:lnTo>
                  <a:lnTo>
                    <a:pt x="0" y="17"/>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5" name="Freeform 28">
              <a:extLst>
                <a:ext uri="{FF2B5EF4-FFF2-40B4-BE49-F238E27FC236}">
                  <a16:creationId xmlns:a16="http://schemas.microsoft.com/office/drawing/2014/main" id="{FD3179E2-1AF8-5792-8058-0A50B8687531}"/>
                </a:ext>
              </a:extLst>
            </p:cNvPr>
            <p:cNvSpPr>
              <a:spLocks/>
            </p:cNvSpPr>
            <p:nvPr/>
          </p:nvSpPr>
          <p:spPr bwMode="auto">
            <a:xfrm>
              <a:off x="5638800" y="2482850"/>
              <a:ext cx="495300" cy="676275"/>
            </a:xfrm>
            <a:custGeom>
              <a:avLst/>
              <a:gdLst/>
              <a:ahLst/>
              <a:cxnLst>
                <a:cxn ang="0">
                  <a:pos x="0" y="71"/>
                </a:cxn>
                <a:cxn ang="0">
                  <a:pos x="5" y="62"/>
                </a:cxn>
                <a:cxn ang="0">
                  <a:pos x="6" y="59"/>
                </a:cxn>
                <a:cxn ang="0">
                  <a:pos x="6" y="53"/>
                </a:cxn>
                <a:cxn ang="0">
                  <a:pos x="5" y="47"/>
                </a:cxn>
                <a:cxn ang="0">
                  <a:pos x="2" y="42"/>
                </a:cxn>
                <a:cxn ang="0">
                  <a:pos x="1" y="38"/>
                </a:cxn>
                <a:cxn ang="0">
                  <a:pos x="1" y="36"/>
                </a:cxn>
                <a:cxn ang="0">
                  <a:pos x="0" y="32"/>
                </a:cxn>
                <a:cxn ang="0">
                  <a:pos x="2" y="30"/>
                </a:cxn>
                <a:cxn ang="0">
                  <a:pos x="3" y="23"/>
                </a:cxn>
                <a:cxn ang="0">
                  <a:pos x="3" y="21"/>
                </a:cxn>
                <a:cxn ang="0">
                  <a:pos x="5" y="19"/>
                </a:cxn>
                <a:cxn ang="0">
                  <a:pos x="4" y="17"/>
                </a:cxn>
                <a:cxn ang="0">
                  <a:pos x="7" y="15"/>
                </a:cxn>
                <a:cxn ang="0">
                  <a:pos x="10" y="11"/>
                </a:cxn>
                <a:cxn ang="0">
                  <a:pos x="10" y="18"/>
                </a:cxn>
                <a:cxn ang="0">
                  <a:pos x="12" y="17"/>
                </a:cxn>
                <a:cxn ang="0">
                  <a:pos x="12" y="11"/>
                </a:cxn>
                <a:cxn ang="0">
                  <a:pos x="15" y="8"/>
                </a:cxn>
                <a:cxn ang="0">
                  <a:pos x="17" y="7"/>
                </a:cxn>
                <a:cxn ang="0">
                  <a:pos x="15" y="6"/>
                </a:cxn>
                <a:cxn ang="0">
                  <a:pos x="14" y="4"/>
                </a:cxn>
                <a:cxn ang="0">
                  <a:pos x="16" y="1"/>
                </a:cxn>
                <a:cxn ang="0">
                  <a:pos x="18" y="0"/>
                </a:cxn>
                <a:cxn ang="0">
                  <a:pos x="24" y="2"/>
                </a:cxn>
                <a:cxn ang="0">
                  <a:pos x="26" y="4"/>
                </a:cxn>
                <a:cxn ang="0">
                  <a:pos x="33" y="6"/>
                </a:cxn>
                <a:cxn ang="0">
                  <a:pos x="35" y="8"/>
                </a:cxn>
                <a:cxn ang="0">
                  <a:pos x="37" y="11"/>
                </a:cxn>
                <a:cxn ang="0">
                  <a:pos x="35" y="10"/>
                </a:cxn>
                <a:cxn ang="0">
                  <a:pos x="35" y="12"/>
                </a:cxn>
                <a:cxn ang="0">
                  <a:pos x="37" y="15"/>
                </a:cxn>
                <a:cxn ang="0">
                  <a:pos x="38" y="20"/>
                </a:cxn>
                <a:cxn ang="0">
                  <a:pos x="38" y="23"/>
                </a:cxn>
                <a:cxn ang="0">
                  <a:pos x="35" y="26"/>
                </a:cxn>
                <a:cxn ang="0">
                  <a:pos x="35" y="28"/>
                </a:cxn>
                <a:cxn ang="0">
                  <a:pos x="32" y="29"/>
                </a:cxn>
                <a:cxn ang="0">
                  <a:pos x="32" y="31"/>
                </a:cxn>
                <a:cxn ang="0">
                  <a:pos x="32" y="34"/>
                </a:cxn>
                <a:cxn ang="0">
                  <a:pos x="35" y="36"/>
                </a:cxn>
                <a:cxn ang="0">
                  <a:pos x="38" y="33"/>
                </a:cxn>
                <a:cxn ang="0">
                  <a:pos x="39" y="29"/>
                </a:cxn>
                <a:cxn ang="0">
                  <a:pos x="43" y="27"/>
                </a:cxn>
                <a:cxn ang="0">
                  <a:pos x="46" y="28"/>
                </a:cxn>
                <a:cxn ang="0">
                  <a:pos x="48" y="32"/>
                </a:cxn>
                <a:cxn ang="0">
                  <a:pos x="50" y="41"/>
                </a:cxn>
                <a:cxn ang="0">
                  <a:pos x="52" y="44"/>
                </a:cxn>
                <a:cxn ang="0">
                  <a:pos x="51" y="46"/>
                </a:cxn>
                <a:cxn ang="0">
                  <a:pos x="51" y="49"/>
                </a:cxn>
                <a:cxn ang="0">
                  <a:pos x="50" y="51"/>
                </a:cxn>
                <a:cxn ang="0">
                  <a:pos x="49" y="49"/>
                </a:cxn>
                <a:cxn ang="0">
                  <a:pos x="48" y="50"/>
                </a:cxn>
                <a:cxn ang="0">
                  <a:pos x="48" y="54"/>
                </a:cxn>
                <a:cxn ang="0">
                  <a:pos x="47" y="55"/>
                </a:cxn>
                <a:cxn ang="0">
                  <a:pos x="45" y="56"/>
                </a:cxn>
                <a:cxn ang="0">
                  <a:pos x="45" y="61"/>
                </a:cxn>
                <a:cxn ang="0">
                  <a:pos x="43" y="63"/>
                </a:cxn>
                <a:cxn ang="0">
                  <a:pos x="42" y="66"/>
                </a:cxn>
                <a:cxn ang="0">
                  <a:pos x="25" y="69"/>
                </a:cxn>
                <a:cxn ang="0">
                  <a:pos x="25" y="68"/>
                </a:cxn>
                <a:cxn ang="0">
                  <a:pos x="0" y="71"/>
                </a:cxn>
              </a:cxnLst>
              <a:rect l="0" t="0" r="r" b="b"/>
              <a:pathLst>
                <a:path w="52" h="71">
                  <a:moveTo>
                    <a:pt x="0" y="71"/>
                  </a:moveTo>
                  <a:lnTo>
                    <a:pt x="5" y="62"/>
                  </a:lnTo>
                  <a:lnTo>
                    <a:pt x="6" y="59"/>
                  </a:lnTo>
                  <a:lnTo>
                    <a:pt x="6" y="53"/>
                  </a:lnTo>
                  <a:lnTo>
                    <a:pt x="5" y="47"/>
                  </a:lnTo>
                  <a:lnTo>
                    <a:pt x="2" y="42"/>
                  </a:lnTo>
                  <a:lnTo>
                    <a:pt x="1" y="38"/>
                  </a:lnTo>
                  <a:lnTo>
                    <a:pt x="1" y="36"/>
                  </a:lnTo>
                  <a:lnTo>
                    <a:pt x="0" y="32"/>
                  </a:lnTo>
                  <a:lnTo>
                    <a:pt x="2" y="30"/>
                  </a:lnTo>
                  <a:lnTo>
                    <a:pt x="3" y="23"/>
                  </a:lnTo>
                  <a:lnTo>
                    <a:pt x="3" y="21"/>
                  </a:lnTo>
                  <a:lnTo>
                    <a:pt x="5" y="19"/>
                  </a:lnTo>
                  <a:lnTo>
                    <a:pt x="4" y="17"/>
                  </a:lnTo>
                  <a:lnTo>
                    <a:pt x="7" y="15"/>
                  </a:lnTo>
                  <a:lnTo>
                    <a:pt x="10" y="11"/>
                  </a:lnTo>
                  <a:lnTo>
                    <a:pt x="10" y="18"/>
                  </a:lnTo>
                  <a:lnTo>
                    <a:pt x="12" y="17"/>
                  </a:lnTo>
                  <a:lnTo>
                    <a:pt x="12" y="11"/>
                  </a:lnTo>
                  <a:lnTo>
                    <a:pt x="15" y="8"/>
                  </a:lnTo>
                  <a:lnTo>
                    <a:pt x="17" y="7"/>
                  </a:lnTo>
                  <a:lnTo>
                    <a:pt x="15" y="6"/>
                  </a:lnTo>
                  <a:lnTo>
                    <a:pt x="14" y="4"/>
                  </a:lnTo>
                  <a:lnTo>
                    <a:pt x="16" y="1"/>
                  </a:lnTo>
                  <a:lnTo>
                    <a:pt x="18" y="0"/>
                  </a:lnTo>
                  <a:lnTo>
                    <a:pt x="24" y="2"/>
                  </a:lnTo>
                  <a:lnTo>
                    <a:pt x="26" y="4"/>
                  </a:lnTo>
                  <a:lnTo>
                    <a:pt x="33" y="6"/>
                  </a:lnTo>
                  <a:lnTo>
                    <a:pt x="35" y="8"/>
                  </a:lnTo>
                  <a:lnTo>
                    <a:pt x="37" y="11"/>
                  </a:lnTo>
                  <a:lnTo>
                    <a:pt x="35" y="10"/>
                  </a:lnTo>
                  <a:lnTo>
                    <a:pt x="35" y="12"/>
                  </a:lnTo>
                  <a:lnTo>
                    <a:pt x="37" y="15"/>
                  </a:lnTo>
                  <a:lnTo>
                    <a:pt x="38" y="20"/>
                  </a:lnTo>
                  <a:lnTo>
                    <a:pt x="38" y="23"/>
                  </a:lnTo>
                  <a:lnTo>
                    <a:pt x="35" y="26"/>
                  </a:lnTo>
                  <a:lnTo>
                    <a:pt x="35" y="28"/>
                  </a:lnTo>
                  <a:lnTo>
                    <a:pt x="32" y="29"/>
                  </a:lnTo>
                  <a:lnTo>
                    <a:pt x="32" y="31"/>
                  </a:lnTo>
                  <a:lnTo>
                    <a:pt x="32" y="34"/>
                  </a:lnTo>
                  <a:lnTo>
                    <a:pt x="35" y="36"/>
                  </a:lnTo>
                  <a:lnTo>
                    <a:pt x="38" y="33"/>
                  </a:lnTo>
                  <a:lnTo>
                    <a:pt x="39" y="29"/>
                  </a:lnTo>
                  <a:lnTo>
                    <a:pt x="43" y="27"/>
                  </a:lnTo>
                  <a:lnTo>
                    <a:pt x="46" y="28"/>
                  </a:lnTo>
                  <a:lnTo>
                    <a:pt x="48" y="32"/>
                  </a:lnTo>
                  <a:lnTo>
                    <a:pt x="50" y="41"/>
                  </a:lnTo>
                  <a:lnTo>
                    <a:pt x="52" y="44"/>
                  </a:lnTo>
                  <a:lnTo>
                    <a:pt x="51" y="46"/>
                  </a:lnTo>
                  <a:lnTo>
                    <a:pt x="51" y="49"/>
                  </a:lnTo>
                  <a:lnTo>
                    <a:pt x="50" y="51"/>
                  </a:lnTo>
                  <a:lnTo>
                    <a:pt x="49" y="49"/>
                  </a:lnTo>
                  <a:lnTo>
                    <a:pt x="48" y="50"/>
                  </a:lnTo>
                  <a:lnTo>
                    <a:pt x="48" y="54"/>
                  </a:lnTo>
                  <a:lnTo>
                    <a:pt x="47" y="55"/>
                  </a:lnTo>
                  <a:lnTo>
                    <a:pt x="45" y="56"/>
                  </a:lnTo>
                  <a:lnTo>
                    <a:pt x="45" y="61"/>
                  </a:lnTo>
                  <a:lnTo>
                    <a:pt x="43" y="63"/>
                  </a:lnTo>
                  <a:lnTo>
                    <a:pt x="42" y="66"/>
                  </a:lnTo>
                  <a:lnTo>
                    <a:pt x="25" y="69"/>
                  </a:lnTo>
                  <a:lnTo>
                    <a:pt x="25" y="68"/>
                  </a:lnTo>
                  <a:lnTo>
                    <a:pt x="0" y="7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6" name="Freeform 29">
              <a:extLst>
                <a:ext uri="{FF2B5EF4-FFF2-40B4-BE49-F238E27FC236}">
                  <a16:creationId xmlns:a16="http://schemas.microsoft.com/office/drawing/2014/main" id="{32718FE7-15C2-0C93-F648-2DB5785BAE3E}"/>
                </a:ext>
              </a:extLst>
            </p:cNvPr>
            <p:cNvSpPr>
              <a:spLocks/>
            </p:cNvSpPr>
            <p:nvPr/>
          </p:nvSpPr>
          <p:spPr bwMode="auto">
            <a:xfrm>
              <a:off x="4419600" y="1978025"/>
              <a:ext cx="838200" cy="942975"/>
            </a:xfrm>
            <a:custGeom>
              <a:avLst/>
              <a:gdLst/>
              <a:ahLst/>
              <a:cxnLst>
                <a:cxn ang="0">
                  <a:pos x="0" y="6"/>
                </a:cxn>
                <a:cxn ang="0">
                  <a:pos x="1" y="20"/>
                </a:cxn>
                <a:cxn ang="0">
                  <a:pos x="4" y="32"/>
                </a:cxn>
                <a:cxn ang="0">
                  <a:pos x="4" y="46"/>
                </a:cxn>
                <a:cxn ang="0">
                  <a:pos x="7" y="58"/>
                </a:cxn>
                <a:cxn ang="0">
                  <a:pos x="4" y="64"/>
                </a:cxn>
                <a:cxn ang="0">
                  <a:pos x="8" y="68"/>
                </a:cxn>
                <a:cxn ang="0">
                  <a:pos x="8" y="99"/>
                </a:cxn>
                <a:cxn ang="0">
                  <a:pos x="72" y="98"/>
                </a:cxn>
                <a:cxn ang="0">
                  <a:pos x="70" y="92"/>
                </a:cxn>
                <a:cxn ang="0">
                  <a:pos x="69" y="90"/>
                </a:cxn>
                <a:cxn ang="0">
                  <a:pos x="64" y="87"/>
                </a:cxn>
                <a:cxn ang="0">
                  <a:pos x="60" y="83"/>
                </a:cxn>
                <a:cxn ang="0">
                  <a:pos x="52" y="77"/>
                </a:cxn>
                <a:cxn ang="0">
                  <a:pos x="52" y="68"/>
                </a:cxn>
                <a:cxn ang="0">
                  <a:pos x="50" y="63"/>
                </a:cxn>
                <a:cxn ang="0">
                  <a:pos x="57" y="54"/>
                </a:cxn>
                <a:cxn ang="0">
                  <a:pos x="57" y="45"/>
                </a:cxn>
                <a:cxn ang="0">
                  <a:pos x="58" y="44"/>
                </a:cxn>
                <a:cxn ang="0">
                  <a:pos x="67" y="37"/>
                </a:cxn>
                <a:cxn ang="0">
                  <a:pos x="71" y="31"/>
                </a:cxn>
                <a:cxn ang="0">
                  <a:pos x="77" y="27"/>
                </a:cxn>
                <a:cxn ang="0">
                  <a:pos x="88" y="21"/>
                </a:cxn>
                <a:cxn ang="0">
                  <a:pos x="84" y="21"/>
                </a:cxn>
                <a:cxn ang="0">
                  <a:pos x="80" y="19"/>
                </a:cxn>
                <a:cxn ang="0">
                  <a:pos x="74" y="20"/>
                </a:cxn>
                <a:cxn ang="0">
                  <a:pos x="72" y="18"/>
                </a:cxn>
                <a:cxn ang="0">
                  <a:pos x="70" y="19"/>
                </a:cxn>
                <a:cxn ang="0">
                  <a:pos x="66" y="21"/>
                </a:cxn>
                <a:cxn ang="0">
                  <a:pos x="63" y="20"/>
                </a:cxn>
                <a:cxn ang="0">
                  <a:pos x="62" y="19"/>
                </a:cxn>
                <a:cxn ang="0">
                  <a:pos x="59" y="19"/>
                </a:cxn>
                <a:cxn ang="0">
                  <a:pos x="58" y="17"/>
                </a:cxn>
                <a:cxn ang="0">
                  <a:pos x="56" y="17"/>
                </a:cxn>
                <a:cxn ang="0">
                  <a:pos x="56" y="19"/>
                </a:cxn>
                <a:cxn ang="0">
                  <a:pos x="55" y="19"/>
                </a:cxn>
                <a:cxn ang="0">
                  <a:pos x="53" y="15"/>
                </a:cxn>
                <a:cxn ang="0">
                  <a:pos x="51" y="15"/>
                </a:cxn>
                <a:cxn ang="0">
                  <a:pos x="52" y="14"/>
                </a:cxn>
                <a:cxn ang="0">
                  <a:pos x="47" y="13"/>
                </a:cxn>
                <a:cxn ang="0">
                  <a:pos x="45" y="12"/>
                </a:cxn>
                <a:cxn ang="0">
                  <a:pos x="39" y="15"/>
                </a:cxn>
                <a:cxn ang="0">
                  <a:pos x="38" y="13"/>
                </a:cxn>
                <a:cxn ang="0">
                  <a:pos x="29" y="11"/>
                </a:cxn>
                <a:cxn ang="0">
                  <a:pos x="27" y="1"/>
                </a:cxn>
                <a:cxn ang="0">
                  <a:pos x="23" y="0"/>
                </a:cxn>
                <a:cxn ang="0">
                  <a:pos x="23" y="6"/>
                </a:cxn>
                <a:cxn ang="0">
                  <a:pos x="0" y="6"/>
                </a:cxn>
              </a:cxnLst>
              <a:rect l="0" t="0" r="r" b="b"/>
              <a:pathLst>
                <a:path w="88" h="99">
                  <a:moveTo>
                    <a:pt x="0" y="6"/>
                  </a:moveTo>
                  <a:lnTo>
                    <a:pt x="1" y="20"/>
                  </a:lnTo>
                  <a:lnTo>
                    <a:pt x="4" y="32"/>
                  </a:lnTo>
                  <a:lnTo>
                    <a:pt x="4" y="46"/>
                  </a:lnTo>
                  <a:lnTo>
                    <a:pt x="7" y="58"/>
                  </a:lnTo>
                  <a:lnTo>
                    <a:pt x="4" y="64"/>
                  </a:lnTo>
                  <a:lnTo>
                    <a:pt x="8" y="68"/>
                  </a:lnTo>
                  <a:lnTo>
                    <a:pt x="8" y="99"/>
                  </a:lnTo>
                  <a:lnTo>
                    <a:pt x="72" y="98"/>
                  </a:lnTo>
                  <a:lnTo>
                    <a:pt x="70" y="92"/>
                  </a:lnTo>
                  <a:lnTo>
                    <a:pt x="69" y="90"/>
                  </a:lnTo>
                  <a:lnTo>
                    <a:pt x="64" y="87"/>
                  </a:lnTo>
                  <a:lnTo>
                    <a:pt x="60" y="83"/>
                  </a:lnTo>
                  <a:lnTo>
                    <a:pt x="52" y="77"/>
                  </a:lnTo>
                  <a:lnTo>
                    <a:pt x="52" y="68"/>
                  </a:lnTo>
                  <a:lnTo>
                    <a:pt x="50" y="63"/>
                  </a:lnTo>
                  <a:lnTo>
                    <a:pt x="57" y="54"/>
                  </a:lnTo>
                  <a:lnTo>
                    <a:pt x="57" y="45"/>
                  </a:lnTo>
                  <a:lnTo>
                    <a:pt x="58" y="44"/>
                  </a:lnTo>
                  <a:lnTo>
                    <a:pt x="67" y="37"/>
                  </a:lnTo>
                  <a:lnTo>
                    <a:pt x="71" y="31"/>
                  </a:lnTo>
                  <a:lnTo>
                    <a:pt x="77" y="27"/>
                  </a:lnTo>
                  <a:lnTo>
                    <a:pt x="88" y="21"/>
                  </a:lnTo>
                  <a:lnTo>
                    <a:pt x="84" y="21"/>
                  </a:lnTo>
                  <a:lnTo>
                    <a:pt x="80" y="19"/>
                  </a:lnTo>
                  <a:lnTo>
                    <a:pt x="74" y="20"/>
                  </a:lnTo>
                  <a:lnTo>
                    <a:pt x="72" y="18"/>
                  </a:lnTo>
                  <a:lnTo>
                    <a:pt x="70" y="19"/>
                  </a:lnTo>
                  <a:lnTo>
                    <a:pt x="66" y="21"/>
                  </a:lnTo>
                  <a:lnTo>
                    <a:pt x="63" y="20"/>
                  </a:lnTo>
                  <a:lnTo>
                    <a:pt x="62" y="19"/>
                  </a:lnTo>
                  <a:lnTo>
                    <a:pt x="59" y="19"/>
                  </a:lnTo>
                  <a:lnTo>
                    <a:pt x="58" y="17"/>
                  </a:lnTo>
                  <a:lnTo>
                    <a:pt x="56" y="17"/>
                  </a:lnTo>
                  <a:lnTo>
                    <a:pt x="56" y="19"/>
                  </a:lnTo>
                  <a:lnTo>
                    <a:pt x="55" y="19"/>
                  </a:lnTo>
                  <a:lnTo>
                    <a:pt x="53" y="15"/>
                  </a:lnTo>
                  <a:lnTo>
                    <a:pt x="51" y="15"/>
                  </a:lnTo>
                  <a:lnTo>
                    <a:pt x="52" y="14"/>
                  </a:lnTo>
                  <a:lnTo>
                    <a:pt x="47" y="13"/>
                  </a:lnTo>
                  <a:lnTo>
                    <a:pt x="45" y="12"/>
                  </a:lnTo>
                  <a:lnTo>
                    <a:pt x="39" y="15"/>
                  </a:lnTo>
                  <a:lnTo>
                    <a:pt x="38" y="13"/>
                  </a:lnTo>
                  <a:lnTo>
                    <a:pt x="29" y="11"/>
                  </a:lnTo>
                  <a:lnTo>
                    <a:pt x="27" y="1"/>
                  </a:lnTo>
                  <a:lnTo>
                    <a:pt x="23" y="0"/>
                  </a:lnTo>
                  <a:lnTo>
                    <a:pt x="23" y="6"/>
                  </a:lnTo>
                  <a:lnTo>
                    <a:pt x="0" y="6"/>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7" name="Freeform 30">
              <a:extLst>
                <a:ext uri="{FF2B5EF4-FFF2-40B4-BE49-F238E27FC236}">
                  <a16:creationId xmlns:a16="http://schemas.microsoft.com/office/drawing/2014/main" id="{2CD18073-D47C-9C8E-63E6-EA60DCDBBF4D}"/>
                </a:ext>
              </a:extLst>
            </p:cNvPr>
            <p:cNvSpPr>
              <a:spLocks/>
            </p:cNvSpPr>
            <p:nvPr/>
          </p:nvSpPr>
          <p:spPr bwMode="auto">
            <a:xfrm>
              <a:off x="5133975" y="4264025"/>
              <a:ext cx="457200" cy="781050"/>
            </a:xfrm>
            <a:custGeom>
              <a:avLst/>
              <a:gdLst/>
              <a:ahLst/>
              <a:cxnLst>
                <a:cxn ang="0">
                  <a:pos x="0" y="70"/>
                </a:cxn>
                <a:cxn ang="0">
                  <a:pos x="1" y="67"/>
                </a:cxn>
                <a:cxn ang="0">
                  <a:pos x="3" y="57"/>
                </a:cxn>
                <a:cxn ang="0">
                  <a:pos x="8" y="51"/>
                </a:cxn>
                <a:cxn ang="0">
                  <a:pos x="7" y="49"/>
                </a:cxn>
                <a:cxn ang="0">
                  <a:pos x="7" y="43"/>
                </a:cxn>
                <a:cxn ang="0">
                  <a:pos x="5" y="36"/>
                </a:cxn>
                <a:cxn ang="0">
                  <a:pos x="4" y="27"/>
                </a:cxn>
                <a:cxn ang="0">
                  <a:pos x="8" y="17"/>
                </a:cxn>
                <a:cxn ang="0">
                  <a:pos x="12" y="10"/>
                </a:cxn>
                <a:cxn ang="0">
                  <a:pos x="12" y="8"/>
                </a:cxn>
                <a:cxn ang="0">
                  <a:pos x="16" y="2"/>
                </a:cxn>
                <a:cxn ang="0">
                  <a:pos x="45" y="0"/>
                </a:cxn>
                <a:cxn ang="0">
                  <a:pos x="46" y="1"/>
                </a:cxn>
                <a:cxn ang="0">
                  <a:pos x="45" y="53"/>
                </a:cxn>
                <a:cxn ang="0">
                  <a:pos x="48" y="78"/>
                </a:cxn>
                <a:cxn ang="0">
                  <a:pos x="46" y="79"/>
                </a:cxn>
                <a:cxn ang="0">
                  <a:pos x="45" y="78"/>
                </a:cxn>
                <a:cxn ang="0">
                  <a:pos x="43" y="79"/>
                </a:cxn>
                <a:cxn ang="0">
                  <a:pos x="41" y="77"/>
                </a:cxn>
                <a:cxn ang="0">
                  <a:pos x="40" y="78"/>
                </a:cxn>
                <a:cxn ang="0">
                  <a:pos x="38" y="78"/>
                </a:cxn>
                <a:cxn ang="0">
                  <a:pos x="35" y="80"/>
                </a:cxn>
                <a:cxn ang="0">
                  <a:pos x="34" y="79"/>
                </a:cxn>
                <a:cxn ang="0">
                  <a:pos x="33" y="82"/>
                </a:cxn>
                <a:cxn ang="0">
                  <a:pos x="31" y="82"/>
                </a:cxn>
                <a:cxn ang="0">
                  <a:pos x="27" y="74"/>
                </a:cxn>
                <a:cxn ang="0">
                  <a:pos x="27" y="69"/>
                </a:cxn>
                <a:cxn ang="0">
                  <a:pos x="0" y="70"/>
                </a:cxn>
              </a:cxnLst>
              <a:rect l="0" t="0" r="r" b="b"/>
              <a:pathLst>
                <a:path w="48" h="82">
                  <a:moveTo>
                    <a:pt x="0" y="70"/>
                  </a:moveTo>
                  <a:lnTo>
                    <a:pt x="1" y="67"/>
                  </a:lnTo>
                  <a:lnTo>
                    <a:pt x="3" y="57"/>
                  </a:lnTo>
                  <a:lnTo>
                    <a:pt x="8" y="51"/>
                  </a:lnTo>
                  <a:lnTo>
                    <a:pt x="7" y="49"/>
                  </a:lnTo>
                  <a:lnTo>
                    <a:pt x="7" y="43"/>
                  </a:lnTo>
                  <a:lnTo>
                    <a:pt x="5" y="36"/>
                  </a:lnTo>
                  <a:lnTo>
                    <a:pt x="4" y="27"/>
                  </a:lnTo>
                  <a:lnTo>
                    <a:pt x="8" y="17"/>
                  </a:lnTo>
                  <a:lnTo>
                    <a:pt x="12" y="10"/>
                  </a:lnTo>
                  <a:lnTo>
                    <a:pt x="12" y="8"/>
                  </a:lnTo>
                  <a:lnTo>
                    <a:pt x="16" y="2"/>
                  </a:lnTo>
                  <a:lnTo>
                    <a:pt x="45" y="0"/>
                  </a:lnTo>
                  <a:lnTo>
                    <a:pt x="46" y="1"/>
                  </a:lnTo>
                  <a:lnTo>
                    <a:pt x="45" y="53"/>
                  </a:lnTo>
                  <a:lnTo>
                    <a:pt x="48" y="78"/>
                  </a:lnTo>
                  <a:lnTo>
                    <a:pt x="46" y="79"/>
                  </a:lnTo>
                  <a:lnTo>
                    <a:pt x="45" y="78"/>
                  </a:lnTo>
                  <a:lnTo>
                    <a:pt x="43" y="79"/>
                  </a:lnTo>
                  <a:lnTo>
                    <a:pt x="41" y="77"/>
                  </a:lnTo>
                  <a:lnTo>
                    <a:pt x="40" y="78"/>
                  </a:lnTo>
                  <a:lnTo>
                    <a:pt x="38" y="78"/>
                  </a:lnTo>
                  <a:lnTo>
                    <a:pt x="35" y="80"/>
                  </a:lnTo>
                  <a:lnTo>
                    <a:pt x="34" y="79"/>
                  </a:lnTo>
                  <a:lnTo>
                    <a:pt x="33" y="82"/>
                  </a:lnTo>
                  <a:lnTo>
                    <a:pt x="31" y="82"/>
                  </a:lnTo>
                  <a:lnTo>
                    <a:pt x="27" y="74"/>
                  </a:lnTo>
                  <a:lnTo>
                    <a:pt x="27" y="69"/>
                  </a:lnTo>
                  <a:lnTo>
                    <a:pt x="0" y="70"/>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8" name="Freeform 31">
              <a:extLst>
                <a:ext uri="{FF2B5EF4-FFF2-40B4-BE49-F238E27FC236}">
                  <a16:creationId xmlns:a16="http://schemas.microsoft.com/office/drawing/2014/main" id="{47BE74F3-30D2-4670-3A23-0698EB15673C}"/>
                </a:ext>
              </a:extLst>
            </p:cNvPr>
            <p:cNvSpPr>
              <a:spLocks/>
            </p:cNvSpPr>
            <p:nvPr/>
          </p:nvSpPr>
          <p:spPr bwMode="auto">
            <a:xfrm>
              <a:off x="4572000" y="3378200"/>
              <a:ext cx="847725" cy="742950"/>
            </a:xfrm>
            <a:custGeom>
              <a:avLst/>
              <a:gdLst/>
              <a:ahLst/>
              <a:cxnLst>
                <a:cxn ang="0">
                  <a:pos x="0" y="1"/>
                </a:cxn>
                <a:cxn ang="0">
                  <a:pos x="5" y="11"/>
                </a:cxn>
                <a:cxn ang="0">
                  <a:pos x="8" y="14"/>
                </a:cxn>
                <a:cxn ang="0">
                  <a:pos x="10" y="13"/>
                </a:cxn>
                <a:cxn ang="0">
                  <a:pos x="11" y="15"/>
                </a:cxn>
                <a:cxn ang="0">
                  <a:pos x="11" y="16"/>
                </a:cxn>
                <a:cxn ang="0">
                  <a:pos x="10" y="16"/>
                </a:cxn>
                <a:cxn ang="0">
                  <a:pos x="8" y="19"/>
                </a:cxn>
                <a:cxn ang="0">
                  <a:pos x="12" y="25"/>
                </a:cxn>
                <a:cxn ang="0">
                  <a:pos x="15" y="26"/>
                </a:cxn>
                <a:cxn ang="0">
                  <a:pos x="15" y="62"/>
                </a:cxn>
                <a:cxn ang="0">
                  <a:pos x="15" y="71"/>
                </a:cxn>
                <a:cxn ang="0">
                  <a:pos x="74" y="69"/>
                </a:cxn>
                <a:cxn ang="0">
                  <a:pos x="75" y="74"/>
                </a:cxn>
                <a:cxn ang="0">
                  <a:pos x="73" y="78"/>
                </a:cxn>
                <a:cxn ang="0">
                  <a:pos x="82" y="77"/>
                </a:cxn>
                <a:cxn ang="0">
                  <a:pos x="83" y="74"/>
                </a:cxn>
                <a:cxn ang="0">
                  <a:pos x="83" y="71"/>
                </a:cxn>
                <a:cxn ang="0">
                  <a:pos x="85" y="68"/>
                </a:cxn>
                <a:cxn ang="0">
                  <a:pos x="86" y="66"/>
                </a:cxn>
                <a:cxn ang="0">
                  <a:pos x="88" y="66"/>
                </a:cxn>
                <a:cxn ang="0">
                  <a:pos x="89" y="60"/>
                </a:cxn>
                <a:cxn ang="0">
                  <a:pos x="88" y="60"/>
                </a:cxn>
                <a:cxn ang="0">
                  <a:pos x="86" y="60"/>
                </a:cxn>
                <a:cxn ang="0">
                  <a:pos x="84" y="56"/>
                </a:cxn>
                <a:cxn ang="0">
                  <a:pos x="83" y="50"/>
                </a:cxn>
                <a:cxn ang="0">
                  <a:pos x="80" y="47"/>
                </a:cxn>
                <a:cxn ang="0">
                  <a:pos x="77" y="45"/>
                </a:cxn>
                <a:cxn ang="0">
                  <a:pos x="72" y="42"/>
                </a:cxn>
                <a:cxn ang="0">
                  <a:pos x="71" y="37"/>
                </a:cxn>
                <a:cxn ang="0">
                  <a:pos x="73" y="30"/>
                </a:cxn>
                <a:cxn ang="0">
                  <a:pos x="71" y="28"/>
                </a:cxn>
                <a:cxn ang="0">
                  <a:pos x="66" y="28"/>
                </a:cxn>
                <a:cxn ang="0">
                  <a:pos x="65" y="23"/>
                </a:cxn>
                <a:cxn ang="0">
                  <a:pos x="57" y="15"/>
                </a:cxn>
                <a:cxn ang="0">
                  <a:pos x="54" y="7"/>
                </a:cxn>
                <a:cxn ang="0">
                  <a:pos x="56" y="4"/>
                </a:cxn>
                <a:cxn ang="0">
                  <a:pos x="52" y="0"/>
                </a:cxn>
                <a:cxn ang="0">
                  <a:pos x="0" y="1"/>
                </a:cxn>
              </a:cxnLst>
              <a:rect l="0" t="0" r="r" b="b"/>
              <a:pathLst>
                <a:path w="89" h="78">
                  <a:moveTo>
                    <a:pt x="0" y="1"/>
                  </a:moveTo>
                  <a:lnTo>
                    <a:pt x="5" y="11"/>
                  </a:lnTo>
                  <a:lnTo>
                    <a:pt x="8" y="14"/>
                  </a:lnTo>
                  <a:lnTo>
                    <a:pt x="10" y="13"/>
                  </a:lnTo>
                  <a:lnTo>
                    <a:pt x="11" y="15"/>
                  </a:lnTo>
                  <a:lnTo>
                    <a:pt x="11" y="16"/>
                  </a:lnTo>
                  <a:lnTo>
                    <a:pt x="10" y="16"/>
                  </a:lnTo>
                  <a:lnTo>
                    <a:pt x="8" y="19"/>
                  </a:lnTo>
                  <a:lnTo>
                    <a:pt x="12" y="25"/>
                  </a:lnTo>
                  <a:lnTo>
                    <a:pt x="15" y="26"/>
                  </a:lnTo>
                  <a:lnTo>
                    <a:pt x="15" y="62"/>
                  </a:lnTo>
                  <a:lnTo>
                    <a:pt x="15" y="71"/>
                  </a:lnTo>
                  <a:lnTo>
                    <a:pt x="74" y="69"/>
                  </a:lnTo>
                  <a:lnTo>
                    <a:pt x="75" y="74"/>
                  </a:lnTo>
                  <a:lnTo>
                    <a:pt x="73" y="78"/>
                  </a:lnTo>
                  <a:lnTo>
                    <a:pt x="82" y="77"/>
                  </a:lnTo>
                  <a:lnTo>
                    <a:pt x="83" y="74"/>
                  </a:lnTo>
                  <a:lnTo>
                    <a:pt x="83" y="71"/>
                  </a:lnTo>
                  <a:lnTo>
                    <a:pt x="85" y="68"/>
                  </a:lnTo>
                  <a:lnTo>
                    <a:pt x="86" y="66"/>
                  </a:lnTo>
                  <a:lnTo>
                    <a:pt x="88" y="66"/>
                  </a:lnTo>
                  <a:lnTo>
                    <a:pt x="89" y="60"/>
                  </a:lnTo>
                  <a:lnTo>
                    <a:pt x="88" y="60"/>
                  </a:lnTo>
                  <a:lnTo>
                    <a:pt x="86" y="60"/>
                  </a:lnTo>
                  <a:lnTo>
                    <a:pt x="84" y="56"/>
                  </a:lnTo>
                  <a:lnTo>
                    <a:pt x="83" y="50"/>
                  </a:lnTo>
                  <a:lnTo>
                    <a:pt x="80" y="47"/>
                  </a:lnTo>
                  <a:lnTo>
                    <a:pt x="77" y="45"/>
                  </a:lnTo>
                  <a:lnTo>
                    <a:pt x="72" y="42"/>
                  </a:lnTo>
                  <a:lnTo>
                    <a:pt x="71" y="37"/>
                  </a:lnTo>
                  <a:lnTo>
                    <a:pt x="73" y="30"/>
                  </a:lnTo>
                  <a:lnTo>
                    <a:pt x="71" y="28"/>
                  </a:lnTo>
                  <a:lnTo>
                    <a:pt x="66" y="28"/>
                  </a:lnTo>
                  <a:lnTo>
                    <a:pt x="65" y="23"/>
                  </a:lnTo>
                  <a:lnTo>
                    <a:pt x="57" y="15"/>
                  </a:lnTo>
                  <a:lnTo>
                    <a:pt x="54" y="7"/>
                  </a:lnTo>
                  <a:lnTo>
                    <a:pt x="56" y="4"/>
                  </a:lnTo>
                  <a:lnTo>
                    <a:pt x="52" y="0"/>
                  </a:lnTo>
                  <a:lnTo>
                    <a:pt x="0" y="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9" name="Freeform 32">
              <a:extLst>
                <a:ext uri="{FF2B5EF4-FFF2-40B4-BE49-F238E27FC236}">
                  <a16:creationId xmlns:a16="http://schemas.microsoft.com/office/drawing/2014/main" id="{FFE95B8D-6FAA-0B53-017D-53FEDD82038C}"/>
                </a:ext>
              </a:extLst>
            </p:cNvPr>
            <p:cNvSpPr>
              <a:spLocks/>
            </p:cNvSpPr>
            <p:nvPr/>
          </p:nvSpPr>
          <p:spPr bwMode="auto">
            <a:xfrm>
              <a:off x="2381250" y="1806575"/>
              <a:ext cx="1304925" cy="828675"/>
            </a:xfrm>
            <a:custGeom>
              <a:avLst/>
              <a:gdLst/>
              <a:ahLst/>
              <a:cxnLst>
                <a:cxn ang="0">
                  <a:pos x="0" y="16"/>
                </a:cxn>
                <a:cxn ang="0">
                  <a:pos x="3" y="22"/>
                </a:cxn>
                <a:cxn ang="0">
                  <a:pos x="3" y="26"/>
                </a:cxn>
                <a:cxn ang="0">
                  <a:pos x="2" y="26"/>
                </a:cxn>
                <a:cxn ang="0">
                  <a:pos x="6" y="30"/>
                </a:cxn>
                <a:cxn ang="0">
                  <a:pos x="10" y="41"/>
                </a:cxn>
                <a:cxn ang="0">
                  <a:pos x="12" y="40"/>
                </a:cxn>
                <a:cxn ang="0">
                  <a:pos x="12" y="42"/>
                </a:cxn>
                <a:cxn ang="0">
                  <a:pos x="14" y="42"/>
                </a:cxn>
                <a:cxn ang="0">
                  <a:pos x="15" y="43"/>
                </a:cxn>
                <a:cxn ang="0">
                  <a:pos x="12" y="50"/>
                </a:cxn>
                <a:cxn ang="0">
                  <a:pos x="12" y="55"/>
                </a:cxn>
                <a:cxn ang="0">
                  <a:pos x="9" y="60"/>
                </a:cxn>
                <a:cxn ang="0">
                  <a:pos x="11" y="62"/>
                </a:cxn>
                <a:cxn ang="0">
                  <a:pos x="16" y="59"/>
                </a:cxn>
                <a:cxn ang="0">
                  <a:pos x="21" y="75"/>
                </a:cxn>
                <a:cxn ang="0">
                  <a:pos x="23" y="76"/>
                </a:cxn>
                <a:cxn ang="0">
                  <a:pos x="24" y="81"/>
                </a:cxn>
                <a:cxn ang="0">
                  <a:pos x="25" y="83"/>
                </a:cxn>
                <a:cxn ang="0">
                  <a:pos x="27" y="81"/>
                </a:cxn>
                <a:cxn ang="0">
                  <a:pos x="31" y="83"/>
                </a:cxn>
                <a:cxn ang="0">
                  <a:pos x="33" y="81"/>
                </a:cxn>
                <a:cxn ang="0">
                  <a:pos x="40" y="83"/>
                </a:cxn>
                <a:cxn ang="0">
                  <a:pos x="42" y="83"/>
                </a:cxn>
                <a:cxn ang="0">
                  <a:pos x="44" y="80"/>
                </a:cxn>
                <a:cxn ang="0">
                  <a:pos x="47" y="85"/>
                </a:cxn>
                <a:cxn ang="0">
                  <a:pos x="48" y="77"/>
                </a:cxn>
                <a:cxn ang="0">
                  <a:pos x="85" y="82"/>
                </a:cxn>
                <a:cxn ang="0">
                  <a:pos x="131" y="87"/>
                </a:cxn>
                <a:cxn ang="0">
                  <a:pos x="133" y="71"/>
                </a:cxn>
                <a:cxn ang="0">
                  <a:pos x="137" y="20"/>
                </a:cxn>
                <a:cxn ang="0">
                  <a:pos x="77" y="13"/>
                </a:cxn>
                <a:cxn ang="0">
                  <a:pos x="47" y="8"/>
                </a:cxn>
                <a:cxn ang="0">
                  <a:pos x="4" y="0"/>
                </a:cxn>
                <a:cxn ang="0">
                  <a:pos x="0" y="16"/>
                </a:cxn>
              </a:cxnLst>
              <a:rect l="0" t="0" r="r" b="b"/>
              <a:pathLst>
                <a:path w="137" h="87">
                  <a:moveTo>
                    <a:pt x="0" y="16"/>
                  </a:moveTo>
                  <a:lnTo>
                    <a:pt x="3" y="22"/>
                  </a:lnTo>
                  <a:lnTo>
                    <a:pt x="3" y="26"/>
                  </a:lnTo>
                  <a:lnTo>
                    <a:pt x="2" y="26"/>
                  </a:lnTo>
                  <a:lnTo>
                    <a:pt x="6" y="30"/>
                  </a:lnTo>
                  <a:lnTo>
                    <a:pt x="10" y="41"/>
                  </a:lnTo>
                  <a:lnTo>
                    <a:pt x="12" y="40"/>
                  </a:lnTo>
                  <a:lnTo>
                    <a:pt x="12" y="42"/>
                  </a:lnTo>
                  <a:lnTo>
                    <a:pt x="14" y="42"/>
                  </a:lnTo>
                  <a:lnTo>
                    <a:pt x="15" y="43"/>
                  </a:lnTo>
                  <a:lnTo>
                    <a:pt x="12" y="50"/>
                  </a:lnTo>
                  <a:lnTo>
                    <a:pt x="12" y="55"/>
                  </a:lnTo>
                  <a:lnTo>
                    <a:pt x="9" y="60"/>
                  </a:lnTo>
                  <a:lnTo>
                    <a:pt x="11" y="62"/>
                  </a:lnTo>
                  <a:lnTo>
                    <a:pt x="16" y="59"/>
                  </a:lnTo>
                  <a:lnTo>
                    <a:pt x="21" y="75"/>
                  </a:lnTo>
                  <a:lnTo>
                    <a:pt x="23" y="76"/>
                  </a:lnTo>
                  <a:lnTo>
                    <a:pt x="24" y="81"/>
                  </a:lnTo>
                  <a:lnTo>
                    <a:pt x="25" y="83"/>
                  </a:lnTo>
                  <a:lnTo>
                    <a:pt x="27" y="81"/>
                  </a:lnTo>
                  <a:lnTo>
                    <a:pt x="31" y="83"/>
                  </a:lnTo>
                  <a:lnTo>
                    <a:pt x="33" y="81"/>
                  </a:lnTo>
                  <a:lnTo>
                    <a:pt x="40" y="83"/>
                  </a:lnTo>
                  <a:lnTo>
                    <a:pt x="42" y="83"/>
                  </a:lnTo>
                  <a:lnTo>
                    <a:pt x="44" y="80"/>
                  </a:lnTo>
                  <a:lnTo>
                    <a:pt x="47" y="85"/>
                  </a:lnTo>
                  <a:lnTo>
                    <a:pt x="48" y="77"/>
                  </a:lnTo>
                  <a:lnTo>
                    <a:pt x="85" y="82"/>
                  </a:lnTo>
                  <a:lnTo>
                    <a:pt x="131" y="87"/>
                  </a:lnTo>
                  <a:lnTo>
                    <a:pt x="133" y="71"/>
                  </a:lnTo>
                  <a:lnTo>
                    <a:pt x="137" y="20"/>
                  </a:lnTo>
                  <a:lnTo>
                    <a:pt x="77" y="13"/>
                  </a:lnTo>
                  <a:lnTo>
                    <a:pt x="47" y="8"/>
                  </a:lnTo>
                  <a:lnTo>
                    <a:pt x="4" y="0"/>
                  </a:lnTo>
                  <a:lnTo>
                    <a:pt x="0" y="16"/>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0" name="Freeform 33">
              <a:extLst>
                <a:ext uri="{FF2B5EF4-FFF2-40B4-BE49-F238E27FC236}">
                  <a16:creationId xmlns:a16="http://schemas.microsoft.com/office/drawing/2014/main" id="{63BDCED9-F160-6A6B-D1BA-AF4D6A8E9F47}"/>
                </a:ext>
              </a:extLst>
            </p:cNvPr>
            <p:cNvSpPr>
              <a:spLocks/>
            </p:cNvSpPr>
            <p:nvPr/>
          </p:nvSpPr>
          <p:spPr bwMode="auto">
            <a:xfrm>
              <a:off x="3571875" y="2959100"/>
              <a:ext cx="1047750" cy="523875"/>
            </a:xfrm>
            <a:custGeom>
              <a:avLst/>
              <a:gdLst/>
              <a:ahLst/>
              <a:cxnLst>
                <a:cxn ang="0">
                  <a:pos x="0" y="34"/>
                </a:cxn>
                <a:cxn ang="0">
                  <a:pos x="3" y="0"/>
                </a:cxn>
                <a:cxn ang="0">
                  <a:pos x="71" y="4"/>
                </a:cxn>
                <a:cxn ang="0">
                  <a:pos x="76" y="7"/>
                </a:cxn>
                <a:cxn ang="0">
                  <a:pos x="84" y="7"/>
                </a:cxn>
                <a:cxn ang="0">
                  <a:pos x="88" y="8"/>
                </a:cxn>
                <a:cxn ang="0">
                  <a:pos x="92" y="10"/>
                </a:cxn>
                <a:cxn ang="0">
                  <a:pos x="94" y="13"/>
                </a:cxn>
                <a:cxn ang="0">
                  <a:pos x="97" y="14"/>
                </a:cxn>
                <a:cxn ang="0">
                  <a:pos x="101" y="24"/>
                </a:cxn>
                <a:cxn ang="0">
                  <a:pos x="101" y="27"/>
                </a:cxn>
                <a:cxn ang="0">
                  <a:pos x="103" y="32"/>
                </a:cxn>
                <a:cxn ang="0">
                  <a:pos x="104" y="40"/>
                </a:cxn>
                <a:cxn ang="0">
                  <a:pos x="104" y="43"/>
                </a:cxn>
                <a:cxn ang="0">
                  <a:pos x="105" y="45"/>
                </a:cxn>
                <a:cxn ang="0">
                  <a:pos x="110" y="55"/>
                </a:cxn>
                <a:cxn ang="0">
                  <a:pos x="61" y="55"/>
                </a:cxn>
                <a:cxn ang="0">
                  <a:pos x="24" y="53"/>
                </a:cxn>
                <a:cxn ang="0">
                  <a:pos x="25" y="36"/>
                </a:cxn>
                <a:cxn ang="0">
                  <a:pos x="0" y="34"/>
                </a:cxn>
              </a:cxnLst>
              <a:rect l="0" t="0" r="r" b="b"/>
              <a:pathLst>
                <a:path w="110" h="55">
                  <a:moveTo>
                    <a:pt x="0" y="34"/>
                  </a:moveTo>
                  <a:lnTo>
                    <a:pt x="3" y="0"/>
                  </a:lnTo>
                  <a:lnTo>
                    <a:pt x="71" y="4"/>
                  </a:lnTo>
                  <a:lnTo>
                    <a:pt x="76" y="7"/>
                  </a:lnTo>
                  <a:lnTo>
                    <a:pt x="84" y="7"/>
                  </a:lnTo>
                  <a:lnTo>
                    <a:pt x="88" y="8"/>
                  </a:lnTo>
                  <a:lnTo>
                    <a:pt x="92" y="10"/>
                  </a:lnTo>
                  <a:lnTo>
                    <a:pt x="94" y="13"/>
                  </a:lnTo>
                  <a:lnTo>
                    <a:pt x="97" y="14"/>
                  </a:lnTo>
                  <a:lnTo>
                    <a:pt x="101" y="24"/>
                  </a:lnTo>
                  <a:lnTo>
                    <a:pt x="101" y="27"/>
                  </a:lnTo>
                  <a:lnTo>
                    <a:pt x="103" y="32"/>
                  </a:lnTo>
                  <a:lnTo>
                    <a:pt x="104" y="40"/>
                  </a:lnTo>
                  <a:lnTo>
                    <a:pt x="104" y="43"/>
                  </a:lnTo>
                  <a:lnTo>
                    <a:pt x="105" y="45"/>
                  </a:lnTo>
                  <a:lnTo>
                    <a:pt x="110" y="55"/>
                  </a:lnTo>
                  <a:lnTo>
                    <a:pt x="61" y="55"/>
                  </a:lnTo>
                  <a:lnTo>
                    <a:pt x="24" y="53"/>
                  </a:lnTo>
                  <a:lnTo>
                    <a:pt x="25" y="36"/>
                  </a:lnTo>
                  <a:lnTo>
                    <a:pt x="0" y="3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1" name="Freeform 34">
              <a:extLst>
                <a:ext uri="{FF2B5EF4-FFF2-40B4-BE49-F238E27FC236}">
                  <a16:creationId xmlns:a16="http://schemas.microsoft.com/office/drawing/2014/main" id="{E980934B-1D7E-F28D-4A5F-B4D6BF3C16E1}"/>
                </a:ext>
              </a:extLst>
            </p:cNvPr>
            <p:cNvSpPr>
              <a:spLocks/>
            </p:cNvSpPr>
            <p:nvPr/>
          </p:nvSpPr>
          <p:spPr bwMode="auto">
            <a:xfrm>
              <a:off x="1600200" y="2787650"/>
              <a:ext cx="809625" cy="1257300"/>
            </a:xfrm>
            <a:custGeom>
              <a:avLst/>
              <a:gdLst/>
              <a:ahLst/>
              <a:cxnLst>
                <a:cxn ang="0">
                  <a:pos x="0" y="49"/>
                </a:cxn>
                <a:cxn ang="0">
                  <a:pos x="4" y="56"/>
                </a:cxn>
                <a:cxn ang="0">
                  <a:pos x="54" y="132"/>
                </a:cxn>
                <a:cxn ang="0">
                  <a:pos x="56" y="114"/>
                </a:cxn>
                <a:cxn ang="0">
                  <a:pos x="59" y="113"/>
                </a:cxn>
                <a:cxn ang="0">
                  <a:pos x="64" y="116"/>
                </a:cxn>
                <a:cxn ang="0">
                  <a:pos x="69" y="101"/>
                </a:cxn>
                <a:cxn ang="0">
                  <a:pos x="85" y="17"/>
                </a:cxn>
                <a:cxn ang="0">
                  <a:pos x="49" y="9"/>
                </a:cxn>
                <a:cxn ang="0">
                  <a:pos x="13" y="0"/>
                </a:cxn>
                <a:cxn ang="0">
                  <a:pos x="0" y="49"/>
                </a:cxn>
              </a:cxnLst>
              <a:rect l="0" t="0" r="r" b="b"/>
              <a:pathLst>
                <a:path w="85" h="132">
                  <a:moveTo>
                    <a:pt x="0" y="49"/>
                  </a:moveTo>
                  <a:lnTo>
                    <a:pt x="4" y="56"/>
                  </a:lnTo>
                  <a:lnTo>
                    <a:pt x="54" y="132"/>
                  </a:lnTo>
                  <a:lnTo>
                    <a:pt x="56" y="114"/>
                  </a:lnTo>
                  <a:lnTo>
                    <a:pt x="59" y="113"/>
                  </a:lnTo>
                  <a:lnTo>
                    <a:pt x="64" y="116"/>
                  </a:lnTo>
                  <a:lnTo>
                    <a:pt x="69" y="101"/>
                  </a:lnTo>
                  <a:lnTo>
                    <a:pt x="85" y="17"/>
                  </a:lnTo>
                  <a:lnTo>
                    <a:pt x="49" y="9"/>
                  </a:lnTo>
                  <a:lnTo>
                    <a:pt x="13" y="0"/>
                  </a:lnTo>
                  <a:lnTo>
                    <a:pt x="0" y="4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2" name="Freeform 35">
              <a:extLst>
                <a:ext uri="{FF2B5EF4-FFF2-40B4-BE49-F238E27FC236}">
                  <a16:creationId xmlns:a16="http://schemas.microsoft.com/office/drawing/2014/main" id="{8D66C07E-DA23-65C7-D9FB-71BC8FC33D6D}"/>
                </a:ext>
              </a:extLst>
            </p:cNvPr>
            <p:cNvSpPr>
              <a:spLocks/>
            </p:cNvSpPr>
            <p:nvPr/>
          </p:nvSpPr>
          <p:spPr bwMode="auto">
            <a:xfrm>
              <a:off x="7267575" y="2273300"/>
              <a:ext cx="209550" cy="447675"/>
            </a:xfrm>
            <a:custGeom>
              <a:avLst/>
              <a:gdLst/>
              <a:ahLst/>
              <a:cxnLst>
                <a:cxn ang="0">
                  <a:pos x="0" y="32"/>
                </a:cxn>
                <a:cxn ang="0">
                  <a:pos x="1" y="22"/>
                </a:cxn>
                <a:cxn ang="0">
                  <a:pos x="4" y="17"/>
                </a:cxn>
                <a:cxn ang="0">
                  <a:pos x="4" y="6"/>
                </a:cxn>
                <a:cxn ang="0">
                  <a:pos x="4" y="3"/>
                </a:cxn>
                <a:cxn ang="0">
                  <a:pos x="8" y="0"/>
                </a:cxn>
                <a:cxn ang="0">
                  <a:pos x="17" y="29"/>
                </a:cxn>
                <a:cxn ang="0">
                  <a:pos x="21" y="36"/>
                </a:cxn>
                <a:cxn ang="0">
                  <a:pos x="22" y="37"/>
                </a:cxn>
                <a:cxn ang="0">
                  <a:pos x="21" y="40"/>
                </a:cxn>
                <a:cxn ang="0">
                  <a:pos x="17" y="43"/>
                </a:cxn>
                <a:cxn ang="0">
                  <a:pos x="2" y="47"/>
                </a:cxn>
                <a:cxn ang="0">
                  <a:pos x="0" y="32"/>
                </a:cxn>
              </a:cxnLst>
              <a:rect l="0" t="0" r="r" b="b"/>
              <a:pathLst>
                <a:path w="22" h="47">
                  <a:moveTo>
                    <a:pt x="0" y="32"/>
                  </a:moveTo>
                  <a:lnTo>
                    <a:pt x="1" y="22"/>
                  </a:lnTo>
                  <a:lnTo>
                    <a:pt x="4" y="17"/>
                  </a:lnTo>
                  <a:lnTo>
                    <a:pt x="4" y="6"/>
                  </a:lnTo>
                  <a:lnTo>
                    <a:pt x="4" y="3"/>
                  </a:lnTo>
                  <a:lnTo>
                    <a:pt x="8" y="0"/>
                  </a:lnTo>
                  <a:lnTo>
                    <a:pt x="17" y="29"/>
                  </a:lnTo>
                  <a:lnTo>
                    <a:pt x="21" y="36"/>
                  </a:lnTo>
                  <a:lnTo>
                    <a:pt x="22" y="37"/>
                  </a:lnTo>
                  <a:lnTo>
                    <a:pt x="21" y="40"/>
                  </a:lnTo>
                  <a:lnTo>
                    <a:pt x="17" y="43"/>
                  </a:lnTo>
                  <a:lnTo>
                    <a:pt x="2" y="47"/>
                  </a:lnTo>
                  <a:lnTo>
                    <a:pt x="0" y="3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3" name="Freeform 36">
              <a:extLst>
                <a:ext uri="{FF2B5EF4-FFF2-40B4-BE49-F238E27FC236}">
                  <a16:creationId xmlns:a16="http://schemas.microsoft.com/office/drawing/2014/main" id="{F249359D-7A6D-4D92-F8E4-77127846C37B}"/>
                </a:ext>
              </a:extLst>
            </p:cNvPr>
            <p:cNvSpPr>
              <a:spLocks/>
            </p:cNvSpPr>
            <p:nvPr/>
          </p:nvSpPr>
          <p:spPr bwMode="auto">
            <a:xfrm>
              <a:off x="7038975" y="2997200"/>
              <a:ext cx="171450" cy="390525"/>
            </a:xfrm>
            <a:custGeom>
              <a:avLst/>
              <a:gdLst/>
              <a:ahLst/>
              <a:cxnLst>
                <a:cxn ang="0">
                  <a:pos x="0" y="30"/>
                </a:cxn>
                <a:cxn ang="0">
                  <a:pos x="1" y="28"/>
                </a:cxn>
                <a:cxn ang="0">
                  <a:pos x="4" y="26"/>
                </a:cxn>
                <a:cxn ang="0">
                  <a:pos x="6" y="22"/>
                </a:cxn>
                <a:cxn ang="0">
                  <a:pos x="8" y="20"/>
                </a:cxn>
                <a:cxn ang="0">
                  <a:pos x="1" y="14"/>
                </a:cxn>
                <a:cxn ang="0">
                  <a:pos x="0" y="8"/>
                </a:cxn>
                <a:cxn ang="0">
                  <a:pos x="4" y="0"/>
                </a:cxn>
                <a:cxn ang="0">
                  <a:pos x="15" y="4"/>
                </a:cxn>
                <a:cxn ang="0">
                  <a:pos x="16" y="5"/>
                </a:cxn>
                <a:cxn ang="0">
                  <a:pos x="14" y="10"/>
                </a:cxn>
                <a:cxn ang="0">
                  <a:pos x="13" y="11"/>
                </a:cxn>
                <a:cxn ang="0">
                  <a:pos x="13" y="13"/>
                </a:cxn>
                <a:cxn ang="0">
                  <a:pos x="14" y="14"/>
                </a:cxn>
                <a:cxn ang="0">
                  <a:pos x="15" y="14"/>
                </a:cxn>
                <a:cxn ang="0">
                  <a:pos x="16" y="14"/>
                </a:cxn>
                <a:cxn ang="0">
                  <a:pos x="16" y="13"/>
                </a:cxn>
                <a:cxn ang="0">
                  <a:pos x="17" y="13"/>
                </a:cxn>
                <a:cxn ang="0">
                  <a:pos x="18" y="16"/>
                </a:cxn>
                <a:cxn ang="0">
                  <a:pos x="18" y="25"/>
                </a:cxn>
                <a:cxn ang="0">
                  <a:pos x="18" y="22"/>
                </a:cxn>
                <a:cxn ang="0">
                  <a:pos x="17" y="20"/>
                </a:cxn>
                <a:cxn ang="0">
                  <a:pos x="17" y="21"/>
                </a:cxn>
                <a:cxn ang="0">
                  <a:pos x="17" y="23"/>
                </a:cxn>
                <a:cxn ang="0">
                  <a:pos x="17" y="25"/>
                </a:cxn>
                <a:cxn ang="0">
                  <a:pos x="17" y="27"/>
                </a:cxn>
                <a:cxn ang="0">
                  <a:pos x="16" y="29"/>
                </a:cxn>
                <a:cxn ang="0">
                  <a:pos x="15" y="29"/>
                </a:cxn>
                <a:cxn ang="0">
                  <a:pos x="15" y="31"/>
                </a:cxn>
                <a:cxn ang="0">
                  <a:pos x="14" y="34"/>
                </a:cxn>
                <a:cxn ang="0">
                  <a:pos x="11" y="41"/>
                </a:cxn>
                <a:cxn ang="0">
                  <a:pos x="10" y="41"/>
                </a:cxn>
                <a:cxn ang="0">
                  <a:pos x="10" y="38"/>
                </a:cxn>
                <a:cxn ang="0">
                  <a:pos x="10" y="37"/>
                </a:cxn>
                <a:cxn ang="0">
                  <a:pos x="7" y="37"/>
                </a:cxn>
                <a:cxn ang="0">
                  <a:pos x="2" y="35"/>
                </a:cxn>
                <a:cxn ang="0">
                  <a:pos x="1" y="34"/>
                </a:cxn>
                <a:cxn ang="0">
                  <a:pos x="0" y="30"/>
                </a:cxn>
              </a:cxnLst>
              <a:rect l="0" t="0" r="r" b="b"/>
              <a:pathLst>
                <a:path w="18" h="41">
                  <a:moveTo>
                    <a:pt x="0" y="30"/>
                  </a:moveTo>
                  <a:lnTo>
                    <a:pt x="1" y="28"/>
                  </a:lnTo>
                  <a:lnTo>
                    <a:pt x="4" y="26"/>
                  </a:lnTo>
                  <a:lnTo>
                    <a:pt x="6" y="22"/>
                  </a:lnTo>
                  <a:lnTo>
                    <a:pt x="8" y="20"/>
                  </a:lnTo>
                  <a:lnTo>
                    <a:pt x="1" y="14"/>
                  </a:lnTo>
                  <a:lnTo>
                    <a:pt x="0" y="8"/>
                  </a:lnTo>
                  <a:lnTo>
                    <a:pt x="4" y="0"/>
                  </a:lnTo>
                  <a:lnTo>
                    <a:pt x="15" y="4"/>
                  </a:lnTo>
                  <a:lnTo>
                    <a:pt x="16" y="5"/>
                  </a:lnTo>
                  <a:lnTo>
                    <a:pt x="14" y="10"/>
                  </a:lnTo>
                  <a:lnTo>
                    <a:pt x="13" y="11"/>
                  </a:lnTo>
                  <a:lnTo>
                    <a:pt x="13" y="13"/>
                  </a:lnTo>
                  <a:lnTo>
                    <a:pt x="14" y="14"/>
                  </a:lnTo>
                  <a:lnTo>
                    <a:pt x="15" y="14"/>
                  </a:lnTo>
                  <a:lnTo>
                    <a:pt x="16" y="14"/>
                  </a:lnTo>
                  <a:lnTo>
                    <a:pt x="16" y="13"/>
                  </a:lnTo>
                  <a:lnTo>
                    <a:pt x="17" y="13"/>
                  </a:lnTo>
                  <a:lnTo>
                    <a:pt x="18" y="16"/>
                  </a:lnTo>
                  <a:lnTo>
                    <a:pt x="18" y="25"/>
                  </a:lnTo>
                  <a:lnTo>
                    <a:pt x="18" y="22"/>
                  </a:lnTo>
                  <a:lnTo>
                    <a:pt x="17" y="20"/>
                  </a:lnTo>
                  <a:lnTo>
                    <a:pt x="17" y="21"/>
                  </a:lnTo>
                  <a:lnTo>
                    <a:pt x="17" y="23"/>
                  </a:lnTo>
                  <a:lnTo>
                    <a:pt x="17" y="25"/>
                  </a:lnTo>
                  <a:lnTo>
                    <a:pt x="17" y="27"/>
                  </a:lnTo>
                  <a:lnTo>
                    <a:pt x="16" y="29"/>
                  </a:lnTo>
                  <a:lnTo>
                    <a:pt x="15" y="29"/>
                  </a:lnTo>
                  <a:lnTo>
                    <a:pt x="15" y="31"/>
                  </a:lnTo>
                  <a:lnTo>
                    <a:pt x="14" y="34"/>
                  </a:lnTo>
                  <a:lnTo>
                    <a:pt x="11" y="41"/>
                  </a:lnTo>
                  <a:lnTo>
                    <a:pt x="10" y="41"/>
                  </a:lnTo>
                  <a:lnTo>
                    <a:pt x="10" y="38"/>
                  </a:lnTo>
                  <a:lnTo>
                    <a:pt x="10" y="37"/>
                  </a:lnTo>
                  <a:lnTo>
                    <a:pt x="7" y="37"/>
                  </a:lnTo>
                  <a:lnTo>
                    <a:pt x="2" y="35"/>
                  </a:lnTo>
                  <a:lnTo>
                    <a:pt x="1" y="34"/>
                  </a:lnTo>
                  <a:lnTo>
                    <a:pt x="0" y="30"/>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4" name="Freeform 37">
              <a:extLst>
                <a:ext uri="{FF2B5EF4-FFF2-40B4-BE49-F238E27FC236}">
                  <a16:creationId xmlns:a16="http://schemas.microsoft.com/office/drawing/2014/main" id="{1F83EFA3-5494-CED0-DFB9-0E3C9E3D9BBC}"/>
                </a:ext>
              </a:extLst>
            </p:cNvPr>
            <p:cNvSpPr>
              <a:spLocks/>
            </p:cNvSpPr>
            <p:nvPr/>
          </p:nvSpPr>
          <p:spPr bwMode="auto">
            <a:xfrm>
              <a:off x="2752725" y="3854450"/>
              <a:ext cx="895350" cy="914400"/>
            </a:xfrm>
            <a:custGeom>
              <a:avLst/>
              <a:gdLst/>
              <a:ahLst/>
              <a:cxnLst>
                <a:cxn ang="0">
                  <a:pos x="0" y="95"/>
                </a:cxn>
                <a:cxn ang="0">
                  <a:pos x="12" y="96"/>
                </a:cxn>
                <a:cxn ang="0">
                  <a:pos x="13" y="89"/>
                </a:cxn>
                <a:cxn ang="0">
                  <a:pos x="37" y="92"/>
                </a:cxn>
                <a:cxn ang="0">
                  <a:pos x="35" y="89"/>
                </a:cxn>
                <a:cxn ang="0">
                  <a:pos x="39" y="89"/>
                </a:cxn>
                <a:cxn ang="0">
                  <a:pos x="86" y="93"/>
                </a:cxn>
                <a:cxn ang="0">
                  <a:pos x="93" y="18"/>
                </a:cxn>
                <a:cxn ang="0">
                  <a:pos x="94" y="9"/>
                </a:cxn>
                <a:cxn ang="0">
                  <a:pos x="54" y="5"/>
                </a:cxn>
                <a:cxn ang="0">
                  <a:pos x="14" y="0"/>
                </a:cxn>
                <a:cxn ang="0">
                  <a:pos x="0" y="95"/>
                </a:cxn>
              </a:cxnLst>
              <a:rect l="0" t="0" r="r" b="b"/>
              <a:pathLst>
                <a:path w="94" h="96">
                  <a:moveTo>
                    <a:pt x="0" y="95"/>
                  </a:moveTo>
                  <a:lnTo>
                    <a:pt x="12" y="96"/>
                  </a:lnTo>
                  <a:lnTo>
                    <a:pt x="13" y="89"/>
                  </a:lnTo>
                  <a:lnTo>
                    <a:pt x="37" y="92"/>
                  </a:lnTo>
                  <a:lnTo>
                    <a:pt x="35" y="89"/>
                  </a:lnTo>
                  <a:lnTo>
                    <a:pt x="39" y="89"/>
                  </a:lnTo>
                  <a:lnTo>
                    <a:pt x="86" y="93"/>
                  </a:lnTo>
                  <a:lnTo>
                    <a:pt x="93" y="18"/>
                  </a:lnTo>
                  <a:lnTo>
                    <a:pt x="94" y="9"/>
                  </a:lnTo>
                  <a:lnTo>
                    <a:pt x="54" y="5"/>
                  </a:lnTo>
                  <a:lnTo>
                    <a:pt x="14" y="0"/>
                  </a:lnTo>
                  <a:lnTo>
                    <a:pt x="0" y="95"/>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5" name="Freeform 38">
              <a:extLst>
                <a:ext uri="{FF2B5EF4-FFF2-40B4-BE49-F238E27FC236}">
                  <a16:creationId xmlns:a16="http://schemas.microsoft.com/office/drawing/2014/main" id="{E2B05D0B-4099-876F-813C-C00E97D63CC7}"/>
                </a:ext>
              </a:extLst>
            </p:cNvPr>
            <p:cNvSpPr>
              <a:spLocks/>
            </p:cNvSpPr>
            <p:nvPr/>
          </p:nvSpPr>
          <p:spPr bwMode="auto">
            <a:xfrm>
              <a:off x="6457950" y="2387600"/>
              <a:ext cx="752475" cy="676275"/>
            </a:xfrm>
            <a:custGeom>
              <a:avLst/>
              <a:gdLst/>
              <a:ahLst/>
              <a:cxnLst>
                <a:cxn ang="0">
                  <a:pos x="0" y="61"/>
                </a:cxn>
                <a:cxn ang="0">
                  <a:pos x="3" y="65"/>
                </a:cxn>
                <a:cxn ang="0">
                  <a:pos x="54" y="55"/>
                </a:cxn>
                <a:cxn ang="0">
                  <a:pos x="58" y="57"/>
                </a:cxn>
                <a:cxn ang="0">
                  <a:pos x="60" y="61"/>
                </a:cxn>
                <a:cxn ang="0">
                  <a:pos x="65" y="64"/>
                </a:cxn>
                <a:cxn ang="0">
                  <a:pos x="76" y="68"/>
                </a:cxn>
                <a:cxn ang="0">
                  <a:pos x="77" y="69"/>
                </a:cxn>
                <a:cxn ang="0">
                  <a:pos x="77" y="71"/>
                </a:cxn>
                <a:cxn ang="0">
                  <a:pos x="78" y="70"/>
                </a:cxn>
                <a:cxn ang="0">
                  <a:pos x="79" y="66"/>
                </a:cxn>
                <a:cxn ang="0">
                  <a:pos x="79" y="61"/>
                </a:cxn>
                <a:cxn ang="0">
                  <a:pos x="77" y="49"/>
                </a:cxn>
                <a:cxn ang="0">
                  <a:pos x="77" y="37"/>
                </a:cxn>
                <a:cxn ang="0">
                  <a:pos x="75" y="28"/>
                </a:cxn>
                <a:cxn ang="0">
                  <a:pos x="72" y="20"/>
                </a:cxn>
                <a:cxn ang="0">
                  <a:pos x="71" y="12"/>
                </a:cxn>
                <a:cxn ang="0">
                  <a:pos x="68" y="0"/>
                </a:cxn>
                <a:cxn ang="0">
                  <a:pos x="52" y="4"/>
                </a:cxn>
                <a:cxn ang="0">
                  <a:pos x="51" y="4"/>
                </a:cxn>
                <a:cxn ang="0">
                  <a:pos x="46" y="8"/>
                </a:cxn>
                <a:cxn ang="0">
                  <a:pos x="41" y="14"/>
                </a:cxn>
                <a:cxn ang="0">
                  <a:pos x="41" y="17"/>
                </a:cxn>
                <a:cxn ang="0">
                  <a:pos x="39" y="19"/>
                </a:cxn>
                <a:cxn ang="0">
                  <a:pos x="35" y="23"/>
                </a:cxn>
                <a:cxn ang="0">
                  <a:pos x="37" y="25"/>
                </a:cxn>
                <a:cxn ang="0">
                  <a:pos x="37" y="23"/>
                </a:cxn>
                <a:cxn ang="0">
                  <a:pos x="38" y="24"/>
                </a:cxn>
                <a:cxn ang="0">
                  <a:pos x="38" y="25"/>
                </a:cxn>
                <a:cxn ang="0">
                  <a:pos x="39" y="25"/>
                </a:cxn>
                <a:cxn ang="0">
                  <a:pos x="38" y="26"/>
                </a:cxn>
                <a:cxn ang="0">
                  <a:pos x="37" y="26"/>
                </a:cxn>
                <a:cxn ang="0">
                  <a:pos x="37" y="27"/>
                </a:cxn>
                <a:cxn ang="0">
                  <a:pos x="39" y="29"/>
                </a:cxn>
                <a:cxn ang="0">
                  <a:pos x="39" y="31"/>
                </a:cxn>
                <a:cxn ang="0">
                  <a:pos x="36" y="33"/>
                </a:cxn>
                <a:cxn ang="0">
                  <a:pos x="34" y="36"/>
                </a:cxn>
                <a:cxn ang="0">
                  <a:pos x="31" y="38"/>
                </a:cxn>
                <a:cxn ang="0">
                  <a:pos x="26" y="39"/>
                </a:cxn>
                <a:cxn ang="0">
                  <a:pos x="24" y="40"/>
                </a:cxn>
                <a:cxn ang="0">
                  <a:pos x="21" y="39"/>
                </a:cxn>
                <a:cxn ang="0">
                  <a:pos x="13" y="40"/>
                </a:cxn>
                <a:cxn ang="0">
                  <a:pos x="6" y="42"/>
                </a:cxn>
                <a:cxn ang="0">
                  <a:pos x="7" y="45"/>
                </a:cxn>
                <a:cxn ang="0">
                  <a:pos x="6" y="46"/>
                </a:cxn>
                <a:cxn ang="0">
                  <a:pos x="7" y="46"/>
                </a:cxn>
                <a:cxn ang="0">
                  <a:pos x="8" y="48"/>
                </a:cxn>
                <a:cxn ang="0">
                  <a:pos x="9" y="48"/>
                </a:cxn>
                <a:cxn ang="0">
                  <a:pos x="10" y="50"/>
                </a:cxn>
                <a:cxn ang="0">
                  <a:pos x="10" y="51"/>
                </a:cxn>
                <a:cxn ang="0">
                  <a:pos x="8" y="52"/>
                </a:cxn>
                <a:cxn ang="0">
                  <a:pos x="7" y="54"/>
                </a:cxn>
                <a:cxn ang="0">
                  <a:pos x="0" y="61"/>
                </a:cxn>
              </a:cxnLst>
              <a:rect l="0" t="0" r="r" b="b"/>
              <a:pathLst>
                <a:path w="79" h="71">
                  <a:moveTo>
                    <a:pt x="0" y="61"/>
                  </a:moveTo>
                  <a:lnTo>
                    <a:pt x="3" y="65"/>
                  </a:lnTo>
                  <a:lnTo>
                    <a:pt x="54" y="55"/>
                  </a:lnTo>
                  <a:lnTo>
                    <a:pt x="58" y="57"/>
                  </a:lnTo>
                  <a:lnTo>
                    <a:pt x="60" y="61"/>
                  </a:lnTo>
                  <a:lnTo>
                    <a:pt x="65" y="64"/>
                  </a:lnTo>
                  <a:lnTo>
                    <a:pt x="76" y="68"/>
                  </a:lnTo>
                  <a:lnTo>
                    <a:pt x="77" y="69"/>
                  </a:lnTo>
                  <a:lnTo>
                    <a:pt x="77" y="71"/>
                  </a:lnTo>
                  <a:lnTo>
                    <a:pt x="78" y="70"/>
                  </a:lnTo>
                  <a:lnTo>
                    <a:pt x="79" y="66"/>
                  </a:lnTo>
                  <a:lnTo>
                    <a:pt x="79" y="61"/>
                  </a:lnTo>
                  <a:lnTo>
                    <a:pt x="77" y="49"/>
                  </a:lnTo>
                  <a:lnTo>
                    <a:pt x="77" y="37"/>
                  </a:lnTo>
                  <a:lnTo>
                    <a:pt x="75" y="28"/>
                  </a:lnTo>
                  <a:lnTo>
                    <a:pt x="72" y="20"/>
                  </a:lnTo>
                  <a:lnTo>
                    <a:pt x="71" y="12"/>
                  </a:lnTo>
                  <a:lnTo>
                    <a:pt x="68" y="0"/>
                  </a:lnTo>
                  <a:lnTo>
                    <a:pt x="52" y="4"/>
                  </a:lnTo>
                  <a:lnTo>
                    <a:pt x="51" y="4"/>
                  </a:lnTo>
                  <a:lnTo>
                    <a:pt x="46" y="8"/>
                  </a:lnTo>
                  <a:lnTo>
                    <a:pt x="41" y="14"/>
                  </a:lnTo>
                  <a:lnTo>
                    <a:pt x="41" y="17"/>
                  </a:lnTo>
                  <a:lnTo>
                    <a:pt x="39" y="19"/>
                  </a:lnTo>
                  <a:lnTo>
                    <a:pt x="35" y="23"/>
                  </a:lnTo>
                  <a:lnTo>
                    <a:pt x="37" y="25"/>
                  </a:lnTo>
                  <a:lnTo>
                    <a:pt x="37" y="23"/>
                  </a:lnTo>
                  <a:lnTo>
                    <a:pt x="38" y="24"/>
                  </a:lnTo>
                  <a:lnTo>
                    <a:pt x="38" y="25"/>
                  </a:lnTo>
                  <a:lnTo>
                    <a:pt x="39" y="25"/>
                  </a:lnTo>
                  <a:lnTo>
                    <a:pt x="38" y="26"/>
                  </a:lnTo>
                  <a:lnTo>
                    <a:pt x="37" y="26"/>
                  </a:lnTo>
                  <a:lnTo>
                    <a:pt x="37" y="27"/>
                  </a:lnTo>
                  <a:lnTo>
                    <a:pt x="39" y="29"/>
                  </a:lnTo>
                  <a:lnTo>
                    <a:pt x="39" y="31"/>
                  </a:lnTo>
                  <a:lnTo>
                    <a:pt x="36" y="33"/>
                  </a:lnTo>
                  <a:lnTo>
                    <a:pt x="34" y="36"/>
                  </a:lnTo>
                  <a:lnTo>
                    <a:pt x="31" y="38"/>
                  </a:lnTo>
                  <a:lnTo>
                    <a:pt x="26" y="39"/>
                  </a:lnTo>
                  <a:lnTo>
                    <a:pt x="24" y="40"/>
                  </a:lnTo>
                  <a:lnTo>
                    <a:pt x="21" y="39"/>
                  </a:lnTo>
                  <a:lnTo>
                    <a:pt x="13" y="40"/>
                  </a:lnTo>
                  <a:lnTo>
                    <a:pt x="6" y="42"/>
                  </a:lnTo>
                  <a:lnTo>
                    <a:pt x="7" y="45"/>
                  </a:lnTo>
                  <a:lnTo>
                    <a:pt x="6" y="46"/>
                  </a:lnTo>
                  <a:lnTo>
                    <a:pt x="7" y="46"/>
                  </a:lnTo>
                  <a:lnTo>
                    <a:pt x="8" y="48"/>
                  </a:lnTo>
                  <a:lnTo>
                    <a:pt x="9" y="48"/>
                  </a:lnTo>
                  <a:lnTo>
                    <a:pt x="10" y="50"/>
                  </a:lnTo>
                  <a:lnTo>
                    <a:pt x="10" y="51"/>
                  </a:lnTo>
                  <a:lnTo>
                    <a:pt x="8" y="52"/>
                  </a:lnTo>
                  <a:lnTo>
                    <a:pt x="7" y="54"/>
                  </a:lnTo>
                  <a:lnTo>
                    <a:pt x="0" y="6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6" name="Freeform 39">
              <a:extLst>
                <a:ext uri="{FF2B5EF4-FFF2-40B4-BE49-F238E27FC236}">
                  <a16:creationId xmlns:a16="http://schemas.microsoft.com/office/drawing/2014/main" id="{2DB38F6D-57F5-3D76-3868-7354DEFFBC43}"/>
                </a:ext>
              </a:extLst>
            </p:cNvPr>
            <p:cNvSpPr>
              <a:spLocks/>
            </p:cNvSpPr>
            <p:nvPr/>
          </p:nvSpPr>
          <p:spPr bwMode="auto">
            <a:xfrm>
              <a:off x="7162800" y="3092450"/>
              <a:ext cx="19050" cy="28575"/>
            </a:xfrm>
            <a:custGeom>
              <a:avLst/>
              <a:gdLst/>
              <a:ahLst/>
              <a:cxnLst>
                <a:cxn ang="0">
                  <a:pos x="0" y="3"/>
                </a:cxn>
                <a:cxn ang="0">
                  <a:pos x="0" y="1"/>
                </a:cxn>
                <a:cxn ang="0">
                  <a:pos x="1" y="0"/>
                </a:cxn>
                <a:cxn ang="0">
                  <a:pos x="2" y="0"/>
                </a:cxn>
                <a:cxn ang="0">
                  <a:pos x="1" y="3"/>
                </a:cxn>
                <a:cxn ang="0">
                  <a:pos x="0" y="3"/>
                </a:cxn>
              </a:cxnLst>
              <a:rect l="0" t="0" r="r" b="b"/>
              <a:pathLst>
                <a:path w="2" h="3">
                  <a:moveTo>
                    <a:pt x="0" y="3"/>
                  </a:moveTo>
                  <a:lnTo>
                    <a:pt x="0" y="1"/>
                  </a:lnTo>
                  <a:lnTo>
                    <a:pt x="1" y="0"/>
                  </a:lnTo>
                  <a:lnTo>
                    <a:pt x="2" y="0"/>
                  </a:lnTo>
                  <a:lnTo>
                    <a:pt x="1" y="3"/>
                  </a:lnTo>
                  <a:lnTo>
                    <a:pt x="0" y="3"/>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7" name="Freeform 40">
              <a:extLst>
                <a:ext uri="{FF2B5EF4-FFF2-40B4-BE49-F238E27FC236}">
                  <a16:creationId xmlns:a16="http://schemas.microsoft.com/office/drawing/2014/main" id="{755E08C5-E190-81F9-D214-31B9EDE5F6C9}"/>
                </a:ext>
              </a:extLst>
            </p:cNvPr>
            <p:cNvSpPr>
              <a:spLocks/>
            </p:cNvSpPr>
            <p:nvPr/>
          </p:nvSpPr>
          <p:spPr bwMode="auto">
            <a:xfrm>
              <a:off x="7181850" y="2959100"/>
              <a:ext cx="238125" cy="142875"/>
            </a:xfrm>
            <a:custGeom>
              <a:avLst/>
              <a:gdLst/>
              <a:ahLst/>
              <a:cxnLst>
                <a:cxn ang="0">
                  <a:pos x="0" y="14"/>
                </a:cxn>
                <a:cxn ang="0">
                  <a:pos x="1" y="15"/>
                </a:cxn>
                <a:cxn ang="0">
                  <a:pos x="1" y="15"/>
                </a:cxn>
                <a:cxn ang="0">
                  <a:pos x="2" y="14"/>
                </a:cxn>
                <a:cxn ang="0">
                  <a:pos x="3" y="13"/>
                </a:cxn>
                <a:cxn ang="0">
                  <a:pos x="4" y="14"/>
                </a:cxn>
                <a:cxn ang="0">
                  <a:pos x="2" y="15"/>
                </a:cxn>
                <a:cxn ang="0">
                  <a:pos x="5" y="14"/>
                </a:cxn>
                <a:cxn ang="0">
                  <a:pos x="5" y="14"/>
                </a:cxn>
                <a:cxn ang="0">
                  <a:pos x="8" y="12"/>
                </a:cxn>
                <a:cxn ang="0">
                  <a:pos x="11" y="10"/>
                </a:cxn>
                <a:cxn ang="0">
                  <a:pos x="14" y="9"/>
                </a:cxn>
                <a:cxn ang="0">
                  <a:pos x="17" y="7"/>
                </a:cxn>
                <a:cxn ang="0">
                  <a:pos x="16" y="7"/>
                </a:cxn>
                <a:cxn ang="0">
                  <a:pos x="11" y="11"/>
                </a:cxn>
                <a:cxn ang="0">
                  <a:pos x="11" y="12"/>
                </a:cxn>
                <a:cxn ang="0">
                  <a:pos x="11" y="12"/>
                </a:cxn>
                <a:cxn ang="0">
                  <a:pos x="13" y="11"/>
                </a:cxn>
                <a:cxn ang="0">
                  <a:pos x="20" y="5"/>
                </a:cxn>
                <a:cxn ang="0">
                  <a:pos x="21" y="4"/>
                </a:cxn>
                <a:cxn ang="0">
                  <a:pos x="25" y="1"/>
                </a:cxn>
                <a:cxn ang="0">
                  <a:pos x="25" y="0"/>
                </a:cxn>
                <a:cxn ang="0">
                  <a:pos x="25" y="0"/>
                </a:cxn>
                <a:cxn ang="0">
                  <a:pos x="23" y="2"/>
                </a:cxn>
                <a:cxn ang="0">
                  <a:pos x="22" y="2"/>
                </a:cxn>
                <a:cxn ang="0">
                  <a:pos x="20" y="3"/>
                </a:cxn>
                <a:cxn ang="0">
                  <a:pos x="20" y="3"/>
                </a:cxn>
                <a:cxn ang="0">
                  <a:pos x="18" y="6"/>
                </a:cxn>
                <a:cxn ang="0">
                  <a:pos x="18" y="5"/>
                </a:cxn>
                <a:cxn ang="0">
                  <a:pos x="16" y="5"/>
                </a:cxn>
                <a:cxn ang="0">
                  <a:pos x="19" y="3"/>
                </a:cxn>
                <a:cxn ang="0">
                  <a:pos x="19" y="2"/>
                </a:cxn>
                <a:cxn ang="0">
                  <a:pos x="20" y="0"/>
                </a:cxn>
                <a:cxn ang="0">
                  <a:pos x="19" y="0"/>
                </a:cxn>
                <a:cxn ang="0">
                  <a:pos x="16" y="4"/>
                </a:cxn>
                <a:cxn ang="0">
                  <a:pos x="12" y="6"/>
                </a:cxn>
                <a:cxn ang="0">
                  <a:pos x="10" y="6"/>
                </a:cxn>
                <a:cxn ang="0">
                  <a:pos x="10" y="7"/>
                </a:cxn>
                <a:cxn ang="0">
                  <a:pos x="7" y="8"/>
                </a:cxn>
                <a:cxn ang="0">
                  <a:pos x="6" y="7"/>
                </a:cxn>
                <a:cxn ang="0">
                  <a:pos x="6" y="8"/>
                </a:cxn>
                <a:cxn ang="0">
                  <a:pos x="5" y="8"/>
                </a:cxn>
                <a:cxn ang="0">
                  <a:pos x="5" y="9"/>
                </a:cxn>
                <a:cxn ang="0">
                  <a:pos x="4" y="10"/>
                </a:cxn>
                <a:cxn ang="0">
                  <a:pos x="4" y="10"/>
                </a:cxn>
                <a:cxn ang="0">
                  <a:pos x="3" y="11"/>
                </a:cxn>
                <a:cxn ang="0">
                  <a:pos x="1" y="12"/>
                </a:cxn>
                <a:cxn ang="0">
                  <a:pos x="1" y="12"/>
                </a:cxn>
                <a:cxn ang="0">
                  <a:pos x="0" y="14"/>
                </a:cxn>
              </a:cxnLst>
              <a:rect l="0" t="0" r="r" b="b"/>
              <a:pathLst>
                <a:path w="25" h="15">
                  <a:moveTo>
                    <a:pt x="0" y="14"/>
                  </a:moveTo>
                  <a:lnTo>
                    <a:pt x="1" y="15"/>
                  </a:lnTo>
                  <a:lnTo>
                    <a:pt x="1" y="15"/>
                  </a:lnTo>
                  <a:lnTo>
                    <a:pt x="2" y="14"/>
                  </a:lnTo>
                  <a:lnTo>
                    <a:pt x="3" y="13"/>
                  </a:lnTo>
                  <a:lnTo>
                    <a:pt x="4" y="14"/>
                  </a:lnTo>
                  <a:lnTo>
                    <a:pt x="2" y="15"/>
                  </a:lnTo>
                  <a:lnTo>
                    <a:pt x="5" y="14"/>
                  </a:lnTo>
                  <a:lnTo>
                    <a:pt x="5" y="14"/>
                  </a:lnTo>
                  <a:lnTo>
                    <a:pt x="8" y="12"/>
                  </a:lnTo>
                  <a:lnTo>
                    <a:pt x="11" y="10"/>
                  </a:lnTo>
                  <a:lnTo>
                    <a:pt x="14" y="9"/>
                  </a:lnTo>
                  <a:lnTo>
                    <a:pt x="17" y="7"/>
                  </a:lnTo>
                  <a:lnTo>
                    <a:pt x="16" y="7"/>
                  </a:lnTo>
                  <a:lnTo>
                    <a:pt x="11" y="11"/>
                  </a:lnTo>
                  <a:lnTo>
                    <a:pt x="11" y="12"/>
                  </a:lnTo>
                  <a:lnTo>
                    <a:pt x="11" y="12"/>
                  </a:lnTo>
                  <a:lnTo>
                    <a:pt x="13" y="11"/>
                  </a:lnTo>
                  <a:lnTo>
                    <a:pt x="20" y="5"/>
                  </a:lnTo>
                  <a:lnTo>
                    <a:pt x="21" y="4"/>
                  </a:lnTo>
                  <a:lnTo>
                    <a:pt x="25" y="1"/>
                  </a:lnTo>
                  <a:lnTo>
                    <a:pt x="25" y="0"/>
                  </a:lnTo>
                  <a:lnTo>
                    <a:pt x="25" y="0"/>
                  </a:lnTo>
                  <a:lnTo>
                    <a:pt x="23" y="2"/>
                  </a:lnTo>
                  <a:lnTo>
                    <a:pt x="22" y="2"/>
                  </a:lnTo>
                  <a:lnTo>
                    <a:pt x="20" y="3"/>
                  </a:lnTo>
                  <a:lnTo>
                    <a:pt x="20" y="3"/>
                  </a:lnTo>
                  <a:lnTo>
                    <a:pt x="18" y="6"/>
                  </a:lnTo>
                  <a:lnTo>
                    <a:pt x="18" y="5"/>
                  </a:lnTo>
                  <a:lnTo>
                    <a:pt x="16" y="5"/>
                  </a:lnTo>
                  <a:lnTo>
                    <a:pt x="19" y="3"/>
                  </a:lnTo>
                  <a:lnTo>
                    <a:pt x="19" y="2"/>
                  </a:lnTo>
                  <a:lnTo>
                    <a:pt x="20" y="0"/>
                  </a:lnTo>
                  <a:lnTo>
                    <a:pt x="19" y="0"/>
                  </a:lnTo>
                  <a:lnTo>
                    <a:pt x="16" y="4"/>
                  </a:lnTo>
                  <a:lnTo>
                    <a:pt x="12" y="6"/>
                  </a:lnTo>
                  <a:lnTo>
                    <a:pt x="10" y="6"/>
                  </a:lnTo>
                  <a:lnTo>
                    <a:pt x="10" y="7"/>
                  </a:lnTo>
                  <a:lnTo>
                    <a:pt x="7" y="8"/>
                  </a:lnTo>
                  <a:lnTo>
                    <a:pt x="6" y="7"/>
                  </a:lnTo>
                  <a:lnTo>
                    <a:pt x="6" y="8"/>
                  </a:lnTo>
                  <a:lnTo>
                    <a:pt x="5" y="8"/>
                  </a:lnTo>
                  <a:lnTo>
                    <a:pt x="5" y="9"/>
                  </a:lnTo>
                  <a:lnTo>
                    <a:pt x="4" y="10"/>
                  </a:lnTo>
                  <a:lnTo>
                    <a:pt x="4" y="10"/>
                  </a:lnTo>
                  <a:lnTo>
                    <a:pt x="3" y="11"/>
                  </a:lnTo>
                  <a:lnTo>
                    <a:pt x="1" y="12"/>
                  </a:lnTo>
                  <a:lnTo>
                    <a:pt x="1" y="12"/>
                  </a:lnTo>
                  <a:lnTo>
                    <a:pt x="0" y="1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8" name="Freeform 41">
              <a:extLst>
                <a:ext uri="{FF2B5EF4-FFF2-40B4-BE49-F238E27FC236}">
                  <a16:creationId xmlns:a16="http://schemas.microsoft.com/office/drawing/2014/main" id="{CFA811B1-DCE1-EB3B-EA41-9CC669E5DFEA}"/>
                </a:ext>
              </a:extLst>
            </p:cNvPr>
            <p:cNvSpPr>
              <a:spLocks/>
            </p:cNvSpPr>
            <p:nvPr/>
          </p:nvSpPr>
          <p:spPr bwMode="auto">
            <a:xfrm>
              <a:off x="6067425" y="3797300"/>
              <a:ext cx="1085850" cy="485775"/>
            </a:xfrm>
            <a:custGeom>
              <a:avLst/>
              <a:gdLst/>
              <a:ahLst/>
              <a:cxnLst>
                <a:cxn ang="0">
                  <a:pos x="0" y="44"/>
                </a:cxn>
                <a:cxn ang="0">
                  <a:pos x="26" y="37"/>
                </a:cxn>
                <a:cxn ang="0">
                  <a:pos x="52" y="40"/>
                </a:cxn>
                <a:cxn ang="0">
                  <a:pos x="81" y="51"/>
                </a:cxn>
                <a:cxn ang="0">
                  <a:pos x="88" y="49"/>
                </a:cxn>
                <a:cxn ang="0">
                  <a:pos x="90" y="48"/>
                </a:cxn>
                <a:cxn ang="0">
                  <a:pos x="93" y="39"/>
                </a:cxn>
                <a:cxn ang="0">
                  <a:pos x="95" y="36"/>
                </a:cxn>
                <a:cxn ang="0">
                  <a:pos x="94" y="33"/>
                </a:cxn>
                <a:cxn ang="0">
                  <a:pos x="95" y="35"/>
                </a:cxn>
                <a:cxn ang="0">
                  <a:pos x="98" y="35"/>
                </a:cxn>
                <a:cxn ang="0">
                  <a:pos x="98" y="32"/>
                </a:cxn>
                <a:cxn ang="0">
                  <a:pos x="99" y="33"/>
                </a:cxn>
                <a:cxn ang="0">
                  <a:pos x="107" y="32"/>
                </a:cxn>
                <a:cxn ang="0">
                  <a:pos x="108" y="26"/>
                </a:cxn>
                <a:cxn ang="0">
                  <a:pos x="106" y="25"/>
                </a:cxn>
                <a:cxn ang="0">
                  <a:pos x="105" y="28"/>
                </a:cxn>
                <a:cxn ang="0">
                  <a:pos x="104" y="29"/>
                </a:cxn>
                <a:cxn ang="0">
                  <a:pos x="98" y="27"/>
                </a:cxn>
                <a:cxn ang="0">
                  <a:pos x="102" y="28"/>
                </a:cxn>
                <a:cxn ang="0">
                  <a:pos x="103" y="24"/>
                </a:cxn>
                <a:cxn ang="0">
                  <a:pos x="103" y="22"/>
                </a:cxn>
                <a:cxn ang="0">
                  <a:pos x="100" y="19"/>
                </a:cxn>
                <a:cxn ang="0">
                  <a:pos x="103" y="20"/>
                </a:cxn>
                <a:cxn ang="0">
                  <a:pos x="103" y="18"/>
                </a:cxn>
                <a:cxn ang="0">
                  <a:pos x="103" y="19"/>
                </a:cxn>
                <a:cxn ang="0">
                  <a:pos x="106" y="19"/>
                </a:cxn>
                <a:cxn ang="0">
                  <a:pos x="108" y="20"/>
                </a:cxn>
                <a:cxn ang="0">
                  <a:pos x="111" y="18"/>
                </a:cxn>
                <a:cxn ang="0">
                  <a:pos x="114" y="15"/>
                </a:cxn>
                <a:cxn ang="0">
                  <a:pos x="113" y="10"/>
                </a:cxn>
                <a:cxn ang="0">
                  <a:pos x="109" y="15"/>
                </a:cxn>
                <a:cxn ang="0">
                  <a:pos x="108" y="9"/>
                </a:cxn>
                <a:cxn ang="0">
                  <a:pos x="100" y="12"/>
                </a:cxn>
                <a:cxn ang="0">
                  <a:pos x="102" y="8"/>
                </a:cxn>
                <a:cxn ang="0">
                  <a:pos x="106" y="4"/>
                </a:cxn>
                <a:cxn ang="0">
                  <a:pos x="108" y="4"/>
                </a:cxn>
                <a:cxn ang="0">
                  <a:pos x="109" y="2"/>
                </a:cxn>
                <a:cxn ang="0">
                  <a:pos x="66" y="8"/>
                </a:cxn>
                <a:cxn ang="0">
                  <a:pos x="32" y="16"/>
                </a:cxn>
                <a:cxn ang="0">
                  <a:pos x="27" y="21"/>
                </a:cxn>
                <a:cxn ang="0">
                  <a:pos x="24" y="22"/>
                </a:cxn>
                <a:cxn ang="0">
                  <a:pos x="20" y="23"/>
                </a:cxn>
                <a:cxn ang="0">
                  <a:pos x="17" y="28"/>
                </a:cxn>
                <a:cxn ang="0">
                  <a:pos x="3" y="38"/>
                </a:cxn>
              </a:cxnLst>
              <a:rect l="0" t="0" r="r" b="b"/>
              <a:pathLst>
                <a:path w="114" h="51">
                  <a:moveTo>
                    <a:pt x="0" y="40"/>
                  </a:moveTo>
                  <a:lnTo>
                    <a:pt x="0" y="44"/>
                  </a:lnTo>
                  <a:lnTo>
                    <a:pt x="16" y="42"/>
                  </a:lnTo>
                  <a:lnTo>
                    <a:pt x="26" y="37"/>
                  </a:lnTo>
                  <a:lnTo>
                    <a:pt x="44" y="35"/>
                  </a:lnTo>
                  <a:lnTo>
                    <a:pt x="52" y="40"/>
                  </a:lnTo>
                  <a:lnTo>
                    <a:pt x="63" y="38"/>
                  </a:lnTo>
                  <a:lnTo>
                    <a:pt x="81" y="51"/>
                  </a:lnTo>
                  <a:lnTo>
                    <a:pt x="84" y="49"/>
                  </a:lnTo>
                  <a:lnTo>
                    <a:pt x="88" y="49"/>
                  </a:lnTo>
                  <a:lnTo>
                    <a:pt x="89" y="46"/>
                  </a:lnTo>
                  <a:lnTo>
                    <a:pt x="90" y="48"/>
                  </a:lnTo>
                  <a:lnTo>
                    <a:pt x="91" y="42"/>
                  </a:lnTo>
                  <a:lnTo>
                    <a:pt x="93" y="39"/>
                  </a:lnTo>
                  <a:lnTo>
                    <a:pt x="96" y="37"/>
                  </a:lnTo>
                  <a:lnTo>
                    <a:pt x="95" y="36"/>
                  </a:lnTo>
                  <a:lnTo>
                    <a:pt x="95" y="35"/>
                  </a:lnTo>
                  <a:lnTo>
                    <a:pt x="94" y="33"/>
                  </a:lnTo>
                  <a:lnTo>
                    <a:pt x="96" y="35"/>
                  </a:lnTo>
                  <a:lnTo>
                    <a:pt x="95" y="35"/>
                  </a:lnTo>
                  <a:lnTo>
                    <a:pt x="96" y="36"/>
                  </a:lnTo>
                  <a:lnTo>
                    <a:pt x="98" y="35"/>
                  </a:lnTo>
                  <a:lnTo>
                    <a:pt x="98" y="34"/>
                  </a:lnTo>
                  <a:lnTo>
                    <a:pt x="98" y="32"/>
                  </a:lnTo>
                  <a:lnTo>
                    <a:pt x="98" y="32"/>
                  </a:lnTo>
                  <a:lnTo>
                    <a:pt x="99" y="33"/>
                  </a:lnTo>
                  <a:lnTo>
                    <a:pt x="103" y="32"/>
                  </a:lnTo>
                  <a:lnTo>
                    <a:pt x="107" y="32"/>
                  </a:lnTo>
                  <a:lnTo>
                    <a:pt x="109" y="27"/>
                  </a:lnTo>
                  <a:lnTo>
                    <a:pt x="108" y="26"/>
                  </a:lnTo>
                  <a:lnTo>
                    <a:pt x="107" y="27"/>
                  </a:lnTo>
                  <a:lnTo>
                    <a:pt x="106" y="25"/>
                  </a:lnTo>
                  <a:lnTo>
                    <a:pt x="105" y="27"/>
                  </a:lnTo>
                  <a:lnTo>
                    <a:pt x="105" y="28"/>
                  </a:lnTo>
                  <a:lnTo>
                    <a:pt x="104" y="27"/>
                  </a:lnTo>
                  <a:lnTo>
                    <a:pt x="104" y="29"/>
                  </a:lnTo>
                  <a:lnTo>
                    <a:pt x="100" y="29"/>
                  </a:lnTo>
                  <a:lnTo>
                    <a:pt x="98" y="27"/>
                  </a:lnTo>
                  <a:lnTo>
                    <a:pt x="98" y="26"/>
                  </a:lnTo>
                  <a:lnTo>
                    <a:pt x="102" y="28"/>
                  </a:lnTo>
                  <a:lnTo>
                    <a:pt x="105" y="24"/>
                  </a:lnTo>
                  <a:lnTo>
                    <a:pt x="103" y="24"/>
                  </a:lnTo>
                  <a:lnTo>
                    <a:pt x="105" y="22"/>
                  </a:lnTo>
                  <a:lnTo>
                    <a:pt x="103" y="22"/>
                  </a:lnTo>
                  <a:lnTo>
                    <a:pt x="97" y="20"/>
                  </a:lnTo>
                  <a:lnTo>
                    <a:pt x="100" y="19"/>
                  </a:lnTo>
                  <a:lnTo>
                    <a:pt x="103" y="21"/>
                  </a:lnTo>
                  <a:lnTo>
                    <a:pt x="103" y="20"/>
                  </a:lnTo>
                  <a:lnTo>
                    <a:pt x="102" y="18"/>
                  </a:lnTo>
                  <a:lnTo>
                    <a:pt x="103" y="18"/>
                  </a:lnTo>
                  <a:lnTo>
                    <a:pt x="104" y="17"/>
                  </a:lnTo>
                  <a:lnTo>
                    <a:pt x="103" y="19"/>
                  </a:lnTo>
                  <a:lnTo>
                    <a:pt x="104" y="20"/>
                  </a:lnTo>
                  <a:lnTo>
                    <a:pt x="106" y="19"/>
                  </a:lnTo>
                  <a:lnTo>
                    <a:pt x="106" y="21"/>
                  </a:lnTo>
                  <a:lnTo>
                    <a:pt x="108" y="20"/>
                  </a:lnTo>
                  <a:lnTo>
                    <a:pt x="109" y="20"/>
                  </a:lnTo>
                  <a:lnTo>
                    <a:pt x="111" y="18"/>
                  </a:lnTo>
                  <a:lnTo>
                    <a:pt x="112" y="15"/>
                  </a:lnTo>
                  <a:lnTo>
                    <a:pt x="114" y="15"/>
                  </a:lnTo>
                  <a:lnTo>
                    <a:pt x="114" y="13"/>
                  </a:lnTo>
                  <a:lnTo>
                    <a:pt x="113" y="10"/>
                  </a:lnTo>
                  <a:lnTo>
                    <a:pt x="111" y="10"/>
                  </a:lnTo>
                  <a:lnTo>
                    <a:pt x="109" y="15"/>
                  </a:lnTo>
                  <a:lnTo>
                    <a:pt x="108" y="12"/>
                  </a:lnTo>
                  <a:lnTo>
                    <a:pt x="108" y="9"/>
                  </a:lnTo>
                  <a:lnTo>
                    <a:pt x="104" y="11"/>
                  </a:lnTo>
                  <a:lnTo>
                    <a:pt x="100" y="12"/>
                  </a:lnTo>
                  <a:lnTo>
                    <a:pt x="100" y="10"/>
                  </a:lnTo>
                  <a:lnTo>
                    <a:pt x="102" y="8"/>
                  </a:lnTo>
                  <a:lnTo>
                    <a:pt x="108" y="7"/>
                  </a:lnTo>
                  <a:lnTo>
                    <a:pt x="106" y="4"/>
                  </a:lnTo>
                  <a:lnTo>
                    <a:pt x="109" y="6"/>
                  </a:lnTo>
                  <a:lnTo>
                    <a:pt x="108" y="4"/>
                  </a:lnTo>
                  <a:lnTo>
                    <a:pt x="111" y="7"/>
                  </a:lnTo>
                  <a:lnTo>
                    <a:pt x="109" y="2"/>
                  </a:lnTo>
                  <a:lnTo>
                    <a:pt x="107" y="0"/>
                  </a:lnTo>
                  <a:lnTo>
                    <a:pt x="66" y="8"/>
                  </a:lnTo>
                  <a:lnTo>
                    <a:pt x="32" y="12"/>
                  </a:lnTo>
                  <a:lnTo>
                    <a:pt x="32" y="16"/>
                  </a:lnTo>
                  <a:lnTo>
                    <a:pt x="30" y="17"/>
                  </a:lnTo>
                  <a:lnTo>
                    <a:pt x="27" y="21"/>
                  </a:lnTo>
                  <a:lnTo>
                    <a:pt x="26" y="21"/>
                  </a:lnTo>
                  <a:lnTo>
                    <a:pt x="24" y="22"/>
                  </a:lnTo>
                  <a:lnTo>
                    <a:pt x="22" y="24"/>
                  </a:lnTo>
                  <a:lnTo>
                    <a:pt x="20" y="23"/>
                  </a:lnTo>
                  <a:lnTo>
                    <a:pt x="17" y="25"/>
                  </a:lnTo>
                  <a:lnTo>
                    <a:pt x="17" y="28"/>
                  </a:lnTo>
                  <a:lnTo>
                    <a:pt x="4" y="35"/>
                  </a:lnTo>
                  <a:lnTo>
                    <a:pt x="3" y="38"/>
                  </a:lnTo>
                  <a:lnTo>
                    <a:pt x="0" y="40"/>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9" name="Freeform 42">
              <a:extLst>
                <a:ext uri="{FF2B5EF4-FFF2-40B4-BE49-F238E27FC236}">
                  <a16:creationId xmlns:a16="http://schemas.microsoft.com/office/drawing/2014/main" id="{75D48361-CCE8-27BD-5137-6AE0242ADDBF}"/>
                </a:ext>
              </a:extLst>
            </p:cNvPr>
            <p:cNvSpPr>
              <a:spLocks/>
            </p:cNvSpPr>
            <p:nvPr/>
          </p:nvSpPr>
          <p:spPr bwMode="auto">
            <a:xfrm>
              <a:off x="3648075" y="1997075"/>
              <a:ext cx="838200" cy="533400"/>
            </a:xfrm>
            <a:custGeom>
              <a:avLst/>
              <a:gdLst/>
              <a:ahLst/>
              <a:cxnLst>
                <a:cxn ang="0">
                  <a:pos x="0" y="51"/>
                </a:cxn>
                <a:cxn ang="0">
                  <a:pos x="4" y="0"/>
                </a:cxn>
                <a:cxn ang="0">
                  <a:pos x="48" y="3"/>
                </a:cxn>
                <a:cxn ang="0">
                  <a:pos x="81" y="4"/>
                </a:cxn>
                <a:cxn ang="0">
                  <a:pos x="82" y="18"/>
                </a:cxn>
                <a:cxn ang="0">
                  <a:pos x="85" y="30"/>
                </a:cxn>
                <a:cxn ang="0">
                  <a:pos x="85" y="44"/>
                </a:cxn>
                <a:cxn ang="0">
                  <a:pos x="88" y="56"/>
                </a:cxn>
                <a:cxn ang="0">
                  <a:pos x="41" y="54"/>
                </a:cxn>
                <a:cxn ang="0">
                  <a:pos x="0" y="51"/>
                </a:cxn>
              </a:cxnLst>
              <a:rect l="0" t="0" r="r" b="b"/>
              <a:pathLst>
                <a:path w="88" h="56">
                  <a:moveTo>
                    <a:pt x="0" y="51"/>
                  </a:moveTo>
                  <a:lnTo>
                    <a:pt x="4" y="0"/>
                  </a:lnTo>
                  <a:lnTo>
                    <a:pt x="48" y="3"/>
                  </a:lnTo>
                  <a:lnTo>
                    <a:pt x="81" y="4"/>
                  </a:lnTo>
                  <a:lnTo>
                    <a:pt x="82" y="18"/>
                  </a:lnTo>
                  <a:lnTo>
                    <a:pt x="85" y="30"/>
                  </a:lnTo>
                  <a:lnTo>
                    <a:pt x="85" y="44"/>
                  </a:lnTo>
                  <a:lnTo>
                    <a:pt x="88" y="56"/>
                  </a:lnTo>
                  <a:lnTo>
                    <a:pt x="41" y="54"/>
                  </a:lnTo>
                  <a:lnTo>
                    <a:pt x="0" y="5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0" name="Freeform 43">
              <a:extLst>
                <a:ext uri="{FF2B5EF4-FFF2-40B4-BE49-F238E27FC236}">
                  <a16:creationId xmlns:a16="http://schemas.microsoft.com/office/drawing/2014/main" id="{A7BFD0E5-EE0C-F862-61F4-93AB4C72F26F}"/>
                </a:ext>
              </a:extLst>
            </p:cNvPr>
            <p:cNvSpPr>
              <a:spLocks/>
            </p:cNvSpPr>
            <p:nvPr/>
          </p:nvSpPr>
          <p:spPr bwMode="auto">
            <a:xfrm>
              <a:off x="5876925" y="3025775"/>
              <a:ext cx="533400" cy="609600"/>
            </a:xfrm>
            <a:custGeom>
              <a:avLst/>
              <a:gdLst/>
              <a:ahLst/>
              <a:cxnLst>
                <a:cxn ang="0">
                  <a:pos x="0" y="12"/>
                </a:cxn>
                <a:cxn ang="0">
                  <a:pos x="5" y="56"/>
                </a:cxn>
                <a:cxn ang="0">
                  <a:pos x="9" y="56"/>
                </a:cxn>
                <a:cxn ang="0">
                  <a:pos x="12" y="57"/>
                </a:cxn>
                <a:cxn ang="0">
                  <a:pos x="13" y="60"/>
                </a:cxn>
                <a:cxn ang="0">
                  <a:pos x="18" y="60"/>
                </a:cxn>
                <a:cxn ang="0">
                  <a:pos x="20" y="62"/>
                </a:cxn>
                <a:cxn ang="0">
                  <a:pos x="26" y="62"/>
                </a:cxn>
                <a:cxn ang="0">
                  <a:pos x="29" y="60"/>
                </a:cxn>
                <a:cxn ang="0">
                  <a:pos x="36" y="64"/>
                </a:cxn>
                <a:cxn ang="0">
                  <a:pos x="40" y="60"/>
                </a:cxn>
                <a:cxn ang="0">
                  <a:pos x="41" y="53"/>
                </a:cxn>
                <a:cxn ang="0">
                  <a:pos x="43" y="55"/>
                </a:cxn>
                <a:cxn ang="0">
                  <a:pos x="45" y="49"/>
                </a:cxn>
                <a:cxn ang="0">
                  <a:pos x="52" y="44"/>
                </a:cxn>
                <a:cxn ang="0">
                  <a:pos x="54" y="41"/>
                </a:cxn>
                <a:cxn ang="0">
                  <a:pos x="56" y="27"/>
                </a:cxn>
                <a:cxn ang="0">
                  <a:pos x="54" y="24"/>
                </a:cxn>
                <a:cxn ang="0">
                  <a:pos x="56" y="23"/>
                </a:cxn>
                <a:cxn ang="0">
                  <a:pos x="53" y="0"/>
                </a:cxn>
                <a:cxn ang="0">
                  <a:pos x="47" y="3"/>
                </a:cxn>
                <a:cxn ang="0">
                  <a:pos x="43" y="5"/>
                </a:cxn>
                <a:cxn ang="0">
                  <a:pos x="41" y="8"/>
                </a:cxn>
                <a:cxn ang="0">
                  <a:pos x="39" y="11"/>
                </a:cxn>
                <a:cxn ang="0">
                  <a:pos x="35" y="11"/>
                </a:cxn>
                <a:cxn ang="0">
                  <a:pos x="31" y="13"/>
                </a:cxn>
                <a:cxn ang="0">
                  <a:pos x="30" y="14"/>
                </a:cxn>
                <a:cxn ang="0">
                  <a:pos x="27" y="12"/>
                </a:cxn>
                <a:cxn ang="0">
                  <a:pos x="24" y="14"/>
                </a:cxn>
                <a:cxn ang="0">
                  <a:pos x="23" y="13"/>
                </a:cxn>
                <a:cxn ang="0">
                  <a:pos x="27" y="12"/>
                </a:cxn>
                <a:cxn ang="0">
                  <a:pos x="26" y="12"/>
                </a:cxn>
                <a:cxn ang="0">
                  <a:pos x="25" y="11"/>
                </a:cxn>
                <a:cxn ang="0">
                  <a:pos x="24" y="12"/>
                </a:cxn>
                <a:cxn ang="0">
                  <a:pos x="19" y="10"/>
                </a:cxn>
                <a:cxn ang="0">
                  <a:pos x="17" y="11"/>
                </a:cxn>
                <a:cxn ang="0">
                  <a:pos x="17" y="9"/>
                </a:cxn>
                <a:cxn ang="0">
                  <a:pos x="0" y="12"/>
                </a:cxn>
              </a:cxnLst>
              <a:rect l="0" t="0" r="r" b="b"/>
              <a:pathLst>
                <a:path w="56" h="64">
                  <a:moveTo>
                    <a:pt x="0" y="12"/>
                  </a:moveTo>
                  <a:lnTo>
                    <a:pt x="5" y="56"/>
                  </a:lnTo>
                  <a:lnTo>
                    <a:pt x="9" y="56"/>
                  </a:lnTo>
                  <a:lnTo>
                    <a:pt x="12" y="57"/>
                  </a:lnTo>
                  <a:lnTo>
                    <a:pt x="13" y="60"/>
                  </a:lnTo>
                  <a:lnTo>
                    <a:pt x="18" y="60"/>
                  </a:lnTo>
                  <a:lnTo>
                    <a:pt x="20" y="62"/>
                  </a:lnTo>
                  <a:lnTo>
                    <a:pt x="26" y="62"/>
                  </a:lnTo>
                  <a:lnTo>
                    <a:pt x="29" y="60"/>
                  </a:lnTo>
                  <a:lnTo>
                    <a:pt x="36" y="64"/>
                  </a:lnTo>
                  <a:lnTo>
                    <a:pt x="40" y="60"/>
                  </a:lnTo>
                  <a:lnTo>
                    <a:pt x="41" y="53"/>
                  </a:lnTo>
                  <a:lnTo>
                    <a:pt x="43" y="55"/>
                  </a:lnTo>
                  <a:lnTo>
                    <a:pt x="45" y="49"/>
                  </a:lnTo>
                  <a:lnTo>
                    <a:pt x="52" y="44"/>
                  </a:lnTo>
                  <a:lnTo>
                    <a:pt x="54" y="41"/>
                  </a:lnTo>
                  <a:lnTo>
                    <a:pt x="56" y="27"/>
                  </a:lnTo>
                  <a:lnTo>
                    <a:pt x="54" y="24"/>
                  </a:lnTo>
                  <a:lnTo>
                    <a:pt x="56" y="23"/>
                  </a:lnTo>
                  <a:lnTo>
                    <a:pt x="53" y="0"/>
                  </a:lnTo>
                  <a:lnTo>
                    <a:pt x="47" y="3"/>
                  </a:lnTo>
                  <a:lnTo>
                    <a:pt x="43" y="5"/>
                  </a:lnTo>
                  <a:lnTo>
                    <a:pt x="41" y="8"/>
                  </a:lnTo>
                  <a:lnTo>
                    <a:pt x="39" y="11"/>
                  </a:lnTo>
                  <a:lnTo>
                    <a:pt x="35" y="11"/>
                  </a:lnTo>
                  <a:lnTo>
                    <a:pt x="31" y="13"/>
                  </a:lnTo>
                  <a:lnTo>
                    <a:pt x="30" y="14"/>
                  </a:lnTo>
                  <a:lnTo>
                    <a:pt x="27" y="12"/>
                  </a:lnTo>
                  <a:lnTo>
                    <a:pt x="24" y="14"/>
                  </a:lnTo>
                  <a:lnTo>
                    <a:pt x="23" y="13"/>
                  </a:lnTo>
                  <a:lnTo>
                    <a:pt x="27" y="12"/>
                  </a:lnTo>
                  <a:lnTo>
                    <a:pt x="26" y="12"/>
                  </a:lnTo>
                  <a:lnTo>
                    <a:pt x="25" y="11"/>
                  </a:lnTo>
                  <a:lnTo>
                    <a:pt x="24" y="12"/>
                  </a:lnTo>
                  <a:lnTo>
                    <a:pt x="19" y="10"/>
                  </a:lnTo>
                  <a:lnTo>
                    <a:pt x="17" y="11"/>
                  </a:lnTo>
                  <a:lnTo>
                    <a:pt x="17" y="9"/>
                  </a:lnTo>
                  <a:lnTo>
                    <a:pt x="0" y="1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1" name="Freeform 44">
              <a:extLst>
                <a:ext uri="{FF2B5EF4-FFF2-40B4-BE49-F238E27FC236}">
                  <a16:creationId xmlns:a16="http://schemas.microsoft.com/office/drawing/2014/main" id="{817B68B8-891B-B77F-A80D-3F8B7E797726}"/>
                </a:ext>
              </a:extLst>
            </p:cNvPr>
            <p:cNvSpPr>
              <a:spLocks/>
            </p:cNvSpPr>
            <p:nvPr/>
          </p:nvSpPr>
          <p:spPr bwMode="auto">
            <a:xfrm>
              <a:off x="3638550" y="3940175"/>
              <a:ext cx="1104900" cy="571500"/>
            </a:xfrm>
            <a:custGeom>
              <a:avLst/>
              <a:gdLst/>
              <a:ahLst/>
              <a:cxnLst>
                <a:cxn ang="0">
                  <a:pos x="0" y="9"/>
                </a:cxn>
                <a:cxn ang="0">
                  <a:pos x="1" y="0"/>
                </a:cxn>
                <a:cxn ang="0">
                  <a:pos x="14" y="1"/>
                </a:cxn>
                <a:cxn ang="0">
                  <a:pos x="71" y="3"/>
                </a:cxn>
                <a:cxn ang="0">
                  <a:pos x="113" y="3"/>
                </a:cxn>
                <a:cxn ang="0">
                  <a:pos x="113" y="12"/>
                </a:cxn>
                <a:cxn ang="0">
                  <a:pos x="116" y="31"/>
                </a:cxn>
                <a:cxn ang="0">
                  <a:pos x="115" y="60"/>
                </a:cxn>
                <a:cxn ang="0">
                  <a:pos x="112" y="59"/>
                </a:cxn>
                <a:cxn ang="0">
                  <a:pos x="106" y="55"/>
                </a:cxn>
                <a:cxn ang="0">
                  <a:pos x="104" y="56"/>
                </a:cxn>
                <a:cxn ang="0">
                  <a:pos x="96" y="57"/>
                </a:cxn>
                <a:cxn ang="0">
                  <a:pos x="89" y="59"/>
                </a:cxn>
                <a:cxn ang="0">
                  <a:pos x="86" y="57"/>
                </a:cxn>
                <a:cxn ang="0">
                  <a:pos x="82" y="57"/>
                </a:cxn>
                <a:cxn ang="0">
                  <a:pos x="82" y="55"/>
                </a:cxn>
                <a:cxn ang="0">
                  <a:pos x="79" y="57"/>
                </a:cxn>
                <a:cxn ang="0">
                  <a:pos x="79" y="59"/>
                </a:cxn>
                <a:cxn ang="0">
                  <a:pos x="78" y="56"/>
                </a:cxn>
                <a:cxn ang="0">
                  <a:pos x="75" y="58"/>
                </a:cxn>
                <a:cxn ang="0">
                  <a:pos x="71" y="55"/>
                </a:cxn>
                <a:cxn ang="0">
                  <a:pos x="68" y="57"/>
                </a:cxn>
                <a:cxn ang="0">
                  <a:pos x="67" y="56"/>
                </a:cxn>
                <a:cxn ang="0">
                  <a:pos x="65" y="51"/>
                </a:cxn>
                <a:cxn ang="0">
                  <a:pos x="61" y="51"/>
                </a:cxn>
                <a:cxn ang="0">
                  <a:pos x="61" y="52"/>
                </a:cxn>
                <a:cxn ang="0">
                  <a:pos x="58" y="51"/>
                </a:cxn>
                <a:cxn ang="0">
                  <a:pos x="56" y="52"/>
                </a:cxn>
                <a:cxn ang="0">
                  <a:pos x="54" y="50"/>
                </a:cxn>
                <a:cxn ang="0">
                  <a:pos x="50" y="50"/>
                </a:cxn>
                <a:cxn ang="0">
                  <a:pos x="50" y="48"/>
                </a:cxn>
                <a:cxn ang="0">
                  <a:pos x="48" y="46"/>
                </a:cxn>
                <a:cxn ang="0">
                  <a:pos x="47" y="47"/>
                </a:cxn>
                <a:cxn ang="0">
                  <a:pos x="43" y="47"/>
                </a:cxn>
                <a:cxn ang="0">
                  <a:pos x="39" y="44"/>
                </a:cxn>
                <a:cxn ang="0">
                  <a:pos x="41" y="11"/>
                </a:cxn>
                <a:cxn ang="0">
                  <a:pos x="0" y="9"/>
                </a:cxn>
              </a:cxnLst>
              <a:rect l="0" t="0" r="r" b="b"/>
              <a:pathLst>
                <a:path w="116" h="60">
                  <a:moveTo>
                    <a:pt x="0" y="9"/>
                  </a:moveTo>
                  <a:lnTo>
                    <a:pt x="1" y="0"/>
                  </a:lnTo>
                  <a:lnTo>
                    <a:pt x="14" y="1"/>
                  </a:lnTo>
                  <a:lnTo>
                    <a:pt x="71" y="3"/>
                  </a:lnTo>
                  <a:lnTo>
                    <a:pt x="113" y="3"/>
                  </a:lnTo>
                  <a:lnTo>
                    <a:pt x="113" y="12"/>
                  </a:lnTo>
                  <a:lnTo>
                    <a:pt x="116" y="31"/>
                  </a:lnTo>
                  <a:lnTo>
                    <a:pt x="115" y="60"/>
                  </a:lnTo>
                  <a:lnTo>
                    <a:pt x="112" y="59"/>
                  </a:lnTo>
                  <a:lnTo>
                    <a:pt x="106" y="55"/>
                  </a:lnTo>
                  <a:lnTo>
                    <a:pt x="104" y="56"/>
                  </a:lnTo>
                  <a:lnTo>
                    <a:pt x="96" y="57"/>
                  </a:lnTo>
                  <a:lnTo>
                    <a:pt x="89" y="59"/>
                  </a:lnTo>
                  <a:lnTo>
                    <a:pt x="86" y="57"/>
                  </a:lnTo>
                  <a:lnTo>
                    <a:pt x="82" y="57"/>
                  </a:lnTo>
                  <a:lnTo>
                    <a:pt x="82" y="55"/>
                  </a:lnTo>
                  <a:lnTo>
                    <a:pt x="79" y="57"/>
                  </a:lnTo>
                  <a:lnTo>
                    <a:pt x="79" y="59"/>
                  </a:lnTo>
                  <a:lnTo>
                    <a:pt x="78" y="56"/>
                  </a:lnTo>
                  <a:lnTo>
                    <a:pt x="75" y="58"/>
                  </a:lnTo>
                  <a:lnTo>
                    <a:pt x="71" y="55"/>
                  </a:lnTo>
                  <a:lnTo>
                    <a:pt x="68" y="57"/>
                  </a:lnTo>
                  <a:lnTo>
                    <a:pt x="67" y="56"/>
                  </a:lnTo>
                  <a:lnTo>
                    <a:pt x="65" y="51"/>
                  </a:lnTo>
                  <a:lnTo>
                    <a:pt x="61" y="51"/>
                  </a:lnTo>
                  <a:lnTo>
                    <a:pt x="61" y="52"/>
                  </a:lnTo>
                  <a:lnTo>
                    <a:pt x="58" y="51"/>
                  </a:lnTo>
                  <a:lnTo>
                    <a:pt x="56" y="52"/>
                  </a:lnTo>
                  <a:lnTo>
                    <a:pt x="54" y="50"/>
                  </a:lnTo>
                  <a:lnTo>
                    <a:pt x="50" y="50"/>
                  </a:lnTo>
                  <a:lnTo>
                    <a:pt x="50" y="48"/>
                  </a:lnTo>
                  <a:lnTo>
                    <a:pt x="48" y="46"/>
                  </a:lnTo>
                  <a:lnTo>
                    <a:pt x="47" y="47"/>
                  </a:lnTo>
                  <a:lnTo>
                    <a:pt x="43" y="47"/>
                  </a:lnTo>
                  <a:lnTo>
                    <a:pt x="39" y="44"/>
                  </a:lnTo>
                  <a:lnTo>
                    <a:pt x="41" y="11"/>
                  </a:lnTo>
                  <a:lnTo>
                    <a:pt x="0" y="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2" name="Freeform 45">
              <a:extLst>
                <a:ext uri="{FF2B5EF4-FFF2-40B4-BE49-F238E27FC236}">
                  <a16:creationId xmlns:a16="http://schemas.microsoft.com/office/drawing/2014/main" id="{281DEA46-3CEA-EC0A-E40A-270B46379F3B}"/>
                </a:ext>
              </a:extLst>
            </p:cNvPr>
            <p:cNvSpPr>
              <a:spLocks/>
            </p:cNvSpPr>
            <p:nvPr/>
          </p:nvSpPr>
          <p:spPr bwMode="auto">
            <a:xfrm>
              <a:off x="1238250" y="2006600"/>
              <a:ext cx="1019175" cy="866775"/>
            </a:xfrm>
            <a:custGeom>
              <a:avLst/>
              <a:gdLst/>
              <a:ahLst/>
              <a:cxnLst>
                <a:cxn ang="0">
                  <a:pos x="0" y="68"/>
                </a:cxn>
                <a:cxn ang="0">
                  <a:pos x="2" y="52"/>
                </a:cxn>
                <a:cxn ang="0">
                  <a:pos x="10" y="38"/>
                </a:cxn>
                <a:cxn ang="0">
                  <a:pos x="23" y="0"/>
                </a:cxn>
                <a:cxn ang="0">
                  <a:pos x="30" y="2"/>
                </a:cxn>
                <a:cxn ang="0">
                  <a:pos x="30" y="4"/>
                </a:cxn>
                <a:cxn ang="0">
                  <a:pos x="32" y="4"/>
                </a:cxn>
                <a:cxn ang="0">
                  <a:pos x="36" y="11"/>
                </a:cxn>
                <a:cxn ang="0">
                  <a:pos x="35" y="13"/>
                </a:cxn>
                <a:cxn ang="0">
                  <a:pos x="40" y="17"/>
                </a:cxn>
                <a:cxn ang="0">
                  <a:pos x="49" y="17"/>
                </a:cxn>
                <a:cxn ang="0">
                  <a:pos x="56" y="20"/>
                </a:cxn>
                <a:cxn ang="0">
                  <a:pos x="59" y="19"/>
                </a:cxn>
                <a:cxn ang="0">
                  <a:pos x="80" y="20"/>
                </a:cxn>
                <a:cxn ang="0">
                  <a:pos x="103" y="25"/>
                </a:cxn>
                <a:cxn ang="0">
                  <a:pos x="104" y="28"/>
                </a:cxn>
                <a:cxn ang="0">
                  <a:pos x="107" y="33"/>
                </a:cxn>
                <a:cxn ang="0">
                  <a:pos x="103" y="38"/>
                </a:cxn>
                <a:cxn ang="0">
                  <a:pos x="99" y="45"/>
                </a:cxn>
                <a:cxn ang="0">
                  <a:pos x="94" y="49"/>
                </a:cxn>
                <a:cxn ang="0">
                  <a:pos x="94" y="53"/>
                </a:cxn>
                <a:cxn ang="0">
                  <a:pos x="96" y="56"/>
                </a:cxn>
                <a:cxn ang="0">
                  <a:pos x="93" y="64"/>
                </a:cxn>
                <a:cxn ang="0">
                  <a:pos x="87" y="91"/>
                </a:cxn>
                <a:cxn ang="0">
                  <a:pos x="51" y="82"/>
                </a:cxn>
                <a:cxn ang="0">
                  <a:pos x="0" y="68"/>
                </a:cxn>
              </a:cxnLst>
              <a:rect l="0" t="0" r="r" b="b"/>
              <a:pathLst>
                <a:path w="107" h="91">
                  <a:moveTo>
                    <a:pt x="0" y="68"/>
                  </a:moveTo>
                  <a:lnTo>
                    <a:pt x="2" y="52"/>
                  </a:lnTo>
                  <a:lnTo>
                    <a:pt x="10" y="38"/>
                  </a:lnTo>
                  <a:lnTo>
                    <a:pt x="23" y="0"/>
                  </a:lnTo>
                  <a:lnTo>
                    <a:pt x="30" y="2"/>
                  </a:lnTo>
                  <a:lnTo>
                    <a:pt x="30" y="4"/>
                  </a:lnTo>
                  <a:lnTo>
                    <a:pt x="32" y="4"/>
                  </a:lnTo>
                  <a:lnTo>
                    <a:pt x="36" y="11"/>
                  </a:lnTo>
                  <a:lnTo>
                    <a:pt x="35" y="13"/>
                  </a:lnTo>
                  <a:lnTo>
                    <a:pt x="40" y="17"/>
                  </a:lnTo>
                  <a:lnTo>
                    <a:pt x="49" y="17"/>
                  </a:lnTo>
                  <a:lnTo>
                    <a:pt x="56" y="20"/>
                  </a:lnTo>
                  <a:lnTo>
                    <a:pt x="59" y="19"/>
                  </a:lnTo>
                  <a:lnTo>
                    <a:pt x="80" y="20"/>
                  </a:lnTo>
                  <a:lnTo>
                    <a:pt x="103" y="25"/>
                  </a:lnTo>
                  <a:lnTo>
                    <a:pt x="104" y="28"/>
                  </a:lnTo>
                  <a:lnTo>
                    <a:pt x="107" y="33"/>
                  </a:lnTo>
                  <a:lnTo>
                    <a:pt x="103" y="38"/>
                  </a:lnTo>
                  <a:lnTo>
                    <a:pt x="99" y="45"/>
                  </a:lnTo>
                  <a:lnTo>
                    <a:pt x="94" y="49"/>
                  </a:lnTo>
                  <a:lnTo>
                    <a:pt x="94" y="53"/>
                  </a:lnTo>
                  <a:lnTo>
                    <a:pt x="96" y="56"/>
                  </a:lnTo>
                  <a:lnTo>
                    <a:pt x="93" y="64"/>
                  </a:lnTo>
                  <a:lnTo>
                    <a:pt x="87" y="91"/>
                  </a:lnTo>
                  <a:lnTo>
                    <a:pt x="51" y="82"/>
                  </a:lnTo>
                  <a:lnTo>
                    <a:pt x="0" y="68"/>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3" name="Freeform 46">
              <a:extLst>
                <a:ext uri="{FF2B5EF4-FFF2-40B4-BE49-F238E27FC236}">
                  <a16:creationId xmlns:a16="http://schemas.microsoft.com/office/drawing/2014/main" id="{C676265D-35B5-4E7C-9FD3-AF10C99E01D5}"/>
                </a:ext>
              </a:extLst>
            </p:cNvPr>
            <p:cNvSpPr>
              <a:spLocks/>
            </p:cNvSpPr>
            <p:nvPr/>
          </p:nvSpPr>
          <p:spPr bwMode="auto">
            <a:xfrm>
              <a:off x="6381750" y="2911475"/>
              <a:ext cx="733425" cy="476250"/>
            </a:xfrm>
            <a:custGeom>
              <a:avLst/>
              <a:gdLst/>
              <a:ahLst/>
              <a:cxnLst>
                <a:cxn ang="0">
                  <a:pos x="0" y="12"/>
                </a:cxn>
                <a:cxn ang="0">
                  <a:pos x="3" y="35"/>
                </a:cxn>
                <a:cxn ang="0">
                  <a:pos x="6" y="50"/>
                </a:cxn>
                <a:cxn ang="0">
                  <a:pos x="19" y="48"/>
                </a:cxn>
                <a:cxn ang="0">
                  <a:pos x="66" y="39"/>
                </a:cxn>
                <a:cxn ang="0">
                  <a:pos x="67" y="37"/>
                </a:cxn>
                <a:cxn ang="0">
                  <a:pos x="70" y="37"/>
                </a:cxn>
                <a:cxn ang="0">
                  <a:pos x="73" y="35"/>
                </a:cxn>
                <a:cxn ang="0">
                  <a:pos x="75" y="31"/>
                </a:cxn>
                <a:cxn ang="0">
                  <a:pos x="77" y="29"/>
                </a:cxn>
                <a:cxn ang="0">
                  <a:pos x="70" y="23"/>
                </a:cxn>
                <a:cxn ang="0">
                  <a:pos x="69" y="17"/>
                </a:cxn>
                <a:cxn ang="0">
                  <a:pos x="73" y="9"/>
                </a:cxn>
                <a:cxn ang="0">
                  <a:pos x="68" y="6"/>
                </a:cxn>
                <a:cxn ang="0">
                  <a:pos x="66" y="2"/>
                </a:cxn>
                <a:cxn ang="0">
                  <a:pos x="62" y="0"/>
                </a:cxn>
                <a:cxn ang="0">
                  <a:pos x="11" y="10"/>
                </a:cxn>
                <a:cxn ang="0">
                  <a:pos x="8" y="6"/>
                </a:cxn>
                <a:cxn ang="0">
                  <a:pos x="0" y="12"/>
                </a:cxn>
              </a:cxnLst>
              <a:rect l="0" t="0" r="r" b="b"/>
              <a:pathLst>
                <a:path w="77" h="50">
                  <a:moveTo>
                    <a:pt x="0" y="12"/>
                  </a:moveTo>
                  <a:lnTo>
                    <a:pt x="3" y="35"/>
                  </a:lnTo>
                  <a:lnTo>
                    <a:pt x="6" y="50"/>
                  </a:lnTo>
                  <a:lnTo>
                    <a:pt x="19" y="48"/>
                  </a:lnTo>
                  <a:lnTo>
                    <a:pt x="66" y="39"/>
                  </a:lnTo>
                  <a:lnTo>
                    <a:pt x="67" y="37"/>
                  </a:lnTo>
                  <a:lnTo>
                    <a:pt x="70" y="37"/>
                  </a:lnTo>
                  <a:lnTo>
                    <a:pt x="73" y="35"/>
                  </a:lnTo>
                  <a:lnTo>
                    <a:pt x="75" y="31"/>
                  </a:lnTo>
                  <a:lnTo>
                    <a:pt x="77" y="29"/>
                  </a:lnTo>
                  <a:lnTo>
                    <a:pt x="70" y="23"/>
                  </a:lnTo>
                  <a:lnTo>
                    <a:pt x="69" y="17"/>
                  </a:lnTo>
                  <a:lnTo>
                    <a:pt x="73" y="9"/>
                  </a:lnTo>
                  <a:lnTo>
                    <a:pt x="68" y="6"/>
                  </a:lnTo>
                  <a:lnTo>
                    <a:pt x="66" y="2"/>
                  </a:lnTo>
                  <a:lnTo>
                    <a:pt x="62" y="0"/>
                  </a:lnTo>
                  <a:lnTo>
                    <a:pt x="11" y="10"/>
                  </a:lnTo>
                  <a:lnTo>
                    <a:pt x="8" y="6"/>
                  </a:lnTo>
                  <a:lnTo>
                    <a:pt x="0" y="1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4" name="Freeform 47">
              <a:extLst>
                <a:ext uri="{FF2B5EF4-FFF2-40B4-BE49-F238E27FC236}">
                  <a16:creationId xmlns:a16="http://schemas.microsoft.com/office/drawing/2014/main" id="{11D08C4A-64A3-42CC-78D5-F1237908B8DC}"/>
                </a:ext>
              </a:extLst>
            </p:cNvPr>
            <p:cNvSpPr>
              <a:spLocks/>
            </p:cNvSpPr>
            <p:nvPr/>
          </p:nvSpPr>
          <p:spPr bwMode="auto">
            <a:xfrm>
              <a:off x="7391400" y="2806700"/>
              <a:ext cx="104775" cy="123825"/>
            </a:xfrm>
            <a:custGeom>
              <a:avLst/>
              <a:gdLst/>
              <a:ahLst/>
              <a:cxnLst>
                <a:cxn ang="0">
                  <a:pos x="0" y="1"/>
                </a:cxn>
                <a:cxn ang="0">
                  <a:pos x="3" y="12"/>
                </a:cxn>
                <a:cxn ang="0">
                  <a:pos x="3" y="13"/>
                </a:cxn>
                <a:cxn ang="0">
                  <a:pos x="7" y="10"/>
                </a:cxn>
                <a:cxn ang="0">
                  <a:pos x="6" y="7"/>
                </a:cxn>
                <a:cxn ang="0">
                  <a:pos x="7" y="5"/>
                </a:cxn>
                <a:cxn ang="0">
                  <a:pos x="8" y="6"/>
                </a:cxn>
                <a:cxn ang="0">
                  <a:pos x="8" y="9"/>
                </a:cxn>
                <a:cxn ang="0">
                  <a:pos x="9" y="9"/>
                </a:cxn>
                <a:cxn ang="0">
                  <a:pos x="11" y="6"/>
                </a:cxn>
                <a:cxn ang="0">
                  <a:pos x="9" y="4"/>
                </a:cxn>
                <a:cxn ang="0">
                  <a:pos x="7" y="3"/>
                </a:cxn>
                <a:cxn ang="0">
                  <a:pos x="5" y="0"/>
                </a:cxn>
                <a:cxn ang="0">
                  <a:pos x="4" y="0"/>
                </a:cxn>
                <a:cxn ang="0">
                  <a:pos x="0" y="1"/>
                </a:cxn>
              </a:cxnLst>
              <a:rect l="0" t="0" r="r" b="b"/>
              <a:pathLst>
                <a:path w="11" h="13">
                  <a:moveTo>
                    <a:pt x="0" y="1"/>
                  </a:moveTo>
                  <a:lnTo>
                    <a:pt x="3" y="12"/>
                  </a:lnTo>
                  <a:lnTo>
                    <a:pt x="3" y="13"/>
                  </a:lnTo>
                  <a:lnTo>
                    <a:pt x="7" y="10"/>
                  </a:lnTo>
                  <a:lnTo>
                    <a:pt x="6" y="7"/>
                  </a:lnTo>
                  <a:lnTo>
                    <a:pt x="7" y="5"/>
                  </a:lnTo>
                  <a:lnTo>
                    <a:pt x="8" y="6"/>
                  </a:lnTo>
                  <a:lnTo>
                    <a:pt x="8" y="9"/>
                  </a:lnTo>
                  <a:lnTo>
                    <a:pt x="9" y="9"/>
                  </a:lnTo>
                  <a:lnTo>
                    <a:pt x="11" y="6"/>
                  </a:lnTo>
                  <a:lnTo>
                    <a:pt x="9" y="4"/>
                  </a:lnTo>
                  <a:lnTo>
                    <a:pt x="7" y="3"/>
                  </a:lnTo>
                  <a:lnTo>
                    <a:pt x="5" y="0"/>
                  </a:lnTo>
                  <a:lnTo>
                    <a:pt x="4" y="0"/>
                  </a:lnTo>
                  <a:lnTo>
                    <a:pt x="0" y="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5" name="Freeform 48">
              <a:extLst>
                <a:ext uri="{FF2B5EF4-FFF2-40B4-BE49-F238E27FC236}">
                  <a16:creationId xmlns:a16="http://schemas.microsoft.com/office/drawing/2014/main" id="{64852A7E-E42E-FDA8-B3B3-AAEB4382ED97}"/>
                </a:ext>
              </a:extLst>
            </p:cNvPr>
            <p:cNvSpPr>
              <a:spLocks/>
            </p:cNvSpPr>
            <p:nvPr/>
          </p:nvSpPr>
          <p:spPr bwMode="auto">
            <a:xfrm>
              <a:off x="6191250" y="4130675"/>
              <a:ext cx="647700" cy="495300"/>
            </a:xfrm>
            <a:custGeom>
              <a:avLst/>
              <a:gdLst/>
              <a:ahLst/>
              <a:cxnLst>
                <a:cxn ang="0">
                  <a:pos x="0" y="12"/>
                </a:cxn>
                <a:cxn ang="0">
                  <a:pos x="3" y="7"/>
                </a:cxn>
                <a:cxn ang="0">
                  <a:pos x="13" y="2"/>
                </a:cxn>
                <a:cxn ang="0">
                  <a:pos x="31" y="0"/>
                </a:cxn>
                <a:cxn ang="0">
                  <a:pos x="39" y="5"/>
                </a:cxn>
                <a:cxn ang="0">
                  <a:pos x="50" y="3"/>
                </a:cxn>
                <a:cxn ang="0">
                  <a:pos x="68" y="16"/>
                </a:cxn>
                <a:cxn ang="0">
                  <a:pos x="63" y="22"/>
                </a:cxn>
                <a:cxn ang="0">
                  <a:pos x="60" y="26"/>
                </a:cxn>
                <a:cxn ang="0">
                  <a:pos x="61" y="30"/>
                </a:cxn>
                <a:cxn ang="0">
                  <a:pos x="56" y="34"/>
                </a:cxn>
                <a:cxn ang="0">
                  <a:pos x="52" y="40"/>
                </a:cxn>
                <a:cxn ang="0">
                  <a:pos x="47" y="43"/>
                </a:cxn>
                <a:cxn ang="0">
                  <a:pos x="45" y="43"/>
                </a:cxn>
                <a:cxn ang="0">
                  <a:pos x="44" y="47"/>
                </a:cxn>
                <a:cxn ang="0">
                  <a:pos x="41" y="45"/>
                </a:cxn>
                <a:cxn ang="0">
                  <a:pos x="44" y="48"/>
                </a:cxn>
                <a:cxn ang="0">
                  <a:pos x="41" y="52"/>
                </a:cxn>
                <a:cxn ang="0">
                  <a:pos x="39" y="51"/>
                </a:cxn>
                <a:cxn ang="0">
                  <a:pos x="37" y="49"/>
                </a:cxn>
                <a:cxn ang="0">
                  <a:pos x="34" y="44"/>
                </a:cxn>
                <a:cxn ang="0">
                  <a:pos x="32" y="44"/>
                </a:cxn>
                <a:cxn ang="0">
                  <a:pos x="29" y="37"/>
                </a:cxn>
                <a:cxn ang="0">
                  <a:pos x="24" y="34"/>
                </a:cxn>
                <a:cxn ang="0">
                  <a:pos x="21" y="29"/>
                </a:cxn>
                <a:cxn ang="0">
                  <a:pos x="13" y="23"/>
                </a:cxn>
                <a:cxn ang="0">
                  <a:pos x="9" y="18"/>
                </a:cxn>
                <a:cxn ang="0">
                  <a:pos x="0" y="12"/>
                </a:cxn>
              </a:cxnLst>
              <a:rect l="0" t="0" r="r" b="b"/>
              <a:pathLst>
                <a:path w="68" h="52">
                  <a:moveTo>
                    <a:pt x="0" y="12"/>
                  </a:moveTo>
                  <a:lnTo>
                    <a:pt x="3" y="7"/>
                  </a:lnTo>
                  <a:lnTo>
                    <a:pt x="13" y="2"/>
                  </a:lnTo>
                  <a:lnTo>
                    <a:pt x="31" y="0"/>
                  </a:lnTo>
                  <a:lnTo>
                    <a:pt x="39" y="5"/>
                  </a:lnTo>
                  <a:lnTo>
                    <a:pt x="50" y="3"/>
                  </a:lnTo>
                  <a:lnTo>
                    <a:pt x="68" y="16"/>
                  </a:lnTo>
                  <a:lnTo>
                    <a:pt x="63" y="22"/>
                  </a:lnTo>
                  <a:lnTo>
                    <a:pt x="60" y="26"/>
                  </a:lnTo>
                  <a:lnTo>
                    <a:pt x="61" y="30"/>
                  </a:lnTo>
                  <a:lnTo>
                    <a:pt x="56" y="34"/>
                  </a:lnTo>
                  <a:lnTo>
                    <a:pt x="52" y="40"/>
                  </a:lnTo>
                  <a:lnTo>
                    <a:pt x="47" y="43"/>
                  </a:lnTo>
                  <a:lnTo>
                    <a:pt x="45" y="43"/>
                  </a:lnTo>
                  <a:lnTo>
                    <a:pt x="44" y="47"/>
                  </a:lnTo>
                  <a:lnTo>
                    <a:pt x="41" y="45"/>
                  </a:lnTo>
                  <a:lnTo>
                    <a:pt x="44" y="48"/>
                  </a:lnTo>
                  <a:lnTo>
                    <a:pt x="41" y="52"/>
                  </a:lnTo>
                  <a:lnTo>
                    <a:pt x="39" y="51"/>
                  </a:lnTo>
                  <a:lnTo>
                    <a:pt x="37" y="49"/>
                  </a:lnTo>
                  <a:lnTo>
                    <a:pt x="34" y="44"/>
                  </a:lnTo>
                  <a:lnTo>
                    <a:pt x="32" y="44"/>
                  </a:lnTo>
                  <a:lnTo>
                    <a:pt x="29" y="37"/>
                  </a:lnTo>
                  <a:lnTo>
                    <a:pt x="24" y="34"/>
                  </a:lnTo>
                  <a:lnTo>
                    <a:pt x="21" y="29"/>
                  </a:lnTo>
                  <a:lnTo>
                    <a:pt x="13" y="23"/>
                  </a:lnTo>
                  <a:lnTo>
                    <a:pt x="9" y="18"/>
                  </a:lnTo>
                  <a:lnTo>
                    <a:pt x="0" y="1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6" name="Freeform 49">
              <a:extLst>
                <a:ext uri="{FF2B5EF4-FFF2-40B4-BE49-F238E27FC236}">
                  <a16:creationId xmlns:a16="http://schemas.microsoft.com/office/drawing/2014/main" id="{379EAFE1-734C-F174-DA0B-C1A1A43C406F}"/>
                </a:ext>
              </a:extLst>
            </p:cNvPr>
            <p:cNvSpPr>
              <a:spLocks/>
            </p:cNvSpPr>
            <p:nvPr/>
          </p:nvSpPr>
          <p:spPr bwMode="auto">
            <a:xfrm>
              <a:off x="3600450" y="2482850"/>
              <a:ext cx="895350" cy="609600"/>
            </a:xfrm>
            <a:custGeom>
              <a:avLst/>
              <a:gdLst/>
              <a:ahLst/>
              <a:cxnLst>
                <a:cxn ang="0">
                  <a:pos x="0" y="50"/>
                </a:cxn>
                <a:cxn ang="0">
                  <a:pos x="3" y="16"/>
                </a:cxn>
                <a:cxn ang="0">
                  <a:pos x="5" y="0"/>
                </a:cxn>
                <a:cxn ang="0">
                  <a:pos x="46" y="3"/>
                </a:cxn>
                <a:cxn ang="0">
                  <a:pos x="93" y="5"/>
                </a:cxn>
                <a:cxn ang="0">
                  <a:pos x="90" y="11"/>
                </a:cxn>
                <a:cxn ang="0">
                  <a:pos x="94" y="15"/>
                </a:cxn>
                <a:cxn ang="0">
                  <a:pos x="94" y="46"/>
                </a:cxn>
                <a:cxn ang="0">
                  <a:pos x="92" y="46"/>
                </a:cxn>
                <a:cxn ang="0">
                  <a:pos x="92" y="50"/>
                </a:cxn>
                <a:cxn ang="0">
                  <a:pos x="94" y="53"/>
                </a:cxn>
                <a:cxn ang="0">
                  <a:pos x="93" y="56"/>
                </a:cxn>
                <a:cxn ang="0">
                  <a:pos x="94" y="64"/>
                </a:cxn>
                <a:cxn ang="0">
                  <a:pos x="91" y="63"/>
                </a:cxn>
                <a:cxn ang="0">
                  <a:pos x="89" y="60"/>
                </a:cxn>
                <a:cxn ang="0">
                  <a:pos x="85" y="58"/>
                </a:cxn>
                <a:cxn ang="0">
                  <a:pos x="81" y="57"/>
                </a:cxn>
                <a:cxn ang="0">
                  <a:pos x="73" y="57"/>
                </a:cxn>
                <a:cxn ang="0">
                  <a:pos x="68" y="54"/>
                </a:cxn>
                <a:cxn ang="0">
                  <a:pos x="0" y="50"/>
                </a:cxn>
              </a:cxnLst>
              <a:rect l="0" t="0" r="r" b="b"/>
              <a:pathLst>
                <a:path w="94" h="64">
                  <a:moveTo>
                    <a:pt x="0" y="50"/>
                  </a:moveTo>
                  <a:lnTo>
                    <a:pt x="3" y="16"/>
                  </a:lnTo>
                  <a:lnTo>
                    <a:pt x="5" y="0"/>
                  </a:lnTo>
                  <a:lnTo>
                    <a:pt x="46" y="3"/>
                  </a:lnTo>
                  <a:lnTo>
                    <a:pt x="93" y="5"/>
                  </a:lnTo>
                  <a:lnTo>
                    <a:pt x="90" y="11"/>
                  </a:lnTo>
                  <a:lnTo>
                    <a:pt x="94" y="15"/>
                  </a:lnTo>
                  <a:lnTo>
                    <a:pt x="94" y="46"/>
                  </a:lnTo>
                  <a:lnTo>
                    <a:pt x="92" y="46"/>
                  </a:lnTo>
                  <a:lnTo>
                    <a:pt x="92" y="50"/>
                  </a:lnTo>
                  <a:lnTo>
                    <a:pt x="94" y="53"/>
                  </a:lnTo>
                  <a:lnTo>
                    <a:pt x="93" y="56"/>
                  </a:lnTo>
                  <a:lnTo>
                    <a:pt x="94" y="64"/>
                  </a:lnTo>
                  <a:lnTo>
                    <a:pt x="91" y="63"/>
                  </a:lnTo>
                  <a:lnTo>
                    <a:pt x="89" y="60"/>
                  </a:lnTo>
                  <a:lnTo>
                    <a:pt x="85" y="58"/>
                  </a:lnTo>
                  <a:lnTo>
                    <a:pt x="81" y="57"/>
                  </a:lnTo>
                  <a:lnTo>
                    <a:pt x="73" y="57"/>
                  </a:lnTo>
                  <a:lnTo>
                    <a:pt x="68" y="54"/>
                  </a:lnTo>
                  <a:lnTo>
                    <a:pt x="0" y="50"/>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7" name="Freeform 50">
              <a:extLst>
                <a:ext uri="{FF2B5EF4-FFF2-40B4-BE49-F238E27FC236}">
                  <a16:creationId xmlns:a16="http://schemas.microsoft.com/office/drawing/2014/main" id="{6390FA73-6881-7AF2-F3FB-3703B3B303F4}"/>
                </a:ext>
              </a:extLst>
            </p:cNvPr>
            <p:cNvSpPr>
              <a:spLocks/>
            </p:cNvSpPr>
            <p:nvPr/>
          </p:nvSpPr>
          <p:spPr bwMode="auto">
            <a:xfrm>
              <a:off x="5286375" y="3911600"/>
              <a:ext cx="1085850" cy="371475"/>
            </a:xfrm>
            <a:custGeom>
              <a:avLst/>
              <a:gdLst/>
              <a:ahLst/>
              <a:cxnLst>
                <a:cxn ang="0">
                  <a:pos x="0" y="39"/>
                </a:cxn>
                <a:cxn ang="0">
                  <a:pos x="2" y="32"/>
                </a:cxn>
                <a:cxn ang="0">
                  <a:pos x="1" y="31"/>
                </a:cxn>
                <a:cxn ang="0">
                  <a:pos x="4" y="29"/>
                </a:cxn>
                <a:cxn ang="0">
                  <a:pos x="8" y="22"/>
                </a:cxn>
                <a:cxn ang="0">
                  <a:pos x="7" y="21"/>
                </a:cxn>
                <a:cxn ang="0">
                  <a:pos x="8" y="18"/>
                </a:cxn>
                <a:cxn ang="0">
                  <a:pos x="8" y="15"/>
                </a:cxn>
                <a:cxn ang="0">
                  <a:pos x="10" y="12"/>
                </a:cxn>
                <a:cxn ang="0">
                  <a:pos x="28" y="11"/>
                </a:cxn>
                <a:cxn ang="0">
                  <a:pos x="28" y="8"/>
                </a:cxn>
                <a:cxn ang="0">
                  <a:pos x="34" y="9"/>
                </a:cxn>
                <a:cxn ang="0">
                  <a:pos x="87" y="4"/>
                </a:cxn>
                <a:cxn ang="0">
                  <a:pos x="114" y="0"/>
                </a:cxn>
                <a:cxn ang="0">
                  <a:pos x="114" y="4"/>
                </a:cxn>
                <a:cxn ang="0">
                  <a:pos x="112" y="5"/>
                </a:cxn>
                <a:cxn ang="0">
                  <a:pos x="109" y="9"/>
                </a:cxn>
                <a:cxn ang="0">
                  <a:pos x="108" y="9"/>
                </a:cxn>
                <a:cxn ang="0">
                  <a:pos x="106" y="10"/>
                </a:cxn>
                <a:cxn ang="0">
                  <a:pos x="104" y="12"/>
                </a:cxn>
                <a:cxn ang="0">
                  <a:pos x="102" y="11"/>
                </a:cxn>
                <a:cxn ang="0">
                  <a:pos x="99" y="13"/>
                </a:cxn>
                <a:cxn ang="0">
                  <a:pos x="99" y="16"/>
                </a:cxn>
                <a:cxn ang="0">
                  <a:pos x="86" y="23"/>
                </a:cxn>
                <a:cxn ang="0">
                  <a:pos x="85" y="26"/>
                </a:cxn>
                <a:cxn ang="0">
                  <a:pos x="82" y="28"/>
                </a:cxn>
                <a:cxn ang="0">
                  <a:pos x="82" y="32"/>
                </a:cxn>
                <a:cxn ang="0">
                  <a:pos x="64" y="34"/>
                </a:cxn>
                <a:cxn ang="0">
                  <a:pos x="29" y="37"/>
                </a:cxn>
                <a:cxn ang="0">
                  <a:pos x="0" y="39"/>
                </a:cxn>
              </a:cxnLst>
              <a:rect l="0" t="0" r="r" b="b"/>
              <a:pathLst>
                <a:path w="114" h="39">
                  <a:moveTo>
                    <a:pt x="0" y="39"/>
                  </a:moveTo>
                  <a:lnTo>
                    <a:pt x="2" y="32"/>
                  </a:lnTo>
                  <a:lnTo>
                    <a:pt x="1" y="31"/>
                  </a:lnTo>
                  <a:lnTo>
                    <a:pt x="4" y="29"/>
                  </a:lnTo>
                  <a:lnTo>
                    <a:pt x="8" y="22"/>
                  </a:lnTo>
                  <a:lnTo>
                    <a:pt x="7" y="21"/>
                  </a:lnTo>
                  <a:lnTo>
                    <a:pt x="8" y="18"/>
                  </a:lnTo>
                  <a:lnTo>
                    <a:pt x="8" y="15"/>
                  </a:lnTo>
                  <a:lnTo>
                    <a:pt x="10" y="12"/>
                  </a:lnTo>
                  <a:lnTo>
                    <a:pt x="28" y="11"/>
                  </a:lnTo>
                  <a:lnTo>
                    <a:pt x="28" y="8"/>
                  </a:lnTo>
                  <a:lnTo>
                    <a:pt x="34" y="9"/>
                  </a:lnTo>
                  <a:lnTo>
                    <a:pt x="87" y="4"/>
                  </a:lnTo>
                  <a:lnTo>
                    <a:pt x="114" y="0"/>
                  </a:lnTo>
                  <a:lnTo>
                    <a:pt x="114" y="4"/>
                  </a:lnTo>
                  <a:lnTo>
                    <a:pt x="112" y="5"/>
                  </a:lnTo>
                  <a:lnTo>
                    <a:pt x="109" y="9"/>
                  </a:lnTo>
                  <a:lnTo>
                    <a:pt x="108" y="9"/>
                  </a:lnTo>
                  <a:lnTo>
                    <a:pt x="106" y="10"/>
                  </a:lnTo>
                  <a:lnTo>
                    <a:pt x="104" y="12"/>
                  </a:lnTo>
                  <a:lnTo>
                    <a:pt x="102" y="11"/>
                  </a:lnTo>
                  <a:lnTo>
                    <a:pt x="99" y="13"/>
                  </a:lnTo>
                  <a:lnTo>
                    <a:pt x="99" y="16"/>
                  </a:lnTo>
                  <a:lnTo>
                    <a:pt x="86" y="23"/>
                  </a:lnTo>
                  <a:lnTo>
                    <a:pt x="85" y="26"/>
                  </a:lnTo>
                  <a:lnTo>
                    <a:pt x="82" y="28"/>
                  </a:lnTo>
                  <a:lnTo>
                    <a:pt x="82" y="32"/>
                  </a:lnTo>
                  <a:lnTo>
                    <a:pt x="64" y="34"/>
                  </a:lnTo>
                  <a:lnTo>
                    <a:pt x="29" y="37"/>
                  </a:lnTo>
                  <a:lnTo>
                    <a:pt x="0" y="3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8" name="Freeform 51">
              <a:extLst>
                <a:ext uri="{FF2B5EF4-FFF2-40B4-BE49-F238E27FC236}">
                  <a16:creationId xmlns:a16="http://schemas.microsoft.com/office/drawing/2014/main" id="{175434AE-E198-A628-CBF8-2DFCA6BEF535}"/>
                </a:ext>
              </a:extLst>
            </p:cNvPr>
            <p:cNvSpPr>
              <a:spLocks/>
            </p:cNvSpPr>
            <p:nvPr/>
          </p:nvSpPr>
          <p:spPr bwMode="auto">
            <a:xfrm>
              <a:off x="3086100" y="4025900"/>
              <a:ext cx="1781175" cy="1724025"/>
            </a:xfrm>
            <a:custGeom>
              <a:avLst/>
              <a:gdLst/>
              <a:ahLst/>
              <a:cxnLst>
                <a:cxn ang="0">
                  <a:pos x="4" y="71"/>
                </a:cxn>
                <a:cxn ang="0">
                  <a:pos x="99" y="2"/>
                </a:cxn>
                <a:cxn ang="0">
                  <a:pos x="105" y="38"/>
                </a:cxn>
                <a:cxn ang="0">
                  <a:pos x="108" y="41"/>
                </a:cxn>
                <a:cxn ang="0">
                  <a:pos x="116" y="42"/>
                </a:cxn>
                <a:cxn ang="0">
                  <a:pos x="123" y="42"/>
                </a:cxn>
                <a:cxn ang="0">
                  <a:pos x="129" y="46"/>
                </a:cxn>
                <a:cxn ang="0">
                  <a:pos x="137" y="50"/>
                </a:cxn>
                <a:cxn ang="0">
                  <a:pos x="140" y="48"/>
                </a:cxn>
                <a:cxn ang="0">
                  <a:pos x="154" y="48"/>
                </a:cxn>
                <a:cxn ang="0">
                  <a:pos x="170" y="50"/>
                </a:cxn>
                <a:cxn ang="0">
                  <a:pos x="180" y="53"/>
                </a:cxn>
                <a:cxn ang="0">
                  <a:pos x="183" y="82"/>
                </a:cxn>
                <a:cxn ang="0">
                  <a:pos x="187" y="98"/>
                </a:cxn>
                <a:cxn ang="0">
                  <a:pos x="186" y="109"/>
                </a:cxn>
                <a:cxn ang="0">
                  <a:pos x="182" y="116"/>
                </a:cxn>
                <a:cxn ang="0">
                  <a:pos x="170" y="123"/>
                </a:cxn>
                <a:cxn ang="0">
                  <a:pos x="171" y="116"/>
                </a:cxn>
                <a:cxn ang="0">
                  <a:pos x="166" y="121"/>
                </a:cxn>
                <a:cxn ang="0">
                  <a:pos x="166" y="126"/>
                </a:cxn>
                <a:cxn ang="0">
                  <a:pos x="146" y="140"/>
                </a:cxn>
                <a:cxn ang="0">
                  <a:pos x="148" y="137"/>
                </a:cxn>
                <a:cxn ang="0">
                  <a:pos x="145" y="135"/>
                </a:cxn>
                <a:cxn ang="0">
                  <a:pos x="142" y="137"/>
                </a:cxn>
                <a:cxn ang="0">
                  <a:pos x="140" y="138"/>
                </a:cxn>
                <a:cxn ang="0">
                  <a:pos x="134" y="144"/>
                </a:cxn>
                <a:cxn ang="0">
                  <a:pos x="129" y="149"/>
                </a:cxn>
                <a:cxn ang="0">
                  <a:pos x="132" y="152"/>
                </a:cxn>
                <a:cxn ang="0">
                  <a:pos x="129" y="156"/>
                </a:cxn>
                <a:cxn ang="0">
                  <a:pos x="125" y="159"/>
                </a:cxn>
                <a:cxn ang="0">
                  <a:pos x="129" y="173"/>
                </a:cxn>
                <a:cxn ang="0">
                  <a:pos x="123" y="179"/>
                </a:cxn>
                <a:cxn ang="0">
                  <a:pos x="104" y="172"/>
                </a:cxn>
                <a:cxn ang="0">
                  <a:pos x="99" y="162"/>
                </a:cxn>
                <a:cxn ang="0">
                  <a:pos x="98" y="153"/>
                </a:cxn>
                <a:cxn ang="0">
                  <a:pos x="81" y="124"/>
                </a:cxn>
                <a:cxn ang="0">
                  <a:pos x="68" y="114"/>
                </a:cxn>
                <a:cxn ang="0">
                  <a:pos x="58" y="114"/>
                </a:cxn>
                <a:cxn ang="0">
                  <a:pos x="47" y="126"/>
                </a:cxn>
                <a:cxn ang="0">
                  <a:pos x="34" y="120"/>
                </a:cxn>
                <a:cxn ang="0">
                  <a:pos x="25" y="103"/>
                </a:cxn>
                <a:cxn ang="0">
                  <a:pos x="8" y="82"/>
                </a:cxn>
                <a:cxn ang="0">
                  <a:pos x="2" y="74"/>
                </a:cxn>
              </a:cxnLst>
              <a:rect l="0" t="0" r="r" b="b"/>
              <a:pathLst>
                <a:path w="187" h="181">
                  <a:moveTo>
                    <a:pt x="2" y="74"/>
                  </a:moveTo>
                  <a:lnTo>
                    <a:pt x="0" y="71"/>
                  </a:lnTo>
                  <a:lnTo>
                    <a:pt x="4" y="71"/>
                  </a:lnTo>
                  <a:lnTo>
                    <a:pt x="51" y="75"/>
                  </a:lnTo>
                  <a:lnTo>
                    <a:pt x="58" y="0"/>
                  </a:lnTo>
                  <a:lnTo>
                    <a:pt x="99" y="2"/>
                  </a:lnTo>
                  <a:lnTo>
                    <a:pt x="97" y="35"/>
                  </a:lnTo>
                  <a:lnTo>
                    <a:pt x="101" y="38"/>
                  </a:lnTo>
                  <a:lnTo>
                    <a:pt x="105" y="38"/>
                  </a:lnTo>
                  <a:lnTo>
                    <a:pt x="106" y="37"/>
                  </a:lnTo>
                  <a:lnTo>
                    <a:pt x="108" y="39"/>
                  </a:lnTo>
                  <a:lnTo>
                    <a:pt x="108" y="41"/>
                  </a:lnTo>
                  <a:lnTo>
                    <a:pt x="112" y="41"/>
                  </a:lnTo>
                  <a:lnTo>
                    <a:pt x="114" y="43"/>
                  </a:lnTo>
                  <a:lnTo>
                    <a:pt x="116" y="42"/>
                  </a:lnTo>
                  <a:lnTo>
                    <a:pt x="119" y="43"/>
                  </a:lnTo>
                  <a:lnTo>
                    <a:pt x="119" y="42"/>
                  </a:lnTo>
                  <a:lnTo>
                    <a:pt x="123" y="42"/>
                  </a:lnTo>
                  <a:lnTo>
                    <a:pt x="125" y="47"/>
                  </a:lnTo>
                  <a:lnTo>
                    <a:pt x="126" y="48"/>
                  </a:lnTo>
                  <a:lnTo>
                    <a:pt x="129" y="46"/>
                  </a:lnTo>
                  <a:lnTo>
                    <a:pt x="133" y="49"/>
                  </a:lnTo>
                  <a:lnTo>
                    <a:pt x="136" y="47"/>
                  </a:lnTo>
                  <a:lnTo>
                    <a:pt x="137" y="50"/>
                  </a:lnTo>
                  <a:lnTo>
                    <a:pt x="137" y="48"/>
                  </a:lnTo>
                  <a:lnTo>
                    <a:pt x="140" y="46"/>
                  </a:lnTo>
                  <a:lnTo>
                    <a:pt x="140" y="48"/>
                  </a:lnTo>
                  <a:lnTo>
                    <a:pt x="144" y="48"/>
                  </a:lnTo>
                  <a:lnTo>
                    <a:pt x="147" y="50"/>
                  </a:lnTo>
                  <a:lnTo>
                    <a:pt x="154" y="48"/>
                  </a:lnTo>
                  <a:lnTo>
                    <a:pt x="162" y="47"/>
                  </a:lnTo>
                  <a:lnTo>
                    <a:pt x="164" y="46"/>
                  </a:lnTo>
                  <a:lnTo>
                    <a:pt x="170" y="50"/>
                  </a:lnTo>
                  <a:lnTo>
                    <a:pt x="173" y="51"/>
                  </a:lnTo>
                  <a:lnTo>
                    <a:pt x="175" y="53"/>
                  </a:lnTo>
                  <a:lnTo>
                    <a:pt x="180" y="53"/>
                  </a:lnTo>
                  <a:lnTo>
                    <a:pt x="180" y="62"/>
                  </a:lnTo>
                  <a:lnTo>
                    <a:pt x="181" y="80"/>
                  </a:lnTo>
                  <a:lnTo>
                    <a:pt x="183" y="82"/>
                  </a:lnTo>
                  <a:lnTo>
                    <a:pt x="183" y="86"/>
                  </a:lnTo>
                  <a:lnTo>
                    <a:pt x="187" y="93"/>
                  </a:lnTo>
                  <a:lnTo>
                    <a:pt x="187" y="98"/>
                  </a:lnTo>
                  <a:lnTo>
                    <a:pt x="185" y="103"/>
                  </a:lnTo>
                  <a:lnTo>
                    <a:pt x="185" y="106"/>
                  </a:lnTo>
                  <a:lnTo>
                    <a:pt x="186" y="109"/>
                  </a:lnTo>
                  <a:lnTo>
                    <a:pt x="186" y="112"/>
                  </a:lnTo>
                  <a:lnTo>
                    <a:pt x="184" y="114"/>
                  </a:lnTo>
                  <a:lnTo>
                    <a:pt x="182" y="116"/>
                  </a:lnTo>
                  <a:lnTo>
                    <a:pt x="184" y="117"/>
                  </a:lnTo>
                  <a:lnTo>
                    <a:pt x="176" y="120"/>
                  </a:lnTo>
                  <a:lnTo>
                    <a:pt x="170" y="123"/>
                  </a:lnTo>
                  <a:lnTo>
                    <a:pt x="174" y="121"/>
                  </a:lnTo>
                  <a:lnTo>
                    <a:pt x="170" y="121"/>
                  </a:lnTo>
                  <a:lnTo>
                    <a:pt x="171" y="116"/>
                  </a:lnTo>
                  <a:lnTo>
                    <a:pt x="168" y="119"/>
                  </a:lnTo>
                  <a:lnTo>
                    <a:pt x="166" y="118"/>
                  </a:lnTo>
                  <a:lnTo>
                    <a:pt x="166" y="121"/>
                  </a:lnTo>
                  <a:lnTo>
                    <a:pt x="168" y="121"/>
                  </a:lnTo>
                  <a:lnTo>
                    <a:pt x="168" y="124"/>
                  </a:lnTo>
                  <a:lnTo>
                    <a:pt x="166" y="126"/>
                  </a:lnTo>
                  <a:lnTo>
                    <a:pt x="164" y="126"/>
                  </a:lnTo>
                  <a:lnTo>
                    <a:pt x="164" y="130"/>
                  </a:lnTo>
                  <a:lnTo>
                    <a:pt x="146" y="140"/>
                  </a:lnTo>
                  <a:lnTo>
                    <a:pt x="147" y="139"/>
                  </a:lnTo>
                  <a:lnTo>
                    <a:pt x="155" y="134"/>
                  </a:lnTo>
                  <a:lnTo>
                    <a:pt x="148" y="137"/>
                  </a:lnTo>
                  <a:lnTo>
                    <a:pt x="149" y="134"/>
                  </a:lnTo>
                  <a:lnTo>
                    <a:pt x="147" y="136"/>
                  </a:lnTo>
                  <a:lnTo>
                    <a:pt x="145" y="135"/>
                  </a:lnTo>
                  <a:lnTo>
                    <a:pt x="145" y="137"/>
                  </a:lnTo>
                  <a:lnTo>
                    <a:pt x="142" y="135"/>
                  </a:lnTo>
                  <a:lnTo>
                    <a:pt x="142" y="137"/>
                  </a:lnTo>
                  <a:lnTo>
                    <a:pt x="145" y="139"/>
                  </a:lnTo>
                  <a:lnTo>
                    <a:pt x="142" y="141"/>
                  </a:lnTo>
                  <a:lnTo>
                    <a:pt x="140" y="138"/>
                  </a:lnTo>
                  <a:lnTo>
                    <a:pt x="139" y="145"/>
                  </a:lnTo>
                  <a:lnTo>
                    <a:pt x="137" y="143"/>
                  </a:lnTo>
                  <a:lnTo>
                    <a:pt x="134" y="144"/>
                  </a:lnTo>
                  <a:lnTo>
                    <a:pt x="133" y="146"/>
                  </a:lnTo>
                  <a:lnTo>
                    <a:pt x="135" y="149"/>
                  </a:lnTo>
                  <a:lnTo>
                    <a:pt x="129" y="149"/>
                  </a:lnTo>
                  <a:lnTo>
                    <a:pt x="131" y="150"/>
                  </a:lnTo>
                  <a:lnTo>
                    <a:pt x="131" y="153"/>
                  </a:lnTo>
                  <a:lnTo>
                    <a:pt x="132" y="152"/>
                  </a:lnTo>
                  <a:lnTo>
                    <a:pt x="131" y="154"/>
                  </a:lnTo>
                  <a:lnTo>
                    <a:pt x="129" y="159"/>
                  </a:lnTo>
                  <a:lnTo>
                    <a:pt x="129" y="156"/>
                  </a:lnTo>
                  <a:lnTo>
                    <a:pt x="127" y="158"/>
                  </a:lnTo>
                  <a:lnTo>
                    <a:pt x="125" y="155"/>
                  </a:lnTo>
                  <a:lnTo>
                    <a:pt x="125" y="159"/>
                  </a:lnTo>
                  <a:lnTo>
                    <a:pt x="130" y="159"/>
                  </a:lnTo>
                  <a:lnTo>
                    <a:pt x="128" y="164"/>
                  </a:lnTo>
                  <a:lnTo>
                    <a:pt x="129" y="173"/>
                  </a:lnTo>
                  <a:lnTo>
                    <a:pt x="134" y="181"/>
                  </a:lnTo>
                  <a:lnTo>
                    <a:pt x="128" y="181"/>
                  </a:lnTo>
                  <a:lnTo>
                    <a:pt x="123" y="179"/>
                  </a:lnTo>
                  <a:lnTo>
                    <a:pt x="119" y="179"/>
                  </a:lnTo>
                  <a:lnTo>
                    <a:pt x="112" y="175"/>
                  </a:lnTo>
                  <a:lnTo>
                    <a:pt x="104" y="172"/>
                  </a:lnTo>
                  <a:lnTo>
                    <a:pt x="104" y="170"/>
                  </a:lnTo>
                  <a:lnTo>
                    <a:pt x="102" y="165"/>
                  </a:lnTo>
                  <a:lnTo>
                    <a:pt x="99" y="162"/>
                  </a:lnTo>
                  <a:lnTo>
                    <a:pt x="100" y="159"/>
                  </a:lnTo>
                  <a:lnTo>
                    <a:pt x="98" y="157"/>
                  </a:lnTo>
                  <a:lnTo>
                    <a:pt x="98" y="153"/>
                  </a:lnTo>
                  <a:lnTo>
                    <a:pt x="94" y="149"/>
                  </a:lnTo>
                  <a:lnTo>
                    <a:pt x="89" y="142"/>
                  </a:lnTo>
                  <a:lnTo>
                    <a:pt x="81" y="124"/>
                  </a:lnTo>
                  <a:lnTo>
                    <a:pt x="75" y="119"/>
                  </a:lnTo>
                  <a:lnTo>
                    <a:pt x="73" y="115"/>
                  </a:lnTo>
                  <a:lnTo>
                    <a:pt x="68" y="114"/>
                  </a:lnTo>
                  <a:lnTo>
                    <a:pt x="63" y="114"/>
                  </a:lnTo>
                  <a:lnTo>
                    <a:pt x="59" y="112"/>
                  </a:lnTo>
                  <a:lnTo>
                    <a:pt x="58" y="114"/>
                  </a:lnTo>
                  <a:lnTo>
                    <a:pt x="54" y="114"/>
                  </a:lnTo>
                  <a:lnTo>
                    <a:pt x="50" y="122"/>
                  </a:lnTo>
                  <a:lnTo>
                    <a:pt x="47" y="126"/>
                  </a:lnTo>
                  <a:lnTo>
                    <a:pt x="44" y="126"/>
                  </a:lnTo>
                  <a:lnTo>
                    <a:pt x="37" y="120"/>
                  </a:lnTo>
                  <a:lnTo>
                    <a:pt x="34" y="120"/>
                  </a:lnTo>
                  <a:lnTo>
                    <a:pt x="27" y="113"/>
                  </a:lnTo>
                  <a:lnTo>
                    <a:pt x="25" y="108"/>
                  </a:lnTo>
                  <a:lnTo>
                    <a:pt x="25" y="103"/>
                  </a:lnTo>
                  <a:lnTo>
                    <a:pt x="22" y="96"/>
                  </a:lnTo>
                  <a:lnTo>
                    <a:pt x="16" y="91"/>
                  </a:lnTo>
                  <a:lnTo>
                    <a:pt x="8" y="82"/>
                  </a:lnTo>
                  <a:lnTo>
                    <a:pt x="6" y="80"/>
                  </a:lnTo>
                  <a:lnTo>
                    <a:pt x="4" y="75"/>
                  </a:lnTo>
                  <a:lnTo>
                    <a:pt x="2" y="7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9" name="Freeform 52">
              <a:extLst>
                <a:ext uri="{FF2B5EF4-FFF2-40B4-BE49-F238E27FC236}">
                  <a16:creationId xmlns:a16="http://schemas.microsoft.com/office/drawing/2014/main" id="{3F6B2DB6-2BF7-99F8-ED9A-948496FF60A0}"/>
                </a:ext>
              </a:extLst>
            </p:cNvPr>
            <p:cNvSpPr>
              <a:spLocks/>
            </p:cNvSpPr>
            <p:nvPr/>
          </p:nvSpPr>
          <p:spPr bwMode="auto">
            <a:xfrm>
              <a:off x="2257425" y="2949575"/>
              <a:ext cx="714375" cy="904875"/>
            </a:xfrm>
            <a:custGeom>
              <a:avLst/>
              <a:gdLst/>
              <a:ahLst/>
              <a:cxnLst>
                <a:cxn ang="0">
                  <a:pos x="0" y="84"/>
                </a:cxn>
                <a:cxn ang="0">
                  <a:pos x="16" y="0"/>
                </a:cxn>
                <a:cxn ang="0">
                  <a:pos x="53" y="7"/>
                </a:cxn>
                <a:cxn ang="0">
                  <a:pos x="50" y="24"/>
                </a:cxn>
                <a:cxn ang="0">
                  <a:pos x="75" y="27"/>
                </a:cxn>
                <a:cxn ang="0">
                  <a:pos x="66" y="95"/>
                </a:cxn>
                <a:cxn ang="0">
                  <a:pos x="0" y="84"/>
                </a:cxn>
              </a:cxnLst>
              <a:rect l="0" t="0" r="r" b="b"/>
              <a:pathLst>
                <a:path w="75" h="95">
                  <a:moveTo>
                    <a:pt x="0" y="84"/>
                  </a:moveTo>
                  <a:lnTo>
                    <a:pt x="16" y="0"/>
                  </a:lnTo>
                  <a:lnTo>
                    <a:pt x="53" y="7"/>
                  </a:lnTo>
                  <a:lnTo>
                    <a:pt x="50" y="24"/>
                  </a:lnTo>
                  <a:lnTo>
                    <a:pt x="75" y="27"/>
                  </a:lnTo>
                  <a:lnTo>
                    <a:pt x="66" y="95"/>
                  </a:lnTo>
                  <a:lnTo>
                    <a:pt x="0" y="8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0" name="Freeform 53">
              <a:extLst>
                <a:ext uri="{FF2B5EF4-FFF2-40B4-BE49-F238E27FC236}">
                  <a16:creationId xmlns:a16="http://schemas.microsoft.com/office/drawing/2014/main" id="{C364F204-658F-0D20-1B3C-2A23E33BB942}"/>
                </a:ext>
              </a:extLst>
            </p:cNvPr>
            <p:cNvSpPr>
              <a:spLocks/>
            </p:cNvSpPr>
            <p:nvPr/>
          </p:nvSpPr>
          <p:spPr bwMode="auto">
            <a:xfrm>
              <a:off x="7105650" y="2330450"/>
              <a:ext cx="200025" cy="409575"/>
            </a:xfrm>
            <a:custGeom>
              <a:avLst/>
              <a:gdLst/>
              <a:ahLst/>
              <a:cxnLst>
                <a:cxn ang="0">
                  <a:pos x="0" y="6"/>
                </a:cxn>
                <a:cxn ang="0">
                  <a:pos x="3" y="18"/>
                </a:cxn>
                <a:cxn ang="0">
                  <a:pos x="4" y="26"/>
                </a:cxn>
                <a:cxn ang="0">
                  <a:pos x="7" y="34"/>
                </a:cxn>
                <a:cxn ang="0">
                  <a:pos x="9" y="43"/>
                </a:cxn>
                <a:cxn ang="0">
                  <a:pos x="19" y="41"/>
                </a:cxn>
                <a:cxn ang="0">
                  <a:pos x="17" y="26"/>
                </a:cxn>
                <a:cxn ang="0">
                  <a:pos x="18" y="16"/>
                </a:cxn>
                <a:cxn ang="0">
                  <a:pos x="21" y="11"/>
                </a:cxn>
                <a:cxn ang="0">
                  <a:pos x="21" y="0"/>
                </a:cxn>
                <a:cxn ang="0">
                  <a:pos x="0" y="6"/>
                </a:cxn>
              </a:cxnLst>
              <a:rect l="0" t="0" r="r" b="b"/>
              <a:pathLst>
                <a:path w="21" h="43">
                  <a:moveTo>
                    <a:pt x="0" y="6"/>
                  </a:moveTo>
                  <a:lnTo>
                    <a:pt x="3" y="18"/>
                  </a:lnTo>
                  <a:lnTo>
                    <a:pt x="4" y="26"/>
                  </a:lnTo>
                  <a:lnTo>
                    <a:pt x="7" y="34"/>
                  </a:lnTo>
                  <a:lnTo>
                    <a:pt x="9" y="43"/>
                  </a:lnTo>
                  <a:lnTo>
                    <a:pt x="19" y="41"/>
                  </a:lnTo>
                  <a:lnTo>
                    <a:pt x="17" y="26"/>
                  </a:lnTo>
                  <a:lnTo>
                    <a:pt x="18" y="16"/>
                  </a:lnTo>
                  <a:lnTo>
                    <a:pt x="21" y="11"/>
                  </a:lnTo>
                  <a:lnTo>
                    <a:pt x="21" y="0"/>
                  </a:lnTo>
                  <a:lnTo>
                    <a:pt x="0" y="6"/>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1" name="Freeform 54">
              <a:extLst>
                <a:ext uri="{FF2B5EF4-FFF2-40B4-BE49-F238E27FC236}">
                  <a16:creationId xmlns:a16="http://schemas.microsoft.com/office/drawing/2014/main" id="{D7F4CDC2-CB97-4403-6D1D-B78505032435}"/>
                </a:ext>
              </a:extLst>
            </p:cNvPr>
            <p:cNvSpPr>
              <a:spLocks/>
            </p:cNvSpPr>
            <p:nvPr/>
          </p:nvSpPr>
          <p:spPr bwMode="auto">
            <a:xfrm>
              <a:off x="6115050" y="3387725"/>
              <a:ext cx="990600" cy="561975"/>
            </a:xfrm>
            <a:custGeom>
              <a:avLst/>
              <a:gdLst/>
              <a:ahLst/>
              <a:cxnLst>
                <a:cxn ang="0">
                  <a:pos x="10" y="52"/>
                </a:cxn>
                <a:cxn ang="0">
                  <a:pos x="14" y="47"/>
                </a:cxn>
                <a:cxn ang="0">
                  <a:pos x="21" y="40"/>
                </a:cxn>
                <a:cxn ang="0">
                  <a:pos x="29" y="42"/>
                </a:cxn>
                <a:cxn ang="0">
                  <a:pos x="34" y="42"/>
                </a:cxn>
                <a:cxn ang="0">
                  <a:pos x="41" y="39"/>
                </a:cxn>
                <a:cxn ang="0">
                  <a:pos x="42" y="34"/>
                </a:cxn>
                <a:cxn ang="0">
                  <a:pos x="48" y="17"/>
                </a:cxn>
                <a:cxn ang="0">
                  <a:pos x="55" y="13"/>
                </a:cxn>
                <a:cxn ang="0">
                  <a:pos x="61" y="7"/>
                </a:cxn>
                <a:cxn ang="0">
                  <a:pos x="69" y="4"/>
                </a:cxn>
                <a:cxn ang="0">
                  <a:pos x="74" y="1"/>
                </a:cxn>
                <a:cxn ang="0">
                  <a:pos x="79" y="6"/>
                </a:cxn>
                <a:cxn ang="0">
                  <a:pos x="80" y="10"/>
                </a:cxn>
                <a:cxn ang="0">
                  <a:pos x="79" y="16"/>
                </a:cxn>
                <a:cxn ang="0">
                  <a:pos x="83" y="17"/>
                </a:cxn>
                <a:cxn ang="0">
                  <a:pos x="88" y="18"/>
                </a:cxn>
                <a:cxn ang="0">
                  <a:pos x="94" y="21"/>
                </a:cxn>
                <a:cxn ang="0">
                  <a:pos x="94" y="24"/>
                </a:cxn>
                <a:cxn ang="0">
                  <a:pos x="92" y="25"/>
                </a:cxn>
                <a:cxn ang="0">
                  <a:pos x="85" y="20"/>
                </a:cxn>
                <a:cxn ang="0">
                  <a:pos x="95" y="26"/>
                </a:cxn>
                <a:cxn ang="0">
                  <a:pos x="96" y="29"/>
                </a:cxn>
                <a:cxn ang="0">
                  <a:pos x="95" y="29"/>
                </a:cxn>
                <a:cxn ang="0">
                  <a:pos x="94" y="31"/>
                </a:cxn>
                <a:cxn ang="0">
                  <a:pos x="93" y="32"/>
                </a:cxn>
                <a:cxn ang="0">
                  <a:pos x="88" y="28"/>
                </a:cxn>
                <a:cxn ang="0">
                  <a:pos x="93" y="33"/>
                </a:cxn>
                <a:cxn ang="0">
                  <a:pos x="96" y="33"/>
                </a:cxn>
                <a:cxn ang="0">
                  <a:pos x="97" y="34"/>
                </a:cxn>
                <a:cxn ang="0">
                  <a:pos x="95" y="36"/>
                </a:cxn>
                <a:cxn ang="0">
                  <a:pos x="92" y="34"/>
                </a:cxn>
                <a:cxn ang="0">
                  <a:pos x="88" y="32"/>
                </a:cxn>
                <a:cxn ang="0">
                  <a:pos x="91" y="35"/>
                </a:cxn>
                <a:cxn ang="0">
                  <a:pos x="95" y="38"/>
                </a:cxn>
                <a:cxn ang="0">
                  <a:pos x="97" y="36"/>
                </a:cxn>
                <a:cxn ang="0">
                  <a:pos x="101" y="37"/>
                </a:cxn>
                <a:cxn ang="0">
                  <a:pos x="102" y="41"/>
                </a:cxn>
                <a:cxn ang="0">
                  <a:pos x="61" y="51"/>
                </a:cxn>
                <a:cxn ang="0">
                  <a:pos x="0" y="59"/>
                </a:cxn>
              </a:cxnLst>
              <a:rect l="0" t="0" r="r" b="b"/>
              <a:pathLst>
                <a:path w="104" h="59">
                  <a:moveTo>
                    <a:pt x="0" y="59"/>
                  </a:moveTo>
                  <a:lnTo>
                    <a:pt x="10" y="52"/>
                  </a:lnTo>
                  <a:lnTo>
                    <a:pt x="10" y="51"/>
                  </a:lnTo>
                  <a:lnTo>
                    <a:pt x="14" y="47"/>
                  </a:lnTo>
                  <a:lnTo>
                    <a:pt x="17" y="44"/>
                  </a:lnTo>
                  <a:lnTo>
                    <a:pt x="21" y="40"/>
                  </a:lnTo>
                  <a:lnTo>
                    <a:pt x="24" y="44"/>
                  </a:lnTo>
                  <a:lnTo>
                    <a:pt x="29" y="42"/>
                  </a:lnTo>
                  <a:lnTo>
                    <a:pt x="31" y="43"/>
                  </a:lnTo>
                  <a:lnTo>
                    <a:pt x="34" y="42"/>
                  </a:lnTo>
                  <a:lnTo>
                    <a:pt x="36" y="40"/>
                  </a:lnTo>
                  <a:lnTo>
                    <a:pt x="41" y="39"/>
                  </a:lnTo>
                  <a:lnTo>
                    <a:pt x="44" y="35"/>
                  </a:lnTo>
                  <a:lnTo>
                    <a:pt x="42" y="34"/>
                  </a:lnTo>
                  <a:lnTo>
                    <a:pt x="47" y="23"/>
                  </a:lnTo>
                  <a:lnTo>
                    <a:pt x="48" y="17"/>
                  </a:lnTo>
                  <a:lnTo>
                    <a:pt x="53" y="20"/>
                  </a:lnTo>
                  <a:lnTo>
                    <a:pt x="55" y="13"/>
                  </a:lnTo>
                  <a:lnTo>
                    <a:pt x="58" y="13"/>
                  </a:lnTo>
                  <a:lnTo>
                    <a:pt x="61" y="7"/>
                  </a:lnTo>
                  <a:lnTo>
                    <a:pt x="62" y="0"/>
                  </a:lnTo>
                  <a:lnTo>
                    <a:pt x="69" y="4"/>
                  </a:lnTo>
                  <a:lnTo>
                    <a:pt x="71" y="1"/>
                  </a:lnTo>
                  <a:lnTo>
                    <a:pt x="74" y="1"/>
                  </a:lnTo>
                  <a:lnTo>
                    <a:pt x="76" y="4"/>
                  </a:lnTo>
                  <a:lnTo>
                    <a:pt x="79" y="6"/>
                  </a:lnTo>
                  <a:lnTo>
                    <a:pt x="81" y="8"/>
                  </a:lnTo>
                  <a:lnTo>
                    <a:pt x="80" y="10"/>
                  </a:lnTo>
                  <a:lnTo>
                    <a:pt x="78" y="13"/>
                  </a:lnTo>
                  <a:lnTo>
                    <a:pt x="79" y="16"/>
                  </a:lnTo>
                  <a:lnTo>
                    <a:pt x="82" y="15"/>
                  </a:lnTo>
                  <a:lnTo>
                    <a:pt x="83" y="17"/>
                  </a:lnTo>
                  <a:lnTo>
                    <a:pt x="84" y="18"/>
                  </a:lnTo>
                  <a:lnTo>
                    <a:pt x="88" y="18"/>
                  </a:lnTo>
                  <a:lnTo>
                    <a:pt x="90" y="19"/>
                  </a:lnTo>
                  <a:lnTo>
                    <a:pt x="94" y="21"/>
                  </a:lnTo>
                  <a:lnTo>
                    <a:pt x="93" y="22"/>
                  </a:lnTo>
                  <a:lnTo>
                    <a:pt x="94" y="24"/>
                  </a:lnTo>
                  <a:lnTo>
                    <a:pt x="94" y="26"/>
                  </a:lnTo>
                  <a:lnTo>
                    <a:pt x="92" y="25"/>
                  </a:lnTo>
                  <a:lnTo>
                    <a:pt x="89" y="24"/>
                  </a:lnTo>
                  <a:lnTo>
                    <a:pt x="85" y="20"/>
                  </a:lnTo>
                  <a:lnTo>
                    <a:pt x="91" y="26"/>
                  </a:lnTo>
                  <a:lnTo>
                    <a:pt x="95" y="26"/>
                  </a:lnTo>
                  <a:lnTo>
                    <a:pt x="93" y="27"/>
                  </a:lnTo>
                  <a:lnTo>
                    <a:pt x="96" y="29"/>
                  </a:lnTo>
                  <a:lnTo>
                    <a:pt x="96" y="30"/>
                  </a:lnTo>
                  <a:lnTo>
                    <a:pt x="95" y="29"/>
                  </a:lnTo>
                  <a:lnTo>
                    <a:pt x="93" y="29"/>
                  </a:lnTo>
                  <a:lnTo>
                    <a:pt x="94" y="31"/>
                  </a:lnTo>
                  <a:lnTo>
                    <a:pt x="95" y="32"/>
                  </a:lnTo>
                  <a:lnTo>
                    <a:pt x="93" y="32"/>
                  </a:lnTo>
                  <a:lnTo>
                    <a:pt x="90" y="30"/>
                  </a:lnTo>
                  <a:lnTo>
                    <a:pt x="88" y="28"/>
                  </a:lnTo>
                  <a:lnTo>
                    <a:pt x="89" y="30"/>
                  </a:lnTo>
                  <a:lnTo>
                    <a:pt x="93" y="33"/>
                  </a:lnTo>
                  <a:lnTo>
                    <a:pt x="94" y="33"/>
                  </a:lnTo>
                  <a:lnTo>
                    <a:pt x="96" y="33"/>
                  </a:lnTo>
                  <a:lnTo>
                    <a:pt x="96" y="34"/>
                  </a:lnTo>
                  <a:lnTo>
                    <a:pt x="97" y="34"/>
                  </a:lnTo>
                  <a:lnTo>
                    <a:pt x="97" y="35"/>
                  </a:lnTo>
                  <a:lnTo>
                    <a:pt x="95" y="36"/>
                  </a:lnTo>
                  <a:lnTo>
                    <a:pt x="93" y="35"/>
                  </a:lnTo>
                  <a:lnTo>
                    <a:pt x="92" y="34"/>
                  </a:lnTo>
                  <a:lnTo>
                    <a:pt x="88" y="33"/>
                  </a:lnTo>
                  <a:lnTo>
                    <a:pt x="88" y="32"/>
                  </a:lnTo>
                  <a:lnTo>
                    <a:pt x="87" y="34"/>
                  </a:lnTo>
                  <a:lnTo>
                    <a:pt x="91" y="35"/>
                  </a:lnTo>
                  <a:lnTo>
                    <a:pt x="92" y="36"/>
                  </a:lnTo>
                  <a:lnTo>
                    <a:pt x="95" y="38"/>
                  </a:lnTo>
                  <a:lnTo>
                    <a:pt x="97" y="38"/>
                  </a:lnTo>
                  <a:lnTo>
                    <a:pt x="97" y="36"/>
                  </a:lnTo>
                  <a:lnTo>
                    <a:pt x="98" y="37"/>
                  </a:lnTo>
                  <a:lnTo>
                    <a:pt x="101" y="37"/>
                  </a:lnTo>
                  <a:lnTo>
                    <a:pt x="104" y="42"/>
                  </a:lnTo>
                  <a:lnTo>
                    <a:pt x="102" y="41"/>
                  </a:lnTo>
                  <a:lnTo>
                    <a:pt x="102" y="43"/>
                  </a:lnTo>
                  <a:lnTo>
                    <a:pt x="61" y="51"/>
                  </a:lnTo>
                  <a:lnTo>
                    <a:pt x="27" y="55"/>
                  </a:lnTo>
                  <a:lnTo>
                    <a:pt x="0" y="5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2" name="Freeform 55">
              <a:extLst>
                <a:ext uri="{FF2B5EF4-FFF2-40B4-BE49-F238E27FC236}">
                  <a16:creationId xmlns:a16="http://schemas.microsoft.com/office/drawing/2014/main" id="{C85C46F4-897D-B579-9CF6-A55B07CB095E}"/>
                </a:ext>
              </a:extLst>
            </p:cNvPr>
            <p:cNvSpPr>
              <a:spLocks/>
            </p:cNvSpPr>
            <p:nvPr/>
          </p:nvSpPr>
          <p:spPr bwMode="auto">
            <a:xfrm>
              <a:off x="7058025" y="3540125"/>
              <a:ext cx="57150" cy="161925"/>
            </a:xfrm>
            <a:custGeom>
              <a:avLst/>
              <a:gdLst/>
              <a:ahLst/>
              <a:cxnLst>
                <a:cxn ang="0">
                  <a:pos x="0" y="10"/>
                </a:cxn>
                <a:cxn ang="0">
                  <a:pos x="0" y="15"/>
                </a:cxn>
                <a:cxn ang="0">
                  <a:pos x="2" y="17"/>
                </a:cxn>
                <a:cxn ang="0">
                  <a:pos x="3" y="11"/>
                </a:cxn>
                <a:cxn ang="0">
                  <a:pos x="5" y="8"/>
                </a:cxn>
                <a:cxn ang="0">
                  <a:pos x="6" y="0"/>
                </a:cxn>
                <a:cxn ang="0">
                  <a:pos x="3" y="2"/>
                </a:cxn>
                <a:cxn ang="0">
                  <a:pos x="0" y="10"/>
                </a:cxn>
              </a:cxnLst>
              <a:rect l="0" t="0" r="r" b="b"/>
              <a:pathLst>
                <a:path w="6" h="17">
                  <a:moveTo>
                    <a:pt x="0" y="10"/>
                  </a:moveTo>
                  <a:lnTo>
                    <a:pt x="0" y="15"/>
                  </a:lnTo>
                  <a:lnTo>
                    <a:pt x="2" y="17"/>
                  </a:lnTo>
                  <a:lnTo>
                    <a:pt x="3" y="11"/>
                  </a:lnTo>
                  <a:lnTo>
                    <a:pt x="5" y="8"/>
                  </a:lnTo>
                  <a:lnTo>
                    <a:pt x="6" y="0"/>
                  </a:lnTo>
                  <a:lnTo>
                    <a:pt x="3" y="2"/>
                  </a:lnTo>
                  <a:lnTo>
                    <a:pt x="0" y="10"/>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3" name="Freeform 56">
              <a:extLst>
                <a:ext uri="{FF2B5EF4-FFF2-40B4-BE49-F238E27FC236}">
                  <a16:creationId xmlns:a16="http://schemas.microsoft.com/office/drawing/2014/main" id="{B1F299DB-1C2A-D1B0-2ED1-A9F5F5703E83}"/>
                </a:ext>
              </a:extLst>
            </p:cNvPr>
            <p:cNvSpPr>
              <a:spLocks/>
            </p:cNvSpPr>
            <p:nvPr/>
          </p:nvSpPr>
          <p:spPr bwMode="auto">
            <a:xfrm>
              <a:off x="1466850" y="1625600"/>
              <a:ext cx="847725" cy="619125"/>
            </a:xfrm>
            <a:custGeom>
              <a:avLst/>
              <a:gdLst/>
              <a:ahLst/>
              <a:cxnLst>
                <a:cxn ang="0">
                  <a:pos x="3" y="18"/>
                </a:cxn>
                <a:cxn ang="0">
                  <a:pos x="2" y="28"/>
                </a:cxn>
                <a:cxn ang="0">
                  <a:pos x="4" y="29"/>
                </a:cxn>
                <a:cxn ang="0">
                  <a:pos x="2" y="32"/>
                </a:cxn>
                <a:cxn ang="0">
                  <a:pos x="3" y="34"/>
                </a:cxn>
                <a:cxn ang="0">
                  <a:pos x="1" y="38"/>
                </a:cxn>
                <a:cxn ang="0">
                  <a:pos x="0" y="39"/>
                </a:cxn>
                <a:cxn ang="0">
                  <a:pos x="6" y="44"/>
                </a:cxn>
                <a:cxn ang="0">
                  <a:pos x="11" y="53"/>
                </a:cxn>
                <a:cxn ang="0">
                  <a:pos x="32" y="60"/>
                </a:cxn>
                <a:cxn ang="0">
                  <a:pos x="79" y="65"/>
                </a:cxn>
                <a:cxn ang="0">
                  <a:pos x="27" y="0"/>
                </a:cxn>
                <a:cxn ang="0">
                  <a:pos x="27" y="2"/>
                </a:cxn>
                <a:cxn ang="0">
                  <a:pos x="27" y="5"/>
                </a:cxn>
                <a:cxn ang="0">
                  <a:pos x="29" y="7"/>
                </a:cxn>
                <a:cxn ang="0">
                  <a:pos x="26" y="9"/>
                </a:cxn>
                <a:cxn ang="0">
                  <a:pos x="27" y="10"/>
                </a:cxn>
                <a:cxn ang="0">
                  <a:pos x="28" y="17"/>
                </a:cxn>
                <a:cxn ang="0">
                  <a:pos x="27" y="18"/>
                </a:cxn>
                <a:cxn ang="0">
                  <a:pos x="25" y="23"/>
                </a:cxn>
                <a:cxn ang="0">
                  <a:pos x="25" y="24"/>
                </a:cxn>
                <a:cxn ang="0">
                  <a:pos x="23" y="29"/>
                </a:cxn>
                <a:cxn ang="0">
                  <a:pos x="19" y="31"/>
                </a:cxn>
                <a:cxn ang="0">
                  <a:pos x="18" y="30"/>
                </a:cxn>
                <a:cxn ang="0">
                  <a:pos x="16" y="31"/>
                </a:cxn>
                <a:cxn ang="0">
                  <a:pos x="17" y="29"/>
                </a:cxn>
                <a:cxn ang="0">
                  <a:pos x="15" y="28"/>
                </a:cxn>
                <a:cxn ang="0">
                  <a:pos x="17" y="27"/>
                </a:cxn>
                <a:cxn ang="0">
                  <a:pos x="19" y="30"/>
                </a:cxn>
                <a:cxn ang="0">
                  <a:pos x="20" y="28"/>
                </a:cxn>
                <a:cxn ang="0">
                  <a:pos x="22" y="27"/>
                </a:cxn>
                <a:cxn ang="0">
                  <a:pos x="21" y="24"/>
                </a:cxn>
                <a:cxn ang="0">
                  <a:pos x="22" y="21"/>
                </a:cxn>
                <a:cxn ang="0">
                  <a:pos x="24" y="17"/>
                </a:cxn>
                <a:cxn ang="0">
                  <a:pos x="22" y="20"/>
                </a:cxn>
                <a:cxn ang="0">
                  <a:pos x="18" y="23"/>
                </a:cxn>
                <a:cxn ang="0">
                  <a:pos x="16" y="26"/>
                </a:cxn>
                <a:cxn ang="0">
                  <a:pos x="19" y="21"/>
                </a:cxn>
                <a:cxn ang="0">
                  <a:pos x="23" y="19"/>
                </a:cxn>
                <a:cxn ang="0">
                  <a:pos x="23" y="16"/>
                </a:cxn>
                <a:cxn ang="0">
                  <a:pos x="22" y="14"/>
                </a:cxn>
                <a:cxn ang="0">
                  <a:pos x="21" y="14"/>
                </a:cxn>
                <a:cxn ang="0">
                  <a:pos x="19" y="13"/>
                </a:cxn>
                <a:cxn ang="0">
                  <a:pos x="4" y="3"/>
                </a:cxn>
              </a:cxnLst>
              <a:rect l="0" t="0" r="r" b="b"/>
              <a:pathLst>
                <a:path w="89" h="65">
                  <a:moveTo>
                    <a:pt x="2" y="11"/>
                  </a:moveTo>
                  <a:lnTo>
                    <a:pt x="3" y="15"/>
                  </a:lnTo>
                  <a:lnTo>
                    <a:pt x="3" y="18"/>
                  </a:lnTo>
                  <a:lnTo>
                    <a:pt x="3" y="22"/>
                  </a:lnTo>
                  <a:lnTo>
                    <a:pt x="3" y="23"/>
                  </a:lnTo>
                  <a:lnTo>
                    <a:pt x="2" y="28"/>
                  </a:lnTo>
                  <a:lnTo>
                    <a:pt x="4" y="27"/>
                  </a:lnTo>
                  <a:lnTo>
                    <a:pt x="6" y="29"/>
                  </a:lnTo>
                  <a:lnTo>
                    <a:pt x="4" y="29"/>
                  </a:lnTo>
                  <a:lnTo>
                    <a:pt x="2" y="29"/>
                  </a:lnTo>
                  <a:lnTo>
                    <a:pt x="2" y="31"/>
                  </a:lnTo>
                  <a:lnTo>
                    <a:pt x="2" y="32"/>
                  </a:lnTo>
                  <a:lnTo>
                    <a:pt x="4" y="32"/>
                  </a:lnTo>
                  <a:lnTo>
                    <a:pt x="4" y="33"/>
                  </a:lnTo>
                  <a:lnTo>
                    <a:pt x="3" y="34"/>
                  </a:lnTo>
                  <a:lnTo>
                    <a:pt x="3" y="36"/>
                  </a:lnTo>
                  <a:lnTo>
                    <a:pt x="2" y="38"/>
                  </a:lnTo>
                  <a:lnTo>
                    <a:pt x="1" y="38"/>
                  </a:lnTo>
                  <a:lnTo>
                    <a:pt x="2" y="35"/>
                  </a:lnTo>
                  <a:lnTo>
                    <a:pt x="1" y="34"/>
                  </a:lnTo>
                  <a:lnTo>
                    <a:pt x="0" y="39"/>
                  </a:lnTo>
                  <a:lnTo>
                    <a:pt x="2" y="40"/>
                  </a:lnTo>
                  <a:lnTo>
                    <a:pt x="6" y="42"/>
                  </a:lnTo>
                  <a:lnTo>
                    <a:pt x="6" y="44"/>
                  </a:lnTo>
                  <a:lnTo>
                    <a:pt x="8" y="44"/>
                  </a:lnTo>
                  <a:lnTo>
                    <a:pt x="12" y="51"/>
                  </a:lnTo>
                  <a:lnTo>
                    <a:pt x="11" y="53"/>
                  </a:lnTo>
                  <a:lnTo>
                    <a:pt x="16" y="57"/>
                  </a:lnTo>
                  <a:lnTo>
                    <a:pt x="25" y="57"/>
                  </a:lnTo>
                  <a:lnTo>
                    <a:pt x="32" y="60"/>
                  </a:lnTo>
                  <a:lnTo>
                    <a:pt x="35" y="59"/>
                  </a:lnTo>
                  <a:lnTo>
                    <a:pt x="56" y="60"/>
                  </a:lnTo>
                  <a:lnTo>
                    <a:pt x="79" y="65"/>
                  </a:lnTo>
                  <a:lnTo>
                    <a:pt x="79" y="58"/>
                  </a:lnTo>
                  <a:lnTo>
                    <a:pt x="89" y="17"/>
                  </a:lnTo>
                  <a:lnTo>
                    <a:pt x="27" y="0"/>
                  </a:lnTo>
                  <a:lnTo>
                    <a:pt x="27" y="1"/>
                  </a:lnTo>
                  <a:lnTo>
                    <a:pt x="27" y="2"/>
                  </a:lnTo>
                  <a:lnTo>
                    <a:pt x="27" y="2"/>
                  </a:lnTo>
                  <a:lnTo>
                    <a:pt x="27" y="3"/>
                  </a:lnTo>
                  <a:lnTo>
                    <a:pt x="27" y="4"/>
                  </a:lnTo>
                  <a:lnTo>
                    <a:pt x="27" y="5"/>
                  </a:lnTo>
                  <a:lnTo>
                    <a:pt x="28" y="4"/>
                  </a:lnTo>
                  <a:lnTo>
                    <a:pt x="29" y="5"/>
                  </a:lnTo>
                  <a:lnTo>
                    <a:pt x="29" y="7"/>
                  </a:lnTo>
                  <a:lnTo>
                    <a:pt x="29" y="8"/>
                  </a:lnTo>
                  <a:lnTo>
                    <a:pt x="28" y="10"/>
                  </a:lnTo>
                  <a:lnTo>
                    <a:pt x="26" y="9"/>
                  </a:lnTo>
                  <a:lnTo>
                    <a:pt x="26" y="9"/>
                  </a:lnTo>
                  <a:lnTo>
                    <a:pt x="26" y="10"/>
                  </a:lnTo>
                  <a:lnTo>
                    <a:pt x="27" y="10"/>
                  </a:lnTo>
                  <a:lnTo>
                    <a:pt x="28" y="13"/>
                  </a:lnTo>
                  <a:lnTo>
                    <a:pt x="27" y="16"/>
                  </a:lnTo>
                  <a:lnTo>
                    <a:pt x="28" y="17"/>
                  </a:lnTo>
                  <a:lnTo>
                    <a:pt x="29" y="17"/>
                  </a:lnTo>
                  <a:lnTo>
                    <a:pt x="28" y="18"/>
                  </a:lnTo>
                  <a:lnTo>
                    <a:pt x="27" y="18"/>
                  </a:lnTo>
                  <a:lnTo>
                    <a:pt x="26" y="21"/>
                  </a:lnTo>
                  <a:lnTo>
                    <a:pt x="26" y="21"/>
                  </a:lnTo>
                  <a:lnTo>
                    <a:pt x="25" y="23"/>
                  </a:lnTo>
                  <a:lnTo>
                    <a:pt x="25" y="23"/>
                  </a:lnTo>
                  <a:lnTo>
                    <a:pt x="25" y="24"/>
                  </a:lnTo>
                  <a:lnTo>
                    <a:pt x="25" y="24"/>
                  </a:lnTo>
                  <a:lnTo>
                    <a:pt x="24" y="28"/>
                  </a:lnTo>
                  <a:lnTo>
                    <a:pt x="23" y="28"/>
                  </a:lnTo>
                  <a:lnTo>
                    <a:pt x="23" y="29"/>
                  </a:lnTo>
                  <a:lnTo>
                    <a:pt x="22" y="28"/>
                  </a:lnTo>
                  <a:lnTo>
                    <a:pt x="22" y="29"/>
                  </a:lnTo>
                  <a:lnTo>
                    <a:pt x="19" y="31"/>
                  </a:lnTo>
                  <a:lnTo>
                    <a:pt x="18" y="31"/>
                  </a:lnTo>
                  <a:lnTo>
                    <a:pt x="18" y="30"/>
                  </a:lnTo>
                  <a:lnTo>
                    <a:pt x="18" y="30"/>
                  </a:lnTo>
                  <a:lnTo>
                    <a:pt x="17" y="30"/>
                  </a:lnTo>
                  <a:lnTo>
                    <a:pt x="17" y="31"/>
                  </a:lnTo>
                  <a:lnTo>
                    <a:pt x="16" y="31"/>
                  </a:lnTo>
                  <a:lnTo>
                    <a:pt x="16" y="30"/>
                  </a:lnTo>
                  <a:lnTo>
                    <a:pt x="16" y="30"/>
                  </a:lnTo>
                  <a:lnTo>
                    <a:pt x="17" y="29"/>
                  </a:lnTo>
                  <a:lnTo>
                    <a:pt x="15" y="29"/>
                  </a:lnTo>
                  <a:lnTo>
                    <a:pt x="16" y="29"/>
                  </a:lnTo>
                  <a:lnTo>
                    <a:pt x="15" y="28"/>
                  </a:lnTo>
                  <a:lnTo>
                    <a:pt x="16" y="27"/>
                  </a:lnTo>
                  <a:lnTo>
                    <a:pt x="17" y="28"/>
                  </a:lnTo>
                  <a:lnTo>
                    <a:pt x="17" y="27"/>
                  </a:lnTo>
                  <a:lnTo>
                    <a:pt x="19" y="26"/>
                  </a:lnTo>
                  <a:lnTo>
                    <a:pt x="18" y="28"/>
                  </a:lnTo>
                  <a:lnTo>
                    <a:pt x="19" y="30"/>
                  </a:lnTo>
                  <a:lnTo>
                    <a:pt x="19" y="27"/>
                  </a:lnTo>
                  <a:lnTo>
                    <a:pt x="21" y="26"/>
                  </a:lnTo>
                  <a:lnTo>
                    <a:pt x="20" y="28"/>
                  </a:lnTo>
                  <a:lnTo>
                    <a:pt x="21" y="29"/>
                  </a:lnTo>
                  <a:lnTo>
                    <a:pt x="21" y="28"/>
                  </a:lnTo>
                  <a:lnTo>
                    <a:pt x="22" y="27"/>
                  </a:lnTo>
                  <a:lnTo>
                    <a:pt x="23" y="25"/>
                  </a:lnTo>
                  <a:lnTo>
                    <a:pt x="23" y="24"/>
                  </a:lnTo>
                  <a:lnTo>
                    <a:pt x="21" y="24"/>
                  </a:lnTo>
                  <a:lnTo>
                    <a:pt x="22" y="23"/>
                  </a:lnTo>
                  <a:lnTo>
                    <a:pt x="22" y="23"/>
                  </a:lnTo>
                  <a:lnTo>
                    <a:pt x="22" y="21"/>
                  </a:lnTo>
                  <a:lnTo>
                    <a:pt x="25" y="21"/>
                  </a:lnTo>
                  <a:lnTo>
                    <a:pt x="25" y="19"/>
                  </a:lnTo>
                  <a:lnTo>
                    <a:pt x="24" y="17"/>
                  </a:lnTo>
                  <a:lnTo>
                    <a:pt x="24" y="20"/>
                  </a:lnTo>
                  <a:lnTo>
                    <a:pt x="23" y="19"/>
                  </a:lnTo>
                  <a:lnTo>
                    <a:pt x="22" y="20"/>
                  </a:lnTo>
                  <a:lnTo>
                    <a:pt x="21" y="22"/>
                  </a:lnTo>
                  <a:lnTo>
                    <a:pt x="20" y="22"/>
                  </a:lnTo>
                  <a:lnTo>
                    <a:pt x="18" y="23"/>
                  </a:lnTo>
                  <a:lnTo>
                    <a:pt x="16" y="25"/>
                  </a:lnTo>
                  <a:lnTo>
                    <a:pt x="19" y="25"/>
                  </a:lnTo>
                  <a:lnTo>
                    <a:pt x="16" y="26"/>
                  </a:lnTo>
                  <a:lnTo>
                    <a:pt x="15" y="25"/>
                  </a:lnTo>
                  <a:lnTo>
                    <a:pt x="18" y="22"/>
                  </a:lnTo>
                  <a:lnTo>
                    <a:pt x="19" y="21"/>
                  </a:lnTo>
                  <a:lnTo>
                    <a:pt x="21" y="19"/>
                  </a:lnTo>
                  <a:lnTo>
                    <a:pt x="22" y="20"/>
                  </a:lnTo>
                  <a:lnTo>
                    <a:pt x="23" y="19"/>
                  </a:lnTo>
                  <a:lnTo>
                    <a:pt x="24" y="16"/>
                  </a:lnTo>
                  <a:lnTo>
                    <a:pt x="24" y="15"/>
                  </a:lnTo>
                  <a:lnTo>
                    <a:pt x="23" y="16"/>
                  </a:lnTo>
                  <a:lnTo>
                    <a:pt x="22" y="16"/>
                  </a:lnTo>
                  <a:lnTo>
                    <a:pt x="23" y="14"/>
                  </a:lnTo>
                  <a:lnTo>
                    <a:pt x="22" y="14"/>
                  </a:lnTo>
                  <a:lnTo>
                    <a:pt x="22" y="16"/>
                  </a:lnTo>
                  <a:lnTo>
                    <a:pt x="21" y="16"/>
                  </a:lnTo>
                  <a:lnTo>
                    <a:pt x="21" y="14"/>
                  </a:lnTo>
                  <a:lnTo>
                    <a:pt x="21" y="14"/>
                  </a:lnTo>
                  <a:lnTo>
                    <a:pt x="20" y="15"/>
                  </a:lnTo>
                  <a:lnTo>
                    <a:pt x="19" y="13"/>
                  </a:lnTo>
                  <a:lnTo>
                    <a:pt x="17" y="12"/>
                  </a:lnTo>
                  <a:lnTo>
                    <a:pt x="9" y="9"/>
                  </a:lnTo>
                  <a:lnTo>
                    <a:pt x="4" y="3"/>
                  </a:lnTo>
                  <a:lnTo>
                    <a:pt x="2" y="7"/>
                  </a:lnTo>
                  <a:lnTo>
                    <a:pt x="2" y="1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4" name="Freeform 57">
              <a:extLst>
                <a:ext uri="{FF2B5EF4-FFF2-40B4-BE49-F238E27FC236}">
                  <a16:creationId xmlns:a16="http://schemas.microsoft.com/office/drawing/2014/main" id="{C8F486BD-A1E0-7EFA-4AF3-5D3ADBD69F71}"/>
                </a:ext>
              </a:extLst>
            </p:cNvPr>
            <p:cNvSpPr>
              <a:spLocks/>
            </p:cNvSpPr>
            <p:nvPr/>
          </p:nvSpPr>
          <p:spPr bwMode="auto">
            <a:xfrm>
              <a:off x="1666875" y="1663700"/>
              <a:ext cx="38100" cy="47625"/>
            </a:xfrm>
            <a:custGeom>
              <a:avLst/>
              <a:gdLst/>
              <a:ahLst/>
              <a:cxnLst>
                <a:cxn ang="0">
                  <a:pos x="0" y="2"/>
                </a:cxn>
                <a:cxn ang="0">
                  <a:pos x="3" y="0"/>
                </a:cxn>
                <a:cxn ang="0">
                  <a:pos x="4" y="2"/>
                </a:cxn>
                <a:cxn ang="0">
                  <a:pos x="3" y="5"/>
                </a:cxn>
                <a:cxn ang="0">
                  <a:pos x="0" y="2"/>
                </a:cxn>
              </a:cxnLst>
              <a:rect l="0" t="0" r="r" b="b"/>
              <a:pathLst>
                <a:path w="4" h="5">
                  <a:moveTo>
                    <a:pt x="0" y="2"/>
                  </a:moveTo>
                  <a:lnTo>
                    <a:pt x="3" y="0"/>
                  </a:lnTo>
                  <a:lnTo>
                    <a:pt x="4" y="2"/>
                  </a:lnTo>
                  <a:lnTo>
                    <a:pt x="3" y="5"/>
                  </a:lnTo>
                  <a:lnTo>
                    <a:pt x="0" y="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5" name="Freeform 58">
              <a:extLst>
                <a:ext uri="{FF2B5EF4-FFF2-40B4-BE49-F238E27FC236}">
                  <a16:creationId xmlns:a16="http://schemas.microsoft.com/office/drawing/2014/main" id="{DEFB45AF-D78D-C9D5-3CE5-ECBC8589D531}"/>
                </a:ext>
              </a:extLst>
            </p:cNvPr>
            <p:cNvSpPr>
              <a:spLocks/>
            </p:cNvSpPr>
            <p:nvPr/>
          </p:nvSpPr>
          <p:spPr bwMode="auto">
            <a:xfrm>
              <a:off x="1695450" y="1720850"/>
              <a:ext cx="28575" cy="66675"/>
            </a:xfrm>
            <a:custGeom>
              <a:avLst/>
              <a:gdLst/>
              <a:ahLst/>
              <a:cxnLst>
                <a:cxn ang="0">
                  <a:pos x="0" y="2"/>
                </a:cxn>
                <a:cxn ang="0">
                  <a:pos x="1" y="0"/>
                </a:cxn>
                <a:cxn ang="0">
                  <a:pos x="3" y="1"/>
                </a:cxn>
                <a:cxn ang="0">
                  <a:pos x="2" y="7"/>
                </a:cxn>
                <a:cxn ang="0">
                  <a:pos x="0" y="2"/>
                </a:cxn>
              </a:cxnLst>
              <a:rect l="0" t="0" r="r" b="b"/>
              <a:pathLst>
                <a:path w="3" h="7">
                  <a:moveTo>
                    <a:pt x="0" y="2"/>
                  </a:moveTo>
                  <a:lnTo>
                    <a:pt x="1" y="0"/>
                  </a:lnTo>
                  <a:lnTo>
                    <a:pt x="3" y="1"/>
                  </a:lnTo>
                  <a:lnTo>
                    <a:pt x="2" y="7"/>
                  </a:lnTo>
                  <a:lnTo>
                    <a:pt x="0" y="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6" name="Freeform 59">
              <a:extLst>
                <a:ext uri="{FF2B5EF4-FFF2-40B4-BE49-F238E27FC236}">
                  <a16:creationId xmlns:a16="http://schemas.microsoft.com/office/drawing/2014/main" id="{ABA5F941-65E2-A0E3-DCB9-AAE2B00C397C}"/>
                </a:ext>
              </a:extLst>
            </p:cNvPr>
            <p:cNvSpPr>
              <a:spLocks/>
            </p:cNvSpPr>
            <p:nvPr/>
          </p:nvSpPr>
          <p:spPr bwMode="auto">
            <a:xfrm>
              <a:off x="6219825" y="3244850"/>
              <a:ext cx="571500" cy="561975"/>
            </a:xfrm>
            <a:custGeom>
              <a:avLst/>
              <a:gdLst/>
              <a:ahLst/>
              <a:cxnLst>
                <a:cxn ang="0">
                  <a:pos x="0" y="41"/>
                </a:cxn>
                <a:cxn ang="0">
                  <a:pos x="2" y="49"/>
                </a:cxn>
                <a:cxn ang="0">
                  <a:pos x="5" y="52"/>
                </a:cxn>
                <a:cxn ang="0">
                  <a:pos x="10" y="55"/>
                </a:cxn>
                <a:cxn ang="0">
                  <a:pos x="13" y="59"/>
                </a:cxn>
                <a:cxn ang="0">
                  <a:pos x="18" y="57"/>
                </a:cxn>
                <a:cxn ang="0">
                  <a:pos x="20" y="58"/>
                </a:cxn>
                <a:cxn ang="0">
                  <a:pos x="23" y="57"/>
                </a:cxn>
                <a:cxn ang="0">
                  <a:pos x="25" y="55"/>
                </a:cxn>
                <a:cxn ang="0">
                  <a:pos x="30" y="54"/>
                </a:cxn>
                <a:cxn ang="0">
                  <a:pos x="33" y="50"/>
                </a:cxn>
                <a:cxn ang="0">
                  <a:pos x="31" y="49"/>
                </a:cxn>
                <a:cxn ang="0">
                  <a:pos x="36" y="38"/>
                </a:cxn>
                <a:cxn ang="0">
                  <a:pos x="37" y="32"/>
                </a:cxn>
                <a:cxn ang="0">
                  <a:pos x="42" y="35"/>
                </a:cxn>
                <a:cxn ang="0">
                  <a:pos x="44" y="28"/>
                </a:cxn>
                <a:cxn ang="0">
                  <a:pos x="47" y="28"/>
                </a:cxn>
                <a:cxn ang="0">
                  <a:pos x="50" y="22"/>
                </a:cxn>
                <a:cxn ang="0">
                  <a:pos x="51" y="15"/>
                </a:cxn>
                <a:cxn ang="0">
                  <a:pos x="58" y="19"/>
                </a:cxn>
                <a:cxn ang="0">
                  <a:pos x="60" y="16"/>
                </a:cxn>
                <a:cxn ang="0">
                  <a:pos x="58" y="13"/>
                </a:cxn>
                <a:cxn ang="0">
                  <a:pos x="54" y="11"/>
                </a:cxn>
                <a:cxn ang="0">
                  <a:pos x="51" y="12"/>
                </a:cxn>
                <a:cxn ang="0">
                  <a:pos x="49" y="14"/>
                </a:cxn>
                <a:cxn ang="0">
                  <a:pos x="42" y="16"/>
                </a:cxn>
                <a:cxn ang="0">
                  <a:pos x="37" y="22"/>
                </a:cxn>
                <a:cxn ang="0">
                  <a:pos x="36" y="13"/>
                </a:cxn>
                <a:cxn ang="0">
                  <a:pos x="23" y="15"/>
                </a:cxn>
                <a:cxn ang="0">
                  <a:pos x="20" y="0"/>
                </a:cxn>
                <a:cxn ang="0">
                  <a:pos x="18" y="1"/>
                </a:cxn>
                <a:cxn ang="0">
                  <a:pos x="20" y="4"/>
                </a:cxn>
                <a:cxn ang="0">
                  <a:pos x="18" y="18"/>
                </a:cxn>
                <a:cxn ang="0">
                  <a:pos x="16" y="21"/>
                </a:cxn>
                <a:cxn ang="0">
                  <a:pos x="9" y="26"/>
                </a:cxn>
                <a:cxn ang="0">
                  <a:pos x="7" y="32"/>
                </a:cxn>
                <a:cxn ang="0">
                  <a:pos x="5" y="30"/>
                </a:cxn>
                <a:cxn ang="0">
                  <a:pos x="4" y="37"/>
                </a:cxn>
                <a:cxn ang="0">
                  <a:pos x="0" y="41"/>
                </a:cxn>
              </a:cxnLst>
              <a:rect l="0" t="0" r="r" b="b"/>
              <a:pathLst>
                <a:path w="60" h="59">
                  <a:moveTo>
                    <a:pt x="0" y="41"/>
                  </a:moveTo>
                  <a:lnTo>
                    <a:pt x="2" y="49"/>
                  </a:lnTo>
                  <a:lnTo>
                    <a:pt x="5" y="52"/>
                  </a:lnTo>
                  <a:lnTo>
                    <a:pt x="10" y="55"/>
                  </a:lnTo>
                  <a:lnTo>
                    <a:pt x="13" y="59"/>
                  </a:lnTo>
                  <a:lnTo>
                    <a:pt x="18" y="57"/>
                  </a:lnTo>
                  <a:lnTo>
                    <a:pt x="20" y="58"/>
                  </a:lnTo>
                  <a:lnTo>
                    <a:pt x="23" y="57"/>
                  </a:lnTo>
                  <a:lnTo>
                    <a:pt x="25" y="55"/>
                  </a:lnTo>
                  <a:lnTo>
                    <a:pt x="30" y="54"/>
                  </a:lnTo>
                  <a:lnTo>
                    <a:pt x="33" y="50"/>
                  </a:lnTo>
                  <a:lnTo>
                    <a:pt x="31" y="49"/>
                  </a:lnTo>
                  <a:lnTo>
                    <a:pt x="36" y="38"/>
                  </a:lnTo>
                  <a:lnTo>
                    <a:pt x="37" y="32"/>
                  </a:lnTo>
                  <a:lnTo>
                    <a:pt x="42" y="35"/>
                  </a:lnTo>
                  <a:lnTo>
                    <a:pt x="44" y="28"/>
                  </a:lnTo>
                  <a:lnTo>
                    <a:pt x="47" y="28"/>
                  </a:lnTo>
                  <a:lnTo>
                    <a:pt x="50" y="22"/>
                  </a:lnTo>
                  <a:lnTo>
                    <a:pt x="51" y="15"/>
                  </a:lnTo>
                  <a:lnTo>
                    <a:pt x="58" y="19"/>
                  </a:lnTo>
                  <a:lnTo>
                    <a:pt x="60" y="16"/>
                  </a:lnTo>
                  <a:lnTo>
                    <a:pt x="58" y="13"/>
                  </a:lnTo>
                  <a:lnTo>
                    <a:pt x="54" y="11"/>
                  </a:lnTo>
                  <a:lnTo>
                    <a:pt x="51" y="12"/>
                  </a:lnTo>
                  <a:lnTo>
                    <a:pt x="49" y="14"/>
                  </a:lnTo>
                  <a:lnTo>
                    <a:pt x="42" y="16"/>
                  </a:lnTo>
                  <a:lnTo>
                    <a:pt x="37" y="22"/>
                  </a:lnTo>
                  <a:lnTo>
                    <a:pt x="36" y="13"/>
                  </a:lnTo>
                  <a:lnTo>
                    <a:pt x="23" y="15"/>
                  </a:lnTo>
                  <a:lnTo>
                    <a:pt x="20" y="0"/>
                  </a:lnTo>
                  <a:lnTo>
                    <a:pt x="18" y="1"/>
                  </a:lnTo>
                  <a:lnTo>
                    <a:pt x="20" y="4"/>
                  </a:lnTo>
                  <a:lnTo>
                    <a:pt x="18" y="18"/>
                  </a:lnTo>
                  <a:lnTo>
                    <a:pt x="16" y="21"/>
                  </a:lnTo>
                  <a:lnTo>
                    <a:pt x="9" y="26"/>
                  </a:lnTo>
                  <a:lnTo>
                    <a:pt x="7" y="32"/>
                  </a:lnTo>
                  <a:lnTo>
                    <a:pt x="5" y="30"/>
                  </a:lnTo>
                  <a:lnTo>
                    <a:pt x="4" y="37"/>
                  </a:lnTo>
                  <a:lnTo>
                    <a:pt x="0" y="4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7" name="Freeform 60">
              <a:extLst>
                <a:ext uri="{FF2B5EF4-FFF2-40B4-BE49-F238E27FC236}">
                  <a16:creationId xmlns:a16="http://schemas.microsoft.com/office/drawing/2014/main" id="{F27F89E5-21FD-146A-72A2-1F24C4F4A88D}"/>
                </a:ext>
              </a:extLst>
            </p:cNvPr>
            <p:cNvSpPr>
              <a:spLocks/>
            </p:cNvSpPr>
            <p:nvPr/>
          </p:nvSpPr>
          <p:spPr bwMode="auto">
            <a:xfrm>
              <a:off x="4895850" y="2359025"/>
              <a:ext cx="676275" cy="714375"/>
            </a:xfrm>
            <a:custGeom>
              <a:avLst/>
              <a:gdLst/>
              <a:ahLst/>
              <a:cxnLst>
                <a:cxn ang="0">
                  <a:pos x="0" y="23"/>
                </a:cxn>
                <a:cxn ang="0">
                  <a:pos x="2" y="28"/>
                </a:cxn>
                <a:cxn ang="0">
                  <a:pos x="2" y="37"/>
                </a:cxn>
                <a:cxn ang="0">
                  <a:pos x="10" y="43"/>
                </a:cxn>
                <a:cxn ang="0">
                  <a:pos x="14" y="47"/>
                </a:cxn>
                <a:cxn ang="0">
                  <a:pos x="19" y="50"/>
                </a:cxn>
                <a:cxn ang="0">
                  <a:pos x="20" y="52"/>
                </a:cxn>
                <a:cxn ang="0">
                  <a:pos x="22" y="58"/>
                </a:cxn>
                <a:cxn ang="0">
                  <a:pos x="23" y="67"/>
                </a:cxn>
                <a:cxn ang="0">
                  <a:pos x="29" y="75"/>
                </a:cxn>
                <a:cxn ang="0">
                  <a:pos x="65" y="72"/>
                </a:cxn>
                <a:cxn ang="0">
                  <a:pos x="63" y="61"/>
                </a:cxn>
                <a:cxn ang="0">
                  <a:pos x="64" y="49"/>
                </a:cxn>
                <a:cxn ang="0">
                  <a:pos x="66" y="43"/>
                </a:cxn>
                <a:cxn ang="0">
                  <a:pos x="66" y="39"/>
                </a:cxn>
                <a:cxn ang="0">
                  <a:pos x="70" y="28"/>
                </a:cxn>
                <a:cxn ang="0">
                  <a:pos x="71" y="25"/>
                </a:cxn>
                <a:cxn ang="0">
                  <a:pos x="70" y="24"/>
                </a:cxn>
                <a:cxn ang="0">
                  <a:pos x="68" y="27"/>
                </a:cxn>
                <a:cxn ang="0">
                  <a:pos x="66" y="32"/>
                </a:cxn>
                <a:cxn ang="0">
                  <a:pos x="63" y="33"/>
                </a:cxn>
                <a:cxn ang="0">
                  <a:pos x="62" y="36"/>
                </a:cxn>
                <a:cxn ang="0">
                  <a:pos x="59" y="38"/>
                </a:cxn>
                <a:cxn ang="0">
                  <a:pos x="60" y="35"/>
                </a:cxn>
                <a:cxn ang="0">
                  <a:pos x="61" y="31"/>
                </a:cxn>
                <a:cxn ang="0">
                  <a:pos x="63" y="30"/>
                </a:cxn>
                <a:cxn ang="0">
                  <a:pos x="64" y="28"/>
                </a:cxn>
                <a:cxn ang="0">
                  <a:pos x="60" y="18"/>
                </a:cxn>
                <a:cxn ang="0">
                  <a:pos x="57" y="17"/>
                </a:cxn>
                <a:cxn ang="0">
                  <a:pos x="56" y="15"/>
                </a:cxn>
                <a:cxn ang="0">
                  <a:pos x="49" y="14"/>
                </a:cxn>
                <a:cxn ang="0">
                  <a:pos x="35" y="10"/>
                </a:cxn>
                <a:cxn ang="0">
                  <a:pos x="29" y="6"/>
                </a:cxn>
                <a:cxn ang="0">
                  <a:pos x="25" y="4"/>
                </a:cxn>
                <a:cxn ang="0">
                  <a:pos x="23" y="6"/>
                </a:cxn>
                <a:cxn ang="0">
                  <a:pos x="23" y="5"/>
                </a:cxn>
                <a:cxn ang="0">
                  <a:pos x="24" y="4"/>
                </a:cxn>
                <a:cxn ang="0">
                  <a:pos x="24" y="3"/>
                </a:cxn>
                <a:cxn ang="0">
                  <a:pos x="24" y="2"/>
                </a:cxn>
                <a:cxn ang="0">
                  <a:pos x="24" y="1"/>
                </a:cxn>
                <a:cxn ang="0">
                  <a:pos x="23" y="0"/>
                </a:cxn>
                <a:cxn ang="0">
                  <a:pos x="15" y="3"/>
                </a:cxn>
                <a:cxn ang="0">
                  <a:pos x="12" y="5"/>
                </a:cxn>
                <a:cxn ang="0">
                  <a:pos x="11" y="5"/>
                </a:cxn>
                <a:cxn ang="0">
                  <a:pos x="9" y="4"/>
                </a:cxn>
                <a:cxn ang="0">
                  <a:pos x="9" y="5"/>
                </a:cxn>
                <a:cxn ang="0">
                  <a:pos x="8" y="4"/>
                </a:cxn>
                <a:cxn ang="0">
                  <a:pos x="7" y="5"/>
                </a:cxn>
                <a:cxn ang="0">
                  <a:pos x="7" y="14"/>
                </a:cxn>
                <a:cxn ang="0">
                  <a:pos x="0" y="23"/>
                </a:cxn>
              </a:cxnLst>
              <a:rect l="0" t="0" r="r" b="b"/>
              <a:pathLst>
                <a:path w="71" h="75">
                  <a:moveTo>
                    <a:pt x="0" y="23"/>
                  </a:moveTo>
                  <a:lnTo>
                    <a:pt x="2" y="28"/>
                  </a:lnTo>
                  <a:lnTo>
                    <a:pt x="2" y="37"/>
                  </a:lnTo>
                  <a:lnTo>
                    <a:pt x="10" y="43"/>
                  </a:lnTo>
                  <a:lnTo>
                    <a:pt x="14" y="47"/>
                  </a:lnTo>
                  <a:lnTo>
                    <a:pt x="19" y="50"/>
                  </a:lnTo>
                  <a:lnTo>
                    <a:pt x="20" y="52"/>
                  </a:lnTo>
                  <a:lnTo>
                    <a:pt x="22" y="58"/>
                  </a:lnTo>
                  <a:lnTo>
                    <a:pt x="23" y="67"/>
                  </a:lnTo>
                  <a:lnTo>
                    <a:pt x="29" y="75"/>
                  </a:lnTo>
                  <a:lnTo>
                    <a:pt x="65" y="72"/>
                  </a:lnTo>
                  <a:lnTo>
                    <a:pt x="63" y="61"/>
                  </a:lnTo>
                  <a:lnTo>
                    <a:pt x="64" y="49"/>
                  </a:lnTo>
                  <a:lnTo>
                    <a:pt x="66" y="43"/>
                  </a:lnTo>
                  <a:lnTo>
                    <a:pt x="66" y="39"/>
                  </a:lnTo>
                  <a:lnTo>
                    <a:pt x="70" y="28"/>
                  </a:lnTo>
                  <a:lnTo>
                    <a:pt x="71" y="25"/>
                  </a:lnTo>
                  <a:lnTo>
                    <a:pt x="70" y="24"/>
                  </a:lnTo>
                  <a:lnTo>
                    <a:pt x="68" y="27"/>
                  </a:lnTo>
                  <a:lnTo>
                    <a:pt x="66" y="32"/>
                  </a:lnTo>
                  <a:lnTo>
                    <a:pt x="63" y="33"/>
                  </a:lnTo>
                  <a:lnTo>
                    <a:pt x="62" y="36"/>
                  </a:lnTo>
                  <a:lnTo>
                    <a:pt x="59" y="38"/>
                  </a:lnTo>
                  <a:lnTo>
                    <a:pt x="60" y="35"/>
                  </a:lnTo>
                  <a:lnTo>
                    <a:pt x="61" y="31"/>
                  </a:lnTo>
                  <a:lnTo>
                    <a:pt x="63" y="30"/>
                  </a:lnTo>
                  <a:lnTo>
                    <a:pt x="64" y="28"/>
                  </a:lnTo>
                  <a:lnTo>
                    <a:pt x="60" y="18"/>
                  </a:lnTo>
                  <a:lnTo>
                    <a:pt x="57" y="17"/>
                  </a:lnTo>
                  <a:lnTo>
                    <a:pt x="56" y="15"/>
                  </a:lnTo>
                  <a:lnTo>
                    <a:pt x="49" y="14"/>
                  </a:lnTo>
                  <a:lnTo>
                    <a:pt x="35" y="10"/>
                  </a:lnTo>
                  <a:lnTo>
                    <a:pt x="29" y="6"/>
                  </a:lnTo>
                  <a:lnTo>
                    <a:pt x="25" y="4"/>
                  </a:lnTo>
                  <a:lnTo>
                    <a:pt x="23" y="6"/>
                  </a:lnTo>
                  <a:lnTo>
                    <a:pt x="23" y="5"/>
                  </a:lnTo>
                  <a:lnTo>
                    <a:pt x="24" y="4"/>
                  </a:lnTo>
                  <a:lnTo>
                    <a:pt x="24" y="3"/>
                  </a:lnTo>
                  <a:lnTo>
                    <a:pt x="24" y="2"/>
                  </a:lnTo>
                  <a:lnTo>
                    <a:pt x="24" y="1"/>
                  </a:lnTo>
                  <a:lnTo>
                    <a:pt x="23" y="0"/>
                  </a:lnTo>
                  <a:lnTo>
                    <a:pt x="15" y="3"/>
                  </a:lnTo>
                  <a:lnTo>
                    <a:pt x="12" y="5"/>
                  </a:lnTo>
                  <a:lnTo>
                    <a:pt x="11" y="5"/>
                  </a:lnTo>
                  <a:lnTo>
                    <a:pt x="9" y="4"/>
                  </a:lnTo>
                  <a:lnTo>
                    <a:pt x="9" y="5"/>
                  </a:lnTo>
                  <a:lnTo>
                    <a:pt x="8" y="4"/>
                  </a:lnTo>
                  <a:lnTo>
                    <a:pt x="7" y="5"/>
                  </a:lnTo>
                  <a:lnTo>
                    <a:pt x="7" y="14"/>
                  </a:lnTo>
                  <a:lnTo>
                    <a:pt x="0" y="23"/>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8" name="Freeform 61">
              <a:extLst>
                <a:ext uri="{FF2B5EF4-FFF2-40B4-BE49-F238E27FC236}">
                  <a16:creationId xmlns:a16="http://schemas.microsoft.com/office/drawing/2014/main" id="{88F032DF-8F78-2B92-8CE8-C2BBBE88FB33}"/>
                </a:ext>
              </a:extLst>
            </p:cNvPr>
            <p:cNvSpPr>
              <a:spLocks/>
            </p:cNvSpPr>
            <p:nvPr/>
          </p:nvSpPr>
          <p:spPr bwMode="auto">
            <a:xfrm>
              <a:off x="2733675" y="2540000"/>
              <a:ext cx="895350" cy="742950"/>
            </a:xfrm>
            <a:custGeom>
              <a:avLst/>
              <a:gdLst/>
              <a:ahLst/>
              <a:cxnLst>
                <a:cxn ang="0">
                  <a:pos x="0" y="67"/>
                </a:cxn>
                <a:cxn ang="0">
                  <a:pos x="3" y="50"/>
                </a:cxn>
                <a:cxn ang="0">
                  <a:pos x="10" y="8"/>
                </a:cxn>
                <a:cxn ang="0">
                  <a:pos x="11" y="0"/>
                </a:cxn>
                <a:cxn ang="0">
                  <a:pos x="48" y="5"/>
                </a:cxn>
                <a:cxn ang="0">
                  <a:pos x="94" y="10"/>
                </a:cxn>
                <a:cxn ang="0">
                  <a:pos x="91" y="44"/>
                </a:cxn>
                <a:cxn ang="0">
                  <a:pos x="88" y="78"/>
                </a:cxn>
                <a:cxn ang="0">
                  <a:pos x="25" y="70"/>
                </a:cxn>
                <a:cxn ang="0">
                  <a:pos x="0" y="67"/>
                </a:cxn>
              </a:cxnLst>
              <a:rect l="0" t="0" r="r" b="b"/>
              <a:pathLst>
                <a:path w="94" h="78">
                  <a:moveTo>
                    <a:pt x="0" y="67"/>
                  </a:moveTo>
                  <a:lnTo>
                    <a:pt x="3" y="50"/>
                  </a:lnTo>
                  <a:lnTo>
                    <a:pt x="10" y="8"/>
                  </a:lnTo>
                  <a:lnTo>
                    <a:pt x="11" y="0"/>
                  </a:lnTo>
                  <a:lnTo>
                    <a:pt x="48" y="5"/>
                  </a:lnTo>
                  <a:lnTo>
                    <a:pt x="94" y="10"/>
                  </a:lnTo>
                  <a:lnTo>
                    <a:pt x="91" y="44"/>
                  </a:lnTo>
                  <a:lnTo>
                    <a:pt x="88" y="78"/>
                  </a:lnTo>
                  <a:lnTo>
                    <a:pt x="25" y="70"/>
                  </a:lnTo>
                  <a:lnTo>
                    <a:pt x="0" y="67"/>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9" name="Freeform 62">
              <a:extLst>
                <a:ext uri="{FF2B5EF4-FFF2-40B4-BE49-F238E27FC236}">
                  <a16:creationId xmlns:a16="http://schemas.microsoft.com/office/drawing/2014/main" id="{2BF072AA-E3DD-A1B5-0639-AAAAEAD8F50B}"/>
                </a:ext>
              </a:extLst>
            </p:cNvPr>
            <p:cNvSpPr>
              <a:spLocks/>
            </p:cNvSpPr>
            <p:nvPr/>
          </p:nvSpPr>
          <p:spPr bwMode="auto">
            <a:xfrm>
              <a:off x="7597775" y="6076950"/>
              <a:ext cx="238125" cy="95250"/>
            </a:xfrm>
            <a:custGeom>
              <a:avLst/>
              <a:gdLst/>
              <a:ahLst/>
              <a:cxnLst>
                <a:cxn ang="0">
                  <a:pos x="3" y="0"/>
                </a:cxn>
                <a:cxn ang="0">
                  <a:pos x="6" y="1"/>
                </a:cxn>
                <a:cxn ang="0">
                  <a:pos x="9" y="1"/>
                </a:cxn>
                <a:cxn ang="0">
                  <a:pos x="12" y="0"/>
                </a:cxn>
                <a:cxn ang="0">
                  <a:pos x="16" y="1"/>
                </a:cxn>
                <a:cxn ang="0">
                  <a:pos x="17" y="1"/>
                </a:cxn>
                <a:cxn ang="0">
                  <a:pos x="19" y="2"/>
                </a:cxn>
                <a:cxn ang="0">
                  <a:pos x="17" y="1"/>
                </a:cxn>
                <a:cxn ang="0">
                  <a:pos x="19" y="1"/>
                </a:cxn>
                <a:cxn ang="0">
                  <a:pos x="19" y="1"/>
                </a:cxn>
                <a:cxn ang="0">
                  <a:pos x="20" y="1"/>
                </a:cxn>
                <a:cxn ang="0">
                  <a:pos x="22" y="1"/>
                </a:cxn>
                <a:cxn ang="0">
                  <a:pos x="22" y="2"/>
                </a:cxn>
                <a:cxn ang="0">
                  <a:pos x="23" y="2"/>
                </a:cxn>
                <a:cxn ang="0">
                  <a:pos x="24" y="2"/>
                </a:cxn>
                <a:cxn ang="0">
                  <a:pos x="25" y="2"/>
                </a:cxn>
                <a:cxn ang="0">
                  <a:pos x="25" y="3"/>
                </a:cxn>
                <a:cxn ang="0">
                  <a:pos x="25" y="3"/>
                </a:cxn>
                <a:cxn ang="0">
                  <a:pos x="25" y="4"/>
                </a:cxn>
                <a:cxn ang="0">
                  <a:pos x="25" y="5"/>
                </a:cxn>
                <a:cxn ang="0">
                  <a:pos x="25" y="5"/>
                </a:cxn>
                <a:cxn ang="0">
                  <a:pos x="24" y="5"/>
                </a:cxn>
                <a:cxn ang="0">
                  <a:pos x="23" y="6"/>
                </a:cxn>
                <a:cxn ang="0">
                  <a:pos x="22" y="7"/>
                </a:cxn>
                <a:cxn ang="0">
                  <a:pos x="22" y="7"/>
                </a:cxn>
                <a:cxn ang="0">
                  <a:pos x="21" y="8"/>
                </a:cxn>
                <a:cxn ang="0">
                  <a:pos x="18" y="9"/>
                </a:cxn>
                <a:cxn ang="0">
                  <a:pos x="17" y="9"/>
                </a:cxn>
                <a:cxn ang="0">
                  <a:pos x="16" y="9"/>
                </a:cxn>
                <a:cxn ang="0">
                  <a:pos x="16" y="9"/>
                </a:cxn>
                <a:cxn ang="0">
                  <a:pos x="15" y="9"/>
                </a:cxn>
                <a:cxn ang="0">
                  <a:pos x="15" y="9"/>
                </a:cxn>
                <a:cxn ang="0">
                  <a:pos x="13" y="9"/>
                </a:cxn>
                <a:cxn ang="0">
                  <a:pos x="11" y="8"/>
                </a:cxn>
                <a:cxn ang="0">
                  <a:pos x="9" y="9"/>
                </a:cxn>
                <a:cxn ang="0">
                  <a:pos x="8" y="8"/>
                </a:cxn>
                <a:cxn ang="0">
                  <a:pos x="7" y="9"/>
                </a:cxn>
                <a:cxn ang="0">
                  <a:pos x="6" y="9"/>
                </a:cxn>
                <a:cxn ang="0">
                  <a:pos x="6" y="9"/>
                </a:cxn>
                <a:cxn ang="0">
                  <a:pos x="5" y="9"/>
                </a:cxn>
                <a:cxn ang="0">
                  <a:pos x="5" y="9"/>
                </a:cxn>
                <a:cxn ang="0">
                  <a:pos x="3" y="9"/>
                </a:cxn>
                <a:cxn ang="0">
                  <a:pos x="2" y="9"/>
                </a:cxn>
                <a:cxn ang="0">
                  <a:pos x="1" y="9"/>
                </a:cxn>
                <a:cxn ang="0">
                  <a:pos x="1" y="9"/>
                </a:cxn>
                <a:cxn ang="0">
                  <a:pos x="1" y="8"/>
                </a:cxn>
                <a:cxn ang="0">
                  <a:pos x="0" y="8"/>
                </a:cxn>
                <a:cxn ang="0">
                  <a:pos x="0" y="7"/>
                </a:cxn>
                <a:cxn ang="0">
                  <a:pos x="1" y="6"/>
                </a:cxn>
                <a:cxn ang="0">
                  <a:pos x="1" y="5"/>
                </a:cxn>
                <a:cxn ang="0">
                  <a:pos x="0" y="4"/>
                </a:cxn>
                <a:cxn ang="0">
                  <a:pos x="0" y="3"/>
                </a:cxn>
                <a:cxn ang="0">
                  <a:pos x="0" y="2"/>
                </a:cxn>
                <a:cxn ang="0">
                  <a:pos x="1" y="1"/>
                </a:cxn>
              </a:cxnLst>
              <a:rect l="0" t="0" r="r" b="b"/>
              <a:pathLst>
                <a:path w="25" h="10">
                  <a:moveTo>
                    <a:pt x="1" y="0"/>
                  </a:moveTo>
                  <a:lnTo>
                    <a:pt x="2" y="0"/>
                  </a:lnTo>
                  <a:lnTo>
                    <a:pt x="3" y="0"/>
                  </a:lnTo>
                  <a:lnTo>
                    <a:pt x="4" y="1"/>
                  </a:lnTo>
                  <a:lnTo>
                    <a:pt x="6" y="1"/>
                  </a:lnTo>
                  <a:lnTo>
                    <a:pt x="6" y="1"/>
                  </a:lnTo>
                  <a:lnTo>
                    <a:pt x="8" y="1"/>
                  </a:lnTo>
                  <a:lnTo>
                    <a:pt x="9" y="1"/>
                  </a:lnTo>
                  <a:lnTo>
                    <a:pt x="9" y="1"/>
                  </a:lnTo>
                  <a:lnTo>
                    <a:pt x="10" y="1"/>
                  </a:lnTo>
                  <a:lnTo>
                    <a:pt x="11" y="1"/>
                  </a:lnTo>
                  <a:lnTo>
                    <a:pt x="12" y="0"/>
                  </a:lnTo>
                  <a:lnTo>
                    <a:pt x="15" y="1"/>
                  </a:lnTo>
                  <a:lnTo>
                    <a:pt x="16" y="1"/>
                  </a:lnTo>
                  <a:lnTo>
                    <a:pt x="16" y="1"/>
                  </a:lnTo>
                  <a:lnTo>
                    <a:pt x="16" y="1"/>
                  </a:lnTo>
                  <a:lnTo>
                    <a:pt x="17" y="1"/>
                  </a:lnTo>
                  <a:lnTo>
                    <a:pt x="17" y="1"/>
                  </a:lnTo>
                  <a:lnTo>
                    <a:pt x="18" y="1"/>
                  </a:lnTo>
                  <a:lnTo>
                    <a:pt x="19" y="2"/>
                  </a:lnTo>
                  <a:lnTo>
                    <a:pt x="19" y="2"/>
                  </a:lnTo>
                  <a:lnTo>
                    <a:pt x="18" y="1"/>
                  </a:lnTo>
                  <a:lnTo>
                    <a:pt x="18" y="1"/>
                  </a:lnTo>
                  <a:lnTo>
                    <a:pt x="17" y="1"/>
                  </a:lnTo>
                  <a:lnTo>
                    <a:pt x="17" y="1"/>
                  </a:lnTo>
                  <a:lnTo>
                    <a:pt x="18" y="1"/>
                  </a:lnTo>
                  <a:lnTo>
                    <a:pt x="19" y="1"/>
                  </a:lnTo>
                  <a:lnTo>
                    <a:pt x="19" y="1"/>
                  </a:lnTo>
                  <a:lnTo>
                    <a:pt x="19" y="1"/>
                  </a:lnTo>
                  <a:lnTo>
                    <a:pt x="19" y="1"/>
                  </a:lnTo>
                  <a:lnTo>
                    <a:pt x="20" y="1"/>
                  </a:lnTo>
                  <a:lnTo>
                    <a:pt x="20" y="1"/>
                  </a:lnTo>
                  <a:lnTo>
                    <a:pt x="20" y="1"/>
                  </a:lnTo>
                  <a:lnTo>
                    <a:pt x="21" y="1"/>
                  </a:lnTo>
                  <a:lnTo>
                    <a:pt x="21" y="1"/>
                  </a:lnTo>
                  <a:lnTo>
                    <a:pt x="22" y="1"/>
                  </a:lnTo>
                  <a:lnTo>
                    <a:pt x="22" y="1"/>
                  </a:lnTo>
                  <a:lnTo>
                    <a:pt x="22" y="1"/>
                  </a:lnTo>
                  <a:lnTo>
                    <a:pt x="22" y="2"/>
                  </a:lnTo>
                  <a:lnTo>
                    <a:pt x="23" y="2"/>
                  </a:lnTo>
                  <a:lnTo>
                    <a:pt x="23" y="2"/>
                  </a:lnTo>
                  <a:lnTo>
                    <a:pt x="23" y="2"/>
                  </a:lnTo>
                  <a:lnTo>
                    <a:pt x="23" y="2"/>
                  </a:lnTo>
                  <a:lnTo>
                    <a:pt x="24" y="2"/>
                  </a:lnTo>
                  <a:lnTo>
                    <a:pt x="24" y="2"/>
                  </a:lnTo>
                  <a:lnTo>
                    <a:pt x="24" y="2"/>
                  </a:lnTo>
                  <a:lnTo>
                    <a:pt x="24" y="2"/>
                  </a:lnTo>
                  <a:lnTo>
                    <a:pt x="25" y="2"/>
                  </a:lnTo>
                  <a:lnTo>
                    <a:pt x="25" y="2"/>
                  </a:lnTo>
                  <a:lnTo>
                    <a:pt x="25" y="2"/>
                  </a:lnTo>
                  <a:lnTo>
                    <a:pt x="25" y="3"/>
                  </a:lnTo>
                  <a:lnTo>
                    <a:pt x="25" y="3"/>
                  </a:lnTo>
                  <a:lnTo>
                    <a:pt x="25" y="3"/>
                  </a:lnTo>
                  <a:lnTo>
                    <a:pt x="25" y="3"/>
                  </a:lnTo>
                  <a:lnTo>
                    <a:pt x="25" y="4"/>
                  </a:lnTo>
                  <a:lnTo>
                    <a:pt x="25" y="4"/>
                  </a:lnTo>
                  <a:lnTo>
                    <a:pt x="25" y="4"/>
                  </a:lnTo>
                  <a:lnTo>
                    <a:pt x="25" y="4"/>
                  </a:lnTo>
                  <a:lnTo>
                    <a:pt x="25" y="4"/>
                  </a:lnTo>
                  <a:lnTo>
                    <a:pt x="25" y="5"/>
                  </a:lnTo>
                  <a:lnTo>
                    <a:pt x="25" y="4"/>
                  </a:lnTo>
                  <a:lnTo>
                    <a:pt x="25" y="4"/>
                  </a:lnTo>
                  <a:lnTo>
                    <a:pt x="25" y="5"/>
                  </a:lnTo>
                  <a:lnTo>
                    <a:pt x="25" y="5"/>
                  </a:lnTo>
                  <a:lnTo>
                    <a:pt x="24" y="5"/>
                  </a:lnTo>
                  <a:lnTo>
                    <a:pt x="24" y="5"/>
                  </a:lnTo>
                  <a:lnTo>
                    <a:pt x="24" y="5"/>
                  </a:lnTo>
                  <a:lnTo>
                    <a:pt x="24" y="5"/>
                  </a:lnTo>
                  <a:lnTo>
                    <a:pt x="23" y="6"/>
                  </a:lnTo>
                  <a:lnTo>
                    <a:pt x="23" y="6"/>
                  </a:lnTo>
                  <a:lnTo>
                    <a:pt x="22" y="6"/>
                  </a:lnTo>
                  <a:lnTo>
                    <a:pt x="22" y="7"/>
                  </a:lnTo>
                  <a:lnTo>
                    <a:pt x="22" y="7"/>
                  </a:lnTo>
                  <a:lnTo>
                    <a:pt x="22" y="7"/>
                  </a:lnTo>
                  <a:lnTo>
                    <a:pt x="22" y="7"/>
                  </a:lnTo>
                  <a:lnTo>
                    <a:pt x="22" y="8"/>
                  </a:lnTo>
                  <a:lnTo>
                    <a:pt x="22" y="8"/>
                  </a:lnTo>
                  <a:lnTo>
                    <a:pt x="21" y="8"/>
                  </a:lnTo>
                  <a:lnTo>
                    <a:pt x="20" y="9"/>
                  </a:lnTo>
                  <a:lnTo>
                    <a:pt x="19" y="9"/>
                  </a:lnTo>
                  <a:lnTo>
                    <a:pt x="18" y="9"/>
                  </a:lnTo>
                  <a:lnTo>
                    <a:pt x="18" y="9"/>
                  </a:lnTo>
                  <a:lnTo>
                    <a:pt x="17" y="9"/>
                  </a:lnTo>
                  <a:lnTo>
                    <a:pt x="17" y="9"/>
                  </a:lnTo>
                  <a:lnTo>
                    <a:pt x="16" y="9"/>
                  </a:lnTo>
                  <a:lnTo>
                    <a:pt x="16" y="9"/>
                  </a:lnTo>
                  <a:lnTo>
                    <a:pt x="16" y="9"/>
                  </a:lnTo>
                  <a:lnTo>
                    <a:pt x="16" y="9"/>
                  </a:lnTo>
                  <a:lnTo>
                    <a:pt x="16" y="9"/>
                  </a:lnTo>
                  <a:lnTo>
                    <a:pt x="16" y="9"/>
                  </a:lnTo>
                  <a:lnTo>
                    <a:pt x="16" y="9"/>
                  </a:lnTo>
                  <a:lnTo>
                    <a:pt x="16" y="9"/>
                  </a:lnTo>
                  <a:lnTo>
                    <a:pt x="15" y="9"/>
                  </a:lnTo>
                  <a:lnTo>
                    <a:pt x="15" y="9"/>
                  </a:lnTo>
                  <a:lnTo>
                    <a:pt x="15" y="9"/>
                  </a:lnTo>
                  <a:lnTo>
                    <a:pt x="15" y="9"/>
                  </a:lnTo>
                  <a:lnTo>
                    <a:pt x="14" y="9"/>
                  </a:lnTo>
                  <a:lnTo>
                    <a:pt x="14" y="9"/>
                  </a:lnTo>
                  <a:lnTo>
                    <a:pt x="13" y="9"/>
                  </a:lnTo>
                  <a:lnTo>
                    <a:pt x="13" y="9"/>
                  </a:lnTo>
                  <a:lnTo>
                    <a:pt x="12" y="9"/>
                  </a:lnTo>
                  <a:lnTo>
                    <a:pt x="11" y="8"/>
                  </a:lnTo>
                  <a:lnTo>
                    <a:pt x="10" y="9"/>
                  </a:lnTo>
                  <a:lnTo>
                    <a:pt x="10" y="9"/>
                  </a:lnTo>
                  <a:lnTo>
                    <a:pt x="9" y="9"/>
                  </a:lnTo>
                  <a:lnTo>
                    <a:pt x="9" y="9"/>
                  </a:lnTo>
                  <a:lnTo>
                    <a:pt x="8" y="9"/>
                  </a:lnTo>
                  <a:lnTo>
                    <a:pt x="8" y="8"/>
                  </a:lnTo>
                  <a:lnTo>
                    <a:pt x="8" y="8"/>
                  </a:lnTo>
                  <a:lnTo>
                    <a:pt x="7" y="9"/>
                  </a:lnTo>
                  <a:lnTo>
                    <a:pt x="7" y="9"/>
                  </a:lnTo>
                  <a:lnTo>
                    <a:pt x="7" y="8"/>
                  </a:lnTo>
                  <a:lnTo>
                    <a:pt x="7" y="8"/>
                  </a:lnTo>
                  <a:lnTo>
                    <a:pt x="6" y="9"/>
                  </a:lnTo>
                  <a:lnTo>
                    <a:pt x="6" y="9"/>
                  </a:lnTo>
                  <a:lnTo>
                    <a:pt x="7" y="9"/>
                  </a:lnTo>
                  <a:lnTo>
                    <a:pt x="6" y="9"/>
                  </a:lnTo>
                  <a:lnTo>
                    <a:pt x="6" y="9"/>
                  </a:lnTo>
                  <a:lnTo>
                    <a:pt x="6" y="9"/>
                  </a:lnTo>
                  <a:lnTo>
                    <a:pt x="5" y="9"/>
                  </a:lnTo>
                  <a:lnTo>
                    <a:pt x="5" y="9"/>
                  </a:lnTo>
                  <a:lnTo>
                    <a:pt x="5" y="9"/>
                  </a:lnTo>
                  <a:lnTo>
                    <a:pt x="5" y="9"/>
                  </a:lnTo>
                  <a:lnTo>
                    <a:pt x="5" y="10"/>
                  </a:lnTo>
                  <a:lnTo>
                    <a:pt x="4" y="10"/>
                  </a:lnTo>
                  <a:lnTo>
                    <a:pt x="3" y="9"/>
                  </a:lnTo>
                  <a:lnTo>
                    <a:pt x="3" y="9"/>
                  </a:lnTo>
                  <a:lnTo>
                    <a:pt x="2" y="9"/>
                  </a:lnTo>
                  <a:lnTo>
                    <a:pt x="2" y="9"/>
                  </a:lnTo>
                  <a:lnTo>
                    <a:pt x="2" y="9"/>
                  </a:lnTo>
                  <a:lnTo>
                    <a:pt x="1" y="9"/>
                  </a:lnTo>
                  <a:lnTo>
                    <a:pt x="1" y="9"/>
                  </a:lnTo>
                  <a:lnTo>
                    <a:pt x="1" y="9"/>
                  </a:lnTo>
                  <a:lnTo>
                    <a:pt x="1" y="10"/>
                  </a:lnTo>
                  <a:lnTo>
                    <a:pt x="1" y="9"/>
                  </a:lnTo>
                  <a:lnTo>
                    <a:pt x="0" y="9"/>
                  </a:lnTo>
                  <a:lnTo>
                    <a:pt x="0" y="9"/>
                  </a:lnTo>
                  <a:lnTo>
                    <a:pt x="1" y="8"/>
                  </a:lnTo>
                  <a:lnTo>
                    <a:pt x="1" y="8"/>
                  </a:lnTo>
                  <a:lnTo>
                    <a:pt x="1" y="8"/>
                  </a:lnTo>
                  <a:lnTo>
                    <a:pt x="0" y="8"/>
                  </a:lnTo>
                  <a:lnTo>
                    <a:pt x="0" y="7"/>
                  </a:lnTo>
                  <a:lnTo>
                    <a:pt x="1" y="7"/>
                  </a:lnTo>
                  <a:lnTo>
                    <a:pt x="0" y="7"/>
                  </a:lnTo>
                  <a:lnTo>
                    <a:pt x="1" y="7"/>
                  </a:lnTo>
                  <a:lnTo>
                    <a:pt x="1" y="6"/>
                  </a:lnTo>
                  <a:lnTo>
                    <a:pt x="1" y="6"/>
                  </a:lnTo>
                  <a:lnTo>
                    <a:pt x="1" y="6"/>
                  </a:lnTo>
                  <a:lnTo>
                    <a:pt x="1" y="5"/>
                  </a:lnTo>
                  <a:lnTo>
                    <a:pt x="1" y="5"/>
                  </a:lnTo>
                  <a:lnTo>
                    <a:pt x="1" y="5"/>
                  </a:lnTo>
                  <a:lnTo>
                    <a:pt x="1" y="4"/>
                  </a:lnTo>
                  <a:lnTo>
                    <a:pt x="0" y="4"/>
                  </a:lnTo>
                  <a:lnTo>
                    <a:pt x="0" y="4"/>
                  </a:lnTo>
                  <a:lnTo>
                    <a:pt x="0" y="3"/>
                  </a:lnTo>
                  <a:lnTo>
                    <a:pt x="0" y="3"/>
                  </a:lnTo>
                  <a:lnTo>
                    <a:pt x="0" y="3"/>
                  </a:lnTo>
                  <a:lnTo>
                    <a:pt x="0" y="2"/>
                  </a:lnTo>
                  <a:lnTo>
                    <a:pt x="0" y="2"/>
                  </a:lnTo>
                  <a:lnTo>
                    <a:pt x="1" y="2"/>
                  </a:lnTo>
                  <a:lnTo>
                    <a:pt x="1" y="2"/>
                  </a:lnTo>
                  <a:lnTo>
                    <a:pt x="1" y="1"/>
                  </a:lnTo>
                  <a:lnTo>
                    <a:pt x="1" y="0"/>
                  </a:lnTo>
                  <a:lnTo>
                    <a:pt x="1" y="0"/>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grpSp>
      <p:grpSp>
        <p:nvGrpSpPr>
          <p:cNvPr id="134" name="Group 133" descr="Proportional map showing the percentage of PWID who received a sterile syringe from syringe services programs in the past 12 months. Larger dots correspond to greater proportion.">
            <a:extLst>
              <a:ext uri="{FF2B5EF4-FFF2-40B4-BE49-F238E27FC236}">
                <a16:creationId xmlns:a16="http://schemas.microsoft.com/office/drawing/2014/main" id="{C787B63C-0F46-8696-3CC7-4966869A92A4}"/>
              </a:ext>
            </a:extLst>
          </p:cNvPr>
          <p:cNvGrpSpPr/>
          <p:nvPr/>
        </p:nvGrpSpPr>
        <p:grpSpPr>
          <a:xfrm>
            <a:off x="258563" y="957816"/>
            <a:ext cx="8724071" cy="3850450"/>
            <a:chOff x="-1079617" y="1044932"/>
            <a:chExt cx="10992411" cy="5133931"/>
          </a:xfrm>
        </p:grpSpPr>
        <p:grpSp>
          <p:nvGrpSpPr>
            <p:cNvPr id="139" name="Group 138">
              <a:extLst>
                <a:ext uri="{FF2B5EF4-FFF2-40B4-BE49-F238E27FC236}">
                  <a16:creationId xmlns:a16="http://schemas.microsoft.com/office/drawing/2014/main" id="{2EA1ED46-8978-93F3-3F75-64C52E893C48}"/>
                </a:ext>
              </a:extLst>
            </p:cNvPr>
            <p:cNvGrpSpPr>
              <a:grpSpLocks noChangeAspect="1"/>
            </p:cNvGrpSpPr>
            <p:nvPr/>
          </p:nvGrpSpPr>
          <p:grpSpPr>
            <a:xfrm>
              <a:off x="-1079617" y="1044932"/>
              <a:ext cx="10992411" cy="5133931"/>
              <a:chOff x="-710029" y="1267581"/>
              <a:chExt cx="10823735" cy="5055145"/>
            </a:xfrm>
          </p:grpSpPr>
          <p:grpSp>
            <p:nvGrpSpPr>
              <p:cNvPr id="147" name="Group 146">
                <a:extLst>
                  <a:ext uri="{FF2B5EF4-FFF2-40B4-BE49-F238E27FC236}">
                    <a16:creationId xmlns:a16="http://schemas.microsoft.com/office/drawing/2014/main" id="{AAC2B670-6FF4-D893-B6DF-7AB85B891CD7}"/>
                  </a:ext>
                </a:extLst>
              </p:cNvPr>
              <p:cNvGrpSpPr/>
              <p:nvPr/>
            </p:nvGrpSpPr>
            <p:grpSpPr>
              <a:xfrm>
                <a:off x="-710029" y="1267581"/>
                <a:ext cx="10823735" cy="5055145"/>
                <a:chOff x="-710029" y="1252559"/>
                <a:chExt cx="10823735" cy="5055145"/>
              </a:xfrm>
            </p:grpSpPr>
            <p:sp>
              <p:nvSpPr>
                <p:cNvPr id="154" name="Text Box 70">
                  <a:extLst>
                    <a:ext uri="{FF2B5EF4-FFF2-40B4-BE49-F238E27FC236}">
                      <a16:creationId xmlns:a16="http://schemas.microsoft.com/office/drawing/2014/main" id="{468AB59C-AFC3-9F1F-B9BE-3F42F5B3E3F6}"/>
                    </a:ext>
                  </a:extLst>
                </p:cNvPr>
                <p:cNvSpPr txBox="1">
                  <a:spLocks noChangeArrowheads="1"/>
                </p:cNvSpPr>
                <p:nvPr/>
              </p:nvSpPr>
              <p:spPr bwMode="auto">
                <a:xfrm>
                  <a:off x="6409623" y="4667960"/>
                  <a:ext cx="828913" cy="525293"/>
                </a:xfrm>
                <a:prstGeom prst="rect">
                  <a:avLst/>
                </a:prstGeom>
                <a:noFill/>
                <a:ln w="9525">
                  <a:noFill/>
                  <a:miter lim="800000"/>
                  <a:headEnd/>
                  <a:tailEnd/>
                </a:ln>
                <a:effectLst/>
              </p:spPr>
              <p:txBody>
                <a:bodyPr wrap="square">
                  <a:spAutoFit/>
                </a:bodyPr>
                <a:lstStyle/>
                <a:p>
                  <a:pPr algn="ctr" defTabSz="685800" eaLnBrk="1" fontAlgn="auto" hangingPunct="1">
                    <a:spcBef>
                      <a:spcPts val="0"/>
                    </a:spcBef>
                    <a:spcAft>
                      <a:spcPts val="0"/>
                    </a:spcAft>
                    <a:defRPr/>
                  </a:pPr>
                  <a:r>
                    <a:rPr lang="en-US" sz="1000" b="1" kern="0">
                      <a:solidFill>
                        <a:srgbClr val="000000"/>
                      </a:solidFill>
                      <a:latin typeface="Calibri"/>
                    </a:rPr>
                    <a:t>Atlanta (52%)</a:t>
                  </a:r>
                </a:p>
              </p:txBody>
            </p:sp>
            <p:sp>
              <p:nvSpPr>
                <p:cNvPr id="156" name="Text Box 73">
                  <a:extLst>
                    <a:ext uri="{FF2B5EF4-FFF2-40B4-BE49-F238E27FC236}">
                      <a16:creationId xmlns:a16="http://schemas.microsoft.com/office/drawing/2014/main" id="{CC790AEE-1389-A1FC-B764-9AA758B172AB}"/>
                    </a:ext>
                  </a:extLst>
                </p:cNvPr>
                <p:cNvSpPr txBox="1">
                  <a:spLocks noChangeArrowheads="1"/>
                </p:cNvSpPr>
                <p:nvPr/>
              </p:nvSpPr>
              <p:spPr bwMode="auto">
                <a:xfrm>
                  <a:off x="7955982" y="5984447"/>
                  <a:ext cx="1321422" cy="323257"/>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San Juan (53%)</a:t>
                  </a:r>
                </a:p>
              </p:txBody>
            </p:sp>
            <p:sp>
              <p:nvSpPr>
                <p:cNvPr id="157" name="Text Box 74">
                  <a:extLst>
                    <a:ext uri="{FF2B5EF4-FFF2-40B4-BE49-F238E27FC236}">
                      <a16:creationId xmlns:a16="http://schemas.microsoft.com/office/drawing/2014/main" id="{F5DF3F31-7FD5-1F8B-3401-C8EB74950D0D}"/>
                    </a:ext>
                  </a:extLst>
                </p:cNvPr>
                <p:cNvSpPr txBox="1">
                  <a:spLocks noChangeArrowheads="1"/>
                </p:cNvSpPr>
                <p:nvPr/>
              </p:nvSpPr>
              <p:spPr bwMode="auto">
                <a:xfrm>
                  <a:off x="4150797" y="5201573"/>
                  <a:ext cx="1112432" cy="323257"/>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Houston (3%)</a:t>
                  </a:r>
                </a:p>
              </p:txBody>
            </p:sp>
            <p:sp>
              <p:nvSpPr>
                <p:cNvPr id="158" name="Text Box 75">
                  <a:extLst>
                    <a:ext uri="{FF2B5EF4-FFF2-40B4-BE49-F238E27FC236}">
                      <a16:creationId xmlns:a16="http://schemas.microsoft.com/office/drawing/2014/main" id="{D1CC3CF0-649C-6027-5A16-1E4B3C1201C9}"/>
                    </a:ext>
                  </a:extLst>
                </p:cNvPr>
                <p:cNvSpPr txBox="1">
                  <a:spLocks noChangeArrowheads="1"/>
                </p:cNvSpPr>
                <p:nvPr/>
              </p:nvSpPr>
              <p:spPr bwMode="auto">
                <a:xfrm>
                  <a:off x="203752" y="4358255"/>
                  <a:ext cx="1358787" cy="323257"/>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San Diego (50%)</a:t>
                  </a:r>
                </a:p>
              </p:txBody>
            </p:sp>
            <p:sp>
              <p:nvSpPr>
                <p:cNvPr id="159" name="Text Box 76">
                  <a:extLst>
                    <a:ext uri="{FF2B5EF4-FFF2-40B4-BE49-F238E27FC236}">
                      <a16:creationId xmlns:a16="http://schemas.microsoft.com/office/drawing/2014/main" id="{878032AA-96C2-BB64-80AD-4BC8B40FA355}"/>
                    </a:ext>
                  </a:extLst>
                </p:cNvPr>
                <p:cNvSpPr txBox="1">
                  <a:spLocks noChangeArrowheads="1"/>
                </p:cNvSpPr>
                <p:nvPr/>
              </p:nvSpPr>
              <p:spPr bwMode="auto">
                <a:xfrm>
                  <a:off x="-323708" y="3909953"/>
                  <a:ext cx="1606501" cy="323257"/>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Los Angeles (66%)</a:t>
                  </a:r>
                </a:p>
              </p:txBody>
            </p:sp>
            <p:sp>
              <p:nvSpPr>
                <p:cNvPr id="160" name="Text Box 77">
                  <a:extLst>
                    <a:ext uri="{FF2B5EF4-FFF2-40B4-BE49-F238E27FC236}">
                      <a16:creationId xmlns:a16="http://schemas.microsoft.com/office/drawing/2014/main" id="{D259CF75-3F75-2F74-5A26-F6118E2C4EB9}"/>
                    </a:ext>
                  </a:extLst>
                </p:cNvPr>
                <p:cNvSpPr txBox="1">
                  <a:spLocks noChangeArrowheads="1"/>
                </p:cNvSpPr>
                <p:nvPr/>
              </p:nvSpPr>
              <p:spPr bwMode="auto">
                <a:xfrm>
                  <a:off x="-710029" y="3366121"/>
                  <a:ext cx="1564579" cy="323257"/>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San Francisco (85%)</a:t>
                  </a:r>
                </a:p>
              </p:txBody>
            </p:sp>
            <p:sp>
              <p:nvSpPr>
                <p:cNvPr id="161" name="Text Box 81">
                  <a:extLst>
                    <a:ext uri="{FF2B5EF4-FFF2-40B4-BE49-F238E27FC236}">
                      <a16:creationId xmlns:a16="http://schemas.microsoft.com/office/drawing/2014/main" id="{F2712EDF-65D3-47BA-4D27-6AFCE4FF6371}"/>
                    </a:ext>
                  </a:extLst>
                </p:cNvPr>
                <p:cNvSpPr txBox="1">
                  <a:spLocks noChangeArrowheads="1"/>
                </p:cNvSpPr>
                <p:nvPr/>
              </p:nvSpPr>
              <p:spPr bwMode="auto">
                <a:xfrm>
                  <a:off x="2891141" y="3741996"/>
                  <a:ext cx="1166123" cy="323257"/>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Denver (82%)</a:t>
                  </a:r>
                </a:p>
              </p:txBody>
            </p:sp>
            <p:sp>
              <p:nvSpPr>
                <p:cNvPr id="162" name="Text Box 82">
                  <a:extLst>
                    <a:ext uri="{FF2B5EF4-FFF2-40B4-BE49-F238E27FC236}">
                      <a16:creationId xmlns:a16="http://schemas.microsoft.com/office/drawing/2014/main" id="{F13017C5-02EB-1CD2-4794-1E7A16CE091F}"/>
                    </a:ext>
                  </a:extLst>
                </p:cNvPr>
                <p:cNvSpPr txBox="1">
                  <a:spLocks noChangeArrowheads="1"/>
                </p:cNvSpPr>
                <p:nvPr/>
              </p:nvSpPr>
              <p:spPr bwMode="auto">
                <a:xfrm>
                  <a:off x="5426764" y="3341764"/>
                  <a:ext cx="796600" cy="525293"/>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Chicago </a:t>
                  </a:r>
                </a:p>
                <a:p>
                  <a:pPr algn="ctr" defTabSz="685800" eaLnBrk="1" fontAlgn="auto" hangingPunct="1">
                    <a:spcBef>
                      <a:spcPts val="0"/>
                    </a:spcBef>
                    <a:spcAft>
                      <a:spcPts val="0"/>
                    </a:spcAft>
                    <a:defRPr/>
                  </a:pPr>
                  <a:r>
                    <a:rPr lang="en-US" sz="1000" b="1" kern="0">
                      <a:solidFill>
                        <a:srgbClr val="000000"/>
                      </a:solidFill>
                      <a:latin typeface="Calibri"/>
                    </a:rPr>
                    <a:t>(49%)</a:t>
                  </a:r>
                </a:p>
              </p:txBody>
            </p:sp>
            <p:sp>
              <p:nvSpPr>
                <p:cNvPr id="164" name="Text Box 84">
                  <a:extLst>
                    <a:ext uri="{FF2B5EF4-FFF2-40B4-BE49-F238E27FC236}">
                      <a16:creationId xmlns:a16="http://schemas.microsoft.com/office/drawing/2014/main" id="{317BB8E8-EF87-5E96-2CB9-72A70F757C7E}"/>
                    </a:ext>
                  </a:extLst>
                </p:cNvPr>
                <p:cNvSpPr txBox="1">
                  <a:spLocks noChangeArrowheads="1"/>
                </p:cNvSpPr>
                <p:nvPr/>
              </p:nvSpPr>
              <p:spPr bwMode="auto">
                <a:xfrm>
                  <a:off x="8207861" y="2841925"/>
                  <a:ext cx="1727890" cy="333359"/>
                </a:xfrm>
                <a:prstGeom prst="rect">
                  <a:avLst/>
                </a:prstGeom>
                <a:noFill/>
                <a:ln w="9525">
                  <a:noFill/>
                  <a:miter lim="800000"/>
                  <a:headEnd/>
                  <a:tailEnd/>
                </a:ln>
                <a:effectLst/>
              </p:spPr>
              <p:txBody>
                <a:bodyPr wrap="square" anchor="ctr">
                  <a:spAutoFit/>
                </a:bodyPr>
                <a:lstStyle/>
                <a:p>
                  <a:pPr defTabSz="685800" eaLnBrk="1" fontAlgn="auto" hangingPunct="1">
                    <a:spcBef>
                      <a:spcPts val="0"/>
                    </a:spcBef>
                    <a:spcAft>
                      <a:spcPts val="0"/>
                    </a:spcAft>
                    <a:defRPr/>
                  </a:pPr>
                  <a:r>
                    <a:rPr lang="en-US" sz="1000" b="1" kern="0">
                      <a:solidFill>
                        <a:srgbClr val="000000"/>
                      </a:solidFill>
                      <a:latin typeface="Calibri"/>
                    </a:rPr>
                    <a:t>New York City (66%)</a:t>
                  </a:r>
                </a:p>
              </p:txBody>
            </p:sp>
            <p:sp>
              <p:nvSpPr>
                <p:cNvPr id="165" name="Text Box 85">
                  <a:extLst>
                    <a:ext uri="{FF2B5EF4-FFF2-40B4-BE49-F238E27FC236}">
                      <a16:creationId xmlns:a16="http://schemas.microsoft.com/office/drawing/2014/main" id="{43FC82CD-935B-1D51-ECC1-BB3C073AC1D4}"/>
                    </a:ext>
                  </a:extLst>
                </p:cNvPr>
                <p:cNvSpPr txBox="1">
                  <a:spLocks noChangeArrowheads="1"/>
                </p:cNvSpPr>
                <p:nvPr/>
              </p:nvSpPr>
              <p:spPr bwMode="auto">
                <a:xfrm>
                  <a:off x="8062098" y="3103358"/>
                  <a:ext cx="1295401" cy="323256"/>
                </a:xfrm>
                <a:prstGeom prst="rect">
                  <a:avLst/>
                </a:prstGeom>
                <a:noFill/>
                <a:ln w="9525">
                  <a:noFill/>
                  <a:miter lim="800000"/>
                  <a:headEnd/>
                  <a:tailEnd/>
                </a:ln>
                <a:effectLst/>
              </p:spPr>
              <p:txBody>
                <a:bodyPr>
                  <a:spAutoFit/>
                </a:bodyPr>
                <a:lstStyle/>
                <a:p>
                  <a:pPr defTabSz="685800" eaLnBrk="1" fontAlgn="auto" hangingPunct="1">
                    <a:spcBef>
                      <a:spcPts val="0"/>
                    </a:spcBef>
                    <a:spcAft>
                      <a:spcPts val="0"/>
                    </a:spcAft>
                    <a:defRPr/>
                  </a:pPr>
                  <a:r>
                    <a:rPr lang="en-US" sz="1000" b="1" kern="0">
                      <a:solidFill>
                        <a:srgbClr val="000000"/>
                      </a:solidFill>
                      <a:latin typeface="Calibri"/>
                    </a:rPr>
                    <a:t>Newark (48%)</a:t>
                  </a:r>
                </a:p>
              </p:txBody>
            </p:sp>
            <p:sp>
              <p:nvSpPr>
                <p:cNvPr id="166" name="Text Box 86">
                  <a:extLst>
                    <a:ext uri="{FF2B5EF4-FFF2-40B4-BE49-F238E27FC236}">
                      <a16:creationId xmlns:a16="http://schemas.microsoft.com/office/drawing/2014/main" id="{A6A09289-0076-B1B5-D08A-3E66DD48CC61}"/>
                    </a:ext>
                  </a:extLst>
                </p:cNvPr>
                <p:cNvSpPr txBox="1">
                  <a:spLocks noChangeArrowheads="1"/>
                </p:cNvSpPr>
                <p:nvPr/>
              </p:nvSpPr>
              <p:spPr bwMode="auto">
                <a:xfrm>
                  <a:off x="8402240" y="3453865"/>
                  <a:ext cx="1470587" cy="323257"/>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Philadelphia (81%)</a:t>
                  </a:r>
                </a:p>
              </p:txBody>
            </p:sp>
            <p:sp>
              <p:nvSpPr>
                <p:cNvPr id="167" name="Text Box 105">
                  <a:extLst>
                    <a:ext uri="{FF2B5EF4-FFF2-40B4-BE49-F238E27FC236}">
                      <a16:creationId xmlns:a16="http://schemas.microsoft.com/office/drawing/2014/main" id="{6CC129C1-FD66-960C-C474-F2B79EBE3F89}"/>
                    </a:ext>
                  </a:extLst>
                </p:cNvPr>
                <p:cNvSpPr txBox="1">
                  <a:spLocks noChangeArrowheads="1"/>
                </p:cNvSpPr>
                <p:nvPr/>
              </p:nvSpPr>
              <p:spPr bwMode="auto">
                <a:xfrm>
                  <a:off x="447341" y="1252559"/>
                  <a:ext cx="1096681" cy="323257"/>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Seattle (79%)</a:t>
                  </a:r>
                </a:p>
              </p:txBody>
            </p:sp>
            <p:sp>
              <p:nvSpPr>
                <p:cNvPr id="168" name="Text Box 107">
                  <a:extLst>
                    <a:ext uri="{FF2B5EF4-FFF2-40B4-BE49-F238E27FC236}">
                      <a16:creationId xmlns:a16="http://schemas.microsoft.com/office/drawing/2014/main" id="{50491255-A93B-AD90-AB3E-5F41EDE4D703}"/>
                    </a:ext>
                  </a:extLst>
                </p:cNvPr>
                <p:cNvSpPr txBox="1">
                  <a:spLocks noChangeArrowheads="1"/>
                </p:cNvSpPr>
                <p:nvPr/>
              </p:nvSpPr>
              <p:spPr bwMode="auto">
                <a:xfrm>
                  <a:off x="5219903" y="5576283"/>
                  <a:ext cx="1137979" cy="525293"/>
                </a:xfrm>
                <a:prstGeom prst="rect">
                  <a:avLst/>
                </a:prstGeom>
                <a:noFill/>
                <a:ln w="9525">
                  <a:noFill/>
                  <a:miter lim="800000"/>
                  <a:headEnd/>
                  <a:tailEnd/>
                </a:ln>
                <a:effectLst/>
              </p:spPr>
              <p:txBody>
                <a:bodyPr wrap="square">
                  <a:spAutoFit/>
                </a:bodyPr>
                <a:lstStyle/>
                <a:p>
                  <a:pPr algn="ctr" defTabSz="685800" eaLnBrk="1" fontAlgn="auto" hangingPunct="1">
                    <a:spcBef>
                      <a:spcPts val="0"/>
                    </a:spcBef>
                    <a:spcAft>
                      <a:spcPts val="0"/>
                    </a:spcAft>
                    <a:defRPr/>
                  </a:pPr>
                  <a:r>
                    <a:rPr lang="en-US" sz="1000" b="1" kern="0">
                      <a:solidFill>
                        <a:srgbClr val="000000"/>
                      </a:solidFill>
                      <a:latin typeface="Calibri"/>
                    </a:rPr>
                    <a:t>New Orleans (69%)</a:t>
                  </a:r>
                </a:p>
              </p:txBody>
            </p:sp>
            <p:sp>
              <p:nvSpPr>
                <p:cNvPr id="171" name="Text Box 119">
                  <a:extLst>
                    <a:ext uri="{FF2B5EF4-FFF2-40B4-BE49-F238E27FC236}">
                      <a16:creationId xmlns:a16="http://schemas.microsoft.com/office/drawing/2014/main" id="{973A502D-226E-2136-A162-918D250E6CC0}"/>
                    </a:ext>
                  </a:extLst>
                </p:cNvPr>
                <p:cNvSpPr txBox="1">
                  <a:spLocks noChangeArrowheads="1"/>
                </p:cNvSpPr>
                <p:nvPr/>
              </p:nvSpPr>
              <p:spPr bwMode="auto">
                <a:xfrm>
                  <a:off x="6397310" y="2279075"/>
                  <a:ext cx="1195208" cy="323257"/>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Detroit (42%)</a:t>
                  </a:r>
                </a:p>
              </p:txBody>
            </p:sp>
            <p:sp>
              <p:nvSpPr>
                <p:cNvPr id="172" name="Text Box 87">
                  <a:extLst>
                    <a:ext uri="{FF2B5EF4-FFF2-40B4-BE49-F238E27FC236}">
                      <a16:creationId xmlns:a16="http://schemas.microsoft.com/office/drawing/2014/main" id="{EA357AF5-AD41-A948-7E93-B02FE3231FE8}"/>
                    </a:ext>
                  </a:extLst>
                </p:cNvPr>
                <p:cNvSpPr txBox="1">
                  <a:spLocks noChangeArrowheads="1"/>
                </p:cNvSpPr>
                <p:nvPr/>
              </p:nvSpPr>
              <p:spPr bwMode="auto">
                <a:xfrm>
                  <a:off x="8364286" y="3902989"/>
                  <a:ext cx="1749420" cy="333359"/>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Washington, DC (42%)</a:t>
                  </a:r>
                </a:p>
              </p:txBody>
            </p:sp>
          </p:grpSp>
          <p:sp>
            <p:nvSpPr>
              <p:cNvPr id="151" name="Text Box 105">
                <a:extLst>
                  <a:ext uri="{FF2B5EF4-FFF2-40B4-BE49-F238E27FC236}">
                    <a16:creationId xmlns:a16="http://schemas.microsoft.com/office/drawing/2014/main" id="{265520AD-B024-95E9-C8EA-45F88F5528F0}"/>
                  </a:ext>
                </a:extLst>
              </p:cNvPr>
              <p:cNvSpPr txBox="1">
                <a:spLocks noChangeArrowheads="1"/>
              </p:cNvSpPr>
              <p:nvPr/>
            </p:nvSpPr>
            <p:spPr bwMode="auto">
              <a:xfrm>
                <a:off x="34395" y="1949409"/>
                <a:ext cx="1215404" cy="323257"/>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Portland (75%)</a:t>
                </a:r>
              </a:p>
            </p:txBody>
          </p:sp>
          <p:sp>
            <p:nvSpPr>
              <p:cNvPr id="153" name="Text Box 87">
                <a:extLst>
                  <a:ext uri="{FF2B5EF4-FFF2-40B4-BE49-F238E27FC236}">
                    <a16:creationId xmlns:a16="http://schemas.microsoft.com/office/drawing/2014/main" id="{E95DE185-871D-9815-F24A-803A1E93EA57}"/>
                  </a:ext>
                </a:extLst>
              </p:cNvPr>
              <p:cNvSpPr txBox="1">
                <a:spLocks noChangeArrowheads="1"/>
              </p:cNvSpPr>
              <p:nvPr/>
            </p:nvSpPr>
            <p:spPr bwMode="auto">
              <a:xfrm>
                <a:off x="8282200" y="4187413"/>
                <a:ext cx="1748315" cy="323257"/>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Virginia Beach (27%)</a:t>
                </a:r>
              </a:p>
            </p:txBody>
          </p:sp>
        </p:grpSp>
        <p:sp>
          <p:nvSpPr>
            <p:cNvPr id="136" name="Text Box 87">
              <a:extLst>
                <a:ext uri="{FF2B5EF4-FFF2-40B4-BE49-F238E27FC236}">
                  <a16:creationId xmlns:a16="http://schemas.microsoft.com/office/drawing/2014/main" id="{C5F2ECCF-D9B3-F75D-99BC-07F7E59696D3}"/>
                </a:ext>
              </a:extLst>
            </p:cNvPr>
            <p:cNvSpPr txBox="1">
              <a:spLocks noChangeArrowheads="1"/>
            </p:cNvSpPr>
            <p:nvPr/>
          </p:nvSpPr>
          <p:spPr bwMode="auto">
            <a:xfrm>
              <a:off x="8154406" y="3533440"/>
              <a:ext cx="1423014" cy="328295"/>
            </a:xfrm>
            <a:prstGeom prst="rect">
              <a:avLst/>
            </a:prstGeom>
            <a:noFill/>
            <a:ln w="9525">
              <a:noFill/>
              <a:miter lim="800000"/>
              <a:headEnd/>
              <a:tailEnd/>
            </a:ln>
            <a:effectLst/>
          </p:spPr>
          <p:txBody>
            <a:bodyPr wrap="square">
              <a:spAutoFit/>
            </a:bodyPr>
            <a:lstStyle/>
            <a:p>
              <a:r>
                <a:rPr lang="en-US" sz="1000" b="1">
                  <a:solidFill>
                    <a:srgbClr val="000000"/>
                  </a:solidFill>
                  <a:latin typeface="Calibri"/>
                </a:rPr>
                <a:t>Baltimore (70%)</a:t>
              </a:r>
            </a:p>
          </p:txBody>
        </p:sp>
      </p:grpSp>
      <p:pic>
        <p:nvPicPr>
          <p:cNvPr id="250" name="Picture 249" descr="National HIV Behavioral Surveillance (NHBS) logo, noting the population cycles (MSM, PWID, HET) and emphasizing the relevant cycle for this report (PWID).">
            <a:extLst>
              <a:ext uri="{FF2B5EF4-FFF2-40B4-BE49-F238E27FC236}">
                <a16:creationId xmlns:a16="http://schemas.microsoft.com/office/drawing/2014/main" id="{F940CAA0-3E20-269A-6B80-EF9EB20B790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8563" y="68268"/>
            <a:ext cx="828663" cy="828663"/>
          </a:xfrm>
          <a:prstGeom prst="rect">
            <a:avLst/>
          </a:prstGeom>
        </p:spPr>
      </p:pic>
      <p:sp>
        <p:nvSpPr>
          <p:cNvPr id="70" name="Text Box 82">
            <a:extLst>
              <a:ext uri="{FF2B5EF4-FFF2-40B4-BE49-F238E27FC236}">
                <a16:creationId xmlns:a16="http://schemas.microsoft.com/office/drawing/2014/main" id="{BDE5235B-1201-4F3E-6F4F-BB8B3205398B}"/>
              </a:ext>
            </a:extLst>
          </p:cNvPr>
          <p:cNvSpPr txBox="1">
            <a:spLocks noChangeArrowheads="1"/>
          </p:cNvSpPr>
          <p:nvPr/>
        </p:nvSpPr>
        <p:spPr bwMode="auto">
          <a:xfrm>
            <a:off x="5343600" y="1285079"/>
            <a:ext cx="843056" cy="400110"/>
          </a:xfrm>
          <a:prstGeom prst="rect">
            <a:avLst/>
          </a:prstGeom>
          <a:noFill/>
          <a:ln w="9525">
            <a:noFill/>
            <a:miter lim="800000"/>
            <a:headEnd/>
            <a:tailEnd/>
          </a:ln>
          <a:effectLst/>
        </p:spPr>
        <p:txBody>
          <a:bodyPr wrap="square">
            <a:spAutoFit/>
          </a:bodyPr>
          <a:lstStyle/>
          <a:p>
            <a:pPr algn="ctr" defTabSz="685800" eaLnBrk="1" fontAlgn="auto" hangingPunct="1">
              <a:spcBef>
                <a:spcPts val="0"/>
              </a:spcBef>
              <a:spcAft>
                <a:spcPts val="0"/>
              </a:spcAft>
              <a:defRPr/>
            </a:pPr>
            <a:r>
              <a:rPr lang="en-US" sz="1000" b="1" kern="0">
                <a:solidFill>
                  <a:srgbClr val="000000"/>
                </a:solidFill>
                <a:latin typeface="Calibri"/>
              </a:rPr>
              <a:t>Indianapolis (43%)</a:t>
            </a:r>
          </a:p>
        </p:txBody>
      </p:sp>
      <p:sp>
        <p:nvSpPr>
          <p:cNvPr id="3" name="Oval 2" descr="Legend: 0-25%">
            <a:extLst>
              <a:ext uri="{FF2B5EF4-FFF2-40B4-BE49-F238E27FC236}">
                <a16:creationId xmlns:a16="http://schemas.microsoft.com/office/drawing/2014/main" id="{F1EC307F-FAF6-9856-21CA-A33C211C9AEE}"/>
              </a:ext>
            </a:extLst>
          </p:cNvPr>
          <p:cNvSpPr/>
          <p:nvPr/>
        </p:nvSpPr>
        <p:spPr>
          <a:xfrm>
            <a:off x="614781" y="3820762"/>
            <a:ext cx="91440" cy="91440"/>
          </a:xfrm>
          <a:prstGeom prst="ellipse">
            <a:avLst/>
          </a:prstGeom>
          <a:solidFill>
            <a:schemeClr val="accent6">
              <a:lumMod val="10000"/>
              <a:lumOff val="9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71" name="Oval 70" descr="Legend: 25-50%">
            <a:extLst>
              <a:ext uri="{FF2B5EF4-FFF2-40B4-BE49-F238E27FC236}">
                <a16:creationId xmlns:a16="http://schemas.microsoft.com/office/drawing/2014/main" id="{9A732691-6C01-0BE2-AAE1-2D3EA412418F}"/>
              </a:ext>
            </a:extLst>
          </p:cNvPr>
          <p:cNvSpPr/>
          <p:nvPr/>
        </p:nvSpPr>
        <p:spPr>
          <a:xfrm>
            <a:off x="569943" y="3985776"/>
            <a:ext cx="182880" cy="182880"/>
          </a:xfrm>
          <a:prstGeom prst="ellipse">
            <a:avLst/>
          </a:prstGeom>
          <a:solidFill>
            <a:schemeClr val="accent6">
              <a:lumMod val="25000"/>
              <a:lumOff val="7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72" name="Oval 71" descr="Legend: 51-75%">
            <a:extLst>
              <a:ext uri="{FF2B5EF4-FFF2-40B4-BE49-F238E27FC236}">
                <a16:creationId xmlns:a16="http://schemas.microsoft.com/office/drawing/2014/main" id="{6F9194CA-EA34-CE3B-47D5-9CA49E570658}"/>
              </a:ext>
            </a:extLst>
          </p:cNvPr>
          <p:cNvSpPr/>
          <p:nvPr/>
        </p:nvSpPr>
        <p:spPr>
          <a:xfrm>
            <a:off x="546201" y="4229381"/>
            <a:ext cx="228600" cy="228600"/>
          </a:xfrm>
          <a:prstGeom prst="ellipse">
            <a:avLst/>
          </a:prstGeom>
          <a:solidFill>
            <a:schemeClr val="accent5">
              <a:lumMod val="60000"/>
              <a:lumOff val="4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73" name="Oval 72" descr="Legend: 76-100%">
            <a:extLst>
              <a:ext uri="{FF2B5EF4-FFF2-40B4-BE49-F238E27FC236}">
                <a16:creationId xmlns:a16="http://schemas.microsoft.com/office/drawing/2014/main" id="{1FED2990-E61F-BA78-DC68-04DF1D13DE87}"/>
              </a:ext>
            </a:extLst>
          </p:cNvPr>
          <p:cNvSpPr/>
          <p:nvPr/>
        </p:nvSpPr>
        <p:spPr>
          <a:xfrm>
            <a:off x="484595" y="4530872"/>
            <a:ext cx="365760" cy="365760"/>
          </a:xfrm>
          <a:prstGeom prst="ellipse">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74" name="TextBox 73">
            <a:extLst>
              <a:ext uri="{FF2B5EF4-FFF2-40B4-BE49-F238E27FC236}">
                <a16:creationId xmlns:a16="http://schemas.microsoft.com/office/drawing/2014/main" id="{0BFD5A85-B142-D64F-588B-4C7F5A7C4CE5}"/>
              </a:ext>
            </a:extLst>
          </p:cNvPr>
          <p:cNvSpPr txBox="1"/>
          <p:nvPr/>
        </p:nvSpPr>
        <p:spPr>
          <a:xfrm>
            <a:off x="849094" y="3739536"/>
            <a:ext cx="511679" cy="246221"/>
          </a:xfrm>
          <a:prstGeom prst="rect">
            <a:avLst/>
          </a:prstGeom>
          <a:noFill/>
        </p:spPr>
        <p:txBody>
          <a:bodyPr wrap="none" lIns="91440" tIns="45720" rIns="91440" bIns="45720" rtlCol="0" anchor="t">
            <a:spAutoFit/>
          </a:bodyPr>
          <a:lstStyle/>
          <a:p>
            <a:r>
              <a:rPr lang="en-US" sz="1000">
                <a:solidFill>
                  <a:srgbClr val="000000"/>
                </a:solidFill>
                <a:latin typeface="Calibri"/>
                <a:ea typeface="Calibri"/>
                <a:cs typeface="Calibri"/>
              </a:rPr>
              <a:t>0-25%</a:t>
            </a:r>
          </a:p>
        </p:txBody>
      </p:sp>
      <p:sp>
        <p:nvSpPr>
          <p:cNvPr id="75" name="TextBox 74">
            <a:extLst>
              <a:ext uri="{FF2B5EF4-FFF2-40B4-BE49-F238E27FC236}">
                <a16:creationId xmlns:a16="http://schemas.microsoft.com/office/drawing/2014/main" id="{51932437-76C6-54CA-C627-C5AC13EC22C2}"/>
              </a:ext>
            </a:extLst>
          </p:cNvPr>
          <p:cNvSpPr txBox="1"/>
          <p:nvPr/>
        </p:nvSpPr>
        <p:spPr>
          <a:xfrm>
            <a:off x="849094" y="3961981"/>
            <a:ext cx="577402" cy="246221"/>
          </a:xfrm>
          <a:prstGeom prst="rect">
            <a:avLst/>
          </a:prstGeom>
          <a:noFill/>
        </p:spPr>
        <p:txBody>
          <a:bodyPr wrap="none" lIns="91440" tIns="45720" rIns="91440" bIns="45720" rtlCol="0" anchor="t">
            <a:spAutoFit/>
          </a:bodyPr>
          <a:lstStyle/>
          <a:p>
            <a:r>
              <a:rPr lang="en-US" sz="1000">
                <a:solidFill>
                  <a:srgbClr val="000000"/>
                </a:solidFill>
                <a:latin typeface="Calibri"/>
                <a:ea typeface="Calibri"/>
                <a:cs typeface="Calibri"/>
              </a:rPr>
              <a:t>26-50%</a:t>
            </a:r>
          </a:p>
        </p:txBody>
      </p:sp>
      <p:sp>
        <p:nvSpPr>
          <p:cNvPr id="76" name="TextBox 75">
            <a:extLst>
              <a:ext uri="{FF2B5EF4-FFF2-40B4-BE49-F238E27FC236}">
                <a16:creationId xmlns:a16="http://schemas.microsoft.com/office/drawing/2014/main" id="{CBF6311F-FBEF-075E-38BF-09980355BFD8}"/>
              </a:ext>
            </a:extLst>
          </p:cNvPr>
          <p:cNvSpPr txBox="1"/>
          <p:nvPr/>
        </p:nvSpPr>
        <p:spPr>
          <a:xfrm>
            <a:off x="850355" y="4220570"/>
            <a:ext cx="577402" cy="246221"/>
          </a:xfrm>
          <a:prstGeom prst="rect">
            <a:avLst/>
          </a:prstGeom>
          <a:noFill/>
        </p:spPr>
        <p:txBody>
          <a:bodyPr wrap="none" rtlCol="0">
            <a:spAutoFit/>
          </a:bodyPr>
          <a:lstStyle/>
          <a:p>
            <a:r>
              <a:rPr lang="en-US" sz="1000">
                <a:solidFill>
                  <a:srgbClr val="000000"/>
                </a:solidFill>
                <a:latin typeface="Calibri" panose="020F0502020204030204" pitchFamily="34" charset="0"/>
              </a:rPr>
              <a:t>51-75%</a:t>
            </a:r>
          </a:p>
        </p:txBody>
      </p:sp>
      <p:sp>
        <p:nvSpPr>
          <p:cNvPr id="77" name="TextBox 76">
            <a:extLst>
              <a:ext uri="{FF2B5EF4-FFF2-40B4-BE49-F238E27FC236}">
                <a16:creationId xmlns:a16="http://schemas.microsoft.com/office/drawing/2014/main" id="{F08D692C-DECD-8FEF-A547-CDED5F683DC6}"/>
              </a:ext>
            </a:extLst>
          </p:cNvPr>
          <p:cNvSpPr txBox="1"/>
          <p:nvPr/>
        </p:nvSpPr>
        <p:spPr>
          <a:xfrm>
            <a:off x="858579" y="4590641"/>
            <a:ext cx="643125" cy="246221"/>
          </a:xfrm>
          <a:prstGeom prst="rect">
            <a:avLst/>
          </a:prstGeom>
          <a:noFill/>
        </p:spPr>
        <p:txBody>
          <a:bodyPr wrap="none" rtlCol="0">
            <a:spAutoFit/>
          </a:bodyPr>
          <a:lstStyle/>
          <a:p>
            <a:r>
              <a:rPr lang="en-US" sz="1000">
                <a:solidFill>
                  <a:srgbClr val="000000"/>
                </a:solidFill>
                <a:latin typeface="Calibri" panose="020F0502020204030204" pitchFamily="34" charset="0"/>
              </a:rPr>
              <a:t>76-100%</a:t>
            </a:r>
          </a:p>
        </p:txBody>
      </p:sp>
      <p:sp>
        <p:nvSpPr>
          <p:cNvPr id="97" name="Oval 96" descr="Houston: 3%">
            <a:extLst>
              <a:ext uri="{FF2B5EF4-FFF2-40B4-BE49-F238E27FC236}">
                <a16:creationId xmlns:a16="http://schemas.microsoft.com/office/drawing/2014/main" id="{FA6927FD-BC7B-E217-1DB5-40638593D6D5}"/>
              </a:ext>
            </a:extLst>
          </p:cNvPr>
          <p:cNvSpPr/>
          <p:nvPr/>
        </p:nvSpPr>
        <p:spPr>
          <a:xfrm>
            <a:off x="4651665" y="4184408"/>
            <a:ext cx="91440" cy="91440"/>
          </a:xfrm>
          <a:prstGeom prst="ellipse">
            <a:avLst/>
          </a:prstGeom>
          <a:solidFill>
            <a:schemeClr val="accent6">
              <a:lumMod val="10000"/>
              <a:lumOff val="9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cxnSp>
        <p:nvCxnSpPr>
          <p:cNvPr id="117" name="Straight Connector 116">
            <a:extLst>
              <a:ext uri="{FF2B5EF4-FFF2-40B4-BE49-F238E27FC236}">
                <a16:creationId xmlns:a16="http://schemas.microsoft.com/office/drawing/2014/main" id="{C0E6BCA2-E222-C906-ABE2-505916C9F628}"/>
              </a:ext>
              <a:ext uri="{C183D7F6-B498-43B3-948B-1728B52AA6E4}">
                <adec:decorative xmlns:adec="http://schemas.microsoft.com/office/drawing/2017/decorative" val="1"/>
              </a:ext>
            </a:extLst>
          </p:cNvPr>
          <p:cNvCxnSpPr>
            <a:cxnSpLocks/>
          </p:cNvCxnSpPr>
          <p:nvPr/>
        </p:nvCxnSpPr>
        <p:spPr>
          <a:xfrm>
            <a:off x="6961972" y="2467483"/>
            <a:ext cx="722482" cy="289611"/>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8CD69AB7-9324-8B6A-60F4-89943C511EF5}"/>
              </a:ext>
              <a:ext uri="{C183D7F6-B498-43B3-948B-1728B52AA6E4}">
                <adec:decorative xmlns:adec="http://schemas.microsoft.com/office/drawing/2017/decorative" val="1"/>
              </a:ext>
            </a:extLst>
          </p:cNvPr>
          <p:cNvCxnSpPr>
            <a:cxnSpLocks/>
            <a:stCxn id="129" idx="5"/>
          </p:cNvCxnSpPr>
          <p:nvPr/>
        </p:nvCxnSpPr>
        <p:spPr>
          <a:xfrm>
            <a:off x="7129487" y="2776971"/>
            <a:ext cx="525259" cy="156458"/>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6E393B11-E8DB-7BBE-FD21-D7D7C01CA4DA}"/>
              </a:ext>
              <a:ext uri="{C183D7F6-B498-43B3-948B-1728B52AA6E4}">
                <adec:decorative xmlns:adec="http://schemas.microsoft.com/office/drawing/2017/decorative" val="1"/>
              </a:ext>
            </a:extLst>
          </p:cNvPr>
          <p:cNvCxnSpPr>
            <a:cxnSpLocks/>
          </p:cNvCxnSpPr>
          <p:nvPr/>
        </p:nvCxnSpPr>
        <p:spPr>
          <a:xfrm>
            <a:off x="6860678" y="2815362"/>
            <a:ext cx="771519" cy="275257"/>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128" name="Oval 127" descr="Atlanta: 52%">
            <a:extLst>
              <a:ext uri="{FF2B5EF4-FFF2-40B4-BE49-F238E27FC236}">
                <a16:creationId xmlns:a16="http://schemas.microsoft.com/office/drawing/2014/main" id="{9590AC94-6496-75C3-D33B-4BC0ACD0BA8C}"/>
              </a:ext>
            </a:extLst>
          </p:cNvPr>
          <p:cNvSpPr/>
          <p:nvPr/>
        </p:nvSpPr>
        <p:spPr>
          <a:xfrm>
            <a:off x="6076099" y="3358546"/>
            <a:ext cx="228600" cy="228600"/>
          </a:xfrm>
          <a:prstGeom prst="ellipse">
            <a:avLst/>
          </a:prstGeom>
          <a:solidFill>
            <a:schemeClr val="accent5">
              <a:lumMod val="60000"/>
              <a:lumOff val="4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129" name="Oval 128" descr="Baltimore: 70%">
            <a:extLst>
              <a:ext uri="{FF2B5EF4-FFF2-40B4-BE49-F238E27FC236}">
                <a16:creationId xmlns:a16="http://schemas.microsoft.com/office/drawing/2014/main" id="{458F7780-3DAF-B69B-E4B5-8DFF726A3153}"/>
              </a:ext>
            </a:extLst>
          </p:cNvPr>
          <p:cNvSpPr/>
          <p:nvPr/>
        </p:nvSpPr>
        <p:spPr>
          <a:xfrm>
            <a:off x="6934365" y="2581849"/>
            <a:ext cx="228600" cy="228600"/>
          </a:xfrm>
          <a:prstGeom prst="ellipse">
            <a:avLst/>
          </a:prstGeom>
          <a:solidFill>
            <a:schemeClr val="accent5">
              <a:lumMod val="60000"/>
              <a:lumOff val="4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132" name="Oval 131" descr="Chicago: 49%">
            <a:extLst>
              <a:ext uri="{FF2B5EF4-FFF2-40B4-BE49-F238E27FC236}">
                <a16:creationId xmlns:a16="http://schemas.microsoft.com/office/drawing/2014/main" id="{38BFF5AC-7FA3-C378-9B45-B62454A4A6EC}"/>
              </a:ext>
            </a:extLst>
          </p:cNvPr>
          <p:cNvSpPr/>
          <p:nvPr/>
        </p:nvSpPr>
        <p:spPr>
          <a:xfrm>
            <a:off x="5367909" y="2360288"/>
            <a:ext cx="182880" cy="182880"/>
          </a:xfrm>
          <a:prstGeom prst="ellipse">
            <a:avLst/>
          </a:prstGeom>
          <a:solidFill>
            <a:schemeClr val="accent6">
              <a:lumMod val="25000"/>
              <a:lumOff val="7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133" name="Oval 132" descr="Denver: 82%">
            <a:extLst>
              <a:ext uri="{FF2B5EF4-FFF2-40B4-BE49-F238E27FC236}">
                <a16:creationId xmlns:a16="http://schemas.microsoft.com/office/drawing/2014/main" id="{A7D855F6-304C-9264-E69B-3E605B0A59DF}"/>
              </a:ext>
            </a:extLst>
          </p:cNvPr>
          <p:cNvSpPr/>
          <p:nvPr/>
        </p:nvSpPr>
        <p:spPr>
          <a:xfrm>
            <a:off x="3400785" y="2507924"/>
            <a:ext cx="365760" cy="365760"/>
          </a:xfrm>
          <a:prstGeom prst="ellipse">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137" name="Oval 136" descr="Detroit: 42%">
            <a:extLst>
              <a:ext uri="{FF2B5EF4-FFF2-40B4-BE49-F238E27FC236}">
                <a16:creationId xmlns:a16="http://schemas.microsoft.com/office/drawing/2014/main" id="{97D944AC-625A-F96D-8999-8841197213F2}"/>
              </a:ext>
            </a:extLst>
          </p:cNvPr>
          <p:cNvSpPr/>
          <p:nvPr/>
        </p:nvSpPr>
        <p:spPr>
          <a:xfrm>
            <a:off x="5893219" y="2222549"/>
            <a:ext cx="182880" cy="182880"/>
          </a:xfrm>
          <a:prstGeom prst="ellipse">
            <a:avLst/>
          </a:prstGeom>
          <a:solidFill>
            <a:schemeClr val="accent6">
              <a:lumMod val="25000"/>
              <a:lumOff val="7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140" name="Oval 139" descr="Indianapolis: 43%">
            <a:extLst>
              <a:ext uri="{FF2B5EF4-FFF2-40B4-BE49-F238E27FC236}">
                <a16:creationId xmlns:a16="http://schemas.microsoft.com/office/drawing/2014/main" id="{D9B9D02E-4506-94BC-C954-84667825800F}"/>
              </a:ext>
            </a:extLst>
          </p:cNvPr>
          <p:cNvSpPr/>
          <p:nvPr/>
        </p:nvSpPr>
        <p:spPr>
          <a:xfrm>
            <a:off x="5772511" y="2539662"/>
            <a:ext cx="182880" cy="182880"/>
          </a:xfrm>
          <a:prstGeom prst="ellipse">
            <a:avLst/>
          </a:prstGeom>
          <a:solidFill>
            <a:schemeClr val="accent6">
              <a:lumMod val="25000"/>
              <a:lumOff val="7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141" name="Oval 140" descr="Los Angeles: 66%">
            <a:extLst>
              <a:ext uri="{FF2B5EF4-FFF2-40B4-BE49-F238E27FC236}">
                <a16:creationId xmlns:a16="http://schemas.microsoft.com/office/drawing/2014/main" id="{2303B572-C477-460D-2CE7-02B3655298A4}"/>
              </a:ext>
            </a:extLst>
          </p:cNvPr>
          <p:cNvSpPr/>
          <p:nvPr/>
        </p:nvSpPr>
        <p:spPr>
          <a:xfrm>
            <a:off x="1682157" y="2976319"/>
            <a:ext cx="228600" cy="228600"/>
          </a:xfrm>
          <a:prstGeom prst="ellipse">
            <a:avLst/>
          </a:prstGeom>
          <a:solidFill>
            <a:schemeClr val="accent5">
              <a:lumMod val="60000"/>
              <a:lumOff val="4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148" name="Oval 147" descr="New Orleans: 69%">
            <a:extLst>
              <a:ext uri="{FF2B5EF4-FFF2-40B4-BE49-F238E27FC236}">
                <a16:creationId xmlns:a16="http://schemas.microsoft.com/office/drawing/2014/main" id="{D1A2545B-0ACA-225B-6BE7-4E38FBEAFFF2}"/>
              </a:ext>
            </a:extLst>
          </p:cNvPr>
          <p:cNvSpPr/>
          <p:nvPr/>
        </p:nvSpPr>
        <p:spPr>
          <a:xfrm>
            <a:off x="5358362" y="4070108"/>
            <a:ext cx="228600" cy="228600"/>
          </a:xfrm>
          <a:prstGeom prst="ellipse">
            <a:avLst/>
          </a:prstGeom>
          <a:solidFill>
            <a:schemeClr val="accent5">
              <a:lumMod val="60000"/>
              <a:lumOff val="4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149" name="Oval 148" descr="New York City: 66%">
            <a:extLst>
              <a:ext uri="{FF2B5EF4-FFF2-40B4-BE49-F238E27FC236}">
                <a16:creationId xmlns:a16="http://schemas.microsoft.com/office/drawing/2014/main" id="{058B45FE-F6CC-27A4-9AB1-1F844173ACE3}"/>
              </a:ext>
            </a:extLst>
          </p:cNvPr>
          <p:cNvSpPr/>
          <p:nvPr/>
        </p:nvSpPr>
        <p:spPr>
          <a:xfrm>
            <a:off x="7277816" y="2148584"/>
            <a:ext cx="228600" cy="228600"/>
          </a:xfrm>
          <a:prstGeom prst="ellipse">
            <a:avLst/>
          </a:prstGeom>
          <a:solidFill>
            <a:schemeClr val="accent5">
              <a:lumMod val="60000"/>
              <a:lumOff val="4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150" name="Oval 149" descr="Newark: 48%">
            <a:extLst>
              <a:ext uri="{FF2B5EF4-FFF2-40B4-BE49-F238E27FC236}">
                <a16:creationId xmlns:a16="http://schemas.microsoft.com/office/drawing/2014/main" id="{1FE5C91E-D9E9-2D58-15E2-79A272A13C2C}"/>
              </a:ext>
            </a:extLst>
          </p:cNvPr>
          <p:cNvSpPr/>
          <p:nvPr/>
        </p:nvSpPr>
        <p:spPr>
          <a:xfrm>
            <a:off x="7167904" y="2362658"/>
            <a:ext cx="182880" cy="182880"/>
          </a:xfrm>
          <a:prstGeom prst="ellipse">
            <a:avLst/>
          </a:prstGeom>
          <a:solidFill>
            <a:schemeClr val="accent6">
              <a:lumMod val="25000"/>
              <a:lumOff val="7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152" name="Oval 151" descr="Philadelphia: 81%">
            <a:extLst>
              <a:ext uri="{FF2B5EF4-FFF2-40B4-BE49-F238E27FC236}">
                <a16:creationId xmlns:a16="http://schemas.microsoft.com/office/drawing/2014/main" id="{6FE5A593-733D-CA8B-398E-3CC8815A2BC2}"/>
              </a:ext>
            </a:extLst>
          </p:cNvPr>
          <p:cNvSpPr/>
          <p:nvPr/>
        </p:nvSpPr>
        <p:spPr>
          <a:xfrm>
            <a:off x="6779092" y="2225875"/>
            <a:ext cx="365760" cy="365760"/>
          </a:xfrm>
          <a:prstGeom prst="ellipse">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173" name="Oval 172" descr="San Francisco: 85%">
            <a:extLst>
              <a:ext uri="{FF2B5EF4-FFF2-40B4-BE49-F238E27FC236}">
                <a16:creationId xmlns:a16="http://schemas.microsoft.com/office/drawing/2014/main" id="{621AF6CE-79AA-6DB2-9771-D10AFA2F24AE}"/>
              </a:ext>
            </a:extLst>
          </p:cNvPr>
          <p:cNvSpPr/>
          <p:nvPr/>
        </p:nvSpPr>
        <p:spPr>
          <a:xfrm>
            <a:off x="1450508" y="2488232"/>
            <a:ext cx="365760" cy="365760"/>
          </a:xfrm>
          <a:prstGeom prst="ellipse">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174" name="Oval 173" descr="San Juan: 53%">
            <a:extLst>
              <a:ext uri="{FF2B5EF4-FFF2-40B4-BE49-F238E27FC236}">
                <a16:creationId xmlns:a16="http://schemas.microsoft.com/office/drawing/2014/main" id="{C57740FC-0629-D5A8-3BFB-A9B279663B09}"/>
              </a:ext>
            </a:extLst>
          </p:cNvPr>
          <p:cNvSpPr/>
          <p:nvPr/>
        </p:nvSpPr>
        <p:spPr>
          <a:xfrm>
            <a:off x="7570154" y="4769902"/>
            <a:ext cx="228600" cy="228600"/>
          </a:xfrm>
          <a:prstGeom prst="ellipse">
            <a:avLst/>
          </a:prstGeom>
          <a:solidFill>
            <a:schemeClr val="accent5">
              <a:lumMod val="60000"/>
              <a:lumOff val="4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175" name="Oval 174" descr="Seattle: 79%">
            <a:extLst>
              <a:ext uri="{FF2B5EF4-FFF2-40B4-BE49-F238E27FC236}">
                <a16:creationId xmlns:a16="http://schemas.microsoft.com/office/drawing/2014/main" id="{03B7F528-C49C-954B-F3E2-EC3E41CBC384}"/>
              </a:ext>
            </a:extLst>
          </p:cNvPr>
          <p:cNvSpPr/>
          <p:nvPr/>
        </p:nvSpPr>
        <p:spPr>
          <a:xfrm>
            <a:off x="1920734" y="1102199"/>
            <a:ext cx="365760" cy="365760"/>
          </a:xfrm>
          <a:prstGeom prst="ellipse">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176" name="Oval 175" descr="Virginia Beach: 27%">
            <a:extLst>
              <a:ext uri="{FF2B5EF4-FFF2-40B4-BE49-F238E27FC236}">
                <a16:creationId xmlns:a16="http://schemas.microsoft.com/office/drawing/2014/main" id="{88D7D0AB-2CB7-180B-A844-CA18547E6608}"/>
              </a:ext>
            </a:extLst>
          </p:cNvPr>
          <p:cNvSpPr/>
          <p:nvPr/>
        </p:nvSpPr>
        <p:spPr>
          <a:xfrm>
            <a:off x="6932694" y="2931823"/>
            <a:ext cx="182880" cy="182880"/>
          </a:xfrm>
          <a:prstGeom prst="ellipse">
            <a:avLst/>
          </a:prstGeom>
          <a:solidFill>
            <a:schemeClr val="accent6">
              <a:lumMod val="25000"/>
              <a:lumOff val="7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cxnSp>
        <p:nvCxnSpPr>
          <p:cNvPr id="177" name="Straight Connector 176">
            <a:extLst>
              <a:ext uri="{FF2B5EF4-FFF2-40B4-BE49-F238E27FC236}">
                <a16:creationId xmlns:a16="http://schemas.microsoft.com/office/drawing/2014/main" id="{A398295F-A8AD-ECBF-766E-F6B2AF399F94}"/>
              </a:ext>
              <a:ext uri="{C183D7F6-B498-43B3-948B-1728B52AA6E4}">
                <adec:decorative xmlns:adec="http://schemas.microsoft.com/office/drawing/2017/decorative" val="1"/>
              </a:ext>
            </a:extLst>
          </p:cNvPr>
          <p:cNvCxnSpPr>
            <a:cxnSpLocks/>
          </p:cNvCxnSpPr>
          <p:nvPr/>
        </p:nvCxnSpPr>
        <p:spPr>
          <a:xfrm>
            <a:off x="7078829" y="3063753"/>
            <a:ext cx="491325" cy="21220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184" name="Oval 183" descr="Portland: 75%">
            <a:extLst>
              <a:ext uri="{FF2B5EF4-FFF2-40B4-BE49-F238E27FC236}">
                <a16:creationId xmlns:a16="http://schemas.microsoft.com/office/drawing/2014/main" id="{2230CB6D-02B7-04A9-6D33-B25AE9E1FB72}"/>
              </a:ext>
            </a:extLst>
          </p:cNvPr>
          <p:cNvSpPr/>
          <p:nvPr/>
        </p:nvSpPr>
        <p:spPr>
          <a:xfrm>
            <a:off x="1794594" y="1538285"/>
            <a:ext cx="228600" cy="228600"/>
          </a:xfrm>
          <a:prstGeom prst="ellipse">
            <a:avLst/>
          </a:prstGeom>
          <a:solidFill>
            <a:schemeClr val="accent5">
              <a:lumMod val="60000"/>
              <a:lumOff val="4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187" name="Oval 186" descr="Washington, DC: 42%">
            <a:extLst>
              <a:ext uri="{FF2B5EF4-FFF2-40B4-BE49-F238E27FC236}">
                <a16:creationId xmlns:a16="http://schemas.microsoft.com/office/drawing/2014/main" id="{9465E998-B8A9-334E-0051-CAF26D2A85EB}"/>
              </a:ext>
            </a:extLst>
          </p:cNvPr>
          <p:cNvSpPr/>
          <p:nvPr/>
        </p:nvSpPr>
        <p:spPr>
          <a:xfrm>
            <a:off x="6702746" y="2671112"/>
            <a:ext cx="182880" cy="182880"/>
          </a:xfrm>
          <a:prstGeom prst="ellipse">
            <a:avLst/>
          </a:prstGeom>
          <a:solidFill>
            <a:schemeClr val="accent6">
              <a:lumMod val="25000"/>
              <a:lumOff val="7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cxnSp>
        <p:nvCxnSpPr>
          <p:cNvPr id="2" name="Straight Connector 1">
            <a:extLst>
              <a:ext uri="{FF2B5EF4-FFF2-40B4-BE49-F238E27FC236}">
                <a16:creationId xmlns:a16="http://schemas.microsoft.com/office/drawing/2014/main" id="{CB55F0B5-9DE6-CF49-4460-F5E45B702BF5}"/>
              </a:ext>
              <a:ext uri="{C183D7F6-B498-43B3-948B-1728B52AA6E4}">
                <adec:decorative xmlns:adec="http://schemas.microsoft.com/office/drawing/2017/decorative" val="1"/>
              </a:ext>
            </a:extLst>
          </p:cNvPr>
          <p:cNvCxnSpPr>
            <a:cxnSpLocks/>
          </p:cNvCxnSpPr>
          <p:nvPr/>
        </p:nvCxnSpPr>
        <p:spPr>
          <a:xfrm flipV="1">
            <a:off x="6076099" y="1963271"/>
            <a:ext cx="275270" cy="276113"/>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40931B8F-A10C-A0E3-766E-95DD20976B01}"/>
              </a:ext>
              <a:ext uri="{C183D7F6-B498-43B3-948B-1728B52AA6E4}">
                <adec:decorative xmlns:adec="http://schemas.microsoft.com/office/drawing/2017/decorative" val="1"/>
              </a:ext>
            </a:extLst>
          </p:cNvPr>
          <p:cNvCxnSpPr>
            <a:cxnSpLocks/>
          </p:cNvCxnSpPr>
          <p:nvPr/>
        </p:nvCxnSpPr>
        <p:spPr>
          <a:xfrm flipH="1" flipV="1">
            <a:off x="5733669" y="1652585"/>
            <a:ext cx="107208" cy="879437"/>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Oval 3" descr="Legend: 25-50%">
            <a:extLst>
              <a:ext uri="{FF2B5EF4-FFF2-40B4-BE49-F238E27FC236}">
                <a16:creationId xmlns:a16="http://schemas.microsoft.com/office/drawing/2014/main" id="{C1B069A4-954D-5E8D-1153-ACE873A7F4EE}"/>
              </a:ext>
            </a:extLst>
          </p:cNvPr>
          <p:cNvSpPr/>
          <p:nvPr/>
        </p:nvSpPr>
        <p:spPr>
          <a:xfrm>
            <a:off x="1963014" y="3358546"/>
            <a:ext cx="182880" cy="182880"/>
          </a:xfrm>
          <a:prstGeom prst="ellipse">
            <a:avLst/>
          </a:prstGeom>
          <a:solidFill>
            <a:schemeClr val="accent6">
              <a:lumMod val="25000"/>
              <a:lumOff val="75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79" name="TextBox 86">
            <a:extLst>
              <a:ext uri="{FF2B5EF4-FFF2-40B4-BE49-F238E27FC236}">
                <a16:creationId xmlns:a16="http://schemas.microsoft.com/office/drawing/2014/main" id="{481D737F-FA73-3C16-DACA-302EB41F1D4C}"/>
              </a:ext>
            </a:extLst>
          </p:cNvPr>
          <p:cNvSpPr txBox="1"/>
          <p:nvPr/>
        </p:nvSpPr>
        <p:spPr>
          <a:xfrm>
            <a:off x="393347" y="4901647"/>
            <a:ext cx="3118779" cy="20005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a:lstStyle>
          <a:p>
            <a:r>
              <a:rPr lang="en-US" sz="700" i="1" dirty="0">
                <a:solidFill>
                  <a:srgbClr val="000000"/>
                </a:solidFill>
                <a:latin typeface="Calibri"/>
                <a:ea typeface="Calibri"/>
                <a:cs typeface="Calibri"/>
              </a:rPr>
              <a:t>Data Source: National HIV Behavioral Surveillance; Data Tables, Table A1</a:t>
            </a:r>
            <a:endParaRPr lang="en-US" sz="700" i="1" dirty="0">
              <a:solidFill>
                <a:srgbClr val="000000"/>
              </a:solidFill>
              <a:latin typeface="Calibri" panose="020F0502020204030204" pitchFamily="34" charset="0"/>
              <a:ea typeface="Calibri"/>
              <a:cs typeface="Calibri"/>
            </a:endParaRPr>
          </a:p>
        </p:txBody>
      </p:sp>
    </p:spTree>
    <p:extLst>
      <p:ext uri="{BB962C8B-B14F-4D97-AF65-F5344CB8AC3E}">
        <p14:creationId xmlns:p14="http://schemas.microsoft.com/office/powerpoint/2010/main" val="1680309423"/>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5B8FB1-0423-6EB8-A9F4-BEDC8F2D2EBF}"/>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4F19C1B2-82AA-3A91-B244-62652B35DADD}"/>
              </a:ext>
            </a:extLst>
          </p:cNvPr>
          <p:cNvSpPr>
            <a:spLocks noGrp="1"/>
          </p:cNvSpPr>
          <p:nvPr>
            <p:ph type="title" idx="4294967295"/>
          </p:nvPr>
        </p:nvSpPr>
        <p:spPr bwMode="auto">
          <a:xfrm>
            <a:off x="240633" y="169230"/>
            <a:ext cx="8482262" cy="514386"/>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spcBef>
                <a:spcPct val="20000"/>
              </a:spcBef>
              <a:buClr>
                <a:srgbClr val="0033A1"/>
              </a:buClr>
              <a:defRPr/>
            </a:pPr>
            <a:r>
              <a:rPr kumimoji="0" lang="en-US" sz="1400" b="1" i="0" u="none" strike="noStrike" kern="1200" cap="none" spc="0" normalizeH="0" baseline="0" noProof="0" dirty="0">
                <a:ln>
                  <a:noFill/>
                </a:ln>
                <a:solidFill>
                  <a:schemeClr val="bg1"/>
                </a:solidFill>
                <a:effectLst/>
                <a:uLnTx/>
                <a:uFillTx/>
                <a:latin typeface="Calibri"/>
                <a:ea typeface="Calibri"/>
                <a:cs typeface="Calibri"/>
              </a:rPr>
              <a:t>Proportion of persons who inject drugs who received a sterile syringe from </a:t>
            </a:r>
            <a:r>
              <a:rPr lang="en-US" sz="1400" b="1" dirty="0">
                <a:solidFill>
                  <a:schemeClr val="bg1"/>
                </a:solidFill>
                <a:latin typeface="Calibri"/>
                <a:ea typeface="Calibri"/>
                <a:cs typeface="Calibri"/>
              </a:rPr>
              <a:t>a pharmacy</a:t>
            </a:r>
            <a:endParaRPr kumimoji="0" lang="en-US" sz="105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2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National HIV Behavioral Surveillance—19 U.S. cities, 2024</a:t>
            </a:r>
          </a:p>
        </p:txBody>
      </p:sp>
      <p:sp>
        <p:nvSpPr>
          <p:cNvPr id="6" name="Slide Number Placeholder 5">
            <a:extLst>
              <a:ext uri="{FF2B5EF4-FFF2-40B4-BE49-F238E27FC236}">
                <a16:creationId xmlns:a16="http://schemas.microsoft.com/office/drawing/2014/main" id="{7819BC3C-B288-1D1C-88B5-75737A94BB0D}"/>
              </a:ext>
            </a:extLst>
          </p:cNvPr>
          <p:cNvSpPr>
            <a:spLocks noGrp="1"/>
          </p:cNvSpPr>
          <p:nvPr>
            <p:ph type="sldNum" sz="quarter" idx="13"/>
          </p:nvPr>
        </p:nvSpPr>
        <p:spPr/>
        <p:txBody>
          <a:bodyPr/>
          <a:lstStyle/>
          <a:p>
            <a:fld id="{D8E7DCDC-E408-4B61-982D-00D1D5E6AEFC}" type="slidenum">
              <a:rPr lang="en-US" sz="1100" smtClean="0">
                <a:solidFill>
                  <a:srgbClr val="000000"/>
                </a:solidFill>
              </a:rPr>
              <a:pPr/>
              <a:t>22</a:t>
            </a:fld>
            <a:endParaRPr lang="en-US" sz="1100">
              <a:solidFill>
                <a:srgbClr val="000000"/>
              </a:solidFill>
            </a:endParaRPr>
          </a:p>
        </p:txBody>
      </p:sp>
      <p:grpSp>
        <p:nvGrpSpPr>
          <p:cNvPr id="8" name="Group 7" descr="Proportional map of the NHBS project areas showing the proportion of PWID who received a sterile syringe from pharmacies: larger and darker circles indicate greater usage.">
            <a:extLst>
              <a:ext uri="{FF2B5EF4-FFF2-40B4-BE49-F238E27FC236}">
                <a16:creationId xmlns:a16="http://schemas.microsoft.com/office/drawing/2014/main" id="{91748DDE-FC18-0FDC-B50E-18A9BEC221C0}"/>
              </a:ext>
            </a:extLst>
          </p:cNvPr>
          <p:cNvGrpSpPr/>
          <p:nvPr/>
        </p:nvGrpSpPr>
        <p:grpSpPr>
          <a:xfrm>
            <a:off x="1519432" y="1128059"/>
            <a:ext cx="6288330" cy="3930593"/>
            <a:chOff x="1143000" y="1625600"/>
            <a:chExt cx="6692900" cy="4546600"/>
          </a:xfrm>
          <a:solidFill>
            <a:schemeClr val="bg1">
              <a:lumMod val="85000"/>
            </a:schemeClr>
          </a:solidFill>
        </p:grpSpPr>
        <p:sp>
          <p:nvSpPr>
            <p:cNvPr id="9" name="Freeform 2">
              <a:extLst>
                <a:ext uri="{FF2B5EF4-FFF2-40B4-BE49-F238E27FC236}">
                  <a16:creationId xmlns:a16="http://schemas.microsoft.com/office/drawing/2014/main" id="{A74757B2-1145-D82B-6F1A-08B5CD34256A}"/>
                </a:ext>
              </a:extLst>
            </p:cNvPr>
            <p:cNvSpPr>
              <a:spLocks/>
            </p:cNvSpPr>
            <p:nvPr/>
          </p:nvSpPr>
          <p:spPr bwMode="auto">
            <a:xfrm>
              <a:off x="5562600" y="4235450"/>
              <a:ext cx="485775" cy="790575"/>
            </a:xfrm>
            <a:custGeom>
              <a:avLst/>
              <a:gdLst/>
              <a:ahLst/>
              <a:cxnLst>
                <a:cxn ang="0">
                  <a:pos x="0" y="3"/>
                </a:cxn>
                <a:cxn ang="0">
                  <a:pos x="1" y="4"/>
                </a:cxn>
                <a:cxn ang="0">
                  <a:pos x="0" y="56"/>
                </a:cxn>
                <a:cxn ang="0">
                  <a:pos x="3" y="81"/>
                </a:cxn>
                <a:cxn ang="0">
                  <a:pos x="6" y="81"/>
                </a:cxn>
                <a:cxn ang="0">
                  <a:pos x="8" y="74"/>
                </a:cxn>
                <a:cxn ang="0">
                  <a:pos x="9" y="76"/>
                </a:cxn>
                <a:cxn ang="0">
                  <a:pos x="9" y="80"/>
                </a:cxn>
                <a:cxn ang="0">
                  <a:pos x="12" y="81"/>
                </a:cxn>
                <a:cxn ang="0">
                  <a:pos x="8" y="83"/>
                </a:cxn>
                <a:cxn ang="0">
                  <a:pos x="16" y="81"/>
                </a:cxn>
                <a:cxn ang="0">
                  <a:pos x="17" y="79"/>
                </a:cxn>
                <a:cxn ang="0">
                  <a:pos x="16" y="77"/>
                </a:cxn>
                <a:cxn ang="0">
                  <a:pos x="17" y="75"/>
                </a:cxn>
                <a:cxn ang="0">
                  <a:pos x="13" y="72"/>
                </a:cxn>
                <a:cxn ang="0">
                  <a:pos x="13" y="69"/>
                </a:cxn>
                <a:cxn ang="0">
                  <a:pos x="51" y="66"/>
                </a:cxn>
                <a:cxn ang="0">
                  <a:pos x="47" y="53"/>
                </a:cxn>
                <a:cxn ang="0">
                  <a:pos x="48" y="48"/>
                </a:cxn>
                <a:cxn ang="0">
                  <a:pos x="49" y="45"/>
                </a:cxn>
                <a:cxn ang="0">
                  <a:pos x="48" y="41"/>
                </a:cxn>
                <a:cxn ang="0">
                  <a:pos x="45" y="35"/>
                </a:cxn>
                <a:cxn ang="0">
                  <a:pos x="35" y="0"/>
                </a:cxn>
                <a:cxn ang="0">
                  <a:pos x="0" y="3"/>
                </a:cxn>
              </a:cxnLst>
              <a:rect l="0" t="0" r="r" b="b"/>
              <a:pathLst>
                <a:path w="51" h="83">
                  <a:moveTo>
                    <a:pt x="0" y="3"/>
                  </a:moveTo>
                  <a:lnTo>
                    <a:pt x="1" y="4"/>
                  </a:lnTo>
                  <a:lnTo>
                    <a:pt x="0" y="56"/>
                  </a:lnTo>
                  <a:lnTo>
                    <a:pt x="3" y="81"/>
                  </a:lnTo>
                  <a:lnTo>
                    <a:pt x="6" y="81"/>
                  </a:lnTo>
                  <a:lnTo>
                    <a:pt x="8" y="74"/>
                  </a:lnTo>
                  <a:lnTo>
                    <a:pt x="9" y="76"/>
                  </a:lnTo>
                  <a:lnTo>
                    <a:pt x="9" y="80"/>
                  </a:lnTo>
                  <a:lnTo>
                    <a:pt x="12" y="81"/>
                  </a:lnTo>
                  <a:lnTo>
                    <a:pt x="8" y="83"/>
                  </a:lnTo>
                  <a:lnTo>
                    <a:pt x="16" y="81"/>
                  </a:lnTo>
                  <a:lnTo>
                    <a:pt x="17" y="79"/>
                  </a:lnTo>
                  <a:lnTo>
                    <a:pt x="16" y="77"/>
                  </a:lnTo>
                  <a:lnTo>
                    <a:pt x="17" y="75"/>
                  </a:lnTo>
                  <a:lnTo>
                    <a:pt x="13" y="72"/>
                  </a:lnTo>
                  <a:lnTo>
                    <a:pt x="13" y="69"/>
                  </a:lnTo>
                  <a:lnTo>
                    <a:pt x="51" y="66"/>
                  </a:lnTo>
                  <a:lnTo>
                    <a:pt x="47" y="53"/>
                  </a:lnTo>
                  <a:lnTo>
                    <a:pt x="48" y="48"/>
                  </a:lnTo>
                  <a:lnTo>
                    <a:pt x="49" y="45"/>
                  </a:lnTo>
                  <a:lnTo>
                    <a:pt x="48" y="41"/>
                  </a:lnTo>
                  <a:lnTo>
                    <a:pt x="45" y="35"/>
                  </a:lnTo>
                  <a:lnTo>
                    <a:pt x="35" y="0"/>
                  </a:lnTo>
                  <a:lnTo>
                    <a:pt x="0" y="3"/>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0" name="Freeform 3">
              <a:extLst>
                <a:ext uri="{FF2B5EF4-FFF2-40B4-BE49-F238E27FC236}">
                  <a16:creationId xmlns:a16="http://schemas.microsoft.com/office/drawing/2014/main" id="{33327D2F-9522-86F5-F856-6164B73F7160}"/>
                </a:ext>
              </a:extLst>
            </p:cNvPr>
            <p:cNvSpPr>
              <a:spLocks/>
            </p:cNvSpPr>
            <p:nvPr/>
          </p:nvSpPr>
          <p:spPr bwMode="auto">
            <a:xfrm>
              <a:off x="2009775" y="3749675"/>
              <a:ext cx="876300" cy="1009650"/>
            </a:xfrm>
            <a:custGeom>
              <a:avLst/>
              <a:gdLst/>
              <a:ahLst/>
              <a:cxnLst>
                <a:cxn ang="0">
                  <a:pos x="0" y="72"/>
                </a:cxn>
                <a:cxn ang="0">
                  <a:pos x="6" y="67"/>
                </a:cxn>
                <a:cxn ang="0">
                  <a:pos x="4" y="63"/>
                </a:cxn>
                <a:cxn ang="0">
                  <a:pos x="5" y="57"/>
                </a:cxn>
                <a:cxn ang="0">
                  <a:pos x="11" y="47"/>
                </a:cxn>
                <a:cxn ang="0">
                  <a:pos x="15" y="44"/>
                </a:cxn>
                <a:cxn ang="0">
                  <a:pos x="13" y="41"/>
                </a:cxn>
                <a:cxn ang="0">
                  <a:pos x="11" y="31"/>
                </a:cxn>
                <a:cxn ang="0">
                  <a:pos x="13" y="13"/>
                </a:cxn>
                <a:cxn ang="0">
                  <a:pos x="16" y="12"/>
                </a:cxn>
                <a:cxn ang="0">
                  <a:pos x="21" y="15"/>
                </a:cxn>
                <a:cxn ang="0">
                  <a:pos x="26" y="0"/>
                </a:cxn>
                <a:cxn ang="0">
                  <a:pos x="92" y="11"/>
                </a:cxn>
                <a:cxn ang="0">
                  <a:pos x="78" y="106"/>
                </a:cxn>
                <a:cxn ang="0">
                  <a:pos x="58" y="102"/>
                </a:cxn>
                <a:cxn ang="0">
                  <a:pos x="45" y="99"/>
                </a:cxn>
                <a:cxn ang="0">
                  <a:pos x="19" y="84"/>
                </a:cxn>
                <a:cxn ang="0">
                  <a:pos x="0" y="72"/>
                </a:cxn>
              </a:cxnLst>
              <a:rect l="0" t="0" r="r" b="b"/>
              <a:pathLst>
                <a:path w="92" h="106">
                  <a:moveTo>
                    <a:pt x="0" y="72"/>
                  </a:moveTo>
                  <a:lnTo>
                    <a:pt x="6" y="67"/>
                  </a:lnTo>
                  <a:lnTo>
                    <a:pt x="4" y="63"/>
                  </a:lnTo>
                  <a:lnTo>
                    <a:pt x="5" y="57"/>
                  </a:lnTo>
                  <a:lnTo>
                    <a:pt x="11" y="47"/>
                  </a:lnTo>
                  <a:lnTo>
                    <a:pt x="15" y="44"/>
                  </a:lnTo>
                  <a:lnTo>
                    <a:pt x="13" y="41"/>
                  </a:lnTo>
                  <a:lnTo>
                    <a:pt x="11" y="31"/>
                  </a:lnTo>
                  <a:lnTo>
                    <a:pt x="13" y="13"/>
                  </a:lnTo>
                  <a:lnTo>
                    <a:pt x="16" y="12"/>
                  </a:lnTo>
                  <a:lnTo>
                    <a:pt x="21" y="15"/>
                  </a:lnTo>
                  <a:lnTo>
                    <a:pt x="26" y="0"/>
                  </a:lnTo>
                  <a:lnTo>
                    <a:pt x="92" y="11"/>
                  </a:lnTo>
                  <a:lnTo>
                    <a:pt x="78" y="106"/>
                  </a:lnTo>
                  <a:lnTo>
                    <a:pt x="58" y="102"/>
                  </a:lnTo>
                  <a:lnTo>
                    <a:pt x="45" y="99"/>
                  </a:lnTo>
                  <a:lnTo>
                    <a:pt x="19" y="84"/>
                  </a:lnTo>
                  <a:lnTo>
                    <a:pt x="0" y="7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1" name="Freeform 4">
              <a:extLst>
                <a:ext uri="{FF2B5EF4-FFF2-40B4-BE49-F238E27FC236}">
                  <a16:creationId xmlns:a16="http://schemas.microsoft.com/office/drawing/2014/main" id="{B14B6829-ED0C-1F75-4D49-07271B01981D}"/>
                </a:ext>
              </a:extLst>
            </p:cNvPr>
            <p:cNvSpPr>
              <a:spLocks/>
            </p:cNvSpPr>
            <p:nvPr/>
          </p:nvSpPr>
          <p:spPr bwMode="auto">
            <a:xfrm>
              <a:off x="4714875" y="4035425"/>
              <a:ext cx="647700" cy="581025"/>
            </a:xfrm>
            <a:custGeom>
              <a:avLst/>
              <a:gdLst/>
              <a:ahLst/>
              <a:cxnLst>
                <a:cxn ang="0">
                  <a:pos x="0" y="2"/>
                </a:cxn>
                <a:cxn ang="0">
                  <a:pos x="3" y="21"/>
                </a:cxn>
                <a:cxn ang="0">
                  <a:pos x="2" y="50"/>
                </a:cxn>
                <a:cxn ang="0">
                  <a:pos x="4" y="52"/>
                </a:cxn>
                <a:cxn ang="0">
                  <a:pos x="9" y="52"/>
                </a:cxn>
                <a:cxn ang="0">
                  <a:pos x="9" y="61"/>
                </a:cxn>
                <a:cxn ang="0">
                  <a:pos x="49" y="60"/>
                </a:cxn>
                <a:cxn ang="0">
                  <a:pos x="48" y="51"/>
                </a:cxn>
                <a:cxn ang="0">
                  <a:pos x="52" y="41"/>
                </a:cxn>
                <a:cxn ang="0">
                  <a:pos x="56" y="34"/>
                </a:cxn>
                <a:cxn ang="0">
                  <a:pos x="56" y="32"/>
                </a:cxn>
                <a:cxn ang="0">
                  <a:pos x="60" y="26"/>
                </a:cxn>
                <a:cxn ang="0">
                  <a:pos x="62" y="19"/>
                </a:cxn>
                <a:cxn ang="0">
                  <a:pos x="61" y="18"/>
                </a:cxn>
                <a:cxn ang="0">
                  <a:pos x="64" y="16"/>
                </a:cxn>
                <a:cxn ang="0">
                  <a:pos x="68" y="9"/>
                </a:cxn>
                <a:cxn ang="0">
                  <a:pos x="67" y="8"/>
                </a:cxn>
                <a:cxn ang="0">
                  <a:pos x="58" y="9"/>
                </a:cxn>
                <a:cxn ang="0">
                  <a:pos x="60" y="5"/>
                </a:cxn>
                <a:cxn ang="0">
                  <a:pos x="59" y="0"/>
                </a:cxn>
                <a:cxn ang="0">
                  <a:pos x="0" y="2"/>
                </a:cxn>
              </a:cxnLst>
              <a:rect l="0" t="0" r="r" b="b"/>
              <a:pathLst>
                <a:path w="68" h="61">
                  <a:moveTo>
                    <a:pt x="0" y="2"/>
                  </a:moveTo>
                  <a:lnTo>
                    <a:pt x="3" y="21"/>
                  </a:lnTo>
                  <a:lnTo>
                    <a:pt x="2" y="50"/>
                  </a:lnTo>
                  <a:lnTo>
                    <a:pt x="4" y="52"/>
                  </a:lnTo>
                  <a:lnTo>
                    <a:pt x="9" y="52"/>
                  </a:lnTo>
                  <a:lnTo>
                    <a:pt x="9" y="61"/>
                  </a:lnTo>
                  <a:lnTo>
                    <a:pt x="49" y="60"/>
                  </a:lnTo>
                  <a:lnTo>
                    <a:pt x="48" y="51"/>
                  </a:lnTo>
                  <a:lnTo>
                    <a:pt x="52" y="41"/>
                  </a:lnTo>
                  <a:lnTo>
                    <a:pt x="56" y="34"/>
                  </a:lnTo>
                  <a:lnTo>
                    <a:pt x="56" y="32"/>
                  </a:lnTo>
                  <a:lnTo>
                    <a:pt x="60" y="26"/>
                  </a:lnTo>
                  <a:lnTo>
                    <a:pt x="62" y="19"/>
                  </a:lnTo>
                  <a:lnTo>
                    <a:pt x="61" y="18"/>
                  </a:lnTo>
                  <a:lnTo>
                    <a:pt x="64" y="16"/>
                  </a:lnTo>
                  <a:lnTo>
                    <a:pt x="68" y="9"/>
                  </a:lnTo>
                  <a:lnTo>
                    <a:pt x="67" y="8"/>
                  </a:lnTo>
                  <a:lnTo>
                    <a:pt x="58" y="9"/>
                  </a:lnTo>
                  <a:lnTo>
                    <a:pt x="60" y="5"/>
                  </a:lnTo>
                  <a:lnTo>
                    <a:pt x="59" y="0"/>
                  </a:lnTo>
                  <a:lnTo>
                    <a:pt x="0" y="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2" name="Freeform 5">
              <a:extLst>
                <a:ext uri="{FF2B5EF4-FFF2-40B4-BE49-F238E27FC236}">
                  <a16:creationId xmlns:a16="http://schemas.microsoft.com/office/drawing/2014/main" id="{C616893F-24B5-8B59-E2F9-59F25070894E}"/>
                </a:ext>
              </a:extLst>
            </p:cNvPr>
            <p:cNvSpPr>
              <a:spLocks/>
            </p:cNvSpPr>
            <p:nvPr/>
          </p:nvSpPr>
          <p:spPr bwMode="auto">
            <a:xfrm>
              <a:off x="1143000" y="2654300"/>
              <a:ext cx="1009650" cy="1733550"/>
            </a:xfrm>
            <a:custGeom>
              <a:avLst/>
              <a:gdLst/>
              <a:ahLst/>
              <a:cxnLst>
                <a:cxn ang="0">
                  <a:pos x="3" y="33"/>
                </a:cxn>
                <a:cxn ang="0">
                  <a:pos x="4" y="37"/>
                </a:cxn>
                <a:cxn ang="0">
                  <a:pos x="1" y="51"/>
                </a:cxn>
                <a:cxn ang="0">
                  <a:pos x="3" y="55"/>
                </a:cxn>
                <a:cxn ang="0">
                  <a:pos x="11" y="74"/>
                </a:cxn>
                <a:cxn ang="0">
                  <a:pos x="12" y="74"/>
                </a:cxn>
                <a:cxn ang="0">
                  <a:pos x="13" y="70"/>
                </a:cxn>
                <a:cxn ang="0">
                  <a:pos x="14" y="69"/>
                </a:cxn>
                <a:cxn ang="0">
                  <a:pos x="15" y="70"/>
                </a:cxn>
                <a:cxn ang="0">
                  <a:pos x="13" y="72"/>
                </a:cxn>
                <a:cxn ang="0">
                  <a:pos x="14" y="74"/>
                </a:cxn>
                <a:cxn ang="0">
                  <a:pos x="16" y="82"/>
                </a:cxn>
                <a:cxn ang="0">
                  <a:pos x="15" y="81"/>
                </a:cxn>
                <a:cxn ang="0">
                  <a:pos x="12" y="78"/>
                </a:cxn>
                <a:cxn ang="0">
                  <a:pos x="13" y="75"/>
                </a:cxn>
                <a:cxn ang="0">
                  <a:pos x="11" y="75"/>
                </a:cxn>
                <a:cxn ang="0">
                  <a:pos x="9" y="79"/>
                </a:cxn>
                <a:cxn ang="0">
                  <a:pos x="10" y="86"/>
                </a:cxn>
                <a:cxn ang="0">
                  <a:pos x="12" y="89"/>
                </a:cxn>
                <a:cxn ang="0">
                  <a:pos x="16" y="92"/>
                </a:cxn>
                <a:cxn ang="0">
                  <a:pos x="14" y="96"/>
                </a:cxn>
                <a:cxn ang="0">
                  <a:pos x="12" y="97"/>
                </a:cxn>
                <a:cxn ang="0">
                  <a:pos x="12" y="101"/>
                </a:cxn>
                <a:cxn ang="0">
                  <a:pos x="17" y="112"/>
                </a:cxn>
                <a:cxn ang="0">
                  <a:pos x="21" y="119"/>
                </a:cxn>
                <a:cxn ang="0">
                  <a:pos x="21" y="123"/>
                </a:cxn>
                <a:cxn ang="0">
                  <a:pos x="23" y="125"/>
                </a:cxn>
                <a:cxn ang="0">
                  <a:pos x="22" y="128"/>
                </a:cxn>
                <a:cxn ang="0">
                  <a:pos x="20" y="134"/>
                </a:cxn>
                <a:cxn ang="0">
                  <a:pos x="22" y="137"/>
                </a:cxn>
                <a:cxn ang="0">
                  <a:pos x="35" y="141"/>
                </a:cxn>
                <a:cxn ang="0">
                  <a:pos x="40" y="148"/>
                </a:cxn>
                <a:cxn ang="0">
                  <a:pos x="47" y="151"/>
                </a:cxn>
                <a:cxn ang="0">
                  <a:pos x="47" y="155"/>
                </a:cxn>
                <a:cxn ang="0">
                  <a:pos x="51" y="156"/>
                </a:cxn>
                <a:cxn ang="0">
                  <a:pos x="56" y="164"/>
                </a:cxn>
                <a:cxn ang="0">
                  <a:pos x="59" y="170"/>
                </a:cxn>
                <a:cxn ang="0">
                  <a:pos x="59" y="180"/>
                </a:cxn>
                <a:cxn ang="0">
                  <a:pos x="97" y="182"/>
                </a:cxn>
                <a:cxn ang="0">
                  <a:pos x="95" y="178"/>
                </a:cxn>
                <a:cxn ang="0">
                  <a:pos x="96" y="172"/>
                </a:cxn>
                <a:cxn ang="0">
                  <a:pos x="102" y="162"/>
                </a:cxn>
                <a:cxn ang="0">
                  <a:pos x="106" y="159"/>
                </a:cxn>
                <a:cxn ang="0">
                  <a:pos x="104" y="156"/>
                </a:cxn>
                <a:cxn ang="0">
                  <a:pos x="102" y="146"/>
                </a:cxn>
                <a:cxn ang="0">
                  <a:pos x="52" y="70"/>
                </a:cxn>
                <a:cxn ang="0">
                  <a:pos x="48" y="63"/>
                </a:cxn>
                <a:cxn ang="0">
                  <a:pos x="61" y="14"/>
                </a:cxn>
                <a:cxn ang="0">
                  <a:pos x="10" y="0"/>
                </a:cxn>
                <a:cxn ang="0">
                  <a:pos x="9" y="3"/>
                </a:cxn>
                <a:cxn ang="0">
                  <a:pos x="9" y="9"/>
                </a:cxn>
                <a:cxn ang="0">
                  <a:pos x="0" y="24"/>
                </a:cxn>
                <a:cxn ang="0">
                  <a:pos x="3" y="33"/>
                </a:cxn>
              </a:cxnLst>
              <a:rect l="0" t="0" r="r" b="b"/>
              <a:pathLst>
                <a:path w="106" h="182">
                  <a:moveTo>
                    <a:pt x="3" y="33"/>
                  </a:moveTo>
                  <a:lnTo>
                    <a:pt x="4" y="37"/>
                  </a:lnTo>
                  <a:lnTo>
                    <a:pt x="1" y="51"/>
                  </a:lnTo>
                  <a:lnTo>
                    <a:pt x="3" y="55"/>
                  </a:lnTo>
                  <a:lnTo>
                    <a:pt x="11" y="74"/>
                  </a:lnTo>
                  <a:lnTo>
                    <a:pt x="12" y="74"/>
                  </a:lnTo>
                  <a:lnTo>
                    <a:pt x="13" y="70"/>
                  </a:lnTo>
                  <a:lnTo>
                    <a:pt x="14" y="69"/>
                  </a:lnTo>
                  <a:lnTo>
                    <a:pt x="15" y="70"/>
                  </a:lnTo>
                  <a:lnTo>
                    <a:pt x="13" y="72"/>
                  </a:lnTo>
                  <a:lnTo>
                    <a:pt x="14" y="74"/>
                  </a:lnTo>
                  <a:lnTo>
                    <a:pt x="16" y="82"/>
                  </a:lnTo>
                  <a:lnTo>
                    <a:pt x="15" y="81"/>
                  </a:lnTo>
                  <a:lnTo>
                    <a:pt x="12" y="78"/>
                  </a:lnTo>
                  <a:lnTo>
                    <a:pt x="13" y="75"/>
                  </a:lnTo>
                  <a:lnTo>
                    <a:pt x="11" y="75"/>
                  </a:lnTo>
                  <a:lnTo>
                    <a:pt x="9" y="79"/>
                  </a:lnTo>
                  <a:lnTo>
                    <a:pt x="10" y="86"/>
                  </a:lnTo>
                  <a:lnTo>
                    <a:pt x="12" y="89"/>
                  </a:lnTo>
                  <a:lnTo>
                    <a:pt x="16" y="92"/>
                  </a:lnTo>
                  <a:lnTo>
                    <a:pt x="14" y="96"/>
                  </a:lnTo>
                  <a:lnTo>
                    <a:pt x="12" y="97"/>
                  </a:lnTo>
                  <a:lnTo>
                    <a:pt x="12" y="101"/>
                  </a:lnTo>
                  <a:lnTo>
                    <a:pt x="17" y="112"/>
                  </a:lnTo>
                  <a:lnTo>
                    <a:pt x="21" y="119"/>
                  </a:lnTo>
                  <a:lnTo>
                    <a:pt x="21" y="123"/>
                  </a:lnTo>
                  <a:lnTo>
                    <a:pt x="23" y="125"/>
                  </a:lnTo>
                  <a:lnTo>
                    <a:pt x="22" y="128"/>
                  </a:lnTo>
                  <a:lnTo>
                    <a:pt x="20" y="134"/>
                  </a:lnTo>
                  <a:lnTo>
                    <a:pt x="22" y="137"/>
                  </a:lnTo>
                  <a:lnTo>
                    <a:pt x="35" y="141"/>
                  </a:lnTo>
                  <a:lnTo>
                    <a:pt x="40" y="148"/>
                  </a:lnTo>
                  <a:lnTo>
                    <a:pt x="47" y="151"/>
                  </a:lnTo>
                  <a:lnTo>
                    <a:pt x="47" y="155"/>
                  </a:lnTo>
                  <a:lnTo>
                    <a:pt x="51" y="156"/>
                  </a:lnTo>
                  <a:lnTo>
                    <a:pt x="56" y="164"/>
                  </a:lnTo>
                  <a:lnTo>
                    <a:pt x="59" y="170"/>
                  </a:lnTo>
                  <a:lnTo>
                    <a:pt x="59" y="180"/>
                  </a:lnTo>
                  <a:lnTo>
                    <a:pt x="97" y="182"/>
                  </a:lnTo>
                  <a:lnTo>
                    <a:pt x="95" y="178"/>
                  </a:lnTo>
                  <a:lnTo>
                    <a:pt x="96" y="172"/>
                  </a:lnTo>
                  <a:lnTo>
                    <a:pt x="102" y="162"/>
                  </a:lnTo>
                  <a:lnTo>
                    <a:pt x="106" y="159"/>
                  </a:lnTo>
                  <a:lnTo>
                    <a:pt x="104" y="156"/>
                  </a:lnTo>
                  <a:lnTo>
                    <a:pt x="102" y="146"/>
                  </a:lnTo>
                  <a:lnTo>
                    <a:pt x="52" y="70"/>
                  </a:lnTo>
                  <a:lnTo>
                    <a:pt x="48" y="63"/>
                  </a:lnTo>
                  <a:lnTo>
                    <a:pt x="61" y="14"/>
                  </a:lnTo>
                  <a:lnTo>
                    <a:pt x="10" y="0"/>
                  </a:lnTo>
                  <a:lnTo>
                    <a:pt x="9" y="3"/>
                  </a:lnTo>
                  <a:lnTo>
                    <a:pt x="9" y="9"/>
                  </a:lnTo>
                  <a:lnTo>
                    <a:pt x="0" y="24"/>
                  </a:lnTo>
                  <a:lnTo>
                    <a:pt x="3" y="33"/>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3" name="Freeform 6">
              <a:extLst>
                <a:ext uri="{FF2B5EF4-FFF2-40B4-BE49-F238E27FC236}">
                  <a16:creationId xmlns:a16="http://schemas.microsoft.com/office/drawing/2014/main" id="{C657DA1D-A19B-F911-E461-68D3FB7DAB37}"/>
                </a:ext>
              </a:extLst>
            </p:cNvPr>
            <p:cNvSpPr>
              <a:spLocks/>
            </p:cNvSpPr>
            <p:nvPr/>
          </p:nvSpPr>
          <p:spPr bwMode="auto">
            <a:xfrm>
              <a:off x="2886075" y="3206750"/>
              <a:ext cx="923925" cy="742950"/>
            </a:xfrm>
            <a:custGeom>
              <a:avLst/>
              <a:gdLst/>
              <a:ahLst/>
              <a:cxnLst>
                <a:cxn ang="0">
                  <a:pos x="0" y="68"/>
                </a:cxn>
                <a:cxn ang="0">
                  <a:pos x="9" y="0"/>
                </a:cxn>
                <a:cxn ang="0">
                  <a:pos x="72" y="8"/>
                </a:cxn>
                <a:cxn ang="0">
                  <a:pos x="97" y="10"/>
                </a:cxn>
                <a:cxn ang="0">
                  <a:pos x="96" y="27"/>
                </a:cxn>
                <a:cxn ang="0">
                  <a:pos x="93" y="78"/>
                </a:cxn>
                <a:cxn ang="0">
                  <a:pos x="80" y="77"/>
                </a:cxn>
                <a:cxn ang="0">
                  <a:pos x="40" y="73"/>
                </a:cxn>
                <a:cxn ang="0">
                  <a:pos x="0" y="68"/>
                </a:cxn>
              </a:cxnLst>
              <a:rect l="0" t="0" r="r" b="b"/>
              <a:pathLst>
                <a:path w="97" h="78">
                  <a:moveTo>
                    <a:pt x="0" y="68"/>
                  </a:moveTo>
                  <a:lnTo>
                    <a:pt x="9" y="0"/>
                  </a:lnTo>
                  <a:lnTo>
                    <a:pt x="72" y="8"/>
                  </a:lnTo>
                  <a:lnTo>
                    <a:pt x="97" y="10"/>
                  </a:lnTo>
                  <a:lnTo>
                    <a:pt x="96" y="27"/>
                  </a:lnTo>
                  <a:lnTo>
                    <a:pt x="93" y="78"/>
                  </a:lnTo>
                  <a:lnTo>
                    <a:pt x="80" y="77"/>
                  </a:lnTo>
                  <a:lnTo>
                    <a:pt x="40" y="73"/>
                  </a:lnTo>
                  <a:lnTo>
                    <a:pt x="0" y="68"/>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4" name="Freeform 7">
              <a:extLst>
                <a:ext uri="{FF2B5EF4-FFF2-40B4-BE49-F238E27FC236}">
                  <a16:creationId xmlns:a16="http://schemas.microsoft.com/office/drawing/2014/main" id="{8D9257CE-45E2-BF9B-DCC8-12B9B89707D1}"/>
                </a:ext>
              </a:extLst>
            </p:cNvPr>
            <p:cNvSpPr>
              <a:spLocks/>
            </p:cNvSpPr>
            <p:nvPr/>
          </p:nvSpPr>
          <p:spPr bwMode="auto">
            <a:xfrm>
              <a:off x="7191375" y="2816225"/>
              <a:ext cx="228600" cy="200025"/>
            </a:xfrm>
            <a:custGeom>
              <a:avLst/>
              <a:gdLst/>
              <a:ahLst/>
              <a:cxnLst>
                <a:cxn ang="0">
                  <a:pos x="0" y="4"/>
                </a:cxn>
                <a:cxn ang="0">
                  <a:pos x="2" y="16"/>
                </a:cxn>
                <a:cxn ang="0">
                  <a:pos x="2" y="21"/>
                </a:cxn>
                <a:cxn ang="0">
                  <a:pos x="4" y="21"/>
                </a:cxn>
                <a:cxn ang="0">
                  <a:pos x="5" y="20"/>
                </a:cxn>
                <a:cxn ang="0">
                  <a:pos x="8" y="18"/>
                </a:cxn>
                <a:cxn ang="0">
                  <a:pos x="10" y="15"/>
                </a:cxn>
                <a:cxn ang="0">
                  <a:pos x="11" y="16"/>
                </a:cxn>
                <a:cxn ang="0">
                  <a:pos x="14" y="14"/>
                </a:cxn>
                <a:cxn ang="0">
                  <a:pos x="17" y="14"/>
                </a:cxn>
                <a:cxn ang="0">
                  <a:pos x="17" y="13"/>
                </a:cxn>
                <a:cxn ang="0">
                  <a:pos x="18" y="13"/>
                </a:cxn>
                <a:cxn ang="0">
                  <a:pos x="19" y="12"/>
                </a:cxn>
                <a:cxn ang="0">
                  <a:pos x="21" y="12"/>
                </a:cxn>
                <a:cxn ang="0">
                  <a:pos x="24" y="11"/>
                </a:cxn>
                <a:cxn ang="0">
                  <a:pos x="21" y="0"/>
                </a:cxn>
                <a:cxn ang="0">
                  <a:pos x="0" y="4"/>
                </a:cxn>
              </a:cxnLst>
              <a:rect l="0" t="0" r="r" b="b"/>
              <a:pathLst>
                <a:path w="24" h="21">
                  <a:moveTo>
                    <a:pt x="0" y="4"/>
                  </a:moveTo>
                  <a:lnTo>
                    <a:pt x="2" y="16"/>
                  </a:lnTo>
                  <a:lnTo>
                    <a:pt x="2" y="21"/>
                  </a:lnTo>
                  <a:lnTo>
                    <a:pt x="4" y="21"/>
                  </a:lnTo>
                  <a:lnTo>
                    <a:pt x="5" y="20"/>
                  </a:lnTo>
                  <a:lnTo>
                    <a:pt x="8" y="18"/>
                  </a:lnTo>
                  <a:lnTo>
                    <a:pt x="10" y="15"/>
                  </a:lnTo>
                  <a:lnTo>
                    <a:pt x="11" y="16"/>
                  </a:lnTo>
                  <a:lnTo>
                    <a:pt x="14" y="14"/>
                  </a:lnTo>
                  <a:lnTo>
                    <a:pt x="17" y="14"/>
                  </a:lnTo>
                  <a:lnTo>
                    <a:pt x="17" y="13"/>
                  </a:lnTo>
                  <a:lnTo>
                    <a:pt x="18" y="13"/>
                  </a:lnTo>
                  <a:lnTo>
                    <a:pt x="19" y="12"/>
                  </a:lnTo>
                  <a:lnTo>
                    <a:pt x="21" y="12"/>
                  </a:lnTo>
                  <a:lnTo>
                    <a:pt x="24" y="11"/>
                  </a:lnTo>
                  <a:lnTo>
                    <a:pt x="21" y="0"/>
                  </a:lnTo>
                  <a:lnTo>
                    <a:pt x="0" y="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5" name="Freeform 8">
              <a:extLst>
                <a:ext uri="{FF2B5EF4-FFF2-40B4-BE49-F238E27FC236}">
                  <a16:creationId xmlns:a16="http://schemas.microsoft.com/office/drawing/2014/main" id="{0088D960-C172-41D9-8FCF-62C94CFA2CD8}"/>
                </a:ext>
              </a:extLst>
            </p:cNvPr>
            <p:cNvSpPr>
              <a:spLocks/>
            </p:cNvSpPr>
            <p:nvPr/>
          </p:nvSpPr>
          <p:spPr bwMode="auto">
            <a:xfrm>
              <a:off x="7010400" y="3263900"/>
              <a:ext cx="133350" cy="219075"/>
            </a:xfrm>
            <a:custGeom>
              <a:avLst/>
              <a:gdLst/>
              <a:ahLst/>
              <a:cxnLst>
                <a:cxn ang="0">
                  <a:pos x="0" y="2"/>
                </a:cxn>
                <a:cxn ang="0">
                  <a:pos x="1" y="0"/>
                </a:cxn>
                <a:cxn ang="0">
                  <a:pos x="4" y="0"/>
                </a:cxn>
                <a:cxn ang="0">
                  <a:pos x="3" y="2"/>
                </a:cxn>
                <a:cxn ang="0">
                  <a:pos x="2" y="3"/>
                </a:cxn>
                <a:cxn ang="0">
                  <a:pos x="3" y="6"/>
                </a:cxn>
                <a:cxn ang="0">
                  <a:pos x="4" y="7"/>
                </a:cxn>
                <a:cxn ang="0">
                  <a:pos x="6" y="9"/>
                </a:cxn>
                <a:cxn ang="0">
                  <a:pos x="7" y="12"/>
                </a:cxn>
                <a:cxn ang="0">
                  <a:pos x="8" y="14"/>
                </a:cxn>
                <a:cxn ang="0">
                  <a:pos x="10" y="15"/>
                </a:cxn>
                <a:cxn ang="0">
                  <a:pos x="12" y="16"/>
                </a:cxn>
                <a:cxn ang="0">
                  <a:pos x="13" y="18"/>
                </a:cxn>
                <a:cxn ang="0">
                  <a:pos x="11" y="20"/>
                </a:cxn>
                <a:cxn ang="0">
                  <a:pos x="13" y="19"/>
                </a:cxn>
                <a:cxn ang="0">
                  <a:pos x="14" y="21"/>
                </a:cxn>
                <a:cxn ang="0">
                  <a:pos x="10" y="22"/>
                </a:cxn>
                <a:cxn ang="0">
                  <a:pos x="5" y="23"/>
                </a:cxn>
                <a:cxn ang="0">
                  <a:pos x="5" y="21"/>
                </a:cxn>
                <a:cxn ang="0">
                  <a:pos x="0" y="2"/>
                </a:cxn>
              </a:cxnLst>
              <a:rect l="0" t="0" r="r" b="b"/>
              <a:pathLst>
                <a:path w="14" h="23">
                  <a:moveTo>
                    <a:pt x="0" y="2"/>
                  </a:moveTo>
                  <a:lnTo>
                    <a:pt x="1" y="0"/>
                  </a:lnTo>
                  <a:lnTo>
                    <a:pt x="4" y="0"/>
                  </a:lnTo>
                  <a:lnTo>
                    <a:pt x="3" y="2"/>
                  </a:lnTo>
                  <a:lnTo>
                    <a:pt x="2" y="3"/>
                  </a:lnTo>
                  <a:lnTo>
                    <a:pt x="3" y="6"/>
                  </a:lnTo>
                  <a:lnTo>
                    <a:pt x="4" y="7"/>
                  </a:lnTo>
                  <a:lnTo>
                    <a:pt x="6" y="9"/>
                  </a:lnTo>
                  <a:lnTo>
                    <a:pt x="7" y="12"/>
                  </a:lnTo>
                  <a:lnTo>
                    <a:pt x="8" y="14"/>
                  </a:lnTo>
                  <a:lnTo>
                    <a:pt x="10" y="15"/>
                  </a:lnTo>
                  <a:lnTo>
                    <a:pt x="12" y="16"/>
                  </a:lnTo>
                  <a:lnTo>
                    <a:pt x="13" y="18"/>
                  </a:lnTo>
                  <a:lnTo>
                    <a:pt x="11" y="20"/>
                  </a:lnTo>
                  <a:lnTo>
                    <a:pt x="13" y="19"/>
                  </a:lnTo>
                  <a:lnTo>
                    <a:pt x="14" y="21"/>
                  </a:lnTo>
                  <a:lnTo>
                    <a:pt x="10" y="22"/>
                  </a:lnTo>
                  <a:lnTo>
                    <a:pt x="5" y="23"/>
                  </a:lnTo>
                  <a:lnTo>
                    <a:pt x="5" y="21"/>
                  </a:lnTo>
                  <a:lnTo>
                    <a:pt x="0" y="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6" name="Freeform 9">
              <a:extLst>
                <a:ext uri="{FF2B5EF4-FFF2-40B4-BE49-F238E27FC236}">
                  <a16:creationId xmlns:a16="http://schemas.microsoft.com/office/drawing/2014/main" id="{B2F43B95-2C25-867D-1BB3-01DF67A1E7B2}"/>
                </a:ext>
              </a:extLst>
            </p:cNvPr>
            <p:cNvSpPr>
              <a:spLocks/>
            </p:cNvSpPr>
            <p:nvPr/>
          </p:nvSpPr>
          <p:spPr bwMode="auto">
            <a:xfrm>
              <a:off x="6867525" y="3435350"/>
              <a:ext cx="19050" cy="28575"/>
            </a:xfrm>
            <a:custGeom>
              <a:avLst/>
              <a:gdLst/>
              <a:ahLst/>
              <a:cxnLst>
                <a:cxn ang="0">
                  <a:pos x="0" y="1"/>
                </a:cxn>
                <a:cxn ang="0">
                  <a:pos x="2" y="0"/>
                </a:cxn>
                <a:cxn ang="0">
                  <a:pos x="2" y="1"/>
                </a:cxn>
                <a:cxn ang="0">
                  <a:pos x="2" y="3"/>
                </a:cxn>
                <a:cxn ang="0">
                  <a:pos x="0" y="1"/>
                </a:cxn>
              </a:cxnLst>
              <a:rect l="0" t="0" r="r" b="b"/>
              <a:pathLst>
                <a:path w="2" h="3">
                  <a:moveTo>
                    <a:pt x="0" y="1"/>
                  </a:moveTo>
                  <a:lnTo>
                    <a:pt x="2" y="0"/>
                  </a:lnTo>
                  <a:lnTo>
                    <a:pt x="2" y="1"/>
                  </a:lnTo>
                  <a:lnTo>
                    <a:pt x="2" y="3"/>
                  </a:lnTo>
                  <a:lnTo>
                    <a:pt x="0" y="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7" name="Freeform 10">
              <a:extLst>
                <a:ext uri="{FF2B5EF4-FFF2-40B4-BE49-F238E27FC236}">
                  <a16:creationId xmlns:a16="http://schemas.microsoft.com/office/drawing/2014/main" id="{13943B93-5EDE-6D02-9705-12DE01BA47EA}"/>
                </a:ext>
              </a:extLst>
            </p:cNvPr>
            <p:cNvSpPr>
              <a:spLocks/>
            </p:cNvSpPr>
            <p:nvPr/>
          </p:nvSpPr>
          <p:spPr bwMode="auto">
            <a:xfrm>
              <a:off x="5686425" y="4835525"/>
              <a:ext cx="1162050" cy="885825"/>
            </a:xfrm>
            <a:custGeom>
              <a:avLst/>
              <a:gdLst/>
              <a:ahLst/>
              <a:cxnLst>
                <a:cxn ang="0">
                  <a:pos x="0" y="9"/>
                </a:cxn>
                <a:cxn ang="0">
                  <a:pos x="3" y="14"/>
                </a:cxn>
                <a:cxn ang="0">
                  <a:pos x="3" y="18"/>
                </a:cxn>
                <a:cxn ang="0">
                  <a:pos x="7" y="15"/>
                </a:cxn>
                <a:cxn ang="0">
                  <a:pos x="8" y="15"/>
                </a:cxn>
                <a:cxn ang="0">
                  <a:pos x="10" y="14"/>
                </a:cxn>
                <a:cxn ang="0">
                  <a:pos x="15" y="15"/>
                </a:cxn>
                <a:cxn ang="0">
                  <a:pos x="18" y="14"/>
                </a:cxn>
                <a:cxn ang="0">
                  <a:pos x="22" y="14"/>
                </a:cxn>
                <a:cxn ang="0">
                  <a:pos x="19" y="15"/>
                </a:cxn>
                <a:cxn ang="0">
                  <a:pos x="28" y="19"/>
                </a:cxn>
                <a:cxn ang="0">
                  <a:pos x="29" y="18"/>
                </a:cxn>
                <a:cxn ang="0">
                  <a:pos x="29" y="19"/>
                </a:cxn>
                <a:cxn ang="0">
                  <a:pos x="35" y="23"/>
                </a:cxn>
                <a:cxn ang="0">
                  <a:pos x="33" y="22"/>
                </a:cxn>
                <a:cxn ang="0">
                  <a:pos x="38" y="24"/>
                </a:cxn>
                <a:cxn ang="0">
                  <a:pos x="41" y="23"/>
                </a:cxn>
                <a:cxn ang="0">
                  <a:pos x="46" y="21"/>
                </a:cxn>
                <a:cxn ang="0">
                  <a:pos x="48" y="19"/>
                </a:cxn>
                <a:cxn ang="0">
                  <a:pos x="54" y="17"/>
                </a:cxn>
                <a:cxn ang="0">
                  <a:pos x="61" y="22"/>
                </a:cxn>
                <a:cxn ang="0">
                  <a:pos x="64" y="25"/>
                </a:cxn>
                <a:cxn ang="0">
                  <a:pos x="68" y="28"/>
                </a:cxn>
                <a:cxn ang="0">
                  <a:pos x="73" y="30"/>
                </a:cxn>
                <a:cxn ang="0">
                  <a:pos x="77" y="37"/>
                </a:cxn>
                <a:cxn ang="0">
                  <a:pos x="76" y="52"/>
                </a:cxn>
                <a:cxn ang="0">
                  <a:pos x="79" y="51"/>
                </a:cxn>
                <a:cxn ang="0">
                  <a:pos x="78" y="48"/>
                </a:cxn>
                <a:cxn ang="0">
                  <a:pos x="80" y="49"/>
                </a:cxn>
                <a:cxn ang="0">
                  <a:pos x="82" y="49"/>
                </a:cxn>
                <a:cxn ang="0">
                  <a:pos x="79" y="57"/>
                </a:cxn>
                <a:cxn ang="0">
                  <a:pos x="81" y="59"/>
                </a:cxn>
                <a:cxn ang="0">
                  <a:pos x="85" y="66"/>
                </a:cxn>
                <a:cxn ang="0">
                  <a:pos x="88" y="68"/>
                </a:cxn>
                <a:cxn ang="0">
                  <a:pos x="88" y="65"/>
                </a:cxn>
                <a:cxn ang="0">
                  <a:pos x="89" y="66"/>
                </a:cxn>
                <a:cxn ang="0">
                  <a:pos x="91" y="72"/>
                </a:cxn>
                <a:cxn ang="0">
                  <a:pos x="94" y="75"/>
                </a:cxn>
                <a:cxn ang="0">
                  <a:pos x="100" y="81"/>
                </a:cxn>
                <a:cxn ang="0">
                  <a:pos x="107" y="89"/>
                </a:cxn>
                <a:cxn ang="0">
                  <a:pos x="111" y="91"/>
                </a:cxn>
                <a:cxn ang="0">
                  <a:pos x="107" y="90"/>
                </a:cxn>
                <a:cxn ang="0">
                  <a:pos x="112" y="92"/>
                </a:cxn>
                <a:cxn ang="0">
                  <a:pos x="116" y="90"/>
                </a:cxn>
                <a:cxn ang="0">
                  <a:pos x="120" y="87"/>
                </a:cxn>
                <a:cxn ang="0">
                  <a:pos x="121" y="79"/>
                </a:cxn>
                <a:cxn ang="0">
                  <a:pos x="121" y="65"/>
                </a:cxn>
                <a:cxn ang="0">
                  <a:pos x="106" y="39"/>
                </a:cxn>
                <a:cxn ang="0">
                  <a:pos x="104" y="32"/>
                </a:cxn>
                <a:cxn ang="0">
                  <a:pos x="90" y="4"/>
                </a:cxn>
                <a:cxn ang="0">
                  <a:pos x="88" y="1"/>
                </a:cxn>
                <a:cxn ang="0">
                  <a:pos x="81" y="2"/>
                </a:cxn>
                <a:cxn ang="0">
                  <a:pos x="79" y="8"/>
                </a:cxn>
                <a:cxn ang="0">
                  <a:pos x="40" y="8"/>
                </a:cxn>
                <a:cxn ang="0">
                  <a:pos x="0" y="6"/>
                </a:cxn>
              </a:cxnLst>
              <a:rect l="0" t="0" r="r" b="b"/>
              <a:pathLst>
                <a:path w="122" h="93">
                  <a:moveTo>
                    <a:pt x="0" y="6"/>
                  </a:moveTo>
                  <a:lnTo>
                    <a:pt x="0" y="9"/>
                  </a:lnTo>
                  <a:lnTo>
                    <a:pt x="4" y="12"/>
                  </a:lnTo>
                  <a:lnTo>
                    <a:pt x="3" y="14"/>
                  </a:lnTo>
                  <a:lnTo>
                    <a:pt x="4" y="16"/>
                  </a:lnTo>
                  <a:lnTo>
                    <a:pt x="3" y="18"/>
                  </a:lnTo>
                  <a:lnTo>
                    <a:pt x="5" y="17"/>
                  </a:lnTo>
                  <a:lnTo>
                    <a:pt x="7" y="15"/>
                  </a:lnTo>
                  <a:lnTo>
                    <a:pt x="7" y="13"/>
                  </a:lnTo>
                  <a:lnTo>
                    <a:pt x="8" y="15"/>
                  </a:lnTo>
                  <a:lnTo>
                    <a:pt x="9" y="13"/>
                  </a:lnTo>
                  <a:lnTo>
                    <a:pt x="10" y="14"/>
                  </a:lnTo>
                  <a:lnTo>
                    <a:pt x="7" y="17"/>
                  </a:lnTo>
                  <a:lnTo>
                    <a:pt x="15" y="15"/>
                  </a:lnTo>
                  <a:lnTo>
                    <a:pt x="17" y="13"/>
                  </a:lnTo>
                  <a:lnTo>
                    <a:pt x="18" y="14"/>
                  </a:lnTo>
                  <a:lnTo>
                    <a:pt x="21" y="13"/>
                  </a:lnTo>
                  <a:lnTo>
                    <a:pt x="22" y="14"/>
                  </a:lnTo>
                  <a:lnTo>
                    <a:pt x="17" y="15"/>
                  </a:lnTo>
                  <a:lnTo>
                    <a:pt x="19" y="15"/>
                  </a:lnTo>
                  <a:lnTo>
                    <a:pt x="25" y="17"/>
                  </a:lnTo>
                  <a:lnTo>
                    <a:pt x="28" y="19"/>
                  </a:lnTo>
                  <a:lnTo>
                    <a:pt x="27" y="16"/>
                  </a:lnTo>
                  <a:lnTo>
                    <a:pt x="29" y="18"/>
                  </a:lnTo>
                  <a:lnTo>
                    <a:pt x="32" y="18"/>
                  </a:lnTo>
                  <a:lnTo>
                    <a:pt x="29" y="19"/>
                  </a:lnTo>
                  <a:lnTo>
                    <a:pt x="34" y="21"/>
                  </a:lnTo>
                  <a:lnTo>
                    <a:pt x="35" y="23"/>
                  </a:lnTo>
                  <a:lnTo>
                    <a:pt x="35" y="25"/>
                  </a:lnTo>
                  <a:lnTo>
                    <a:pt x="33" y="22"/>
                  </a:lnTo>
                  <a:lnTo>
                    <a:pt x="34" y="26"/>
                  </a:lnTo>
                  <a:lnTo>
                    <a:pt x="38" y="24"/>
                  </a:lnTo>
                  <a:lnTo>
                    <a:pt x="40" y="24"/>
                  </a:lnTo>
                  <a:lnTo>
                    <a:pt x="41" y="23"/>
                  </a:lnTo>
                  <a:lnTo>
                    <a:pt x="42" y="24"/>
                  </a:lnTo>
                  <a:lnTo>
                    <a:pt x="46" y="21"/>
                  </a:lnTo>
                  <a:lnTo>
                    <a:pt x="49" y="20"/>
                  </a:lnTo>
                  <a:lnTo>
                    <a:pt x="48" y="19"/>
                  </a:lnTo>
                  <a:lnTo>
                    <a:pt x="50" y="17"/>
                  </a:lnTo>
                  <a:lnTo>
                    <a:pt x="54" y="17"/>
                  </a:lnTo>
                  <a:lnTo>
                    <a:pt x="59" y="19"/>
                  </a:lnTo>
                  <a:lnTo>
                    <a:pt x="61" y="22"/>
                  </a:lnTo>
                  <a:lnTo>
                    <a:pt x="64" y="23"/>
                  </a:lnTo>
                  <a:lnTo>
                    <a:pt x="64" y="25"/>
                  </a:lnTo>
                  <a:lnTo>
                    <a:pt x="67" y="26"/>
                  </a:lnTo>
                  <a:lnTo>
                    <a:pt x="68" y="28"/>
                  </a:lnTo>
                  <a:lnTo>
                    <a:pt x="69" y="30"/>
                  </a:lnTo>
                  <a:lnTo>
                    <a:pt x="73" y="30"/>
                  </a:lnTo>
                  <a:lnTo>
                    <a:pt x="75" y="32"/>
                  </a:lnTo>
                  <a:lnTo>
                    <a:pt x="77" y="37"/>
                  </a:lnTo>
                  <a:lnTo>
                    <a:pt x="76" y="46"/>
                  </a:lnTo>
                  <a:lnTo>
                    <a:pt x="76" y="52"/>
                  </a:lnTo>
                  <a:lnTo>
                    <a:pt x="78" y="54"/>
                  </a:lnTo>
                  <a:lnTo>
                    <a:pt x="79" y="51"/>
                  </a:lnTo>
                  <a:lnTo>
                    <a:pt x="77" y="50"/>
                  </a:lnTo>
                  <a:lnTo>
                    <a:pt x="78" y="48"/>
                  </a:lnTo>
                  <a:lnTo>
                    <a:pt x="78" y="49"/>
                  </a:lnTo>
                  <a:lnTo>
                    <a:pt x="80" y="49"/>
                  </a:lnTo>
                  <a:lnTo>
                    <a:pt x="81" y="51"/>
                  </a:lnTo>
                  <a:lnTo>
                    <a:pt x="82" y="49"/>
                  </a:lnTo>
                  <a:lnTo>
                    <a:pt x="83" y="51"/>
                  </a:lnTo>
                  <a:lnTo>
                    <a:pt x="79" y="57"/>
                  </a:lnTo>
                  <a:lnTo>
                    <a:pt x="79" y="58"/>
                  </a:lnTo>
                  <a:lnTo>
                    <a:pt x="81" y="59"/>
                  </a:lnTo>
                  <a:lnTo>
                    <a:pt x="83" y="64"/>
                  </a:lnTo>
                  <a:lnTo>
                    <a:pt x="85" y="66"/>
                  </a:lnTo>
                  <a:lnTo>
                    <a:pt x="87" y="68"/>
                  </a:lnTo>
                  <a:lnTo>
                    <a:pt x="88" y="68"/>
                  </a:lnTo>
                  <a:lnTo>
                    <a:pt x="86" y="65"/>
                  </a:lnTo>
                  <a:lnTo>
                    <a:pt x="88" y="65"/>
                  </a:lnTo>
                  <a:lnTo>
                    <a:pt x="90" y="65"/>
                  </a:lnTo>
                  <a:lnTo>
                    <a:pt x="89" y="66"/>
                  </a:lnTo>
                  <a:lnTo>
                    <a:pt x="90" y="68"/>
                  </a:lnTo>
                  <a:lnTo>
                    <a:pt x="91" y="72"/>
                  </a:lnTo>
                  <a:lnTo>
                    <a:pt x="93" y="73"/>
                  </a:lnTo>
                  <a:lnTo>
                    <a:pt x="94" y="75"/>
                  </a:lnTo>
                  <a:lnTo>
                    <a:pt x="97" y="81"/>
                  </a:lnTo>
                  <a:lnTo>
                    <a:pt x="100" y="81"/>
                  </a:lnTo>
                  <a:lnTo>
                    <a:pt x="103" y="83"/>
                  </a:lnTo>
                  <a:lnTo>
                    <a:pt x="107" y="89"/>
                  </a:lnTo>
                  <a:lnTo>
                    <a:pt x="111" y="89"/>
                  </a:lnTo>
                  <a:lnTo>
                    <a:pt x="111" y="91"/>
                  </a:lnTo>
                  <a:lnTo>
                    <a:pt x="110" y="91"/>
                  </a:lnTo>
                  <a:lnTo>
                    <a:pt x="107" y="90"/>
                  </a:lnTo>
                  <a:lnTo>
                    <a:pt x="108" y="93"/>
                  </a:lnTo>
                  <a:lnTo>
                    <a:pt x="112" y="92"/>
                  </a:lnTo>
                  <a:lnTo>
                    <a:pt x="114" y="92"/>
                  </a:lnTo>
                  <a:lnTo>
                    <a:pt x="116" y="90"/>
                  </a:lnTo>
                  <a:lnTo>
                    <a:pt x="118" y="90"/>
                  </a:lnTo>
                  <a:lnTo>
                    <a:pt x="120" y="87"/>
                  </a:lnTo>
                  <a:lnTo>
                    <a:pt x="119" y="84"/>
                  </a:lnTo>
                  <a:lnTo>
                    <a:pt x="121" y="79"/>
                  </a:lnTo>
                  <a:lnTo>
                    <a:pt x="122" y="80"/>
                  </a:lnTo>
                  <a:lnTo>
                    <a:pt x="121" y="65"/>
                  </a:lnTo>
                  <a:lnTo>
                    <a:pt x="119" y="61"/>
                  </a:lnTo>
                  <a:lnTo>
                    <a:pt x="106" y="39"/>
                  </a:lnTo>
                  <a:lnTo>
                    <a:pt x="103" y="32"/>
                  </a:lnTo>
                  <a:lnTo>
                    <a:pt x="104" y="32"/>
                  </a:lnTo>
                  <a:lnTo>
                    <a:pt x="96" y="19"/>
                  </a:lnTo>
                  <a:lnTo>
                    <a:pt x="90" y="4"/>
                  </a:lnTo>
                  <a:lnTo>
                    <a:pt x="90" y="2"/>
                  </a:lnTo>
                  <a:lnTo>
                    <a:pt x="88" y="1"/>
                  </a:lnTo>
                  <a:lnTo>
                    <a:pt x="82" y="0"/>
                  </a:lnTo>
                  <a:lnTo>
                    <a:pt x="81" y="2"/>
                  </a:lnTo>
                  <a:lnTo>
                    <a:pt x="82" y="8"/>
                  </a:lnTo>
                  <a:lnTo>
                    <a:pt x="79" y="8"/>
                  </a:lnTo>
                  <a:lnTo>
                    <a:pt x="79" y="5"/>
                  </a:lnTo>
                  <a:lnTo>
                    <a:pt x="40" y="8"/>
                  </a:lnTo>
                  <a:lnTo>
                    <a:pt x="38" y="3"/>
                  </a:lnTo>
                  <a:lnTo>
                    <a:pt x="0" y="6"/>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8" name="Freeform 11">
              <a:extLst>
                <a:ext uri="{FF2B5EF4-FFF2-40B4-BE49-F238E27FC236}">
                  <a16:creationId xmlns:a16="http://schemas.microsoft.com/office/drawing/2014/main" id="{BC2D72DF-7B1B-F245-C741-AB3A0E13603B}"/>
                </a:ext>
              </a:extLst>
            </p:cNvPr>
            <p:cNvSpPr>
              <a:spLocks/>
            </p:cNvSpPr>
            <p:nvPr/>
          </p:nvSpPr>
          <p:spPr bwMode="auto">
            <a:xfrm>
              <a:off x="6638925" y="5788025"/>
              <a:ext cx="66675" cy="38100"/>
            </a:xfrm>
            <a:custGeom>
              <a:avLst/>
              <a:gdLst/>
              <a:ahLst/>
              <a:cxnLst>
                <a:cxn ang="0">
                  <a:pos x="0" y="4"/>
                </a:cxn>
                <a:cxn ang="0">
                  <a:pos x="1" y="1"/>
                </a:cxn>
                <a:cxn ang="0">
                  <a:pos x="3" y="1"/>
                </a:cxn>
                <a:cxn ang="0">
                  <a:pos x="3" y="0"/>
                </a:cxn>
                <a:cxn ang="0">
                  <a:pos x="7" y="1"/>
                </a:cxn>
                <a:cxn ang="0">
                  <a:pos x="3" y="2"/>
                </a:cxn>
                <a:cxn ang="0">
                  <a:pos x="2" y="2"/>
                </a:cxn>
                <a:cxn ang="0">
                  <a:pos x="2" y="3"/>
                </a:cxn>
                <a:cxn ang="0">
                  <a:pos x="0" y="4"/>
                </a:cxn>
              </a:cxnLst>
              <a:rect l="0" t="0" r="r" b="b"/>
              <a:pathLst>
                <a:path w="7" h="4">
                  <a:moveTo>
                    <a:pt x="0" y="4"/>
                  </a:moveTo>
                  <a:lnTo>
                    <a:pt x="1" y="1"/>
                  </a:lnTo>
                  <a:lnTo>
                    <a:pt x="3" y="1"/>
                  </a:lnTo>
                  <a:lnTo>
                    <a:pt x="3" y="0"/>
                  </a:lnTo>
                  <a:lnTo>
                    <a:pt x="7" y="1"/>
                  </a:lnTo>
                  <a:lnTo>
                    <a:pt x="3" y="2"/>
                  </a:lnTo>
                  <a:lnTo>
                    <a:pt x="2" y="2"/>
                  </a:lnTo>
                  <a:lnTo>
                    <a:pt x="2" y="3"/>
                  </a:lnTo>
                  <a:lnTo>
                    <a:pt x="0" y="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19" name="Freeform 12">
              <a:extLst>
                <a:ext uri="{FF2B5EF4-FFF2-40B4-BE49-F238E27FC236}">
                  <a16:creationId xmlns:a16="http://schemas.microsoft.com/office/drawing/2014/main" id="{41339ED0-93AE-92ED-F608-3C978103F959}"/>
                </a:ext>
              </a:extLst>
            </p:cNvPr>
            <p:cNvSpPr>
              <a:spLocks/>
            </p:cNvSpPr>
            <p:nvPr/>
          </p:nvSpPr>
          <p:spPr bwMode="auto">
            <a:xfrm>
              <a:off x="6724650" y="5759450"/>
              <a:ext cx="47625" cy="28575"/>
            </a:xfrm>
            <a:custGeom>
              <a:avLst/>
              <a:gdLst/>
              <a:ahLst/>
              <a:cxnLst>
                <a:cxn ang="0">
                  <a:pos x="0" y="3"/>
                </a:cxn>
                <a:cxn ang="0">
                  <a:pos x="1" y="3"/>
                </a:cxn>
                <a:cxn ang="0">
                  <a:pos x="5" y="0"/>
                </a:cxn>
                <a:cxn ang="0">
                  <a:pos x="1" y="2"/>
                </a:cxn>
                <a:cxn ang="0">
                  <a:pos x="0" y="3"/>
                </a:cxn>
              </a:cxnLst>
              <a:rect l="0" t="0" r="r" b="b"/>
              <a:pathLst>
                <a:path w="5" h="3">
                  <a:moveTo>
                    <a:pt x="0" y="3"/>
                  </a:moveTo>
                  <a:lnTo>
                    <a:pt x="1" y="3"/>
                  </a:lnTo>
                  <a:lnTo>
                    <a:pt x="5" y="0"/>
                  </a:lnTo>
                  <a:lnTo>
                    <a:pt x="1" y="2"/>
                  </a:lnTo>
                  <a:lnTo>
                    <a:pt x="0" y="3"/>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0" name="Freeform 13">
              <a:extLst>
                <a:ext uri="{FF2B5EF4-FFF2-40B4-BE49-F238E27FC236}">
                  <a16:creationId xmlns:a16="http://schemas.microsoft.com/office/drawing/2014/main" id="{24295FFB-747C-DF60-B7B0-A2B7950111C5}"/>
                </a:ext>
              </a:extLst>
            </p:cNvPr>
            <p:cNvSpPr>
              <a:spLocks/>
            </p:cNvSpPr>
            <p:nvPr/>
          </p:nvSpPr>
          <p:spPr bwMode="auto">
            <a:xfrm>
              <a:off x="6810375" y="5664200"/>
              <a:ext cx="28575" cy="66675"/>
            </a:xfrm>
            <a:custGeom>
              <a:avLst/>
              <a:gdLst/>
              <a:ahLst/>
              <a:cxnLst>
                <a:cxn ang="0">
                  <a:pos x="0" y="7"/>
                </a:cxn>
                <a:cxn ang="0">
                  <a:pos x="1" y="5"/>
                </a:cxn>
                <a:cxn ang="0">
                  <a:pos x="3" y="0"/>
                </a:cxn>
                <a:cxn ang="0">
                  <a:pos x="2" y="2"/>
                </a:cxn>
                <a:cxn ang="0">
                  <a:pos x="0" y="7"/>
                </a:cxn>
              </a:cxnLst>
              <a:rect l="0" t="0" r="r" b="b"/>
              <a:pathLst>
                <a:path w="3" h="7">
                  <a:moveTo>
                    <a:pt x="0" y="7"/>
                  </a:moveTo>
                  <a:lnTo>
                    <a:pt x="1" y="5"/>
                  </a:lnTo>
                  <a:lnTo>
                    <a:pt x="3" y="0"/>
                  </a:lnTo>
                  <a:lnTo>
                    <a:pt x="2" y="2"/>
                  </a:lnTo>
                  <a:lnTo>
                    <a:pt x="0" y="7"/>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1" name="Freeform 14">
              <a:extLst>
                <a:ext uri="{FF2B5EF4-FFF2-40B4-BE49-F238E27FC236}">
                  <a16:creationId xmlns:a16="http://schemas.microsoft.com/office/drawing/2014/main" id="{725116B5-2AC2-E864-2FC0-40578F1FBFF8}"/>
                </a:ext>
              </a:extLst>
            </p:cNvPr>
            <p:cNvSpPr>
              <a:spLocks/>
            </p:cNvSpPr>
            <p:nvPr/>
          </p:nvSpPr>
          <p:spPr bwMode="auto">
            <a:xfrm>
              <a:off x="5895975" y="4197350"/>
              <a:ext cx="695325" cy="714375"/>
            </a:xfrm>
            <a:custGeom>
              <a:avLst/>
              <a:gdLst/>
              <a:ahLst/>
              <a:cxnLst>
                <a:cxn ang="0">
                  <a:pos x="0" y="4"/>
                </a:cxn>
                <a:cxn ang="0">
                  <a:pos x="10" y="39"/>
                </a:cxn>
                <a:cxn ang="0">
                  <a:pos x="13" y="45"/>
                </a:cxn>
                <a:cxn ang="0">
                  <a:pos x="14" y="49"/>
                </a:cxn>
                <a:cxn ang="0">
                  <a:pos x="13" y="52"/>
                </a:cxn>
                <a:cxn ang="0">
                  <a:pos x="12" y="57"/>
                </a:cxn>
                <a:cxn ang="0">
                  <a:pos x="16" y="70"/>
                </a:cxn>
                <a:cxn ang="0">
                  <a:pos x="18" y="75"/>
                </a:cxn>
                <a:cxn ang="0">
                  <a:pos x="57" y="72"/>
                </a:cxn>
                <a:cxn ang="0">
                  <a:pos x="57" y="75"/>
                </a:cxn>
                <a:cxn ang="0">
                  <a:pos x="60" y="75"/>
                </a:cxn>
                <a:cxn ang="0">
                  <a:pos x="59" y="69"/>
                </a:cxn>
                <a:cxn ang="0">
                  <a:pos x="60" y="67"/>
                </a:cxn>
                <a:cxn ang="0">
                  <a:pos x="66" y="68"/>
                </a:cxn>
                <a:cxn ang="0">
                  <a:pos x="67" y="64"/>
                </a:cxn>
                <a:cxn ang="0">
                  <a:pos x="66" y="64"/>
                </a:cxn>
                <a:cxn ang="0">
                  <a:pos x="67" y="63"/>
                </a:cxn>
                <a:cxn ang="0">
                  <a:pos x="65" y="62"/>
                </a:cxn>
                <a:cxn ang="0">
                  <a:pos x="66" y="60"/>
                </a:cxn>
                <a:cxn ang="0">
                  <a:pos x="66" y="58"/>
                </a:cxn>
                <a:cxn ang="0">
                  <a:pos x="69" y="56"/>
                </a:cxn>
                <a:cxn ang="0">
                  <a:pos x="68" y="54"/>
                </a:cxn>
                <a:cxn ang="0">
                  <a:pos x="69" y="53"/>
                </a:cxn>
                <a:cxn ang="0">
                  <a:pos x="70" y="51"/>
                </a:cxn>
                <a:cxn ang="0">
                  <a:pos x="69" y="51"/>
                </a:cxn>
                <a:cxn ang="0">
                  <a:pos x="70" y="49"/>
                </a:cxn>
                <a:cxn ang="0">
                  <a:pos x="69" y="48"/>
                </a:cxn>
                <a:cxn ang="0">
                  <a:pos x="71" y="48"/>
                </a:cxn>
                <a:cxn ang="0">
                  <a:pos x="73" y="46"/>
                </a:cxn>
                <a:cxn ang="0">
                  <a:pos x="72" y="45"/>
                </a:cxn>
                <a:cxn ang="0">
                  <a:pos x="70" y="44"/>
                </a:cxn>
                <a:cxn ang="0">
                  <a:pos x="68" y="42"/>
                </a:cxn>
                <a:cxn ang="0">
                  <a:pos x="65" y="37"/>
                </a:cxn>
                <a:cxn ang="0">
                  <a:pos x="63" y="37"/>
                </a:cxn>
                <a:cxn ang="0">
                  <a:pos x="60" y="30"/>
                </a:cxn>
                <a:cxn ang="0">
                  <a:pos x="55" y="27"/>
                </a:cxn>
                <a:cxn ang="0">
                  <a:pos x="52" y="22"/>
                </a:cxn>
                <a:cxn ang="0">
                  <a:pos x="44" y="16"/>
                </a:cxn>
                <a:cxn ang="0">
                  <a:pos x="40" y="11"/>
                </a:cxn>
                <a:cxn ang="0">
                  <a:pos x="31" y="5"/>
                </a:cxn>
                <a:cxn ang="0">
                  <a:pos x="34" y="0"/>
                </a:cxn>
                <a:cxn ang="0">
                  <a:pos x="18" y="2"/>
                </a:cxn>
                <a:cxn ang="0">
                  <a:pos x="0" y="4"/>
                </a:cxn>
              </a:cxnLst>
              <a:rect l="0" t="0" r="r" b="b"/>
              <a:pathLst>
                <a:path w="73" h="75">
                  <a:moveTo>
                    <a:pt x="0" y="4"/>
                  </a:moveTo>
                  <a:lnTo>
                    <a:pt x="10" y="39"/>
                  </a:lnTo>
                  <a:lnTo>
                    <a:pt x="13" y="45"/>
                  </a:lnTo>
                  <a:lnTo>
                    <a:pt x="14" y="49"/>
                  </a:lnTo>
                  <a:lnTo>
                    <a:pt x="13" y="52"/>
                  </a:lnTo>
                  <a:lnTo>
                    <a:pt x="12" y="57"/>
                  </a:lnTo>
                  <a:lnTo>
                    <a:pt x="16" y="70"/>
                  </a:lnTo>
                  <a:lnTo>
                    <a:pt x="18" y="75"/>
                  </a:lnTo>
                  <a:lnTo>
                    <a:pt x="57" y="72"/>
                  </a:lnTo>
                  <a:lnTo>
                    <a:pt x="57" y="75"/>
                  </a:lnTo>
                  <a:lnTo>
                    <a:pt x="60" y="75"/>
                  </a:lnTo>
                  <a:lnTo>
                    <a:pt x="59" y="69"/>
                  </a:lnTo>
                  <a:lnTo>
                    <a:pt x="60" y="67"/>
                  </a:lnTo>
                  <a:lnTo>
                    <a:pt x="66" y="68"/>
                  </a:lnTo>
                  <a:lnTo>
                    <a:pt x="67" y="64"/>
                  </a:lnTo>
                  <a:lnTo>
                    <a:pt x="66" y="64"/>
                  </a:lnTo>
                  <a:lnTo>
                    <a:pt x="67" y="63"/>
                  </a:lnTo>
                  <a:lnTo>
                    <a:pt x="65" y="62"/>
                  </a:lnTo>
                  <a:lnTo>
                    <a:pt x="66" y="60"/>
                  </a:lnTo>
                  <a:lnTo>
                    <a:pt x="66" y="58"/>
                  </a:lnTo>
                  <a:lnTo>
                    <a:pt x="69" y="56"/>
                  </a:lnTo>
                  <a:lnTo>
                    <a:pt x="68" y="54"/>
                  </a:lnTo>
                  <a:lnTo>
                    <a:pt x="69" y="53"/>
                  </a:lnTo>
                  <a:lnTo>
                    <a:pt x="70" y="51"/>
                  </a:lnTo>
                  <a:lnTo>
                    <a:pt x="69" y="51"/>
                  </a:lnTo>
                  <a:lnTo>
                    <a:pt x="70" y="49"/>
                  </a:lnTo>
                  <a:lnTo>
                    <a:pt x="69" y="48"/>
                  </a:lnTo>
                  <a:lnTo>
                    <a:pt x="71" y="48"/>
                  </a:lnTo>
                  <a:lnTo>
                    <a:pt x="73" y="46"/>
                  </a:lnTo>
                  <a:lnTo>
                    <a:pt x="72" y="45"/>
                  </a:lnTo>
                  <a:lnTo>
                    <a:pt x="70" y="44"/>
                  </a:lnTo>
                  <a:lnTo>
                    <a:pt x="68" y="42"/>
                  </a:lnTo>
                  <a:lnTo>
                    <a:pt x="65" y="37"/>
                  </a:lnTo>
                  <a:lnTo>
                    <a:pt x="63" y="37"/>
                  </a:lnTo>
                  <a:lnTo>
                    <a:pt x="60" y="30"/>
                  </a:lnTo>
                  <a:lnTo>
                    <a:pt x="55" y="27"/>
                  </a:lnTo>
                  <a:lnTo>
                    <a:pt x="52" y="22"/>
                  </a:lnTo>
                  <a:lnTo>
                    <a:pt x="44" y="16"/>
                  </a:lnTo>
                  <a:lnTo>
                    <a:pt x="40" y="11"/>
                  </a:lnTo>
                  <a:lnTo>
                    <a:pt x="31" y="5"/>
                  </a:lnTo>
                  <a:lnTo>
                    <a:pt x="34" y="0"/>
                  </a:lnTo>
                  <a:lnTo>
                    <a:pt x="18" y="2"/>
                  </a:lnTo>
                  <a:lnTo>
                    <a:pt x="0" y="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2" name="Freeform 15">
              <a:extLst>
                <a:ext uri="{FF2B5EF4-FFF2-40B4-BE49-F238E27FC236}">
                  <a16:creationId xmlns:a16="http://schemas.microsoft.com/office/drawing/2014/main" id="{0A60AB49-7C10-E540-DC8B-96102FAB8B4B}"/>
                </a:ext>
              </a:extLst>
            </p:cNvPr>
            <p:cNvSpPr>
              <a:spLocks/>
            </p:cNvSpPr>
            <p:nvPr/>
          </p:nvSpPr>
          <p:spPr bwMode="auto">
            <a:xfrm>
              <a:off x="2066925" y="1787525"/>
              <a:ext cx="762000" cy="1228725"/>
            </a:xfrm>
            <a:custGeom>
              <a:avLst/>
              <a:gdLst/>
              <a:ahLst/>
              <a:cxnLst>
                <a:cxn ang="0">
                  <a:pos x="0" y="114"/>
                </a:cxn>
                <a:cxn ang="0">
                  <a:pos x="6" y="87"/>
                </a:cxn>
                <a:cxn ang="0">
                  <a:pos x="9" y="79"/>
                </a:cxn>
                <a:cxn ang="0">
                  <a:pos x="7" y="76"/>
                </a:cxn>
                <a:cxn ang="0">
                  <a:pos x="7" y="72"/>
                </a:cxn>
                <a:cxn ang="0">
                  <a:pos x="12" y="68"/>
                </a:cxn>
                <a:cxn ang="0">
                  <a:pos x="16" y="61"/>
                </a:cxn>
                <a:cxn ang="0">
                  <a:pos x="20" y="56"/>
                </a:cxn>
                <a:cxn ang="0">
                  <a:pos x="17" y="51"/>
                </a:cxn>
                <a:cxn ang="0">
                  <a:pos x="16" y="48"/>
                </a:cxn>
                <a:cxn ang="0">
                  <a:pos x="16" y="41"/>
                </a:cxn>
                <a:cxn ang="0">
                  <a:pos x="26" y="0"/>
                </a:cxn>
                <a:cxn ang="0">
                  <a:pos x="37" y="2"/>
                </a:cxn>
                <a:cxn ang="0">
                  <a:pos x="33" y="18"/>
                </a:cxn>
                <a:cxn ang="0">
                  <a:pos x="36" y="24"/>
                </a:cxn>
                <a:cxn ang="0">
                  <a:pos x="36" y="28"/>
                </a:cxn>
                <a:cxn ang="0">
                  <a:pos x="35" y="28"/>
                </a:cxn>
                <a:cxn ang="0">
                  <a:pos x="39" y="32"/>
                </a:cxn>
                <a:cxn ang="0">
                  <a:pos x="43" y="43"/>
                </a:cxn>
                <a:cxn ang="0">
                  <a:pos x="45" y="42"/>
                </a:cxn>
                <a:cxn ang="0">
                  <a:pos x="45" y="44"/>
                </a:cxn>
                <a:cxn ang="0">
                  <a:pos x="47" y="44"/>
                </a:cxn>
                <a:cxn ang="0">
                  <a:pos x="48" y="45"/>
                </a:cxn>
                <a:cxn ang="0">
                  <a:pos x="45" y="52"/>
                </a:cxn>
                <a:cxn ang="0">
                  <a:pos x="45" y="57"/>
                </a:cxn>
                <a:cxn ang="0">
                  <a:pos x="42" y="62"/>
                </a:cxn>
                <a:cxn ang="0">
                  <a:pos x="44" y="64"/>
                </a:cxn>
                <a:cxn ang="0">
                  <a:pos x="49" y="61"/>
                </a:cxn>
                <a:cxn ang="0">
                  <a:pos x="54" y="77"/>
                </a:cxn>
                <a:cxn ang="0">
                  <a:pos x="56" y="78"/>
                </a:cxn>
                <a:cxn ang="0">
                  <a:pos x="57" y="83"/>
                </a:cxn>
                <a:cxn ang="0">
                  <a:pos x="58" y="85"/>
                </a:cxn>
                <a:cxn ang="0">
                  <a:pos x="60" y="83"/>
                </a:cxn>
                <a:cxn ang="0">
                  <a:pos x="64" y="85"/>
                </a:cxn>
                <a:cxn ang="0">
                  <a:pos x="66" y="83"/>
                </a:cxn>
                <a:cxn ang="0">
                  <a:pos x="73" y="85"/>
                </a:cxn>
                <a:cxn ang="0">
                  <a:pos x="75" y="85"/>
                </a:cxn>
                <a:cxn ang="0">
                  <a:pos x="77" y="82"/>
                </a:cxn>
                <a:cxn ang="0">
                  <a:pos x="80" y="87"/>
                </a:cxn>
                <a:cxn ang="0">
                  <a:pos x="73" y="129"/>
                </a:cxn>
                <a:cxn ang="0">
                  <a:pos x="36" y="122"/>
                </a:cxn>
                <a:cxn ang="0">
                  <a:pos x="0" y="114"/>
                </a:cxn>
              </a:cxnLst>
              <a:rect l="0" t="0" r="r" b="b"/>
              <a:pathLst>
                <a:path w="80" h="129">
                  <a:moveTo>
                    <a:pt x="0" y="114"/>
                  </a:moveTo>
                  <a:lnTo>
                    <a:pt x="6" y="87"/>
                  </a:lnTo>
                  <a:lnTo>
                    <a:pt x="9" y="79"/>
                  </a:lnTo>
                  <a:lnTo>
                    <a:pt x="7" y="76"/>
                  </a:lnTo>
                  <a:lnTo>
                    <a:pt x="7" y="72"/>
                  </a:lnTo>
                  <a:lnTo>
                    <a:pt x="12" y="68"/>
                  </a:lnTo>
                  <a:lnTo>
                    <a:pt x="16" y="61"/>
                  </a:lnTo>
                  <a:lnTo>
                    <a:pt x="20" y="56"/>
                  </a:lnTo>
                  <a:lnTo>
                    <a:pt x="17" y="51"/>
                  </a:lnTo>
                  <a:lnTo>
                    <a:pt x="16" y="48"/>
                  </a:lnTo>
                  <a:lnTo>
                    <a:pt x="16" y="41"/>
                  </a:lnTo>
                  <a:lnTo>
                    <a:pt x="26" y="0"/>
                  </a:lnTo>
                  <a:lnTo>
                    <a:pt x="37" y="2"/>
                  </a:lnTo>
                  <a:lnTo>
                    <a:pt x="33" y="18"/>
                  </a:lnTo>
                  <a:lnTo>
                    <a:pt x="36" y="24"/>
                  </a:lnTo>
                  <a:lnTo>
                    <a:pt x="36" y="28"/>
                  </a:lnTo>
                  <a:lnTo>
                    <a:pt x="35" y="28"/>
                  </a:lnTo>
                  <a:lnTo>
                    <a:pt x="39" y="32"/>
                  </a:lnTo>
                  <a:lnTo>
                    <a:pt x="43" y="43"/>
                  </a:lnTo>
                  <a:lnTo>
                    <a:pt x="45" y="42"/>
                  </a:lnTo>
                  <a:lnTo>
                    <a:pt x="45" y="44"/>
                  </a:lnTo>
                  <a:lnTo>
                    <a:pt x="47" y="44"/>
                  </a:lnTo>
                  <a:lnTo>
                    <a:pt x="48" y="45"/>
                  </a:lnTo>
                  <a:lnTo>
                    <a:pt x="45" y="52"/>
                  </a:lnTo>
                  <a:lnTo>
                    <a:pt x="45" y="57"/>
                  </a:lnTo>
                  <a:lnTo>
                    <a:pt x="42" y="62"/>
                  </a:lnTo>
                  <a:lnTo>
                    <a:pt x="44" y="64"/>
                  </a:lnTo>
                  <a:lnTo>
                    <a:pt x="49" y="61"/>
                  </a:lnTo>
                  <a:lnTo>
                    <a:pt x="54" y="77"/>
                  </a:lnTo>
                  <a:lnTo>
                    <a:pt x="56" y="78"/>
                  </a:lnTo>
                  <a:lnTo>
                    <a:pt x="57" y="83"/>
                  </a:lnTo>
                  <a:lnTo>
                    <a:pt x="58" y="85"/>
                  </a:lnTo>
                  <a:lnTo>
                    <a:pt x="60" y="83"/>
                  </a:lnTo>
                  <a:lnTo>
                    <a:pt x="64" y="85"/>
                  </a:lnTo>
                  <a:lnTo>
                    <a:pt x="66" y="83"/>
                  </a:lnTo>
                  <a:lnTo>
                    <a:pt x="73" y="85"/>
                  </a:lnTo>
                  <a:lnTo>
                    <a:pt x="75" y="85"/>
                  </a:lnTo>
                  <a:lnTo>
                    <a:pt x="77" y="82"/>
                  </a:lnTo>
                  <a:lnTo>
                    <a:pt x="80" y="87"/>
                  </a:lnTo>
                  <a:lnTo>
                    <a:pt x="73" y="129"/>
                  </a:lnTo>
                  <a:lnTo>
                    <a:pt x="36" y="122"/>
                  </a:lnTo>
                  <a:lnTo>
                    <a:pt x="0" y="11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3" name="Freeform 16">
              <a:extLst>
                <a:ext uri="{FF2B5EF4-FFF2-40B4-BE49-F238E27FC236}">
                  <a16:creationId xmlns:a16="http://schemas.microsoft.com/office/drawing/2014/main" id="{0FE2CA13-C582-995B-5320-16E5B4AB473F}"/>
                </a:ext>
              </a:extLst>
            </p:cNvPr>
            <p:cNvSpPr>
              <a:spLocks/>
            </p:cNvSpPr>
            <p:nvPr/>
          </p:nvSpPr>
          <p:spPr bwMode="auto">
            <a:xfrm>
              <a:off x="5086350" y="3044825"/>
              <a:ext cx="504825" cy="904875"/>
            </a:xfrm>
            <a:custGeom>
              <a:avLst/>
              <a:gdLst/>
              <a:ahLst/>
              <a:cxnLst>
                <a:cxn ang="0">
                  <a:pos x="0" y="42"/>
                </a:cxn>
                <a:cxn ang="0">
                  <a:pos x="2" y="39"/>
                </a:cxn>
                <a:cxn ang="0">
                  <a:pos x="5" y="33"/>
                </a:cxn>
                <a:cxn ang="0">
                  <a:pos x="7" y="27"/>
                </a:cxn>
                <a:cxn ang="0">
                  <a:pos x="5" y="22"/>
                </a:cxn>
                <a:cxn ang="0">
                  <a:pos x="14" y="16"/>
                </a:cxn>
                <a:cxn ang="0">
                  <a:pos x="16" y="12"/>
                </a:cxn>
                <a:cxn ang="0">
                  <a:pos x="16" y="10"/>
                </a:cxn>
                <a:cxn ang="0">
                  <a:pos x="9" y="3"/>
                </a:cxn>
                <a:cxn ang="0">
                  <a:pos x="45" y="0"/>
                </a:cxn>
                <a:cxn ang="0">
                  <a:pos x="46" y="6"/>
                </a:cxn>
                <a:cxn ang="0">
                  <a:pos x="49" y="13"/>
                </a:cxn>
                <a:cxn ang="0">
                  <a:pos x="52" y="49"/>
                </a:cxn>
                <a:cxn ang="0">
                  <a:pos x="51" y="56"/>
                </a:cxn>
                <a:cxn ang="0">
                  <a:pos x="53" y="61"/>
                </a:cxn>
                <a:cxn ang="0">
                  <a:pos x="51" y="69"/>
                </a:cxn>
                <a:cxn ang="0">
                  <a:pos x="49" y="73"/>
                </a:cxn>
                <a:cxn ang="0">
                  <a:pos x="47" y="78"/>
                </a:cxn>
                <a:cxn ang="0">
                  <a:pos x="48" y="80"/>
                </a:cxn>
                <a:cxn ang="0">
                  <a:pos x="47" y="84"/>
                </a:cxn>
                <a:cxn ang="0">
                  <a:pos x="48" y="85"/>
                </a:cxn>
                <a:cxn ang="0">
                  <a:pos x="44" y="87"/>
                </a:cxn>
                <a:cxn ang="0">
                  <a:pos x="43" y="93"/>
                </a:cxn>
                <a:cxn ang="0">
                  <a:pos x="37" y="91"/>
                </a:cxn>
                <a:cxn ang="0">
                  <a:pos x="34" y="94"/>
                </a:cxn>
                <a:cxn ang="0">
                  <a:pos x="34" y="95"/>
                </a:cxn>
                <a:cxn ang="0">
                  <a:pos x="32" y="95"/>
                </a:cxn>
                <a:cxn ang="0">
                  <a:pos x="30" y="91"/>
                </a:cxn>
                <a:cxn ang="0">
                  <a:pos x="29" y="85"/>
                </a:cxn>
                <a:cxn ang="0">
                  <a:pos x="26" y="82"/>
                </a:cxn>
                <a:cxn ang="0">
                  <a:pos x="23" y="80"/>
                </a:cxn>
                <a:cxn ang="0">
                  <a:pos x="18" y="77"/>
                </a:cxn>
                <a:cxn ang="0">
                  <a:pos x="17" y="72"/>
                </a:cxn>
                <a:cxn ang="0">
                  <a:pos x="19" y="65"/>
                </a:cxn>
                <a:cxn ang="0">
                  <a:pos x="17" y="63"/>
                </a:cxn>
                <a:cxn ang="0">
                  <a:pos x="12" y="63"/>
                </a:cxn>
                <a:cxn ang="0">
                  <a:pos x="11" y="58"/>
                </a:cxn>
                <a:cxn ang="0">
                  <a:pos x="3" y="50"/>
                </a:cxn>
                <a:cxn ang="0">
                  <a:pos x="0" y="42"/>
                </a:cxn>
              </a:cxnLst>
              <a:rect l="0" t="0" r="r" b="b"/>
              <a:pathLst>
                <a:path w="53" h="95">
                  <a:moveTo>
                    <a:pt x="0" y="42"/>
                  </a:moveTo>
                  <a:lnTo>
                    <a:pt x="2" y="39"/>
                  </a:lnTo>
                  <a:lnTo>
                    <a:pt x="5" y="33"/>
                  </a:lnTo>
                  <a:lnTo>
                    <a:pt x="7" y="27"/>
                  </a:lnTo>
                  <a:lnTo>
                    <a:pt x="5" y="22"/>
                  </a:lnTo>
                  <a:lnTo>
                    <a:pt x="14" y="16"/>
                  </a:lnTo>
                  <a:lnTo>
                    <a:pt x="16" y="12"/>
                  </a:lnTo>
                  <a:lnTo>
                    <a:pt x="16" y="10"/>
                  </a:lnTo>
                  <a:lnTo>
                    <a:pt x="9" y="3"/>
                  </a:lnTo>
                  <a:lnTo>
                    <a:pt x="45" y="0"/>
                  </a:lnTo>
                  <a:lnTo>
                    <a:pt x="46" y="6"/>
                  </a:lnTo>
                  <a:lnTo>
                    <a:pt x="49" y="13"/>
                  </a:lnTo>
                  <a:lnTo>
                    <a:pt x="52" y="49"/>
                  </a:lnTo>
                  <a:lnTo>
                    <a:pt x="51" y="56"/>
                  </a:lnTo>
                  <a:lnTo>
                    <a:pt x="53" y="61"/>
                  </a:lnTo>
                  <a:lnTo>
                    <a:pt x="51" y="69"/>
                  </a:lnTo>
                  <a:lnTo>
                    <a:pt x="49" y="73"/>
                  </a:lnTo>
                  <a:lnTo>
                    <a:pt x="47" y="78"/>
                  </a:lnTo>
                  <a:lnTo>
                    <a:pt x="48" y="80"/>
                  </a:lnTo>
                  <a:lnTo>
                    <a:pt x="47" y="84"/>
                  </a:lnTo>
                  <a:lnTo>
                    <a:pt x="48" y="85"/>
                  </a:lnTo>
                  <a:lnTo>
                    <a:pt x="44" y="87"/>
                  </a:lnTo>
                  <a:lnTo>
                    <a:pt x="43" y="93"/>
                  </a:lnTo>
                  <a:lnTo>
                    <a:pt x="37" y="91"/>
                  </a:lnTo>
                  <a:lnTo>
                    <a:pt x="34" y="94"/>
                  </a:lnTo>
                  <a:lnTo>
                    <a:pt x="34" y="95"/>
                  </a:lnTo>
                  <a:lnTo>
                    <a:pt x="32" y="95"/>
                  </a:lnTo>
                  <a:lnTo>
                    <a:pt x="30" y="91"/>
                  </a:lnTo>
                  <a:lnTo>
                    <a:pt x="29" y="85"/>
                  </a:lnTo>
                  <a:lnTo>
                    <a:pt x="26" y="82"/>
                  </a:lnTo>
                  <a:lnTo>
                    <a:pt x="23" y="80"/>
                  </a:lnTo>
                  <a:lnTo>
                    <a:pt x="18" y="77"/>
                  </a:lnTo>
                  <a:lnTo>
                    <a:pt x="17" y="72"/>
                  </a:lnTo>
                  <a:lnTo>
                    <a:pt x="19" y="65"/>
                  </a:lnTo>
                  <a:lnTo>
                    <a:pt x="17" y="63"/>
                  </a:lnTo>
                  <a:lnTo>
                    <a:pt x="12" y="63"/>
                  </a:lnTo>
                  <a:lnTo>
                    <a:pt x="11" y="58"/>
                  </a:lnTo>
                  <a:lnTo>
                    <a:pt x="3" y="50"/>
                  </a:lnTo>
                  <a:lnTo>
                    <a:pt x="0" y="4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4" name="Freeform 17">
              <a:extLst>
                <a:ext uri="{FF2B5EF4-FFF2-40B4-BE49-F238E27FC236}">
                  <a16:creationId xmlns:a16="http://schemas.microsoft.com/office/drawing/2014/main" id="{3A5FAB5F-3C09-4483-7AED-F85D2AD5DA46}"/>
                </a:ext>
              </a:extLst>
            </p:cNvPr>
            <p:cNvSpPr>
              <a:spLocks/>
            </p:cNvSpPr>
            <p:nvPr/>
          </p:nvSpPr>
          <p:spPr bwMode="auto">
            <a:xfrm>
              <a:off x="5534025" y="3130550"/>
              <a:ext cx="400050" cy="676275"/>
            </a:xfrm>
            <a:custGeom>
              <a:avLst/>
              <a:gdLst/>
              <a:ahLst/>
              <a:cxnLst>
                <a:cxn ang="0">
                  <a:pos x="0" y="69"/>
                </a:cxn>
                <a:cxn ang="0">
                  <a:pos x="1" y="71"/>
                </a:cxn>
                <a:cxn ang="0">
                  <a:pos x="2" y="69"/>
                </a:cxn>
                <a:cxn ang="0">
                  <a:pos x="9" y="68"/>
                </a:cxn>
                <a:cxn ang="0">
                  <a:pos x="10" y="69"/>
                </a:cxn>
                <a:cxn ang="0">
                  <a:pos x="17" y="67"/>
                </a:cxn>
                <a:cxn ang="0">
                  <a:pos x="19" y="69"/>
                </a:cxn>
                <a:cxn ang="0">
                  <a:pos x="21" y="64"/>
                </a:cxn>
                <a:cxn ang="0">
                  <a:pos x="23" y="62"/>
                </a:cxn>
                <a:cxn ang="0">
                  <a:pos x="28" y="65"/>
                </a:cxn>
                <a:cxn ang="0">
                  <a:pos x="29" y="62"/>
                </a:cxn>
                <a:cxn ang="0">
                  <a:pos x="34" y="56"/>
                </a:cxn>
                <a:cxn ang="0">
                  <a:pos x="35" y="52"/>
                </a:cxn>
                <a:cxn ang="0">
                  <a:pos x="37" y="53"/>
                </a:cxn>
                <a:cxn ang="0">
                  <a:pos x="42" y="49"/>
                </a:cxn>
                <a:cxn ang="0">
                  <a:pos x="40" y="46"/>
                </a:cxn>
                <a:cxn ang="0">
                  <a:pos x="41" y="45"/>
                </a:cxn>
                <a:cxn ang="0">
                  <a:pos x="36" y="1"/>
                </a:cxn>
                <a:cxn ang="0">
                  <a:pos x="36" y="0"/>
                </a:cxn>
                <a:cxn ang="0">
                  <a:pos x="11" y="3"/>
                </a:cxn>
                <a:cxn ang="0">
                  <a:pos x="6" y="5"/>
                </a:cxn>
                <a:cxn ang="0">
                  <a:pos x="2" y="4"/>
                </a:cxn>
                <a:cxn ang="0">
                  <a:pos x="5" y="40"/>
                </a:cxn>
                <a:cxn ang="0">
                  <a:pos x="4" y="47"/>
                </a:cxn>
                <a:cxn ang="0">
                  <a:pos x="6" y="52"/>
                </a:cxn>
                <a:cxn ang="0">
                  <a:pos x="4" y="60"/>
                </a:cxn>
                <a:cxn ang="0">
                  <a:pos x="2" y="64"/>
                </a:cxn>
                <a:cxn ang="0">
                  <a:pos x="0" y="69"/>
                </a:cxn>
              </a:cxnLst>
              <a:rect l="0" t="0" r="r" b="b"/>
              <a:pathLst>
                <a:path w="42" h="71">
                  <a:moveTo>
                    <a:pt x="0" y="69"/>
                  </a:moveTo>
                  <a:lnTo>
                    <a:pt x="1" y="71"/>
                  </a:lnTo>
                  <a:lnTo>
                    <a:pt x="2" y="69"/>
                  </a:lnTo>
                  <a:lnTo>
                    <a:pt x="9" y="68"/>
                  </a:lnTo>
                  <a:lnTo>
                    <a:pt x="10" y="69"/>
                  </a:lnTo>
                  <a:lnTo>
                    <a:pt x="17" y="67"/>
                  </a:lnTo>
                  <a:lnTo>
                    <a:pt x="19" y="69"/>
                  </a:lnTo>
                  <a:lnTo>
                    <a:pt x="21" y="64"/>
                  </a:lnTo>
                  <a:lnTo>
                    <a:pt x="23" y="62"/>
                  </a:lnTo>
                  <a:lnTo>
                    <a:pt x="28" y="65"/>
                  </a:lnTo>
                  <a:lnTo>
                    <a:pt x="29" y="62"/>
                  </a:lnTo>
                  <a:lnTo>
                    <a:pt x="34" y="56"/>
                  </a:lnTo>
                  <a:lnTo>
                    <a:pt x="35" y="52"/>
                  </a:lnTo>
                  <a:lnTo>
                    <a:pt x="37" y="53"/>
                  </a:lnTo>
                  <a:lnTo>
                    <a:pt x="42" y="49"/>
                  </a:lnTo>
                  <a:lnTo>
                    <a:pt x="40" y="46"/>
                  </a:lnTo>
                  <a:lnTo>
                    <a:pt x="41" y="45"/>
                  </a:lnTo>
                  <a:lnTo>
                    <a:pt x="36" y="1"/>
                  </a:lnTo>
                  <a:lnTo>
                    <a:pt x="36" y="0"/>
                  </a:lnTo>
                  <a:lnTo>
                    <a:pt x="11" y="3"/>
                  </a:lnTo>
                  <a:lnTo>
                    <a:pt x="6" y="5"/>
                  </a:lnTo>
                  <a:lnTo>
                    <a:pt x="2" y="4"/>
                  </a:lnTo>
                  <a:lnTo>
                    <a:pt x="5" y="40"/>
                  </a:lnTo>
                  <a:lnTo>
                    <a:pt x="4" y="47"/>
                  </a:lnTo>
                  <a:lnTo>
                    <a:pt x="6" y="52"/>
                  </a:lnTo>
                  <a:lnTo>
                    <a:pt x="4" y="60"/>
                  </a:lnTo>
                  <a:lnTo>
                    <a:pt x="2" y="64"/>
                  </a:lnTo>
                  <a:lnTo>
                    <a:pt x="0" y="6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5" name="Freeform 18">
              <a:extLst>
                <a:ext uri="{FF2B5EF4-FFF2-40B4-BE49-F238E27FC236}">
                  <a16:creationId xmlns:a16="http://schemas.microsoft.com/office/drawing/2014/main" id="{58358D2D-E7EE-4E13-AC07-340A8C4F54B5}"/>
                </a:ext>
              </a:extLst>
            </p:cNvPr>
            <p:cNvSpPr>
              <a:spLocks/>
            </p:cNvSpPr>
            <p:nvPr/>
          </p:nvSpPr>
          <p:spPr bwMode="auto">
            <a:xfrm>
              <a:off x="4476750" y="2911475"/>
              <a:ext cx="762000" cy="504825"/>
            </a:xfrm>
            <a:custGeom>
              <a:avLst/>
              <a:gdLst/>
              <a:ahLst/>
              <a:cxnLst>
                <a:cxn ang="0">
                  <a:pos x="0" y="1"/>
                </a:cxn>
                <a:cxn ang="0">
                  <a:pos x="0" y="5"/>
                </a:cxn>
                <a:cxn ang="0">
                  <a:pos x="2" y="8"/>
                </a:cxn>
                <a:cxn ang="0">
                  <a:pos x="1" y="11"/>
                </a:cxn>
                <a:cxn ang="0">
                  <a:pos x="2" y="19"/>
                </a:cxn>
                <a:cxn ang="0">
                  <a:pos x="6" y="29"/>
                </a:cxn>
                <a:cxn ang="0">
                  <a:pos x="6" y="32"/>
                </a:cxn>
                <a:cxn ang="0">
                  <a:pos x="8" y="37"/>
                </a:cxn>
                <a:cxn ang="0">
                  <a:pos x="9" y="45"/>
                </a:cxn>
                <a:cxn ang="0">
                  <a:pos x="9" y="48"/>
                </a:cxn>
                <a:cxn ang="0">
                  <a:pos x="10" y="50"/>
                </a:cxn>
                <a:cxn ang="0">
                  <a:pos x="62" y="49"/>
                </a:cxn>
                <a:cxn ang="0">
                  <a:pos x="66" y="53"/>
                </a:cxn>
                <a:cxn ang="0">
                  <a:pos x="69" y="47"/>
                </a:cxn>
                <a:cxn ang="0">
                  <a:pos x="71" y="41"/>
                </a:cxn>
                <a:cxn ang="0">
                  <a:pos x="69" y="36"/>
                </a:cxn>
                <a:cxn ang="0">
                  <a:pos x="78" y="30"/>
                </a:cxn>
                <a:cxn ang="0">
                  <a:pos x="80" y="26"/>
                </a:cxn>
                <a:cxn ang="0">
                  <a:pos x="80" y="24"/>
                </a:cxn>
                <a:cxn ang="0">
                  <a:pos x="73" y="17"/>
                </a:cxn>
                <a:cxn ang="0">
                  <a:pos x="67" y="9"/>
                </a:cxn>
                <a:cxn ang="0">
                  <a:pos x="66" y="0"/>
                </a:cxn>
                <a:cxn ang="0">
                  <a:pos x="2" y="1"/>
                </a:cxn>
                <a:cxn ang="0">
                  <a:pos x="0" y="1"/>
                </a:cxn>
              </a:cxnLst>
              <a:rect l="0" t="0" r="r" b="b"/>
              <a:pathLst>
                <a:path w="80" h="53">
                  <a:moveTo>
                    <a:pt x="0" y="1"/>
                  </a:moveTo>
                  <a:lnTo>
                    <a:pt x="0" y="5"/>
                  </a:lnTo>
                  <a:lnTo>
                    <a:pt x="2" y="8"/>
                  </a:lnTo>
                  <a:lnTo>
                    <a:pt x="1" y="11"/>
                  </a:lnTo>
                  <a:lnTo>
                    <a:pt x="2" y="19"/>
                  </a:lnTo>
                  <a:lnTo>
                    <a:pt x="6" y="29"/>
                  </a:lnTo>
                  <a:lnTo>
                    <a:pt x="6" y="32"/>
                  </a:lnTo>
                  <a:lnTo>
                    <a:pt x="8" y="37"/>
                  </a:lnTo>
                  <a:lnTo>
                    <a:pt x="9" y="45"/>
                  </a:lnTo>
                  <a:lnTo>
                    <a:pt x="9" y="48"/>
                  </a:lnTo>
                  <a:lnTo>
                    <a:pt x="10" y="50"/>
                  </a:lnTo>
                  <a:lnTo>
                    <a:pt x="62" y="49"/>
                  </a:lnTo>
                  <a:lnTo>
                    <a:pt x="66" y="53"/>
                  </a:lnTo>
                  <a:lnTo>
                    <a:pt x="69" y="47"/>
                  </a:lnTo>
                  <a:lnTo>
                    <a:pt x="71" y="41"/>
                  </a:lnTo>
                  <a:lnTo>
                    <a:pt x="69" y="36"/>
                  </a:lnTo>
                  <a:lnTo>
                    <a:pt x="78" y="30"/>
                  </a:lnTo>
                  <a:lnTo>
                    <a:pt x="80" y="26"/>
                  </a:lnTo>
                  <a:lnTo>
                    <a:pt x="80" y="24"/>
                  </a:lnTo>
                  <a:lnTo>
                    <a:pt x="73" y="17"/>
                  </a:lnTo>
                  <a:lnTo>
                    <a:pt x="67" y="9"/>
                  </a:lnTo>
                  <a:lnTo>
                    <a:pt x="66" y="0"/>
                  </a:lnTo>
                  <a:lnTo>
                    <a:pt x="2" y="1"/>
                  </a:lnTo>
                  <a:lnTo>
                    <a:pt x="0" y="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6" name="Freeform 19">
              <a:extLst>
                <a:ext uri="{FF2B5EF4-FFF2-40B4-BE49-F238E27FC236}">
                  <a16:creationId xmlns:a16="http://schemas.microsoft.com/office/drawing/2014/main" id="{3E82718E-5559-32AB-1120-996DE3FBDDE3}"/>
                </a:ext>
              </a:extLst>
            </p:cNvPr>
            <p:cNvSpPr>
              <a:spLocks/>
            </p:cNvSpPr>
            <p:nvPr/>
          </p:nvSpPr>
          <p:spPr bwMode="auto">
            <a:xfrm>
              <a:off x="3771900" y="3463925"/>
              <a:ext cx="942975" cy="504825"/>
            </a:xfrm>
            <a:custGeom>
              <a:avLst/>
              <a:gdLst/>
              <a:ahLst/>
              <a:cxnLst>
                <a:cxn ang="0">
                  <a:pos x="0" y="51"/>
                </a:cxn>
                <a:cxn ang="0">
                  <a:pos x="3" y="0"/>
                </a:cxn>
                <a:cxn ang="0">
                  <a:pos x="40" y="2"/>
                </a:cxn>
                <a:cxn ang="0">
                  <a:pos x="89" y="2"/>
                </a:cxn>
                <a:cxn ang="0">
                  <a:pos x="92" y="5"/>
                </a:cxn>
                <a:cxn ang="0">
                  <a:pos x="94" y="4"/>
                </a:cxn>
                <a:cxn ang="0">
                  <a:pos x="95" y="6"/>
                </a:cxn>
                <a:cxn ang="0">
                  <a:pos x="95" y="7"/>
                </a:cxn>
                <a:cxn ang="0">
                  <a:pos x="94" y="7"/>
                </a:cxn>
                <a:cxn ang="0">
                  <a:pos x="92" y="10"/>
                </a:cxn>
                <a:cxn ang="0">
                  <a:pos x="96" y="16"/>
                </a:cxn>
                <a:cxn ang="0">
                  <a:pos x="99" y="17"/>
                </a:cxn>
                <a:cxn ang="0">
                  <a:pos x="99" y="53"/>
                </a:cxn>
                <a:cxn ang="0">
                  <a:pos x="57" y="53"/>
                </a:cxn>
                <a:cxn ang="0">
                  <a:pos x="0" y="51"/>
                </a:cxn>
              </a:cxnLst>
              <a:rect l="0" t="0" r="r" b="b"/>
              <a:pathLst>
                <a:path w="99" h="53">
                  <a:moveTo>
                    <a:pt x="0" y="51"/>
                  </a:moveTo>
                  <a:lnTo>
                    <a:pt x="3" y="0"/>
                  </a:lnTo>
                  <a:lnTo>
                    <a:pt x="40" y="2"/>
                  </a:lnTo>
                  <a:lnTo>
                    <a:pt x="89" y="2"/>
                  </a:lnTo>
                  <a:lnTo>
                    <a:pt x="92" y="5"/>
                  </a:lnTo>
                  <a:lnTo>
                    <a:pt x="94" y="4"/>
                  </a:lnTo>
                  <a:lnTo>
                    <a:pt x="95" y="6"/>
                  </a:lnTo>
                  <a:lnTo>
                    <a:pt x="95" y="7"/>
                  </a:lnTo>
                  <a:lnTo>
                    <a:pt x="94" y="7"/>
                  </a:lnTo>
                  <a:lnTo>
                    <a:pt x="92" y="10"/>
                  </a:lnTo>
                  <a:lnTo>
                    <a:pt x="96" y="16"/>
                  </a:lnTo>
                  <a:lnTo>
                    <a:pt x="99" y="17"/>
                  </a:lnTo>
                  <a:lnTo>
                    <a:pt x="99" y="53"/>
                  </a:lnTo>
                  <a:lnTo>
                    <a:pt x="57" y="53"/>
                  </a:lnTo>
                  <a:lnTo>
                    <a:pt x="0" y="5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7" name="Freeform 20">
              <a:extLst>
                <a:ext uri="{FF2B5EF4-FFF2-40B4-BE49-F238E27FC236}">
                  <a16:creationId xmlns:a16="http://schemas.microsoft.com/office/drawing/2014/main" id="{A9640922-37D7-582B-6C8A-8C0393889852}"/>
                </a:ext>
              </a:extLst>
            </p:cNvPr>
            <p:cNvSpPr>
              <a:spLocks/>
            </p:cNvSpPr>
            <p:nvPr/>
          </p:nvSpPr>
          <p:spPr bwMode="auto">
            <a:xfrm>
              <a:off x="5381625" y="3559175"/>
              <a:ext cx="933450" cy="466725"/>
            </a:xfrm>
            <a:custGeom>
              <a:avLst/>
              <a:gdLst/>
              <a:ahLst/>
              <a:cxnLst>
                <a:cxn ang="0">
                  <a:pos x="0" y="49"/>
                </a:cxn>
                <a:cxn ang="0">
                  <a:pos x="1" y="47"/>
                </a:cxn>
                <a:cxn ang="0">
                  <a:pos x="3" y="47"/>
                </a:cxn>
                <a:cxn ang="0">
                  <a:pos x="4" y="41"/>
                </a:cxn>
                <a:cxn ang="0">
                  <a:pos x="3" y="41"/>
                </a:cxn>
                <a:cxn ang="0">
                  <a:pos x="3" y="40"/>
                </a:cxn>
                <a:cxn ang="0">
                  <a:pos x="6" y="37"/>
                </a:cxn>
                <a:cxn ang="0">
                  <a:pos x="12" y="39"/>
                </a:cxn>
                <a:cxn ang="0">
                  <a:pos x="13" y="33"/>
                </a:cxn>
                <a:cxn ang="0">
                  <a:pos x="17" y="31"/>
                </a:cxn>
                <a:cxn ang="0">
                  <a:pos x="16" y="30"/>
                </a:cxn>
                <a:cxn ang="0">
                  <a:pos x="17" y="26"/>
                </a:cxn>
                <a:cxn ang="0">
                  <a:pos x="18" y="24"/>
                </a:cxn>
                <a:cxn ang="0">
                  <a:pos x="25" y="23"/>
                </a:cxn>
                <a:cxn ang="0">
                  <a:pos x="26" y="24"/>
                </a:cxn>
                <a:cxn ang="0">
                  <a:pos x="33" y="22"/>
                </a:cxn>
                <a:cxn ang="0">
                  <a:pos x="35" y="24"/>
                </a:cxn>
                <a:cxn ang="0">
                  <a:pos x="37" y="19"/>
                </a:cxn>
                <a:cxn ang="0">
                  <a:pos x="39" y="17"/>
                </a:cxn>
                <a:cxn ang="0">
                  <a:pos x="44" y="20"/>
                </a:cxn>
                <a:cxn ang="0">
                  <a:pos x="45" y="17"/>
                </a:cxn>
                <a:cxn ang="0">
                  <a:pos x="50" y="11"/>
                </a:cxn>
                <a:cxn ang="0">
                  <a:pos x="51" y="7"/>
                </a:cxn>
                <a:cxn ang="0">
                  <a:pos x="53" y="8"/>
                </a:cxn>
                <a:cxn ang="0">
                  <a:pos x="58" y="4"/>
                </a:cxn>
                <a:cxn ang="0">
                  <a:pos x="56" y="1"/>
                </a:cxn>
                <a:cxn ang="0">
                  <a:pos x="57" y="0"/>
                </a:cxn>
                <a:cxn ang="0">
                  <a:pos x="61" y="0"/>
                </a:cxn>
                <a:cxn ang="0">
                  <a:pos x="64" y="1"/>
                </a:cxn>
                <a:cxn ang="0">
                  <a:pos x="65" y="4"/>
                </a:cxn>
                <a:cxn ang="0">
                  <a:pos x="70" y="4"/>
                </a:cxn>
                <a:cxn ang="0">
                  <a:pos x="72" y="6"/>
                </a:cxn>
                <a:cxn ang="0">
                  <a:pos x="78" y="6"/>
                </a:cxn>
                <a:cxn ang="0">
                  <a:pos x="81" y="4"/>
                </a:cxn>
                <a:cxn ang="0">
                  <a:pos x="88" y="8"/>
                </a:cxn>
                <a:cxn ang="0">
                  <a:pos x="90" y="16"/>
                </a:cxn>
                <a:cxn ang="0">
                  <a:pos x="93" y="19"/>
                </a:cxn>
                <a:cxn ang="0">
                  <a:pos x="98" y="22"/>
                </a:cxn>
                <a:cxn ang="0">
                  <a:pos x="94" y="26"/>
                </a:cxn>
                <a:cxn ang="0">
                  <a:pos x="91" y="29"/>
                </a:cxn>
                <a:cxn ang="0">
                  <a:pos x="87" y="33"/>
                </a:cxn>
                <a:cxn ang="0">
                  <a:pos x="87" y="34"/>
                </a:cxn>
                <a:cxn ang="0">
                  <a:pos x="77" y="41"/>
                </a:cxn>
                <a:cxn ang="0">
                  <a:pos x="24" y="46"/>
                </a:cxn>
                <a:cxn ang="0">
                  <a:pos x="18" y="45"/>
                </a:cxn>
                <a:cxn ang="0">
                  <a:pos x="18" y="48"/>
                </a:cxn>
                <a:cxn ang="0">
                  <a:pos x="0" y="49"/>
                </a:cxn>
              </a:cxnLst>
              <a:rect l="0" t="0" r="r" b="b"/>
              <a:pathLst>
                <a:path w="98" h="49">
                  <a:moveTo>
                    <a:pt x="0" y="49"/>
                  </a:moveTo>
                  <a:lnTo>
                    <a:pt x="1" y="47"/>
                  </a:lnTo>
                  <a:lnTo>
                    <a:pt x="3" y="47"/>
                  </a:lnTo>
                  <a:lnTo>
                    <a:pt x="4" y="41"/>
                  </a:lnTo>
                  <a:lnTo>
                    <a:pt x="3" y="41"/>
                  </a:lnTo>
                  <a:lnTo>
                    <a:pt x="3" y="40"/>
                  </a:lnTo>
                  <a:lnTo>
                    <a:pt x="6" y="37"/>
                  </a:lnTo>
                  <a:lnTo>
                    <a:pt x="12" y="39"/>
                  </a:lnTo>
                  <a:lnTo>
                    <a:pt x="13" y="33"/>
                  </a:lnTo>
                  <a:lnTo>
                    <a:pt x="17" y="31"/>
                  </a:lnTo>
                  <a:lnTo>
                    <a:pt x="16" y="30"/>
                  </a:lnTo>
                  <a:lnTo>
                    <a:pt x="17" y="26"/>
                  </a:lnTo>
                  <a:lnTo>
                    <a:pt x="18" y="24"/>
                  </a:lnTo>
                  <a:lnTo>
                    <a:pt x="25" y="23"/>
                  </a:lnTo>
                  <a:lnTo>
                    <a:pt x="26" y="24"/>
                  </a:lnTo>
                  <a:lnTo>
                    <a:pt x="33" y="22"/>
                  </a:lnTo>
                  <a:lnTo>
                    <a:pt x="35" y="24"/>
                  </a:lnTo>
                  <a:lnTo>
                    <a:pt x="37" y="19"/>
                  </a:lnTo>
                  <a:lnTo>
                    <a:pt x="39" y="17"/>
                  </a:lnTo>
                  <a:lnTo>
                    <a:pt x="44" y="20"/>
                  </a:lnTo>
                  <a:lnTo>
                    <a:pt x="45" y="17"/>
                  </a:lnTo>
                  <a:lnTo>
                    <a:pt x="50" y="11"/>
                  </a:lnTo>
                  <a:lnTo>
                    <a:pt x="51" y="7"/>
                  </a:lnTo>
                  <a:lnTo>
                    <a:pt x="53" y="8"/>
                  </a:lnTo>
                  <a:lnTo>
                    <a:pt x="58" y="4"/>
                  </a:lnTo>
                  <a:lnTo>
                    <a:pt x="56" y="1"/>
                  </a:lnTo>
                  <a:lnTo>
                    <a:pt x="57" y="0"/>
                  </a:lnTo>
                  <a:lnTo>
                    <a:pt x="61" y="0"/>
                  </a:lnTo>
                  <a:lnTo>
                    <a:pt x="64" y="1"/>
                  </a:lnTo>
                  <a:lnTo>
                    <a:pt x="65" y="4"/>
                  </a:lnTo>
                  <a:lnTo>
                    <a:pt x="70" y="4"/>
                  </a:lnTo>
                  <a:lnTo>
                    <a:pt x="72" y="6"/>
                  </a:lnTo>
                  <a:lnTo>
                    <a:pt x="78" y="6"/>
                  </a:lnTo>
                  <a:lnTo>
                    <a:pt x="81" y="4"/>
                  </a:lnTo>
                  <a:lnTo>
                    <a:pt x="88" y="8"/>
                  </a:lnTo>
                  <a:lnTo>
                    <a:pt x="90" y="16"/>
                  </a:lnTo>
                  <a:lnTo>
                    <a:pt x="93" y="19"/>
                  </a:lnTo>
                  <a:lnTo>
                    <a:pt x="98" y="22"/>
                  </a:lnTo>
                  <a:lnTo>
                    <a:pt x="94" y="26"/>
                  </a:lnTo>
                  <a:lnTo>
                    <a:pt x="91" y="29"/>
                  </a:lnTo>
                  <a:lnTo>
                    <a:pt x="87" y="33"/>
                  </a:lnTo>
                  <a:lnTo>
                    <a:pt x="87" y="34"/>
                  </a:lnTo>
                  <a:lnTo>
                    <a:pt x="77" y="41"/>
                  </a:lnTo>
                  <a:lnTo>
                    <a:pt x="24" y="46"/>
                  </a:lnTo>
                  <a:lnTo>
                    <a:pt x="18" y="45"/>
                  </a:lnTo>
                  <a:lnTo>
                    <a:pt x="18" y="48"/>
                  </a:lnTo>
                  <a:lnTo>
                    <a:pt x="0" y="4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8" name="Freeform 21">
              <a:extLst>
                <a:ext uri="{FF2B5EF4-FFF2-40B4-BE49-F238E27FC236}">
                  <a16:creationId xmlns:a16="http://schemas.microsoft.com/office/drawing/2014/main" id="{2D2CC9A9-89FD-4B78-C8A4-90F4ACB595D6}"/>
                </a:ext>
              </a:extLst>
            </p:cNvPr>
            <p:cNvSpPr>
              <a:spLocks/>
            </p:cNvSpPr>
            <p:nvPr/>
          </p:nvSpPr>
          <p:spPr bwMode="auto">
            <a:xfrm>
              <a:off x="4800600" y="4606925"/>
              <a:ext cx="714375" cy="638175"/>
            </a:xfrm>
            <a:custGeom>
              <a:avLst/>
              <a:gdLst/>
              <a:ahLst/>
              <a:cxnLst>
                <a:cxn ang="0">
                  <a:pos x="1" y="19"/>
                </a:cxn>
                <a:cxn ang="0">
                  <a:pos x="3" y="25"/>
                </a:cxn>
                <a:cxn ang="0">
                  <a:pos x="7" y="37"/>
                </a:cxn>
                <a:cxn ang="0">
                  <a:pos x="5" y="45"/>
                </a:cxn>
                <a:cxn ang="0">
                  <a:pos x="6" y="51"/>
                </a:cxn>
                <a:cxn ang="0">
                  <a:pos x="2" y="55"/>
                </a:cxn>
                <a:cxn ang="0">
                  <a:pos x="14" y="55"/>
                </a:cxn>
                <a:cxn ang="0">
                  <a:pos x="30" y="58"/>
                </a:cxn>
                <a:cxn ang="0">
                  <a:pos x="31" y="54"/>
                </a:cxn>
                <a:cxn ang="0">
                  <a:pos x="38" y="59"/>
                </a:cxn>
                <a:cxn ang="0">
                  <a:pos x="41" y="59"/>
                </a:cxn>
                <a:cxn ang="0">
                  <a:pos x="44" y="64"/>
                </a:cxn>
                <a:cxn ang="0">
                  <a:pos x="49" y="66"/>
                </a:cxn>
                <a:cxn ang="0">
                  <a:pos x="52" y="63"/>
                </a:cxn>
                <a:cxn ang="0">
                  <a:pos x="54" y="64"/>
                </a:cxn>
                <a:cxn ang="0">
                  <a:pos x="57" y="65"/>
                </a:cxn>
                <a:cxn ang="0">
                  <a:pos x="60" y="63"/>
                </a:cxn>
                <a:cxn ang="0">
                  <a:pos x="60" y="59"/>
                </a:cxn>
                <a:cxn ang="0">
                  <a:pos x="63" y="59"/>
                </a:cxn>
                <a:cxn ang="0">
                  <a:pos x="65" y="61"/>
                </a:cxn>
                <a:cxn ang="0">
                  <a:pos x="68" y="62"/>
                </a:cxn>
                <a:cxn ang="0">
                  <a:pos x="70" y="64"/>
                </a:cxn>
                <a:cxn ang="0">
                  <a:pos x="72" y="64"/>
                </a:cxn>
                <a:cxn ang="0">
                  <a:pos x="73" y="64"/>
                </a:cxn>
                <a:cxn ang="0">
                  <a:pos x="75" y="62"/>
                </a:cxn>
                <a:cxn ang="0">
                  <a:pos x="72" y="61"/>
                </a:cxn>
                <a:cxn ang="0">
                  <a:pos x="69" y="60"/>
                </a:cxn>
                <a:cxn ang="0">
                  <a:pos x="66" y="56"/>
                </a:cxn>
                <a:cxn ang="0">
                  <a:pos x="68" y="54"/>
                </a:cxn>
                <a:cxn ang="0">
                  <a:pos x="70" y="53"/>
                </a:cxn>
                <a:cxn ang="0">
                  <a:pos x="71" y="50"/>
                </a:cxn>
                <a:cxn ang="0">
                  <a:pos x="69" y="48"/>
                </a:cxn>
                <a:cxn ang="0">
                  <a:pos x="65" y="52"/>
                </a:cxn>
                <a:cxn ang="0">
                  <a:pos x="63" y="49"/>
                </a:cxn>
                <a:cxn ang="0">
                  <a:pos x="64" y="49"/>
                </a:cxn>
                <a:cxn ang="0">
                  <a:pos x="63" y="48"/>
                </a:cxn>
                <a:cxn ang="0">
                  <a:pos x="63" y="48"/>
                </a:cxn>
                <a:cxn ang="0">
                  <a:pos x="60" y="49"/>
                </a:cxn>
                <a:cxn ang="0">
                  <a:pos x="53" y="48"/>
                </a:cxn>
                <a:cxn ang="0">
                  <a:pos x="56" y="44"/>
                </a:cxn>
                <a:cxn ang="0">
                  <a:pos x="60" y="45"/>
                </a:cxn>
                <a:cxn ang="0">
                  <a:pos x="62" y="38"/>
                </a:cxn>
                <a:cxn ang="0">
                  <a:pos x="35" y="34"/>
                </a:cxn>
                <a:cxn ang="0">
                  <a:pos x="38" y="21"/>
                </a:cxn>
                <a:cxn ang="0">
                  <a:pos x="42" y="13"/>
                </a:cxn>
                <a:cxn ang="0">
                  <a:pos x="40" y="0"/>
                </a:cxn>
              </a:cxnLst>
              <a:rect l="0" t="0" r="r" b="b"/>
              <a:pathLst>
                <a:path w="75" h="67">
                  <a:moveTo>
                    <a:pt x="0" y="1"/>
                  </a:moveTo>
                  <a:lnTo>
                    <a:pt x="1" y="19"/>
                  </a:lnTo>
                  <a:lnTo>
                    <a:pt x="3" y="21"/>
                  </a:lnTo>
                  <a:lnTo>
                    <a:pt x="3" y="25"/>
                  </a:lnTo>
                  <a:lnTo>
                    <a:pt x="7" y="32"/>
                  </a:lnTo>
                  <a:lnTo>
                    <a:pt x="7" y="37"/>
                  </a:lnTo>
                  <a:lnTo>
                    <a:pt x="5" y="42"/>
                  </a:lnTo>
                  <a:lnTo>
                    <a:pt x="5" y="45"/>
                  </a:lnTo>
                  <a:lnTo>
                    <a:pt x="6" y="48"/>
                  </a:lnTo>
                  <a:lnTo>
                    <a:pt x="6" y="51"/>
                  </a:lnTo>
                  <a:lnTo>
                    <a:pt x="4" y="53"/>
                  </a:lnTo>
                  <a:lnTo>
                    <a:pt x="2" y="55"/>
                  </a:lnTo>
                  <a:lnTo>
                    <a:pt x="4" y="56"/>
                  </a:lnTo>
                  <a:lnTo>
                    <a:pt x="14" y="55"/>
                  </a:lnTo>
                  <a:lnTo>
                    <a:pt x="22" y="59"/>
                  </a:lnTo>
                  <a:lnTo>
                    <a:pt x="30" y="58"/>
                  </a:lnTo>
                  <a:lnTo>
                    <a:pt x="29" y="56"/>
                  </a:lnTo>
                  <a:lnTo>
                    <a:pt x="31" y="54"/>
                  </a:lnTo>
                  <a:lnTo>
                    <a:pt x="37" y="55"/>
                  </a:lnTo>
                  <a:lnTo>
                    <a:pt x="38" y="59"/>
                  </a:lnTo>
                  <a:lnTo>
                    <a:pt x="39" y="58"/>
                  </a:lnTo>
                  <a:lnTo>
                    <a:pt x="41" y="59"/>
                  </a:lnTo>
                  <a:lnTo>
                    <a:pt x="44" y="62"/>
                  </a:lnTo>
                  <a:lnTo>
                    <a:pt x="44" y="64"/>
                  </a:lnTo>
                  <a:lnTo>
                    <a:pt x="47" y="64"/>
                  </a:lnTo>
                  <a:lnTo>
                    <a:pt x="49" y="66"/>
                  </a:lnTo>
                  <a:lnTo>
                    <a:pt x="50" y="65"/>
                  </a:lnTo>
                  <a:lnTo>
                    <a:pt x="52" y="63"/>
                  </a:lnTo>
                  <a:lnTo>
                    <a:pt x="52" y="62"/>
                  </a:lnTo>
                  <a:lnTo>
                    <a:pt x="54" y="64"/>
                  </a:lnTo>
                  <a:lnTo>
                    <a:pt x="55" y="62"/>
                  </a:lnTo>
                  <a:lnTo>
                    <a:pt x="57" y="65"/>
                  </a:lnTo>
                  <a:lnTo>
                    <a:pt x="59" y="64"/>
                  </a:lnTo>
                  <a:lnTo>
                    <a:pt x="60" y="63"/>
                  </a:lnTo>
                  <a:lnTo>
                    <a:pt x="59" y="62"/>
                  </a:lnTo>
                  <a:lnTo>
                    <a:pt x="60" y="59"/>
                  </a:lnTo>
                  <a:lnTo>
                    <a:pt x="60" y="59"/>
                  </a:lnTo>
                  <a:lnTo>
                    <a:pt x="63" y="59"/>
                  </a:lnTo>
                  <a:lnTo>
                    <a:pt x="63" y="61"/>
                  </a:lnTo>
                  <a:lnTo>
                    <a:pt x="65" y="61"/>
                  </a:lnTo>
                  <a:lnTo>
                    <a:pt x="67" y="62"/>
                  </a:lnTo>
                  <a:lnTo>
                    <a:pt x="68" y="62"/>
                  </a:lnTo>
                  <a:lnTo>
                    <a:pt x="69" y="63"/>
                  </a:lnTo>
                  <a:lnTo>
                    <a:pt x="70" y="64"/>
                  </a:lnTo>
                  <a:lnTo>
                    <a:pt x="70" y="67"/>
                  </a:lnTo>
                  <a:lnTo>
                    <a:pt x="72" y="64"/>
                  </a:lnTo>
                  <a:lnTo>
                    <a:pt x="73" y="66"/>
                  </a:lnTo>
                  <a:lnTo>
                    <a:pt x="73" y="64"/>
                  </a:lnTo>
                  <a:lnTo>
                    <a:pt x="75" y="64"/>
                  </a:lnTo>
                  <a:lnTo>
                    <a:pt x="75" y="62"/>
                  </a:lnTo>
                  <a:lnTo>
                    <a:pt x="73" y="62"/>
                  </a:lnTo>
                  <a:lnTo>
                    <a:pt x="72" y="61"/>
                  </a:lnTo>
                  <a:lnTo>
                    <a:pt x="70" y="61"/>
                  </a:lnTo>
                  <a:lnTo>
                    <a:pt x="69" y="60"/>
                  </a:lnTo>
                  <a:lnTo>
                    <a:pt x="67" y="60"/>
                  </a:lnTo>
                  <a:lnTo>
                    <a:pt x="66" y="56"/>
                  </a:lnTo>
                  <a:lnTo>
                    <a:pt x="67" y="55"/>
                  </a:lnTo>
                  <a:lnTo>
                    <a:pt x="68" y="54"/>
                  </a:lnTo>
                  <a:lnTo>
                    <a:pt x="69" y="53"/>
                  </a:lnTo>
                  <a:lnTo>
                    <a:pt x="70" y="53"/>
                  </a:lnTo>
                  <a:lnTo>
                    <a:pt x="72" y="51"/>
                  </a:lnTo>
                  <a:lnTo>
                    <a:pt x="71" y="50"/>
                  </a:lnTo>
                  <a:lnTo>
                    <a:pt x="71" y="47"/>
                  </a:lnTo>
                  <a:lnTo>
                    <a:pt x="69" y="48"/>
                  </a:lnTo>
                  <a:lnTo>
                    <a:pt x="67" y="49"/>
                  </a:lnTo>
                  <a:lnTo>
                    <a:pt x="65" y="52"/>
                  </a:lnTo>
                  <a:lnTo>
                    <a:pt x="62" y="50"/>
                  </a:lnTo>
                  <a:lnTo>
                    <a:pt x="63" y="49"/>
                  </a:lnTo>
                  <a:lnTo>
                    <a:pt x="64" y="48"/>
                  </a:lnTo>
                  <a:lnTo>
                    <a:pt x="64" y="49"/>
                  </a:lnTo>
                  <a:lnTo>
                    <a:pt x="65" y="47"/>
                  </a:lnTo>
                  <a:lnTo>
                    <a:pt x="63" y="48"/>
                  </a:lnTo>
                  <a:lnTo>
                    <a:pt x="63" y="47"/>
                  </a:lnTo>
                  <a:lnTo>
                    <a:pt x="63" y="48"/>
                  </a:lnTo>
                  <a:lnTo>
                    <a:pt x="61" y="47"/>
                  </a:lnTo>
                  <a:lnTo>
                    <a:pt x="60" y="49"/>
                  </a:lnTo>
                  <a:lnTo>
                    <a:pt x="58" y="49"/>
                  </a:lnTo>
                  <a:lnTo>
                    <a:pt x="53" y="48"/>
                  </a:lnTo>
                  <a:lnTo>
                    <a:pt x="53" y="47"/>
                  </a:lnTo>
                  <a:lnTo>
                    <a:pt x="56" y="44"/>
                  </a:lnTo>
                  <a:lnTo>
                    <a:pt x="58" y="44"/>
                  </a:lnTo>
                  <a:lnTo>
                    <a:pt x="60" y="45"/>
                  </a:lnTo>
                  <a:lnTo>
                    <a:pt x="66" y="46"/>
                  </a:lnTo>
                  <a:lnTo>
                    <a:pt x="62" y="38"/>
                  </a:lnTo>
                  <a:lnTo>
                    <a:pt x="62" y="33"/>
                  </a:lnTo>
                  <a:lnTo>
                    <a:pt x="35" y="34"/>
                  </a:lnTo>
                  <a:lnTo>
                    <a:pt x="36" y="31"/>
                  </a:lnTo>
                  <a:lnTo>
                    <a:pt x="38" y="21"/>
                  </a:lnTo>
                  <a:lnTo>
                    <a:pt x="43" y="15"/>
                  </a:lnTo>
                  <a:lnTo>
                    <a:pt x="42" y="13"/>
                  </a:lnTo>
                  <a:lnTo>
                    <a:pt x="42" y="7"/>
                  </a:lnTo>
                  <a:lnTo>
                    <a:pt x="40" y="0"/>
                  </a:lnTo>
                  <a:lnTo>
                    <a:pt x="0" y="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29" name="Freeform 22">
              <a:extLst>
                <a:ext uri="{FF2B5EF4-FFF2-40B4-BE49-F238E27FC236}">
                  <a16:creationId xmlns:a16="http://schemas.microsoft.com/office/drawing/2014/main" id="{244732FD-92F3-5895-2F96-30A08B3A807E}"/>
                </a:ext>
              </a:extLst>
            </p:cNvPr>
            <p:cNvSpPr>
              <a:spLocks/>
            </p:cNvSpPr>
            <p:nvPr/>
          </p:nvSpPr>
          <p:spPr bwMode="auto">
            <a:xfrm>
              <a:off x="7343775" y="1873250"/>
              <a:ext cx="466725" cy="742950"/>
            </a:xfrm>
            <a:custGeom>
              <a:avLst/>
              <a:gdLst/>
              <a:ahLst/>
              <a:cxnLst>
                <a:cxn ang="0">
                  <a:pos x="0" y="42"/>
                </a:cxn>
                <a:cxn ang="0">
                  <a:pos x="3" y="43"/>
                </a:cxn>
                <a:cxn ang="0">
                  <a:pos x="3" y="38"/>
                </a:cxn>
                <a:cxn ang="0">
                  <a:pos x="6" y="30"/>
                </a:cxn>
                <a:cxn ang="0">
                  <a:pos x="5" y="26"/>
                </a:cxn>
                <a:cxn ang="0">
                  <a:pos x="6" y="19"/>
                </a:cxn>
                <a:cxn ang="0">
                  <a:pos x="6" y="16"/>
                </a:cxn>
                <a:cxn ang="0">
                  <a:pos x="12" y="2"/>
                </a:cxn>
                <a:cxn ang="0">
                  <a:pos x="13" y="2"/>
                </a:cxn>
                <a:cxn ang="0">
                  <a:pos x="14" y="4"/>
                </a:cxn>
                <a:cxn ang="0">
                  <a:pos x="21" y="2"/>
                </a:cxn>
                <a:cxn ang="0">
                  <a:pos x="21" y="1"/>
                </a:cxn>
                <a:cxn ang="0">
                  <a:pos x="23" y="0"/>
                </a:cxn>
                <a:cxn ang="0">
                  <a:pos x="27" y="2"/>
                </a:cxn>
                <a:cxn ang="0">
                  <a:pos x="29" y="4"/>
                </a:cxn>
                <a:cxn ang="0">
                  <a:pos x="36" y="26"/>
                </a:cxn>
                <a:cxn ang="0">
                  <a:pos x="40" y="26"/>
                </a:cxn>
                <a:cxn ang="0">
                  <a:pos x="41" y="27"/>
                </a:cxn>
                <a:cxn ang="0">
                  <a:pos x="40" y="28"/>
                </a:cxn>
                <a:cxn ang="0">
                  <a:pos x="43" y="33"/>
                </a:cxn>
                <a:cxn ang="0">
                  <a:pos x="44" y="32"/>
                </a:cxn>
                <a:cxn ang="0">
                  <a:pos x="48" y="35"/>
                </a:cxn>
                <a:cxn ang="0">
                  <a:pos x="46" y="36"/>
                </a:cxn>
                <a:cxn ang="0">
                  <a:pos x="46" y="37"/>
                </a:cxn>
                <a:cxn ang="0">
                  <a:pos x="49" y="37"/>
                </a:cxn>
                <a:cxn ang="0">
                  <a:pos x="47" y="41"/>
                </a:cxn>
                <a:cxn ang="0">
                  <a:pos x="45" y="40"/>
                </a:cxn>
                <a:cxn ang="0">
                  <a:pos x="43" y="42"/>
                </a:cxn>
                <a:cxn ang="0">
                  <a:pos x="43" y="44"/>
                </a:cxn>
                <a:cxn ang="0">
                  <a:pos x="42" y="45"/>
                </a:cxn>
                <a:cxn ang="0">
                  <a:pos x="40" y="44"/>
                </a:cxn>
                <a:cxn ang="0">
                  <a:pos x="40" y="47"/>
                </a:cxn>
                <a:cxn ang="0">
                  <a:pos x="39" y="46"/>
                </a:cxn>
                <a:cxn ang="0">
                  <a:pos x="39" y="49"/>
                </a:cxn>
                <a:cxn ang="0">
                  <a:pos x="36" y="46"/>
                </a:cxn>
                <a:cxn ang="0">
                  <a:pos x="35" y="48"/>
                </a:cxn>
                <a:cxn ang="0">
                  <a:pos x="33" y="49"/>
                </a:cxn>
                <a:cxn ang="0">
                  <a:pos x="32" y="52"/>
                </a:cxn>
                <a:cxn ang="0">
                  <a:pos x="30" y="51"/>
                </a:cxn>
                <a:cxn ang="0">
                  <a:pos x="31" y="49"/>
                </a:cxn>
                <a:cxn ang="0">
                  <a:pos x="29" y="47"/>
                </a:cxn>
                <a:cxn ang="0">
                  <a:pos x="28" y="50"/>
                </a:cxn>
                <a:cxn ang="0">
                  <a:pos x="28" y="57"/>
                </a:cxn>
                <a:cxn ang="0">
                  <a:pos x="27" y="58"/>
                </a:cxn>
                <a:cxn ang="0">
                  <a:pos x="26" y="58"/>
                </a:cxn>
                <a:cxn ang="0">
                  <a:pos x="25" y="58"/>
                </a:cxn>
                <a:cxn ang="0">
                  <a:pos x="23" y="62"/>
                </a:cxn>
                <a:cxn ang="0">
                  <a:pos x="21" y="62"/>
                </a:cxn>
                <a:cxn ang="0">
                  <a:pos x="21" y="65"/>
                </a:cxn>
                <a:cxn ang="0">
                  <a:pos x="20" y="62"/>
                </a:cxn>
                <a:cxn ang="0">
                  <a:pos x="17" y="65"/>
                </a:cxn>
                <a:cxn ang="0">
                  <a:pos x="16" y="67"/>
                </a:cxn>
                <a:cxn ang="0">
                  <a:pos x="17" y="68"/>
                </a:cxn>
                <a:cxn ang="0">
                  <a:pos x="16" y="69"/>
                </a:cxn>
                <a:cxn ang="0">
                  <a:pos x="16" y="71"/>
                </a:cxn>
                <a:cxn ang="0">
                  <a:pos x="15" y="73"/>
                </a:cxn>
                <a:cxn ang="0">
                  <a:pos x="14" y="78"/>
                </a:cxn>
                <a:cxn ang="0">
                  <a:pos x="13" y="78"/>
                </a:cxn>
                <a:cxn ang="0">
                  <a:pos x="9" y="71"/>
                </a:cxn>
                <a:cxn ang="0">
                  <a:pos x="0" y="42"/>
                </a:cxn>
              </a:cxnLst>
              <a:rect l="0" t="0" r="r" b="b"/>
              <a:pathLst>
                <a:path w="49" h="78">
                  <a:moveTo>
                    <a:pt x="0" y="42"/>
                  </a:moveTo>
                  <a:lnTo>
                    <a:pt x="3" y="43"/>
                  </a:lnTo>
                  <a:lnTo>
                    <a:pt x="3" y="38"/>
                  </a:lnTo>
                  <a:lnTo>
                    <a:pt x="6" y="30"/>
                  </a:lnTo>
                  <a:lnTo>
                    <a:pt x="5" y="26"/>
                  </a:lnTo>
                  <a:lnTo>
                    <a:pt x="6" y="19"/>
                  </a:lnTo>
                  <a:lnTo>
                    <a:pt x="6" y="16"/>
                  </a:lnTo>
                  <a:lnTo>
                    <a:pt x="12" y="2"/>
                  </a:lnTo>
                  <a:lnTo>
                    <a:pt x="13" y="2"/>
                  </a:lnTo>
                  <a:lnTo>
                    <a:pt x="14" y="4"/>
                  </a:lnTo>
                  <a:lnTo>
                    <a:pt x="21" y="2"/>
                  </a:lnTo>
                  <a:lnTo>
                    <a:pt x="21" y="1"/>
                  </a:lnTo>
                  <a:lnTo>
                    <a:pt x="23" y="0"/>
                  </a:lnTo>
                  <a:lnTo>
                    <a:pt x="27" y="2"/>
                  </a:lnTo>
                  <a:lnTo>
                    <a:pt x="29" y="4"/>
                  </a:lnTo>
                  <a:lnTo>
                    <a:pt x="36" y="26"/>
                  </a:lnTo>
                  <a:lnTo>
                    <a:pt x="40" y="26"/>
                  </a:lnTo>
                  <a:lnTo>
                    <a:pt x="41" y="27"/>
                  </a:lnTo>
                  <a:lnTo>
                    <a:pt x="40" y="28"/>
                  </a:lnTo>
                  <a:lnTo>
                    <a:pt x="43" y="33"/>
                  </a:lnTo>
                  <a:lnTo>
                    <a:pt x="44" y="32"/>
                  </a:lnTo>
                  <a:lnTo>
                    <a:pt x="48" y="35"/>
                  </a:lnTo>
                  <a:lnTo>
                    <a:pt x="46" y="36"/>
                  </a:lnTo>
                  <a:lnTo>
                    <a:pt x="46" y="37"/>
                  </a:lnTo>
                  <a:lnTo>
                    <a:pt x="49" y="37"/>
                  </a:lnTo>
                  <a:lnTo>
                    <a:pt x="47" y="41"/>
                  </a:lnTo>
                  <a:lnTo>
                    <a:pt x="45" y="40"/>
                  </a:lnTo>
                  <a:lnTo>
                    <a:pt x="43" y="42"/>
                  </a:lnTo>
                  <a:lnTo>
                    <a:pt x="43" y="44"/>
                  </a:lnTo>
                  <a:lnTo>
                    <a:pt x="42" y="45"/>
                  </a:lnTo>
                  <a:lnTo>
                    <a:pt x="40" y="44"/>
                  </a:lnTo>
                  <a:lnTo>
                    <a:pt x="40" y="47"/>
                  </a:lnTo>
                  <a:lnTo>
                    <a:pt x="39" y="46"/>
                  </a:lnTo>
                  <a:lnTo>
                    <a:pt x="39" y="49"/>
                  </a:lnTo>
                  <a:lnTo>
                    <a:pt x="36" y="46"/>
                  </a:lnTo>
                  <a:lnTo>
                    <a:pt x="35" y="48"/>
                  </a:lnTo>
                  <a:lnTo>
                    <a:pt x="33" y="49"/>
                  </a:lnTo>
                  <a:lnTo>
                    <a:pt x="32" y="52"/>
                  </a:lnTo>
                  <a:lnTo>
                    <a:pt x="30" y="51"/>
                  </a:lnTo>
                  <a:lnTo>
                    <a:pt x="31" y="49"/>
                  </a:lnTo>
                  <a:lnTo>
                    <a:pt x="29" y="47"/>
                  </a:lnTo>
                  <a:lnTo>
                    <a:pt x="28" y="50"/>
                  </a:lnTo>
                  <a:lnTo>
                    <a:pt x="28" y="57"/>
                  </a:lnTo>
                  <a:lnTo>
                    <a:pt x="27" y="58"/>
                  </a:lnTo>
                  <a:lnTo>
                    <a:pt x="26" y="58"/>
                  </a:lnTo>
                  <a:lnTo>
                    <a:pt x="25" y="58"/>
                  </a:lnTo>
                  <a:lnTo>
                    <a:pt x="23" y="62"/>
                  </a:lnTo>
                  <a:lnTo>
                    <a:pt x="21" y="62"/>
                  </a:lnTo>
                  <a:lnTo>
                    <a:pt x="21" y="65"/>
                  </a:lnTo>
                  <a:lnTo>
                    <a:pt x="20" y="62"/>
                  </a:lnTo>
                  <a:lnTo>
                    <a:pt x="17" y="65"/>
                  </a:lnTo>
                  <a:lnTo>
                    <a:pt x="16" y="67"/>
                  </a:lnTo>
                  <a:lnTo>
                    <a:pt x="17" y="68"/>
                  </a:lnTo>
                  <a:lnTo>
                    <a:pt x="16" y="69"/>
                  </a:lnTo>
                  <a:lnTo>
                    <a:pt x="16" y="71"/>
                  </a:lnTo>
                  <a:lnTo>
                    <a:pt x="15" y="73"/>
                  </a:lnTo>
                  <a:lnTo>
                    <a:pt x="14" y="78"/>
                  </a:lnTo>
                  <a:lnTo>
                    <a:pt x="13" y="78"/>
                  </a:lnTo>
                  <a:lnTo>
                    <a:pt x="9" y="71"/>
                  </a:lnTo>
                  <a:lnTo>
                    <a:pt x="0" y="4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0" name="Freeform 23">
              <a:extLst>
                <a:ext uri="{FF2B5EF4-FFF2-40B4-BE49-F238E27FC236}">
                  <a16:creationId xmlns:a16="http://schemas.microsoft.com/office/drawing/2014/main" id="{01A71772-BE19-A4B0-23A5-1390C3244B0E}"/>
                </a:ext>
              </a:extLst>
            </p:cNvPr>
            <p:cNvSpPr>
              <a:spLocks/>
            </p:cNvSpPr>
            <p:nvPr/>
          </p:nvSpPr>
          <p:spPr bwMode="auto">
            <a:xfrm>
              <a:off x="6562725" y="3282950"/>
              <a:ext cx="581025" cy="285750"/>
            </a:xfrm>
            <a:custGeom>
              <a:avLst/>
              <a:gdLst/>
              <a:ahLst/>
              <a:cxnLst>
                <a:cxn ang="0">
                  <a:pos x="1" y="18"/>
                </a:cxn>
                <a:cxn ang="0">
                  <a:pos x="13" y="10"/>
                </a:cxn>
                <a:cxn ang="0">
                  <a:pos x="18" y="7"/>
                </a:cxn>
                <a:cxn ang="0">
                  <a:pos x="24" y="12"/>
                </a:cxn>
                <a:cxn ang="0">
                  <a:pos x="29" y="15"/>
                </a:cxn>
                <a:cxn ang="0">
                  <a:pos x="34" y="16"/>
                </a:cxn>
                <a:cxn ang="0">
                  <a:pos x="34" y="19"/>
                </a:cxn>
                <a:cxn ang="0">
                  <a:pos x="31" y="24"/>
                </a:cxn>
                <a:cxn ang="0">
                  <a:pos x="35" y="26"/>
                </a:cxn>
                <a:cxn ang="0">
                  <a:pos x="37" y="27"/>
                </a:cxn>
                <a:cxn ang="0">
                  <a:pos x="39" y="28"/>
                </a:cxn>
                <a:cxn ang="0">
                  <a:pos x="42" y="28"/>
                </a:cxn>
                <a:cxn ang="0">
                  <a:pos x="46" y="29"/>
                </a:cxn>
                <a:cxn ang="0">
                  <a:pos x="40" y="23"/>
                </a:cxn>
                <a:cxn ang="0">
                  <a:pos x="41" y="22"/>
                </a:cxn>
                <a:cxn ang="0">
                  <a:pos x="41" y="12"/>
                </a:cxn>
                <a:cxn ang="0">
                  <a:pos x="43" y="6"/>
                </a:cxn>
                <a:cxn ang="0">
                  <a:pos x="46" y="4"/>
                </a:cxn>
                <a:cxn ang="0">
                  <a:pos x="44" y="7"/>
                </a:cxn>
                <a:cxn ang="0">
                  <a:pos x="43" y="12"/>
                </a:cxn>
                <a:cxn ang="0">
                  <a:pos x="44" y="14"/>
                </a:cxn>
                <a:cxn ang="0">
                  <a:pos x="45" y="17"/>
                </a:cxn>
                <a:cxn ang="0">
                  <a:pos x="43" y="18"/>
                </a:cxn>
                <a:cxn ang="0">
                  <a:pos x="46" y="19"/>
                </a:cxn>
                <a:cxn ang="0">
                  <a:pos x="44" y="20"/>
                </a:cxn>
                <a:cxn ang="0">
                  <a:pos x="49" y="26"/>
                </a:cxn>
                <a:cxn ang="0">
                  <a:pos x="50" y="27"/>
                </a:cxn>
                <a:cxn ang="0">
                  <a:pos x="51" y="28"/>
                </a:cxn>
                <a:cxn ang="0">
                  <a:pos x="52" y="30"/>
                </a:cxn>
                <a:cxn ang="0">
                  <a:pos x="55" y="29"/>
                </a:cxn>
                <a:cxn ang="0">
                  <a:pos x="59" y="23"/>
                </a:cxn>
                <a:cxn ang="0">
                  <a:pos x="59" y="27"/>
                </a:cxn>
                <a:cxn ang="0">
                  <a:pos x="59" y="30"/>
                </a:cxn>
                <a:cxn ang="0">
                  <a:pos x="61" y="19"/>
                </a:cxn>
                <a:cxn ang="0">
                  <a:pos x="52" y="21"/>
                </a:cxn>
                <a:cxn ang="0">
                  <a:pos x="47" y="0"/>
                </a:cxn>
              </a:cxnLst>
              <a:rect l="0" t="0" r="r" b="b"/>
              <a:pathLst>
                <a:path w="61" h="30">
                  <a:moveTo>
                    <a:pt x="0" y="9"/>
                  </a:moveTo>
                  <a:lnTo>
                    <a:pt x="1" y="18"/>
                  </a:lnTo>
                  <a:lnTo>
                    <a:pt x="6" y="12"/>
                  </a:lnTo>
                  <a:lnTo>
                    <a:pt x="13" y="10"/>
                  </a:lnTo>
                  <a:lnTo>
                    <a:pt x="15" y="8"/>
                  </a:lnTo>
                  <a:lnTo>
                    <a:pt x="18" y="7"/>
                  </a:lnTo>
                  <a:lnTo>
                    <a:pt x="22" y="9"/>
                  </a:lnTo>
                  <a:lnTo>
                    <a:pt x="24" y="12"/>
                  </a:lnTo>
                  <a:lnTo>
                    <a:pt x="27" y="12"/>
                  </a:lnTo>
                  <a:lnTo>
                    <a:pt x="29" y="15"/>
                  </a:lnTo>
                  <a:lnTo>
                    <a:pt x="32" y="17"/>
                  </a:lnTo>
                  <a:lnTo>
                    <a:pt x="34" y="16"/>
                  </a:lnTo>
                  <a:lnTo>
                    <a:pt x="34" y="17"/>
                  </a:lnTo>
                  <a:lnTo>
                    <a:pt x="34" y="19"/>
                  </a:lnTo>
                  <a:lnTo>
                    <a:pt x="33" y="21"/>
                  </a:lnTo>
                  <a:lnTo>
                    <a:pt x="31" y="24"/>
                  </a:lnTo>
                  <a:lnTo>
                    <a:pt x="32" y="27"/>
                  </a:lnTo>
                  <a:lnTo>
                    <a:pt x="35" y="26"/>
                  </a:lnTo>
                  <a:lnTo>
                    <a:pt x="35" y="25"/>
                  </a:lnTo>
                  <a:lnTo>
                    <a:pt x="37" y="27"/>
                  </a:lnTo>
                  <a:lnTo>
                    <a:pt x="38" y="26"/>
                  </a:lnTo>
                  <a:lnTo>
                    <a:pt x="39" y="28"/>
                  </a:lnTo>
                  <a:lnTo>
                    <a:pt x="40" y="27"/>
                  </a:lnTo>
                  <a:lnTo>
                    <a:pt x="42" y="28"/>
                  </a:lnTo>
                  <a:lnTo>
                    <a:pt x="43" y="27"/>
                  </a:lnTo>
                  <a:lnTo>
                    <a:pt x="46" y="29"/>
                  </a:lnTo>
                  <a:lnTo>
                    <a:pt x="44" y="26"/>
                  </a:lnTo>
                  <a:lnTo>
                    <a:pt x="40" y="23"/>
                  </a:lnTo>
                  <a:lnTo>
                    <a:pt x="44" y="25"/>
                  </a:lnTo>
                  <a:lnTo>
                    <a:pt x="41" y="22"/>
                  </a:lnTo>
                  <a:lnTo>
                    <a:pt x="41" y="19"/>
                  </a:lnTo>
                  <a:lnTo>
                    <a:pt x="41" y="12"/>
                  </a:lnTo>
                  <a:lnTo>
                    <a:pt x="38" y="11"/>
                  </a:lnTo>
                  <a:lnTo>
                    <a:pt x="43" y="6"/>
                  </a:lnTo>
                  <a:lnTo>
                    <a:pt x="44" y="4"/>
                  </a:lnTo>
                  <a:lnTo>
                    <a:pt x="46" y="4"/>
                  </a:lnTo>
                  <a:lnTo>
                    <a:pt x="46" y="6"/>
                  </a:lnTo>
                  <a:lnTo>
                    <a:pt x="44" y="7"/>
                  </a:lnTo>
                  <a:lnTo>
                    <a:pt x="43" y="10"/>
                  </a:lnTo>
                  <a:lnTo>
                    <a:pt x="43" y="12"/>
                  </a:lnTo>
                  <a:lnTo>
                    <a:pt x="45" y="11"/>
                  </a:lnTo>
                  <a:lnTo>
                    <a:pt x="44" y="14"/>
                  </a:lnTo>
                  <a:lnTo>
                    <a:pt x="45" y="15"/>
                  </a:lnTo>
                  <a:lnTo>
                    <a:pt x="45" y="17"/>
                  </a:lnTo>
                  <a:lnTo>
                    <a:pt x="44" y="16"/>
                  </a:lnTo>
                  <a:lnTo>
                    <a:pt x="43" y="18"/>
                  </a:lnTo>
                  <a:lnTo>
                    <a:pt x="46" y="18"/>
                  </a:lnTo>
                  <a:lnTo>
                    <a:pt x="46" y="19"/>
                  </a:lnTo>
                  <a:lnTo>
                    <a:pt x="47" y="20"/>
                  </a:lnTo>
                  <a:lnTo>
                    <a:pt x="44" y="20"/>
                  </a:lnTo>
                  <a:lnTo>
                    <a:pt x="45" y="24"/>
                  </a:lnTo>
                  <a:lnTo>
                    <a:pt x="49" y="26"/>
                  </a:lnTo>
                  <a:lnTo>
                    <a:pt x="50" y="24"/>
                  </a:lnTo>
                  <a:lnTo>
                    <a:pt x="50" y="27"/>
                  </a:lnTo>
                  <a:lnTo>
                    <a:pt x="52" y="26"/>
                  </a:lnTo>
                  <a:lnTo>
                    <a:pt x="51" y="28"/>
                  </a:lnTo>
                  <a:lnTo>
                    <a:pt x="53" y="28"/>
                  </a:lnTo>
                  <a:lnTo>
                    <a:pt x="52" y="30"/>
                  </a:lnTo>
                  <a:lnTo>
                    <a:pt x="52" y="30"/>
                  </a:lnTo>
                  <a:lnTo>
                    <a:pt x="55" y="29"/>
                  </a:lnTo>
                  <a:lnTo>
                    <a:pt x="58" y="27"/>
                  </a:lnTo>
                  <a:lnTo>
                    <a:pt x="59" y="23"/>
                  </a:lnTo>
                  <a:lnTo>
                    <a:pt x="60" y="26"/>
                  </a:lnTo>
                  <a:lnTo>
                    <a:pt x="59" y="27"/>
                  </a:lnTo>
                  <a:lnTo>
                    <a:pt x="58" y="29"/>
                  </a:lnTo>
                  <a:lnTo>
                    <a:pt x="59" y="30"/>
                  </a:lnTo>
                  <a:lnTo>
                    <a:pt x="60" y="27"/>
                  </a:lnTo>
                  <a:lnTo>
                    <a:pt x="61" y="19"/>
                  </a:lnTo>
                  <a:lnTo>
                    <a:pt x="57" y="20"/>
                  </a:lnTo>
                  <a:lnTo>
                    <a:pt x="52" y="21"/>
                  </a:lnTo>
                  <a:lnTo>
                    <a:pt x="52" y="19"/>
                  </a:lnTo>
                  <a:lnTo>
                    <a:pt x="47" y="0"/>
                  </a:lnTo>
                  <a:lnTo>
                    <a:pt x="0" y="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1" name="Freeform 24">
              <a:extLst>
                <a:ext uri="{FF2B5EF4-FFF2-40B4-BE49-F238E27FC236}">
                  <a16:creationId xmlns:a16="http://schemas.microsoft.com/office/drawing/2014/main" id="{630DC979-C4DB-1A4E-3CC3-85BEBA2841C5}"/>
                </a:ext>
              </a:extLst>
            </p:cNvPr>
            <p:cNvSpPr>
              <a:spLocks/>
            </p:cNvSpPr>
            <p:nvPr/>
          </p:nvSpPr>
          <p:spPr bwMode="auto">
            <a:xfrm>
              <a:off x="7191375" y="2654300"/>
              <a:ext cx="428625" cy="219075"/>
            </a:xfrm>
            <a:custGeom>
              <a:avLst/>
              <a:gdLst/>
              <a:ahLst/>
              <a:cxnLst>
                <a:cxn ang="0">
                  <a:pos x="0" y="9"/>
                </a:cxn>
                <a:cxn ang="0">
                  <a:pos x="0" y="21"/>
                </a:cxn>
                <a:cxn ang="0">
                  <a:pos x="21" y="17"/>
                </a:cxn>
                <a:cxn ang="0">
                  <a:pos x="25" y="16"/>
                </a:cxn>
                <a:cxn ang="0">
                  <a:pos x="26" y="16"/>
                </a:cxn>
                <a:cxn ang="0">
                  <a:pos x="28" y="19"/>
                </a:cxn>
                <a:cxn ang="0">
                  <a:pos x="30" y="20"/>
                </a:cxn>
                <a:cxn ang="0">
                  <a:pos x="32" y="22"/>
                </a:cxn>
                <a:cxn ang="0">
                  <a:pos x="33" y="23"/>
                </a:cxn>
                <a:cxn ang="0">
                  <a:pos x="34" y="21"/>
                </a:cxn>
                <a:cxn ang="0">
                  <a:pos x="35" y="20"/>
                </a:cxn>
                <a:cxn ang="0">
                  <a:pos x="35" y="18"/>
                </a:cxn>
                <a:cxn ang="0">
                  <a:pos x="36" y="18"/>
                </a:cxn>
                <a:cxn ang="0">
                  <a:pos x="37" y="21"/>
                </a:cxn>
                <a:cxn ang="0">
                  <a:pos x="39" y="20"/>
                </a:cxn>
                <a:cxn ang="0">
                  <a:pos x="40" y="19"/>
                </a:cxn>
                <a:cxn ang="0">
                  <a:pos x="42" y="17"/>
                </a:cxn>
                <a:cxn ang="0">
                  <a:pos x="44" y="17"/>
                </a:cxn>
                <a:cxn ang="0">
                  <a:pos x="45" y="18"/>
                </a:cxn>
                <a:cxn ang="0">
                  <a:pos x="45" y="15"/>
                </a:cxn>
                <a:cxn ang="0">
                  <a:pos x="43" y="11"/>
                </a:cxn>
                <a:cxn ang="0">
                  <a:pos x="41" y="10"/>
                </a:cxn>
                <a:cxn ang="0">
                  <a:pos x="40" y="11"/>
                </a:cxn>
                <a:cxn ang="0">
                  <a:pos x="40" y="11"/>
                </a:cxn>
                <a:cxn ang="0">
                  <a:pos x="41" y="11"/>
                </a:cxn>
                <a:cxn ang="0">
                  <a:pos x="42" y="12"/>
                </a:cxn>
                <a:cxn ang="0">
                  <a:pos x="43" y="13"/>
                </a:cxn>
                <a:cxn ang="0">
                  <a:pos x="44" y="14"/>
                </a:cxn>
                <a:cxn ang="0">
                  <a:pos x="43" y="15"/>
                </a:cxn>
                <a:cxn ang="0">
                  <a:pos x="39" y="17"/>
                </a:cxn>
                <a:cxn ang="0">
                  <a:pos x="37" y="16"/>
                </a:cxn>
                <a:cxn ang="0">
                  <a:pos x="37" y="14"/>
                </a:cxn>
                <a:cxn ang="0">
                  <a:pos x="35" y="14"/>
                </a:cxn>
                <a:cxn ang="0">
                  <a:pos x="35" y="13"/>
                </a:cxn>
                <a:cxn ang="0">
                  <a:pos x="33" y="10"/>
                </a:cxn>
                <a:cxn ang="0">
                  <a:pos x="31" y="9"/>
                </a:cxn>
                <a:cxn ang="0">
                  <a:pos x="31" y="10"/>
                </a:cxn>
                <a:cxn ang="0">
                  <a:pos x="29" y="10"/>
                </a:cxn>
                <a:cxn ang="0">
                  <a:pos x="29" y="9"/>
                </a:cxn>
                <a:cxn ang="0">
                  <a:pos x="29" y="7"/>
                </a:cxn>
                <a:cxn ang="0">
                  <a:pos x="31" y="6"/>
                </a:cxn>
                <a:cxn ang="0">
                  <a:pos x="30" y="5"/>
                </a:cxn>
                <a:cxn ang="0">
                  <a:pos x="32" y="4"/>
                </a:cxn>
                <a:cxn ang="0">
                  <a:pos x="30" y="2"/>
                </a:cxn>
                <a:cxn ang="0">
                  <a:pos x="29" y="0"/>
                </a:cxn>
                <a:cxn ang="0">
                  <a:pos x="25" y="3"/>
                </a:cxn>
                <a:cxn ang="0">
                  <a:pos x="10" y="7"/>
                </a:cxn>
                <a:cxn ang="0">
                  <a:pos x="0" y="9"/>
                </a:cxn>
              </a:cxnLst>
              <a:rect l="0" t="0" r="r" b="b"/>
              <a:pathLst>
                <a:path w="45" h="23">
                  <a:moveTo>
                    <a:pt x="0" y="9"/>
                  </a:moveTo>
                  <a:lnTo>
                    <a:pt x="0" y="21"/>
                  </a:lnTo>
                  <a:lnTo>
                    <a:pt x="21" y="17"/>
                  </a:lnTo>
                  <a:lnTo>
                    <a:pt x="25" y="16"/>
                  </a:lnTo>
                  <a:lnTo>
                    <a:pt x="26" y="16"/>
                  </a:lnTo>
                  <a:lnTo>
                    <a:pt x="28" y="19"/>
                  </a:lnTo>
                  <a:lnTo>
                    <a:pt x="30" y="20"/>
                  </a:lnTo>
                  <a:lnTo>
                    <a:pt x="32" y="22"/>
                  </a:lnTo>
                  <a:lnTo>
                    <a:pt x="33" y="23"/>
                  </a:lnTo>
                  <a:lnTo>
                    <a:pt x="34" y="21"/>
                  </a:lnTo>
                  <a:lnTo>
                    <a:pt x="35" y="20"/>
                  </a:lnTo>
                  <a:lnTo>
                    <a:pt x="35" y="18"/>
                  </a:lnTo>
                  <a:lnTo>
                    <a:pt x="36" y="18"/>
                  </a:lnTo>
                  <a:lnTo>
                    <a:pt x="37" y="21"/>
                  </a:lnTo>
                  <a:lnTo>
                    <a:pt x="39" y="20"/>
                  </a:lnTo>
                  <a:lnTo>
                    <a:pt x="40" y="19"/>
                  </a:lnTo>
                  <a:lnTo>
                    <a:pt x="42" y="17"/>
                  </a:lnTo>
                  <a:lnTo>
                    <a:pt x="44" y="17"/>
                  </a:lnTo>
                  <a:lnTo>
                    <a:pt x="45" y="18"/>
                  </a:lnTo>
                  <a:lnTo>
                    <a:pt x="45" y="15"/>
                  </a:lnTo>
                  <a:lnTo>
                    <a:pt x="43" y="11"/>
                  </a:lnTo>
                  <a:lnTo>
                    <a:pt x="41" y="10"/>
                  </a:lnTo>
                  <a:lnTo>
                    <a:pt x="40" y="11"/>
                  </a:lnTo>
                  <a:lnTo>
                    <a:pt x="40" y="11"/>
                  </a:lnTo>
                  <a:lnTo>
                    <a:pt x="41" y="11"/>
                  </a:lnTo>
                  <a:lnTo>
                    <a:pt x="42" y="12"/>
                  </a:lnTo>
                  <a:lnTo>
                    <a:pt x="43" y="13"/>
                  </a:lnTo>
                  <a:lnTo>
                    <a:pt x="44" y="14"/>
                  </a:lnTo>
                  <a:lnTo>
                    <a:pt x="43" y="15"/>
                  </a:lnTo>
                  <a:lnTo>
                    <a:pt x="39" y="17"/>
                  </a:lnTo>
                  <a:lnTo>
                    <a:pt x="37" y="16"/>
                  </a:lnTo>
                  <a:lnTo>
                    <a:pt x="37" y="14"/>
                  </a:lnTo>
                  <a:lnTo>
                    <a:pt x="35" y="14"/>
                  </a:lnTo>
                  <a:lnTo>
                    <a:pt x="35" y="13"/>
                  </a:lnTo>
                  <a:lnTo>
                    <a:pt x="33" y="10"/>
                  </a:lnTo>
                  <a:lnTo>
                    <a:pt x="31" y="9"/>
                  </a:lnTo>
                  <a:lnTo>
                    <a:pt x="31" y="10"/>
                  </a:lnTo>
                  <a:lnTo>
                    <a:pt x="29" y="10"/>
                  </a:lnTo>
                  <a:lnTo>
                    <a:pt x="29" y="9"/>
                  </a:lnTo>
                  <a:lnTo>
                    <a:pt x="29" y="7"/>
                  </a:lnTo>
                  <a:lnTo>
                    <a:pt x="31" y="6"/>
                  </a:lnTo>
                  <a:lnTo>
                    <a:pt x="30" y="5"/>
                  </a:lnTo>
                  <a:lnTo>
                    <a:pt x="32" y="4"/>
                  </a:lnTo>
                  <a:lnTo>
                    <a:pt x="30" y="2"/>
                  </a:lnTo>
                  <a:lnTo>
                    <a:pt x="29" y="0"/>
                  </a:lnTo>
                  <a:lnTo>
                    <a:pt x="25" y="3"/>
                  </a:lnTo>
                  <a:lnTo>
                    <a:pt x="10" y="7"/>
                  </a:lnTo>
                  <a:lnTo>
                    <a:pt x="0" y="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2" name="Freeform 25">
              <a:extLst>
                <a:ext uri="{FF2B5EF4-FFF2-40B4-BE49-F238E27FC236}">
                  <a16:creationId xmlns:a16="http://schemas.microsoft.com/office/drawing/2014/main" id="{3E44F536-F315-4F5A-64F9-C6E658C1EB18}"/>
                </a:ext>
              </a:extLst>
            </p:cNvPr>
            <p:cNvSpPr>
              <a:spLocks/>
            </p:cNvSpPr>
            <p:nvPr/>
          </p:nvSpPr>
          <p:spPr bwMode="auto">
            <a:xfrm>
              <a:off x="7534275" y="2863850"/>
              <a:ext cx="38100" cy="28575"/>
            </a:xfrm>
            <a:custGeom>
              <a:avLst/>
              <a:gdLst/>
              <a:ahLst/>
              <a:cxnLst>
                <a:cxn ang="0">
                  <a:pos x="0" y="3"/>
                </a:cxn>
                <a:cxn ang="0">
                  <a:pos x="2" y="0"/>
                </a:cxn>
                <a:cxn ang="0">
                  <a:pos x="4" y="1"/>
                </a:cxn>
                <a:cxn ang="0">
                  <a:pos x="0" y="3"/>
                </a:cxn>
              </a:cxnLst>
              <a:rect l="0" t="0" r="r" b="b"/>
              <a:pathLst>
                <a:path w="4" h="3">
                  <a:moveTo>
                    <a:pt x="0" y="3"/>
                  </a:moveTo>
                  <a:lnTo>
                    <a:pt x="2" y="0"/>
                  </a:lnTo>
                  <a:lnTo>
                    <a:pt x="4" y="1"/>
                  </a:lnTo>
                  <a:lnTo>
                    <a:pt x="0" y="3"/>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3" name="Freeform 26">
              <a:extLst>
                <a:ext uri="{FF2B5EF4-FFF2-40B4-BE49-F238E27FC236}">
                  <a16:creationId xmlns:a16="http://schemas.microsoft.com/office/drawing/2014/main" id="{EA8AAC29-B04B-4BB7-DA04-858C5D241F2E}"/>
                </a:ext>
              </a:extLst>
            </p:cNvPr>
            <p:cNvSpPr>
              <a:spLocks/>
            </p:cNvSpPr>
            <p:nvPr/>
          </p:nvSpPr>
          <p:spPr bwMode="auto">
            <a:xfrm>
              <a:off x="7610475" y="2854325"/>
              <a:ext cx="28575" cy="28575"/>
            </a:xfrm>
            <a:custGeom>
              <a:avLst/>
              <a:gdLst/>
              <a:ahLst/>
              <a:cxnLst>
                <a:cxn ang="0">
                  <a:pos x="0" y="3"/>
                </a:cxn>
                <a:cxn ang="0">
                  <a:pos x="2" y="0"/>
                </a:cxn>
                <a:cxn ang="0">
                  <a:pos x="3" y="2"/>
                </a:cxn>
                <a:cxn ang="0">
                  <a:pos x="0" y="3"/>
                </a:cxn>
              </a:cxnLst>
              <a:rect l="0" t="0" r="r" b="b"/>
              <a:pathLst>
                <a:path w="3" h="3">
                  <a:moveTo>
                    <a:pt x="0" y="3"/>
                  </a:moveTo>
                  <a:lnTo>
                    <a:pt x="2" y="0"/>
                  </a:lnTo>
                  <a:lnTo>
                    <a:pt x="3" y="2"/>
                  </a:lnTo>
                  <a:lnTo>
                    <a:pt x="0" y="3"/>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4" name="Freeform 27">
              <a:extLst>
                <a:ext uri="{FF2B5EF4-FFF2-40B4-BE49-F238E27FC236}">
                  <a16:creationId xmlns:a16="http://schemas.microsoft.com/office/drawing/2014/main" id="{014F03C7-94F9-DB95-00FB-221BB71CC6F3}"/>
                </a:ext>
              </a:extLst>
            </p:cNvPr>
            <p:cNvSpPr>
              <a:spLocks/>
            </p:cNvSpPr>
            <p:nvPr/>
          </p:nvSpPr>
          <p:spPr bwMode="auto">
            <a:xfrm>
              <a:off x="5172075" y="2254250"/>
              <a:ext cx="723900" cy="371475"/>
            </a:xfrm>
            <a:custGeom>
              <a:avLst/>
              <a:gdLst/>
              <a:ahLst/>
              <a:cxnLst>
                <a:cxn ang="0">
                  <a:pos x="6" y="21"/>
                </a:cxn>
                <a:cxn ang="0">
                  <a:pos x="27" y="26"/>
                </a:cxn>
                <a:cxn ang="0">
                  <a:pos x="31" y="29"/>
                </a:cxn>
                <a:cxn ang="0">
                  <a:pos x="38" y="31"/>
                </a:cxn>
                <a:cxn ang="0">
                  <a:pos x="40" y="28"/>
                </a:cxn>
                <a:cxn ang="0">
                  <a:pos x="41" y="25"/>
                </a:cxn>
                <a:cxn ang="0">
                  <a:pos x="41" y="26"/>
                </a:cxn>
                <a:cxn ang="0">
                  <a:pos x="42" y="28"/>
                </a:cxn>
                <a:cxn ang="0">
                  <a:pos x="45" y="26"/>
                </a:cxn>
                <a:cxn ang="0">
                  <a:pos x="46" y="25"/>
                </a:cxn>
                <a:cxn ang="0">
                  <a:pos x="45" y="30"/>
                </a:cxn>
                <a:cxn ang="0">
                  <a:pos x="48" y="26"/>
                </a:cxn>
                <a:cxn ang="0">
                  <a:pos x="54" y="23"/>
                </a:cxn>
                <a:cxn ang="0">
                  <a:pos x="59" y="20"/>
                </a:cxn>
                <a:cxn ang="0">
                  <a:pos x="67" y="23"/>
                </a:cxn>
                <a:cxn ang="0">
                  <a:pos x="69" y="20"/>
                </a:cxn>
                <a:cxn ang="0">
                  <a:pos x="76" y="20"/>
                </a:cxn>
                <a:cxn ang="0">
                  <a:pos x="71" y="13"/>
                </a:cxn>
                <a:cxn ang="0">
                  <a:pos x="67" y="13"/>
                </a:cxn>
                <a:cxn ang="0">
                  <a:pos x="64" y="13"/>
                </a:cxn>
                <a:cxn ang="0">
                  <a:pos x="62" y="11"/>
                </a:cxn>
                <a:cxn ang="0">
                  <a:pos x="60" y="9"/>
                </a:cxn>
                <a:cxn ang="0">
                  <a:pos x="49" y="12"/>
                </a:cxn>
                <a:cxn ang="0">
                  <a:pos x="43" y="15"/>
                </a:cxn>
                <a:cxn ang="0">
                  <a:pos x="39" y="14"/>
                </a:cxn>
                <a:cxn ang="0">
                  <a:pos x="35" y="16"/>
                </a:cxn>
                <a:cxn ang="0">
                  <a:pos x="27" y="9"/>
                </a:cxn>
                <a:cxn ang="0">
                  <a:pos x="24" y="11"/>
                </a:cxn>
                <a:cxn ang="0">
                  <a:pos x="23" y="10"/>
                </a:cxn>
                <a:cxn ang="0">
                  <a:pos x="22" y="9"/>
                </a:cxn>
                <a:cxn ang="0">
                  <a:pos x="27" y="1"/>
                </a:cxn>
                <a:cxn ang="0">
                  <a:pos x="30" y="0"/>
                </a:cxn>
                <a:cxn ang="0">
                  <a:pos x="22" y="2"/>
                </a:cxn>
                <a:cxn ang="0">
                  <a:pos x="18" y="6"/>
                </a:cxn>
                <a:cxn ang="0">
                  <a:pos x="14" y="9"/>
                </a:cxn>
                <a:cxn ang="0">
                  <a:pos x="11" y="11"/>
                </a:cxn>
                <a:cxn ang="0">
                  <a:pos x="6" y="13"/>
                </a:cxn>
                <a:cxn ang="0">
                  <a:pos x="0" y="17"/>
                </a:cxn>
              </a:cxnLst>
              <a:rect l="0" t="0" r="r" b="b"/>
              <a:pathLst>
                <a:path w="76" h="39">
                  <a:moveTo>
                    <a:pt x="0" y="17"/>
                  </a:moveTo>
                  <a:lnTo>
                    <a:pt x="6" y="21"/>
                  </a:lnTo>
                  <a:lnTo>
                    <a:pt x="20" y="25"/>
                  </a:lnTo>
                  <a:lnTo>
                    <a:pt x="27" y="26"/>
                  </a:lnTo>
                  <a:lnTo>
                    <a:pt x="28" y="28"/>
                  </a:lnTo>
                  <a:lnTo>
                    <a:pt x="31" y="29"/>
                  </a:lnTo>
                  <a:lnTo>
                    <a:pt x="35" y="39"/>
                  </a:lnTo>
                  <a:lnTo>
                    <a:pt x="38" y="31"/>
                  </a:lnTo>
                  <a:lnTo>
                    <a:pt x="39" y="30"/>
                  </a:lnTo>
                  <a:lnTo>
                    <a:pt x="40" y="28"/>
                  </a:lnTo>
                  <a:lnTo>
                    <a:pt x="40" y="27"/>
                  </a:lnTo>
                  <a:lnTo>
                    <a:pt x="41" y="25"/>
                  </a:lnTo>
                  <a:lnTo>
                    <a:pt x="41" y="25"/>
                  </a:lnTo>
                  <a:lnTo>
                    <a:pt x="41" y="26"/>
                  </a:lnTo>
                  <a:lnTo>
                    <a:pt x="41" y="29"/>
                  </a:lnTo>
                  <a:lnTo>
                    <a:pt x="42" y="28"/>
                  </a:lnTo>
                  <a:lnTo>
                    <a:pt x="43" y="25"/>
                  </a:lnTo>
                  <a:lnTo>
                    <a:pt x="45" y="26"/>
                  </a:lnTo>
                  <a:lnTo>
                    <a:pt x="46" y="25"/>
                  </a:lnTo>
                  <a:lnTo>
                    <a:pt x="46" y="25"/>
                  </a:lnTo>
                  <a:lnTo>
                    <a:pt x="44" y="29"/>
                  </a:lnTo>
                  <a:lnTo>
                    <a:pt x="45" y="30"/>
                  </a:lnTo>
                  <a:lnTo>
                    <a:pt x="47" y="27"/>
                  </a:lnTo>
                  <a:lnTo>
                    <a:pt x="48" y="26"/>
                  </a:lnTo>
                  <a:lnTo>
                    <a:pt x="49" y="23"/>
                  </a:lnTo>
                  <a:lnTo>
                    <a:pt x="54" y="23"/>
                  </a:lnTo>
                  <a:lnTo>
                    <a:pt x="56" y="22"/>
                  </a:lnTo>
                  <a:lnTo>
                    <a:pt x="59" y="20"/>
                  </a:lnTo>
                  <a:lnTo>
                    <a:pt x="64" y="21"/>
                  </a:lnTo>
                  <a:lnTo>
                    <a:pt x="67" y="23"/>
                  </a:lnTo>
                  <a:lnTo>
                    <a:pt x="67" y="20"/>
                  </a:lnTo>
                  <a:lnTo>
                    <a:pt x="69" y="20"/>
                  </a:lnTo>
                  <a:lnTo>
                    <a:pt x="73" y="21"/>
                  </a:lnTo>
                  <a:lnTo>
                    <a:pt x="76" y="20"/>
                  </a:lnTo>
                  <a:lnTo>
                    <a:pt x="72" y="17"/>
                  </a:lnTo>
                  <a:lnTo>
                    <a:pt x="71" y="13"/>
                  </a:lnTo>
                  <a:lnTo>
                    <a:pt x="68" y="14"/>
                  </a:lnTo>
                  <a:lnTo>
                    <a:pt x="67" y="13"/>
                  </a:lnTo>
                  <a:lnTo>
                    <a:pt x="65" y="14"/>
                  </a:lnTo>
                  <a:lnTo>
                    <a:pt x="64" y="13"/>
                  </a:lnTo>
                  <a:lnTo>
                    <a:pt x="63" y="13"/>
                  </a:lnTo>
                  <a:lnTo>
                    <a:pt x="62" y="11"/>
                  </a:lnTo>
                  <a:lnTo>
                    <a:pt x="63" y="8"/>
                  </a:lnTo>
                  <a:lnTo>
                    <a:pt x="60" y="9"/>
                  </a:lnTo>
                  <a:lnTo>
                    <a:pt x="56" y="11"/>
                  </a:lnTo>
                  <a:lnTo>
                    <a:pt x="49" y="12"/>
                  </a:lnTo>
                  <a:lnTo>
                    <a:pt x="44" y="16"/>
                  </a:lnTo>
                  <a:lnTo>
                    <a:pt x="43" y="15"/>
                  </a:lnTo>
                  <a:lnTo>
                    <a:pt x="41" y="16"/>
                  </a:lnTo>
                  <a:lnTo>
                    <a:pt x="39" y="14"/>
                  </a:lnTo>
                  <a:lnTo>
                    <a:pt x="38" y="15"/>
                  </a:lnTo>
                  <a:lnTo>
                    <a:pt x="35" y="16"/>
                  </a:lnTo>
                  <a:lnTo>
                    <a:pt x="32" y="10"/>
                  </a:lnTo>
                  <a:lnTo>
                    <a:pt x="27" y="9"/>
                  </a:lnTo>
                  <a:lnTo>
                    <a:pt x="25" y="10"/>
                  </a:lnTo>
                  <a:lnTo>
                    <a:pt x="24" y="11"/>
                  </a:lnTo>
                  <a:lnTo>
                    <a:pt x="25" y="8"/>
                  </a:lnTo>
                  <a:lnTo>
                    <a:pt x="23" y="10"/>
                  </a:lnTo>
                  <a:lnTo>
                    <a:pt x="22" y="12"/>
                  </a:lnTo>
                  <a:lnTo>
                    <a:pt x="22" y="9"/>
                  </a:lnTo>
                  <a:lnTo>
                    <a:pt x="24" y="5"/>
                  </a:lnTo>
                  <a:lnTo>
                    <a:pt x="27" y="1"/>
                  </a:lnTo>
                  <a:lnTo>
                    <a:pt x="30" y="0"/>
                  </a:lnTo>
                  <a:lnTo>
                    <a:pt x="30" y="0"/>
                  </a:lnTo>
                  <a:lnTo>
                    <a:pt x="25" y="0"/>
                  </a:lnTo>
                  <a:lnTo>
                    <a:pt x="22" y="2"/>
                  </a:lnTo>
                  <a:lnTo>
                    <a:pt x="21" y="3"/>
                  </a:lnTo>
                  <a:lnTo>
                    <a:pt x="18" y="6"/>
                  </a:lnTo>
                  <a:lnTo>
                    <a:pt x="16" y="8"/>
                  </a:lnTo>
                  <a:lnTo>
                    <a:pt x="14" y="9"/>
                  </a:lnTo>
                  <a:lnTo>
                    <a:pt x="13" y="11"/>
                  </a:lnTo>
                  <a:lnTo>
                    <a:pt x="11" y="11"/>
                  </a:lnTo>
                  <a:lnTo>
                    <a:pt x="7" y="12"/>
                  </a:lnTo>
                  <a:lnTo>
                    <a:pt x="6" y="13"/>
                  </a:lnTo>
                  <a:lnTo>
                    <a:pt x="4" y="15"/>
                  </a:lnTo>
                  <a:lnTo>
                    <a:pt x="0" y="17"/>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5" name="Freeform 28">
              <a:extLst>
                <a:ext uri="{FF2B5EF4-FFF2-40B4-BE49-F238E27FC236}">
                  <a16:creationId xmlns:a16="http://schemas.microsoft.com/office/drawing/2014/main" id="{A89954F5-1DE9-C589-15B9-08207E878A3A}"/>
                </a:ext>
              </a:extLst>
            </p:cNvPr>
            <p:cNvSpPr>
              <a:spLocks/>
            </p:cNvSpPr>
            <p:nvPr/>
          </p:nvSpPr>
          <p:spPr bwMode="auto">
            <a:xfrm>
              <a:off x="5638800" y="2482850"/>
              <a:ext cx="495300" cy="676275"/>
            </a:xfrm>
            <a:custGeom>
              <a:avLst/>
              <a:gdLst/>
              <a:ahLst/>
              <a:cxnLst>
                <a:cxn ang="0">
                  <a:pos x="0" y="71"/>
                </a:cxn>
                <a:cxn ang="0">
                  <a:pos x="5" y="62"/>
                </a:cxn>
                <a:cxn ang="0">
                  <a:pos x="6" y="59"/>
                </a:cxn>
                <a:cxn ang="0">
                  <a:pos x="6" y="53"/>
                </a:cxn>
                <a:cxn ang="0">
                  <a:pos x="5" y="47"/>
                </a:cxn>
                <a:cxn ang="0">
                  <a:pos x="2" y="42"/>
                </a:cxn>
                <a:cxn ang="0">
                  <a:pos x="1" y="38"/>
                </a:cxn>
                <a:cxn ang="0">
                  <a:pos x="1" y="36"/>
                </a:cxn>
                <a:cxn ang="0">
                  <a:pos x="0" y="32"/>
                </a:cxn>
                <a:cxn ang="0">
                  <a:pos x="2" y="30"/>
                </a:cxn>
                <a:cxn ang="0">
                  <a:pos x="3" y="23"/>
                </a:cxn>
                <a:cxn ang="0">
                  <a:pos x="3" y="21"/>
                </a:cxn>
                <a:cxn ang="0">
                  <a:pos x="5" y="19"/>
                </a:cxn>
                <a:cxn ang="0">
                  <a:pos x="4" y="17"/>
                </a:cxn>
                <a:cxn ang="0">
                  <a:pos x="7" y="15"/>
                </a:cxn>
                <a:cxn ang="0">
                  <a:pos x="10" y="11"/>
                </a:cxn>
                <a:cxn ang="0">
                  <a:pos x="10" y="18"/>
                </a:cxn>
                <a:cxn ang="0">
                  <a:pos x="12" y="17"/>
                </a:cxn>
                <a:cxn ang="0">
                  <a:pos x="12" y="11"/>
                </a:cxn>
                <a:cxn ang="0">
                  <a:pos x="15" y="8"/>
                </a:cxn>
                <a:cxn ang="0">
                  <a:pos x="17" y="7"/>
                </a:cxn>
                <a:cxn ang="0">
                  <a:pos x="15" y="6"/>
                </a:cxn>
                <a:cxn ang="0">
                  <a:pos x="14" y="4"/>
                </a:cxn>
                <a:cxn ang="0">
                  <a:pos x="16" y="1"/>
                </a:cxn>
                <a:cxn ang="0">
                  <a:pos x="18" y="0"/>
                </a:cxn>
                <a:cxn ang="0">
                  <a:pos x="24" y="2"/>
                </a:cxn>
                <a:cxn ang="0">
                  <a:pos x="26" y="4"/>
                </a:cxn>
                <a:cxn ang="0">
                  <a:pos x="33" y="6"/>
                </a:cxn>
                <a:cxn ang="0">
                  <a:pos x="35" y="8"/>
                </a:cxn>
                <a:cxn ang="0">
                  <a:pos x="37" y="11"/>
                </a:cxn>
                <a:cxn ang="0">
                  <a:pos x="35" y="10"/>
                </a:cxn>
                <a:cxn ang="0">
                  <a:pos x="35" y="12"/>
                </a:cxn>
                <a:cxn ang="0">
                  <a:pos x="37" y="15"/>
                </a:cxn>
                <a:cxn ang="0">
                  <a:pos x="38" y="20"/>
                </a:cxn>
                <a:cxn ang="0">
                  <a:pos x="38" y="23"/>
                </a:cxn>
                <a:cxn ang="0">
                  <a:pos x="35" y="26"/>
                </a:cxn>
                <a:cxn ang="0">
                  <a:pos x="35" y="28"/>
                </a:cxn>
                <a:cxn ang="0">
                  <a:pos x="32" y="29"/>
                </a:cxn>
                <a:cxn ang="0">
                  <a:pos x="32" y="31"/>
                </a:cxn>
                <a:cxn ang="0">
                  <a:pos x="32" y="34"/>
                </a:cxn>
                <a:cxn ang="0">
                  <a:pos x="35" y="36"/>
                </a:cxn>
                <a:cxn ang="0">
                  <a:pos x="38" y="33"/>
                </a:cxn>
                <a:cxn ang="0">
                  <a:pos x="39" y="29"/>
                </a:cxn>
                <a:cxn ang="0">
                  <a:pos x="43" y="27"/>
                </a:cxn>
                <a:cxn ang="0">
                  <a:pos x="46" y="28"/>
                </a:cxn>
                <a:cxn ang="0">
                  <a:pos x="48" y="32"/>
                </a:cxn>
                <a:cxn ang="0">
                  <a:pos x="50" y="41"/>
                </a:cxn>
                <a:cxn ang="0">
                  <a:pos x="52" y="44"/>
                </a:cxn>
                <a:cxn ang="0">
                  <a:pos x="51" y="46"/>
                </a:cxn>
                <a:cxn ang="0">
                  <a:pos x="51" y="49"/>
                </a:cxn>
                <a:cxn ang="0">
                  <a:pos x="50" y="51"/>
                </a:cxn>
                <a:cxn ang="0">
                  <a:pos x="49" y="49"/>
                </a:cxn>
                <a:cxn ang="0">
                  <a:pos x="48" y="50"/>
                </a:cxn>
                <a:cxn ang="0">
                  <a:pos x="48" y="54"/>
                </a:cxn>
                <a:cxn ang="0">
                  <a:pos x="47" y="55"/>
                </a:cxn>
                <a:cxn ang="0">
                  <a:pos x="45" y="56"/>
                </a:cxn>
                <a:cxn ang="0">
                  <a:pos x="45" y="61"/>
                </a:cxn>
                <a:cxn ang="0">
                  <a:pos x="43" y="63"/>
                </a:cxn>
                <a:cxn ang="0">
                  <a:pos x="42" y="66"/>
                </a:cxn>
                <a:cxn ang="0">
                  <a:pos x="25" y="69"/>
                </a:cxn>
                <a:cxn ang="0">
                  <a:pos x="25" y="68"/>
                </a:cxn>
                <a:cxn ang="0">
                  <a:pos x="0" y="71"/>
                </a:cxn>
              </a:cxnLst>
              <a:rect l="0" t="0" r="r" b="b"/>
              <a:pathLst>
                <a:path w="52" h="71">
                  <a:moveTo>
                    <a:pt x="0" y="71"/>
                  </a:moveTo>
                  <a:lnTo>
                    <a:pt x="5" y="62"/>
                  </a:lnTo>
                  <a:lnTo>
                    <a:pt x="6" y="59"/>
                  </a:lnTo>
                  <a:lnTo>
                    <a:pt x="6" y="53"/>
                  </a:lnTo>
                  <a:lnTo>
                    <a:pt x="5" y="47"/>
                  </a:lnTo>
                  <a:lnTo>
                    <a:pt x="2" y="42"/>
                  </a:lnTo>
                  <a:lnTo>
                    <a:pt x="1" y="38"/>
                  </a:lnTo>
                  <a:lnTo>
                    <a:pt x="1" y="36"/>
                  </a:lnTo>
                  <a:lnTo>
                    <a:pt x="0" y="32"/>
                  </a:lnTo>
                  <a:lnTo>
                    <a:pt x="2" y="30"/>
                  </a:lnTo>
                  <a:lnTo>
                    <a:pt x="3" y="23"/>
                  </a:lnTo>
                  <a:lnTo>
                    <a:pt x="3" y="21"/>
                  </a:lnTo>
                  <a:lnTo>
                    <a:pt x="5" y="19"/>
                  </a:lnTo>
                  <a:lnTo>
                    <a:pt x="4" y="17"/>
                  </a:lnTo>
                  <a:lnTo>
                    <a:pt x="7" y="15"/>
                  </a:lnTo>
                  <a:lnTo>
                    <a:pt x="10" y="11"/>
                  </a:lnTo>
                  <a:lnTo>
                    <a:pt x="10" y="18"/>
                  </a:lnTo>
                  <a:lnTo>
                    <a:pt x="12" y="17"/>
                  </a:lnTo>
                  <a:lnTo>
                    <a:pt x="12" y="11"/>
                  </a:lnTo>
                  <a:lnTo>
                    <a:pt x="15" y="8"/>
                  </a:lnTo>
                  <a:lnTo>
                    <a:pt x="17" y="7"/>
                  </a:lnTo>
                  <a:lnTo>
                    <a:pt x="15" y="6"/>
                  </a:lnTo>
                  <a:lnTo>
                    <a:pt x="14" y="4"/>
                  </a:lnTo>
                  <a:lnTo>
                    <a:pt x="16" y="1"/>
                  </a:lnTo>
                  <a:lnTo>
                    <a:pt x="18" y="0"/>
                  </a:lnTo>
                  <a:lnTo>
                    <a:pt x="24" y="2"/>
                  </a:lnTo>
                  <a:lnTo>
                    <a:pt x="26" y="4"/>
                  </a:lnTo>
                  <a:lnTo>
                    <a:pt x="33" y="6"/>
                  </a:lnTo>
                  <a:lnTo>
                    <a:pt x="35" y="8"/>
                  </a:lnTo>
                  <a:lnTo>
                    <a:pt x="37" y="11"/>
                  </a:lnTo>
                  <a:lnTo>
                    <a:pt x="35" y="10"/>
                  </a:lnTo>
                  <a:lnTo>
                    <a:pt x="35" y="12"/>
                  </a:lnTo>
                  <a:lnTo>
                    <a:pt x="37" y="15"/>
                  </a:lnTo>
                  <a:lnTo>
                    <a:pt x="38" y="20"/>
                  </a:lnTo>
                  <a:lnTo>
                    <a:pt x="38" y="23"/>
                  </a:lnTo>
                  <a:lnTo>
                    <a:pt x="35" y="26"/>
                  </a:lnTo>
                  <a:lnTo>
                    <a:pt x="35" y="28"/>
                  </a:lnTo>
                  <a:lnTo>
                    <a:pt x="32" y="29"/>
                  </a:lnTo>
                  <a:lnTo>
                    <a:pt x="32" y="31"/>
                  </a:lnTo>
                  <a:lnTo>
                    <a:pt x="32" y="34"/>
                  </a:lnTo>
                  <a:lnTo>
                    <a:pt x="35" y="36"/>
                  </a:lnTo>
                  <a:lnTo>
                    <a:pt x="38" y="33"/>
                  </a:lnTo>
                  <a:lnTo>
                    <a:pt x="39" y="29"/>
                  </a:lnTo>
                  <a:lnTo>
                    <a:pt x="43" y="27"/>
                  </a:lnTo>
                  <a:lnTo>
                    <a:pt x="46" y="28"/>
                  </a:lnTo>
                  <a:lnTo>
                    <a:pt x="48" y="32"/>
                  </a:lnTo>
                  <a:lnTo>
                    <a:pt x="50" y="41"/>
                  </a:lnTo>
                  <a:lnTo>
                    <a:pt x="52" y="44"/>
                  </a:lnTo>
                  <a:lnTo>
                    <a:pt x="51" y="46"/>
                  </a:lnTo>
                  <a:lnTo>
                    <a:pt x="51" y="49"/>
                  </a:lnTo>
                  <a:lnTo>
                    <a:pt x="50" y="51"/>
                  </a:lnTo>
                  <a:lnTo>
                    <a:pt x="49" y="49"/>
                  </a:lnTo>
                  <a:lnTo>
                    <a:pt x="48" y="50"/>
                  </a:lnTo>
                  <a:lnTo>
                    <a:pt x="48" y="54"/>
                  </a:lnTo>
                  <a:lnTo>
                    <a:pt x="47" y="55"/>
                  </a:lnTo>
                  <a:lnTo>
                    <a:pt x="45" y="56"/>
                  </a:lnTo>
                  <a:lnTo>
                    <a:pt x="45" y="61"/>
                  </a:lnTo>
                  <a:lnTo>
                    <a:pt x="43" y="63"/>
                  </a:lnTo>
                  <a:lnTo>
                    <a:pt x="42" y="66"/>
                  </a:lnTo>
                  <a:lnTo>
                    <a:pt x="25" y="69"/>
                  </a:lnTo>
                  <a:lnTo>
                    <a:pt x="25" y="68"/>
                  </a:lnTo>
                  <a:lnTo>
                    <a:pt x="0" y="7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6" name="Freeform 29">
              <a:extLst>
                <a:ext uri="{FF2B5EF4-FFF2-40B4-BE49-F238E27FC236}">
                  <a16:creationId xmlns:a16="http://schemas.microsoft.com/office/drawing/2014/main" id="{5DE4BFAF-96C9-CF2F-0802-DD1CE4A148E9}"/>
                </a:ext>
              </a:extLst>
            </p:cNvPr>
            <p:cNvSpPr>
              <a:spLocks/>
            </p:cNvSpPr>
            <p:nvPr/>
          </p:nvSpPr>
          <p:spPr bwMode="auto">
            <a:xfrm>
              <a:off x="4419600" y="1978025"/>
              <a:ext cx="838200" cy="942975"/>
            </a:xfrm>
            <a:custGeom>
              <a:avLst/>
              <a:gdLst/>
              <a:ahLst/>
              <a:cxnLst>
                <a:cxn ang="0">
                  <a:pos x="0" y="6"/>
                </a:cxn>
                <a:cxn ang="0">
                  <a:pos x="1" y="20"/>
                </a:cxn>
                <a:cxn ang="0">
                  <a:pos x="4" y="32"/>
                </a:cxn>
                <a:cxn ang="0">
                  <a:pos x="4" y="46"/>
                </a:cxn>
                <a:cxn ang="0">
                  <a:pos x="7" y="58"/>
                </a:cxn>
                <a:cxn ang="0">
                  <a:pos x="4" y="64"/>
                </a:cxn>
                <a:cxn ang="0">
                  <a:pos x="8" y="68"/>
                </a:cxn>
                <a:cxn ang="0">
                  <a:pos x="8" y="99"/>
                </a:cxn>
                <a:cxn ang="0">
                  <a:pos x="72" y="98"/>
                </a:cxn>
                <a:cxn ang="0">
                  <a:pos x="70" y="92"/>
                </a:cxn>
                <a:cxn ang="0">
                  <a:pos x="69" y="90"/>
                </a:cxn>
                <a:cxn ang="0">
                  <a:pos x="64" y="87"/>
                </a:cxn>
                <a:cxn ang="0">
                  <a:pos x="60" y="83"/>
                </a:cxn>
                <a:cxn ang="0">
                  <a:pos x="52" y="77"/>
                </a:cxn>
                <a:cxn ang="0">
                  <a:pos x="52" y="68"/>
                </a:cxn>
                <a:cxn ang="0">
                  <a:pos x="50" y="63"/>
                </a:cxn>
                <a:cxn ang="0">
                  <a:pos x="57" y="54"/>
                </a:cxn>
                <a:cxn ang="0">
                  <a:pos x="57" y="45"/>
                </a:cxn>
                <a:cxn ang="0">
                  <a:pos x="58" y="44"/>
                </a:cxn>
                <a:cxn ang="0">
                  <a:pos x="67" y="37"/>
                </a:cxn>
                <a:cxn ang="0">
                  <a:pos x="71" y="31"/>
                </a:cxn>
                <a:cxn ang="0">
                  <a:pos x="77" y="27"/>
                </a:cxn>
                <a:cxn ang="0">
                  <a:pos x="88" y="21"/>
                </a:cxn>
                <a:cxn ang="0">
                  <a:pos x="84" y="21"/>
                </a:cxn>
                <a:cxn ang="0">
                  <a:pos x="80" y="19"/>
                </a:cxn>
                <a:cxn ang="0">
                  <a:pos x="74" y="20"/>
                </a:cxn>
                <a:cxn ang="0">
                  <a:pos x="72" y="18"/>
                </a:cxn>
                <a:cxn ang="0">
                  <a:pos x="70" y="19"/>
                </a:cxn>
                <a:cxn ang="0">
                  <a:pos x="66" y="21"/>
                </a:cxn>
                <a:cxn ang="0">
                  <a:pos x="63" y="20"/>
                </a:cxn>
                <a:cxn ang="0">
                  <a:pos x="62" y="19"/>
                </a:cxn>
                <a:cxn ang="0">
                  <a:pos x="59" y="19"/>
                </a:cxn>
                <a:cxn ang="0">
                  <a:pos x="58" y="17"/>
                </a:cxn>
                <a:cxn ang="0">
                  <a:pos x="56" y="17"/>
                </a:cxn>
                <a:cxn ang="0">
                  <a:pos x="56" y="19"/>
                </a:cxn>
                <a:cxn ang="0">
                  <a:pos x="55" y="19"/>
                </a:cxn>
                <a:cxn ang="0">
                  <a:pos x="53" y="15"/>
                </a:cxn>
                <a:cxn ang="0">
                  <a:pos x="51" y="15"/>
                </a:cxn>
                <a:cxn ang="0">
                  <a:pos x="52" y="14"/>
                </a:cxn>
                <a:cxn ang="0">
                  <a:pos x="47" y="13"/>
                </a:cxn>
                <a:cxn ang="0">
                  <a:pos x="45" y="12"/>
                </a:cxn>
                <a:cxn ang="0">
                  <a:pos x="39" y="15"/>
                </a:cxn>
                <a:cxn ang="0">
                  <a:pos x="38" y="13"/>
                </a:cxn>
                <a:cxn ang="0">
                  <a:pos x="29" y="11"/>
                </a:cxn>
                <a:cxn ang="0">
                  <a:pos x="27" y="1"/>
                </a:cxn>
                <a:cxn ang="0">
                  <a:pos x="23" y="0"/>
                </a:cxn>
                <a:cxn ang="0">
                  <a:pos x="23" y="6"/>
                </a:cxn>
                <a:cxn ang="0">
                  <a:pos x="0" y="6"/>
                </a:cxn>
              </a:cxnLst>
              <a:rect l="0" t="0" r="r" b="b"/>
              <a:pathLst>
                <a:path w="88" h="99">
                  <a:moveTo>
                    <a:pt x="0" y="6"/>
                  </a:moveTo>
                  <a:lnTo>
                    <a:pt x="1" y="20"/>
                  </a:lnTo>
                  <a:lnTo>
                    <a:pt x="4" y="32"/>
                  </a:lnTo>
                  <a:lnTo>
                    <a:pt x="4" y="46"/>
                  </a:lnTo>
                  <a:lnTo>
                    <a:pt x="7" y="58"/>
                  </a:lnTo>
                  <a:lnTo>
                    <a:pt x="4" y="64"/>
                  </a:lnTo>
                  <a:lnTo>
                    <a:pt x="8" y="68"/>
                  </a:lnTo>
                  <a:lnTo>
                    <a:pt x="8" y="99"/>
                  </a:lnTo>
                  <a:lnTo>
                    <a:pt x="72" y="98"/>
                  </a:lnTo>
                  <a:lnTo>
                    <a:pt x="70" y="92"/>
                  </a:lnTo>
                  <a:lnTo>
                    <a:pt x="69" y="90"/>
                  </a:lnTo>
                  <a:lnTo>
                    <a:pt x="64" y="87"/>
                  </a:lnTo>
                  <a:lnTo>
                    <a:pt x="60" y="83"/>
                  </a:lnTo>
                  <a:lnTo>
                    <a:pt x="52" y="77"/>
                  </a:lnTo>
                  <a:lnTo>
                    <a:pt x="52" y="68"/>
                  </a:lnTo>
                  <a:lnTo>
                    <a:pt x="50" y="63"/>
                  </a:lnTo>
                  <a:lnTo>
                    <a:pt x="57" y="54"/>
                  </a:lnTo>
                  <a:lnTo>
                    <a:pt x="57" y="45"/>
                  </a:lnTo>
                  <a:lnTo>
                    <a:pt x="58" y="44"/>
                  </a:lnTo>
                  <a:lnTo>
                    <a:pt x="67" y="37"/>
                  </a:lnTo>
                  <a:lnTo>
                    <a:pt x="71" y="31"/>
                  </a:lnTo>
                  <a:lnTo>
                    <a:pt x="77" y="27"/>
                  </a:lnTo>
                  <a:lnTo>
                    <a:pt x="88" y="21"/>
                  </a:lnTo>
                  <a:lnTo>
                    <a:pt x="84" y="21"/>
                  </a:lnTo>
                  <a:lnTo>
                    <a:pt x="80" y="19"/>
                  </a:lnTo>
                  <a:lnTo>
                    <a:pt x="74" y="20"/>
                  </a:lnTo>
                  <a:lnTo>
                    <a:pt x="72" y="18"/>
                  </a:lnTo>
                  <a:lnTo>
                    <a:pt x="70" y="19"/>
                  </a:lnTo>
                  <a:lnTo>
                    <a:pt x="66" y="21"/>
                  </a:lnTo>
                  <a:lnTo>
                    <a:pt x="63" y="20"/>
                  </a:lnTo>
                  <a:lnTo>
                    <a:pt x="62" y="19"/>
                  </a:lnTo>
                  <a:lnTo>
                    <a:pt x="59" y="19"/>
                  </a:lnTo>
                  <a:lnTo>
                    <a:pt x="58" y="17"/>
                  </a:lnTo>
                  <a:lnTo>
                    <a:pt x="56" y="17"/>
                  </a:lnTo>
                  <a:lnTo>
                    <a:pt x="56" y="19"/>
                  </a:lnTo>
                  <a:lnTo>
                    <a:pt x="55" y="19"/>
                  </a:lnTo>
                  <a:lnTo>
                    <a:pt x="53" y="15"/>
                  </a:lnTo>
                  <a:lnTo>
                    <a:pt x="51" y="15"/>
                  </a:lnTo>
                  <a:lnTo>
                    <a:pt x="52" y="14"/>
                  </a:lnTo>
                  <a:lnTo>
                    <a:pt x="47" y="13"/>
                  </a:lnTo>
                  <a:lnTo>
                    <a:pt x="45" y="12"/>
                  </a:lnTo>
                  <a:lnTo>
                    <a:pt x="39" y="15"/>
                  </a:lnTo>
                  <a:lnTo>
                    <a:pt x="38" y="13"/>
                  </a:lnTo>
                  <a:lnTo>
                    <a:pt x="29" y="11"/>
                  </a:lnTo>
                  <a:lnTo>
                    <a:pt x="27" y="1"/>
                  </a:lnTo>
                  <a:lnTo>
                    <a:pt x="23" y="0"/>
                  </a:lnTo>
                  <a:lnTo>
                    <a:pt x="23" y="6"/>
                  </a:lnTo>
                  <a:lnTo>
                    <a:pt x="0" y="6"/>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7" name="Freeform 30">
              <a:extLst>
                <a:ext uri="{FF2B5EF4-FFF2-40B4-BE49-F238E27FC236}">
                  <a16:creationId xmlns:a16="http://schemas.microsoft.com/office/drawing/2014/main" id="{05FA817A-148C-F5B4-5F10-B55509E9E25B}"/>
                </a:ext>
              </a:extLst>
            </p:cNvPr>
            <p:cNvSpPr>
              <a:spLocks/>
            </p:cNvSpPr>
            <p:nvPr/>
          </p:nvSpPr>
          <p:spPr bwMode="auto">
            <a:xfrm>
              <a:off x="5133975" y="4264025"/>
              <a:ext cx="457200" cy="781050"/>
            </a:xfrm>
            <a:custGeom>
              <a:avLst/>
              <a:gdLst/>
              <a:ahLst/>
              <a:cxnLst>
                <a:cxn ang="0">
                  <a:pos x="0" y="70"/>
                </a:cxn>
                <a:cxn ang="0">
                  <a:pos x="1" y="67"/>
                </a:cxn>
                <a:cxn ang="0">
                  <a:pos x="3" y="57"/>
                </a:cxn>
                <a:cxn ang="0">
                  <a:pos x="8" y="51"/>
                </a:cxn>
                <a:cxn ang="0">
                  <a:pos x="7" y="49"/>
                </a:cxn>
                <a:cxn ang="0">
                  <a:pos x="7" y="43"/>
                </a:cxn>
                <a:cxn ang="0">
                  <a:pos x="5" y="36"/>
                </a:cxn>
                <a:cxn ang="0">
                  <a:pos x="4" y="27"/>
                </a:cxn>
                <a:cxn ang="0">
                  <a:pos x="8" y="17"/>
                </a:cxn>
                <a:cxn ang="0">
                  <a:pos x="12" y="10"/>
                </a:cxn>
                <a:cxn ang="0">
                  <a:pos x="12" y="8"/>
                </a:cxn>
                <a:cxn ang="0">
                  <a:pos x="16" y="2"/>
                </a:cxn>
                <a:cxn ang="0">
                  <a:pos x="45" y="0"/>
                </a:cxn>
                <a:cxn ang="0">
                  <a:pos x="46" y="1"/>
                </a:cxn>
                <a:cxn ang="0">
                  <a:pos x="45" y="53"/>
                </a:cxn>
                <a:cxn ang="0">
                  <a:pos x="48" y="78"/>
                </a:cxn>
                <a:cxn ang="0">
                  <a:pos x="46" y="79"/>
                </a:cxn>
                <a:cxn ang="0">
                  <a:pos x="45" y="78"/>
                </a:cxn>
                <a:cxn ang="0">
                  <a:pos x="43" y="79"/>
                </a:cxn>
                <a:cxn ang="0">
                  <a:pos x="41" y="77"/>
                </a:cxn>
                <a:cxn ang="0">
                  <a:pos x="40" y="78"/>
                </a:cxn>
                <a:cxn ang="0">
                  <a:pos x="38" y="78"/>
                </a:cxn>
                <a:cxn ang="0">
                  <a:pos x="35" y="80"/>
                </a:cxn>
                <a:cxn ang="0">
                  <a:pos x="34" y="79"/>
                </a:cxn>
                <a:cxn ang="0">
                  <a:pos x="33" y="82"/>
                </a:cxn>
                <a:cxn ang="0">
                  <a:pos x="31" y="82"/>
                </a:cxn>
                <a:cxn ang="0">
                  <a:pos x="27" y="74"/>
                </a:cxn>
                <a:cxn ang="0">
                  <a:pos x="27" y="69"/>
                </a:cxn>
                <a:cxn ang="0">
                  <a:pos x="0" y="70"/>
                </a:cxn>
              </a:cxnLst>
              <a:rect l="0" t="0" r="r" b="b"/>
              <a:pathLst>
                <a:path w="48" h="82">
                  <a:moveTo>
                    <a:pt x="0" y="70"/>
                  </a:moveTo>
                  <a:lnTo>
                    <a:pt x="1" y="67"/>
                  </a:lnTo>
                  <a:lnTo>
                    <a:pt x="3" y="57"/>
                  </a:lnTo>
                  <a:lnTo>
                    <a:pt x="8" y="51"/>
                  </a:lnTo>
                  <a:lnTo>
                    <a:pt x="7" y="49"/>
                  </a:lnTo>
                  <a:lnTo>
                    <a:pt x="7" y="43"/>
                  </a:lnTo>
                  <a:lnTo>
                    <a:pt x="5" y="36"/>
                  </a:lnTo>
                  <a:lnTo>
                    <a:pt x="4" y="27"/>
                  </a:lnTo>
                  <a:lnTo>
                    <a:pt x="8" y="17"/>
                  </a:lnTo>
                  <a:lnTo>
                    <a:pt x="12" y="10"/>
                  </a:lnTo>
                  <a:lnTo>
                    <a:pt x="12" y="8"/>
                  </a:lnTo>
                  <a:lnTo>
                    <a:pt x="16" y="2"/>
                  </a:lnTo>
                  <a:lnTo>
                    <a:pt x="45" y="0"/>
                  </a:lnTo>
                  <a:lnTo>
                    <a:pt x="46" y="1"/>
                  </a:lnTo>
                  <a:lnTo>
                    <a:pt x="45" y="53"/>
                  </a:lnTo>
                  <a:lnTo>
                    <a:pt x="48" y="78"/>
                  </a:lnTo>
                  <a:lnTo>
                    <a:pt x="46" y="79"/>
                  </a:lnTo>
                  <a:lnTo>
                    <a:pt x="45" y="78"/>
                  </a:lnTo>
                  <a:lnTo>
                    <a:pt x="43" y="79"/>
                  </a:lnTo>
                  <a:lnTo>
                    <a:pt x="41" y="77"/>
                  </a:lnTo>
                  <a:lnTo>
                    <a:pt x="40" y="78"/>
                  </a:lnTo>
                  <a:lnTo>
                    <a:pt x="38" y="78"/>
                  </a:lnTo>
                  <a:lnTo>
                    <a:pt x="35" y="80"/>
                  </a:lnTo>
                  <a:lnTo>
                    <a:pt x="34" y="79"/>
                  </a:lnTo>
                  <a:lnTo>
                    <a:pt x="33" y="82"/>
                  </a:lnTo>
                  <a:lnTo>
                    <a:pt x="31" y="82"/>
                  </a:lnTo>
                  <a:lnTo>
                    <a:pt x="27" y="74"/>
                  </a:lnTo>
                  <a:lnTo>
                    <a:pt x="27" y="69"/>
                  </a:lnTo>
                  <a:lnTo>
                    <a:pt x="0" y="70"/>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8" name="Freeform 31">
              <a:extLst>
                <a:ext uri="{FF2B5EF4-FFF2-40B4-BE49-F238E27FC236}">
                  <a16:creationId xmlns:a16="http://schemas.microsoft.com/office/drawing/2014/main" id="{385491D6-F16C-ABEC-30FA-3E09B61EBDE3}"/>
                </a:ext>
              </a:extLst>
            </p:cNvPr>
            <p:cNvSpPr>
              <a:spLocks/>
            </p:cNvSpPr>
            <p:nvPr/>
          </p:nvSpPr>
          <p:spPr bwMode="auto">
            <a:xfrm>
              <a:off x="4572000" y="3378200"/>
              <a:ext cx="847725" cy="742950"/>
            </a:xfrm>
            <a:custGeom>
              <a:avLst/>
              <a:gdLst/>
              <a:ahLst/>
              <a:cxnLst>
                <a:cxn ang="0">
                  <a:pos x="0" y="1"/>
                </a:cxn>
                <a:cxn ang="0">
                  <a:pos x="5" y="11"/>
                </a:cxn>
                <a:cxn ang="0">
                  <a:pos x="8" y="14"/>
                </a:cxn>
                <a:cxn ang="0">
                  <a:pos x="10" y="13"/>
                </a:cxn>
                <a:cxn ang="0">
                  <a:pos x="11" y="15"/>
                </a:cxn>
                <a:cxn ang="0">
                  <a:pos x="11" y="16"/>
                </a:cxn>
                <a:cxn ang="0">
                  <a:pos x="10" y="16"/>
                </a:cxn>
                <a:cxn ang="0">
                  <a:pos x="8" y="19"/>
                </a:cxn>
                <a:cxn ang="0">
                  <a:pos x="12" y="25"/>
                </a:cxn>
                <a:cxn ang="0">
                  <a:pos x="15" y="26"/>
                </a:cxn>
                <a:cxn ang="0">
                  <a:pos x="15" y="62"/>
                </a:cxn>
                <a:cxn ang="0">
                  <a:pos x="15" y="71"/>
                </a:cxn>
                <a:cxn ang="0">
                  <a:pos x="74" y="69"/>
                </a:cxn>
                <a:cxn ang="0">
                  <a:pos x="75" y="74"/>
                </a:cxn>
                <a:cxn ang="0">
                  <a:pos x="73" y="78"/>
                </a:cxn>
                <a:cxn ang="0">
                  <a:pos x="82" y="77"/>
                </a:cxn>
                <a:cxn ang="0">
                  <a:pos x="83" y="74"/>
                </a:cxn>
                <a:cxn ang="0">
                  <a:pos x="83" y="71"/>
                </a:cxn>
                <a:cxn ang="0">
                  <a:pos x="85" y="68"/>
                </a:cxn>
                <a:cxn ang="0">
                  <a:pos x="86" y="66"/>
                </a:cxn>
                <a:cxn ang="0">
                  <a:pos x="88" y="66"/>
                </a:cxn>
                <a:cxn ang="0">
                  <a:pos x="89" y="60"/>
                </a:cxn>
                <a:cxn ang="0">
                  <a:pos x="88" y="60"/>
                </a:cxn>
                <a:cxn ang="0">
                  <a:pos x="86" y="60"/>
                </a:cxn>
                <a:cxn ang="0">
                  <a:pos x="84" y="56"/>
                </a:cxn>
                <a:cxn ang="0">
                  <a:pos x="83" y="50"/>
                </a:cxn>
                <a:cxn ang="0">
                  <a:pos x="80" y="47"/>
                </a:cxn>
                <a:cxn ang="0">
                  <a:pos x="77" y="45"/>
                </a:cxn>
                <a:cxn ang="0">
                  <a:pos x="72" y="42"/>
                </a:cxn>
                <a:cxn ang="0">
                  <a:pos x="71" y="37"/>
                </a:cxn>
                <a:cxn ang="0">
                  <a:pos x="73" y="30"/>
                </a:cxn>
                <a:cxn ang="0">
                  <a:pos x="71" y="28"/>
                </a:cxn>
                <a:cxn ang="0">
                  <a:pos x="66" y="28"/>
                </a:cxn>
                <a:cxn ang="0">
                  <a:pos x="65" y="23"/>
                </a:cxn>
                <a:cxn ang="0">
                  <a:pos x="57" y="15"/>
                </a:cxn>
                <a:cxn ang="0">
                  <a:pos x="54" y="7"/>
                </a:cxn>
                <a:cxn ang="0">
                  <a:pos x="56" y="4"/>
                </a:cxn>
                <a:cxn ang="0">
                  <a:pos x="52" y="0"/>
                </a:cxn>
                <a:cxn ang="0">
                  <a:pos x="0" y="1"/>
                </a:cxn>
              </a:cxnLst>
              <a:rect l="0" t="0" r="r" b="b"/>
              <a:pathLst>
                <a:path w="89" h="78">
                  <a:moveTo>
                    <a:pt x="0" y="1"/>
                  </a:moveTo>
                  <a:lnTo>
                    <a:pt x="5" y="11"/>
                  </a:lnTo>
                  <a:lnTo>
                    <a:pt x="8" y="14"/>
                  </a:lnTo>
                  <a:lnTo>
                    <a:pt x="10" y="13"/>
                  </a:lnTo>
                  <a:lnTo>
                    <a:pt x="11" y="15"/>
                  </a:lnTo>
                  <a:lnTo>
                    <a:pt x="11" y="16"/>
                  </a:lnTo>
                  <a:lnTo>
                    <a:pt x="10" y="16"/>
                  </a:lnTo>
                  <a:lnTo>
                    <a:pt x="8" y="19"/>
                  </a:lnTo>
                  <a:lnTo>
                    <a:pt x="12" y="25"/>
                  </a:lnTo>
                  <a:lnTo>
                    <a:pt x="15" y="26"/>
                  </a:lnTo>
                  <a:lnTo>
                    <a:pt x="15" y="62"/>
                  </a:lnTo>
                  <a:lnTo>
                    <a:pt x="15" y="71"/>
                  </a:lnTo>
                  <a:lnTo>
                    <a:pt x="74" y="69"/>
                  </a:lnTo>
                  <a:lnTo>
                    <a:pt x="75" y="74"/>
                  </a:lnTo>
                  <a:lnTo>
                    <a:pt x="73" y="78"/>
                  </a:lnTo>
                  <a:lnTo>
                    <a:pt x="82" y="77"/>
                  </a:lnTo>
                  <a:lnTo>
                    <a:pt x="83" y="74"/>
                  </a:lnTo>
                  <a:lnTo>
                    <a:pt x="83" y="71"/>
                  </a:lnTo>
                  <a:lnTo>
                    <a:pt x="85" y="68"/>
                  </a:lnTo>
                  <a:lnTo>
                    <a:pt x="86" y="66"/>
                  </a:lnTo>
                  <a:lnTo>
                    <a:pt x="88" y="66"/>
                  </a:lnTo>
                  <a:lnTo>
                    <a:pt x="89" y="60"/>
                  </a:lnTo>
                  <a:lnTo>
                    <a:pt x="88" y="60"/>
                  </a:lnTo>
                  <a:lnTo>
                    <a:pt x="86" y="60"/>
                  </a:lnTo>
                  <a:lnTo>
                    <a:pt x="84" y="56"/>
                  </a:lnTo>
                  <a:lnTo>
                    <a:pt x="83" y="50"/>
                  </a:lnTo>
                  <a:lnTo>
                    <a:pt x="80" y="47"/>
                  </a:lnTo>
                  <a:lnTo>
                    <a:pt x="77" y="45"/>
                  </a:lnTo>
                  <a:lnTo>
                    <a:pt x="72" y="42"/>
                  </a:lnTo>
                  <a:lnTo>
                    <a:pt x="71" y="37"/>
                  </a:lnTo>
                  <a:lnTo>
                    <a:pt x="73" y="30"/>
                  </a:lnTo>
                  <a:lnTo>
                    <a:pt x="71" y="28"/>
                  </a:lnTo>
                  <a:lnTo>
                    <a:pt x="66" y="28"/>
                  </a:lnTo>
                  <a:lnTo>
                    <a:pt x="65" y="23"/>
                  </a:lnTo>
                  <a:lnTo>
                    <a:pt x="57" y="15"/>
                  </a:lnTo>
                  <a:lnTo>
                    <a:pt x="54" y="7"/>
                  </a:lnTo>
                  <a:lnTo>
                    <a:pt x="56" y="4"/>
                  </a:lnTo>
                  <a:lnTo>
                    <a:pt x="52" y="0"/>
                  </a:lnTo>
                  <a:lnTo>
                    <a:pt x="0" y="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39" name="Freeform 32">
              <a:extLst>
                <a:ext uri="{FF2B5EF4-FFF2-40B4-BE49-F238E27FC236}">
                  <a16:creationId xmlns:a16="http://schemas.microsoft.com/office/drawing/2014/main" id="{5EEACA90-7930-90F4-F85F-D62FC3EB0811}"/>
                </a:ext>
              </a:extLst>
            </p:cNvPr>
            <p:cNvSpPr>
              <a:spLocks/>
            </p:cNvSpPr>
            <p:nvPr/>
          </p:nvSpPr>
          <p:spPr bwMode="auto">
            <a:xfrm>
              <a:off x="2381250" y="1806575"/>
              <a:ext cx="1304925" cy="828675"/>
            </a:xfrm>
            <a:custGeom>
              <a:avLst/>
              <a:gdLst/>
              <a:ahLst/>
              <a:cxnLst>
                <a:cxn ang="0">
                  <a:pos x="0" y="16"/>
                </a:cxn>
                <a:cxn ang="0">
                  <a:pos x="3" y="22"/>
                </a:cxn>
                <a:cxn ang="0">
                  <a:pos x="3" y="26"/>
                </a:cxn>
                <a:cxn ang="0">
                  <a:pos x="2" y="26"/>
                </a:cxn>
                <a:cxn ang="0">
                  <a:pos x="6" y="30"/>
                </a:cxn>
                <a:cxn ang="0">
                  <a:pos x="10" y="41"/>
                </a:cxn>
                <a:cxn ang="0">
                  <a:pos x="12" y="40"/>
                </a:cxn>
                <a:cxn ang="0">
                  <a:pos x="12" y="42"/>
                </a:cxn>
                <a:cxn ang="0">
                  <a:pos x="14" y="42"/>
                </a:cxn>
                <a:cxn ang="0">
                  <a:pos x="15" y="43"/>
                </a:cxn>
                <a:cxn ang="0">
                  <a:pos x="12" y="50"/>
                </a:cxn>
                <a:cxn ang="0">
                  <a:pos x="12" y="55"/>
                </a:cxn>
                <a:cxn ang="0">
                  <a:pos x="9" y="60"/>
                </a:cxn>
                <a:cxn ang="0">
                  <a:pos x="11" y="62"/>
                </a:cxn>
                <a:cxn ang="0">
                  <a:pos x="16" y="59"/>
                </a:cxn>
                <a:cxn ang="0">
                  <a:pos x="21" y="75"/>
                </a:cxn>
                <a:cxn ang="0">
                  <a:pos x="23" y="76"/>
                </a:cxn>
                <a:cxn ang="0">
                  <a:pos x="24" y="81"/>
                </a:cxn>
                <a:cxn ang="0">
                  <a:pos x="25" y="83"/>
                </a:cxn>
                <a:cxn ang="0">
                  <a:pos x="27" y="81"/>
                </a:cxn>
                <a:cxn ang="0">
                  <a:pos x="31" y="83"/>
                </a:cxn>
                <a:cxn ang="0">
                  <a:pos x="33" y="81"/>
                </a:cxn>
                <a:cxn ang="0">
                  <a:pos x="40" y="83"/>
                </a:cxn>
                <a:cxn ang="0">
                  <a:pos x="42" y="83"/>
                </a:cxn>
                <a:cxn ang="0">
                  <a:pos x="44" y="80"/>
                </a:cxn>
                <a:cxn ang="0">
                  <a:pos x="47" y="85"/>
                </a:cxn>
                <a:cxn ang="0">
                  <a:pos x="48" y="77"/>
                </a:cxn>
                <a:cxn ang="0">
                  <a:pos x="85" y="82"/>
                </a:cxn>
                <a:cxn ang="0">
                  <a:pos x="131" y="87"/>
                </a:cxn>
                <a:cxn ang="0">
                  <a:pos x="133" y="71"/>
                </a:cxn>
                <a:cxn ang="0">
                  <a:pos x="137" y="20"/>
                </a:cxn>
                <a:cxn ang="0">
                  <a:pos x="77" y="13"/>
                </a:cxn>
                <a:cxn ang="0">
                  <a:pos x="47" y="8"/>
                </a:cxn>
                <a:cxn ang="0">
                  <a:pos x="4" y="0"/>
                </a:cxn>
                <a:cxn ang="0">
                  <a:pos x="0" y="16"/>
                </a:cxn>
              </a:cxnLst>
              <a:rect l="0" t="0" r="r" b="b"/>
              <a:pathLst>
                <a:path w="137" h="87">
                  <a:moveTo>
                    <a:pt x="0" y="16"/>
                  </a:moveTo>
                  <a:lnTo>
                    <a:pt x="3" y="22"/>
                  </a:lnTo>
                  <a:lnTo>
                    <a:pt x="3" y="26"/>
                  </a:lnTo>
                  <a:lnTo>
                    <a:pt x="2" y="26"/>
                  </a:lnTo>
                  <a:lnTo>
                    <a:pt x="6" y="30"/>
                  </a:lnTo>
                  <a:lnTo>
                    <a:pt x="10" y="41"/>
                  </a:lnTo>
                  <a:lnTo>
                    <a:pt x="12" y="40"/>
                  </a:lnTo>
                  <a:lnTo>
                    <a:pt x="12" y="42"/>
                  </a:lnTo>
                  <a:lnTo>
                    <a:pt x="14" y="42"/>
                  </a:lnTo>
                  <a:lnTo>
                    <a:pt x="15" y="43"/>
                  </a:lnTo>
                  <a:lnTo>
                    <a:pt x="12" y="50"/>
                  </a:lnTo>
                  <a:lnTo>
                    <a:pt x="12" y="55"/>
                  </a:lnTo>
                  <a:lnTo>
                    <a:pt x="9" y="60"/>
                  </a:lnTo>
                  <a:lnTo>
                    <a:pt x="11" y="62"/>
                  </a:lnTo>
                  <a:lnTo>
                    <a:pt x="16" y="59"/>
                  </a:lnTo>
                  <a:lnTo>
                    <a:pt x="21" y="75"/>
                  </a:lnTo>
                  <a:lnTo>
                    <a:pt x="23" y="76"/>
                  </a:lnTo>
                  <a:lnTo>
                    <a:pt x="24" y="81"/>
                  </a:lnTo>
                  <a:lnTo>
                    <a:pt x="25" y="83"/>
                  </a:lnTo>
                  <a:lnTo>
                    <a:pt x="27" y="81"/>
                  </a:lnTo>
                  <a:lnTo>
                    <a:pt x="31" y="83"/>
                  </a:lnTo>
                  <a:lnTo>
                    <a:pt x="33" y="81"/>
                  </a:lnTo>
                  <a:lnTo>
                    <a:pt x="40" y="83"/>
                  </a:lnTo>
                  <a:lnTo>
                    <a:pt x="42" y="83"/>
                  </a:lnTo>
                  <a:lnTo>
                    <a:pt x="44" y="80"/>
                  </a:lnTo>
                  <a:lnTo>
                    <a:pt x="47" y="85"/>
                  </a:lnTo>
                  <a:lnTo>
                    <a:pt x="48" y="77"/>
                  </a:lnTo>
                  <a:lnTo>
                    <a:pt x="85" y="82"/>
                  </a:lnTo>
                  <a:lnTo>
                    <a:pt x="131" y="87"/>
                  </a:lnTo>
                  <a:lnTo>
                    <a:pt x="133" y="71"/>
                  </a:lnTo>
                  <a:lnTo>
                    <a:pt x="137" y="20"/>
                  </a:lnTo>
                  <a:lnTo>
                    <a:pt x="77" y="13"/>
                  </a:lnTo>
                  <a:lnTo>
                    <a:pt x="47" y="8"/>
                  </a:lnTo>
                  <a:lnTo>
                    <a:pt x="4" y="0"/>
                  </a:lnTo>
                  <a:lnTo>
                    <a:pt x="0" y="16"/>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0" name="Freeform 33">
              <a:extLst>
                <a:ext uri="{FF2B5EF4-FFF2-40B4-BE49-F238E27FC236}">
                  <a16:creationId xmlns:a16="http://schemas.microsoft.com/office/drawing/2014/main" id="{3BF262BA-8C94-E83D-DEBF-28804962014B}"/>
                </a:ext>
              </a:extLst>
            </p:cNvPr>
            <p:cNvSpPr>
              <a:spLocks/>
            </p:cNvSpPr>
            <p:nvPr/>
          </p:nvSpPr>
          <p:spPr bwMode="auto">
            <a:xfrm>
              <a:off x="3571875" y="2959100"/>
              <a:ext cx="1047750" cy="523875"/>
            </a:xfrm>
            <a:custGeom>
              <a:avLst/>
              <a:gdLst/>
              <a:ahLst/>
              <a:cxnLst>
                <a:cxn ang="0">
                  <a:pos x="0" y="34"/>
                </a:cxn>
                <a:cxn ang="0">
                  <a:pos x="3" y="0"/>
                </a:cxn>
                <a:cxn ang="0">
                  <a:pos x="71" y="4"/>
                </a:cxn>
                <a:cxn ang="0">
                  <a:pos x="76" y="7"/>
                </a:cxn>
                <a:cxn ang="0">
                  <a:pos x="84" y="7"/>
                </a:cxn>
                <a:cxn ang="0">
                  <a:pos x="88" y="8"/>
                </a:cxn>
                <a:cxn ang="0">
                  <a:pos x="92" y="10"/>
                </a:cxn>
                <a:cxn ang="0">
                  <a:pos x="94" y="13"/>
                </a:cxn>
                <a:cxn ang="0">
                  <a:pos x="97" y="14"/>
                </a:cxn>
                <a:cxn ang="0">
                  <a:pos x="101" y="24"/>
                </a:cxn>
                <a:cxn ang="0">
                  <a:pos x="101" y="27"/>
                </a:cxn>
                <a:cxn ang="0">
                  <a:pos x="103" y="32"/>
                </a:cxn>
                <a:cxn ang="0">
                  <a:pos x="104" y="40"/>
                </a:cxn>
                <a:cxn ang="0">
                  <a:pos x="104" y="43"/>
                </a:cxn>
                <a:cxn ang="0">
                  <a:pos x="105" y="45"/>
                </a:cxn>
                <a:cxn ang="0">
                  <a:pos x="110" y="55"/>
                </a:cxn>
                <a:cxn ang="0">
                  <a:pos x="61" y="55"/>
                </a:cxn>
                <a:cxn ang="0">
                  <a:pos x="24" y="53"/>
                </a:cxn>
                <a:cxn ang="0">
                  <a:pos x="25" y="36"/>
                </a:cxn>
                <a:cxn ang="0">
                  <a:pos x="0" y="34"/>
                </a:cxn>
              </a:cxnLst>
              <a:rect l="0" t="0" r="r" b="b"/>
              <a:pathLst>
                <a:path w="110" h="55">
                  <a:moveTo>
                    <a:pt x="0" y="34"/>
                  </a:moveTo>
                  <a:lnTo>
                    <a:pt x="3" y="0"/>
                  </a:lnTo>
                  <a:lnTo>
                    <a:pt x="71" y="4"/>
                  </a:lnTo>
                  <a:lnTo>
                    <a:pt x="76" y="7"/>
                  </a:lnTo>
                  <a:lnTo>
                    <a:pt x="84" y="7"/>
                  </a:lnTo>
                  <a:lnTo>
                    <a:pt x="88" y="8"/>
                  </a:lnTo>
                  <a:lnTo>
                    <a:pt x="92" y="10"/>
                  </a:lnTo>
                  <a:lnTo>
                    <a:pt x="94" y="13"/>
                  </a:lnTo>
                  <a:lnTo>
                    <a:pt x="97" y="14"/>
                  </a:lnTo>
                  <a:lnTo>
                    <a:pt x="101" y="24"/>
                  </a:lnTo>
                  <a:lnTo>
                    <a:pt x="101" y="27"/>
                  </a:lnTo>
                  <a:lnTo>
                    <a:pt x="103" y="32"/>
                  </a:lnTo>
                  <a:lnTo>
                    <a:pt x="104" y="40"/>
                  </a:lnTo>
                  <a:lnTo>
                    <a:pt x="104" y="43"/>
                  </a:lnTo>
                  <a:lnTo>
                    <a:pt x="105" y="45"/>
                  </a:lnTo>
                  <a:lnTo>
                    <a:pt x="110" y="55"/>
                  </a:lnTo>
                  <a:lnTo>
                    <a:pt x="61" y="55"/>
                  </a:lnTo>
                  <a:lnTo>
                    <a:pt x="24" y="53"/>
                  </a:lnTo>
                  <a:lnTo>
                    <a:pt x="25" y="36"/>
                  </a:lnTo>
                  <a:lnTo>
                    <a:pt x="0" y="3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1" name="Freeform 34">
              <a:extLst>
                <a:ext uri="{FF2B5EF4-FFF2-40B4-BE49-F238E27FC236}">
                  <a16:creationId xmlns:a16="http://schemas.microsoft.com/office/drawing/2014/main" id="{B58E8268-A98E-D0F0-2FC1-5EA7AA6B1AB4}"/>
                </a:ext>
              </a:extLst>
            </p:cNvPr>
            <p:cNvSpPr>
              <a:spLocks/>
            </p:cNvSpPr>
            <p:nvPr/>
          </p:nvSpPr>
          <p:spPr bwMode="auto">
            <a:xfrm>
              <a:off x="1600200" y="2787650"/>
              <a:ext cx="809625" cy="1257300"/>
            </a:xfrm>
            <a:custGeom>
              <a:avLst/>
              <a:gdLst/>
              <a:ahLst/>
              <a:cxnLst>
                <a:cxn ang="0">
                  <a:pos x="0" y="49"/>
                </a:cxn>
                <a:cxn ang="0">
                  <a:pos x="4" y="56"/>
                </a:cxn>
                <a:cxn ang="0">
                  <a:pos x="54" y="132"/>
                </a:cxn>
                <a:cxn ang="0">
                  <a:pos x="56" y="114"/>
                </a:cxn>
                <a:cxn ang="0">
                  <a:pos x="59" y="113"/>
                </a:cxn>
                <a:cxn ang="0">
                  <a:pos x="64" y="116"/>
                </a:cxn>
                <a:cxn ang="0">
                  <a:pos x="69" y="101"/>
                </a:cxn>
                <a:cxn ang="0">
                  <a:pos x="85" y="17"/>
                </a:cxn>
                <a:cxn ang="0">
                  <a:pos x="49" y="9"/>
                </a:cxn>
                <a:cxn ang="0">
                  <a:pos x="13" y="0"/>
                </a:cxn>
                <a:cxn ang="0">
                  <a:pos x="0" y="49"/>
                </a:cxn>
              </a:cxnLst>
              <a:rect l="0" t="0" r="r" b="b"/>
              <a:pathLst>
                <a:path w="85" h="132">
                  <a:moveTo>
                    <a:pt x="0" y="49"/>
                  </a:moveTo>
                  <a:lnTo>
                    <a:pt x="4" y="56"/>
                  </a:lnTo>
                  <a:lnTo>
                    <a:pt x="54" y="132"/>
                  </a:lnTo>
                  <a:lnTo>
                    <a:pt x="56" y="114"/>
                  </a:lnTo>
                  <a:lnTo>
                    <a:pt x="59" y="113"/>
                  </a:lnTo>
                  <a:lnTo>
                    <a:pt x="64" y="116"/>
                  </a:lnTo>
                  <a:lnTo>
                    <a:pt x="69" y="101"/>
                  </a:lnTo>
                  <a:lnTo>
                    <a:pt x="85" y="17"/>
                  </a:lnTo>
                  <a:lnTo>
                    <a:pt x="49" y="9"/>
                  </a:lnTo>
                  <a:lnTo>
                    <a:pt x="13" y="0"/>
                  </a:lnTo>
                  <a:lnTo>
                    <a:pt x="0" y="4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2" name="Freeform 35">
              <a:extLst>
                <a:ext uri="{FF2B5EF4-FFF2-40B4-BE49-F238E27FC236}">
                  <a16:creationId xmlns:a16="http://schemas.microsoft.com/office/drawing/2014/main" id="{71679B65-0071-A841-8C9C-FFD530E4E68F}"/>
                </a:ext>
              </a:extLst>
            </p:cNvPr>
            <p:cNvSpPr>
              <a:spLocks/>
            </p:cNvSpPr>
            <p:nvPr/>
          </p:nvSpPr>
          <p:spPr bwMode="auto">
            <a:xfrm>
              <a:off x="7267575" y="2273300"/>
              <a:ext cx="209550" cy="447675"/>
            </a:xfrm>
            <a:custGeom>
              <a:avLst/>
              <a:gdLst/>
              <a:ahLst/>
              <a:cxnLst>
                <a:cxn ang="0">
                  <a:pos x="0" y="32"/>
                </a:cxn>
                <a:cxn ang="0">
                  <a:pos x="1" y="22"/>
                </a:cxn>
                <a:cxn ang="0">
                  <a:pos x="4" y="17"/>
                </a:cxn>
                <a:cxn ang="0">
                  <a:pos x="4" y="6"/>
                </a:cxn>
                <a:cxn ang="0">
                  <a:pos x="4" y="3"/>
                </a:cxn>
                <a:cxn ang="0">
                  <a:pos x="8" y="0"/>
                </a:cxn>
                <a:cxn ang="0">
                  <a:pos x="17" y="29"/>
                </a:cxn>
                <a:cxn ang="0">
                  <a:pos x="21" y="36"/>
                </a:cxn>
                <a:cxn ang="0">
                  <a:pos x="22" y="37"/>
                </a:cxn>
                <a:cxn ang="0">
                  <a:pos x="21" y="40"/>
                </a:cxn>
                <a:cxn ang="0">
                  <a:pos x="17" y="43"/>
                </a:cxn>
                <a:cxn ang="0">
                  <a:pos x="2" y="47"/>
                </a:cxn>
                <a:cxn ang="0">
                  <a:pos x="0" y="32"/>
                </a:cxn>
              </a:cxnLst>
              <a:rect l="0" t="0" r="r" b="b"/>
              <a:pathLst>
                <a:path w="22" h="47">
                  <a:moveTo>
                    <a:pt x="0" y="32"/>
                  </a:moveTo>
                  <a:lnTo>
                    <a:pt x="1" y="22"/>
                  </a:lnTo>
                  <a:lnTo>
                    <a:pt x="4" y="17"/>
                  </a:lnTo>
                  <a:lnTo>
                    <a:pt x="4" y="6"/>
                  </a:lnTo>
                  <a:lnTo>
                    <a:pt x="4" y="3"/>
                  </a:lnTo>
                  <a:lnTo>
                    <a:pt x="8" y="0"/>
                  </a:lnTo>
                  <a:lnTo>
                    <a:pt x="17" y="29"/>
                  </a:lnTo>
                  <a:lnTo>
                    <a:pt x="21" y="36"/>
                  </a:lnTo>
                  <a:lnTo>
                    <a:pt x="22" y="37"/>
                  </a:lnTo>
                  <a:lnTo>
                    <a:pt x="21" y="40"/>
                  </a:lnTo>
                  <a:lnTo>
                    <a:pt x="17" y="43"/>
                  </a:lnTo>
                  <a:lnTo>
                    <a:pt x="2" y="47"/>
                  </a:lnTo>
                  <a:lnTo>
                    <a:pt x="0" y="3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3" name="Freeform 36">
              <a:extLst>
                <a:ext uri="{FF2B5EF4-FFF2-40B4-BE49-F238E27FC236}">
                  <a16:creationId xmlns:a16="http://schemas.microsoft.com/office/drawing/2014/main" id="{FE4EE420-D4F7-F5D0-5A10-9C98520DAB6D}"/>
                </a:ext>
              </a:extLst>
            </p:cNvPr>
            <p:cNvSpPr>
              <a:spLocks/>
            </p:cNvSpPr>
            <p:nvPr/>
          </p:nvSpPr>
          <p:spPr bwMode="auto">
            <a:xfrm>
              <a:off x="7038975" y="2997200"/>
              <a:ext cx="171450" cy="390525"/>
            </a:xfrm>
            <a:custGeom>
              <a:avLst/>
              <a:gdLst/>
              <a:ahLst/>
              <a:cxnLst>
                <a:cxn ang="0">
                  <a:pos x="0" y="30"/>
                </a:cxn>
                <a:cxn ang="0">
                  <a:pos x="1" y="28"/>
                </a:cxn>
                <a:cxn ang="0">
                  <a:pos x="4" y="26"/>
                </a:cxn>
                <a:cxn ang="0">
                  <a:pos x="6" y="22"/>
                </a:cxn>
                <a:cxn ang="0">
                  <a:pos x="8" y="20"/>
                </a:cxn>
                <a:cxn ang="0">
                  <a:pos x="1" y="14"/>
                </a:cxn>
                <a:cxn ang="0">
                  <a:pos x="0" y="8"/>
                </a:cxn>
                <a:cxn ang="0">
                  <a:pos x="4" y="0"/>
                </a:cxn>
                <a:cxn ang="0">
                  <a:pos x="15" y="4"/>
                </a:cxn>
                <a:cxn ang="0">
                  <a:pos x="16" y="5"/>
                </a:cxn>
                <a:cxn ang="0">
                  <a:pos x="14" y="10"/>
                </a:cxn>
                <a:cxn ang="0">
                  <a:pos x="13" y="11"/>
                </a:cxn>
                <a:cxn ang="0">
                  <a:pos x="13" y="13"/>
                </a:cxn>
                <a:cxn ang="0">
                  <a:pos x="14" y="14"/>
                </a:cxn>
                <a:cxn ang="0">
                  <a:pos x="15" y="14"/>
                </a:cxn>
                <a:cxn ang="0">
                  <a:pos x="16" y="14"/>
                </a:cxn>
                <a:cxn ang="0">
                  <a:pos x="16" y="13"/>
                </a:cxn>
                <a:cxn ang="0">
                  <a:pos x="17" y="13"/>
                </a:cxn>
                <a:cxn ang="0">
                  <a:pos x="18" y="16"/>
                </a:cxn>
                <a:cxn ang="0">
                  <a:pos x="18" y="25"/>
                </a:cxn>
                <a:cxn ang="0">
                  <a:pos x="18" y="22"/>
                </a:cxn>
                <a:cxn ang="0">
                  <a:pos x="17" y="20"/>
                </a:cxn>
                <a:cxn ang="0">
                  <a:pos x="17" y="21"/>
                </a:cxn>
                <a:cxn ang="0">
                  <a:pos x="17" y="23"/>
                </a:cxn>
                <a:cxn ang="0">
                  <a:pos x="17" y="25"/>
                </a:cxn>
                <a:cxn ang="0">
                  <a:pos x="17" y="27"/>
                </a:cxn>
                <a:cxn ang="0">
                  <a:pos x="16" y="29"/>
                </a:cxn>
                <a:cxn ang="0">
                  <a:pos x="15" y="29"/>
                </a:cxn>
                <a:cxn ang="0">
                  <a:pos x="15" y="31"/>
                </a:cxn>
                <a:cxn ang="0">
                  <a:pos x="14" y="34"/>
                </a:cxn>
                <a:cxn ang="0">
                  <a:pos x="11" y="41"/>
                </a:cxn>
                <a:cxn ang="0">
                  <a:pos x="10" y="41"/>
                </a:cxn>
                <a:cxn ang="0">
                  <a:pos x="10" y="38"/>
                </a:cxn>
                <a:cxn ang="0">
                  <a:pos x="10" y="37"/>
                </a:cxn>
                <a:cxn ang="0">
                  <a:pos x="7" y="37"/>
                </a:cxn>
                <a:cxn ang="0">
                  <a:pos x="2" y="35"/>
                </a:cxn>
                <a:cxn ang="0">
                  <a:pos x="1" y="34"/>
                </a:cxn>
                <a:cxn ang="0">
                  <a:pos x="0" y="30"/>
                </a:cxn>
              </a:cxnLst>
              <a:rect l="0" t="0" r="r" b="b"/>
              <a:pathLst>
                <a:path w="18" h="41">
                  <a:moveTo>
                    <a:pt x="0" y="30"/>
                  </a:moveTo>
                  <a:lnTo>
                    <a:pt x="1" y="28"/>
                  </a:lnTo>
                  <a:lnTo>
                    <a:pt x="4" y="26"/>
                  </a:lnTo>
                  <a:lnTo>
                    <a:pt x="6" y="22"/>
                  </a:lnTo>
                  <a:lnTo>
                    <a:pt x="8" y="20"/>
                  </a:lnTo>
                  <a:lnTo>
                    <a:pt x="1" y="14"/>
                  </a:lnTo>
                  <a:lnTo>
                    <a:pt x="0" y="8"/>
                  </a:lnTo>
                  <a:lnTo>
                    <a:pt x="4" y="0"/>
                  </a:lnTo>
                  <a:lnTo>
                    <a:pt x="15" y="4"/>
                  </a:lnTo>
                  <a:lnTo>
                    <a:pt x="16" y="5"/>
                  </a:lnTo>
                  <a:lnTo>
                    <a:pt x="14" y="10"/>
                  </a:lnTo>
                  <a:lnTo>
                    <a:pt x="13" y="11"/>
                  </a:lnTo>
                  <a:lnTo>
                    <a:pt x="13" y="13"/>
                  </a:lnTo>
                  <a:lnTo>
                    <a:pt x="14" y="14"/>
                  </a:lnTo>
                  <a:lnTo>
                    <a:pt x="15" y="14"/>
                  </a:lnTo>
                  <a:lnTo>
                    <a:pt x="16" y="14"/>
                  </a:lnTo>
                  <a:lnTo>
                    <a:pt x="16" y="13"/>
                  </a:lnTo>
                  <a:lnTo>
                    <a:pt x="17" y="13"/>
                  </a:lnTo>
                  <a:lnTo>
                    <a:pt x="18" y="16"/>
                  </a:lnTo>
                  <a:lnTo>
                    <a:pt x="18" y="25"/>
                  </a:lnTo>
                  <a:lnTo>
                    <a:pt x="18" y="22"/>
                  </a:lnTo>
                  <a:lnTo>
                    <a:pt x="17" y="20"/>
                  </a:lnTo>
                  <a:lnTo>
                    <a:pt x="17" y="21"/>
                  </a:lnTo>
                  <a:lnTo>
                    <a:pt x="17" y="23"/>
                  </a:lnTo>
                  <a:lnTo>
                    <a:pt x="17" y="25"/>
                  </a:lnTo>
                  <a:lnTo>
                    <a:pt x="17" y="27"/>
                  </a:lnTo>
                  <a:lnTo>
                    <a:pt x="16" y="29"/>
                  </a:lnTo>
                  <a:lnTo>
                    <a:pt x="15" y="29"/>
                  </a:lnTo>
                  <a:lnTo>
                    <a:pt x="15" y="31"/>
                  </a:lnTo>
                  <a:lnTo>
                    <a:pt x="14" y="34"/>
                  </a:lnTo>
                  <a:lnTo>
                    <a:pt x="11" y="41"/>
                  </a:lnTo>
                  <a:lnTo>
                    <a:pt x="10" y="41"/>
                  </a:lnTo>
                  <a:lnTo>
                    <a:pt x="10" y="38"/>
                  </a:lnTo>
                  <a:lnTo>
                    <a:pt x="10" y="37"/>
                  </a:lnTo>
                  <a:lnTo>
                    <a:pt x="7" y="37"/>
                  </a:lnTo>
                  <a:lnTo>
                    <a:pt x="2" y="35"/>
                  </a:lnTo>
                  <a:lnTo>
                    <a:pt x="1" y="34"/>
                  </a:lnTo>
                  <a:lnTo>
                    <a:pt x="0" y="30"/>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4" name="Freeform 37">
              <a:extLst>
                <a:ext uri="{FF2B5EF4-FFF2-40B4-BE49-F238E27FC236}">
                  <a16:creationId xmlns:a16="http://schemas.microsoft.com/office/drawing/2014/main" id="{538A09F6-8BBB-5BA8-C988-61E2B44E8027}"/>
                </a:ext>
              </a:extLst>
            </p:cNvPr>
            <p:cNvSpPr>
              <a:spLocks/>
            </p:cNvSpPr>
            <p:nvPr/>
          </p:nvSpPr>
          <p:spPr bwMode="auto">
            <a:xfrm>
              <a:off x="2752725" y="3854450"/>
              <a:ext cx="895350" cy="914400"/>
            </a:xfrm>
            <a:custGeom>
              <a:avLst/>
              <a:gdLst/>
              <a:ahLst/>
              <a:cxnLst>
                <a:cxn ang="0">
                  <a:pos x="0" y="95"/>
                </a:cxn>
                <a:cxn ang="0">
                  <a:pos x="12" y="96"/>
                </a:cxn>
                <a:cxn ang="0">
                  <a:pos x="13" y="89"/>
                </a:cxn>
                <a:cxn ang="0">
                  <a:pos x="37" y="92"/>
                </a:cxn>
                <a:cxn ang="0">
                  <a:pos x="35" y="89"/>
                </a:cxn>
                <a:cxn ang="0">
                  <a:pos x="39" y="89"/>
                </a:cxn>
                <a:cxn ang="0">
                  <a:pos x="86" y="93"/>
                </a:cxn>
                <a:cxn ang="0">
                  <a:pos x="93" y="18"/>
                </a:cxn>
                <a:cxn ang="0">
                  <a:pos x="94" y="9"/>
                </a:cxn>
                <a:cxn ang="0">
                  <a:pos x="54" y="5"/>
                </a:cxn>
                <a:cxn ang="0">
                  <a:pos x="14" y="0"/>
                </a:cxn>
                <a:cxn ang="0">
                  <a:pos x="0" y="95"/>
                </a:cxn>
              </a:cxnLst>
              <a:rect l="0" t="0" r="r" b="b"/>
              <a:pathLst>
                <a:path w="94" h="96">
                  <a:moveTo>
                    <a:pt x="0" y="95"/>
                  </a:moveTo>
                  <a:lnTo>
                    <a:pt x="12" y="96"/>
                  </a:lnTo>
                  <a:lnTo>
                    <a:pt x="13" y="89"/>
                  </a:lnTo>
                  <a:lnTo>
                    <a:pt x="37" y="92"/>
                  </a:lnTo>
                  <a:lnTo>
                    <a:pt x="35" y="89"/>
                  </a:lnTo>
                  <a:lnTo>
                    <a:pt x="39" y="89"/>
                  </a:lnTo>
                  <a:lnTo>
                    <a:pt x="86" y="93"/>
                  </a:lnTo>
                  <a:lnTo>
                    <a:pt x="93" y="18"/>
                  </a:lnTo>
                  <a:lnTo>
                    <a:pt x="94" y="9"/>
                  </a:lnTo>
                  <a:lnTo>
                    <a:pt x="54" y="5"/>
                  </a:lnTo>
                  <a:lnTo>
                    <a:pt x="14" y="0"/>
                  </a:lnTo>
                  <a:lnTo>
                    <a:pt x="0" y="95"/>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5" name="Freeform 38">
              <a:extLst>
                <a:ext uri="{FF2B5EF4-FFF2-40B4-BE49-F238E27FC236}">
                  <a16:creationId xmlns:a16="http://schemas.microsoft.com/office/drawing/2014/main" id="{690F2E8A-D238-EB7F-43A7-714C50A5AB1C}"/>
                </a:ext>
              </a:extLst>
            </p:cNvPr>
            <p:cNvSpPr>
              <a:spLocks/>
            </p:cNvSpPr>
            <p:nvPr/>
          </p:nvSpPr>
          <p:spPr bwMode="auto">
            <a:xfrm>
              <a:off x="6457950" y="2387600"/>
              <a:ext cx="752475" cy="676275"/>
            </a:xfrm>
            <a:custGeom>
              <a:avLst/>
              <a:gdLst/>
              <a:ahLst/>
              <a:cxnLst>
                <a:cxn ang="0">
                  <a:pos x="0" y="61"/>
                </a:cxn>
                <a:cxn ang="0">
                  <a:pos x="3" y="65"/>
                </a:cxn>
                <a:cxn ang="0">
                  <a:pos x="54" y="55"/>
                </a:cxn>
                <a:cxn ang="0">
                  <a:pos x="58" y="57"/>
                </a:cxn>
                <a:cxn ang="0">
                  <a:pos x="60" y="61"/>
                </a:cxn>
                <a:cxn ang="0">
                  <a:pos x="65" y="64"/>
                </a:cxn>
                <a:cxn ang="0">
                  <a:pos x="76" y="68"/>
                </a:cxn>
                <a:cxn ang="0">
                  <a:pos x="77" y="69"/>
                </a:cxn>
                <a:cxn ang="0">
                  <a:pos x="77" y="71"/>
                </a:cxn>
                <a:cxn ang="0">
                  <a:pos x="78" y="70"/>
                </a:cxn>
                <a:cxn ang="0">
                  <a:pos x="79" y="66"/>
                </a:cxn>
                <a:cxn ang="0">
                  <a:pos x="79" y="61"/>
                </a:cxn>
                <a:cxn ang="0">
                  <a:pos x="77" y="49"/>
                </a:cxn>
                <a:cxn ang="0">
                  <a:pos x="77" y="37"/>
                </a:cxn>
                <a:cxn ang="0">
                  <a:pos x="75" y="28"/>
                </a:cxn>
                <a:cxn ang="0">
                  <a:pos x="72" y="20"/>
                </a:cxn>
                <a:cxn ang="0">
                  <a:pos x="71" y="12"/>
                </a:cxn>
                <a:cxn ang="0">
                  <a:pos x="68" y="0"/>
                </a:cxn>
                <a:cxn ang="0">
                  <a:pos x="52" y="4"/>
                </a:cxn>
                <a:cxn ang="0">
                  <a:pos x="51" y="4"/>
                </a:cxn>
                <a:cxn ang="0">
                  <a:pos x="46" y="8"/>
                </a:cxn>
                <a:cxn ang="0">
                  <a:pos x="41" y="14"/>
                </a:cxn>
                <a:cxn ang="0">
                  <a:pos x="41" y="17"/>
                </a:cxn>
                <a:cxn ang="0">
                  <a:pos x="39" y="19"/>
                </a:cxn>
                <a:cxn ang="0">
                  <a:pos x="35" y="23"/>
                </a:cxn>
                <a:cxn ang="0">
                  <a:pos x="37" y="25"/>
                </a:cxn>
                <a:cxn ang="0">
                  <a:pos x="37" y="23"/>
                </a:cxn>
                <a:cxn ang="0">
                  <a:pos x="38" y="24"/>
                </a:cxn>
                <a:cxn ang="0">
                  <a:pos x="38" y="25"/>
                </a:cxn>
                <a:cxn ang="0">
                  <a:pos x="39" y="25"/>
                </a:cxn>
                <a:cxn ang="0">
                  <a:pos x="38" y="26"/>
                </a:cxn>
                <a:cxn ang="0">
                  <a:pos x="37" y="26"/>
                </a:cxn>
                <a:cxn ang="0">
                  <a:pos x="37" y="27"/>
                </a:cxn>
                <a:cxn ang="0">
                  <a:pos x="39" y="29"/>
                </a:cxn>
                <a:cxn ang="0">
                  <a:pos x="39" y="31"/>
                </a:cxn>
                <a:cxn ang="0">
                  <a:pos x="36" y="33"/>
                </a:cxn>
                <a:cxn ang="0">
                  <a:pos x="34" y="36"/>
                </a:cxn>
                <a:cxn ang="0">
                  <a:pos x="31" y="38"/>
                </a:cxn>
                <a:cxn ang="0">
                  <a:pos x="26" y="39"/>
                </a:cxn>
                <a:cxn ang="0">
                  <a:pos x="24" y="40"/>
                </a:cxn>
                <a:cxn ang="0">
                  <a:pos x="21" y="39"/>
                </a:cxn>
                <a:cxn ang="0">
                  <a:pos x="13" y="40"/>
                </a:cxn>
                <a:cxn ang="0">
                  <a:pos x="6" y="42"/>
                </a:cxn>
                <a:cxn ang="0">
                  <a:pos x="7" y="45"/>
                </a:cxn>
                <a:cxn ang="0">
                  <a:pos x="6" y="46"/>
                </a:cxn>
                <a:cxn ang="0">
                  <a:pos x="7" y="46"/>
                </a:cxn>
                <a:cxn ang="0">
                  <a:pos x="8" y="48"/>
                </a:cxn>
                <a:cxn ang="0">
                  <a:pos x="9" y="48"/>
                </a:cxn>
                <a:cxn ang="0">
                  <a:pos x="10" y="50"/>
                </a:cxn>
                <a:cxn ang="0">
                  <a:pos x="10" y="51"/>
                </a:cxn>
                <a:cxn ang="0">
                  <a:pos x="8" y="52"/>
                </a:cxn>
                <a:cxn ang="0">
                  <a:pos x="7" y="54"/>
                </a:cxn>
                <a:cxn ang="0">
                  <a:pos x="0" y="61"/>
                </a:cxn>
              </a:cxnLst>
              <a:rect l="0" t="0" r="r" b="b"/>
              <a:pathLst>
                <a:path w="79" h="71">
                  <a:moveTo>
                    <a:pt x="0" y="61"/>
                  </a:moveTo>
                  <a:lnTo>
                    <a:pt x="3" y="65"/>
                  </a:lnTo>
                  <a:lnTo>
                    <a:pt x="54" y="55"/>
                  </a:lnTo>
                  <a:lnTo>
                    <a:pt x="58" y="57"/>
                  </a:lnTo>
                  <a:lnTo>
                    <a:pt x="60" y="61"/>
                  </a:lnTo>
                  <a:lnTo>
                    <a:pt x="65" y="64"/>
                  </a:lnTo>
                  <a:lnTo>
                    <a:pt x="76" y="68"/>
                  </a:lnTo>
                  <a:lnTo>
                    <a:pt x="77" y="69"/>
                  </a:lnTo>
                  <a:lnTo>
                    <a:pt x="77" y="71"/>
                  </a:lnTo>
                  <a:lnTo>
                    <a:pt x="78" y="70"/>
                  </a:lnTo>
                  <a:lnTo>
                    <a:pt x="79" y="66"/>
                  </a:lnTo>
                  <a:lnTo>
                    <a:pt x="79" y="61"/>
                  </a:lnTo>
                  <a:lnTo>
                    <a:pt x="77" y="49"/>
                  </a:lnTo>
                  <a:lnTo>
                    <a:pt x="77" y="37"/>
                  </a:lnTo>
                  <a:lnTo>
                    <a:pt x="75" y="28"/>
                  </a:lnTo>
                  <a:lnTo>
                    <a:pt x="72" y="20"/>
                  </a:lnTo>
                  <a:lnTo>
                    <a:pt x="71" y="12"/>
                  </a:lnTo>
                  <a:lnTo>
                    <a:pt x="68" y="0"/>
                  </a:lnTo>
                  <a:lnTo>
                    <a:pt x="52" y="4"/>
                  </a:lnTo>
                  <a:lnTo>
                    <a:pt x="51" y="4"/>
                  </a:lnTo>
                  <a:lnTo>
                    <a:pt x="46" y="8"/>
                  </a:lnTo>
                  <a:lnTo>
                    <a:pt x="41" y="14"/>
                  </a:lnTo>
                  <a:lnTo>
                    <a:pt x="41" y="17"/>
                  </a:lnTo>
                  <a:lnTo>
                    <a:pt x="39" y="19"/>
                  </a:lnTo>
                  <a:lnTo>
                    <a:pt x="35" y="23"/>
                  </a:lnTo>
                  <a:lnTo>
                    <a:pt x="37" y="25"/>
                  </a:lnTo>
                  <a:lnTo>
                    <a:pt x="37" y="23"/>
                  </a:lnTo>
                  <a:lnTo>
                    <a:pt x="38" y="24"/>
                  </a:lnTo>
                  <a:lnTo>
                    <a:pt x="38" y="25"/>
                  </a:lnTo>
                  <a:lnTo>
                    <a:pt x="39" y="25"/>
                  </a:lnTo>
                  <a:lnTo>
                    <a:pt x="38" y="26"/>
                  </a:lnTo>
                  <a:lnTo>
                    <a:pt x="37" y="26"/>
                  </a:lnTo>
                  <a:lnTo>
                    <a:pt x="37" y="27"/>
                  </a:lnTo>
                  <a:lnTo>
                    <a:pt x="39" y="29"/>
                  </a:lnTo>
                  <a:lnTo>
                    <a:pt x="39" y="31"/>
                  </a:lnTo>
                  <a:lnTo>
                    <a:pt x="36" y="33"/>
                  </a:lnTo>
                  <a:lnTo>
                    <a:pt x="34" y="36"/>
                  </a:lnTo>
                  <a:lnTo>
                    <a:pt x="31" y="38"/>
                  </a:lnTo>
                  <a:lnTo>
                    <a:pt x="26" y="39"/>
                  </a:lnTo>
                  <a:lnTo>
                    <a:pt x="24" y="40"/>
                  </a:lnTo>
                  <a:lnTo>
                    <a:pt x="21" y="39"/>
                  </a:lnTo>
                  <a:lnTo>
                    <a:pt x="13" y="40"/>
                  </a:lnTo>
                  <a:lnTo>
                    <a:pt x="6" y="42"/>
                  </a:lnTo>
                  <a:lnTo>
                    <a:pt x="7" y="45"/>
                  </a:lnTo>
                  <a:lnTo>
                    <a:pt x="6" y="46"/>
                  </a:lnTo>
                  <a:lnTo>
                    <a:pt x="7" y="46"/>
                  </a:lnTo>
                  <a:lnTo>
                    <a:pt x="8" y="48"/>
                  </a:lnTo>
                  <a:lnTo>
                    <a:pt x="9" y="48"/>
                  </a:lnTo>
                  <a:lnTo>
                    <a:pt x="10" y="50"/>
                  </a:lnTo>
                  <a:lnTo>
                    <a:pt x="10" y="51"/>
                  </a:lnTo>
                  <a:lnTo>
                    <a:pt x="8" y="52"/>
                  </a:lnTo>
                  <a:lnTo>
                    <a:pt x="7" y="54"/>
                  </a:lnTo>
                  <a:lnTo>
                    <a:pt x="0" y="6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6" name="Freeform 39">
              <a:extLst>
                <a:ext uri="{FF2B5EF4-FFF2-40B4-BE49-F238E27FC236}">
                  <a16:creationId xmlns:a16="http://schemas.microsoft.com/office/drawing/2014/main" id="{7837AFDC-29A7-1E21-324A-C1F9720EFAAA}"/>
                </a:ext>
              </a:extLst>
            </p:cNvPr>
            <p:cNvSpPr>
              <a:spLocks/>
            </p:cNvSpPr>
            <p:nvPr/>
          </p:nvSpPr>
          <p:spPr bwMode="auto">
            <a:xfrm>
              <a:off x="7162800" y="3092450"/>
              <a:ext cx="19050" cy="28575"/>
            </a:xfrm>
            <a:custGeom>
              <a:avLst/>
              <a:gdLst/>
              <a:ahLst/>
              <a:cxnLst>
                <a:cxn ang="0">
                  <a:pos x="0" y="3"/>
                </a:cxn>
                <a:cxn ang="0">
                  <a:pos x="0" y="1"/>
                </a:cxn>
                <a:cxn ang="0">
                  <a:pos x="1" y="0"/>
                </a:cxn>
                <a:cxn ang="0">
                  <a:pos x="2" y="0"/>
                </a:cxn>
                <a:cxn ang="0">
                  <a:pos x="1" y="3"/>
                </a:cxn>
                <a:cxn ang="0">
                  <a:pos x="0" y="3"/>
                </a:cxn>
              </a:cxnLst>
              <a:rect l="0" t="0" r="r" b="b"/>
              <a:pathLst>
                <a:path w="2" h="3">
                  <a:moveTo>
                    <a:pt x="0" y="3"/>
                  </a:moveTo>
                  <a:lnTo>
                    <a:pt x="0" y="1"/>
                  </a:lnTo>
                  <a:lnTo>
                    <a:pt x="1" y="0"/>
                  </a:lnTo>
                  <a:lnTo>
                    <a:pt x="2" y="0"/>
                  </a:lnTo>
                  <a:lnTo>
                    <a:pt x="1" y="3"/>
                  </a:lnTo>
                  <a:lnTo>
                    <a:pt x="0" y="3"/>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7" name="Freeform 40">
              <a:extLst>
                <a:ext uri="{FF2B5EF4-FFF2-40B4-BE49-F238E27FC236}">
                  <a16:creationId xmlns:a16="http://schemas.microsoft.com/office/drawing/2014/main" id="{5F1EE05D-D4D2-348E-6D42-262E1D82FD5F}"/>
                </a:ext>
              </a:extLst>
            </p:cNvPr>
            <p:cNvSpPr>
              <a:spLocks/>
            </p:cNvSpPr>
            <p:nvPr/>
          </p:nvSpPr>
          <p:spPr bwMode="auto">
            <a:xfrm>
              <a:off x="7181850" y="2959100"/>
              <a:ext cx="238125" cy="142875"/>
            </a:xfrm>
            <a:custGeom>
              <a:avLst/>
              <a:gdLst/>
              <a:ahLst/>
              <a:cxnLst>
                <a:cxn ang="0">
                  <a:pos x="0" y="14"/>
                </a:cxn>
                <a:cxn ang="0">
                  <a:pos x="1" y="15"/>
                </a:cxn>
                <a:cxn ang="0">
                  <a:pos x="1" y="15"/>
                </a:cxn>
                <a:cxn ang="0">
                  <a:pos x="2" y="14"/>
                </a:cxn>
                <a:cxn ang="0">
                  <a:pos x="3" y="13"/>
                </a:cxn>
                <a:cxn ang="0">
                  <a:pos x="4" y="14"/>
                </a:cxn>
                <a:cxn ang="0">
                  <a:pos x="2" y="15"/>
                </a:cxn>
                <a:cxn ang="0">
                  <a:pos x="5" y="14"/>
                </a:cxn>
                <a:cxn ang="0">
                  <a:pos x="5" y="14"/>
                </a:cxn>
                <a:cxn ang="0">
                  <a:pos x="8" y="12"/>
                </a:cxn>
                <a:cxn ang="0">
                  <a:pos x="11" y="10"/>
                </a:cxn>
                <a:cxn ang="0">
                  <a:pos x="14" y="9"/>
                </a:cxn>
                <a:cxn ang="0">
                  <a:pos x="17" y="7"/>
                </a:cxn>
                <a:cxn ang="0">
                  <a:pos x="16" y="7"/>
                </a:cxn>
                <a:cxn ang="0">
                  <a:pos x="11" y="11"/>
                </a:cxn>
                <a:cxn ang="0">
                  <a:pos x="11" y="12"/>
                </a:cxn>
                <a:cxn ang="0">
                  <a:pos x="11" y="12"/>
                </a:cxn>
                <a:cxn ang="0">
                  <a:pos x="13" y="11"/>
                </a:cxn>
                <a:cxn ang="0">
                  <a:pos x="20" y="5"/>
                </a:cxn>
                <a:cxn ang="0">
                  <a:pos x="21" y="4"/>
                </a:cxn>
                <a:cxn ang="0">
                  <a:pos x="25" y="1"/>
                </a:cxn>
                <a:cxn ang="0">
                  <a:pos x="25" y="0"/>
                </a:cxn>
                <a:cxn ang="0">
                  <a:pos x="25" y="0"/>
                </a:cxn>
                <a:cxn ang="0">
                  <a:pos x="23" y="2"/>
                </a:cxn>
                <a:cxn ang="0">
                  <a:pos x="22" y="2"/>
                </a:cxn>
                <a:cxn ang="0">
                  <a:pos x="20" y="3"/>
                </a:cxn>
                <a:cxn ang="0">
                  <a:pos x="20" y="3"/>
                </a:cxn>
                <a:cxn ang="0">
                  <a:pos x="18" y="6"/>
                </a:cxn>
                <a:cxn ang="0">
                  <a:pos x="18" y="5"/>
                </a:cxn>
                <a:cxn ang="0">
                  <a:pos x="16" y="5"/>
                </a:cxn>
                <a:cxn ang="0">
                  <a:pos x="19" y="3"/>
                </a:cxn>
                <a:cxn ang="0">
                  <a:pos x="19" y="2"/>
                </a:cxn>
                <a:cxn ang="0">
                  <a:pos x="20" y="0"/>
                </a:cxn>
                <a:cxn ang="0">
                  <a:pos x="19" y="0"/>
                </a:cxn>
                <a:cxn ang="0">
                  <a:pos x="16" y="4"/>
                </a:cxn>
                <a:cxn ang="0">
                  <a:pos x="12" y="6"/>
                </a:cxn>
                <a:cxn ang="0">
                  <a:pos x="10" y="6"/>
                </a:cxn>
                <a:cxn ang="0">
                  <a:pos x="10" y="7"/>
                </a:cxn>
                <a:cxn ang="0">
                  <a:pos x="7" y="8"/>
                </a:cxn>
                <a:cxn ang="0">
                  <a:pos x="6" y="7"/>
                </a:cxn>
                <a:cxn ang="0">
                  <a:pos x="6" y="8"/>
                </a:cxn>
                <a:cxn ang="0">
                  <a:pos x="5" y="8"/>
                </a:cxn>
                <a:cxn ang="0">
                  <a:pos x="5" y="9"/>
                </a:cxn>
                <a:cxn ang="0">
                  <a:pos x="4" y="10"/>
                </a:cxn>
                <a:cxn ang="0">
                  <a:pos x="4" y="10"/>
                </a:cxn>
                <a:cxn ang="0">
                  <a:pos x="3" y="11"/>
                </a:cxn>
                <a:cxn ang="0">
                  <a:pos x="1" y="12"/>
                </a:cxn>
                <a:cxn ang="0">
                  <a:pos x="1" y="12"/>
                </a:cxn>
                <a:cxn ang="0">
                  <a:pos x="0" y="14"/>
                </a:cxn>
              </a:cxnLst>
              <a:rect l="0" t="0" r="r" b="b"/>
              <a:pathLst>
                <a:path w="25" h="15">
                  <a:moveTo>
                    <a:pt x="0" y="14"/>
                  </a:moveTo>
                  <a:lnTo>
                    <a:pt x="1" y="15"/>
                  </a:lnTo>
                  <a:lnTo>
                    <a:pt x="1" y="15"/>
                  </a:lnTo>
                  <a:lnTo>
                    <a:pt x="2" y="14"/>
                  </a:lnTo>
                  <a:lnTo>
                    <a:pt x="3" y="13"/>
                  </a:lnTo>
                  <a:lnTo>
                    <a:pt x="4" y="14"/>
                  </a:lnTo>
                  <a:lnTo>
                    <a:pt x="2" y="15"/>
                  </a:lnTo>
                  <a:lnTo>
                    <a:pt x="5" y="14"/>
                  </a:lnTo>
                  <a:lnTo>
                    <a:pt x="5" y="14"/>
                  </a:lnTo>
                  <a:lnTo>
                    <a:pt x="8" y="12"/>
                  </a:lnTo>
                  <a:lnTo>
                    <a:pt x="11" y="10"/>
                  </a:lnTo>
                  <a:lnTo>
                    <a:pt x="14" y="9"/>
                  </a:lnTo>
                  <a:lnTo>
                    <a:pt x="17" y="7"/>
                  </a:lnTo>
                  <a:lnTo>
                    <a:pt x="16" y="7"/>
                  </a:lnTo>
                  <a:lnTo>
                    <a:pt x="11" y="11"/>
                  </a:lnTo>
                  <a:lnTo>
                    <a:pt x="11" y="12"/>
                  </a:lnTo>
                  <a:lnTo>
                    <a:pt x="11" y="12"/>
                  </a:lnTo>
                  <a:lnTo>
                    <a:pt x="13" y="11"/>
                  </a:lnTo>
                  <a:lnTo>
                    <a:pt x="20" y="5"/>
                  </a:lnTo>
                  <a:lnTo>
                    <a:pt x="21" y="4"/>
                  </a:lnTo>
                  <a:lnTo>
                    <a:pt x="25" y="1"/>
                  </a:lnTo>
                  <a:lnTo>
                    <a:pt x="25" y="0"/>
                  </a:lnTo>
                  <a:lnTo>
                    <a:pt x="25" y="0"/>
                  </a:lnTo>
                  <a:lnTo>
                    <a:pt x="23" y="2"/>
                  </a:lnTo>
                  <a:lnTo>
                    <a:pt x="22" y="2"/>
                  </a:lnTo>
                  <a:lnTo>
                    <a:pt x="20" y="3"/>
                  </a:lnTo>
                  <a:lnTo>
                    <a:pt x="20" y="3"/>
                  </a:lnTo>
                  <a:lnTo>
                    <a:pt x="18" y="6"/>
                  </a:lnTo>
                  <a:lnTo>
                    <a:pt x="18" y="5"/>
                  </a:lnTo>
                  <a:lnTo>
                    <a:pt x="16" y="5"/>
                  </a:lnTo>
                  <a:lnTo>
                    <a:pt x="19" y="3"/>
                  </a:lnTo>
                  <a:lnTo>
                    <a:pt x="19" y="2"/>
                  </a:lnTo>
                  <a:lnTo>
                    <a:pt x="20" y="0"/>
                  </a:lnTo>
                  <a:lnTo>
                    <a:pt x="19" y="0"/>
                  </a:lnTo>
                  <a:lnTo>
                    <a:pt x="16" y="4"/>
                  </a:lnTo>
                  <a:lnTo>
                    <a:pt x="12" y="6"/>
                  </a:lnTo>
                  <a:lnTo>
                    <a:pt x="10" y="6"/>
                  </a:lnTo>
                  <a:lnTo>
                    <a:pt x="10" y="7"/>
                  </a:lnTo>
                  <a:lnTo>
                    <a:pt x="7" y="8"/>
                  </a:lnTo>
                  <a:lnTo>
                    <a:pt x="6" y="7"/>
                  </a:lnTo>
                  <a:lnTo>
                    <a:pt x="6" y="8"/>
                  </a:lnTo>
                  <a:lnTo>
                    <a:pt x="5" y="8"/>
                  </a:lnTo>
                  <a:lnTo>
                    <a:pt x="5" y="9"/>
                  </a:lnTo>
                  <a:lnTo>
                    <a:pt x="4" y="10"/>
                  </a:lnTo>
                  <a:lnTo>
                    <a:pt x="4" y="10"/>
                  </a:lnTo>
                  <a:lnTo>
                    <a:pt x="3" y="11"/>
                  </a:lnTo>
                  <a:lnTo>
                    <a:pt x="1" y="12"/>
                  </a:lnTo>
                  <a:lnTo>
                    <a:pt x="1" y="12"/>
                  </a:lnTo>
                  <a:lnTo>
                    <a:pt x="0" y="1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8" name="Freeform 41">
              <a:extLst>
                <a:ext uri="{FF2B5EF4-FFF2-40B4-BE49-F238E27FC236}">
                  <a16:creationId xmlns:a16="http://schemas.microsoft.com/office/drawing/2014/main" id="{1715B457-08AC-1586-84C2-051FED1E4D11}"/>
                </a:ext>
              </a:extLst>
            </p:cNvPr>
            <p:cNvSpPr>
              <a:spLocks/>
            </p:cNvSpPr>
            <p:nvPr/>
          </p:nvSpPr>
          <p:spPr bwMode="auto">
            <a:xfrm>
              <a:off x="6067425" y="3797300"/>
              <a:ext cx="1085850" cy="485775"/>
            </a:xfrm>
            <a:custGeom>
              <a:avLst/>
              <a:gdLst/>
              <a:ahLst/>
              <a:cxnLst>
                <a:cxn ang="0">
                  <a:pos x="0" y="44"/>
                </a:cxn>
                <a:cxn ang="0">
                  <a:pos x="26" y="37"/>
                </a:cxn>
                <a:cxn ang="0">
                  <a:pos x="52" y="40"/>
                </a:cxn>
                <a:cxn ang="0">
                  <a:pos x="81" y="51"/>
                </a:cxn>
                <a:cxn ang="0">
                  <a:pos x="88" y="49"/>
                </a:cxn>
                <a:cxn ang="0">
                  <a:pos x="90" y="48"/>
                </a:cxn>
                <a:cxn ang="0">
                  <a:pos x="93" y="39"/>
                </a:cxn>
                <a:cxn ang="0">
                  <a:pos x="95" y="36"/>
                </a:cxn>
                <a:cxn ang="0">
                  <a:pos x="94" y="33"/>
                </a:cxn>
                <a:cxn ang="0">
                  <a:pos x="95" y="35"/>
                </a:cxn>
                <a:cxn ang="0">
                  <a:pos x="98" y="35"/>
                </a:cxn>
                <a:cxn ang="0">
                  <a:pos x="98" y="32"/>
                </a:cxn>
                <a:cxn ang="0">
                  <a:pos x="99" y="33"/>
                </a:cxn>
                <a:cxn ang="0">
                  <a:pos x="107" y="32"/>
                </a:cxn>
                <a:cxn ang="0">
                  <a:pos x="108" y="26"/>
                </a:cxn>
                <a:cxn ang="0">
                  <a:pos x="106" y="25"/>
                </a:cxn>
                <a:cxn ang="0">
                  <a:pos x="105" y="28"/>
                </a:cxn>
                <a:cxn ang="0">
                  <a:pos x="104" y="29"/>
                </a:cxn>
                <a:cxn ang="0">
                  <a:pos x="98" y="27"/>
                </a:cxn>
                <a:cxn ang="0">
                  <a:pos x="102" y="28"/>
                </a:cxn>
                <a:cxn ang="0">
                  <a:pos x="103" y="24"/>
                </a:cxn>
                <a:cxn ang="0">
                  <a:pos x="103" y="22"/>
                </a:cxn>
                <a:cxn ang="0">
                  <a:pos x="100" y="19"/>
                </a:cxn>
                <a:cxn ang="0">
                  <a:pos x="103" y="20"/>
                </a:cxn>
                <a:cxn ang="0">
                  <a:pos x="103" y="18"/>
                </a:cxn>
                <a:cxn ang="0">
                  <a:pos x="103" y="19"/>
                </a:cxn>
                <a:cxn ang="0">
                  <a:pos x="106" y="19"/>
                </a:cxn>
                <a:cxn ang="0">
                  <a:pos x="108" y="20"/>
                </a:cxn>
                <a:cxn ang="0">
                  <a:pos x="111" y="18"/>
                </a:cxn>
                <a:cxn ang="0">
                  <a:pos x="114" y="15"/>
                </a:cxn>
                <a:cxn ang="0">
                  <a:pos x="113" y="10"/>
                </a:cxn>
                <a:cxn ang="0">
                  <a:pos x="109" y="15"/>
                </a:cxn>
                <a:cxn ang="0">
                  <a:pos x="108" y="9"/>
                </a:cxn>
                <a:cxn ang="0">
                  <a:pos x="100" y="12"/>
                </a:cxn>
                <a:cxn ang="0">
                  <a:pos x="102" y="8"/>
                </a:cxn>
                <a:cxn ang="0">
                  <a:pos x="106" y="4"/>
                </a:cxn>
                <a:cxn ang="0">
                  <a:pos x="108" y="4"/>
                </a:cxn>
                <a:cxn ang="0">
                  <a:pos x="109" y="2"/>
                </a:cxn>
                <a:cxn ang="0">
                  <a:pos x="66" y="8"/>
                </a:cxn>
                <a:cxn ang="0">
                  <a:pos x="32" y="16"/>
                </a:cxn>
                <a:cxn ang="0">
                  <a:pos x="27" y="21"/>
                </a:cxn>
                <a:cxn ang="0">
                  <a:pos x="24" y="22"/>
                </a:cxn>
                <a:cxn ang="0">
                  <a:pos x="20" y="23"/>
                </a:cxn>
                <a:cxn ang="0">
                  <a:pos x="17" y="28"/>
                </a:cxn>
                <a:cxn ang="0">
                  <a:pos x="3" y="38"/>
                </a:cxn>
              </a:cxnLst>
              <a:rect l="0" t="0" r="r" b="b"/>
              <a:pathLst>
                <a:path w="114" h="51">
                  <a:moveTo>
                    <a:pt x="0" y="40"/>
                  </a:moveTo>
                  <a:lnTo>
                    <a:pt x="0" y="44"/>
                  </a:lnTo>
                  <a:lnTo>
                    <a:pt x="16" y="42"/>
                  </a:lnTo>
                  <a:lnTo>
                    <a:pt x="26" y="37"/>
                  </a:lnTo>
                  <a:lnTo>
                    <a:pt x="44" y="35"/>
                  </a:lnTo>
                  <a:lnTo>
                    <a:pt x="52" y="40"/>
                  </a:lnTo>
                  <a:lnTo>
                    <a:pt x="63" y="38"/>
                  </a:lnTo>
                  <a:lnTo>
                    <a:pt x="81" y="51"/>
                  </a:lnTo>
                  <a:lnTo>
                    <a:pt x="84" y="49"/>
                  </a:lnTo>
                  <a:lnTo>
                    <a:pt x="88" y="49"/>
                  </a:lnTo>
                  <a:lnTo>
                    <a:pt x="89" y="46"/>
                  </a:lnTo>
                  <a:lnTo>
                    <a:pt x="90" y="48"/>
                  </a:lnTo>
                  <a:lnTo>
                    <a:pt x="91" y="42"/>
                  </a:lnTo>
                  <a:lnTo>
                    <a:pt x="93" y="39"/>
                  </a:lnTo>
                  <a:lnTo>
                    <a:pt x="96" y="37"/>
                  </a:lnTo>
                  <a:lnTo>
                    <a:pt x="95" y="36"/>
                  </a:lnTo>
                  <a:lnTo>
                    <a:pt x="95" y="35"/>
                  </a:lnTo>
                  <a:lnTo>
                    <a:pt x="94" y="33"/>
                  </a:lnTo>
                  <a:lnTo>
                    <a:pt x="96" y="35"/>
                  </a:lnTo>
                  <a:lnTo>
                    <a:pt x="95" y="35"/>
                  </a:lnTo>
                  <a:lnTo>
                    <a:pt x="96" y="36"/>
                  </a:lnTo>
                  <a:lnTo>
                    <a:pt x="98" y="35"/>
                  </a:lnTo>
                  <a:lnTo>
                    <a:pt x="98" y="34"/>
                  </a:lnTo>
                  <a:lnTo>
                    <a:pt x="98" y="32"/>
                  </a:lnTo>
                  <a:lnTo>
                    <a:pt x="98" y="32"/>
                  </a:lnTo>
                  <a:lnTo>
                    <a:pt x="99" y="33"/>
                  </a:lnTo>
                  <a:lnTo>
                    <a:pt x="103" y="32"/>
                  </a:lnTo>
                  <a:lnTo>
                    <a:pt x="107" y="32"/>
                  </a:lnTo>
                  <a:lnTo>
                    <a:pt x="109" y="27"/>
                  </a:lnTo>
                  <a:lnTo>
                    <a:pt x="108" y="26"/>
                  </a:lnTo>
                  <a:lnTo>
                    <a:pt x="107" y="27"/>
                  </a:lnTo>
                  <a:lnTo>
                    <a:pt x="106" y="25"/>
                  </a:lnTo>
                  <a:lnTo>
                    <a:pt x="105" y="27"/>
                  </a:lnTo>
                  <a:lnTo>
                    <a:pt x="105" y="28"/>
                  </a:lnTo>
                  <a:lnTo>
                    <a:pt x="104" y="27"/>
                  </a:lnTo>
                  <a:lnTo>
                    <a:pt x="104" y="29"/>
                  </a:lnTo>
                  <a:lnTo>
                    <a:pt x="100" y="29"/>
                  </a:lnTo>
                  <a:lnTo>
                    <a:pt x="98" y="27"/>
                  </a:lnTo>
                  <a:lnTo>
                    <a:pt x="98" y="26"/>
                  </a:lnTo>
                  <a:lnTo>
                    <a:pt x="102" y="28"/>
                  </a:lnTo>
                  <a:lnTo>
                    <a:pt x="105" y="24"/>
                  </a:lnTo>
                  <a:lnTo>
                    <a:pt x="103" y="24"/>
                  </a:lnTo>
                  <a:lnTo>
                    <a:pt x="105" y="22"/>
                  </a:lnTo>
                  <a:lnTo>
                    <a:pt x="103" y="22"/>
                  </a:lnTo>
                  <a:lnTo>
                    <a:pt x="97" y="20"/>
                  </a:lnTo>
                  <a:lnTo>
                    <a:pt x="100" y="19"/>
                  </a:lnTo>
                  <a:lnTo>
                    <a:pt x="103" y="21"/>
                  </a:lnTo>
                  <a:lnTo>
                    <a:pt x="103" y="20"/>
                  </a:lnTo>
                  <a:lnTo>
                    <a:pt x="102" y="18"/>
                  </a:lnTo>
                  <a:lnTo>
                    <a:pt x="103" y="18"/>
                  </a:lnTo>
                  <a:lnTo>
                    <a:pt x="104" y="17"/>
                  </a:lnTo>
                  <a:lnTo>
                    <a:pt x="103" y="19"/>
                  </a:lnTo>
                  <a:lnTo>
                    <a:pt x="104" y="20"/>
                  </a:lnTo>
                  <a:lnTo>
                    <a:pt x="106" y="19"/>
                  </a:lnTo>
                  <a:lnTo>
                    <a:pt x="106" y="21"/>
                  </a:lnTo>
                  <a:lnTo>
                    <a:pt x="108" y="20"/>
                  </a:lnTo>
                  <a:lnTo>
                    <a:pt x="109" y="20"/>
                  </a:lnTo>
                  <a:lnTo>
                    <a:pt x="111" y="18"/>
                  </a:lnTo>
                  <a:lnTo>
                    <a:pt x="112" y="15"/>
                  </a:lnTo>
                  <a:lnTo>
                    <a:pt x="114" y="15"/>
                  </a:lnTo>
                  <a:lnTo>
                    <a:pt x="114" y="13"/>
                  </a:lnTo>
                  <a:lnTo>
                    <a:pt x="113" y="10"/>
                  </a:lnTo>
                  <a:lnTo>
                    <a:pt x="111" y="10"/>
                  </a:lnTo>
                  <a:lnTo>
                    <a:pt x="109" y="15"/>
                  </a:lnTo>
                  <a:lnTo>
                    <a:pt x="108" y="12"/>
                  </a:lnTo>
                  <a:lnTo>
                    <a:pt x="108" y="9"/>
                  </a:lnTo>
                  <a:lnTo>
                    <a:pt x="104" y="11"/>
                  </a:lnTo>
                  <a:lnTo>
                    <a:pt x="100" y="12"/>
                  </a:lnTo>
                  <a:lnTo>
                    <a:pt x="100" y="10"/>
                  </a:lnTo>
                  <a:lnTo>
                    <a:pt x="102" y="8"/>
                  </a:lnTo>
                  <a:lnTo>
                    <a:pt x="108" y="7"/>
                  </a:lnTo>
                  <a:lnTo>
                    <a:pt x="106" y="4"/>
                  </a:lnTo>
                  <a:lnTo>
                    <a:pt x="109" y="6"/>
                  </a:lnTo>
                  <a:lnTo>
                    <a:pt x="108" y="4"/>
                  </a:lnTo>
                  <a:lnTo>
                    <a:pt x="111" y="7"/>
                  </a:lnTo>
                  <a:lnTo>
                    <a:pt x="109" y="2"/>
                  </a:lnTo>
                  <a:lnTo>
                    <a:pt x="107" y="0"/>
                  </a:lnTo>
                  <a:lnTo>
                    <a:pt x="66" y="8"/>
                  </a:lnTo>
                  <a:lnTo>
                    <a:pt x="32" y="12"/>
                  </a:lnTo>
                  <a:lnTo>
                    <a:pt x="32" y="16"/>
                  </a:lnTo>
                  <a:lnTo>
                    <a:pt x="30" y="17"/>
                  </a:lnTo>
                  <a:lnTo>
                    <a:pt x="27" y="21"/>
                  </a:lnTo>
                  <a:lnTo>
                    <a:pt x="26" y="21"/>
                  </a:lnTo>
                  <a:lnTo>
                    <a:pt x="24" y="22"/>
                  </a:lnTo>
                  <a:lnTo>
                    <a:pt x="22" y="24"/>
                  </a:lnTo>
                  <a:lnTo>
                    <a:pt x="20" y="23"/>
                  </a:lnTo>
                  <a:lnTo>
                    <a:pt x="17" y="25"/>
                  </a:lnTo>
                  <a:lnTo>
                    <a:pt x="17" y="28"/>
                  </a:lnTo>
                  <a:lnTo>
                    <a:pt x="4" y="35"/>
                  </a:lnTo>
                  <a:lnTo>
                    <a:pt x="3" y="38"/>
                  </a:lnTo>
                  <a:lnTo>
                    <a:pt x="0" y="40"/>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49" name="Freeform 42">
              <a:extLst>
                <a:ext uri="{FF2B5EF4-FFF2-40B4-BE49-F238E27FC236}">
                  <a16:creationId xmlns:a16="http://schemas.microsoft.com/office/drawing/2014/main" id="{E4E4C0F5-351C-3250-044B-939E8FBD9A66}"/>
                </a:ext>
              </a:extLst>
            </p:cNvPr>
            <p:cNvSpPr>
              <a:spLocks/>
            </p:cNvSpPr>
            <p:nvPr/>
          </p:nvSpPr>
          <p:spPr bwMode="auto">
            <a:xfrm>
              <a:off x="3648075" y="1997075"/>
              <a:ext cx="838200" cy="533400"/>
            </a:xfrm>
            <a:custGeom>
              <a:avLst/>
              <a:gdLst/>
              <a:ahLst/>
              <a:cxnLst>
                <a:cxn ang="0">
                  <a:pos x="0" y="51"/>
                </a:cxn>
                <a:cxn ang="0">
                  <a:pos x="4" y="0"/>
                </a:cxn>
                <a:cxn ang="0">
                  <a:pos x="48" y="3"/>
                </a:cxn>
                <a:cxn ang="0">
                  <a:pos x="81" y="4"/>
                </a:cxn>
                <a:cxn ang="0">
                  <a:pos x="82" y="18"/>
                </a:cxn>
                <a:cxn ang="0">
                  <a:pos x="85" y="30"/>
                </a:cxn>
                <a:cxn ang="0">
                  <a:pos x="85" y="44"/>
                </a:cxn>
                <a:cxn ang="0">
                  <a:pos x="88" y="56"/>
                </a:cxn>
                <a:cxn ang="0">
                  <a:pos x="41" y="54"/>
                </a:cxn>
                <a:cxn ang="0">
                  <a:pos x="0" y="51"/>
                </a:cxn>
              </a:cxnLst>
              <a:rect l="0" t="0" r="r" b="b"/>
              <a:pathLst>
                <a:path w="88" h="56">
                  <a:moveTo>
                    <a:pt x="0" y="51"/>
                  </a:moveTo>
                  <a:lnTo>
                    <a:pt x="4" y="0"/>
                  </a:lnTo>
                  <a:lnTo>
                    <a:pt x="48" y="3"/>
                  </a:lnTo>
                  <a:lnTo>
                    <a:pt x="81" y="4"/>
                  </a:lnTo>
                  <a:lnTo>
                    <a:pt x="82" y="18"/>
                  </a:lnTo>
                  <a:lnTo>
                    <a:pt x="85" y="30"/>
                  </a:lnTo>
                  <a:lnTo>
                    <a:pt x="85" y="44"/>
                  </a:lnTo>
                  <a:lnTo>
                    <a:pt x="88" y="56"/>
                  </a:lnTo>
                  <a:lnTo>
                    <a:pt x="41" y="54"/>
                  </a:lnTo>
                  <a:lnTo>
                    <a:pt x="0" y="5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0" name="Freeform 43">
              <a:extLst>
                <a:ext uri="{FF2B5EF4-FFF2-40B4-BE49-F238E27FC236}">
                  <a16:creationId xmlns:a16="http://schemas.microsoft.com/office/drawing/2014/main" id="{C1D11F93-D618-0648-9293-739AE0F2FE3A}"/>
                </a:ext>
              </a:extLst>
            </p:cNvPr>
            <p:cNvSpPr>
              <a:spLocks/>
            </p:cNvSpPr>
            <p:nvPr/>
          </p:nvSpPr>
          <p:spPr bwMode="auto">
            <a:xfrm>
              <a:off x="5876925" y="3025775"/>
              <a:ext cx="533400" cy="609600"/>
            </a:xfrm>
            <a:custGeom>
              <a:avLst/>
              <a:gdLst/>
              <a:ahLst/>
              <a:cxnLst>
                <a:cxn ang="0">
                  <a:pos x="0" y="12"/>
                </a:cxn>
                <a:cxn ang="0">
                  <a:pos x="5" y="56"/>
                </a:cxn>
                <a:cxn ang="0">
                  <a:pos x="9" y="56"/>
                </a:cxn>
                <a:cxn ang="0">
                  <a:pos x="12" y="57"/>
                </a:cxn>
                <a:cxn ang="0">
                  <a:pos x="13" y="60"/>
                </a:cxn>
                <a:cxn ang="0">
                  <a:pos x="18" y="60"/>
                </a:cxn>
                <a:cxn ang="0">
                  <a:pos x="20" y="62"/>
                </a:cxn>
                <a:cxn ang="0">
                  <a:pos x="26" y="62"/>
                </a:cxn>
                <a:cxn ang="0">
                  <a:pos x="29" y="60"/>
                </a:cxn>
                <a:cxn ang="0">
                  <a:pos x="36" y="64"/>
                </a:cxn>
                <a:cxn ang="0">
                  <a:pos x="40" y="60"/>
                </a:cxn>
                <a:cxn ang="0">
                  <a:pos x="41" y="53"/>
                </a:cxn>
                <a:cxn ang="0">
                  <a:pos x="43" y="55"/>
                </a:cxn>
                <a:cxn ang="0">
                  <a:pos x="45" y="49"/>
                </a:cxn>
                <a:cxn ang="0">
                  <a:pos x="52" y="44"/>
                </a:cxn>
                <a:cxn ang="0">
                  <a:pos x="54" y="41"/>
                </a:cxn>
                <a:cxn ang="0">
                  <a:pos x="56" y="27"/>
                </a:cxn>
                <a:cxn ang="0">
                  <a:pos x="54" y="24"/>
                </a:cxn>
                <a:cxn ang="0">
                  <a:pos x="56" y="23"/>
                </a:cxn>
                <a:cxn ang="0">
                  <a:pos x="53" y="0"/>
                </a:cxn>
                <a:cxn ang="0">
                  <a:pos x="47" y="3"/>
                </a:cxn>
                <a:cxn ang="0">
                  <a:pos x="43" y="5"/>
                </a:cxn>
                <a:cxn ang="0">
                  <a:pos x="41" y="8"/>
                </a:cxn>
                <a:cxn ang="0">
                  <a:pos x="39" y="11"/>
                </a:cxn>
                <a:cxn ang="0">
                  <a:pos x="35" y="11"/>
                </a:cxn>
                <a:cxn ang="0">
                  <a:pos x="31" y="13"/>
                </a:cxn>
                <a:cxn ang="0">
                  <a:pos x="30" y="14"/>
                </a:cxn>
                <a:cxn ang="0">
                  <a:pos x="27" y="12"/>
                </a:cxn>
                <a:cxn ang="0">
                  <a:pos x="24" y="14"/>
                </a:cxn>
                <a:cxn ang="0">
                  <a:pos x="23" y="13"/>
                </a:cxn>
                <a:cxn ang="0">
                  <a:pos x="27" y="12"/>
                </a:cxn>
                <a:cxn ang="0">
                  <a:pos x="26" y="12"/>
                </a:cxn>
                <a:cxn ang="0">
                  <a:pos x="25" y="11"/>
                </a:cxn>
                <a:cxn ang="0">
                  <a:pos x="24" y="12"/>
                </a:cxn>
                <a:cxn ang="0">
                  <a:pos x="19" y="10"/>
                </a:cxn>
                <a:cxn ang="0">
                  <a:pos x="17" y="11"/>
                </a:cxn>
                <a:cxn ang="0">
                  <a:pos x="17" y="9"/>
                </a:cxn>
                <a:cxn ang="0">
                  <a:pos x="0" y="12"/>
                </a:cxn>
              </a:cxnLst>
              <a:rect l="0" t="0" r="r" b="b"/>
              <a:pathLst>
                <a:path w="56" h="64">
                  <a:moveTo>
                    <a:pt x="0" y="12"/>
                  </a:moveTo>
                  <a:lnTo>
                    <a:pt x="5" y="56"/>
                  </a:lnTo>
                  <a:lnTo>
                    <a:pt x="9" y="56"/>
                  </a:lnTo>
                  <a:lnTo>
                    <a:pt x="12" y="57"/>
                  </a:lnTo>
                  <a:lnTo>
                    <a:pt x="13" y="60"/>
                  </a:lnTo>
                  <a:lnTo>
                    <a:pt x="18" y="60"/>
                  </a:lnTo>
                  <a:lnTo>
                    <a:pt x="20" y="62"/>
                  </a:lnTo>
                  <a:lnTo>
                    <a:pt x="26" y="62"/>
                  </a:lnTo>
                  <a:lnTo>
                    <a:pt x="29" y="60"/>
                  </a:lnTo>
                  <a:lnTo>
                    <a:pt x="36" y="64"/>
                  </a:lnTo>
                  <a:lnTo>
                    <a:pt x="40" y="60"/>
                  </a:lnTo>
                  <a:lnTo>
                    <a:pt x="41" y="53"/>
                  </a:lnTo>
                  <a:lnTo>
                    <a:pt x="43" y="55"/>
                  </a:lnTo>
                  <a:lnTo>
                    <a:pt x="45" y="49"/>
                  </a:lnTo>
                  <a:lnTo>
                    <a:pt x="52" y="44"/>
                  </a:lnTo>
                  <a:lnTo>
                    <a:pt x="54" y="41"/>
                  </a:lnTo>
                  <a:lnTo>
                    <a:pt x="56" y="27"/>
                  </a:lnTo>
                  <a:lnTo>
                    <a:pt x="54" y="24"/>
                  </a:lnTo>
                  <a:lnTo>
                    <a:pt x="56" y="23"/>
                  </a:lnTo>
                  <a:lnTo>
                    <a:pt x="53" y="0"/>
                  </a:lnTo>
                  <a:lnTo>
                    <a:pt x="47" y="3"/>
                  </a:lnTo>
                  <a:lnTo>
                    <a:pt x="43" y="5"/>
                  </a:lnTo>
                  <a:lnTo>
                    <a:pt x="41" y="8"/>
                  </a:lnTo>
                  <a:lnTo>
                    <a:pt x="39" y="11"/>
                  </a:lnTo>
                  <a:lnTo>
                    <a:pt x="35" y="11"/>
                  </a:lnTo>
                  <a:lnTo>
                    <a:pt x="31" y="13"/>
                  </a:lnTo>
                  <a:lnTo>
                    <a:pt x="30" y="14"/>
                  </a:lnTo>
                  <a:lnTo>
                    <a:pt x="27" y="12"/>
                  </a:lnTo>
                  <a:lnTo>
                    <a:pt x="24" y="14"/>
                  </a:lnTo>
                  <a:lnTo>
                    <a:pt x="23" y="13"/>
                  </a:lnTo>
                  <a:lnTo>
                    <a:pt x="27" y="12"/>
                  </a:lnTo>
                  <a:lnTo>
                    <a:pt x="26" y="12"/>
                  </a:lnTo>
                  <a:lnTo>
                    <a:pt x="25" y="11"/>
                  </a:lnTo>
                  <a:lnTo>
                    <a:pt x="24" y="12"/>
                  </a:lnTo>
                  <a:lnTo>
                    <a:pt x="19" y="10"/>
                  </a:lnTo>
                  <a:lnTo>
                    <a:pt x="17" y="11"/>
                  </a:lnTo>
                  <a:lnTo>
                    <a:pt x="17" y="9"/>
                  </a:lnTo>
                  <a:lnTo>
                    <a:pt x="0" y="1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1" name="Freeform 44">
              <a:extLst>
                <a:ext uri="{FF2B5EF4-FFF2-40B4-BE49-F238E27FC236}">
                  <a16:creationId xmlns:a16="http://schemas.microsoft.com/office/drawing/2014/main" id="{B1367E46-5668-FEE3-B3F3-C73B01A75EDD}"/>
                </a:ext>
              </a:extLst>
            </p:cNvPr>
            <p:cNvSpPr>
              <a:spLocks/>
            </p:cNvSpPr>
            <p:nvPr/>
          </p:nvSpPr>
          <p:spPr bwMode="auto">
            <a:xfrm>
              <a:off x="3638550" y="3940175"/>
              <a:ext cx="1104900" cy="571500"/>
            </a:xfrm>
            <a:custGeom>
              <a:avLst/>
              <a:gdLst/>
              <a:ahLst/>
              <a:cxnLst>
                <a:cxn ang="0">
                  <a:pos x="0" y="9"/>
                </a:cxn>
                <a:cxn ang="0">
                  <a:pos x="1" y="0"/>
                </a:cxn>
                <a:cxn ang="0">
                  <a:pos x="14" y="1"/>
                </a:cxn>
                <a:cxn ang="0">
                  <a:pos x="71" y="3"/>
                </a:cxn>
                <a:cxn ang="0">
                  <a:pos x="113" y="3"/>
                </a:cxn>
                <a:cxn ang="0">
                  <a:pos x="113" y="12"/>
                </a:cxn>
                <a:cxn ang="0">
                  <a:pos x="116" y="31"/>
                </a:cxn>
                <a:cxn ang="0">
                  <a:pos x="115" y="60"/>
                </a:cxn>
                <a:cxn ang="0">
                  <a:pos x="112" y="59"/>
                </a:cxn>
                <a:cxn ang="0">
                  <a:pos x="106" y="55"/>
                </a:cxn>
                <a:cxn ang="0">
                  <a:pos x="104" y="56"/>
                </a:cxn>
                <a:cxn ang="0">
                  <a:pos x="96" y="57"/>
                </a:cxn>
                <a:cxn ang="0">
                  <a:pos x="89" y="59"/>
                </a:cxn>
                <a:cxn ang="0">
                  <a:pos x="86" y="57"/>
                </a:cxn>
                <a:cxn ang="0">
                  <a:pos x="82" y="57"/>
                </a:cxn>
                <a:cxn ang="0">
                  <a:pos x="82" y="55"/>
                </a:cxn>
                <a:cxn ang="0">
                  <a:pos x="79" y="57"/>
                </a:cxn>
                <a:cxn ang="0">
                  <a:pos x="79" y="59"/>
                </a:cxn>
                <a:cxn ang="0">
                  <a:pos x="78" y="56"/>
                </a:cxn>
                <a:cxn ang="0">
                  <a:pos x="75" y="58"/>
                </a:cxn>
                <a:cxn ang="0">
                  <a:pos x="71" y="55"/>
                </a:cxn>
                <a:cxn ang="0">
                  <a:pos x="68" y="57"/>
                </a:cxn>
                <a:cxn ang="0">
                  <a:pos x="67" y="56"/>
                </a:cxn>
                <a:cxn ang="0">
                  <a:pos x="65" y="51"/>
                </a:cxn>
                <a:cxn ang="0">
                  <a:pos x="61" y="51"/>
                </a:cxn>
                <a:cxn ang="0">
                  <a:pos x="61" y="52"/>
                </a:cxn>
                <a:cxn ang="0">
                  <a:pos x="58" y="51"/>
                </a:cxn>
                <a:cxn ang="0">
                  <a:pos x="56" y="52"/>
                </a:cxn>
                <a:cxn ang="0">
                  <a:pos x="54" y="50"/>
                </a:cxn>
                <a:cxn ang="0">
                  <a:pos x="50" y="50"/>
                </a:cxn>
                <a:cxn ang="0">
                  <a:pos x="50" y="48"/>
                </a:cxn>
                <a:cxn ang="0">
                  <a:pos x="48" y="46"/>
                </a:cxn>
                <a:cxn ang="0">
                  <a:pos x="47" y="47"/>
                </a:cxn>
                <a:cxn ang="0">
                  <a:pos x="43" y="47"/>
                </a:cxn>
                <a:cxn ang="0">
                  <a:pos x="39" y="44"/>
                </a:cxn>
                <a:cxn ang="0">
                  <a:pos x="41" y="11"/>
                </a:cxn>
                <a:cxn ang="0">
                  <a:pos x="0" y="9"/>
                </a:cxn>
              </a:cxnLst>
              <a:rect l="0" t="0" r="r" b="b"/>
              <a:pathLst>
                <a:path w="116" h="60">
                  <a:moveTo>
                    <a:pt x="0" y="9"/>
                  </a:moveTo>
                  <a:lnTo>
                    <a:pt x="1" y="0"/>
                  </a:lnTo>
                  <a:lnTo>
                    <a:pt x="14" y="1"/>
                  </a:lnTo>
                  <a:lnTo>
                    <a:pt x="71" y="3"/>
                  </a:lnTo>
                  <a:lnTo>
                    <a:pt x="113" y="3"/>
                  </a:lnTo>
                  <a:lnTo>
                    <a:pt x="113" y="12"/>
                  </a:lnTo>
                  <a:lnTo>
                    <a:pt x="116" y="31"/>
                  </a:lnTo>
                  <a:lnTo>
                    <a:pt x="115" y="60"/>
                  </a:lnTo>
                  <a:lnTo>
                    <a:pt x="112" y="59"/>
                  </a:lnTo>
                  <a:lnTo>
                    <a:pt x="106" y="55"/>
                  </a:lnTo>
                  <a:lnTo>
                    <a:pt x="104" y="56"/>
                  </a:lnTo>
                  <a:lnTo>
                    <a:pt x="96" y="57"/>
                  </a:lnTo>
                  <a:lnTo>
                    <a:pt x="89" y="59"/>
                  </a:lnTo>
                  <a:lnTo>
                    <a:pt x="86" y="57"/>
                  </a:lnTo>
                  <a:lnTo>
                    <a:pt x="82" y="57"/>
                  </a:lnTo>
                  <a:lnTo>
                    <a:pt x="82" y="55"/>
                  </a:lnTo>
                  <a:lnTo>
                    <a:pt x="79" y="57"/>
                  </a:lnTo>
                  <a:lnTo>
                    <a:pt x="79" y="59"/>
                  </a:lnTo>
                  <a:lnTo>
                    <a:pt x="78" y="56"/>
                  </a:lnTo>
                  <a:lnTo>
                    <a:pt x="75" y="58"/>
                  </a:lnTo>
                  <a:lnTo>
                    <a:pt x="71" y="55"/>
                  </a:lnTo>
                  <a:lnTo>
                    <a:pt x="68" y="57"/>
                  </a:lnTo>
                  <a:lnTo>
                    <a:pt x="67" y="56"/>
                  </a:lnTo>
                  <a:lnTo>
                    <a:pt x="65" y="51"/>
                  </a:lnTo>
                  <a:lnTo>
                    <a:pt x="61" y="51"/>
                  </a:lnTo>
                  <a:lnTo>
                    <a:pt x="61" y="52"/>
                  </a:lnTo>
                  <a:lnTo>
                    <a:pt x="58" y="51"/>
                  </a:lnTo>
                  <a:lnTo>
                    <a:pt x="56" y="52"/>
                  </a:lnTo>
                  <a:lnTo>
                    <a:pt x="54" y="50"/>
                  </a:lnTo>
                  <a:lnTo>
                    <a:pt x="50" y="50"/>
                  </a:lnTo>
                  <a:lnTo>
                    <a:pt x="50" y="48"/>
                  </a:lnTo>
                  <a:lnTo>
                    <a:pt x="48" y="46"/>
                  </a:lnTo>
                  <a:lnTo>
                    <a:pt x="47" y="47"/>
                  </a:lnTo>
                  <a:lnTo>
                    <a:pt x="43" y="47"/>
                  </a:lnTo>
                  <a:lnTo>
                    <a:pt x="39" y="44"/>
                  </a:lnTo>
                  <a:lnTo>
                    <a:pt x="41" y="11"/>
                  </a:lnTo>
                  <a:lnTo>
                    <a:pt x="0" y="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2" name="Freeform 45">
              <a:extLst>
                <a:ext uri="{FF2B5EF4-FFF2-40B4-BE49-F238E27FC236}">
                  <a16:creationId xmlns:a16="http://schemas.microsoft.com/office/drawing/2014/main" id="{AADB9747-F0C2-B2BE-C442-CA7292990C02}"/>
                </a:ext>
              </a:extLst>
            </p:cNvPr>
            <p:cNvSpPr>
              <a:spLocks/>
            </p:cNvSpPr>
            <p:nvPr/>
          </p:nvSpPr>
          <p:spPr bwMode="auto">
            <a:xfrm>
              <a:off x="1238250" y="2006600"/>
              <a:ext cx="1019175" cy="866775"/>
            </a:xfrm>
            <a:custGeom>
              <a:avLst/>
              <a:gdLst/>
              <a:ahLst/>
              <a:cxnLst>
                <a:cxn ang="0">
                  <a:pos x="0" y="68"/>
                </a:cxn>
                <a:cxn ang="0">
                  <a:pos x="2" y="52"/>
                </a:cxn>
                <a:cxn ang="0">
                  <a:pos x="10" y="38"/>
                </a:cxn>
                <a:cxn ang="0">
                  <a:pos x="23" y="0"/>
                </a:cxn>
                <a:cxn ang="0">
                  <a:pos x="30" y="2"/>
                </a:cxn>
                <a:cxn ang="0">
                  <a:pos x="30" y="4"/>
                </a:cxn>
                <a:cxn ang="0">
                  <a:pos x="32" y="4"/>
                </a:cxn>
                <a:cxn ang="0">
                  <a:pos x="36" y="11"/>
                </a:cxn>
                <a:cxn ang="0">
                  <a:pos x="35" y="13"/>
                </a:cxn>
                <a:cxn ang="0">
                  <a:pos x="40" y="17"/>
                </a:cxn>
                <a:cxn ang="0">
                  <a:pos x="49" y="17"/>
                </a:cxn>
                <a:cxn ang="0">
                  <a:pos x="56" y="20"/>
                </a:cxn>
                <a:cxn ang="0">
                  <a:pos x="59" y="19"/>
                </a:cxn>
                <a:cxn ang="0">
                  <a:pos x="80" y="20"/>
                </a:cxn>
                <a:cxn ang="0">
                  <a:pos x="103" y="25"/>
                </a:cxn>
                <a:cxn ang="0">
                  <a:pos x="104" y="28"/>
                </a:cxn>
                <a:cxn ang="0">
                  <a:pos x="107" y="33"/>
                </a:cxn>
                <a:cxn ang="0">
                  <a:pos x="103" y="38"/>
                </a:cxn>
                <a:cxn ang="0">
                  <a:pos x="99" y="45"/>
                </a:cxn>
                <a:cxn ang="0">
                  <a:pos x="94" y="49"/>
                </a:cxn>
                <a:cxn ang="0">
                  <a:pos x="94" y="53"/>
                </a:cxn>
                <a:cxn ang="0">
                  <a:pos x="96" y="56"/>
                </a:cxn>
                <a:cxn ang="0">
                  <a:pos x="93" y="64"/>
                </a:cxn>
                <a:cxn ang="0">
                  <a:pos x="87" y="91"/>
                </a:cxn>
                <a:cxn ang="0">
                  <a:pos x="51" y="82"/>
                </a:cxn>
                <a:cxn ang="0">
                  <a:pos x="0" y="68"/>
                </a:cxn>
              </a:cxnLst>
              <a:rect l="0" t="0" r="r" b="b"/>
              <a:pathLst>
                <a:path w="107" h="91">
                  <a:moveTo>
                    <a:pt x="0" y="68"/>
                  </a:moveTo>
                  <a:lnTo>
                    <a:pt x="2" y="52"/>
                  </a:lnTo>
                  <a:lnTo>
                    <a:pt x="10" y="38"/>
                  </a:lnTo>
                  <a:lnTo>
                    <a:pt x="23" y="0"/>
                  </a:lnTo>
                  <a:lnTo>
                    <a:pt x="30" y="2"/>
                  </a:lnTo>
                  <a:lnTo>
                    <a:pt x="30" y="4"/>
                  </a:lnTo>
                  <a:lnTo>
                    <a:pt x="32" y="4"/>
                  </a:lnTo>
                  <a:lnTo>
                    <a:pt x="36" y="11"/>
                  </a:lnTo>
                  <a:lnTo>
                    <a:pt x="35" y="13"/>
                  </a:lnTo>
                  <a:lnTo>
                    <a:pt x="40" y="17"/>
                  </a:lnTo>
                  <a:lnTo>
                    <a:pt x="49" y="17"/>
                  </a:lnTo>
                  <a:lnTo>
                    <a:pt x="56" y="20"/>
                  </a:lnTo>
                  <a:lnTo>
                    <a:pt x="59" y="19"/>
                  </a:lnTo>
                  <a:lnTo>
                    <a:pt x="80" y="20"/>
                  </a:lnTo>
                  <a:lnTo>
                    <a:pt x="103" y="25"/>
                  </a:lnTo>
                  <a:lnTo>
                    <a:pt x="104" y="28"/>
                  </a:lnTo>
                  <a:lnTo>
                    <a:pt x="107" y="33"/>
                  </a:lnTo>
                  <a:lnTo>
                    <a:pt x="103" y="38"/>
                  </a:lnTo>
                  <a:lnTo>
                    <a:pt x="99" y="45"/>
                  </a:lnTo>
                  <a:lnTo>
                    <a:pt x="94" y="49"/>
                  </a:lnTo>
                  <a:lnTo>
                    <a:pt x="94" y="53"/>
                  </a:lnTo>
                  <a:lnTo>
                    <a:pt x="96" y="56"/>
                  </a:lnTo>
                  <a:lnTo>
                    <a:pt x="93" y="64"/>
                  </a:lnTo>
                  <a:lnTo>
                    <a:pt x="87" y="91"/>
                  </a:lnTo>
                  <a:lnTo>
                    <a:pt x="51" y="82"/>
                  </a:lnTo>
                  <a:lnTo>
                    <a:pt x="0" y="68"/>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3" name="Freeform 46">
              <a:extLst>
                <a:ext uri="{FF2B5EF4-FFF2-40B4-BE49-F238E27FC236}">
                  <a16:creationId xmlns:a16="http://schemas.microsoft.com/office/drawing/2014/main" id="{645AC1DF-7D03-D422-0825-1DD74854EE49}"/>
                </a:ext>
              </a:extLst>
            </p:cNvPr>
            <p:cNvSpPr>
              <a:spLocks/>
            </p:cNvSpPr>
            <p:nvPr/>
          </p:nvSpPr>
          <p:spPr bwMode="auto">
            <a:xfrm>
              <a:off x="6381750" y="2911475"/>
              <a:ext cx="733425" cy="476250"/>
            </a:xfrm>
            <a:custGeom>
              <a:avLst/>
              <a:gdLst/>
              <a:ahLst/>
              <a:cxnLst>
                <a:cxn ang="0">
                  <a:pos x="0" y="12"/>
                </a:cxn>
                <a:cxn ang="0">
                  <a:pos x="3" y="35"/>
                </a:cxn>
                <a:cxn ang="0">
                  <a:pos x="6" y="50"/>
                </a:cxn>
                <a:cxn ang="0">
                  <a:pos x="19" y="48"/>
                </a:cxn>
                <a:cxn ang="0">
                  <a:pos x="66" y="39"/>
                </a:cxn>
                <a:cxn ang="0">
                  <a:pos x="67" y="37"/>
                </a:cxn>
                <a:cxn ang="0">
                  <a:pos x="70" y="37"/>
                </a:cxn>
                <a:cxn ang="0">
                  <a:pos x="73" y="35"/>
                </a:cxn>
                <a:cxn ang="0">
                  <a:pos x="75" y="31"/>
                </a:cxn>
                <a:cxn ang="0">
                  <a:pos x="77" y="29"/>
                </a:cxn>
                <a:cxn ang="0">
                  <a:pos x="70" y="23"/>
                </a:cxn>
                <a:cxn ang="0">
                  <a:pos x="69" y="17"/>
                </a:cxn>
                <a:cxn ang="0">
                  <a:pos x="73" y="9"/>
                </a:cxn>
                <a:cxn ang="0">
                  <a:pos x="68" y="6"/>
                </a:cxn>
                <a:cxn ang="0">
                  <a:pos x="66" y="2"/>
                </a:cxn>
                <a:cxn ang="0">
                  <a:pos x="62" y="0"/>
                </a:cxn>
                <a:cxn ang="0">
                  <a:pos x="11" y="10"/>
                </a:cxn>
                <a:cxn ang="0">
                  <a:pos x="8" y="6"/>
                </a:cxn>
                <a:cxn ang="0">
                  <a:pos x="0" y="12"/>
                </a:cxn>
              </a:cxnLst>
              <a:rect l="0" t="0" r="r" b="b"/>
              <a:pathLst>
                <a:path w="77" h="50">
                  <a:moveTo>
                    <a:pt x="0" y="12"/>
                  </a:moveTo>
                  <a:lnTo>
                    <a:pt x="3" y="35"/>
                  </a:lnTo>
                  <a:lnTo>
                    <a:pt x="6" y="50"/>
                  </a:lnTo>
                  <a:lnTo>
                    <a:pt x="19" y="48"/>
                  </a:lnTo>
                  <a:lnTo>
                    <a:pt x="66" y="39"/>
                  </a:lnTo>
                  <a:lnTo>
                    <a:pt x="67" y="37"/>
                  </a:lnTo>
                  <a:lnTo>
                    <a:pt x="70" y="37"/>
                  </a:lnTo>
                  <a:lnTo>
                    <a:pt x="73" y="35"/>
                  </a:lnTo>
                  <a:lnTo>
                    <a:pt x="75" y="31"/>
                  </a:lnTo>
                  <a:lnTo>
                    <a:pt x="77" y="29"/>
                  </a:lnTo>
                  <a:lnTo>
                    <a:pt x="70" y="23"/>
                  </a:lnTo>
                  <a:lnTo>
                    <a:pt x="69" y="17"/>
                  </a:lnTo>
                  <a:lnTo>
                    <a:pt x="73" y="9"/>
                  </a:lnTo>
                  <a:lnTo>
                    <a:pt x="68" y="6"/>
                  </a:lnTo>
                  <a:lnTo>
                    <a:pt x="66" y="2"/>
                  </a:lnTo>
                  <a:lnTo>
                    <a:pt x="62" y="0"/>
                  </a:lnTo>
                  <a:lnTo>
                    <a:pt x="11" y="10"/>
                  </a:lnTo>
                  <a:lnTo>
                    <a:pt x="8" y="6"/>
                  </a:lnTo>
                  <a:lnTo>
                    <a:pt x="0" y="1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4" name="Freeform 47">
              <a:extLst>
                <a:ext uri="{FF2B5EF4-FFF2-40B4-BE49-F238E27FC236}">
                  <a16:creationId xmlns:a16="http://schemas.microsoft.com/office/drawing/2014/main" id="{156413B2-883E-316C-BC96-4BA4E13D2DB7}"/>
                </a:ext>
              </a:extLst>
            </p:cNvPr>
            <p:cNvSpPr>
              <a:spLocks/>
            </p:cNvSpPr>
            <p:nvPr/>
          </p:nvSpPr>
          <p:spPr bwMode="auto">
            <a:xfrm>
              <a:off x="7391400" y="2806700"/>
              <a:ext cx="104775" cy="123825"/>
            </a:xfrm>
            <a:custGeom>
              <a:avLst/>
              <a:gdLst/>
              <a:ahLst/>
              <a:cxnLst>
                <a:cxn ang="0">
                  <a:pos x="0" y="1"/>
                </a:cxn>
                <a:cxn ang="0">
                  <a:pos x="3" y="12"/>
                </a:cxn>
                <a:cxn ang="0">
                  <a:pos x="3" y="13"/>
                </a:cxn>
                <a:cxn ang="0">
                  <a:pos x="7" y="10"/>
                </a:cxn>
                <a:cxn ang="0">
                  <a:pos x="6" y="7"/>
                </a:cxn>
                <a:cxn ang="0">
                  <a:pos x="7" y="5"/>
                </a:cxn>
                <a:cxn ang="0">
                  <a:pos x="8" y="6"/>
                </a:cxn>
                <a:cxn ang="0">
                  <a:pos x="8" y="9"/>
                </a:cxn>
                <a:cxn ang="0">
                  <a:pos x="9" y="9"/>
                </a:cxn>
                <a:cxn ang="0">
                  <a:pos x="11" y="6"/>
                </a:cxn>
                <a:cxn ang="0">
                  <a:pos x="9" y="4"/>
                </a:cxn>
                <a:cxn ang="0">
                  <a:pos x="7" y="3"/>
                </a:cxn>
                <a:cxn ang="0">
                  <a:pos x="5" y="0"/>
                </a:cxn>
                <a:cxn ang="0">
                  <a:pos x="4" y="0"/>
                </a:cxn>
                <a:cxn ang="0">
                  <a:pos x="0" y="1"/>
                </a:cxn>
              </a:cxnLst>
              <a:rect l="0" t="0" r="r" b="b"/>
              <a:pathLst>
                <a:path w="11" h="13">
                  <a:moveTo>
                    <a:pt x="0" y="1"/>
                  </a:moveTo>
                  <a:lnTo>
                    <a:pt x="3" y="12"/>
                  </a:lnTo>
                  <a:lnTo>
                    <a:pt x="3" y="13"/>
                  </a:lnTo>
                  <a:lnTo>
                    <a:pt x="7" y="10"/>
                  </a:lnTo>
                  <a:lnTo>
                    <a:pt x="6" y="7"/>
                  </a:lnTo>
                  <a:lnTo>
                    <a:pt x="7" y="5"/>
                  </a:lnTo>
                  <a:lnTo>
                    <a:pt x="8" y="6"/>
                  </a:lnTo>
                  <a:lnTo>
                    <a:pt x="8" y="9"/>
                  </a:lnTo>
                  <a:lnTo>
                    <a:pt x="9" y="9"/>
                  </a:lnTo>
                  <a:lnTo>
                    <a:pt x="11" y="6"/>
                  </a:lnTo>
                  <a:lnTo>
                    <a:pt x="9" y="4"/>
                  </a:lnTo>
                  <a:lnTo>
                    <a:pt x="7" y="3"/>
                  </a:lnTo>
                  <a:lnTo>
                    <a:pt x="5" y="0"/>
                  </a:lnTo>
                  <a:lnTo>
                    <a:pt x="4" y="0"/>
                  </a:lnTo>
                  <a:lnTo>
                    <a:pt x="0" y="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5" name="Freeform 48">
              <a:extLst>
                <a:ext uri="{FF2B5EF4-FFF2-40B4-BE49-F238E27FC236}">
                  <a16:creationId xmlns:a16="http://schemas.microsoft.com/office/drawing/2014/main" id="{E6E6E36B-4611-B4F9-3C6B-A53726FE14EF}"/>
                </a:ext>
              </a:extLst>
            </p:cNvPr>
            <p:cNvSpPr>
              <a:spLocks/>
            </p:cNvSpPr>
            <p:nvPr/>
          </p:nvSpPr>
          <p:spPr bwMode="auto">
            <a:xfrm>
              <a:off x="6191250" y="4130675"/>
              <a:ext cx="647700" cy="495300"/>
            </a:xfrm>
            <a:custGeom>
              <a:avLst/>
              <a:gdLst/>
              <a:ahLst/>
              <a:cxnLst>
                <a:cxn ang="0">
                  <a:pos x="0" y="12"/>
                </a:cxn>
                <a:cxn ang="0">
                  <a:pos x="3" y="7"/>
                </a:cxn>
                <a:cxn ang="0">
                  <a:pos x="13" y="2"/>
                </a:cxn>
                <a:cxn ang="0">
                  <a:pos x="31" y="0"/>
                </a:cxn>
                <a:cxn ang="0">
                  <a:pos x="39" y="5"/>
                </a:cxn>
                <a:cxn ang="0">
                  <a:pos x="50" y="3"/>
                </a:cxn>
                <a:cxn ang="0">
                  <a:pos x="68" y="16"/>
                </a:cxn>
                <a:cxn ang="0">
                  <a:pos x="63" y="22"/>
                </a:cxn>
                <a:cxn ang="0">
                  <a:pos x="60" y="26"/>
                </a:cxn>
                <a:cxn ang="0">
                  <a:pos x="61" y="30"/>
                </a:cxn>
                <a:cxn ang="0">
                  <a:pos x="56" y="34"/>
                </a:cxn>
                <a:cxn ang="0">
                  <a:pos x="52" y="40"/>
                </a:cxn>
                <a:cxn ang="0">
                  <a:pos x="47" y="43"/>
                </a:cxn>
                <a:cxn ang="0">
                  <a:pos x="45" y="43"/>
                </a:cxn>
                <a:cxn ang="0">
                  <a:pos x="44" y="47"/>
                </a:cxn>
                <a:cxn ang="0">
                  <a:pos x="41" y="45"/>
                </a:cxn>
                <a:cxn ang="0">
                  <a:pos x="44" y="48"/>
                </a:cxn>
                <a:cxn ang="0">
                  <a:pos x="41" y="52"/>
                </a:cxn>
                <a:cxn ang="0">
                  <a:pos x="39" y="51"/>
                </a:cxn>
                <a:cxn ang="0">
                  <a:pos x="37" y="49"/>
                </a:cxn>
                <a:cxn ang="0">
                  <a:pos x="34" y="44"/>
                </a:cxn>
                <a:cxn ang="0">
                  <a:pos x="32" y="44"/>
                </a:cxn>
                <a:cxn ang="0">
                  <a:pos x="29" y="37"/>
                </a:cxn>
                <a:cxn ang="0">
                  <a:pos x="24" y="34"/>
                </a:cxn>
                <a:cxn ang="0">
                  <a:pos x="21" y="29"/>
                </a:cxn>
                <a:cxn ang="0">
                  <a:pos x="13" y="23"/>
                </a:cxn>
                <a:cxn ang="0">
                  <a:pos x="9" y="18"/>
                </a:cxn>
                <a:cxn ang="0">
                  <a:pos x="0" y="12"/>
                </a:cxn>
              </a:cxnLst>
              <a:rect l="0" t="0" r="r" b="b"/>
              <a:pathLst>
                <a:path w="68" h="52">
                  <a:moveTo>
                    <a:pt x="0" y="12"/>
                  </a:moveTo>
                  <a:lnTo>
                    <a:pt x="3" y="7"/>
                  </a:lnTo>
                  <a:lnTo>
                    <a:pt x="13" y="2"/>
                  </a:lnTo>
                  <a:lnTo>
                    <a:pt x="31" y="0"/>
                  </a:lnTo>
                  <a:lnTo>
                    <a:pt x="39" y="5"/>
                  </a:lnTo>
                  <a:lnTo>
                    <a:pt x="50" y="3"/>
                  </a:lnTo>
                  <a:lnTo>
                    <a:pt x="68" y="16"/>
                  </a:lnTo>
                  <a:lnTo>
                    <a:pt x="63" y="22"/>
                  </a:lnTo>
                  <a:lnTo>
                    <a:pt x="60" y="26"/>
                  </a:lnTo>
                  <a:lnTo>
                    <a:pt x="61" y="30"/>
                  </a:lnTo>
                  <a:lnTo>
                    <a:pt x="56" y="34"/>
                  </a:lnTo>
                  <a:lnTo>
                    <a:pt x="52" y="40"/>
                  </a:lnTo>
                  <a:lnTo>
                    <a:pt x="47" y="43"/>
                  </a:lnTo>
                  <a:lnTo>
                    <a:pt x="45" y="43"/>
                  </a:lnTo>
                  <a:lnTo>
                    <a:pt x="44" y="47"/>
                  </a:lnTo>
                  <a:lnTo>
                    <a:pt x="41" y="45"/>
                  </a:lnTo>
                  <a:lnTo>
                    <a:pt x="44" y="48"/>
                  </a:lnTo>
                  <a:lnTo>
                    <a:pt x="41" y="52"/>
                  </a:lnTo>
                  <a:lnTo>
                    <a:pt x="39" y="51"/>
                  </a:lnTo>
                  <a:lnTo>
                    <a:pt x="37" y="49"/>
                  </a:lnTo>
                  <a:lnTo>
                    <a:pt x="34" y="44"/>
                  </a:lnTo>
                  <a:lnTo>
                    <a:pt x="32" y="44"/>
                  </a:lnTo>
                  <a:lnTo>
                    <a:pt x="29" y="37"/>
                  </a:lnTo>
                  <a:lnTo>
                    <a:pt x="24" y="34"/>
                  </a:lnTo>
                  <a:lnTo>
                    <a:pt x="21" y="29"/>
                  </a:lnTo>
                  <a:lnTo>
                    <a:pt x="13" y="23"/>
                  </a:lnTo>
                  <a:lnTo>
                    <a:pt x="9" y="18"/>
                  </a:lnTo>
                  <a:lnTo>
                    <a:pt x="0" y="1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6" name="Freeform 49">
              <a:extLst>
                <a:ext uri="{FF2B5EF4-FFF2-40B4-BE49-F238E27FC236}">
                  <a16:creationId xmlns:a16="http://schemas.microsoft.com/office/drawing/2014/main" id="{26C0A170-B20C-DEFF-18EC-5C7EC4CE2D53}"/>
                </a:ext>
              </a:extLst>
            </p:cNvPr>
            <p:cNvSpPr>
              <a:spLocks/>
            </p:cNvSpPr>
            <p:nvPr/>
          </p:nvSpPr>
          <p:spPr bwMode="auto">
            <a:xfrm>
              <a:off x="3600450" y="2482850"/>
              <a:ext cx="895350" cy="609600"/>
            </a:xfrm>
            <a:custGeom>
              <a:avLst/>
              <a:gdLst/>
              <a:ahLst/>
              <a:cxnLst>
                <a:cxn ang="0">
                  <a:pos x="0" y="50"/>
                </a:cxn>
                <a:cxn ang="0">
                  <a:pos x="3" y="16"/>
                </a:cxn>
                <a:cxn ang="0">
                  <a:pos x="5" y="0"/>
                </a:cxn>
                <a:cxn ang="0">
                  <a:pos x="46" y="3"/>
                </a:cxn>
                <a:cxn ang="0">
                  <a:pos x="93" y="5"/>
                </a:cxn>
                <a:cxn ang="0">
                  <a:pos x="90" y="11"/>
                </a:cxn>
                <a:cxn ang="0">
                  <a:pos x="94" y="15"/>
                </a:cxn>
                <a:cxn ang="0">
                  <a:pos x="94" y="46"/>
                </a:cxn>
                <a:cxn ang="0">
                  <a:pos x="92" y="46"/>
                </a:cxn>
                <a:cxn ang="0">
                  <a:pos x="92" y="50"/>
                </a:cxn>
                <a:cxn ang="0">
                  <a:pos x="94" y="53"/>
                </a:cxn>
                <a:cxn ang="0">
                  <a:pos x="93" y="56"/>
                </a:cxn>
                <a:cxn ang="0">
                  <a:pos x="94" y="64"/>
                </a:cxn>
                <a:cxn ang="0">
                  <a:pos x="91" y="63"/>
                </a:cxn>
                <a:cxn ang="0">
                  <a:pos x="89" y="60"/>
                </a:cxn>
                <a:cxn ang="0">
                  <a:pos x="85" y="58"/>
                </a:cxn>
                <a:cxn ang="0">
                  <a:pos x="81" y="57"/>
                </a:cxn>
                <a:cxn ang="0">
                  <a:pos x="73" y="57"/>
                </a:cxn>
                <a:cxn ang="0">
                  <a:pos x="68" y="54"/>
                </a:cxn>
                <a:cxn ang="0">
                  <a:pos x="0" y="50"/>
                </a:cxn>
              </a:cxnLst>
              <a:rect l="0" t="0" r="r" b="b"/>
              <a:pathLst>
                <a:path w="94" h="64">
                  <a:moveTo>
                    <a:pt x="0" y="50"/>
                  </a:moveTo>
                  <a:lnTo>
                    <a:pt x="3" y="16"/>
                  </a:lnTo>
                  <a:lnTo>
                    <a:pt x="5" y="0"/>
                  </a:lnTo>
                  <a:lnTo>
                    <a:pt x="46" y="3"/>
                  </a:lnTo>
                  <a:lnTo>
                    <a:pt x="93" y="5"/>
                  </a:lnTo>
                  <a:lnTo>
                    <a:pt x="90" y="11"/>
                  </a:lnTo>
                  <a:lnTo>
                    <a:pt x="94" y="15"/>
                  </a:lnTo>
                  <a:lnTo>
                    <a:pt x="94" y="46"/>
                  </a:lnTo>
                  <a:lnTo>
                    <a:pt x="92" y="46"/>
                  </a:lnTo>
                  <a:lnTo>
                    <a:pt x="92" y="50"/>
                  </a:lnTo>
                  <a:lnTo>
                    <a:pt x="94" y="53"/>
                  </a:lnTo>
                  <a:lnTo>
                    <a:pt x="93" y="56"/>
                  </a:lnTo>
                  <a:lnTo>
                    <a:pt x="94" y="64"/>
                  </a:lnTo>
                  <a:lnTo>
                    <a:pt x="91" y="63"/>
                  </a:lnTo>
                  <a:lnTo>
                    <a:pt x="89" y="60"/>
                  </a:lnTo>
                  <a:lnTo>
                    <a:pt x="85" y="58"/>
                  </a:lnTo>
                  <a:lnTo>
                    <a:pt x="81" y="57"/>
                  </a:lnTo>
                  <a:lnTo>
                    <a:pt x="73" y="57"/>
                  </a:lnTo>
                  <a:lnTo>
                    <a:pt x="68" y="54"/>
                  </a:lnTo>
                  <a:lnTo>
                    <a:pt x="0" y="50"/>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7" name="Freeform 50">
              <a:extLst>
                <a:ext uri="{FF2B5EF4-FFF2-40B4-BE49-F238E27FC236}">
                  <a16:creationId xmlns:a16="http://schemas.microsoft.com/office/drawing/2014/main" id="{383E3CAD-4787-2A3F-DE98-804E94F034ED}"/>
                </a:ext>
              </a:extLst>
            </p:cNvPr>
            <p:cNvSpPr>
              <a:spLocks/>
            </p:cNvSpPr>
            <p:nvPr/>
          </p:nvSpPr>
          <p:spPr bwMode="auto">
            <a:xfrm>
              <a:off x="5286375" y="3911600"/>
              <a:ext cx="1085850" cy="371475"/>
            </a:xfrm>
            <a:custGeom>
              <a:avLst/>
              <a:gdLst/>
              <a:ahLst/>
              <a:cxnLst>
                <a:cxn ang="0">
                  <a:pos x="0" y="39"/>
                </a:cxn>
                <a:cxn ang="0">
                  <a:pos x="2" y="32"/>
                </a:cxn>
                <a:cxn ang="0">
                  <a:pos x="1" y="31"/>
                </a:cxn>
                <a:cxn ang="0">
                  <a:pos x="4" y="29"/>
                </a:cxn>
                <a:cxn ang="0">
                  <a:pos x="8" y="22"/>
                </a:cxn>
                <a:cxn ang="0">
                  <a:pos x="7" y="21"/>
                </a:cxn>
                <a:cxn ang="0">
                  <a:pos x="8" y="18"/>
                </a:cxn>
                <a:cxn ang="0">
                  <a:pos x="8" y="15"/>
                </a:cxn>
                <a:cxn ang="0">
                  <a:pos x="10" y="12"/>
                </a:cxn>
                <a:cxn ang="0">
                  <a:pos x="28" y="11"/>
                </a:cxn>
                <a:cxn ang="0">
                  <a:pos x="28" y="8"/>
                </a:cxn>
                <a:cxn ang="0">
                  <a:pos x="34" y="9"/>
                </a:cxn>
                <a:cxn ang="0">
                  <a:pos x="87" y="4"/>
                </a:cxn>
                <a:cxn ang="0">
                  <a:pos x="114" y="0"/>
                </a:cxn>
                <a:cxn ang="0">
                  <a:pos x="114" y="4"/>
                </a:cxn>
                <a:cxn ang="0">
                  <a:pos x="112" y="5"/>
                </a:cxn>
                <a:cxn ang="0">
                  <a:pos x="109" y="9"/>
                </a:cxn>
                <a:cxn ang="0">
                  <a:pos x="108" y="9"/>
                </a:cxn>
                <a:cxn ang="0">
                  <a:pos x="106" y="10"/>
                </a:cxn>
                <a:cxn ang="0">
                  <a:pos x="104" y="12"/>
                </a:cxn>
                <a:cxn ang="0">
                  <a:pos x="102" y="11"/>
                </a:cxn>
                <a:cxn ang="0">
                  <a:pos x="99" y="13"/>
                </a:cxn>
                <a:cxn ang="0">
                  <a:pos x="99" y="16"/>
                </a:cxn>
                <a:cxn ang="0">
                  <a:pos x="86" y="23"/>
                </a:cxn>
                <a:cxn ang="0">
                  <a:pos x="85" y="26"/>
                </a:cxn>
                <a:cxn ang="0">
                  <a:pos x="82" y="28"/>
                </a:cxn>
                <a:cxn ang="0">
                  <a:pos x="82" y="32"/>
                </a:cxn>
                <a:cxn ang="0">
                  <a:pos x="64" y="34"/>
                </a:cxn>
                <a:cxn ang="0">
                  <a:pos x="29" y="37"/>
                </a:cxn>
                <a:cxn ang="0">
                  <a:pos x="0" y="39"/>
                </a:cxn>
              </a:cxnLst>
              <a:rect l="0" t="0" r="r" b="b"/>
              <a:pathLst>
                <a:path w="114" h="39">
                  <a:moveTo>
                    <a:pt x="0" y="39"/>
                  </a:moveTo>
                  <a:lnTo>
                    <a:pt x="2" y="32"/>
                  </a:lnTo>
                  <a:lnTo>
                    <a:pt x="1" y="31"/>
                  </a:lnTo>
                  <a:lnTo>
                    <a:pt x="4" y="29"/>
                  </a:lnTo>
                  <a:lnTo>
                    <a:pt x="8" y="22"/>
                  </a:lnTo>
                  <a:lnTo>
                    <a:pt x="7" y="21"/>
                  </a:lnTo>
                  <a:lnTo>
                    <a:pt x="8" y="18"/>
                  </a:lnTo>
                  <a:lnTo>
                    <a:pt x="8" y="15"/>
                  </a:lnTo>
                  <a:lnTo>
                    <a:pt x="10" y="12"/>
                  </a:lnTo>
                  <a:lnTo>
                    <a:pt x="28" y="11"/>
                  </a:lnTo>
                  <a:lnTo>
                    <a:pt x="28" y="8"/>
                  </a:lnTo>
                  <a:lnTo>
                    <a:pt x="34" y="9"/>
                  </a:lnTo>
                  <a:lnTo>
                    <a:pt x="87" y="4"/>
                  </a:lnTo>
                  <a:lnTo>
                    <a:pt x="114" y="0"/>
                  </a:lnTo>
                  <a:lnTo>
                    <a:pt x="114" y="4"/>
                  </a:lnTo>
                  <a:lnTo>
                    <a:pt x="112" y="5"/>
                  </a:lnTo>
                  <a:lnTo>
                    <a:pt x="109" y="9"/>
                  </a:lnTo>
                  <a:lnTo>
                    <a:pt x="108" y="9"/>
                  </a:lnTo>
                  <a:lnTo>
                    <a:pt x="106" y="10"/>
                  </a:lnTo>
                  <a:lnTo>
                    <a:pt x="104" y="12"/>
                  </a:lnTo>
                  <a:lnTo>
                    <a:pt x="102" y="11"/>
                  </a:lnTo>
                  <a:lnTo>
                    <a:pt x="99" y="13"/>
                  </a:lnTo>
                  <a:lnTo>
                    <a:pt x="99" y="16"/>
                  </a:lnTo>
                  <a:lnTo>
                    <a:pt x="86" y="23"/>
                  </a:lnTo>
                  <a:lnTo>
                    <a:pt x="85" y="26"/>
                  </a:lnTo>
                  <a:lnTo>
                    <a:pt x="82" y="28"/>
                  </a:lnTo>
                  <a:lnTo>
                    <a:pt x="82" y="32"/>
                  </a:lnTo>
                  <a:lnTo>
                    <a:pt x="64" y="34"/>
                  </a:lnTo>
                  <a:lnTo>
                    <a:pt x="29" y="37"/>
                  </a:lnTo>
                  <a:lnTo>
                    <a:pt x="0" y="3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8" name="Freeform 51">
              <a:extLst>
                <a:ext uri="{FF2B5EF4-FFF2-40B4-BE49-F238E27FC236}">
                  <a16:creationId xmlns:a16="http://schemas.microsoft.com/office/drawing/2014/main" id="{804EF6DF-DAFD-3579-723E-71C8A11EF4FA}"/>
                </a:ext>
              </a:extLst>
            </p:cNvPr>
            <p:cNvSpPr>
              <a:spLocks/>
            </p:cNvSpPr>
            <p:nvPr/>
          </p:nvSpPr>
          <p:spPr bwMode="auto">
            <a:xfrm>
              <a:off x="3086100" y="4025900"/>
              <a:ext cx="1781175" cy="1724025"/>
            </a:xfrm>
            <a:custGeom>
              <a:avLst/>
              <a:gdLst/>
              <a:ahLst/>
              <a:cxnLst>
                <a:cxn ang="0">
                  <a:pos x="4" y="71"/>
                </a:cxn>
                <a:cxn ang="0">
                  <a:pos x="99" y="2"/>
                </a:cxn>
                <a:cxn ang="0">
                  <a:pos x="105" y="38"/>
                </a:cxn>
                <a:cxn ang="0">
                  <a:pos x="108" y="41"/>
                </a:cxn>
                <a:cxn ang="0">
                  <a:pos x="116" y="42"/>
                </a:cxn>
                <a:cxn ang="0">
                  <a:pos x="123" y="42"/>
                </a:cxn>
                <a:cxn ang="0">
                  <a:pos x="129" y="46"/>
                </a:cxn>
                <a:cxn ang="0">
                  <a:pos x="137" y="50"/>
                </a:cxn>
                <a:cxn ang="0">
                  <a:pos x="140" y="48"/>
                </a:cxn>
                <a:cxn ang="0">
                  <a:pos x="154" y="48"/>
                </a:cxn>
                <a:cxn ang="0">
                  <a:pos x="170" y="50"/>
                </a:cxn>
                <a:cxn ang="0">
                  <a:pos x="180" y="53"/>
                </a:cxn>
                <a:cxn ang="0">
                  <a:pos x="183" y="82"/>
                </a:cxn>
                <a:cxn ang="0">
                  <a:pos x="187" y="98"/>
                </a:cxn>
                <a:cxn ang="0">
                  <a:pos x="186" y="109"/>
                </a:cxn>
                <a:cxn ang="0">
                  <a:pos x="182" y="116"/>
                </a:cxn>
                <a:cxn ang="0">
                  <a:pos x="170" y="123"/>
                </a:cxn>
                <a:cxn ang="0">
                  <a:pos x="171" y="116"/>
                </a:cxn>
                <a:cxn ang="0">
                  <a:pos x="166" y="121"/>
                </a:cxn>
                <a:cxn ang="0">
                  <a:pos x="166" y="126"/>
                </a:cxn>
                <a:cxn ang="0">
                  <a:pos x="146" y="140"/>
                </a:cxn>
                <a:cxn ang="0">
                  <a:pos x="148" y="137"/>
                </a:cxn>
                <a:cxn ang="0">
                  <a:pos x="145" y="135"/>
                </a:cxn>
                <a:cxn ang="0">
                  <a:pos x="142" y="137"/>
                </a:cxn>
                <a:cxn ang="0">
                  <a:pos x="140" y="138"/>
                </a:cxn>
                <a:cxn ang="0">
                  <a:pos x="134" y="144"/>
                </a:cxn>
                <a:cxn ang="0">
                  <a:pos x="129" y="149"/>
                </a:cxn>
                <a:cxn ang="0">
                  <a:pos x="132" y="152"/>
                </a:cxn>
                <a:cxn ang="0">
                  <a:pos x="129" y="156"/>
                </a:cxn>
                <a:cxn ang="0">
                  <a:pos x="125" y="159"/>
                </a:cxn>
                <a:cxn ang="0">
                  <a:pos x="129" y="173"/>
                </a:cxn>
                <a:cxn ang="0">
                  <a:pos x="123" y="179"/>
                </a:cxn>
                <a:cxn ang="0">
                  <a:pos x="104" y="172"/>
                </a:cxn>
                <a:cxn ang="0">
                  <a:pos x="99" y="162"/>
                </a:cxn>
                <a:cxn ang="0">
                  <a:pos x="98" y="153"/>
                </a:cxn>
                <a:cxn ang="0">
                  <a:pos x="81" y="124"/>
                </a:cxn>
                <a:cxn ang="0">
                  <a:pos x="68" y="114"/>
                </a:cxn>
                <a:cxn ang="0">
                  <a:pos x="58" y="114"/>
                </a:cxn>
                <a:cxn ang="0">
                  <a:pos x="47" y="126"/>
                </a:cxn>
                <a:cxn ang="0">
                  <a:pos x="34" y="120"/>
                </a:cxn>
                <a:cxn ang="0">
                  <a:pos x="25" y="103"/>
                </a:cxn>
                <a:cxn ang="0">
                  <a:pos x="8" y="82"/>
                </a:cxn>
                <a:cxn ang="0">
                  <a:pos x="2" y="74"/>
                </a:cxn>
              </a:cxnLst>
              <a:rect l="0" t="0" r="r" b="b"/>
              <a:pathLst>
                <a:path w="187" h="181">
                  <a:moveTo>
                    <a:pt x="2" y="74"/>
                  </a:moveTo>
                  <a:lnTo>
                    <a:pt x="0" y="71"/>
                  </a:lnTo>
                  <a:lnTo>
                    <a:pt x="4" y="71"/>
                  </a:lnTo>
                  <a:lnTo>
                    <a:pt x="51" y="75"/>
                  </a:lnTo>
                  <a:lnTo>
                    <a:pt x="58" y="0"/>
                  </a:lnTo>
                  <a:lnTo>
                    <a:pt x="99" y="2"/>
                  </a:lnTo>
                  <a:lnTo>
                    <a:pt x="97" y="35"/>
                  </a:lnTo>
                  <a:lnTo>
                    <a:pt x="101" y="38"/>
                  </a:lnTo>
                  <a:lnTo>
                    <a:pt x="105" y="38"/>
                  </a:lnTo>
                  <a:lnTo>
                    <a:pt x="106" y="37"/>
                  </a:lnTo>
                  <a:lnTo>
                    <a:pt x="108" y="39"/>
                  </a:lnTo>
                  <a:lnTo>
                    <a:pt x="108" y="41"/>
                  </a:lnTo>
                  <a:lnTo>
                    <a:pt x="112" y="41"/>
                  </a:lnTo>
                  <a:lnTo>
                    <a:pt x="114" y="43"/>
                  </a:lnTo>
                  <a:lnTo>
                    <a:pt x="116" y="42"/>
                  </a:lnTo>
                  <a:lnTo>
                    <a:pt x="119" y="43"/>
                  </a:lnTo>
                  <a:lnTo>
                    <a:pt x="119" y="42"/>
                  </a:lnTo>
                  <a:lnTo>
                    <a:pt x="123" y="42"/>
                  </a:lnTo>
                  <a:lnTo>
                    <a:pt x="125" y="47"/>
                  </a:lnTo>
                  <a:lnTo>
                    <a:pt x="126" y="48"/>
                  </a:lnTo>
                  <a:lnTo>
                    <a:pt x="129" y="46"/>
                  </a:lnTo>
                  <a:lnTo>
                    <a:pt x="133" y="49"/>
                  </a:lnTo>
                  <a:lnTo>
                    <a:pt x="136" y="47"/>
                  </a:lnTo>
                  <a:lnTo>
                    <a:pt x="137" y="50"/>
                  </a:lnTo>
                  <a:lnTo>
                    <a:pt x="137" y="48"/>
                  </a:lnTo>
                  <a:lnTo>
                    <a:pt x="140" y="46"/>
                  </a:lnTo>
                  <a:lnTo>
                    <a:pt x="140" y="48"/>
                  </a:lnTo>
                  <a:lnTo>
                    <a:pt x="144" y="48"/>
                  </a:lnTo>
                  <a:lnTo>
                    <a:pt x="147" y="50"/>
                  </a:lnTo>
                  <a:lnTo>
                    <a:pt x="154" y="48"/>
                  </a:lnTo>
                  <a:lnTo>
                    <a:pt x="162" y="47"/>
                  </a:lnTo>
                  <a:lnTo>
                    <a:pt x="164" y="46"/>
                  </a:lnTo>
                  <a:lnTo>
                    <a:pt x="170" y="50"/>
                  </a:lnTo>
                  <a:lnTo>
                    <a:pt x="173" y="51"/>
                  </a:lnTo>
                  <a:lnTo>
                    <a:pt x="175" y="53"/>
                  </a:lnTo>
                  <a:lnTo>
                    <a:pt x="180" y="53"/>
                  </a:lnTo>
                  <a:lnTo>
                    <a:pt x="180" y="62"/>
                  </a:lnTo>
                  <a:lnTo>
                    <a:pt x="181" y="80"/>
                  </a:lnTo>
                  <a:lnTo>
                    <a:pt x="183" y="82"/>
                  </a:lnTo>
                  <a:lnTo>
                    <a:pt x="183" y="86"/>
                  </a:lnTo>
                  <a:lnTo>
                    <a:pt x="187" y="93"/>
                  </a:lnTo>
                  <a:lnTo>
                    <a:pt x="187" y="98"/>
                  </a:lnTo>
                  <a:lnTo>
                    <a:pt x="185" y="103"/>
                  </a:lnTo>
                  <a:lnTo>
                    <a:pt x="185" y="106"/>
                  </a:lnTo>
                  <a:lnTo>
                    <a:pt x="186" y="109"/>
                  </a:lnTo>
                  <a:lnTo>
                    <a:pt x="186" y="112"/>
                  </a:lnTo>
                  <a:lnTo>
                    <a:pt x="184" y="114"/>
                  </a:lnTo>
                  <a:lnTo>
                    <a:pt x="182" y="116"/>
                  </a:lnTo>
                  <a:lnTo>
                    <a:pt x="184" y="117"/>
                  </a:lnTo>
                  <a:lnTo>
                    <a:pt x="176" y="120"/>
                  </a:lnTo>
                  <a:lnTo>
                    <a:pt x="170" y="123"/>
                  </a:lnTo>
                  <a:lnTo>
                    <a:pt x="174" y="121"/>
                  </a:lnTo>
                  <a:lnTo>
                    <a:pt x="170" y="121"/>
                  </a:lnTo>
                  <a:lnTo>
                    <a:pt x="171" y="116"/>
                  </a:lnTo>
                  <a:lnTo>
                    <a:pt x="168" y="119"/>
                  </a:lnTo>
                  <a:lnTo>
                    <a:pt x="166" y="118"/>
                  </a:lnTo>
                  <a:lnTo>
                    <a:pt x="166" y="121"/>
                  </a:lnTo>
                  <a:lnTo>
                    <a:pt x="168" y="121"/>
                  </a:lnTo>
                  <a:lnTo>
                    <a:pt x="168" y="124"/>
                  </a:lnTo>
                  <a:lnTo>
                    <a:pt x="166" y="126"/>
                  </a:lnTo>
                  <a:lnTo>
                    <a:pt x="164" y="126"/>
                  </a:lnTo>
                  <a:lnTo>
                    <a:pt x="164" y="130"/>
                  </a:lnTo>
                  <a:lnTo>
                    <a:pt x="146" y="140"/>
                  </a:lnTo>
                  <a:lnTo>
                    <a:pt x="147" y="139"/>
                  </a:lnTo>
                  <a:lnTo>
                    <a:pt x="155" y="134"/>
                  </a:lnTo>
                  <a:lnTo>
                    <a:pt x="148" y="137"/>
                  </a:lnTo>
                  <a:lnTo>
                    <a:pt x="149" y="134"/>
                  </a:lnTo>
                  <a:lnTo>
                    <a:pt x="147" y="136"/>
                  </a:lnTo>
                  <a:lnTo>
                    <a:pt x="145" y="135"/>
                  </a:lnTo>
                  <a:lnTo>
                    <a:pt x="145" y="137"/>
                  </a:lnTo>
                  <a:lnTo>
                    <a:pt x="142" y="135"/>
                  </a:lnTo>
                  <a:lnTo>
                    <a:pt x="142" y="137"/>
                  </a:lnTo>
                  <a:lnTo>
                    <a:pt x="145" y="139"/>
                  </a:lnTo>
                  <a:lnTo>
                    <a:pt x="142" y="141"/>
                  </a:lnTo>
                  <a:lnTo>
                    <a:pt x="140" y="138"/>
                  </a:lnTo>
                  <a:lnTo>
                    <a:pt x="139" y="145"/>
                  </a:lnTo>
                  <a:lnTo>
                    <a:pt x="137" y="143"/>
                  </a:lnTo>
                  <a:lnTo>
                    <a:pt x="134" y="144"/>
                  </a:lnTo>
                  <a:lnTo>
                    <a:pt x="133" y="146"/>
                  </a:lnTo>
                  <a:lnTo>
                    <a:pt x="135" y="149"/>
                  </a:lnTo>
                  <a:lnTo>
                    <a:pt x="129" y="149"/>
                  </a:lnTo>
                  <a:lnTo>
                    <a:pt x="131" y="150"/>
                  </a:lnTo>
                  <a:lnTo>
                    <a:pt x="131" y="153"/>
                  </a:lnTo>
                  <a:lnTo>
                    <a:pt x="132" y="152"/>
                  </a:lnTo>
                  <a:lnTo>
                    <a:pt x="131" y="154"/>
                  </a:lnTo>
                  <a:lnTo>
                    <a:pt x="129" y="159"/>
                  </a:lnTo>
                  <a:lnTo>
                    <a:pt x="129" y="156"/>
                  </a:lnTo>
                  <a:lnTo>
                    <a:pt x="127" y="158"/>
                  </a:lnTo>
                  <a:lnTo>
                    <a:pt x="125" y="155"/>
                  </a:lnTo>
                  <a:lnTo>
                    <a:pt x="125" y="159"/>
                  </a:lnTo>
                  <a:lnTo>
                    <a:pt x="130" y="159"/>
                  </a:lnTo>
                  <a:lnTo>
                    <a:pt x="128" y="164"/>
                  </a:lnTo>
                  <a:lnTo>
                    <a:pt x="129" y="173"/>
                  </a:lnTo>
                  <a:lnTo>
                    <a:pt x="134" y="181"/>
                  </a:lnTo>
                  <a:lnTo>
                    <a:pt x="128" y="181"/>
                  </a:lnTo>
                  <a:lnTo>
                    <a:pt x="123" y="179"/>
                  </a:lnTo>
                  <a:lnTo>
                    <a:pt x="119" y="179"/>
                  </a:lnTo>
                  <a:lnTo>
                    <a:pt x="112" y="175"/>
                  </a:lnTo>
                  <a:lnTo>
                    <a:pt x="104" y="172"/>
                  </a:lnTo>
                  <a:lnTo>
                    <a:pt x="104" y="170"/>
                  </a:lnTo>
                  <a:lnTo>
                    <a:pt x="102" y="165"/>
                  </a:lnTo>
                  <a:lnTo>
                    <a:pt x="99" y="162"/>
                  </a:lnTo>
                  <a:lnTo>
                    <a:pt x="100" y="159"/>
                  </a:lnTo>
                  <a:lnTo>
                    <a:pt x="98" y="157"/>
                  </a:lnTo>
                  <a:lnTo>
                    <a:pt x="98" y="153"/>
                  </a:lnTo>
                  <a:lnTo>
                    <a:pt x="94" y="149"/>
                  </a:lnTo>
                  <a:lnTo>
                    <a:pt x="89" y="142"/>
                  </a:lnTo>
                  <a:lnTo>
                    <a:pt x="81" y="124"/>
                  </a:lnTo>
                  <a:lnTo>
                    <a:pt x="75" y="119"/>
                  </a:lnTo>
                  <a:lnTo>
                    <a:pt x="73" y="115"/>
                  </a:lnTo>
                  <a:lnTo>
                    <a:pt x="68" y="114"/>
                  </a:lnTo>
                  <a:lnTo>
                    <a:pt x="63" y="114"/>
                  </a:lnTo>
                  <a:lnTo>
                    <a:pt x="59" y="112"/>
                  </a:lnTo>
                  <a:lnTo>
                    <a:pt x="58" y="114"/>
                  </a:lnTo>
                  <a:lnTo>
                    <a:pt x="54" y="114"/>
                  </a:lnTo>
                  <a:lnTo>
                    <a:pt x="50" y="122"/>
                  </a:lnTo>
                  <a:lnTo>
                    <a:pt x="47" y="126"/>
                  </a:lnTo>
                  <a:lnTo>
                    <a:pt x="44" y="126"/>
                  </a:lnTo>
                  <a:lnTo>
                    <a:pt x="37" y="120"/>
                  </a:lnTo>
                  <a:lnTo>
                    <a:pt x="34" y="120"/>
                  </a:lnTo>
                  <a:lnTo>
                    <a:pt x="27" y="113"/>
                  </a:lnTo>
                  <a:lnTo>
                    <a:pt x="25" y="108"/>
                  </a:lnTo>
                  <a:lnTo>
                    <a:pt x="25" y="103"/>
                  </a:lnTo>
                  <a:lnTo>
                    <a:pt x="22" y="96"/>
                  </a:lnTo>
                  <a:lnTo>
                    <a:pt x="16" y="91"/>
                  </a:lnTo>
                  <a:lnTo>
                    <a:pt x="8" y="82"/>
                  </a:lnTo>
                  <a:lnTo>
                    <a:pt x="6" y="80"/>
                  </a:lnTo>
                  <a:lnTo>
                    <a:pt x="4" y="75"/>
                  </a:lnTo>
                  <a:lnTo>
                    <a:pt x="2" y="7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59" name="Freeform 52">
              <a:extLst>
                <a:ext uri="{FF2B5EF4-FFF2-40B4-BE49-F238E27FC236}">
                  <a16:creationId xmlns:a16="http://schemas.microsoft.com/office/drawing/2014/main" id="{ECE709B8-7FBD-6A92-E857-A7240D319EA6}"/>
                </a:ext>
              </a:extLst>
            </p:cNvPr>
            <p:cNvSpPr>
              <a:spLocks/>
            </p:cNvSpPr>
            <p:nvPr/>
          </p:nvSpPr>
          <p:spPr bwMode="auto">
            <a:xfrm>
              <a:off x="2257425" y="2949575"/>
              <a:ext cx="714375" cy="904875"/>
            </a:xfrm>
            <a:custGeom>
              <a:avLst/>
              <a:gdLst/>
              <a:ahLst/>
              <a:cxnLst>
                <a:cxn ang="0">
                  <a:pos x="0" y="84"/>
                </a:cxn>
                <a:cxn ang="0">
                  <a:pos x="16" y="0"/>
                </a:cxn>
                <a:cxn ang="0">
                  <a:pos x="53" y="7"/>
                </a:cxn>
                <a:cxn ang="0">
                  <a:pos x="50" y="24"/>
                </a:cxn>
                <a:cxn ang="0">
                  <a:pos x="75" y="27"/>
                </a:cxn>
                <a:cxn ang="0">
                  <a:pos x="66" y="95"/>
                </a:cxn>
                <a:cxn ang="0">
                  <a:pos x="0" y="84"/>
                </a:cxn>
              </a:cxnLst>
              <a:rect l="0" t="0" r="r" b="b"/>
              <a:pathLst>
                <a:path w="75" h="95">
                  <a:moveTo>
                    <a:pt x="0" y="84"/>
                  </a:moveTo>
                  <a:lnTo>
                    <a:pt x="16" y="0"/>
                  </a:lnTo>
                  <a:lnTo>
                    <a:pt x="53" y="7"/>
                  </a:lnTo>
                  <a:lnTo>
                    <a:pt x="50" y="24"/>
                  </a:lnTo>
                  <a:lnTo>
                    <a:pt x="75" y="27"/>
                  </a:lnTo>
                  <a:lnTo>
                    <a:pt x="66" y="95"/>
                  </a:lnTo>
                  <a:lnTo>
                    <a:pt x="0" y="84"/>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0" name="Freeform 53">
              <a:extLst>
                <a:ext uri="{FF2B5EF4-FFF2-40B4-BE49-F238E27FC236}">
                  <a16:creationId xmlns:a16="http://schemas.microsoft.com/office/drawing/2014/main" id="{3E177D29-F77B-DF06-2662-610C7F12B03D}"/>
                </a:ext>
              </a:extLst>
            </p:cNvPr>
            <p:cNvSpPr>
              <a:spLocks/>
            </p:cNvSpPr>
            <p:nvPr/>
          </p:nvSpPr>
          <p:spPr bwMode="auto">
            <a:xfrm>
              <a:off x="7105650" y="2330450"/>
              <a:ext cx="200025" cy="409575"/>
            </a:xfrm>
            <a:custGeom>
              <a:avLst/>
              <a:gdLst/>
              <a:ahLst/>
              <a:cxnLst>
                <a:cxn ang="0">
                  <a:pos x="0" y="6"/>
                </a:cxn>
                <a:cxn ang="0">
                  <a:pos x="3" y="18"/>
                </a:cxn>
                <a:cxn ang="0">
                  <a:pos x="4" y="26"/>
                </a:cxn>
                <a:cxn ang="0">
                  <a:pos x="7" y="34"/>
                </a:cxn>
                <a:cxn ang="0">
                  <a:pos x="9" y="43"/>
                </a:cxn>
                <a:cxn ang="0">
                  <a:pos x="19" y="41"/>
                </a:cxn>
                <a:cxn ang="0">
                  <a:pos x="17" y="26"/>
                </a:cxn>
                <a:cxn ang="0">
                  <a:pos x="18" y="16"/>
                </a:cxn>
                <a:cxn ang="0">
                  <a:pos x="21" y="11"/>
                </a:cxn>
                <a:cxn ang="0">
                  <a:pos x="21" y="0"/>
                </a:cxn>
                <a:cxn ang="0">
                  <a:pos x="0" y="6"/>
                </a:cxn>
              </a:cxnLst>
              <a:rect l="0" t="0" r="r" b="b"/>
              <a:pathLst>
                <a:path w="21" h="43">
                  <a:moveTo>
                    <a:pt x="0" y="6"/>
                  </a:moveTo>
                  <a:lnTo>
                    <a:pt x="3" y="18"/>
                  </a:lnTo>
                  <a:lnTo>
                    <a:pt x="4" y="26"/>
                  </a:lnTo>
                  <a:lnTo>
                    <a:pt x="7" y="34"/>
                  </a:lnTo>
                  <a:lnTo>
                    <a:pt x="9" y="43"/>
                  </a:lnTo>
                  <a:lnTo>
                    <a:pt x="19" y="41"/>
                  </a:lnTo>
                  <a:lnTo>
                    <a:pt x="17" y="26"/>
                  </a:lnTo>
                  <a:lnTo>
                    <a:pt x="18" y="16"/>
                  </a:lnTo>
                  <a:lnTo>
                    <a:pt x="21" y="11"/>
                  </a:lnTo>
                  <a:lnTo>
                    <a:pt x="21" y="0"/>
                  </a:lnTo>
                  <a:lnTo>
                    <a:pt x="0" y="6"/>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1" name="Freeform 54">
              <a:extLst>
                <a:ext uri="{FF2B5EF4-FFF2-40B4-BE49-F238E27FC236}">
                  <a16:creationId xmlns:a16="http://schemas.microsoft.com/office/drawing/2014/main" id="{0CB55A10-FB6B-CCF9-93D2-2EEC32B72A23}"/>
                </a:ext>
              </a:extLst>
            </p:cNvPr>
            <p:cNvSpPr>
              <a:spLocks/>
            </p:cNvSpPr>
            <p:nvPr/>
          </p:nvSpPr>
          <p:spPr bwMode="auto">
            <a:xfrm>
              <a:off x="6115050" y="3387725"/>
              <a:ext cx="990600" cy="561975"/>
            </a:xfrm>
            <a:custGeom>
              <a:avLst/>
              <a:gdLst/>
              <a:ahLst/>
              <a:cxnLst>
                <a:cxn ang="0">
                  <a:pos x="10" y="52"/>
                </a:cxn>
                <a:cxn ang="0">
                  <a:pos x="14" y="47"/>
                </a:cxn>
                <a:cxn ang="0">
                  <a:pos x="21" y="40"/>
                </a:cxn>
                <a:cxn ang="0">
                  <a:pos x="29" y="42"/>
                </a:cxn>
                <a:cxn ang="0">
                  <a:pos x="34" y="42"/>
                </a:cxn>
                <a:cxn ang="0">
                  <a:pos x="41" y="39"/>
                </a:cxn>
                <a:cxn ang="0">
                  <a:pos x="42" y="34"/>
                </a:cxn>
                <a:cxn ang="0">
                  <a:pos x="48" y="17"/>
                </a:cxn>
                <a:cxn ang="0">
                  <a:pos x="55" y="13"/>
                </a:cxn>
                <a:cxn ang="0">
                  <a:pos x="61" y="7"/>
                </a:cxn>
                <a:cxn ang="0">
                  <a:pos x="69" y="4"/>
                </a:cxn>
                <a:cxn ang="0">
                  <a:pos x="74" y="1"/>
                </a:cxn>
                <a:cxn ang="0">
                  <a:pos x="79" y="6"/>
                </a:cxn>
                <a:cxn ang="0">
                  <a:pos x="80" y="10"/>
                </a:cxn>
                <a:cxn ang="0">
                  <a:pos x="79" y="16"/>
                </a:cxn>
                <a:cxn ang="0">
                  <a:pos x="83" y="17"/>
                </a:cxn>
                <a:cxn ang="0">
                  <a:pos x="88" y="18"/>
                </a:cxn>
                <a:cxn ang="0">
                  <a:pos x="94" y="21"/>
                </a:cxn>
                <a:cxn ang="0">
                  <a:pos x="94" y="24"/>
                </a:cxn>
                <a:cxn ang="0">
                  <a:pos x="92" y="25"/>
                </a:cxn>
                <a:cxn ang="0">
                  <a:pos x="85" y="20"/>
                </a:cxn>
                <a:cxn ang="0">
                  <a:pos x="95" y="26"/>
                </a:cxn>
                <a:cxn ang="0">
                  <a:pos x="96" y="29"/>
                </a:cxn>
                <a:cxn ang="0">
                  <a:pos x="95" y="29"/>
                </a:cxn>
                <a:cxn ang="0">
                  <a:pos x="94" y="31"/>
                </a:cxn>
                <a:cxn ang="0">
                  <a:pos x="93" y="32"/>
                </a:cxn>
                <a:cxn ang="0">
                  <a:pos x="88" y="28"/>
                </a:cxn>
                <a:cxn ang="0">
                  <a:pos x="93" y="33"/>
                </a:cxn>
                <a:cxn ang="0">
                  <a:pos x="96" y="33"/>
                </a:cxn>
                <a:cxn ang="0">
                  <a:pos x="97" y="34"/>
                </a:cxn>
                <a:cxn ang="0">
                  <a:pos x="95" y="36"/>
                </a:cxn>
                <a:cxn ang="0">
                  <a:pos x="92" y="34"/>
                </a:cxn>
                <a:cxn ang="0">
                  <a:pos x="88" y="32"/>
                </a:cxn>
                <a:cxn ang="0">
                  <a:pos x="91" y="35"/>
                </a:cxn>
                <a:cxn ang="0">
                  <a:pos x="95" y="38"/>
                </a:cxn>
                <a:cxn ang="0">
                  <a:pos x="97" y="36"/>
                </a:cxn>
                <a:cxn ang="0">
                  <a:pos x="101" y="37"/>
                </a:cxn>
                <a:cxn ang="0">
                  <a:pos x="102" y="41"/>
                </a:cxn>
                <a:cxn ang="0">
                  <a:pos x="61" y="51"/>
                </a:cxn>
                <a:cxn ang="0">
                  <a:pos x="0" y="59"/>
                </a:cxn>
              </a:cxnLst>
              <a:rect l="0" t="0" r="r" b="b"/>
              <a:pathLst>
                <a:path w="104" h="59">
                  <a:moveTo>
                    <a:pt x="0" y="59"/>
                  </a:moveTo>
                  <a:lnTo>
                    <a:pt x="10" y="52"/>
                  </a:lnTo>
                  <a:lnTo>
                    <a:pt x="10" y="51"/>
                  </a:lnTo>
                  <a:lnTo>
                    <a:pt x="14" y="47"/>
                  </a:lnTo>
                  <a:lnTo>
                    <a:pt x="17" y="44"/>
                  </a:lnTo>
                  <a:lnTo>
                    <a:pt x="21" y="40"/>
                  </a:lnTo>
                  <a:lnTo>
                    <a:pt x="24" y="44"/>
                  </a:lnTo>
                  <a:lnTo>
                    <a:pt x="29" y="42"/>
                  </a:lnTo>
                  <a:lnTo>
                    <a:pt x="31" y="43"/>
                  </a:lnTo>
                  <a:lnTo>
                    <a:pt x="34" y="42"/>
                  </a:lnTo>
                  <a:lnTo>
                    <a:pt x="36" y="40"/>
                  </a:lnTo>
                  <a:lnTo>
                    <a:pt x="41" y="39"/>
                  </a:lnTo>
                  <a:lnTo>
                    <a:pt x="44" y="35"/>
                  </a:lnTo>
                  <a:lnTo>
                    <a:pt x="42" y="34"/>
                  </a:lnTo>
                  <a:lnTo>
                    <a:pt x="47" y="23"/>
                  </a:lnTo>
                  <a:lnTo>
                    <a:pt x="48" y="17"/>
                  </a:lnTo>
                  <a:lnTo>
                    <a:pt x="53" y="20"/>
                  </a:lnTo>
                  <a:lnTo>
                    <a:pt x="55" y="13"/>
                  </a:lnTo>
                  <a:lnTo>
                    <a:pt x="58" y="13"/>
                  </a:lnTo>
                  <a:lnTo>
                    <a:pt x="61" y="7"/>
                  </a:lnTo>
                  <a:lnTo>
                    <a:pt x="62" y="0"/>
                  </a:lnTo>
                  <a:lnTo>
                    <a:pt x="69" y="4"/>
                  </a:lnTo>
                  <a:lnTo>
                    <a:pt x="71" y="1"/>
                  </a:lnTo>
                  <a:lnTo>
                    <a:pt x="74" y="1"/>
                  </a:lnTo>
                  <a:lnTo>
                    <a:pt x="76" y="4"/>
                  </a:lnTo>
                  <a:lnTo>
                    <a:pt x="79" y="6"/>
                  </a:lnTo>
                  <a:lnTo>
                    <a:pt x="81" y="8"/>
                  </a:lnTo>
                  <a:lnTo>
                    <a:pt x="80" y="10"/>
                  </a:lnTo>
                  <a:lnTo>
                    <a:pt x="78" y="13"/>
                  </a:lnTo>
                  <a:lnTo>
                    <a:pt x="79" y="16"/>
                  </a:lnTo>
                  <a:lnTo>
                    <a:pt x="82" y="15"/>
                  </a:lnTo>
                  <a:lnTo>
                    <a:pt x="83" y="17"/>
                  </a:lnTo>
                  <a:lnTo>
                    <a:pt x="84" y="18"/>
                  </a:lnTo>
                  <a:lnTo>
                    <a:pt x="88" y="18"/>
                  </a:lnTo>
                  <a:lnTo>
                    <a:pt x="90" y="19"/>
                  </a:lnTo>
                  <a:lnTo>
                    <a:pt x="94" y="21"/>
                  </a:lnTo>
                  <a:lnTo>
                    <a:pt x="93" y="22"/>
                  </a:lnTo>
                  <a:lnTo>
                    <a:pt x="94" y="24"/>
                  </a:lnTo>
                  <a:lnTo>
                    <a:pt x="94" y="26"/>
                  </a:lnTo>
                  <a:lnTo>
                    <a:pt x="92" y="25"/>
                  </a:lnTo>
                  <a:lnTo>
                    <a:pt x="89" y="24"/>
                  </a:lnTo>
                  <a:lnTo>
                    <a:pt x="85" y="20"/>
                  </a:lnTo>
                  <a:lnTo>
                    <a:pt x="91" y="26"/>
                  </a:lnTo>
                  <a:lnTo>
                    <a:pt x="95" y="26"/>
                  </a:lnTo>
                  <a:lnTo>
                    <a:pt x="93" y="27"/>
                  </a:lnTo>
                  <a:lnTo>
                    <a:pt x="96" y="29"/>
                  </a:lnTo>
                  <a:lnTo>
                    <a:pt x="96" y="30"/>
                  </a:lnTo>
                  <a:lnTo>
                    <a:pt x="95" y="29"/>
                  </a:lnTo>
                  <a:lnTo>
                    <a:pt x="93" y="29"/>
                  </a:lnTo>
                  <a:lnTo>
                    <a:pt x="94" y="31"/>
                  </a:lnTo>
                  <a:lnTo>
                    <a:pt x="95" y="32"/>
                  </a:lnTo>
                  <a:lnTo>
                    <a:pt x="93" y="32"/>
                  </a:lnTo>
                  <a:lnTo>
                    <a:pt x="90" y="30"/>
                  </a:lnTo>
                  <a:lnTo>
                    <a:pt x="88" y="28"/>
                  </a:lnTo>
                  <a:lnTo>
                    <a:pt x="89" y="30"/>
                  </a:lnTo>
                  <a:lnTo>
                    <a:pt x="93" y="33"/>
                  </a:lnTo>
                  <a:lnTo>
                    <a:pt x="94" y="33"/>
                  </a:lnTo>
                  <a:lnTo>
                    <a:pt x="96" y="33"/>
                  </a:lnTo>
                  <a:lnTo>
                    <a:pt x="96" y="34"/>
                  </a:lnTo>
                  <a:lnTo>
                    <a:pt x="97" y="34"/>
                  </a:lnTo>
                  <a:lnTo>
                    <a:pt x="97" y="35"/>
                  </a:lnTo>
                  <a:lnTo>
                    <a:pt x="95" y="36"/>
                  </a:lnTo>
                  <a:lnTo>
                    <a:pt x="93" y="35"/>
                  </a:lnTo>
                  <a:lnTo>
                    <a:pt x="92" y="34"/>
                  </a:lnTo>
                  <a:lnTo>
                    <a:pt x="88" y="33"/>
                  </a:lnTo>
                  <a:lnTo>
                    <a:pt x="88" y="32"/>
                  </a:lnTo>
                  <a:lnTo>
                    <a:pt x="87" y="34"/>
                  </a:lnTo>
                  <a:lnTo>
                    <a:pt x="91" y="35"/>
                  </a:lnTo>
                  <a:lnTo>
                    <a:pt x="92" y="36"/>
                  </a:lnTo>
                  <a:lnTo>
                    <a:pt x="95" y="38"/>
                  </a:lnTo>
                  <a:lnTo>
                    <a:pt x="97" y="38"/>
                  </a:lnTo>
                  <a:lnTo>
                    <a:pt x="97" y="36"/>
                  </a:lnTo>
                  <a:lnTo>
                    <a:pt x="98" y="37"/>
                  </a:lnTo>
                  <a:lnTo>
                    <a:pt x="101" y="37"/>
                  </a:lnTo>
                  <a:lnTo>
                    <a:pt x="104" y="42"/>
                  </a:lnTo>
                  <a:lnTo>
                    <a:pt x="102" y="41"/>
                  </a:lnTo>
                  <a:lnTo>
                    <a:pt x="102" y="43"/>
                  </a:lnTo>
                  <a:lnTo>
                    <a:pt x="61" y="51"/>
                  </a:lnTo>
                  <a:lnTo>
                    <a:pt x="27" y="55"/>
                  </a:lnTo>
                  <a:lnTo>
                    <a:pt x="0" y="59"/>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2" name="Freeform 55">
              <a:extLst>
                <a:ext uri="{FF2B5EF4-FFF2-40B4-BE49-F238E27FC236}">
                  <a16:creationId xmlns:a16="http://schemas.microsoft.com/office/drawing/2014/main" id="{9223257D-F130-B0AE-BBFD-5808C7143B55}"/>
                </a:ext>
              </a:extLst>
            </p:cNvPr>
            <p:cNvSpPr>
              <a:spLocks/>
            </p:cNvSpPr>
            <p:nvPr/>
          </p:nvSpPr>
          <p:spPr bwMode="auto">
            <a:xfrm>
              <a:off x="7058025" y="3540125"/>
              <a:ext cx="57150" cy="161925"/>
            </a:xfrm>
            <a:custGeom>
              <a:avLst/>
              <a:gdLst/>
              <a:ahLst/>
              <a:cxnLst>
                <a:cxn ang="0">
                  <a:pos x="0" y="10"/>
                </a:cxn>
                <a:cxn ang="0">
                  <a:pos x="0" y="15"/>
                </a:cxn>
                <a:cxn ang="0">
                  <a:pos x="2" y="17"/>
                </a:cxn>
                <a:cxn ang="0">
                  <a:pos x="3" y="11"/>
                </a:cxn>
                <a:cxn ang="0">
                  <a:pos x="5" y="8"/>
                </a:cxn>
                <a:cxn ang="0">
                  <a:pos x="6" y="0"/>
                </a:cxn>
                <a:cxn ang="0">
                  <a:pos x="3" y="2"/>
                </a:cxn>
                <a:cxn ang="0">
                  <a:pos x="0" y="10"/>
                </a:cxn>
              </a:cxnLst>
              <a:rect l="0" t="0" r="r" b="b"/>
              <a:pathLst>
                <a:path w="6" h="17">
                  <a:moveTo>
                    <a:pt x="0" y="10"/>
                  </a:moveTo>
                  <a:lnTo>
                    <a:pt x="0" y="15"/>
                  </a:lnTo>
                  <a:lnTo>
                    <a:pt x="2" y="17"/>
                  </a:lnTo>
                  <a:lnTo>
                    <a:pt x="3" y="11"/>
                  </a:lnTo>
                  <a:lnTo>
                    <a:pt x="5" y="8"/>
                  </a:lnTo>
                  <a:lnTo>
                    <a:pt x="6" y="0"/>
                  </a:lnTo>
                  <a:lnTo>
                    <a:pt x="3" y="2"/>
                  </a:lnTo>
                  <a:lnTo>
                    <a:pt x="0" y="10"/>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3" name="Freeform 56">
              <a:extLst>
                <a:ext uri="{FF2B5EF4-FFF2-40B4-BE49-F238E27FC236}">
                  <a16:creationId xmlns:a16="http://schemas.microsoft.com/office/drawing/2014/main" id="{740278C0-02B1-7CD7-EDAF-EBD8EE81600D}"/>
                </a:ext>
              </a:extLst>
            </p:cNvPr>
            <p:cNvSpPr>
              <a:spLocks/>
            </p:cNvSpPr>
            <p:nvPr/>
          </p:nvSpPr>
          <p:spPr bwMode="auto">
            <a:xfrm>
              <a:off x="1466850" y="1625600"/>
              <a:ext cx="847725" cy="619125"/>
            </a:xfrm>
            <a:custGeom>
              <a:avLst/>
              <a:gdLst/>
              <a:ahLst/>
              <a:cxnLst>
                <a:cxn ang="0">
                  <a:pos x="3" y="18"/>
                </a:cxn>
                <a:cxn ang="0">
                  <a:pos x="2" y="28"/>
                </a:cxn>
                <a:cxn ang="0">
                  <a:pos x="4" y="29"/>
                </a:cxn>
                <a:cxn ang="0">
                  <a:pos x="2" y="32"/>
                </a:cxn>
                <a:cxn ang="0">
                  <a:pos x="3" y="34"/>
                </a:cxn>
                <a:cxn ang="0">
                  <a:pos x="1" y="38"/>
                </a:cxn>
                <a:cxn ang="0">
                  <a:pos x="0" y="39"/>
                </a:cxn>
                <a:cxn ang="0">
                  <a:pos x="6" y="44"/>
                </a:cxn>
                <a:cxn ang="0">
                  <a:pos x="11" y="53"/>
                </a:cxn>
                <a:cxn ang="0">
                  <a:pos x="32" y="60"/>
                </a:cxn>
                <a:cxn ang="0">
                  <a:pos x="79" y="65"/>
                </a:cxn>
                <a:cxn ang="0">
                  <a:pos x="27" y="0"/>
                </a:cxn>
                <a:cxn ang="0">
                  <a:pos x="27" y="2"/>
                </a:cxn>
                <a:cxn ang="0">
                  <a:pos x="27" y="5"/>
                </a:cxn>
                <a:cxn ang="0">
                  <a:pos x="29" y="7"/>
                </a:cxn>
                <a:cxn ang="0">
                  <a:pos x="26" y="9"/>
                </a:cxn>
                <a:cxn ang="0">
                  <a:pos x="27" y="10"/>
                </a:cxn>
                <a:cxn ang="0">
                  <a:pos x="28" y="17"/>
                </a:cxn>
                <a:cxn ang="0">
                  <a:pos x="27" y="18"/>
                </a:cxn>
                <a:cxn ang="0">
                  <a:pos x="25" y="23"/>
                </a:cxn>
                <a:cxn ang="0">
                  <a:pos x="25" y="24"/>
                </a:cxn>
                <a:cxn ang="0">
                  <a:pos x="23" y="29"/>
                </a:cxn>
                <a:cxn ang="0">
                  <a:pos x="19" y="31"/>
                </a:cxn>
                <a:cxn ang="0">
                  <a:pos x="18" y="30"/>
                </a:cxn>
                <a:cxn ang="0">
                  <a:pos x="16" y="31"/>
                </a:cxn>
                <a:cxn ang="0">
                  <a:pos x="17" y="29"/>
                </a:cxn>
                <a:cxn ang="0">
                  <a:pos x="15" y="28"/>
                </a:cxn>
                <a:cxn ang="0">
                  <a:pos x="17" y="27"/>
                </a:cxn>
                <a:cxn ang="0">
                  <a:pos x="19" y="30"/>
                </a:cxn>
                <a:cxn ang="0">
                  <a:pos x="20" y="28"/>
                </a:cxn>
                <a:cxn ang="0">
                  <a:pos x="22" y="27"/>
                </a:cxn>
                <a:cxn ang="0">
                  <a:pos x="21" y="24"/>
                </a:cxn>
                <a:cxn ang="0">
                  <a:pos x="22" y="21"/>
                </a:cxn>
                <a:cxn ang="0">
                  <a:pos x="24" y="17"/>
                </a:cxn>
                <a:cxn ang="0">
                  <a:pos x="22" y="20"/>
                </a:cxn>
                <a:cxn ang="0">
                  <a:pos x="18" y="23"/>
                </a:cxn>
                <a:cxn ang="0">
                  <a:pos x="16" y="26"/>
                </a:cxn>
                <a:cxn ang="0">
                  <a:pos x="19" y="21"/>
                </a:cxn>
                <a:cxn ang="0">
                  <a:pos x="23" y="19"/>
                </a:cxn>
                <a:cxn ang="0">
                  <a:pos x="23" y="16"/>
                </a:cxn>
                <a:cxn ang="0">
                  <a:pos x="22" y="14"/>
                </a:cxn>
                <a:cxn ang="0">
                  <a:pos x="21" y="14"/>
                </a:cxn>
                <a:cxn ang="0">
                  <a:pos x="19" y="13"/>
                </a:cxn>
                <a:cxn ang="0">
                  <a:pos x="4" y="3"/>
                </a:cxn>
              </a:cxnLst>
              <a:rect l="0" t="0" r="r" b="b"/>
              <a:pathLst>
                <a:path w="89" h="65">
                  <a:moveTo>
                    <a:pt x="2" y="11"/>
                  </a:moveTo>
                  <a:lnTo>
                    <a:pt x="3" y="15"/>
                  </a:lnTo>
                  <a:lnTo>
                    <a:pt x="3" y="18"/>
                  </a:lnTo>
                  <a:lnTo>
                    <a:pt x="3" y="22"/>
                  </a:lnTo>
                  <a:lnTo>
                    <a:pt x="3" y="23"/>
                  </a:lnTo>
                  <a:lnTo>
                    <a:pt x="2" y="28"/>
                  </a:lnTo>
                  <a:lnTo>
                    <a:pt x="4" y="27"/>
                  </a:lnTo>
                  <a:lnTo>
                    <a:pt x="6" y="29"/>
                  </a:lnTo>
                  <a:lnTo>
                    <a:pt x="4" y="29"/>
                  </a:lnTo>
                  <a:lnTo>
                    <a:pt x="2" y="29"/>
                  </a:lnTo>
                  <a:lnTo>
                    <a:pt x="2" y="31"/>
                  </a:lnTo>
                  <a:lnTo>
                    <a:pt x="2" y="32"/>
                  </a:lnTo>
                  <a:lnTo>
                    <a:pt x="4" y="32"/>
                  </a:lnTo>
                  <a:lnTo>
                    <a:pt x="4" y="33"/>
                  </a:lnTo>
                  <a:lnTo>
                    <a:pt x="3" y="34"/>
                  </a:lnTo>
                  <a:lnTo>
                    <a:pt x="3" y="36"/>
                  </a:lnTo>
                  <a:lnTo>
                    <a:pt x="2" y="38"/>
                  </a:lnTo>
                  <a:lnTo>
                    <a:pt x="1" y="38"/>
                  </a:lnTo>
                  <a:lnTo>
                    <a:pt x="2" y="35"/>
                  </a:lnTo>
                  <a:lnTo>
                    <a:pt x="1" y="34"/>
                  </a:lnTo>
                  <a:lnTo>
                    <a:pt x="0" y="39"/>
                  </a:lnTo>
                  <a:lnTo>
                    <a:pt x="2" y="40"/>
                  </a:lnTo>
                  <a:lnTo>
                    <a:pt x="6" y="42"/>
                  </a:lnTo>
                  <a:lnTo>
                    <a:pt x="6" y="44"/>
                  </a:lnTo>
                  <a:lnTo>
                    <a:pt x="8" y="44"/>
                  </a:lnTo>
                  <a:lnTo>
                    <a:pt x="12" y="51"/>
                  </a:lnTo>
                  <a:lnTo>
                    <a:pt x="11" y="53"/>
                  </a:lnTo>
                  <a:lnTo>
                    <a:pt x="16" y="57"/>
                  </a:lnTo>
                  <a:lnTo>
                    <a:pt x="25" y="57"/>
                  </a:lnTo>
                  <a:lnTo>
                    <a:pt x="32" y="60"/>
                  </a:lnTo>
                  <a:lnTo>
                    <a:pt x="35" y="59"/>
                  </a:lnTo>
                  <a:lnTo>
                    <a:pt x="56" y="60"/>
                  </a:lnTo>
                  <a:lnTo>
                    <a:pt x="79" y="65"/>
                  </a:lnTo>
                  <a:lnTo>
                    <a:pt x="79" y="58"/>
                  </a:lnTo>
                  <a:lnTo>
                    <a:pt x="89" y="17"/>
                  </a:lnTo>
                  <a:lnTo>
                    <a:pt x="27" y="0"/>
                  </a:lnTo>
                  <a:lnTo>
                    <a:pt x="27" y="1"/>
                  </a:lnTo>
                  <a:lnTo>
                    <a:pt x="27" y="2"/>
                  </a:lnTo>
                  <a:lnTo>
                    <a:pt x="27" y="2"/>
                  </a:lnTo>
                  <a:lnTo>
                    <a:pt x="27" y="3"/>
                  </a:lnTo>
                  <a:lnTo>
                    <a:pt x="27" y="4"/>
                  </a:lnTo>
                  <a:lnTo>
                    <a:pt x="27" y="5"/>
                  </a:lnTo>
                  <a:lnTo>
                    <a:pt x="28" y="4"/>
                  </a:lnTo>
                  <a:lnTo>
                    <a:pt x="29" y="5"/>
                  </a:lnTo>
                  <a:lnTo>
                    <a:pt x="29" y="7"/>
                  </a:lnTo>
                  <a:lnTo>
                    <a:pt x="29" y="8"/>
                  </a:lnTo>
                  <a:lnTo>
                    <a:pt x="28" y="10"/>
                  </a:lnTo>
                  <a:lnTo>
                    <a:pt x="26" y="9"/>
                  </a:lnTo>
                  <a:lnTo>
                    <a:pt x="26" y="9"/>
                  </a:lnTo>
                  <a:lnTo>
                    <a:pt x="26" y="10"/>
                  </a:lnTo>
                  <a:lnTo>
                    <a:pt x="27" y="10"/>
                  </a:lnTo>
                  <a:lnTo>
                    <a:pt x="28" y="13"/>
                  </a:lnTo>
                  <a:lnTo>
                    <a:pt x="27" y="16"/>
                  </a:lnTo>
                  <a:lnTo>
                    <a:pt x="28" y="17"/>
                  </a:lnTo>
                  <a:lnTo>
                    <a:pt x="29" y="17"/>
                  </a:lnTo>
                  <a:lnTo>
                    <a:pt x="28" y="18"/>
                  </a:lnTo>
                  <a:lnTo>
                    <a:pt x="27" y="18"/>
                  </a:lnTo>
                  <a:lnTo>
                    <a:pt x="26" y="21"/>
                  </a:lnTo>
                  <a:lnTo>
                    <a:pt x="26" y="21"/>
                  </a:lnTo>
                  <a:lnTo>
                    <a:pt x="25" y="23"/>
                  </a:lnTo>
                  <a:lnTo>
                    <a:pt x="25" y="23"/>
                  </a:lnTo>
                  <a:lnTo>
                    <a:pt x="25" y="24"/>
                  </a:lnTo>
                  <a:lnTo>
                    <a:pt x="25" y="24"/>
                  </a:lnTo>
                  <a:lnTo>
                    <a:pt x="24" y="28"/>
                  </a:lnTo>
                  <a:lnTo>
                    <a:pt x="23" y="28"/>
                  </a:lnTo>
                  <a:lnTo>
                    <a:pt x="23" y="29"/>
                  </a:lnTo>
                  <a:lnTo>
                    <a:pt x="22" y="28"/>
                  </a:lnTo>
                  <a:lnTo>
                    <a:pt x="22" y="29"/>
                  </a:lnTo>
                  <a:lnTo>
                    <a:pt x="19" y="31"/>
                  </a:lnTo>
                  <a:lnTo>
                    <a:pt x="18" y="31"/>
                  </a:lnTo>
                  <a:lnTo>
                    <a:pt x="18" y="30"/>
                  </a:lnTo>
                  <a:lnTo>
                    <a:pt x="18" y="30"/>
                  </a:lnTo>
                  <a:lnTo>
                    <a:pt x="17" y="30"/>
                  </a:lnTo>
                  <a:lnTo>
                    <a:pt x="17" y="31"/>
                  </a:lnTo>
                  <a:lnTo>
                    <a:pt x="16" y="31"/>
                  </a:lnTo>
                  <a:lnTo>
                    <a:pt x="16" y="30"/>
                  </a:lnTo>
                  <a:lnTo>
                    <a:pt x="16" y="30"/>
                  </a:lnTo>
                  <a:lnTo>
                    <a:pt x="17" y="29"/>
                  </a:lnTo>
                  <a:lnTo>
                    <a:pt x="15" y="29"/>
                  </a:lnTo>
                  <a:lnTo>
                    <a:pt x="16" y="29"/>
                  </a:lnTo>
                  <a:lnTo>
                    <a:pt x="15" y="28"/>
                  </a:lnTo>
                  <a:lnTo>
                    <a:pt x="16" y="27"/>
                  </a:lnTo>
                  <a:lnTo>
                    <a:pt x="17" y="28"/>
                  </a:lnTo>
                  <a:lnTo>
                    <a:pt x="17" y="27"/>
                  </a:lnTo>
                  <a:lnTo>
                    <a:pt x="19" y="26"/>
                  </a:lnTo>
                  <a:lnTo>
                    <a:pt x="18" y="28"/>
                  </a:lnTo>
                  <a:lnTo>
                    <a:pt x="19" y="30"/>
                  </a:lnTo>
                  <a:lnTo>
                    <a:pt x="19" y="27"/>
                  </a:lnTo>
                  <a:lnTo>
                    <a:pt x="21" y="26"/>
                  </a:lnTo>
                  <a:lnTo>
                    <a:pt x="20" y="28"/>
                  </a:lnTo>
                  <a:lnTo>
                    <a:pt x="21" y="29"/>
                  </a:lnTo>
                  <a:lnTo>
                    <a:pt x="21" y="28"/>
                  </a:lnTo>
                  <a:lnTo>
                    <a:pt x="22" y="27"/>
                  </a:lnTo>
                  <a:lnTo>
                    <a:pt x="23" y="25"/>
                  </a:lnTo>
                  <a:lnTo>
                    <a:pt x="23" y="24"/>
                  </a:lnTo>
                  <a:lnTo>
                    <a:pt x="21" y="24"/>
                  </a:lnTo>
                  <a:lnTo>
                    <a:pt x="22" y="23"/>
                  </a:lnTo>
                  <a:lnTo>
                    <a:pt x="22" y="23"/>
                  </a:lnTo>
                  <a:lnTo>
                    <a:pt x="22" y="21"/>
                  </a:lnTo>
                  <a:lnTo>
                    <a:pt x="25" y="21"/>
                  </a:lnTo>
                  <a:lnTo>
                    <a:pt x="25" y="19"/>
                  </a:lnTo>
                  <a:lnTo>
                    <a:pt x="24" y="17"/>
                  </a:lnTo>
                  <a:lnTo>
                    <a:pt x="24" y="20"/>
                  </a:lnTo>
                  <a:lnTo>
                    <a:pt x="23" y="19"/>
                  </a:lnTo>
                  <a:lnTo>
                    <a:pt x="22" y="20"/>
                  </a:lnTo>
                  <a:lnTo>
                    <a:pt x="21" y="22"/>
                  </a:lnTo>
                  <a:lnTo>
                    <a:pt x="20" y="22"/>
                  </a:lnTo>
                  <a:lnTo>
                    <a:pt x="18" y="23"/>
                  </a:lnTo>
                  <a:lnTo>
                    <a:pt x="16" y="25"/>
                  </a:lnTo>
                  <a:lnTo>
                    <a:pt x="19" y="25"/>
                  </a:lnTo>
                  <a:lnTo>
                    <a:pt x="16" y="26"/>
                  </a:lnTo>
                  <a:lnTo>
                    <a:pt x="15" y="25"/>
                  </a:lnTo>
                  <a:lnTo>
                    <a:pt x="18" y="22"/>
                  </a:lnTo>
                  <a:lnTo>
                    <a:pt x="19" y="21"/>
                  </a:lnTo>
                  <a:lnTo>
                    <a:pt x="21" y="19"/>
                  </a:lnTo>
                  <a:lnTo>
                    <a:pt x="22" y="20"/>
                  </a:lnTo>
                  <a:lnTo>
                    <a:pt x="23" y="19"/>
                  </a:lnTo>
                  <a:lnTo>
                    <a:pt x="24" y="16"/>
                  </a:lnTo>
                  <a:lnTo>
                    <a:pt x="24" y="15"/>
                  </a:lnTo>
                  <a:lnTo>
                    <a:pt x="23" y="16"/>
                  </a:lnTo>
                  <a:lnTo>
                    <a:pt x="22" y="16"/>
                  </a:lnTo>
                  <a:lnTo>
                    <a:pt x="23" y="14"/>
                  </a:lnTo>
                  <a:lnTo>
                    <a:pt x="22" y="14"/>
                  </a:lnTo>
                  <a:lnTo>
                    <a:pt x="22" y="16"/>
                  </a:lnTo>
                  <a:lnTo>
                    <a:pt x="21" y="16"/>
                  </a:lnTo>
                  <a:lnTo>
                    <a:pt x="21" y="14"/>
                  </a:lnTo>
                  <a:lnTo>
                    <a:pt x="21" y="14"/>
                  </a:lnTo>
                  <a:lnTo>
                    <a:pt x="20" y="15"/>
                  </a:lnTo>
                  <a:lnTo>
                    <a:pt x="19" y="13"/>
                  </a:lnTo>
                  <a:lnTo>
                    <a:pt x="17" y="12"/>
                  </a:lnTo>
                  <a:lnTo>
                    <a:pt x="9" y="9"/>
                  </a:lnTo>
                  <a:lnTo>
                    <a:pt x="4" y="3"/>
                  </a:lnTo>
                  <a:lnTo>
                    <a:pt x="2" y="7"/>
                  </a:lnTo>
                  <a:lnTo>
                    <a:pt x="2" y="1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4" name="Freeform 57">
              <a:extLst>
                <a:ext uri="{FF2B5EF4-FFF2-40B4-BE49-F238E27FC236}">
                  <a16:creationId xmlns:a16="http://schemas.microsoft.com/office/drawing/2014/main" id="{6C26C2B0-95E1-E240-5950-0645569C3B7B}"/>
                </a:ext>
              </a:extLst>
            </p:cNvPr>
            <p:cNvSpPr>
              <a:spLocks/>
            </p:cNvSpPr>
            <p:nvPr/>
          </p:nvSpPr>
          <p:spPr bwMode="auto">
            <a:xfrm>
              <a:off x="1666875" y="1663700"/>
              <a:ext cx="38100" cy="47625"/>
            </a:xfrm>
            <a:custGeom>
              <a:avLst/>
              <a:gdLst/>
              <a:ahLst/>
              <a:cxnLst>
                <a:cxn ang="0">
                  <a:pos x="0" y="2"/>
                </a:cxn>
                <a:cxn ang="0">
                  <a:pos x="3" y="0"/>
                </a:cxn>
                <a:cxn ang="0">
                  <a:pos x="4" y="2"/>
                </a:cxn>
                <a:cxn ang="0">
                  <a:pos x="3" y="5"/>
                </a:cxn>
                <a:cxn ang="0">
                  <a:pos x="0" y="2"/>
                </a:cxn>
              </a:cxnLst>
              <a:rect l="0" t="0" r="r" b="b"/>
              <a:pathLst>
                <a:path w="4" h="5">
                  <a:moveTo>
                    <a:pt x="0" y="2"/>
                  </a:moveTo>
                  <a:lnTo>
                    <a:pt x="3" y="0"/>
                  </a:lnTo>
                  <a:lnTo>
                    <a:pt x="4" y="2"/>
                  </a:lnTo>
                  <a:lnTo>
                    <a:pt x="3" y="5"/>
                  </a:lnTo>
                  <a:lnTo>
                    <a:pt x="0" y="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5" name="Freeform 58">
              <a:extLst>
                <a:ext uri="{FF2B5EF4-FFF2-40B4-BE49-F238E27FC236}">
                  <a16:creationId xmlns:a16="http://schemas.microsoft.com/office/drawing/2014/main" id="{8D5F24A6-562F-D93B-D56E-D9ED29195E77}"/>
                </a:ext>
              </a:extLst>
            </p:cNvPr>
            <p:cNvSpPr>
              <a:spLocks/>
            </p:cNvSpPr>
            <p:nvPr/>
          </p:nvSpPr>
          <p:spPr bwMode="auto">
            <a:xfrm>
              <a:off x="1695450" y="1720850"/>
              <a:ext cx="28575" cy="66675"/>
            </a:xfrm>
            <a:custGeom>
              <a:avLst/>
              <a:gdLst/>
              <a:ahLst/>
              <a:cxnLst>
                <a:cxn ang="0">
                  <a:pos x="0" y="2"/>
                </a:cxn>
                <a:cxn ang="0">
                  <a:pos x="1" y="0"/>
                </a:cxn>
                <a:cxn ang="0">
                  <a:pos x="3" y="1"/>
                </a:cxn>
                <a:cxn ang="0">
                  <a:pos x="2" y="7"/>
                </a:cxn>
                <a:cxn ang="0">
                  <a:pos x="0" y="2"/>
                </a:cxn>
              </a:cxnLst>
              <a:rect l="0" t="0" r="r" b="b"/>
              <a:pathLst>
                <a:path w="3" h="7">
                  <a:moveTo>
                    <a:pt x="0" y="2"/>
                  </a:moveTo>
                  <a:lnTo>
                    <a:pt x="1" y="0"/>
                  </a:lnTo>
                  <a:lnTo>
                    <a:pt x="3" y="1"/>
                  </a:lnTo>
                  <a:lnTo>
                    <a:pt x="2" y="7"/>
                  </a:lnTo>
                  <a:lnTo>
                    <a:pt x="0" y="2"/>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6" name="Freeform 59">
              <a:extLst>
                <a:ext uri="{FF2B5EF4-FFF2-40B4-BE49-F238E27FC236}">
                  <a16:creationId xmlns:a16="http://schemas.microsoft.com/office/drawing/2014/main" id="{A7DE056C-645C-6FDE-44F4-307744EA3428}"/>
                </a:ext>
              </a:extLst>
            </p:cNvPr>
            <p:cNvSpPr>
              <a:spLocks/>
            </p:cNvSpPr>
            <p:nvPr/>
          </p:nvSpPr>
          <p:spPr bwMode="auto">
            <a:xfrm>
              <a:off x="6219825" y="3244850"/>
              <a:ext cx="571500" cy="561975"/>
            </a:xfrm>
            <a:custGeom>
              <a:avLst/>
              <a:gdLst/>
              <a:ahLst/>
              <a:cxnLst>
                <a:cxn ang="0">
                  <a:pos x="0" y="41"/>
                </a:cxn>
                <a:cxn ang="0">
                  <a:pos x="2" y="49"/>
                </a:cxn>
                <a:cxn ang="0">
                  <a:pos x="5" y="52"/>
                </a:cxn>
                <a:cxn ang="0">
                  <a:pos x="10" y="55"/>
                </a:cxn>
                <a:cxn ang="0">
                  <a:pos x="13" y="59"/>
                </a:cxn>
                <a:cxn ang="0">
                  <a:pos x="18" y="57"/>
                </a:cxn>
                <a:cxn ang="0">
                  <a:pos x="20" y="58"/>
                </a:cxn>
                <a:cxn ang="0">
                  <a:pos x="23" y="57"/>
                </a:cxn>
                <a:cxn ang="0">
                  <a:pos x="25" y="55"/>
                </a:cxn>
                <a:cxn ang="0">
                  <a:pos x="30" y="54"/>
                </a:cxn>
                <a:cxn ang="0">
                  <a:pos x="33" y="50"/>
                </a:cxn>
                <a:cxn ang="0">
                  <a:pos x="31" y="49"/>
                </a:cxn>
                <a:cxn ang="0">
                  <a:pos x="36" y="38"/>
                </a:cxn>
                <a:cxn ang="0">
                  <a:pos x="37" y="32"/>
                </a:cxn>
                <a:cxn ang="0">
                  <a:pos x="42" y="35"/>
                </a:cxn>
                <a:cxn ang="0">
                  <a:pos x="44" y="28"/>
                </a:cxn>
                <a:cxn ang="0">
                  <a:pos x="47" y="28"/>
                </a:cxn>
                <a:cxn ang="0">
                  <a:pos x="50" y="22"/>
                </a:cxn>
                <a:cxn ang="0">
                  <a:pos x="51" y="15"/>
                </a:cxn>
                <a:cxn ang="0">
                  <a:pos x="58" y="19"/>
                </a:cxn>
                <a:cxn ang="0">
                  <a:pos x="60" y="16"/>
                </a:cxn>
                <a:cxn ang="0">
                  <a:pos x="58" y="13"/>
                </a:cxn>
                <a:cxn ang="0">
                  <a:pos x="54" y="11"/>
                </a:cxn>
                <a:cxn ang="0">
                  <a:pos x="51" y="12"/>
                </a:cxn>
                <a:cxn ang="0">
                  <a:pos x="49" y="14"/>
                </a:cxn>
                <a:cxn ang="0">
                  <a:pos x="42" y="16"/>
                </a:cxn>
                <a:cxn ang="0">
                  <a:pos x="37" y="22"/>
                </a:cxn>
                <a:cxn ang="0">
                  <a:pos x="36" y="13"/>
                </a:cxn>
                <a:cxn ang="0">
                  <a:pos x="23" y="15"/>
                </a:cxn>
                <a:cxn ang="0">
                  <a:pos x="20" y="0"/>
                </a:cxn>
                <a:cxn ang="0">
                  <a:pos x="18" y="1"/>
                </a:cxn>
                <a:cxn ang="0">
                  <a:pos x="20" y="4"/>
                </a:cxn>
                <a:cxn ang="0">
                  <a:pos x="18" y="18"/>
                </a:cxn>
                <a:cxn ang="0">
                  <a:pos x="16" y="21"/>
                </a:cxn>
                <a:cxn ang="0">
                  <a:pos x="9" y="26"/>
                </a:cxn>
                <a:cxn ang="0">
                  <a:pos x="7" y="32"/>
                </a:cxn>
                <a:cxn ang="0">
                  <a:pos x="5" y="30"/>
                </a:cxn>
                <a:cxn ang="0">
                  <a:pos x="4" y="37"/>
                </a:cxn>
                <a:cxn ang="0">
                  <a:pos x="0" y="41"/>
                </a:cxn>
              </a:cxnLst>
              <a:rect l="0" t="0" r="r" b="b"/>
              <a:pathLst>
                <a:path w="60" h="59">
                  <a:moveTo>
                    <a:pt x="0" y="41"/>
                  </a:moveTo>
                  <a:lnTo>
                    <a:pt x="2" y="49"/>
                  </a:lnTo>
                  <a:lnTo>
                    <a:pt x="5" y="52"/>
                  </a:lnTo>
                  <a:lnTo>
                    <a:pt x="10" y="55"/>
                  </a:lnTo>
                  <a:lnTo>
                    <a:pt x="13" y="59"/>
                  </a:lnTo>
                  <a:lnTo>
                    <a:pt x="18" y="57"/>
                  </a:lnTo>
                  <a:lnTo>
                    <a:pt x="20" y="58"/>
                  </a:lnTo>
                  <a:lnTo>
                    <a:pt x="23" y="57"/>
                  </a:lnTo>
                  <a:lnTo>
                    <a:pt x="25" y="55"/>
                  </a:lnTo>
                  <a:lnTo>
                    <a:pt x="30" y="54"/>
                  </a:lnTo>
                  <a:lnTo>
                    <a:pt x="33" y="50"/>
                  </a:lnTo>
                  <a:lnTo>
                    <a:pt x="31" y="49"/>
                  </a:lnTo>
                  <a:lnTo>
                    <a:pt x="36" y="38"/>
                  </a:lnTo>
                  <a:lnTo>
                    <a:pt x="37" y="32"/>
                  </a:lnTo>
                  <a:lnTo>
                    <a:pt x="42" y="35"/>
                  </a:lnTo>
                  <a:lnTo>
                    <a:pt x="44" y="28"/>
                  </a:lnTo>
                  <a:lnTo>
                    <a:pt x="47" y="28"/>
                  </a:lnTo>
                  <a:lnTo>
                    <a:pt x="50" y="22"/>
                  </a:lnTo>
                  <a:lnTo>
                    <a:pt x="51" y="15"/>
                  </a:lnTo>
                  <a:lnTo>
                    <a:pt x="58" y="19"/>
                  </a:lnTo>
                  <a:lnTo>
                    <a:pt x="60" y="16"/>
                  </a:lnTo>
                  <a:lnTo>
                    <a:pt x="58" y="13"/>
                  </a:lnTo>
                  <a:lnTo>
                    <a:pt x="54" y="11"/>
                  </a:lnTo>
                  <a:lnTo>
                    <a:pt x="51" y="12"/>
                  </a:lnTo>
                  <a:lnTo>
                    <a:pt x="49" y="14"/>
                  </a:lnTo>
                  <a:lnTo>
                    <a:pt x="42" y="16"/>
                  </a:lnTo>
                  <a:lnTo>
                    <a:pt x="37" y="22"/>
                  </a:lnTo>
                  <a:lnTo>
                    <a:pt x="36" y="13"/>
                  </a:lnTo>
                  <a:lnTo>
                    <a:pt x="23" y="15"/>
                  </a:lnTo>
                  <a:lnTo>
                    <a:pt x="20" y="0"/>
                  </a:lnTo>
                  <a:lnTo>
                    <a:pt x="18" y="1"/>
                  </a:lnTo>
                  <a:lnTo>
                    <a:pt x="20" y="4"/>
                  </a:lnTo>
                  <a:lnTo>
                    <a:pt x="18" y="18"/>
                  </a:lnTo>
                  <a:lnTo>
                    <a:pt x="16" y="21"/>
                  </a:lnTo>
                  <a:lnTo>
                    <a:pt x="9" y="26"/>
                  </a:lnTo>
                  <a:lnTo>
                    <a:pt x="7" y="32"/>
                  </a:lnTo>
                  <a:lnTo>
                    <a:pt x="5" y="30"/>
                  </a:lnTo>
                  <a:lnTo>
                    <a:pt x="4" y="37"/>
                  </a:lnTo>
                  <a:lnTo>
                    <a:pt x="0" y="41"/>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7" name="Freeform 60">
              <a:extLst>
                <a:ext uri="{FF2B5EF4-FFF2-40B4-BE49-F238E27FC236}">
                  <a16:creationId xmlns:a16="http://schemas.microsoft.com/office/drawing/2014/main" id="{8C682B33-F2FC-1FA4-D117-BF82ACA15CF8}"/>
                </a:ext>
              </a:extLst>
            </p:cNvPr>
            <p:cNvSpPr>
              <a:spLocks/>
            </p:cNvSpPr>
            <p:nvPr/>
          </p:nvSpPr>
          <p:spPr bwMode="auto">
            <a:xfrm>
              <a:off x="4895850" y="2359025"/>
              <a:ext cx="676275" cy="714375"/>
            </a:xfrm>
            <a:custGeom>
              <a:avLst/>
              <a:gdLst/>
              <a:ahLst/>
              <a:cxnLst>
                <a:cxn ang="0">
                  <a:pos x="0" y="23"/>
                </a:cxn>
                <a:cxn ang="0">
                  <a:pos x="2" y="28"/>
                </a:cxn>
                <a:cxn ang="0">
                  <a:pos x="2" y="37"/>
                </a:cxn>
                <a:cxn ang="0">
                  <a:pos x="10" y="43"/>
                </a:cxn>
                <a:cxn ang="0">
                  <a:pos x="14" y="47"/>
                </a:cxn>
                <a:cxn ang="0">
                  <a:pos x="19" y="50"/>
                </a:cxn>
                <a:cxn ang="0">
                  <a:pos x="20" y="52"/>
                </a:cxn>
                <a:cxn ang="0">
                  <a:pos x="22" y="58"/>
                </a:cxn>
                <a:cxn ang="0">
                  <a:pos x="23" y="67"/>
                </a:cxn>
                <a:cxn ang="0">
                  <a:pos x="29" y="75"/>
                </a:cxn>
                <a:cxn ang="0">
                  <a:pos x="65" y="72"/>
                </a:cxn>
                <a:cxn ang="0">
                  <a:pos x="63" y="61"/>
                </a:cxn>
                <a:cxn ang="0">
                  <a:pos x="64" y="49"/>
                </a:cxn>
                <a:cxn ang="0">
                  <a:pos x="66" y="43"/>
                </a:cxn>
                <a:cxn ang="0">
                  <a:pos x="66" y="39"/>
                </a:cxn>
                <a:cxn ang="0">
                  <a:pos x="70" y="28"/>
                </a:cxn>
                <a:cxn ang="0">
                  <a:pos x="71" y="25"/>
                </a:cxn>
                <a:cxn ang="0">
                  <a:pos x="70" y="24"/>
                </a:cxn>
                <a:cxn ang="0">
                  <a:pos x="68" y="27"/>
                </a:cxn>
                <a:cxn ang="0">
                  <a:pos x="66" y="32"/>
                </a:cxn>
                <a:cxn ang="0">
                  <a:pos x="63" y="33"/>
                </a:cxn>
                <a:cxn ang="0">
                  <a:pos x="62" y="36"/>
                </a:cxn>
                <a:cxn ang="0">
                  <a:pos x="59" y="38"/>
                </a:cxn>
                <a:cxn ang="0">
                  <a:pos x="60" y="35"/>
                </a:cxn>
                <a:cxn ang="0">
                  <a:pos x="61" y="31"/>
                </a:cxn>
                <a:cxn ang="0">
                  <a:pos x="63" y="30"/>
                </a:cxn>
                <a:cxn ang="0">
                  <a:pos x="64" y="28"/>
                </a:cxn>
                <a:cxn ang="0">
                  <a:pos x="60" y="18"/>
                </a:cxn>
                <a:cxn ang="0">
                  <a:pos x="57" y="17"/>
                </a:cxn>
                <a:cxn ang="0">
                  <a:pos x="56" y="15"/>
                </a:cxn>
                <a:cxn ang="0">
                  <a:pos x="49" y="14"/>
                </a:cxn>
                <a:cxn ang="0">
                  <a:pos x="35" y="10"/>
                </a:cxn>
                <a:cxn ang="0">
                  <a:pos x="29" y="6"/>
                </a:cxn>
                <a:cxn ang="0">
                  <a:pos x="25" y="4"/>
                </a:cxn>
                <a:cxn ang="0">
                  <a:pos x="23" y="6"/>
                </a:cxn>
                <a:cxn ang="0">
                  <a:pos x="23" y="5"/>
                </a:cxn>
                <a:cxn ang="0">
                  <a:pos x="24" y="4"/>
                </a:cxn>
                <a:cxn ang="0">
                  <a:pos x="24" y="3"/>
                </a:cxn>
                <a:cxn ang="0">
                  <a:pos x="24" y="2"/>
                </a:cxn>
                <a:cxn ang="0">
                  <a:pos x="24" y="1"/>
                </a:cxn>
                <a:cxn ang="0">
                  <a:pos x="23" y="0"/>
                </a:cxn>
                <a:cxn ang="0">
                  <a:pos x="15" y="3"/>
                </a:cxn>
                <a:cxn ang="0">
                  <a:pos x="12" y="5"/>
                </a:cxn>
                <a:cxn ang="0">
                  <a:pos x="11" y="5"/>
                </a:cxn>
                <a:cxn ang="0">
                  <a:pos x="9" y="4"/>
                </a:cxn>
                <a:cxn ang="0">
                  <a:pos x="9" y="5"/>
                </a:cxn>
                <a:cxn ang="0">
                  <a:pos x="8" y="4"/>
                </a:cxn>
                <a:cxn ang="0">
                  <a:pos x="7" y="5"/>
                </a:cxn>
                <a:cxn ang="0">
                  <a:pos x="7" y="14"/>
                </a:cxn>
                <a:cxn ang="0">
                  <a:pos x="0" y="23"/>
                </a:cxn>
              </a:cxnLst>
              <a:rect l="0" t="0" r="r" b="b"/>
              <a:pathLst>
                <a:path w="71" h="75">
                  <a:moveTo>
                    <a:pt x="0" y="23"/>
                  </a:moveTo>
                  <a:lnTo>
                    <a:pt x="2" y="28"/>
                  </a:lnTo>
                  <a:lnTo>
                    <a:pt x="2" y="37"/>
                  </a:lnTo>
                  <a:lnTo>
                    <a:pt x="10" y="43"/>
                  </a:lnTo>
                  <a:lnTo>
                    <a:pt x="14" y="47"/>
                  </a:lnTo>
                  <a:lnTo>
                    <a:pt x="19" y="50"/>
                  </a:lnTo>
                  <a:lnTo>
                    <a:pt x="20" y="52"/>
                  </a:lnTo>
                  <a:lnTo>
                    <a:pt x="22" y="58"/>
                  </a:lnTo>
                  <a:lnTo>
                    <a:pt x="23" y="67"/>
                  </a:lnTo>
                  <a:lnTo>
                    <a:pt x="29" y="75"/>
                  </a:lnTo>
                  <a:lnTo>
                    <a:pt x="65" y="72"/>
                  </a:lnTo>
                  <a:lnTo>
                    <a:pt x="63" y="61"/>
                  </a:lnTo>
                  <a:lnTo>
                    <a:pt x="64" y="49"/>
                  </a:lnTo>
                  <a:lnTo>
                    <a:pt x="66" y="43"/>
                  </a:lnTo>
                  <a:lnTo>
                    <a:pt x="66" y="39"/>
                  </a:lnTo>
                  <a:lnTo>
                    <a:pt x="70" y="28"/>
                  </a:lnTo>
                  <a:lnTo>
                    <a:pt x="71" y="25"/>
                  </a:lnTo>
                  <a:lnTo>
                    <a:pt x="70" y="24"/>
                  </a:lnTo>
                  <a:lnTo>
                    <a:pt x="68" y="27"/>
                  </a:lnTo>
                  <a:lnTo>
                    <a:pt x="66" y="32"/>
                  </a:lnTo>
                  <a:lnTo>
                    <a:pt x="63" y="33"/>
                  </a:lnTo>
                  <a:lnTo>
                    <a:pt x="62" y="36"/>
                  </a:lnTo>
                  <a:lnTo>
                    <a:pt x="59" y="38"/>
                  </a:lnTo>
                  <a:lnTo>
                    <a:pt x="60" y="35"/>
                  </a:lnTo>
                  <a:lnTo>
                    <a:pt x="61" y="31"/>
                  </a:lnTo>
                  <a:lnTo>
                    <a:pt x="63" y="30"/>
                  </a:lnTo>
                  <a:lnTo>
                    <a:pt x="64" y="28"/>
                  </a:lnTo>
                  <a:lnTo>
                    <a:pt x="60" y="18"/>
                  </a:lnTo>
                  <a:lnTo>
                    <a:pt x="57" y="17"/>
                  </a:lnTo>
                  <a:lnTo>
                    <a:pt x="56" y="15"/>
                  </a:lnTo>
                  <a:lnTo>
                    <a:pt x="49" y="14"/>
                  </a:lnTo>
                  <a:lnTo>
                    <a:pt x="35" y="10"/>
                  </a:lnTo>
                  <a:lnTo>
                    <a:pt x="29" y="6"/>
                  </a:lnTo>
                  <a:lnTo>
                    <a:pt x="25" y="4"/>
                  </a:lnTo>
                  <a:lnTo>
                    <a:pt x="23" y="6"/>
                  </a:lnTo>
                  <a:lnTo>
                    <a:pt x="23" y="5"/>
                  </a:lnTo>
                  <a:lnTo>
                    <a:pt x="24" y="4"/>
                  </a:lnTo>
                  <a:lnTo>
                    <a:pt x="24" y="3"/>
                  </a:lnTo>
                  <a:lnTo>
                    <a:pt x="24" y="2"/>
                  </a:lnTo>
                  <a:lnTo>
                    <a:pt x="24" y="1"/>
                  </a:lnTo>
                  <a:lnTo>
                    <a:pt x="23" y="0"/>
                  </a:lnTo>
                  <a:lnTo>
                    <a:pt x="15" y="3"/>
                  </a:lnTo>
                  <a:lnTo>
                    <a:pt x="12" y="5"/>
                  </a:lnTo>
                  <a:lnTo>
                    <a:pt x="11" y="5"/>
                  </a:lnTo>
                  <a:lnTo>
                    <a:pt x="9" y="4"/>
                  </a:lnTo>
                  <a:lnTo>
                    <a:pt x="9" y="5"/>
                  </a:lnTo>
                  <a:lnTo>
                    <a:pt x="8" y="4"/>
                  </a:lnTo>
                  <a:lnTo>
                    <a:pt x="7" y="5"/>
                  </a:lnTo>
                  <a:lnTo>
                    <a:pt x="7" y="14"/>
                  </a:lnTo>
                  <a:lnTo>
                    <a:pt x="0" y="23"/>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8" name="Freeform 61">
              <a:extLst>
                <a:ext uri="{FF2B5EF4-FFF2-40B4-BE49-F238E27FC236}">
                  <a16:creationId xmlns:a16="http://schemas.microsoft.com/office/drawing/2014/main" id="{19651C88-1F70-5848-B1CA-3A79F289FE04}"/>
                </a:ext>
              </a:extLst>
            </p:cNvPr>
            <p:cNvSpPr>
              <a:spLocks/>
            </p:cNvSpPr>
            <p:nvPr/>
          </p:nvSpPr>
          <p:spPr bwMode="auto">
            <a:xfrm>
              <a:off x="2733675" y="2540000"/>
              <a:ext cx="895350" cy="742950"/>
            </a:xfrm>
            <a:custGeom>
              <a:avLst/>
              <a:gdLst/>
              <a:ahLst/>
              <a:cxnLst>
                <a:cxn ang="0">
                  <a:pos x="0" y="67"/>
                </a:cxn>
                <a:cxn ang="0">
                  <a:pos x="3" y="50"/>
                </a:cxn>
                <a:cxn ang="0">
                  <a:pos x="10" y="8"/>
                </a:cxn>
                <a:cxn ang="0">
                  <a:pos x="11" y="0"/>
                </a:cxn>
                <a:cxn ang="0">
                  <a:pos x="48" y="5"/>
                </a:cxn>
                <a:cxn ang="0">
                  <a:pos x="94" y="10"/>
                </a:cxn>
                <a:cxn ang="0">
                  <a:pos x="91" y="44"/>
                </a:cxn>
                <a:cxn ang="0">
                  <a:pos x="88" y="78"/>
                </a:cxn>
                <a:cxn ang="0">
                  <a:pos x="25" y="70"/>
                </a:cxn>
                <a:cxn ang="0">
                  <a:pos x="0" y="67"/>
                </a:cxn>
              </a:cxnLst>
              <a:rect l="0" t="0" r="r" b="b"/>
              <a:pathLst>
                <a:path w="94" h="78">
                  <a:moveTo>
                    <a:pt x="0" y="67"/>
                  </a:moveTo>
                  <a:lnTo>
                    <a:pt x="3" y="50"/>
                  </a:lnTo>
                  <a:lnTo>
                    <a:pt x="10" y="8"/>
                  </a:lnTo>
                  <a:lnTo>
                    <a:pt x="11" y="0"/>
                  </a:lnTo>
                  <a:lnTo>
                    <a:pt x="48" y="5"/>
                  </a:lnTo>
                  <a:lnTo>
                    <a:pt x="94" y="10"/>
                  </a:lnTo>
                  <a:lnTo>
                    <a:pt x="91" y="44"/>
                  </a:lnTo>
                  <a:lnTo>
                    <a:pt x="88" y="78"/>
                  </a:lnTo>
                  <a:lnTo>
                    <a:pt x="25" y="70"/>
                  </a:lnTo>
                  <a:lnTo>
                    <a:pt x="0" y="67"/>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sp>
          <p:nvSpPr>
            <p:cNvPr id="69" name="Freeform 62">
              <a:extLst>
                <a:ext uri="{FF2B5EF4-FFF2-40B4-BE49-F238E27FC236}">
                  <a16:creationId xmlns:a16="http://schemas.microsoft.com/office/drawing/2014/main" id="{3D522210-8A52-D5B2-A4A9-860509C306B6}"/>
                </a:ext>
              </a:extLst>
            </p:cNvPr>
            <p:cNvSpPr>
              <a:spLocks/>
            </p:cNvSpPr>
            <p:nvPr/>
          </p:nvSpPr>
          <p:spPr bwMode="auto">
            <a:xfrm>
              <a:off x="7597775" y="6076950"/>
              <a:ext cx="238125" cy="95250"/>
            </a:xfrm>
            <a:custGeom>
              <a:avLst/>
              <a:gdLst/>
              <a:ahLst/>
              <a:cxnLst>
                <a:cxn ang="0">
                  <a:pos x="3" y="0"/>
                </a:cxn>
                <a:cxn ang="0">
                  <a:pos x="6" y="1"/>
                </a:cxn>
                <a:cxn ang="0">
                  <a:pos x="9" y="1"/>
                </a:cxn>
                <a:cxn ang="0">
                  <a:pos x="12" y="0"/>
                </a:cxn>
                <a:cxn ang="0">
                  <a:pos x="16" y="1"/>
                </a:cxn>
                <a:cxn ang="0">
                  <a:pos x="17" y="1"/>
                </a:cxn>
                <a:cxn ang="0">
                  <a:pos x="19" y="2"/>
                </a:cxn>
                <a:cxn ang="0">
                  <a:pos x="17" y="1"/>
                </a:cxn>
                <a:cxn ang="0">
                  <a:pos x="19" y="1"/>
                </a:cxn>
                <a:cxn ang="0">
                  <a:pos x="19" y="1"/>
                </a:cxn>
                <a:cxn ang="0">
                  <a:pos x="20" y="1"/>
                </a:cxn>
                <a:cxn ang="0">
                  <a:pos x="22" y="1"/>
                </a:cxn>
                <a:cxn ang="0">
                  <a:pos x="22" y="2"/>
                </a:cxn>
                <a:cxn ang="0">
                  <a:pos x="23" y="2"/>
                </a:cxn>
                <a:cxn ang="0">
                  <a:pos x="24" y="2"/>
                </a:cxn>
                <a:cxn ang="0">
                  <a:pos x="25" y="2"/>
                </a:cxn>
                <a:cxn ang="0">
                  <a:pos x="25" y="3"/>
                </a:cxn>
                <a:cxn ang="0">
                  <a:pos x="25" y="3"/>
                </a:cxn>
                <a:cxn ang="0">
                  <a:pos x="25" y="4"/>
                </a:cxn>
                <a:cxn ang="0">
                  <a:pos x="25" y="5"/>
                </a:cxn>
                <a:cxn ang="0">
                  <a:pos x="25" y="5"/>
                </a:cxn>
                <a:cxn ang="0">
                  <a:pos x="24" y="5"/>
                </a:cxn>
                <a:cxn ang="0">
                  <a:pos x="23" y="6"/>
                </a:cxn>
                <a:cxn ang="0">
                  <a:pos x="22" y="7"/>
                </a:cxn>
                <a:cxn ang="0">
                  <a:pos x="22" y="7"/>
                </a:cxn>
                <a:cxn ang="0">
                  <a:pos x="21" y="8"/>
                </a:cxn>
                <a:cxn ang="0">
                  <a:pos x="18" y="9"/>
                </a:cxn>
                <a:cxn ang="0">
                  <a:pos x="17" y="9"/>
                </a:cxn>
                <a:cxn ang="0">
                  <a:pos x="16" y="9"/>
                </a:cxn>
                <a:cxn ang="0">
                  <a:pos x="16" y="9"/>
                </a:cxn>
                <a:cxn ang="0">
                  <a:pos x="15" y="9"/>
                </a:cxn>
                <a:cxn ang="0">
                  <a:pos x="15" y="9"/>
                </a:cxn>
                <a:cxn ang="0">
                  <a:pos x="13" y="9"/>
                </a:cxn>
                <a:cxn ang="0">
                  <a:pos x="11" y="8"/>
                </a:cxn>
                <a:cxn ang="0">
                  <a:pos x="9" y="9"/>
                </a:cxn>
                <a:cxn ang="0">
                  <a:pos x="8" y="8"/>
                </a:cxn>
                <a:cxn ang="0">
                  <a:pos x="7" y="9"/>
                </a:cxn>
                <a:cxn ang="0">
                  <a:pos x="6" y="9"/>
                </a:cxn>
                <a:cxn ang="0">
                  <a:pos x="6" y="9"/>
                </a:cxn>
                <a:cxn ang="0">
                  <a:pos x="5" y="9"/>
                </a:cxn>
                <a:cxn ang="0">
                  <a:pos x="5" y="9"/>
                </a:cxn>
                <a:cxn ang="0">
                  <a:pos x="3" y="9"/>
                </a:cxn>
                <a:cxn ang="0">
                  <a:pos x="2" y="9"/>
                </a:cxn>
                <a:cxn ang="0">
                  <a:pos x="1" y="9"/>
                </a:cxn>
                <a:cxn ang="0">
                  <a:pos x="1" y="9"/>
                </a:cxn>
                <a:cxn ang="0">
                  <a:pos x="1" y="8"/>
                </a:cxn>
                <a:cxn ang="0">
                  <a:pos x="0" y="8"/>
                </a:cxn>
                <a:cxn ang="0">
                  <a:pos x="0" y="7"/>
                </a:cxn>
                <a:cxn ang="0">
                  <a:pos x="1" y="6"/>
                </a:cxn>
                <a:cxn ang="0">
                  <a:pos x="1" y="5"/>
                </a:cxn>
                <a:cxn ang="0">
                  <a:pos x="0" y="4"/>
                </a:cxn>
                <a:cxn ang="0">
                  <a:pos x="0" y="3"/>
                </a:cxn>
                <a:cxn ang="0">
                  <a:pos x="0" y="2"/>
                </a:cxn>
                <a:cxn ang="0">
                  <a:pos x="1" y="1"/>
                </a:cxn>
              </a:cxnLst>
              <a:rect l="0" t="0" r="r" b="b"/>
              <a:pathLst>
                <a:path w="25" h="10">
                  <a:moveTo>
                    <a:pt x="1" y="0"/>
                  </a:moveTo>
                  <a:lnTo>
                    <a:pt x="2" y="0"/>
                  </a:lnTo>
                  <a:lnTo>
                    <a:pt x="3" y="0"/>
                  </a:lnTo>
                  <a:lnTo>
                    <a:pt x="4" y="1"/>
                  </a:lnTo>
                  <a:lnTo>
                    <a:pt x="6" y="1"/>
                  </a:lnTo>
                  <a:lnTo>
                    <a:pt x="6" y="1"/>
                  </a:lnTo>
                  <a:lnTo>
                    <a:pt x="8" y="1"/>
                  </a:lnTo>
                  <a:lnTo>
                    <a:pt x="9" y="1"/>
                  </a:lnTo>
                  <a:lnTo>
                    <a:pt x="9" y="1"/>
                  </a:lnTo>
                  <a:lnTo>
                    <a:pt x="10" y="1"/>
                  </a:lnTo>
                  <a:lnTo>
                    <a:pt x="11" y="1"/>
                  </a:lnTo>
                  <a:lnTo>
                    <a:pt x="12" y="0"/>
                  </a:lnTo>
                  <a:lnTo>
                    <a:pt x="15" y="1"/>
                  </a:lnTo>
                  <a:lnTo>
                    <a:pt x="16" y="1"/>
                  </a:lnTo>
                  <a:lnTo>
                    <a:pt x="16" y="1"/>
                  </a:lnTo>
                  <a:lnTo>
                    <a:pt x="16" y="1"/>
                  </a:lnTo>
                  <a:lnTo>
                    <a:pt x="17" y="1"/>
                  </a:lnTo>
                  <a:lnTo>
                    <a:pt x="17" y="1"/>
                  </a:lnTo>
                  <a:lnTo>
                    <a:pt x="18" y="1"/>
                  </a:lnTo>
                  <a:lnTo>
                    <a:pt x="19" y="2"/>
                  </a:lnTo>
                  <a:lnTo>
                    <a:pt x="19" y="2"/>
                  </a:lnTo>
                  <a:lnTo>
                    <a:pt x="18" y="1"/>
                  </a:lnTo>
                  <a:lnTo>
                    <a:pt x="18" y="1"/>
                  </a:lnTo>
                  <a:lnTo>
                    <a:pt x="17" y="1"/>
                  </a:lnTo>
                  <a:lnTo>
                    <a:pt x="17" y="1"/>
                  </a:lnTo>
                  <a:lnTo>
                    <a:pt x="18" y="1"/>
                  </a:lnTo>
                  <a:lnTo>
                    <a:pt x="19" y="1"/>
                  </a:lnTo>
                  <a:lnTo>
                    <a:pt x="19" y="1"/>
                  </a:lnTo>
                  <a:lnTo>
                    <a:pt x="19" y="1"/>
                  </a:lnTo>
                  <a:lnTo>
                    <a:pt x="19" y="1"/>
                  </a:lnTo>
                  <a:lnTo>
                    <a:pt x="20" y="1"/>
                  </a:lnTo>
                  <a:lnTo>
                    <a:pt x="20" y="1"/>
                  </a:lnTo>
                  <a:lnTo>
                    <a:pt x="20" y="1"/>
                  </a:lnTo>
                  <a:lnTo>
                    <a:pt x="21" y="1"/>
                  </a:lnTo>
                  <a:lnTo>
                    <a:pt x="21" y="1"/>
                  </a:lnTo>
                  <a:lnTo>
                    <a:pt x="22" y="1"/>
                  </a:lnTo>
                  <a:lnTo>
                    <a:pt x="22" y="1"/>
                  </a:lnTo>
                  <a:lnTo>
                    <a:pt x="22" y="1"/>
                  </a:lnTo>
                  <a:lnTo>
                    <a:pt x="22" y="2"/>
                  </a:lnTo>
                  <a:lnTo>
                    <a:pt x="23" y="2"/>
                  </a:lnTo>
                  <a:lnTo>
                    <a:pt x="23" y="2"/>
                  </a:lnTo>
                  <a:lnTo>
                    <a:pt x="23" y="2"/>
                  </a:lnTo>
                  <a:lnTo>
                    <a:pt x="23" y="2"/>
                  </a:lnTo>
                  <a:lnTo>
                    <a:pt x="24" y="2"/>
                  </a:lnTo>
                  <a:lnTo>
                    <a:pt x="24" y="2"/>
                  </a:lnTo>
                  <a:lnTo>
                    <a:pt x="24" y="2"/>
                  </a:lnTo>
                  <a:lnTo>
                    <a:pt x="24" y="2"/>
                  </a:lnTo>
                  <a:lnTo>
                    <a:pt x="25" y="2"/>
                  </a:lnTo>
                  <a:lnTo>
                    <a:pt x="25" y="2"/>
                  </a:lnTo>
                  <a:lnTo>
                    <a:pt x="25" y="2"/>
                  </a:lnTo>
                  <a:lnTo>
                    <a:pt x="25" y="3"/>
                  </a:lnTo>
                  <a:lnTo>
                    <a:pt x="25" y="3"/>
                  </a:lnTo>
                  <a:lnTo>
                    <a:pt x="25" y="3"/>
                  </a:lnTo>
                  <a:lnTo>
                    <a:pt x="25" y="3"/>
                  </a:lnTo>
                  <a:lnTo>
                    <a:pt x="25" y="4"/>
                  </a:lnTo>
                  <a:lnTo>
                    <a:pt x="25" y="4"/>
                  </a:lnTo>
                  <a:lnTo>
                    <a:pt x="25" y="4"/>
                  </a:lnTo>
                  <a:lnTo>
                    <a:pt x="25" y="4"/>
                  </a:lnTo>
                  <a:lnTo>
                    <a:pt x="25" y="4"/>
                  </a:lnTo>
                  <a:lnTo>
                    <a:pt x="25" y="5"/>
                  </a:lnTo>
                  <a:lnTo>
                    <a:pt x="25" y="4"/>
                  </a:lnTo>
                  <a:lnTo>
                    <a:pt x="25" y="4"/>
                  </a:lnTo>
                  <a:lnTo>
                    <a:pt x="25" y="5"/>
                  </a:lnTo>
                  <a:lnTo>
                    <a:pt x="25" y="5"/>
                  </a:lnTo>
                  <a:lnTo>
                    <a:pt x="24" y="5"/>
                  </a:lnTo>
                  <a:lnTo>
                    <a:pt x="24" y="5"/>
                  </a:lnTo>
                  <a:lnTo>
                    <a:pt x="24" y="5"/>
                  </a:lnTo>
                  <a:lnTo>
                    <a:pt x="24" y="5"/>
                  </a:lnTo>
                  <a:lnTo>
                    <a:pt x="23" y="6"/>
                  </a:lnTo>
                  <a:lnTo>
                    <a:pt x="23" y="6"/>
                  </a:lnTo>
                  <a:lnTo>
                    <a:pt x="22" y="6"/>
                  </a:lnTo>
                  <a:lnTo>
                    <a:pt x="22" y="7"/>
                  </a:lnTo>
                  <a:lnTo>
                    <a:pt x="22" y="7"/>
                  </a:lnTo>
                  <a:lnTo>
                    <a:pt x="22" y="7"/>
                  </a:lnTo>
                  <a:lnTo>
                    <a:pt x="22" y="7"/>
                  </a:lnTo>
                  <a:lnTo>
                    <a:pt x="22" y="8"/>
                  </a:lnTo>
                  <a:lnTo>
                    <a:pt x="22" y="8"/>
                  </a:lnTo>
                  <a:lnTo>
                    <a:pt x="21" y="8"/>
                  </a:lnTo>
                  <a:lnTo>
                    <a:pt x="20" y="9"/>
                  </a:lnTo>
                  <a:lnTo>
                    <a:pt x="19" y="9"/>
                  </a:lnTo>
                  <a:lnTo>
                    <a:pt x="18" y="9"/>
                  </a:lnTo>
                  <a:lnTo>
                    <a:pt x="18" y="9"/>
                  </a:lnTo>
                  <a:lnTo>
                    <a:pt x="17" y="9"/>
                  </a:lnTo>
                  <a:lnTo>
                    <a:pt x="17" y="9"/>
                  </a:lnTo>
                  <a:lnTo>
                    <a:pt x="16" y="9"/>
                  </a:lnTo>
                  <a:lnTo>
                    <a:pt x="16" y="9"/>
                  </a:lnTo>
                  <a:lnTo>
                    <a:pt x="16" y="9"/>
                  </a:lnTo>
                  <a:lnTo>
                    <a:pt x="16" y="9"/>
                  </a:lnTo>
                  <a:lnTo>
                    <a:pt x="16" y="9"/>
                  </a:lnTo>
                  <a:lnTo>
                    <a:pt x="16" y="9"/>
                  </a:lnTo>
                  <a:lnTo>
                    <a:pt x="16" y="9"/>
                  </a:lnTo>
                  <a:lnTo>
                    <a:pt x="16" y="9"/>
                  </a:lnTo>
                  <a:lnTo>
                    <a:pt x="15" y="9"/>
                  </a:lnTo>
                  <a:lnTo>
                    <a:pt x="15" y="9"/>
                  </a:lnTo>
                  <a:lnTo>
                    <a:pt x="15" y="9"/>
                  </a:lnTo>
                  <a:lnTo>
                    <a:pt x="15" y="9"/>
                  </a:lnTo>
                  <a:lnTo>
                    <a:pt x="14" y="9"/>
                  </a:lnTo>
                  <a:lnTo>
                    <a:pt x="14" y="9"/>
                  </a:lnTo>
                  <a:lnTo>
                    <a:pt x="13" y="9"/>
                  </a:lnTo>
                  <a:lnTo>
                    <a:pt x="13" y="9"/>
                  </a:lnTo>
                  <a:lnTo>
                    <a:pt x="12" y="9"/>
                  </a:lnTo>
                  <a:lnTo>
                    <a:pt x="11" y="8"/>
                  </a:lnTo>
                  <a:lnTo>
                    <a:pt x="10" y="9"/>
                  </a:lnTo>
                  <a:lnTo>
                    <a:pt x="10" y="9"/>
                  </a:lnTo>
                  <a:lnTo>
                    <a:pt x="9" y="9"/>
                  </a:lnTo>
                  <a:lnTo>
                    <a:pt x="9" y="9"/>
                  </a:lnTo>
                  <a:lnTo>
                    <a:pt x="8" y="9"/>
                  </a:lnTo>
                  <a:lnTo>
                    <a:pt x="8" y="8"/>
                  </a:lnTo>
                  <a:lnTo>
                    <a:pt x="8" y="8"/>
                  </a:lnTo>
                  <a:lnTo>
                    <a:pt x="7" y="9"/>
                  </a:lnTo>
                  <a:lnTo>
                    <a:pt x="7" y="9"/>
                  </a:lnTo>
                  <a:lnTo>
                    <a:pt x="7" y="8"/>
                  </a:lnTo>
                  <a:lnTo>
                    <a:pt x="7" y="8"/>
                  </a:lnTo>
                  <a:lnTo>
                    <a:pt x="6" y="9"/>
                  </a:lnTo>
                  <a:lnTo>
                    <a:pt x="6" y="9"/>
                  </a:lnTo>
                  <a:lnTo>
                    <a:pt x="7" y="9"/>
                  </a:lnTo>
                  <a:lnTo>
                    <a:pt x="6" y="9"/>
                  </a:lnTo>
                  <a:lnTo>
                    <a:pt x="6" y="9"/>
                  </a:lnTo>
                  <a:lnTo>
                    <a:pt x="6" y="9"/>
                  </a:lnTo>
                  <a:lnTo>
                    <a:pt x="5" y="9"/>
                  </a:lnTo>
                  <a:lnTo>
                    <a:pt x="5" y="9"/>
                  </a:lnTo>
                  <a:lnTo>
                    <a:pt x="5" y="9"/>
                  </a:lnTo>
                  <a:lnTo>
                    <a:pt x="5" y="9"/>
                  </a:lnTo>
                  <a:lnTo>
                    <a:pt x="5" y="10"/>
                  </a:lnTo>
                  <a:lnTo>
                    <a:pt x="4" y="10"/>
                  </a:lnTo>
                  <a:lnTo>
                    <a:pt x="3" y="9"/>
                  </a:lnTo>
                  <a:lnTo>
                    <a:pt x="3" y="9"/>
                  </a:lnTo>
                  <a:lnTo>
                    <a:pt x="2" y="9"/>
                  </a:lnTo>
                  <a:lnTo>
                    <a:pt x="2" y="9"/>
                  </a:lnTo>
                  <a:lnTo>
                    <a:pt x="2" y="9"/>
                  </a:lnTo>
                  <a:lnTo>
                    <a:pt x="1" y="9"/>
                  </a:lnTo>
                  <a:lnTo>
                    <a:pt x="1" y="9"/>
                  </a:lnTo>
                  <a:lnTo>
                    <a:pt x="1" y="9"/>
                  </a:lnTo>
                  <a:lnTo>
                    <a:pt x="1" y="10"/>
                  </a:lnTo>
                  <a:lnTo>
                    <a:pt x="1" y="9"/>
                  </a:lnTo>
                  <a:lnTo>
                    <a:pt x="0" y="9"/>
                  </a:lnTo>
                  <a:lnTo>
                    <a:pt x="0" y="9"/>
                  </a:lnTo>
                  <a:lnTo>
                    <a:pt x="1" y="8"/>
                  </a:lnTo>
                  <a:lnTo>
                    <a:pt x="1" y="8"/>
                  </a:lnTo>
                  <a:lnTo>
                    <a:pt x="1" y="8"/>
                  </a:lnTo>
                  <a:lnTo>
                    <a:pt x="0" y="8"/>
                  </a:lnTo>
                  <a:lnTo>
                    <a:pt x="0" y="7"/>
                  </a:lnTo>
                  <a:lnTo>
                    <a:pt x="1" y="7"/>
                  </a:lnTo>
                  <a:lnTo>
                    <a:pt x="0" y="7"/>
                  </a:lnTo>
                  <a:lnTo>
                    <a:pt x="1" y="7"/>
                  </a:lnTo>
                  <a:lnTo>
                    <a:pt x="1" y="6"/>
                  </a:lnTo>
                  <a:lnTo>
                    <a:pt x="1" y="6"/>
                  </a:lnTo>
                  <a:lnTo>
                    <a:pt x="1" y="6"/>
                  </a:lnTo>
                  <a:lnTo>
                    <a:pt x="1" y="5"/>
                  </a:lnTo>
                  <a:lnTo>
                    <a:pt x="1" y="5"/>
                  </a:lnTo>
                  <a:lnTo>
                    <a:pt x="1" y="5"/>
                  </a:lnTo>
                  <a:lnTo>
                    <a:pt x="1" y="4"/>
                  </a:lnTo>
                  <a:lnTo>
                    <a:pt x="0" y="4"/>
                  </a:lnTo>
                  <a:lnTo>
                    <a:pt x="0" y="4"/>
                  </a:lnTo>
                  <a:lnTo>
                    <a:pt x="0" y="3"/>
                  </a:lnTo>
                  <a:lnTo>
                    <a:pt x="0" y="3"/>
                  </a:lnTo>
                  <a:lnTo>
                    <a:pt x="0" y="3"/>
                  </a:lnTo>
                  <a:lnTo>
                    <a:pt x="0" y="2"/>
                  </a:lnTo>
                  <a:lnTo>
                    <a:pt x="0" y="2"/>
                  </a:lnTo>
                  <a:lnTo>
                    <a:pt x="1" y="2"/>
                  </a:lnTo>
                  <a:lnTo>
                    <a:pt x="1" y="2"/>
                  </a:lnTo>
                  <a:lnTo>
                    <a:pt x="1" y="1"/>
                  </a:lnTo>
                  <a:lnTo>
                    <a:pt x="1" y="0"/>
                  </a:lnTo>
                  <a:lnTo>
                    <a:pt x="1" y="0"/>
                  </a:lnTo>
                </a:path>
              </a:pathLst>
            </a:custGeom>
            <a:grpFill/>
            <a:ln w="0">
              <a:solidFill>
                <a:srgbClr val="242729"/>
              </a:solidFill>
              <a:prstDash val="solid"/>
              <a:round/>
              <a:headEnd/>
              <a:tailEnd/>
            </a:ln>
          </p:spPr>
          <p:txBody>
            <a:bodyPr/>
            <a:lstStyle/>
            <a:p>
              <a:pPr defTabSz="685800" eaLnBrk="1" fontAlgn="auto" hangingPunct="1">
                <a:spcBef>
                  <a:spcPts val="0"/>
                </a:spcBef>
                <a:spcAft>
                  <a:spcPts val="0"/>
                </a:spcAft>
                <a:defRPr/>
              </a:pPr>
              <a:endParaRPr lang="en-US" sz="1600" kern="0">
                <a:solidFill>
                  <a:schemeClr val="bg1"/>
                </a:solidFill>
                <a:latin typeface="Calibri"/>
              </a:endParaRPr>
            </a:p>
          </p:txBody>
        </p:sp>
      </p:grpSp>
      <p:grpSp>
        <p:nvGrpSpPr>
          <p:cNvPr id="134" name="Group 133" descr="Proportional map showing the percentage of PWID who received a sterile syringe from a pharmacy in the past 12 months.">
            <a:extLst>
              <a:ext uri="{FF2B5EF4-FFF2-40B4-BE49-F238E27FC236}">
                <a16:creationId xmlns:a16="http://schemas.microsoft.com/office/drawing/2014/main" id="{60DF8B8E-C09A-A682-92D5-403409D60143}"/>
              </a:ext>
            </a:extLst>
          </p:cNvPr>
          <p:cNvGrpSpPr/>
          <p:nvPr/>
        </p:nvGrpSpPr>
        <p:grpSpPr>
          <a:xfrm>
            <a:off x="427019" y="1178779"/>
            <a:ext cx="8562262" cy="3676327"/>
            <a:chOff x="-867358" y="1339553"/>
            <a:chExt cx="10788529" cy="4901767"/>
          </a:xfrm>
        </p:grpSpPr>
        <p:grpSp>
          <p:nvGrpSpPr>
            <p:cNvPr id="139" name="Group 138">
              <a:extLst>
                <a:ext uri="{FF2B5EF4-FFF2-40B4-BE49-F238E27FC236}">
                  <a16:creationId xmlns:a16="http://schemas.microsoft.com/office/drawing/2014/main" id="{BC38BBD1-590A-4A54-DC14-0083906DE75A}"/>
                </a:ext>
              </a:extLst>
            </p:cNvPr>
            <p:cNvGrpSpPr>
              <a:grpSpLocks noChangeAspect="1"/>
            </p:cNvGrpSpPr>
            <p:nvPr/>
          </p:nvGrpSpPr>
          <p:grpSpPr>
            <a:xfrm>
              <a:off x="-867358" y="1339553"/>
              <a:ext cx="10788529" cy="4901767"/>
              <a:chOff x="-501028" y="1557678"/>
              <a:chExt cx="10622982" cy="4826544"/>
            </a:xfrm>
          </p:grpSpPr>
          <p:grpSp>
            <p:nvGrpSpPr>
              <p:cNvPr id="147" name="Group 146">
                <a:extLst>
                  <a:ext uri="{FF2B5EF4-FFF2-40B4-BE49-F238E27FC236}">
                    <a16:creationId xmlns:a16="http://schemas.microsoft.com/office/drawing/2014/main" id="{8DD3BC5A-83DF-98F6-CCE9-639C08BE8886}"/>
                  </a:ext>
                </a:extLst>
              </p:cNvPr>
              <p:cNvGrpSpPr/>
              <p:nvPr/>
            </p:nvGrpSpPr>
            <p:grpSpPr>
              <a:xfrm>
                <a:off x="-501028" y="1557678"/>
                <a:ext cx="10581368" cy="4826544"/>
                <a:chOff x="-501028" y="1542656"/>
                <a:chExt cx="10581368" cy="4826544"/>
              </a:xfrm>
            </p:grpSpPr>
            <p:sp>
              <p:nvSpPr>
                <p:cNvPr id="154" name="Text Box 70">
                  <a:extLst>
                    <a:ext uri="{FF2B5EF4-FFF2-40B4-BE49-F238E27FC236}">
                      <a16:creationId xmlns:a16="http://schemas.microsoft.com/office/drawing/2014/main" id="{62B3182A-CAD5-B0E4-3A56-72563AA8C2EC}"/>
                    </a:ext>
                  </a:extLst>
                </p:cNvPr>
                <p:cNvSpPr txBox="1">
                  <a:spLocks noChangeArrowheads="1"/>
                </p:cNvSpPr>
                <p:nvPr/>
              </p:nvSpPr>
              <p:spPr bwMode="auto">
                <a:xfrm>
                  <a:off x="6424813" y="4625704"/>
                  <a:ext cx="828914" cy="525293"/>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Atlanta</a:t>
                  </a:r>
                </a:p>
                <a:p>
                  <a:pPr algn="ctr" defTabSz="685800" eaLnBrk="1" fontAlgn="auto" hangingPunct="1">
                    <a:spcBef>
                      <a:spcPts val="0"/>
                    </a:spcBef>
                    <a:spcAft>
                      <a:spcPts val="0"/>
                    </a:spcAft>
                    <a:defRPr/>
                  </a:pPr>
                  <a:r>
                    <a:rPr lang="en-US" sz="1000" b="1" kern="0">
                      <a:solidFill>
                        <a:srgbClr val="000000"/>
                      </a:solidFill>
                      <a:latin typeface="Calibri"/>
                    </a:rPr>
                    <a:t>(23%)</a:t>
                  </a:r>
                </a:p>
              </p:txBody>
            </p:sp>
            <p:sp>
              <p:nvSpPr>
                <p:cNvPr id="156" name="Text Box 73">
                  <a:extLst>
                    <a:ext uri="{FF2B5EF4-FFF2-40B4-BE49-F238E27FC236}">
                      <a16:creationId xmlns:a16="http://schemas.microsoft.com/office/drawing/2014/main" id="{F77D8EC6-93F4-2B06-CA21-A6385E415DEE}"/>
                    </a:ext>
                  </a:extLst>
                </p:cNvPr>
                <p:cNvSpPr txBox="1">
                  <a:spLocks noChangeArrowheads="1"/>
                </p:cNvSpPr>
                <p:nvPr/>
              </p:nvSpPr>
              <p:spPr bwMode="auto">
                <a:xfrm>
                  <a:off x="7916596" y="6045944"/>
                  <a:ext cx="1214432" cy="323256"/>
                </a:xfrm>
                <a:prstGeom prst="rect">
                  <a:avLst/>
                </a:prstGeom>
                <a:noFill/>
                <a:ln w="9525">
                  <a:noFill/>
                  <a:miter lim="800000"/>
                  <a:headEnd/>
                  <a:tailEnd/>
                </a:ln>
                <a:effectLst/>
              </p:spPr>
              <p:txBody>
                <a:bodyPr wrap="square">
                  <a:spAutoFit/>
                </a:bodyPr>
                <a:lstStyle/>
                <a:p>
                  <a:pPr algn="ctr" defTabSz="685800" eaLnBrk="1" fontAlgn="auto" hangingPunct="1">
                    <a:spcBef>
                      <a:spcPts val="0"/>
                    </a:spcBef>
                    <a:spcAft>
                      <a:spcPts val="0"/>
                    </a:spcAft>
                    <a:defRPr/>
                  </a:pPr>
                  <a:r>
                    <a:rPr lang="en-US" sz="1000" b="1" kern="0">
                      <a:solidFill>
                        <a:srgbClr val="000000"/>
                      </a:solidFill>
                      <a:latin typeface="Calibri"/>
                    </a:rPr>
                    <a:t>San Juan (43%)</a:t>
                  </a:r>
                </a:p>
              </p:txBody>
            </p:sp>
            <p:sp>
              <p:nvSpPr>
                <p:cNvPr id="157" name="Text Box 74">
                  <a:extLst>
                    <a:ext uri="{FF2B5EF4-FFF2-40B4-BE49-F238E27FC236}">
                      <a16:creationId xmlns:a16="http://schemas.microsoft.com/office/drawing/2014/main" id="{6D38AAD9-3F02-BA6F-0FEF-603D6D129272}"/>
                    </a:ext>
                  </a:extLst>
                </p:cNvPr>
                <p:cNvSpPr txBox="1">
                  <a:spLocks noChangeArrowheads="1"/>
                </p:cNvSpPr>
                <p:nvPr/>
              </p:nvSpPr>
              <p:spPr bwMode="auto">
                <a:xfrm>
                  <a:off x="4020612" y="5181092"/>
                  <a:ext cx="1240265" cy="323256"/>
                </a:xfrm>
                <a:prstGeom prst="rect">
                  <a:avLst/>
                </a:prstGeom>
                <a:noFill/>
                <a:ln w="9525">
                  <a:noFill/>
                  <a:miter lim="800000"/>
                  <a:headEnd/>
                  <a:tailEnd/>
                </a:ln>
                <a:effectLst/>
              </p:spPr>
              <p:txBody>
                <a:bodyPr wrap="square">
                  <a:spAutoFit/>
                </a:bodyPr>
                <a:lstStyle/>
                <a:p>
                  <a:pPr algn="r" defTabSz="685800" eaLnBrk="1" fontAlgn="auto" hangingPunct="1">
                    <a:spcBef>
                      <a:spcPts val="0"/>
                    </a:spcBef>
                    <a:spcAft>
                      <a:spcPts val="0"/>
                    </a:spcAft>
                    <a:defRPr/>
                  </a:pPr>
                  <a:r>
                    <a:rPr lang="en-US" sz="1000" b="1" kern="0">
                      <a:solidFill>
                        <a:srgbClr val="000000"/>
                      </a:solidFill>
                      <a:latin typeface="Calibri"/>
                    </a:rPr>
                    <a:t>Houston (41%)</a:t>
                  </a:r>
                </a:p>
              </p:txBody>
            </p:sp>
            <p:sp>
              <p:nvSpPr>
                <p:cNvPr id="158" name="Text Box 75">
                  <a:extLst>
                    <a:ext uri="{FF2B5EF4-FFF2-40B4-BE49-F238E27FC236}">
                      <a16:creationId xmlns:a16="http://schemas.microsoft.com/office/drawing/2014/main" id="{0F43A60A-C995-1D3C-8DEA-1F1509837F2C}"/>
                    </a:ext>
                  </a:extLst>
                </p:cNvPr>
                <p:cNvSpPr txBox="1">
                  <a:spLocks noChangeArrowheads="1"/>
                </p:cNvSpPr>
                <p:nvPr/>
              </p:nvSpPr>
              <p:spPr bwMode="auto">
                <a:xfrm>
                  <a:off x="237119" y="4337380"/>
                  <a:ext cx="1360863" cy="323256"/>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San Diego (19%)</a:t>
                  </a:r>
                </a:p>
              </p:txBody>
            </p:sp>
            <p:sp>
              <p:nvSpPr>
                <p:cNvPr id="159" name="Text Box 76">
                  <a:extLst>
                    <a:ext uri="{FF2B5EF4-FFF2-40B4-BE49-F238E27FC236}">
                      <a16:creationId xmlns:a16="http://schemas.microsoft.com/office/drawing/2014/main" id="{B0C67179-5E94-DFD9-18AF-54405A5BACC4}"/>
                    </a:ext>
                  </a:extLst>
                </p:cNvPr>
                <p:cNvSpPr txBox="1">
                  <a:spLocks noChangeArrowheads="1"/>
                </p:cNvSpPr>
                <p:nvPr/>
              </p:nvSpPr>
              <p:spPr bwMode="auto">
                <a:xfrm>
                  <a:off x="-268078" y="3885551"/>
                  <a:ext cx="1540911" cy="323256"/>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Los Angeles (22%)</a:t>
                  </a:r>
                </a:p>
              </p:txBody>
            </p:sp>
            <p:sp>
              <p:nvSpPr>
                <p:cNvPr id="160" name="Text Box 77">
                  <a:extLst>
                    <a:ext uri="{FF2B5EF4-FFF2-40B4-BE49-F238E27FC236}">
                      <a16:creationId xmlns:a16="http://schemas.microsoft.com/office/drawing/2014/main" id="{17C9F65F-3180-BCFC-594D-30D906E6BB8C}"/>
                    </a:ext>
                  </a:extLst>
                </p:cNvPr>
                <p:cNvSpPr txBox="1">
                  <a:spLocks noChangeArrowheads="1"/>
                </p:cNvSpPr>
                <p:nvPr/>
              </p:nvSpPr>
              <p:spPr bwMode="auto">
                <a:xfrm>
                  <a:off x="-501028" y="3344897"/>
                  <a:ext cx="1519507" cy="323256"/>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San Francisco (10%)</a:t>
                  </a:r>
                </a:p>
              </p:txBody>
            </p:sp>
            <p:sp>
              <p:nvSpPr>
                <p:cNvPr id="161" name="Text Box 81">
                  <a:extLst>
                    <a:ext uri="{FF2B5EF4-FFF2-40B4-BE49-F238E27FC236}">
                      <a16:creationId xmlns:a16="http://schemas.microsoft.com/office/drawing/2014/main" id="{87D48D5F-5DA9-E271-5D73-509FF03B5A58}"/>
                    </a:ext>
                  </a:extLst>
                </p:cNvPr>
                <p:cNvSpPr txBox="1">
                  <a:spLocks noChangeArrowheads="1"/>
                </p:cNvSpPr>
                <p:nvPr/>
              </p:nvSpPr>
              <p:spPr bwMode="auto">
                <a:xfrm>
                  <a:off x="2907318" y="3529650"/>
                  <a:ext cx="1153184" cy="323256"/>
                </a:xfrm>
                <a:prstGeom prst="rect">
                  <a:avLst/>
                </a:prstGeom>
                <a:noFill/>
                <a:ln w="9525">
                  <a:noFill/>
                  <a:miter lim="800000"/>
                  <a:headEnd/>
                  <a:tailEnd/>
                </a:ln>
                <a:effectLst/>
              </p:spPr>
              <p:txBody>
                <a:bodyPr wrap="square">
                  <a:spAutoFit/>
                </a:bodyPr>
                <a:lstStyle/>
                <a:p>
                  <a:pPr algn="ctr" defTabSz="685800" eaLnBrk="1" fontAlgn="auto" hangingPunct="1">
                    <a:spcBef>
                      <a:spcPts val="0"/>
                    </a:spcBef>
                    <a:spcAft>
                      <a:spcPts val="0"/>
                    </a:spcAft>
                    <a:defRPr/>
                  </a:pPr>
                  <a:r>
                    <a:rPr lang="en-US" sz="1000" b="1" kern="0">
                      <a:solidFill>
                        <a:srgbClr val="000000"/>
                      </a:solidFill>
                      <a:latin typeface="Calibri"/>
                    </a:rPr>
                    <a:t>Denver (20%)</a:t>
                  </a:r>
                </a:p>
              </p:txBody>
            </p:sp>
            <p:sp>
              <p:nvSpPr>
                <p:cNvPr id="162" name="Text Box 82">
                  <a:extLst>
                    <a:ext uri="{FF2B5EF4-FFF2-40B4-BE49-F238E27FC236}">
                      <a16:creationId xmlns:a16="http://schemas.microsoft.com/office/drawing/2014/main" id="{F8EFF98C-D543-F62A-A0C4-83E594B31206}"/>
                    </a:ext>
                  </a:extLst>
                </p:cNvPr>
                <p:cNvSpPr txBox="1">
                  <a:spLocks noChangeArrowheads="1"/>
                </p:cNvSpPr>
                <p:nvPr/>
              </p:nvSpPr>
              <p:spPr bwMode="auto">
                <a:xfrm>
                  <a:off x="5285224" y="3244535"/>
                  <a:ext cx="865324" cy="525293"/>
                </a:xfrm>
                <a:prstGeom prst="rect">
                  <a:avLst/>
                </a:prstGeom>
                <a:noFill/>
                <a:ln w="9525">
                  <a:noFill/>
                  <a:miter lim="800000"/>
                  <a:headEnd/>
                  <a:tailEnd/>
                </a:ln>
                <a:effectLst/>
              </p:spPr>
              <p:txBody>
                <a:bodyPr wrap="square">
                  <a:spAutoFit/>
                </a:bodyPr>
                <a:lstStyle/>
                <a:p>
                  <a:pPr algn="r" defTabSz="685800" eaLnBrk="1" fontAlgn="auto" hangingPunct="1">
                    <a:spcBef>
                      <a:spcPts val="0"/>
                    </a:spcBef>
                    <a:spcAft>
                      <a:spcPts val="0"/>
                    </a:spcAft>
                    <a:defRPr/>
                  </a:pPr>
                  <a:r>
                    <a:rPr lang="en-US" sz="1000" b="1" kern="0">
                      <a:solidFill>
                        <a:srgbClr val="000000"/>
                      </a:solidFill>
                      <a:latin typeface="Calibri"/>
                    </a:rPr>
                    <a:t>Chicago</a:t>
                  </a:r>
                </a:p>
                <a:p>
                  <a:pPr algn="ctr" defTabSz="685800" eaLnBrk="1" fontAlgn="auto" hangingPunct="1">
                    <a:spcBef>
                      <a:spcPts val="0"/>
                    </a:spcBef>
                    <a:spcAft>
                      <a:spcPts val="0"/>
                    </a:spcAft>
                    <a:defRPr/>
                  </a:pPr>
                  <a:r>
                    <a:rPr lang="en-US" sz="1000" b="1" kern="0">
                      <a:solidFill>
                        <a:srgbClr val="000000"/>
                      </a:solidFill>
                      <a:latin typeface="Calibri"/>
                    </a:rPr>
                    <a:t>(20%)</a:t>
                  </a:r>
                </a:p>
              </p:txBody>
            </p:sp>
            <p:sp>
              <p:nvSpPr>
                <p:cNvPr id="164" name="Text Box 84">
                  <a:extLst>
                    <a:ext uri="{FF2B5EF4-FFF2-40B4-BE49-F238E27FC236}">
                      <a16:creationId xmlns:a16="http://schemas.microsoft.com/office/drawing/2014/main" id="{CBFB9B61-AF8D-2875-4960-37C49EA9AECE}"/>
                    </a:ext>
                  </a:extLst>
                </p:cNvPr>
                <p:cNvSpPr txBox="1">
                  <a:spLocks noChangeArrowheads="1"/>
                </p:cNvSpPr>
                <p:nvPr/>
              </p:nvSpPr>
              <p:spPr bwMode="auto">
                <a:xfrm>
                  <a:off x="8395413" y="2905235"/>
                  <a:ext cx="1651563" cy="323256"/>
                </a:xfrm>
                <a:prstGeom prst="rect">
                  <a:avLst/>
                </a:prstGeom>
                <a:noFill/>
                <a:ln w="9525">
                  <a:noFill/>
                  <a:miter lim="800000"/>
                  <a:headEnd/>
                  <a:tailEnd/>
                </a:ln>
                <a:effectLst/>
              </p:spPr>
              <p:txBody>
                <a:bodyPr wrap="square" anchor="ctr">
                  <a:spAutoFit/>
                </a:bodyPr>
                <a:lstStyle/>
                <a:p>
                  <a:pPr defTabSz="685800" eaLnBrk="1" fontAlgn="auto" hangingPunct="1">
                    <a:spcBef>
                      <a:spcPts val="0"/>
                    </a:spcBef>
                    <a:spcAft>
                      <a:spcPts val="0"/>
                    </a:spcAft>
                    <a:defRPr/>
                  </a:pPr>
                  <a:r>
                    <a:rPr lang="en-US" sz="1000" b="1" kern="0">
                      <a:solidFill>
                        <a:srgbClr val="000000"/>
                      </a:solidFill>
                      <a:latin typeface="Calibri"/>
                    </a:rPr>
                    <a:t>New York City (10%)</a:t>
                  </a:r>
                </a:p>
              </p:txBody>
            </p:sp>
            <p:sp>
              <p:nvSpPr>
                <p:cNvPr id="165" name="Text Box 85">
                  <a:extLst>
                    <a:ext uri="{FF2B5EF4-FFF2-40B4-BE49-F238E27FC236}">
                      <a16:creationId xmlns:a16="http://schemas.microsoft.com/office/drawing/2014/main" id="{B64C2C3B-3306-D227-68F0-3A736CD08C3B}"/>
                    </a:ext>
                  </a:extLst>
                </p:cNvPr>
                <p:cNvSpPr txBox="1">
                  <a:spLocks noChangeArrowheads="1"/>
                </p:cNvSpPr>
                <p:nvPr/>
              </p:nvSpPr>
              <p:spPr bwMode="auto">
                <a:xfrm>
                  <a:off x="8409588" y="3138255"/>
                  <a:ext cx="1295401" cy="323257"/>
                </a:xfrm>
                <a:prstGeom prst="rect">
                  <a:avLst/>
                </a:prstGeom>
                <a:noFill/>
                <a:ln w="9525">
                  <a:noFill/>
                  <a:miter lim="800000"/>
                  <a:headEnd/>
                  <a:tailEnd/>
                </a:ln>
                <a:effectLst/>
              </p:spPr>
              <p:txBody>
                <a:bodyPr>
                  <a:spAutoFit/>
                </a:bodyPr>
                <a:lstStyle/>
                <a:p>
                  <a:pPr defTabSz="685800" eaLnBrk="1" fontAlgn="auto" hangingPunct="1">
                    <a:spcBef>
                      <a:spcPts val="0"/>
                    </a:spcBef>
                    <a:spcAft>
                      <a:spcPts val="0"/>
                    </a:spcAft>
                    <a:defRPr/>
                  </a:pPr>
                  <a:r>
                    <a:rPr lang="en-US" sz="1000" b="1" kern="0">
                      <a:solidFill>
                        <a:srgbClr val="000000"/>
                      </a:solidFill>
                      <a:latin typeface="Calibri"/>
                    </a:rPr>
                    <a:t>Newark (19%)</a:t>
                  </a:r>
                </a:p>
              </p:txBody>
            </p:sp>
            <p:sp>
              <p:nvSpPr>
                <p:cNvPr id="166" name="Text Box 86">
                  <a:extLst>
                    <a:ext uri="{FF2B5EF4-FFF2-40B4-BE49-F238E27FC236}">
                      <a16:creationId xmlns:a16="http://schemas.microsoft.com/office/drawing/2014/main" id="{DF571365-64D6-DC96-C86F-16E8C046711E}"/>
                    </a:ext>
                  </a:extLst>
                </p:cNvPr>
                <p:cNvSpPr txBox="1">
                  <a:spLocks noChangeArrowheads="1"/>
                </p:cNvSpPr>
                <p:nvPr/>
              </p:nvSpPr>
              <p:spPr bwMode="auto">
                <a:xfrm>
                  <a:off x="8402238" y="3453864"/>
                  <a:ext cx="1440713" cy="323256"/>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Philadelphia (6%)</a:t>
                  </a:r>
                </a:p>
              </p:txBody>
            </p:sp>
            <p:sp>
              <p:nvSpPr>
                <p:cNvPr id="167" name="Text Box 105">
                  <a:extLst>
                    <a:ext uri="{FF2B5EF4-FFF2-40B4-BE49-F238E27FC236}">
                      <a16:creationId xmlns:a16="http://schemas.microsoft.com/office/drawing/2014/main" id="{63EF7BE3-A9B6-B1D1-61A6-0AA63ADF9C52}"/>
                    </a:ext>
                  </a:extLst>
                </p:cNvPr>
                <p:cNvSpPr txBox="1">
                  <a:spLocks noChangeArrowheads="1"/>
                </p:cNvSpPr>
                <p:nvPr/>
              </p:nvSpPr>
              <p:spPr bwMode="auto">
                <a:xfrm>
                  <a:off x="223696" y="1542656"/>
                  <a:ext cx="1177665" cy="323256"/>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Seattle (10%)</a:t>
                  </a:r>
                </a:p>
              </p:txBody>
            </p:sp>
            <p:sp>
              <p:nvSpPr>
                <p:cNvPr id="168" name="Text Box 107">
                  <a:extLst>
                    <a:ext uri="{FF2B5EF4-FFF2-40B4-BE49-F238E27FC236}">
                      <a16:creationId xmlns:a16="http://schemas.microsoft.com/office/drawing/2014/main" id="{9202234C-99CC-A3FD-586E-25EF97C407D2}"/>
                    </a:ext>
                  </a:extLst>
                </p:cNvPr>
                <p:cNvSpPr txBox="1">
                  <a:spLocks noChangeArrowheads="1"/>
                </p:cNvSpPr>
                <p:nvPr/>
              </p:nvSpPr>
              <p:spPr bwMode="auto">
                <a:xfrm>
                  <a:off x="5219467" y="5576282"/>
                  <a:ext cx="1253636" cy="525293"/>
                </a:xfrm>
                <a:prstGeom prst="rect">
                  <a:avLst/>
                </a:prstGeom>
                <a:noFill/>
                <a:ln w="9525">
                  <a:noFill/>
                  <a:miter lim="800000"/>
                  <a:headEnd/>
                  <a:tailEnd/>
                </a:ln>
                <a:effectLst/>
              </p:spPr>
              <p:txBody>
                <a:bodyPr wrap="square">
                  <a:spAutoFit/>
                </a:bodyPr>
                <a:lstStyle/>
                <a:p>
                  <a:pPr algn="ctr" defTabSz="685800" eaLnBrk="1" fontAlgn="auto" hangingPunct="1">
                    <a:spcBef>
                      <a:spcPts val="0"/>
                    </a:spcBef>
                    <a:spcAft>
                      <a:spcPts val="0"/>
                    </a:spcAft>
                    <a:defRPr/>
                  </a:pPr>
                  <a:r>
                    <a:rPr lang="en-US" sz="1000" b="1" kern="0">
                      <a:solidFill>
                        <a:srgbClr val="000000"/>
                      </a:solidFill>
                      <a:latin typeface="Calibri"/>
                    </a:rPr>
                    <a:t>New Orleans (11%)</a:t>
                  </a:r>
                </a:p>
              </p:txBody>
            </p:sp>
            <p:sp>
              <p:nvSpPr>
                <p:cNvPr id="171" name="Text Box 119">
                  <a:extLst>
                    <a:ext uri="{FF2B5EF4-FFF2-40B4-BE49-F238E27FC236}">
                      <a16:creationId xmlns:a16="http://schemas.microsoft.com/office/drawing/2014/main" id="{FB27A4FD-EC5F-02E3-B939-6BD02EF5508D}"/>
                    </a:ext>
                  </a:extLst>
                </p:cNvPr>
                <p:cNvSpPr txBox="1">
                  <a:spLocks noChangeArrowheads="1"/>
                </p:cNvSpPr>
                <p:nvPr/>
              </p:nvSpPr>
              <p:spPr bwMode="auto">
                <a:xfrm>
                  <a:off x="6394170" y="2054489"/>
                  <a:ext cx="776117" cy="525293"/>
                </a:xfrm>
                <a:prstGeom prst="rect">
                  <a:avLst/>
                </a:prstGeom>
                <a:noFill/>
                <a:ln w="9525">
                  <a:noFill/>
                  <a:miter lim="800000"/>
                  <a:headEnd/>
                  <a:tailEnd/>
                </a:ln>
                <a:effectLst/>
              </p:spPr>
              <p:txBody>
                <a:bodyPr wrap="square">
                  <a:spAutoFit/>
                </a:bodyPr>
                <a:lstStyle/>
                <a:p>
                  <a:pPr algn="ctr" defTabSz="685800" eaLnBrk="1" fontAlgn="auto" hangingPunct="1">
                    <a:spcBef>
                      <a:spcPts val="0"/>
                    </a:spcBef>
                    <a:spcAft>
                      <a:spcPts val="0"/>
                    </a:spcAft>
                    <a:defRPr/>
                  </a:pPr>
                  <a:r>
                    <a:rPr lang="en-US" sz="1000" b="1" kern="0">
                      <a:solidFill>
                        <a:srgbClr val="000000"/>
                      </a:solidFill>
                      <a:latin typeface="Calibri"/>
                    </a:rPr>
                    <a:t>Detroit (16%)</a:t>
                  </a:r>
                </a:p>
              </p:txBody>
            </p:sp>
            <p:sp>
              <p:nvSpPr>
                <p:cNvPr id="172" name="Text Box 87">
                  <a:extLst>
                    <a:ext uri="{FF2B5EF4-FFF2-40B4-BE49-F238E27FC236}">
                      <a16:creationId xmlns:a16="http://schemas.microsoft.com/office/drawing/2014/main" id="{0D22CADD-F0F7-1A49-FDD3-83FB0997C607}"/>
                    </a:ext>
                  </a:extLst>
                </p:cNvPr>
                <p:cNvSpPr txBox="1">
                  <a:spLocks noChangeArrowheads="1"/>
                </p:cNvSpPr>
                <p:nvPr/>
              </p:nvSpPr>
              <p:spPr bwMode="auto">
                <a:xfrm>
                  <a:off x="8364287" y="3902988"/>
                  <a:ext cx="1716053" cy="323256"/>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Washington, DC (12%)</a:t>
                  </a:r>
                </a:p>
              </p:txBody>
            </p:sp>
          </p:grpSp>
          <p:sp>
            <p:nvSpPr>
              <p:cNvPr id="151" name="Text Box 105">
                <a:extLst>
                  <a:ext uri="{FF2B5EF4-FFF2-40B4-BE49-F238E27FC236}">
                    <a16:creationId xmlns:a16="http://schemas.microsoft.com/office/drawing/2014/main" id="{F172AF34-81F1-103A-2C82-0837CADDF0C7}"/>
                  </a:ext>
                </a:extLst>
              </p:cNvPr>
              <p:cNvSpPr txBox="1">
                <a:spLocks noChangeArrowheads="1"/>
              </p:cNvSpPr>
              <p:nvPr/>
            </p:nvSpPr>
            <p:spPr bwMode="auto">
              <a:xfrm>
                <a:off x="-41200" y="1961852"/>
                <a:ext cx="1290188" cy="323256"/>
              </a:xfrm>
              <a:prstGeom prst="rect">
                <a:avLst/>
              </a:prstGeom>
              <a:noFill/>
              <a:ln w="9525">
                <a:noFill/>
                <a:miter lim="800000"/>
                <a:headEnd/>
                <a:tailEnd/>
              </a:ln>
              <a:effectLst/>
            </p:spPr>
            <p:txBody>
              <a:bodyPr wrap="square">
                <a:spAutoFit/>
              </a:bodyPr>
              <a:lstStyle/>
              <a:p>
                <a:pPr algn="ctr" defTabSz="685800" eaLnBrk="1" fontAlgn="auto" hangingPunct="1">
                  <a:spcBef>
                    <a:spcPts val="0"/>
                  </a:spcBef>
                  <a:spcAft>
                    <a:spcPts val="0"/>
                  </a:spcAft>
                  <a:defRPr/>
                </a:pPr>
                <a:r>
                  <a:rPr lang="en-US" sz="1000" b="1" kern="0">
                    <a:solidFill>
                      <a:srgbClr val="000000"/>
                    </a:solidFill>
                    <a:latin typeface="Calibri"/>
                  </a:rPr>
                  <a:t>Portland (17%)</a:t>
                </a:r>
              </a:p>
            </p:txBody>
          </p:sp>
          <p:sp>
            <p:nvSpPr>
              <p:cNvPr id="153" name="Text Box 87">
                <a:extLst>
                  <a:ext uri="{FF2B5EF4-FFF2-40B4-BE49-F238E27FC236}">
                    <a16:creationId xmlns:a16="http://schemas.microsoft.com/office/drawing/2014/main" id="{AD288BE4-418C-815F-C516-CB24694B320E}"/>
                  </a:ext>
                </a:extLst>
              </p:cNvPr>
              <p:cNvSpPr txBox="1">
                <a:spLocks noChangeArrowheads="1"/>
              </p:cNvSpPr>
              <p:nvPr/>
            </p:nvSpPr>
            <p:spPr bwMode="auto">
              <a:xfrm>
                <a:off x="8373639" y="4181099"/>
                <a:ext cx="1748315" cy="323257"/>
              </a:xfrm>
              <a:prstGeom prst="rect">
                <a:avLst/>
              </a:prstGeom>
              <a:noFill/>
              <a:ln w="9525">
                <a:noFill/>
                <a:miter lim="800000"/>
                <a:headEnd/>
                <a:tailEnd/>
              </a:ln>
              <a:effectLst/>
            </p:spPr>
            <p:txBody>
              <a:bodyPr wrap="square">
                <a:spAutoFit/>
              </a:bodyPr>
              <a:lstStyle/>
              <a:p>
                <a:pPr defTabSz="685800" eaLnBrk="1" fontAlgn="auto" hangingPunct="1">
                  <a:spcBef>
                    <a:spcPts val="0"/>
                  </a:spcBef>
                  <a:spcAft>
                    <a:spcPts val="0"/>
                  </a:spcAft>
                  <a:defRPr/>
                </a:pPr>
                <a:r>
                  <a:rPr lang="en-US" sz="1000" b="1" kern="0">
                    <a:solidFill>
                      <a:srgbClr val="000000"/>
                    </a:solidFill>
                    <a:latin typeface="Calibri"/>
                  </a:rPr>
                  <a:t> Virginia Beach (18%)</a:t>
                </a:r>
              </a:p>
            </p:txBody>
          </p:sp>
        </p:grpSp>
        <p:sp>
          <p:nvSpPr>
            <p:cNvPr id="136" name="Text Box 87">
              <a:extLst>
                <a:ext uri="{FF2B5EF4-FFF2-40B4-BE49-F238E27FC236}">
                  <a16:creationId xmlns:a16="http://schemas.microsoft.com/office/drawing/2014/main" id="{56A6AD58-6B15-E2A2-145E-EDED68AC860A}"/>
                </a:ext>
              </a:extLst>
            </p:cNvPr>
            <p:cNvSpPr txBox="1">
              <a:spLocks noChangeArrowheads="1"/>
            </p:cNvSpPr>
            <p:nvPr/>
          </p:nvSpPr>
          <p:spPr bwMode="auto">
            <a:xfrm>
              <a:off x="8154406" y="3533440"/>
              <a:ext cx="1295401" cy="328295"/>
            </a:xfrm>
            <a:prstGeom prst="rect">
              <a:avLst/>
            </a:prstGeom>
            <a:noFill/>
            <a:ln w="9525">
              <a:noFill/>
              <a:miter lim="800000"/>
              <a:headEnd/>
              <a:tailEnd/>
            </a:ln>
            <a:effectLst/>
          </p:spPr>
          <p:txBody>
            <a:bodyPr>
              <a:spAutoFit/>
            </a:bodyPr>
            <a:lstStyle/>
            <a:p>
              <a:r>
                <a:rPr lang="en-US" sz="1000" b="1">
                  <a:solidFill>
                    <a:srgbClr val="000000"/>
                  </a:solidFill>
                  <a:latin typeface="Calibri"/>
                </a:rPr>
                <a:t>Baltimore (7%)</a:t>
              </a:r>
            </a:p>
          </p:txBody>
        </p:sp>
      </p:grpSp>
      <p:pic>
        <p:nvPicPr>
          <p:cNvPr id="250" name="Picture 249" descr="National HIV Behavioral Surveillance (NHBS) logo, noting the population cycles (MSM, PWID, HET) and emphasizing the relevant cycle for this report (PWID).">
            <a:extLst>
              <a:ext uri="{FF2B5EF4-FFF2-40B4-BE49-F238E27FC236}">
                <a16:creationId xmlns:a16="http://schemas.microsoft.com/office/drawing/2014/main" id="{7AB63A26-F5CE-D12B-0FB4-276FBF89D4E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8563" y="68268"/>
            <a:ext cx="828663" cy="828663"/>
          </a:xfrm>
          <a:prstGeom prst="rect">
            <a:avLst/>
          </a:prstGeom>
        </p:spPr>
      </p:pic>
      <p:sp>
        <p:nvSpPr>
          <p:cNvPr id="70" name="Text Box 82">
            <a:extLst>
              <a:ext uri="{FF2B5EF4-FFF2-40B4-BE49-F238E27FC236}">
                <a16:creationId xmlns:a16="http://schemas.microsoft.com/office/drawing/2014/main" id="{0F16DF4A-058F-71E1-F5CC-BDF27AEF5305}"/>
              </a:ext>
            </a:extLst>
          </p:cNvPr>
          <p:cNvSpPr txBox="1">
            <a:spLocks noChangeArrowheads="1"/>
          </p:cNvSpPr>
          <p:nvPr/>
        </p:nvSpPr>
        <p:spPr bwMode="auto">
          <a:xfrm>
            <a:off x="5338690" y="1360089"/>
            <a:ext cx="845350" cy="400110"/>
          </a:xfrm>
          <a:prstGeom prst="rect">
            <a:avLst/>
          </a:prstGeom>
          <a:noFill/>
          <a:ln w="9525">
            <a:noFill/>
            <a:miter lim="800000"/>
            <a:headEnd/>
            <a:tailEnd/>
          </a:ln>
          <a:effectLst/>
        </p:spPr>
        <p:txBody>
          <a:bodyPr wrap="square">
            <a:spAutoFit/>
          </a:bodyPr>
          <a:lstStyle/>
          <a:p>
            <a:pPr algn="r" defTabSz="685800" eaLnBrk="1" fontAlgn="auto" hangingPunct="1">
              <a:spcBef>
                <a:spcPts val="0"/>
              </a:spcBef>
              <a:spcAft>
                <a:spcPts val="0"/>
              </a:spcAft>
              <a:defRPr/>
            </a:pPr>
            <a:r>
              <a:rPr lang="en-US" sz="1000" b="1" kern="0">
                <a:solidFill>
                  <a:srgbClr val="000000"/>
                </a:solidFill>
                <a:latin typeface="Calibri"/>
              </a:rPr>
              <a:t>Indianapolis</a:t>
            </a:r>
          </a:p>
          <a:p>
            <a:pPr algn="ctr" defTabSz="685800" eaLnBrk="1" fontAlgn="auto" hangingPunct="1">
              <a:spcBef>
                <a:spcPts val="0"/>
              </a:spcBef>
              <a:spcAft>
                <a:spcPts val="0"/>
              </a:spcAft>
              <a:defRPr/>
            </a:pPr>
            <a:r>
              <a:rPr lang="en-US" sz="1000" b="1" kern="0">
                <a:solidFill>
                  <a:srgbClr val="000000"/>
                </a:solidFill>
                <a:latin typeface="Calibri"/>
              </a:rPr>
              <a:t>(20%)</a:t>
            </a:r>
          </a:p>
        </p:txBody>
      </p:sp>
      <p:sp>
        <p:nvSpPr>
          <p:cNvPr id="3" name="Oval 2" descr="Legend: 0-25%">
            <a:extLst>
              <a:ext uri="{FF2B5EF4-FFF2-40B4-BE49-F238E27FC236}">
                <a16:creationId xmlns:a16="http://schemas.microsoft.com/office/drawing/2014/main" id="{44BBE9F3-3C42-C531-1AC4-87FB98B44A39}"/>
              </a:ext>
            </a:extLst>
          </p:cNvPr>
          <p:cNvSpPr/>
          <p:nvPr/>
        </p:nvSpPr>
        <p:spPr>
          <a:xfrm>
            <a:off x="614781" y="3820762"/>
            <a:ext cx="91440" cy="91440"/>
          </a:xfrm>
          <a:prstGeom prst="ellipse">
            <a:avLst/>
          </a:prstGeom>
          <a:solidFill>
            <a:schemeClr val="tx2">
              <a:lumMod val="20000"/>
              <a:lumOff val="80000"/>
            </a:schemeClr>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71" name="Oval 70" descr="Legend: 25-50%">
            <a:extLst>
              <a:ext uri="{FF2B5EF4-FFF2-40B4-BE49-F238E27FC236}">
                <a16:creationId xmlns:a16="http://schemas.microsoft.com/office/drawing/2014/main" id="{9C3CC9AA-C8E6-0D5D-5181-39B4D4807C8C}"/>
              </a:ext>
            </a:extLst>
          </p:cNvPr>
          <p:cNvSpPr/>
          <p:nvPr/>
        </p:nvSpPr>
        <p:spPr>
          <a:xfrm>
            <a:off x="569943" y="3985776"/>
            <a:ext cx="182880" cy="182880"/>
          </a:xfrm>
          <a:prstGeom prst="ellipse">
            <a:avLst/>
          </a:prstGeom>
          <a:solidFill>
            <a:schemeClr val="tx2">
              <a:lumMod val="60000"/>
              <a:lumOff val="40000"/>
            </a:schemeClr>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72" name="Oval 71" descr="Legend: 50-75%">
            <a:extLst>
              <a:ext uri="{FF2B5EF4-FFF2-40B4-BE49-F238E27FC236}">
                <a16:creationId xmlns:a16="http://schemas.microsoft.com/office/drawing/2014/main" id="{E6719C92-01C0-925D-28DC-54B2DD16AF77}"/>
              </a:ext>
            </a:extLst>
          </p:cNvPr>
          <p:cNvSpPr/>
          <p:nvPr/>
        </p:nvSpPr>
        <p:spPr>
          <a:xfrm>
            <a:off x="546201" y="4231284"/>
            <a:ext cx="228600" cy="228600"/>
          </a:xfrm>
          <a:prstGeom prst="ellipse">
            <a:avLst/>
          </a:prstGeom>
          <a:solidFill>
            <a:schemeClr val="tx2"/>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73" name="Oval 72" descr="Legend: 76-100%">
            <a:extLst>
              <a:ext uri="{FF2B5EF4-FFF2-40B4-BE49-F238E27FC236}">
                <a16:creationId xmlns:a16="http://schemas.microsoft.com/office/drawing/2014/main" id="{69BE0060-8CBB-B2E7-AFA9-21C9CEAA02C2}"/>
              </a:ext>
            </a:extLst>
          </p:cNvPr>
          <p:cNvSpPr/>
          <p:nvPr/>
        </p:nvSpPr>
        <p:spPr>
          <a:xfrm>
            <a:off x="477621" y="4519408"/>
            <a:ext cx="365760" cy="365760"/>
          </a:xfrm>
          <a:prstGeom prst="ellipse">
            <a:avLst/>
          </a:prstGeom>
          <a:solidFill>
            <a:schemeClr val="tx2">
              <a:lumMod val="50000"/>
            </a:schemeClr>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74" name="TextBox 73">
            <a:extLst>
              <a:ext uri="{FF2B5EF4-FFF2-40B4-BE49-F238E27FC236}">
                <a16:creationId xmlns:a16="http://schemas.microsoft.com/office/drawing/2014/main" id="{2DB9C58A-2902-1AC1-CE91-76E13D00B806}"/>
              </a:ext>
            </a:extLst>
          </p:cNvPr>
          <p:cNvSpPr txBox="1"/>
          <p:nvPr/>
        </p:nvSpPr>
        <p:spPr>
          <a:xfrm>
            <a:off x="840622" y="3743371"/>
            <a:ext cx="511679" cy="246221"/>
          </a:xfrm>
          <a:prstGeom prst="rect">
            <a:avLst/>
          </a:prstGeom>
          <a:noFill/>
        </p:spPr>
        <p:txBody>
          <a:bodyPr wrap="none" rtlCol="0">
            <a:spAutoFit/>
          </a:bodyPr>
          <a:lstStyle/>
          <a:p>
            <a:r>
              <a:rPr lang="en-US" sz="1000">
                <a:solidFill>
                  <a:srgbClr val="000000"/>
                </a:solidFill>
                <a:latin typeface="Calibri" panose="020F0502020204030204" pitchFamily="34" charset="0"/>
              </a:rPr>
              <a:t>0-25%</a:t>
            </a:r>
          </a:p>
        </p:txBody>
      </p:sp>
      <p:sp>
        <p:nvSpPr>
          <p:cNvPr id="75" name="TextBox 74">
            <a:extLst>
              <a:ext uri="{FF2B5EF4-FFF2-40B4-BE49-F238E27FC236}">
                <a16:creationId xmlns:a16="http://schemas.microsoft.com/office/drawing/2014/main" id="{6C01CB84-A19B-D0F8-A04A-B619CAD133E5}"/>
              </a:ext>
            </a:extLst>
          </p:cNvPr>
          <p:cNvSpPr txBox="1"/>
          <p:nvPr/>
        </p:nvSpPr>
        <p:spPr>
          <a:xfrm>
            <a:off x="843381" y="3947832"/>
            <a:ext cx="577402" cy="246221"/>
          </a:xfrm>
          <a:prstGeom prst="rect">
            <a:avLst/>
          </a:prstGeom>
          <a:noFill/>
        </p:spPr>
        <p:txBody>
          <a:bodyPr wrap="none" lIns="91440" tIns="45720" rIns="91440" bIns="45720" rtlCol="0" anchor="t">
            <a:spAutoFit/>
          </a:bodyPr>
          <a:lstStyle/>
          <a:p>
            <a:r>
              <a:rPr lang="en-US" sz="1000">
                <a:solidFill>
                  <a:srgbClr val="000000"/>
                </a:solidFill>
                <a:latin typeface="Calibri"/>
                <a:ea typeface="Calibri"/>
                <a:cs typeface="Calibri"/>
              </a:rPr>
              <a:t>26-50%</a:t>
            </a:r>
          </a:p>
        </p:txBody>
      </p:sp>
      <p:sp>
        <p:nvSpPr>
          <p:cNvPr id="76" name="TextBox 75">
            <a:extLst>
              <a:ext uri="{FF2B5EF4-FFF2-40B4-BE49-F238E27FC236}">
                <a16:creationId xmlns:a16="http://schemas.microsoft.com/office/drawing/2014/main" id="{42A0B755-4439-0839-A836-1BC0482F4B04}"/>
              </a:ext>
            </a:extLst>
          </p:cNvPr>
          <p:cNvSpPr txBox="1"/>
          <p:nvPr/>
        </p:nvSpPr>
        <p:spPr>
          <a:xfrm>
            <a:off x="843381" y="4231284"/>
            <a:ext cx="577402" cy="246221"/>
          </a:xfrm>
          <a:prstGeom prst="rect">
            <a:avLst/>
          </a:prstGeom>
          <a:noFill/>
        </p:spPr>
        <p:txBody>
          <a:bodyPr wrap="none" rtlCol="0">
            <a:spAutoFit/>
          </a:bodyPr>
          <a:lstStyle/>
          <a:p>
            <a:r>
              <a:rPr lang="en-US" sz="1000">
                <a:solidFill>
                  <a:srgbClr val="000000"/>
                </a:solidFill>
                <a:latin typeface="Calibri" panose="020F0502020204030204" pitchFamily="34" charset="0"/>
              </a:rPr>
              <a:t>51-75%</a:t>
            </a:r>
          </a:p>
        </p:txBody>
      </p:sp>
      <p:sp>
        <p:nvSpPr>
          <p:cNvPr id="77" name="TextBox 76">
            <a:extLst>
              <a:ext uri="{FF2B5EF4-FFF2-40B4-BE49-F238E27FC236}">
                <a16:creationId xmlns:a16="http://schemas.microsoft.com/office/drawing/2014/main" id="{2ED255D6-83D6-82E8-EE0B-8BCC4F22A4F2}"/>
              </a:ext>
            </a:extLst>
          </p:cNvPr>
          <p:cNvSpPr txBox="1"/>
          <p:nvPr/>
        </p:nvSpPr>
        <p:spPr>
          <a:xfrm>
            <a:off x="840622" y="4593869"/>
            <a:ext cx="643125" cy="246221"/>
          </a:xfrm>
          <a:prstGeom prst="rect">
            <a:avLst/>
          </a:prstGeom>
          <a:noFill/>
        </p:spPr>
        <p:txBody>
          <a:bodyPr wrap="none" rtlCol="0">
            <a:spAutoFit/>
          </a:bodyPr>
          <a:lstStyle/>
          <a:p>
            <a:r>
              <a:rPr lang="en-US" sz="1000">
                <a:solidFill>
                  <a:srgbClr val="000000"/>
                </a:solidFill>
                <a:latin typeface="Calibri" panose="020F0502020204030204" pitchFamily="34" charset="0"/>
              </a:rPr>
              <a:t>76-100%</a:t>
            </a:r>
          </a:p>
        </p:txBody>
      </p:sp>
      <p:cxnSp>
        <p:nvCxnSpPr>
          <p:cNvPr id="117" name="Straight Connector 116">
            <a:extLst>
              <a:ext uri="{FF2B5EF4-FFF2-40B4-BE49-F238E27FC236}">
                <a16:creationId xmlns:a16="http://schemas.microsoft.com/office/drawing/2014/main" id="{DFEEA301-806C-84E3-5EB6-B0B9008E3289}"/>
              </a:ext>
              <a:ext uri="{C183D7F6-B498-43B3-948B-1728B52AA6E4}">
                <adec:decorative xmlns:adec="http://schemas.microsoft.com/office/drawing/2017/decorative" val="1"/>
              </a:ext>
            </a:extLst>
          </p:cNvPr>
          <p:cNvCxnSpPr>
            <a:cxnSpLocks/>
          </p:cNvCxnSpPr>
          <p:nvPr/>
        </p:nvCxnSpPr>
        <p:spPr>
          <a:xfrm>
            <a:off x="6961972" y="2467483"/>
            <a:ext cx="722482" cy="289611"/>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17BF117F-05E8-77C8-974F-0A2568CE84D7}"/>
              </a:ext>
              <a:ext uri="{C183D7F6-B498-43B3-948B-1728B52AA6E4}">
                <adec:decorative xmlns:adec="http://schemas.microsoft.com/office/drawing/2017/decorative" val="1"/>
              </a:ext>
            </a:extLst>
          </p:cNvPr>
          <p:cNvCxnSpPr>
            <a:cxnSpLocks/>
          </p:cNvCxnSpPr>
          <p:nvPr/>
        </p:nvCxnSpPr>
        <p:spPr>
          <a:xfrm>
            <a:off x="7129487" y="2776971"/>
            <a:ext cx="525259" cy="156458"/>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DF7BF377-02CB-7948-43DB-A3FD38D80A45}"/>
              </a:ext>
              <a:ext uri="{C183D7F6-B498-43B3-948B-1728B52AA6E4}">
                <adec:decorative xmlns:adec="http://schemas.microsoft.com/office/drawing/2017/decorative" val="1"/>
              </a:ext>
            </a:extLst>
          </p:cNvPr>
          <p:cNvCxnSpPr>
            <a:cxnSpLocks/>
          </p:cNvCxnSpPr>
          <p:nvPr/>
        </p:nvCxnSpPr>
        <p:spPr>
          <a:xfrm>
            <a:off x="6860678" y="2815362"/>
            <a:ext cx="771519" cy="275257"/>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3F186936-8D30-F37B-6A6A-67CF86C08C03}"/>
              </a:ext>
              <a:ext uri="{C183D7F6-B498-43B3-948B-1728B52AA6E4}">
                <adec:decorative xmlns:adec="http://schemas.microsoft.com/office/drawing/2017/decorative" val="1"/>
              </a:ext>
            </a:extLst>
          </p:cNvPr>
          <p:cNvCxnSpPr>
            <a:cxnSpLocks/>
          </p:cNvCxnSpPr>
          <p:nvPr/>
        </p:nvCxnSpPr>
        <p:spPr>
          <a:xfrm>
            <a:off x="7086523" y="3020650"/>
            <a:ext cx="607517" cy="274908"/>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7" name="Oval 6" descr="Atlanta: 23%">
            <a:extLst>
              <a:ext uri="{FF2B5EF4-FFF2-40B4-BE49-F238E27FC236}">
                <a16:creationId xmlns:a16="http://schemas.microsoft.com/office/drawing/2014/main" id="{650E8964-6468-380D-5D1D-36C8B91A71A3}"/>
              </a:ext>
            </a:extLst>
          </p:cNvPr>
          <p:cNvSpPr/>
          <p:nvPr/>
        </p:nvSpPr>
        <p:spPr>
          <a:xfrm>
            <a:off x="6138320" y="3481383"/>
            <a:ext cx="91440" cy="91440"/>
          </a:xfrm>
          <a:prstGeom prst="ellipse">
            <a:avLst/>
          </a:prstGeom>
          <a:solidFill>
            <a:schemeClr val="tx2">
              <a:lumMod val="20000"/>
              <a:lumOff val="80000"/>
            </a:schemeClr>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78" name="Oval 77" descr="Baltimore: 7%">
            <a:extLst>
              <a:ext uri="{FF2B5EF4-FFF2-40B4-BE49-F238E27FC236}">
                <a16:creationId xmlns:a16="http://schemas.microsoft.com/office/drawing/2014/main" id="{7382B388-E09C-B7C8-DB1C-7E0DDBBC1021}"/>
              </a:ext>
            </a:extLst>
          </p:cNvPr>
          <p:cNvSpPr/>
          <p:nvPr/>
        </p:nvSpPr>
        <p:spPr>
          <a:xfrm>
            <a:off x="6903643" y="2690242"/>
            <a:ext cx="91440" cy="91440"/>
          </a:xfrm>
          <a:prstGeom prst="ellipse">
            <a:avLst/>
          </a:prstGeom>
          <a:solidFill>
            <a:schemeClr val="tx2">
              <a:lumMod val="20000"/>
              <a:lumOff val="80000"/>
            </a:schemeClr>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79" name="Oval 78" descr="Chicago: 49%">
            <a:extLst>
              <a:ext uri="{FF2B5EF4-FFF2-40B4-BE49-F238E27FC236}">
                <a16:creationId xmlns:a16="http://schemas.microsoft.com/office/drawing/2014/main" id="{B438942A-98F2-E00C-3F53-2EAB8F82885C}"/>
              </a:ext>
            </a:extLst>
          </p:cNvPr>
          <p:cNvSpPr/>
          <p:nvPr/>
        </p:nvSpPr>
        <p:spPr>
          <a:xfrm>
            <a:off x="5427326" y="2436673"/>
            <a:ext cx="91440" cy="91440"/>
          </a:xfrm>
          <a:prstGeom prst="ellipse">
            <a:avLst/>
          </a:prstGeom>
          <a:solidFill>
            <a:schemeClr val="tx2">
              <a:lumMod val="20000"/>
              <a:lumOff val="80000"/>
            </a:schemeClr>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80" name="Oval 79" descr="Denver: 20%">
            <a:extLst>
              <a:ext uri="{FF2B5EF4-FFF2-40B4-BE49-F238E27FC236}">
                <a16:creationId xmlns:a16="http://schemas.microsoft.com/office/drawing/2014/main" id="{19225135-00A3-066F-95A2-719C4E762A7B}"/>
              </a:ext>
            </a:extLst>
          </p:cNvPr>
          <p:cNvSpPr/>
          <p:nvPr/>
        </p:nvSpPr>
        <p:spPr>
          <a:xfrm>
            <a:off x="3593212" y="2643816"/>
            <a:ext cx="91440" cy="91440"/>
          </a:xfrm>
          <a:prstGeom prst="ellipse">
            <a:avLst/>
          </a:prstGeom>
          <a:solidFill>
            <a:schemeClr val="tx2">
              <a:lumMod val="20000"/>
              <a:lumOff val="80000"/>
            </a:schemeClr>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81" name="Oval 80" descr="Detroit: 16%">
            <a:extLst>
              <a:ext uri="{FF2B5EF4-FFF2-40B4-BE49-F238E27FC236}">
                <a16:creationId xmlns:a16="http://schemas.microsoft.com/office/drawing/2014/main" id="{69C3E0D6-F7CF-0E3E-7620-348DBFB84069}"/>
              </a:ext>
            </a:extLst>
          </p:cNvPr>
          <p:cNvSpPr/>
          <p:nvPr/>
        </p:nvSpPr>
        <p:spPr>
          <a:xfrm>
            <a:off x="5984639" y="2308338"/>
            <a:ext cx="91440" cy="91440"/>
          </a:xfrm>
          <a:prstGeom prst="ellipse">
            <a:avLst/>
          </a:prstGeom>
          <a:solidFill>
            <a:schemeClr val="tx2">
              <a:lumMod val="20000"/>
              <a:lumOff val="80000"/>
            </a:schemeClr>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82" name="Oval 81" descr="Houston: 41%">
            <a:extLst>
              <a:ext uri="{FF2B5EF4-FFF2-40B4-BE49-F238E27FC236}">
                <a16:creationId xmlns:a16="http://schemas.microsoft.com/office/drawing/2014/main" id="{416526C9-EBC3-1BFA-E002-606C79113AB2}"/>
              </a:ext>
            </a:extLst>
          </p:cNvPr>
          <p:cNvSpPr/>
          <p:nvPr/>
        </p:nvSpPr>
        <p:spPr>
          <a:xfrm>
            <a:off x="4572000" y="4171423"/>
            <a:ext cx="182880" cy="182880"/>
          </a:xfrm>
          <a:prstGeom prst="ellipse">
            <a:avLst/>
          </a:prstGeom>
          <a:solidFill>
            <a:schemeClr val="tx2">
              <a:lumMod val="60000"/>
              <a:lumOff val="40000"/>
            </a:schemeClr>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83" name="Oval 82" descr="Indianapolis: 20%">
            <a:extLst>
              <a:ext uri="{FF2B5EF4-FFF2-40B4-BE49-F238E27FC236}">
                <a16:creationId xmlns:a16="http://schemas.microsoft.com/office/drawing/2014/main" id="{F22927E9-4233-3091-FA1B-8BBF60F8580B}"/>
              </a:ext>
            </a:extLst>
          </p:cNvPr>
          <p:cNvSpPr/>
          <p:nvPr/>
        </p:nvSpPr>
        <p:spPr>
          <a:xfrm>
            <a:off x="5790584" y="2598096"/>
            <a:ext cx="91440" cy="91440"/>
          </a:xfrm>
          <a:prstGeom prst="ellipse">
            <a:avLst/>
          </a:prstGeom>
          <a:solidFill>
            <a:schemeClr val="tx2">
              <a:lumMod val="20000"/>
              <a:lumOff val="80000"/>
            </a:schemeClr>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84" name="Oval 83" descr="Los Angeles: 22%">
            <a:extLst>
              <a:ext uri="{FF2B5EF4-FFF2-40B4-BE49-F238E27FC236}">
                <a16:creationId xmlns:a16="http://schemas.microsoft.com/office/drawing/2014/main" id="{0C11092D-2177-27A9-5171-28FFC0936EC0}"/>
              </a:ext>
            </a:extLst>
          </p:cNvPr>
          <p:cNvSpPr/>
          <p:nvPr/>
        </p:nvSpPr>
        <p:spPr>
          <a:xfrm>
            <a:off x="1689265" y="3042201"/>
            <a:ext cx="91440" cy="91440"/>
          </a:xfrm>
          <a:prstGeom prst="ellipse">
            <a:avLst/>
          </a:prstGeom>
          <a:solidFill>
            <a:schemeClr val="tx2">
              <a:lumMod val="20000"/>
              <a:lumOff val="80000"/>
            </a:schemeClr>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85" name="Oval 84" descr="New Orleans: 11%">
            <a:extLst>
              <a:ext uri="{FF2B5EF4-FFF2-40B4-BE49-F238E27FC236}">
                <a16:creationId xmlns:a16="http://schemas.microsoft.com/office/drawing/2014/main" id="{534CD165-6A70-CB05-62B7-C82D588F2B0B}"/>
              </a:ext>
            </a:extLst>
          </p:cNvPr>
          <p:cNvSpPr/>
          <p:nvPr/>
        </p:nvSpPr>
        <p:spPr>
          <a:xfrm>
            <a:off x="5387499" y="4122936"/>
            <a:ext cx="91440" cy="91440"/>
          </a:xfrm>
          <a:prstGeom prst="ellipse">
            <a:avLst/>
          </a:prstGeom>
          <a:solidFill>
            <a:schemeClr val="tx2">
              <a:lumMod val="20000"/>
              <a:lumOff val="80000"/>
            </a:schemeClr>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86" name="Oval 85" descr="New York City: 10%">
            <a:extLst>
              <a:ext uri="{FF2B5EF4-FFF2-40B4-BE49-F238E27FC236}">
                <a16:creationId xmlns:a16="http://schemas.microsoft.com/office/drawing/2014/main" id="{5E2411A7-CB20-6D4D-6634-9950CF387DF5}"/>
              </a:ext>
            </a:extLst>
          </p:cNvPr>
          <p:cNvSpPr/>
          <p:nvPr/>
        </p:nvSpPr>
        <p:spPr>
          <a:xfrm>
            <a:off x="7200717" y="2256350"/>
            <a:ext cx="91440" cy="91440"/>
          </a:xfrm>
          <a:prstGeom prst="ellipse">
            <a:avLst/>
          </a:prstGeom>
          <a:solidFill>
            <a:schemeClr val="tx2">
              <a:lumMod val="20000"/>
              <a:lumOff val="80000"/>
            </a:schemeClr>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87" name="Oval 86" descr="Newark: 19%">
            <a:extLst>
              <a:ext uri="{FF2B5EF4-FFF2-40B4-BE49-F238E27FC236}">
                <a16:creationId xmlns:a16="http://schemas.microsoft.com/office/drawing/2014/main" id="{B89DCA68-01E0-D7EF-A6A0-5A5885B0691F}"/>
              </a:ext>
            </a:extLst>
          </p:cNvPr>
          <p:cNvSpPr/>
          <p:nvPr/>
        </p:nvSpPr>
        <p:spPr>
          <a:xfrm>
            <a:off x="7110307" y="2367667"/>
            <a:ext cx="91440" cy="91440"/>
          </a:xfrm>
          <a:prstGeom prst="ellipse">
            <a:avLst/>
          </a:prstGeom>
          <a:solidFill>
            <a:schemeClr val="tx2">
              <a:lumMod val="20000"/>
              <a:lumOff val="80000"/>
            </a:schemeClr>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88" name="Oval 87" descr="Philadelphia: 6%">
            <a:extLst>
              <a:ext uri="{FF2B5EF4-FFF2-40B4-BE49-F238E27FC236}">
                <a16:creationId xmlns:a16="http://schemas.microsoft.com/office/drawing/2014/main" id="{5C08EA67-8889-E90B-927E-75B11DD3F849}"/>
              </a:ext>
            </a:extLst>
          </p:cNvPr>
          <p:cNvSpPr/>
          <p:nvPr/>
        </p:nvSpPr>
        <p:spPr>
          <a:xfrm>
            <a:off x="6903643" y="2417575"/>
            <a:ext cx="91440" cy="91440"/>
          </a:xfrm>
          <a:prstGeom prst="ellipse">
            <a:avLst/>
          </a:prstGeom>
          <a:solidFill>
            <a:schemeClr val="tx2">
              <a:lumMod val="20000"/>
              <a:lumOff val="80000"/>
            </a:schemeClr>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89" name="Oval 88" descr="San Diego: 19%">
            <a:extLst>
              <a:ext uri="{FF2B5EF4-FFF2-40B4-BE49-F238E27FC236}">
                <a16:creationId xmlns:a16="http://schemas.microsoft.com/office/drawing/2014/main" id="{B6B7CE58-586E-0A89-3BAF-71D7B15805FA}"/>
              </a:ext>
            </a:extLst>
          </p:cNvPr>
          <p:cNvSpPr/>
          <p:nvPr/>
        </p:nvSpPr>
        <p:spPr>
          <a:xfrm>
            <a:off x="2005479" y="3389943"/>
            <a:ext cx="91440" cy="91440"/>
          </a:xfrm>
          <a:prstGeom prst="ellipse">
            <a:avLst/>
          </a:prstGeom>
          <a:solidFill>
            <a:schemeClr val="tx2">
              <a:lumMod val="20000"/>
              <a:lumOff val="80000"/>
            </a:schemeClr>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90" name="Oval 89" descr="San Francisco: 10%">
            <a:extLst>
              <a:ext uri="{FF2B5EF4-FFF2-40B4-BE49-F238E27FC236}">
                <a16:creationId xmlns:a16="http://schemas.microsoft.com/office/drawing/2014/main" id="{F0D410D1-2F37-7904-6A5F-7314CEC3F78F}"/>
              </a:ext>
            </a:extLst>
          </p:cNvPr>
          <p:cNvSpPr/>
          <p:nvPr/>
        </p:nvSpPr>
        <p:spPr>
          <a:xfrm>
            <a:off x="1596609" y="2624221"/>
            <a:ext cx="91440" cy="91440"/>
          </a:xfrm>
          <a:prstGeom prst="ellipse">
            <a:avLst/>
          </a:prstGeom>
          <a:solidFill>
            <a:schemeClr val="tx2">
              <a:lumMod val="20000"/>
              <a:lumOff val="80000"/>
            </a:schemeClr>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91" name="Oval 90" descr="San Juan: 43%">
            <a:extLst>
              <a:ext uri="{FF2B5EF4-FFF2-40B4-BE49-F238E27FC236}">
                <a16:creationId xmlns:a16="http://schemas.microsoft.com/office/drawing/2014/main" id="{444BE233-F939-0D85-D167-996C25DB5B94}"/>
              </a:ext>
            </a:extLst>
          </p:cNvPr>
          <p:cNvSpPr/>
          <p:nvPr/>
        </p:nvSpPr>
        <p:spPr>
          <a:xfrm>
            <a:off x="7593014" y="4813824"/>
            <a:ext cx="182880" cy="182880"/>
          </a:xfrm>
          <a:prstGeom prst="ellipse">
            <a:avLst/>
          </a:prstGeom>
          <a:solidFill>
            <a:schemeClr val="tx2">
              <a:lumMod val="60000"/>
              <a:lumOff val="40000"/>
            </a:schemeClr>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800">
              <a:latin typeface="Calibri" panose="020F0502020204030204" pitchFamily="34" charset="0"/>
              <a:ea typeface="Calibri" panose="020F0502020204030204" pitchFamily="34" charset="0"/>
              <a:cs typeface="Calibri" panose="020F0502020204030204" pitchFamily="34" charset="0"/>
            </a:endParaRPr>
          </a:p>
        </p:txBody>
      </p:sp>
      <p:sp>
        <p:nvSpPr>
          <p:cNvPr id="92" name="Oval 91" descr="Seattle: 10%">
            <a:extLst>
              <a:ext uri="{FF2B5EF4-FFF2-40B4-BE49-F238E27FC236}">
                <a16:creationId xmlns:a16="http://schemas.microsoft.com/office/drawing/2014/main" id="{48F1E598-C74E-551F-486C-090DFECAEA42}"/>
              </a:ext>
            </a:extLst>
          </p:cNvPr>
          <p:cNvSpPr/>
          <p:nvPr/>
        </p:nvSpPr>
        <p:spPr>
          <a:xfrm>
            <a:off x="2051199" y="1324550"/>
            <a:ext cx="91440" cy="91440"/>
          </a:xfrm>
          <a:prstGeom prst="ellipse">
            <a:avLst/>
          </a:prstGeom>
          <a:solidFill>
            <a:schemeClr val="tx2">
              <a:lumMod val="20000"/>
              <a:lumOff val="80000"/>
            </a:schemeClr>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93" name="Oval 92" descr="Virginia Beach: 18%">
            <a:extLst>
              <a:ext uri="{FF2B5EF4-FFF2-40B4-BE49-F238E27FC236}">
                <a16:creationId xmlns:a16="http://schemas.microsoft.com/office/drawing/2014/main" id="{8583CF0B-AAF3-2D85-BF06-B8793AFA2284}"/>
              </a:ext>
            </a:extLst>
          </p:cNvPr>
          <p:cNvSpPr/>
          <p:nvPr/>
        </p:nvSpPr>
        <p:spPr>
          <a:xfrm>
            <a:off x="6995083" y="2946484"/>
            <a:ext cx="91440" cy="91440"/>
          </a:xfrm>
          <a:prstGeom prst="ellipse">
            <a:avLst/>
          </a:prstGeom>
          <a:solidFill>
            <a:schemeClr val="tx2">
              <a:lumMod val="20000"/>
              <a:lumOff val="80000"/>
            </a:schemeClr>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sp>
        <p:nvSpPr>
          <p:cNvPr id="94" name="Oval 93" descr="Washington, DC: 12%">
            <a:extLst>
              <a:ext uri="{FF2B5EF4-FFF2-40B4-BE49-F238E27FC236}">
                <a16:creationId xmlns:a16="http://schemas.microsoft.com/office/drawing/2014/main" id="{C4D41BD8-57AB-A277-0B0C-52F44FDEAE8C}"/>
              </a:ext>
            </a:extLst>
          </p:cNvPr>
          <p:cNvSpPr/>
          <p:nvPr/>
        </p:nvSpPr>
        <p:spPr>
          <a:xfrm>
            <a:off x="6798835" y="2776971"/>
            <a:ext cx="91440" cy="91440"/>
          </a:xfrm>
          <a:prstGeom prst="ellipse">
            <a:avLst/>
          </a:prstGeom>
          <a:solidFill>
            <a:schemeClr val="tx2">
              <a:lumMod val="20000"/>
              <a:lumOff val="80000"/>
            </a:schemeClr>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cxnSp>
        <p:nvCxnSpPr>
          <p:cNvPr id="95" name="Straight Connector 94">
            <a:extLst>
              <a:ext uri="{FF2B5EF4-FFF2-40B4-BE49-F238E27FC236}">
                <a16:creationId xmlns:a16="http://schemas.microsoft.com/office/drawing/2014/main" id="{7FD4C260-BFD7-B140-7D74-8827A57529A7}"/>
              </a:ext>
              <a:ext uri="{C183D7F6-B498-43B3-948B-1728B52AA6E4}">
                <adec:decorative xmlns:adec="http://schemas.microsoft.com/office/drawing/2017/decorative" val="1"/>
              </a:ext>
            </a:extLst>
          </p:cNvPr>
          <p:cNvCxnSpPr>
            <a:cxnSpLocks/>
          </p:cNvCxnSpPr>
          <p:nvPr/>
        </p:nvCxnSpPr>
        <p:spPr>
          <a:xfrm>
            <a:off x="7323213" y="2326166"/>
            <a:ext cx="361241" cy="21624"/>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7EC2AF1B-0A9A-A665-7F7E-1D4A2F3F23C1}"/>
              </a:ext>
              <a:ext uri="{C183D7F6-B498-43B3-948B-1728B52AA6E4}">
                <adec:decorative xmlns:adec="http://schemas.microsoft.com/office/drawing/2017/decorative" val="1"/>
              </a:ext>
            </a:extLst>
          </p:cNvPr>
          <p:cNvCxnSpPr>
            <a:cxnSpLocks/>
            <a:stCxn id="87" idx="6"/>
          </p:cNvCxnSpPr>
          <p:nvPr/>
        </p:nvCxnSpPr>
        <p:spPr>
          <a:xfrm>
            <a:off x="7201747" y="2413387"/>
            <a:ext cx="499411" cy="103928"/>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2" name="Oval 1" descr="Portland: 17%">
            <a:extLst>
              <a:ext uri="{FF2B5EF4-FFF2-40B4-BE49-F238E27FC236}">
                <a16:creationId xmlns:a16="http://schemas.microsoft.com/office/drawing/2014/main" id="{72C0DC1C-AAC2-A636-C977-8B69C0BE42E4}"/>
              </a:ext>
            </a:extLst>
          </p:cNvPr>
          <p:cNvSpPr/>
          <p:nvPr/>
        </p:nvSpPr>
        <p:spPr>
          <a:xfrm>
            <a:off x="1868930" y="1606292"/>
            <a:ext cx="91440" cy="91440"/>
          </a:xfrm>
          <a:prstGeom prst="ellipse">
            <a:avLst/>
          </a:prstGeom>
          <a:solidFill>
            <a:schemeClr val="tx2">
              <a:lumMod val="20000"/>
              <a:lumOff val="80000"/>
            </a:schemeClr>
          </a:solidFill>
          <a:ln>
            <a:solidFill>
              <a:schemeClr val="tx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00">
              <a:latin typeface="Calibri" panose="020F0502020204030204" pitchFamily="34" charset="0"/>
              <a:ea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3B17DCC7-A9D5-11A9-15CA-FC62FC71D088}"/>
              </a:ext>
              <a:ext uri="{C183D7F6-B498-43B3-948B-1728B52AA6E4}">
                <adec:decorative xmlns:adec="http://schemas.microsoft.com/office/drawing/2017/decorative" val="1"/>
              </a:ext>
            </a:extLst>
          </p:cNvPr>
          <p:cNvCxnSpPr>
            <a:cxnSpLocks/>
          </p:cNvCxnSpPr>
          <p:nvPr/>
        </p:nvCxnSpPr>
        <p:spPr>
          <a:xfrm flipV="1">
            <a:off x="6061479" y="1905053"/>
            <a:ext cx="153681" cy="397017"/>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3981DCE4-08DB-7DA0-09C4-7EEEF1592BAF}"/>
              </a:ext>
              <a:ext uri="{C183D7F6-B498-43B3-948B-1728B52AA6E4}">
                <adec:decorative xmlns:adec="http://schemas.microsoft.com/office/drawing/2017/decorative" val="1"/>
              </a:ext>
            </a:extLst>
          </p:cNvPr>
          <p:cNvCxnSpPr>
            <a:cxnSpLocks/>
          </p:cNvCxnSpPr>
          <p:nvPr/>
        </p:nvCxnSpPr>
        <p:spPr>
          <a:xfrm flipH="1" flipV="1">
            <a:off x="5726631" y="1718659"/>
            <a:ext cx="107208" cy="879437"/>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056B2CBA-8BCE-E33C-A6DD-9221D2AB6AC3}"/>
              </a:ext>
              <a:ext uri="{C183D7F6-B498-43B3-948B-1728B52AA6E4}">
                <adec:decorative xmlns:adec="http://schemas.microsoft.com/office/drawing/2017/decorative" val="1"/>
              </a:ext>
            </a:extLst>
          </p:cNvPr>
          <p:cNvCxnSpPr>
            <a:cxnSpLocks/>
            <a:endCxn id="92" idx="2"/>
          </p:cNvCxnSpPr>
          <p:nvPr/>
        </p:nvCxnSpPr>
        <p:spPr>
          <a:xfrm>
            <a:off x="1780705" y="1324550"/>
            <a:ext cx="270494" cy="4572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97" name="TextBox 86">
            <a:extLst>
              <a:ext uri="{FF2B5EF4-FFF2-40B4-BE49-F238E27FC236}">
                <a16:creationId xmlns:a16="http://schemas.microsoft.com/office/drawing/2014/main" id="{F8278A3D-1D67-71E3-4874-5C951873CB68}"/>
              </a:ext>
            </a:extLst>
          </p:cNvPr>
          <p:cNvSpPr txBox="1"/>
          <p:nvPr/>
        </p:nvSpPr>
        <p:spPr>
          <a:xfrm>
            <a:off x="393347" y="4901647"/>
            <a:ext cx="3118779" cy="20005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a:lstStyle>
          <a:p>
            <a:r>
              <a:rPr lang="en-US" sz="700" i="1" dirty="0">
                <a:solidFill>
                  <a:srgbClr val="000000"/>
                </a:solidFill>
                <a:latin typeface="Calibri"/>
                <a:ea typeface="Calibri"/>
                <a:cs typeface="Calibri"/>
              </a:rPr>
              <a:t>Data Source: National HIV Behavioral Surveillance; Data Tables, Table A1</a:t>
            </a:r>
            <a:endParaRPr lang="en-US" sz="700" i="1" dirty="0">
              <a:solidFill>
                <a:srgbClr val="000000"/>
              </a:solidFill>
              <a:latin typeface="Calibri" panose="020F0502020204030204" pitchFamily="34" charset="0"/>
              <a:ea typeface="Calibri"/>
              <a:cs typeface="Calibri"/>
            </a:endParaRPr>
          </a:p>
        </p:txBody>
      </p:sp>
    </p:spTree>
    <p:extLst>
      <p:ext uri="{BB962C8B-B14F-4D97-AF65-F5344CB8AC3E}">
        <p14:creationId xmlns:p14="http://schemas.microsoft.com/office/powerpoint/2010/main" val="1576379049"/>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456E4E-6A00-FFCE-71F1-B8007EC4959F}"/>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50C17603-7373-24B6-F3EE-1A0C328F55F1}"/>
              </a:ext>
            </a:extLst>
          </p:cNvPr>
          <p:cNvSpPr>
            <a:spLocks noGrp="1"/>
          </p:cNvSpPr>
          <p:nvPr>
            <p:ph type="title" idx="4294967295"/>
          </p:nvPr>
        </p:nvSpPr>
        <p:spPr bwMode="auto">
          <a:xfrm>
            <a:off x="133484" y="160130"/>
            <a:ext cx="8104661" cy="521188"/>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6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Sexually transmitted infections (STIs) among persons who inject drugs</a:t>
            </a:r>
          </a:p>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2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National HIV Behavioral Surveillance—19 U.S. cities, 2024</a:t>
            </a:r>
          </a:p>
        </p:txBody>
      </p:sp>
      <p:pic>
        <p:nvPicPr>
          <p:cNvPr id="2" name="Picture 1" descr="National HIV Behavioral Surveillance (NHBS) logo, noting the population cycles (MSM, PWID, HET) and emphasizing the relevant cycle for this report (PWID).">
            <a:extLst>
              <a:ext uri="{FF2B5EF4-FFF2-40B4-BE49-F238E27FC236}">
                <a16:creationId xmlns:a16="http://schemas.microsoft.com/office/drawing/2014/main" id="{8CB87819-4FC6-2AB6-1F2A-5BFA2F7E3A5D}"/>
              </a:ex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8563" y="68268"/>
            <a:ext cx="828663" cy="828663"/>
          </a:xfrm>
          <a:prstGeom prst="rect">
            <a:avLst/>
          </a:prstGeom>
        </p:spPr>
      </p:pic>
      <p:graphicFrame>
        <p:nvGraphicFramePr>
          <p:cNvPr id="4" name="Chart 3" descr="Lollipop graph showing prevalence of any bacterial STI (chlamydia, gonorrhea, or syphilis) diagnosed in the past 12 months.">
            <a:extLst>
              <a:ext uri="{FF2B5EF4-FFF2-40B4-BE49-F238E27FC236}">
                <a16:creationId xmlns:a16="http://schemas.microsoft.com/office/drawing/2014/main" id="{0CEF9A88-FCD5-1794-B598-218117E1BA43}"/>
              </a:ext>
            </a:extLst>
          </p:cNvPr>
          <p:cNvGraphicFramePr/>
          <p:nvPr>
            <p:extLst>
              <p:ext uri="{D42A27DB-BD31-4B8C-83A1-F6EECF244321}">
                <p14:modId xmlns:p14="http://schemas.microsoft.com/office/powerpoint/2010/main" val="1234453273"/>
              </p:ext>
            </p:extLst>
          </p:nvPr>
        </p:nvGraphicFramePr>
        <p:xfrm>
          <a:off x="699279" y="1050755"/>
          <a:ext cx="7308131" cy="3487062"/>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a:extLst>
              <a:ext uri="{FF2B5EF4-FFF2-40B4-BE49-F238E27FC236}">
                <a16:creationId xmlns:a16="http://schemas.microsoft.com/office/drawing/2014/main" id="{C3F99063-809D-421A-43EB-83B4E66AF9CA}"/>
              </a:ext>
            </a:extLst>
          </p:cNvPr>
          <p:cNvSpPr txBox="1"/>
          <p:nvPr/>
        </p:nvSpPr>
        <p:spPr>
          <a:xfrm>
            <a:off x="452927" y="4770411"/>
            <a:ext cx="4568879" cy="230832"/>
          </a:xfrm>
          <a:prstGeom prst="rect">
            <a:avLst/>
          </a:prstGeom>
          <a:noFill/>
        </p:spPr>
        <p:txBody>
          <a:bodyPr wrap="none" rtlCol="0">
            <a:spAutoFit/>
          </a:bodyPr>
          <a:lstStyle/>
          <a:p>
            <a:r>
              <a:rPr lang="en-US" sz="900">
                <a:solidFill>
                  <a:srgbClr val="000000"/>
                </a:solidFill>
                <a:latin typeface="Calibri" panose="020F0502020204030204" pitchFamily="34" charset="0"/>
              </a:rPr>
              <a:t>*Received a diagnosis of gonorrhea, chlamydia, or syphilis in the 12 months before interview.</a:t>
            </a:r>
          </a:p>
        </p:txBody>
      </p:sp>
      <p:sp>
        <p:nvSpPr>
          <p:cNvPr id="6" name="Slide Number Placeholder 5">
            <a:extLst>
              <a:ext uri="{FF2B5EF4-FFF2-40B4-BE49-F238E27FC236}">
                <a16:creationId xmlns:a16="http://schemas.microsoft.com/office/drawing/2014/main" id="{3DECAB17-6215-63EB-8F52-2D9FAE367E1B}"/>
              </a:ext>
            </a:extLst>
          </p:cNvPr>
          <p:cNvSpPr>
            <a:spLocks noGrp="1"/>
          </p:cNvSpPr>
          <p:nvPr>
            <p:ph type="sldNum" sz="quarter" idx="13"/>
          </p:nvPr>
        </p:nvSpPr>
        <p:spPr/>
        <p:txBody>
          <a:bodyPr/>
          <a:lstStyle/>
          <a:p>
            <a:fld id="{D8E7DCDC-E408-4B61-982D-00D1D5E6AEFC}" type="slidenum">
              <a:rPr lang="en-US" smtClean="0"/>
              <a:pPr/>
              <a:t>23</a:t>
            </a:fld>
            <a:endParaRPr lang="en-US"/>
          </a:p>
        </p:txBody>
      </p:sp>
      <p:sp>
        <p:nvSpPr>
          <p:cNvPr id="7" name="TextBox 86">
            <a:extLst>
              <a:ext uri="{FF2B5EF4-FFF2-40B4-BE49-F238E27FC236}">
                <a16:creationId xmlns:a16="http://schemas.microsoft.com/office/drawing/2014/main" id="{A2EBFBB3-81BF-4440-D777-6E83114C793A}"/>
              </a:ext>
            </a:extLst>
          </p:cNvPr>
          <p:cNvSpPr txBox="1"/>
          <p:nvPr/>
        </p:nvSpPr>
        <p:spPr>
          <a:xfrm>
            <a:off x="455692" y="4943211"/>
            <a:ext cx="3118779" cy="20005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a:lstStyle>
          <a:p>
            <a:r>
              <a:rPr lang="en-US" sz="700" i="1" dirty="0">
                <a:solidFill>
                  <a:srgbClr val="000000"/>
                </a:solidFill>
                <a:latin typeface="Calibri"/>
                <a:ea typeface="Calibri"/>
                <a:cs typeface="Calibri"/>
              </a:rPr>
              <a:t>Data Source: National HIV Behavioral Surveillance; Data Tables, Table 11</a:t>
            </a:r>
            <a:endParaRPr lang="en-US" sz="700" i="1" dirty="0">
              <a:solidFill>
                <a:srgbClr val="000000"/>
              </a:solidFill>
              <a:latin typeface="Calibri" panose="020F0502020204030204" pitchFamily="34" charset="0"/>
              <a:ea typeface="Calibri"/>
              <a:cs typeface="Calibri"/>
            </a:endParaRPr>
          </a:p>
        </p:txBody>
      </p:sp>
    </p:spTree>
    <p:extLst>
      <p:ext uri="{BB962C8B-B14F-4D97-AF65-F5344CB8AC3E}">
        <p14:creationId xmlns:p14="http://schemas.microsoft.com/office/powerpoint/2010/main" val="1083747851"/>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B41AA-6DF4-9F05-DD74-B1202DAE0FA4}"/>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3936C152-125E-B179-BA6A-0998419A8AEA}"/>
              </a:ext>
            </a:extLst>
          </p:cNvPr>
          <p:cNvSpPr>
            <a:spLocks noGrp="1"/>
          </p:cNvSpPr>
          <p:nvPr>
            <p:ph type="title" idx="4294967295"/>
          </p:nvPr>
        </p:nvSpPr>
        <p:spPr bwMode="auto">
          <a:xfrm>
            <a:off x="133485" y="160130"/>
            <a:ext cx="6908800" cy="557046"/>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8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Hepatitis C virus (HCV) infection among persons who inject drugs</a:t>
            </a:r>
          </a:p>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2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National HIV Behavioral Surveillance—19 U.S. cities, 2024</a:t>
            </a:r>
          </a:p>
        </p:txBody>
      </p:sp>
      <p:pic>
        <p:nvPicPr>
          <p:cNvPr id="2" name="Picture 1" descr="National HIV Behavioral Surveillance (NHBS) logo, noting the population cycles (MSM, PWID, HET) and emphasizing the relevant cycle for this report (PWID).">
            <a:extLst>
              <a:ext uri="{FF2B5EF4-FFF2-40B4-BE49-F238E27FC236}">
                <a16:creationId xmlns:a16="http://schemas.microsoft.com/office/drawing/2014/main" id="{4E32189C-5263-9CA4-644A-FBC0B764E3BE}"/>
              </a:ex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8563" y="68268"/>
            <a:ext cx="828663" cy="828663"/>
          </a:xfrm>
          <a:prstGeom prst="rect">
            <a:avLst/>
          </a:prstGeom>
        </p:spPr>
      </p:pic>
      <p:graphicFrame>
        <p:nvGraphicFramePr>
          <p:cNvPr id="4" name="Chart 3" descr="Bar chart showing hepatitis C virus (HCV) testing, diagnosis, and medication use among persons who inject drugs.">
            <a:extLst>
              <a:ext uri="{FF2B5EF4-FFF2-40B4-BE49-F238E27FC236}">
                <a16:creationId xmlns:a16="http://schemas.microsoft.com/office/drawing/2014/main" id="{510312E5-00EE-6E80-8075-B8A3B2256A21}"/>
              </a:ext>
            </a:extLst>
          </p:cNvPr>
          <p:cNvGraphicFramePr/>
          <p:nvPr>
            <p:extLst>
              <p:ext uri="{D42A27DB-BD31-4B8C-83A1-F6EECF244321}">
                <p14:modId xmlns:p14="http://schemas.microsoft.com/office/powerpoint/2010/main" val="3911884484"/>
              </p:ext>
            </p:extLst>
          </p:nvPr>
        </p:nvGraphicFramePr>
        <p:xfrm>
          <a:off x="368248" y="1059796"/>
          <a:ext cx="8706926" cy="3684896"/>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a:extLst>
              <a:ext uri="{FF2B5EF4-FFF2-40B4-BE49-F238E27FC236}">
                <a16:creationId xmlns:a16="http://schemas.microsoft.com/office/drawing/2014/main" id="{51554D72-8A3F-AD79-BBF1-1411FA981BC7}"/>
              </a:ext>
            </a:extLst>
          </p:cNvPr>
          <p:cNvSpPr txBox="1"/>
          <p:nvPr/>
        </p:nvSpPr>
        <p:spPr>
          <a:xfrm>
            <a:off x="341231" y="4778106"/>
            <a:ext cx="3845925" cy="230832"/>
          </a:xfrm>
          <a:prstGeom prst="rect">
            <a:avLst/>
          </a:prstGeom>
          <a:noFill/>
        </p:spPr>
        <p:txBody>
          <a:bodyPr wrap="none" rtlCol="0">
            <a:spAutoFit/>
          </a:bodyPr>
          <a:lstStyle/>
          <a:p>
            <a:r>
              <a:rPr lang="en-US" sz="900" dirty="0">
                <a:solidFill>
                  <a:srgbClr val="000000"/>
                </a:solidFill>
                <a:latin typeface="Calibri" panose="020F0502020204030204" pitchFamily="34" charset="0"/>
              </a:rPr>
              <a:t>*Told they had HCV infection by a doctor, nurse, or other health care provider.</a:t>
            </a:r>
          </a:p>
        </p:txBody>
      </p:sp>
      <p:sp>
        <p:nvSpPr>
          <p:cNvPr id="6" name="Slide Number Placeholder 5">
            <a:extLst>
              <a:ext uri="{FF2B5EF4-FFF2-40B4-BE49-F238E27FC236}">
                <a16:creationId xmlns:a16="http://schemas.microsoft.com/office/drawing/2014/main" id="{BF09CD16-FAF0-F55B-8B39-54095DD049F5}"/>
              </a:ext>
            </a:extLst>
          </p:cNvPr>
          <p:cNvSpPr>
            <a:spLocks noGrp="1"/>
          </p:cNvSpPr>
          <p:nvPr>
            <p:ph type="sldNum" sz="quarter" idx="13"/>
          </p:nvPr>
        </p:nvSpPr>
        <p:spPr/>
        <p:txBody>
          <a:bodyPr/>
          <a:lstStyle/>
          <a:p>
            <a:fld id="{D8E7DCDC-E408-4B61-982D-00D1D5E6AEFC}" type="slidenum">
              <a:rPr lang="en-US" smtClean="0"/>
              <a:pPr/>
              <a:t>24</a:t>
            </a:fld>
            <a:endParaRPr lang="en-US"/>
          </a:p>
        </p:txBody>
      </p:sp>
      <p:sp>
        <p:nvSpPr>
          <p:cNvPr id="8" name="TextBox 86">
            <a:extLst>
              <a:ext uri="{FF2B5EF4-FFF2-40B4-BE49-F238E27FC236}">
                <a16:creationId xmlns:a16="http://schemas.microsoft.com/office/drawing/2014/main" id="{A860EADE-47B5-19C5-14B3-EA0DF4E26E6F}"/>
              </a:ext>
            </a:extLst>
          </p:cNvPr>
          <p:cNvSpPr txBox="1"/>
          <p:nvPr/>
        </p:nvSpPr>
        <p:spPr>
          <a:xfrm>
            <a:off x="393347" y="4932820"/>
            <a:ext cx="3118779" cy="20005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a:lstStyle>
          <a:p>
            <a:r>
              <a:rPr lang="en-US" sz="700" i="1" dirty="0">
                <a:solidFill>
                  <a:srgbClr val="000000"/>
                </a:solidFill>
                <a:latin typeface="Calibri"/>
                <a:ea typeface="Calibri"/>
                <a:cs typeface="Calibri"/>
              </a:rPr>
              <a:t>Data Source: National HIV Behavioral Surveillance; Data Tables, Table 12</a:t>
            </a:r>
            <a:endParaRPr lang="en-US" sz="700" i="1" dirty="0">
              <a:solidFill>
                <a:srgbClr val="000000"/>
              </a:solidFill>
              <a:latin typeface="Calibri" panose="020F0502020204030204" pitchFamily="34" charset="0"/>
              <a:ea typeface="Calibri"/>
              <a:cs typeface="Calibri"/>
            </a:endParaRPr>
          </a:p>
        </p:txBody>
      </p:sp>
    </p:spTree>
    <p:extLst>
      <p:ext uri="{BB962C8B-B14F-4D97-AF65-F5344CB8AC3E}">
        <p14:creationId xmlns:p14="http://schemas.microsoft.com/office/powerpoint/2010/main" val="3217070264"/>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56FB21-6605-E285-5840-6565DC85BFDE}"/>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564C5512-9FF0-D78F-62EB-3B8F693FF08C}"/>
              </a:ext>
            </a:extLst>
          </p:cNvPr>
          <p:cNvSpPr>
            <a:spLocks noGrp="1"/>
          </p:cNvSpPr>
          <p:nvPr>
            <p:ph type="title" idx="4294967295"/>
          </p:nvPr>
        </p:nvSpPr>
        <p:spPr bwMode="auto">
          <a:xfrm>
            <a:off x="133485" y="160130"/>
            <a:ext cx="7819490" cy="5948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8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Nonfatal opioid overdose among persons who inject drugs</a:t>
            </a:r>
          </a:p>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2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National HIV Behavioral Surveillance—19 U.S. cities, 2024</a:t>
            </a:r>
          </a:p>
        </p:txBody>
      </p:sp>
      <p:pic>
        <p:nvPicPr>
          <p:cNvPr id="2" name="Picture 1" descr="National HIV Behavioral Surveillance (NHBS) logo, noting the population cycles (MSM, PWID, HET) and emphasizing the relevant cycle for this report (PWID).">
            <a:extLst>
              <a:ext uri="{FF2B5EF4-FFF2-40B4-BE49-F238E27FC236}">
                <a16:creationId xmlns:a16="http://schemas.microsoft.com/office/drawing/2014/main" id="{C32D4EF1-C687-FDCC-DA82-2610DD2478ED}"/>
              </a:ex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8563" y="68268"/>
            <a:ext cx="828663" cy="828663"/>
          </a:xfrm>
          <a:prstGeom prst="rect">
            <a:avLst/>
          </a:prstGeom>
        </p:spPr>
      </p:pic>
      <p:sp>
        <p:nvSpPr>
          <p:cNvPr id="4" name="Rectangle 3">
            <a:extLst>
              <a:ext uri="{FF2B5EF4-FFF2-40B4-BE49-F238E27FC236}">
                <a16:creationId xmlns:a16="http://schemas.microsoft.com/office/drawing/2014/main" id="{2BC712B3-1FE5-7425-DF99-D48745DCF1C5}"/>
              </a:ext>
            </a:extLst>
          </p:cNvPr>
          <p:cNvSpPr/>
          <p:nvPr/>
        </p:nvSpPr>
        <p:spPr>
          <a:xfrm>
            <a:off x="5318804" y="2113351"/>
            <a:ext cx="1371600" cy="53215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a:solidFill>
                  <a:schemeClr val="accent3"/>
                </a:solidFill>
                <a:latin typeface="Calibri" panose="020F0502020204030204" pitchFamily="34" charset="0"/>
                <a:ea typeface="Calibri" panose="020F0502020204030204" pitchFamily="34" charset="0"/>
                <a:cs typeface="Calibri" panose="020F0502020204030204" pitchFamily="34" charset="0"/>
              </a:rPr>
              <a:t>30</a:t>
            </a:r>
            <a:r>
              <a:rPr lang="en-US" sz="4400">
                <a:solidFill>
                  <a:schemeClr val="accent3"/>
                </a:solidFill>
                <a:latin typeface="Calibri" panose="020F0502020204030204" pitchFamily="34" charset="0"/>
                <a:ea typeface="Calibri" panose="020F0502020204030204" pitchFamily="34" charset="0"/>
                <a:cs typeface="Calibri" panose="020F0502020204030204" pitchFamily="34" charset="0"/>
              </a:rPr>
              <a:t>%</a:t>
            </a:r>
          </a:p>
        </p:txBody>
      </p:sp>
      <p:sp>
        <p:nvSpPr>
          <p:cNvPr id="7" name="TextBox 6">
            <a:extLst>
              <a:ext uri="{FF2B5EF4-FFF2-40B4-BE49-F238E27FC236}">
                <a16:creationId xmlns:a16="http://schemas.microsoft.com/office/drawing/2014/main" id="{C226103A-D170-446C-D9E8-C46153A1597E}"/>
              </a:ext>
            </a:extLst>
          </p:cNvPr>
          <p:cNvSpPr txBox="1"/>
          <p:nvPr/>
        </p:nvSpPr>
        <p:spPr>
          <a:xfrm>
            <a:off x="4314116" y="2658910"/>
            <a:ext cx="3380975" cy="646331"/>
          </a:xfrm>
          <a:prstGeom prst="rect">
            <a:avLst/>
          </a:prstGeom>
          <a:noFill/>
        </p:spPr>
        <p:txBody>
          <a:bodyPr wrap="square" rtlCol="0">
            <a:spAutoFit/>
          </a:bodyPr>
          <a:lstStyle/>
          <a:p>
            <a:pPr algn="ctr"/>
            <a:r>
              <a:rPr lang="en-US" b="1" dirty="0">
                <a:solidFill>
                  <a:schemeClr val="accent3"/>
                </a:solidFill>
                <a:latin typeface="Calibri" panose="020F0502020204030204" pitchFamily="34" charset="0"/>
                <a:ea typeface="Calibri" panose="020F0502020204030204" pitchFamily="34" charset="0"/>
                <a:cs typeface="Calibri" panose="020F0502020204030204" pitchFamily="34" charset="0"/>
              </a:rPr>
              <a:t>had a nonfatal opioid overdose*, past 12 months </a:t>
            </a:r>
          </a:p>
        </p:txBody>
      </p:sp>
      <p:sp>
        <p:nvSpPr>
          <p:cNvPr id="11" name="TextBox 10">
            <a:extLst>
              <a:ext uri="{FF2B5EF4-FFF2-40B4-BE49-F238E27FC236}">
                <a16:creationId xmlns:a16="http://schemas.microsoft.com/office/drawing/2014/main" id="{1FCF5740-C546-8F36-F09B-1FE24744AC04}"/>
              </a:ext>
            </a:extLst>
          </p:cNvPr>
          <p:cNvSpPr txBox="1"/>
          <p:nvPr/>
        </p:nvSpPr>
        <p:spPr>
          <a:xfrm>
            <a:off x="492139" y="4694835"/>
            <a:ext cx="6718558" cy="369332"/>
          </a:xfrm>
          <a:prstGeom prst="rect">
            <a:avLst/>
          </a:prstGeom>
          <a:noFill/>
        </p:spPr>
        <p:txBody>
          <a:bodyPr wrap="square" lIns="91440" tIns="45720" rIns="91440" bIns="45720" rtlCol="0" anchor="t">
            <a:spAutoFit/>
          </a:bodyPr>
          <a:lstStyle/>
          <a:p>
            <a:r>
              <a:rPr lang="en-US" sz="900" dirty="0">
                <a:solidFill>
                  <a:srgbClr val="000000"/>
                </a:solidFill>
                <a:latin typeface="Calibri"/>
                <a:ea typeface="Calibri"/>
                <a:cs typeface="Calibri"/>
              </a:rPr>
              <a:t>Data include all persons who inject drugs who reported any injection or </a:t>
            </a:r>
            <a:r>
              <a:rPr lang="en-US" sz="900" dirty="0" err="1">
                <a:solidFill>
                  <a:srgbClr val="000000"/>
                </a:solidFill>
                <a:latin typeface="Calibri"/>
                <a:ea typeface="Calibri"/>
                <a:cs typeface="Calibri"/>
              </a:rPr>
              <a:t>noninjection</a:t>
            </a:r>
            <a:r>
              <a:rPr lang="en-US" sz="900" dirty="0">
                <a:solidFill>
                  <a:srgbClr val="000000"/>
                </a:solidFill>
                <a:latin typeface="Calibri"/>
                <a:ea typeface="Calibri"/>
                <a:cs typeface="Calibri"/>
              </a:rPr>
              <a:t> opioid use in the 12 months before interview.</a:t>
            </a:r>
          </a:p>
          <a:p>
            <a:r>
              <a:rPr lang="en-US" sz="900" dirty="0">
                <a:solidFill>
                  <a:srgbClr val="000000"/>
                </a:solidFill>
                <a:latin typeface="Calibri"/>
                <a:ea typeface="Calibri"/>
                <a:cs typeface="Calibri"/>
              </a:rPr>
              <a:t>*Passed out, turned blue, or stopped breathing from using heroin or painkillers in the 12 months before interview.</a:t>
            </a:r>
          </a:p>
        </p:txBody>
      </p:sp>
      <p:sp>
        <p:nvSpPr>
          <p:cNvPr id="6" name="Slide Number Placeholder 5">
            <a:extLst>
              <a:ext uri="{FF2B5EF4-FFF2-40B4-BE49-F238E27FC236}">
                <a16:creationId xmlns:a16="http://schemas.microsoft.com/office/drawing/2014/main" id="{D17CDE51-225B-6E7C-BCD9-934C594652A2}"/>
              </a:ext>
            </a:extLst>
          </p:cNvPr>
          <p:cNvSpPr>
            <a:spLocks noGrp="1"/>
          </p:cNvSpPr>
          <p:nvPr>
            <p:ph type="sldNum" sz="quarter" idx="13"/>
          </p:nvPr>
        </p:nvSpPr>
        <p:spPr/>
        <p:txBody>
          <a:bodyPr/>
          <a:lstStyle/>
          <a:p>
            <a:fld id="{D8E7DCDC-E408-4B61-982D-00D1D5E6AEFC}" type="slidenum">
              <a:rPr lang="en-US" smtClean="0"/>
              <a:pPr/>
              <a:t>25</a:t>
            </a:fld>
            <a:endParaRPr lang="en-US"/>
          </a:p>
        </p:txBody>
      </p:sp>
      <p:sp>
        <p:nvSpPr>
          <p:cNvPr id="9" name="TextBox 86">
            <a:extLst>
              <a:ext uri="{FF2B5EF4-FFF2-40B4-BE49-F238E27FC236}">
                <a16:creationId xmlns:a16="http://schemas.microsoft.com/office/drawing/2014/main" id="{B5AA8F3D-1881-11D9-E3A9-CFA3A3C8CD49}"/>
              </a:ext>
            </a:extLst>
          </p:cNvPr>
          <p:cNvSpPr txBox="1"/>
          <p:nvPr/>
        </p:nvSpPr>
        <p:spPr>
          <a:xfrm>
            <a:off x="497256" y="4984775"/>
            <a:ext cx="3118779" cy="20005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a:lstStyle>
          <a:p>
            <a:r>
              <a:rPr lang="en-US" sz="700" i="1" dirty="0">
                <a:solidFill>
                  <a:srgbClr val="000000"/>
                </a:solidFill>
                <a:latin typeface="Calibri"/>
                <a:ea typeface="Calibri"/>
                <a:cs typeface="Calibri"/>
              </a:rPr>
              <a:t>Data Source: National HIV Behavioral Surveillance; Data Tables, Table 14a</a:t>
            </a:r>
            <a:endParaRPr lang="en-US" sz="700" i="1" dirty="0">
              <a:solidFill>
                <a:srgbClr val="000000"/>
              </a:solidFill>
              <a:latin typeface="Calibri" panose="020F0502020204030204" pitchFamily="34" charset="0"/>
              <a:ea typeface="Calibri"/>
              <a:cs typeface="Calibri"/>
            </a:endParaRPr>
          </a:p>
        </p:txBody>
      </p:sp>
      <p:pic>
        <p:nvPicPr>
          <p:cNvPr id="10" name="Picture 9">
            <a:extLst>
              <a:ext uri="{FF2B5EF4-FFF2-40B4-BE49-F238E27FC236}">
                <a16:creationId xmlns:a16="http://schemas.microsoft.com/office/drawing/2014/main" id="{070CAEDE-9F37-F0B3-1248-E3B782AD1ABB}"/>
              </a:ext>
            </a:extLst>
          </p:cNvPr>
          <p:cNvPicPr>
            <a:picLocks noChangeAspect="1"/>
          </p:cNvPicPr>
          <p:nvPr/>
        </p:nvPicPr>
        <p:blipFill>
          <a:blip r:embed="rId4"/>
          <a:stretch>
            <a:fillRect/>
          </a:stretch>
        </p:blipFill>
        <p:spPr>
          <a:xfrm>
            <a:off x="1600157" y="1636702"/>
            <a:ext cx="2225040" cy="2301240"/>
          </a:xfrm>
          <a:prstGeom prst="rect">
            <a:avLst/>
          </a:prstGeom>
        </p:spPr>
      </p:pic>
    </p:spTree>
    <p:extLst>
      <p:ext uri="{BB962C8B-B14F-4D97-AF65-F5344CB8AC3E}">
        <p14:creationId xmlns:p14="http://schemas.microsoft.com/office/powerpoint/2010/main" val="1059570707"/>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67E4B-441D-375D-E219-7687DC3B9EEF}"/>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2604ACBD-6043-E23B-BF52-6035F174D8D5}"/>
              </a:ext>
            </a:extLst>
          </p:cNvPr>
          <p:cNvSpPr>
            <a:spLocks noGrp="1"/>
          </p:cNvSpPr>
          <p:nvPr>
            <p:ph type="title" idx="4294967295"/>
          </p:nvPr>
        </p:nvSpPr>
        <p:spPr bwMode="auto">
          <a:xfrm>
            <a:off x="133484" y="160129"/>
            <a:ext cx="7589929" cy="619799"/>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800" b="1"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t>Medications for opioid use disorder (MOUD) among persons who inject drugs</a:t>
            </a:r>
          </a:p>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200" b="1" i="0" u="none" strike="noStrike" kern="1200" cap="none" spc="0" normalizeH="0" baseline="0" noProof="0" dirty="0">
                <a:ln>
                  <a:noFill/>
                </a:ln>
                <a:solidFill>
                  <a:schemeClr val="bg1"/>
                </a:solidFill>
                <a:effectLst/>
                <a:uLnTx/>
                <a:uFillTx/>
                <a:latin typeface="Calibri" panose="020F0502020204030204" pitchFamily="34" charset="0"/>
                <a:ea typeface="Calibri" panose="020F0502020204030204" pitchFamily="34" charset="0"/>
                <a:cs typeface="Calibri" panose="020F0502020204030204" pitchFamily="34" charset="0"/>
              </a:rPr>
              <a:t>National HIV Behavioral Surveillance—19 U.S. cities, 2024</a:t>
            </a:r>
          </a:p>
        </p:txBody>
      </p:sp>
      <p:pic>
        <p:nvPicPr>
          <p:cNvPr id="2" name="Picture 1" descr="National HIV Behavioral Surveillance (NHBS) logo, noting the population cycles (MSM, PWID, HET) and emphasizing the relevant cycle for this report (PWID).">
            <a:extLst>
              <a:ext uri="{FF2B5EF4-FFF2-40B4-BE49-F238E27FC236}">
                <a16:creationId xmlns:a16="http://schemas.microsoft.com/office/drawing/2014/main" id="{B077F956-7AD9-1749-DC1B-7F2D4392BDD9}"/>
              </a:ex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8563" y="68268"/>
            <a:ext cx="828663" cy="828663"/>
          </a:xfrm>
          <a:prstGeom prst="rect">
            <a:avLst/>
          </a:prstGeom>
        </p:spPr>
      </p:pic>
      <p:graphicFrame>
        <p:nvGraphicFramePr>
          <p:cNvPr id="4" name="Chart 3" descr="Semi-circle pie chart showing prevalence of MOUD use in the past 12 months among PWID.">
            <a:extLst>
              <a:ext uri="{FF2B5EF4-FFF2-40B4-BE49-F238E27FC236}">
                <a16:creationId xmlns:a16="http://schemas.microsoft.com/office/drawing/2014/main" id="{A431E62B-522E-0D9C-54DA-CA89207C1121}"/>
              </a:ext>
            </a:extLst>
          </p:cNvPr>
          <p:cNvGraphicFramePr/>
          <p:nvPr>
            <p:extLst>
              <p:ext uri="{D42A27DB-BD31-4B8C-83A1-F6EECF244321}">
                <p14:modId xmlns:p14="http://schemas.microsoft.com/office/powerpoint/2010/main" val="38279504"/>
              </p:ext>
            </p:extLst>
          </p:nvPr>
        </p:nvGraphicFramePr>
        <p:xfrm>
          <a:off x="0" y="1306040"/>
          <a:ext cx="5404759" cy="313007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Chart 6" descr="Semi-circle pie chart showing prevalence of unmet need for MOUD in the past 12 months among PWID.">
            <a:extLst>
              <a:ext uri="{FF2B5EF4-FFF2-40B4-BE49-F238E27FC236}">
                <a16:creationId xmlns:a16="http://schemas.microsoft.com/office/drawing/2014/main" id="{DBBDE619-3D9B-8CEA-0894-089BAF581660}"/>
              </a:ext>
            </a:extLst>
          </p:cNvPr>
          <p:cNvGraphicFramePr/>
          <p:nvPr>
            <p:extLst>
              <p:ext uri="{D42A27DB-BD31-4B8C-83A1-F6EECF244321}">
                <p14:modId xmlns:p14="http://schemas.microsoft.com/office/powerpoint/2010/main" val="3738217005"/>
              </p:ext>
            </p:extLst>
          </p:nvPr>
        </p:nvGraphicFramePr>
        <p:xfrm>
          <a:off x="3733969" y="1306040"/>
          <a:ext cx="5285016" cy="3130078"/>
        </p:xfrm>
        <a:graphic>
          <a:graphicData uri="http://schemas.openxmlformats.org/drawingml/2006/chart">
            <c:chart xmlns:c="http://schemas.openxmlformats.org/drawingml/2006/chart" xmlns:r="http://schemas.openxmlformats.org/officeDocument/2006/relationships" r:id="rId5"/>
          </a:graphicData>
        </a:graphic>
      </p:graphicFrame>
      <p:sp>
        <p:nvSpPr>
          <p:cNvPr id="8" name="TextBox 7">
            <a:extLst>
              <a:ext uri="{FF2B5EF4-FFF2-40B4-BE49-F238E27FC236}">
                <a16:creationId xmlns:a16="http://schemas.microsoft.com/office/drawing/2014/main" id="{0F4A534C-7ED1-4B4B-8204-2B8A7D9CD26C}"/>
              </a:ext>
            </a:extLst>
          </p:cNvPr>
          <p:cNvSpPr txBox="1"/>
          <p:nvPr/>
        </p:nvSpPr>
        <p:spPr>
          <a:xfrm>
            <a:off x="467901" y="4487402"/>
            <a:ext cx="7255512" cy="507831"/>
          </a:xfrm>
          <a:prstGeom prst="rect">
            <a:avLst/>
          </a:prstGeom>
          <a:noFill/>
        </p:spPr>
        <p:txBody>
          <a:bodyPr wrap="none" rtlCol="0">
            <a:spAutoFit/>
          </a:bodyPr>
          <a:lstStyle/>
          <a:p>
            <a:r>
              <a:rPr lang="en-US" sz="900" dirty="0">
                <a:solidFill>
                  <a:srgbClr val="000000"/>
                </a:solidFill>
                <a:latin typeface="Calibri" panose="020F0502020204030204" pitchFamily="34" charset="0"/>
                <a:ea typeface="Calibri" panose="020F0502020204030204" pitchFamily="34" charset="0"/>
                <a:cs typeface="Calibri" panose="020F0502020204030204" pitchFamily="34" charset="0"/>
              </a:rPr>
              <a:t>Data include all participants who reported any injection or </a:t>
            </a:r>
            <a:r>
              <a:rPr lang="en-US" sz="900" dirty="0" err="1">
                <a:solidFill>
                  <a:srgbClr val="000000"/>
                </a:solidFill>
                <a:latin typeface="Calibri" panose="020F0502020204030204" pitchFamily="34" charset="0"/>
                <a:ea typeface="Calibri" panose="020F0502020204030204" pitchFamily="34" charset="0"/>
                <a:cs typeface="Calibri" panose="020F0502020204030204" pitchFamily="34" charset="0"/>
              </a:rPr>
              <a:t>noninjection</a:t>
            </a:r>
            <a:r>
              <a:rPr lang="en-US" sz="900" dirty="0">
                <a:solidFill>
                  <a:srgbClr val="000000"/>
                </a:solidFill>
                <a:latin typeface="Calibri" panose="020F0502020204030204" pitchFamily="34" charset="0"/>
                <a:ea typeface="Calibri" panose="020F0502020204030204" pitchFamily="34" charset="0"/>
                <a:cs typeface="Calibri" panose="020F0502020204030204" pitchFamily="34" charset="0"/>
              </a:rPr>
              <a:t> use of opioids in the 12 months before interview.</a:t>
            </a:r>
          </a:p>
          <a:p>
            <a:r>
              <a:rPr lang="en-US" sz="900" dirty="0">
                <a:solidFill>
                  <a:srgbClr val="000000"/>
                </a:solidFill>
                <a:latin typeface="Calibri" panose="020F0502020204030204" pitchFamily="34" charset="0"/>
                <a:ea typeface="Calibri" panose="020F0502020204030204" pitchFamily="34" charset="0"/>
                <a:cs typeface="Calibri" panose="020F0502020204030204" pitchFamily="34" charset="0"/>
              </a:rPr>
              <a:t>*Used medicines such as methadone, buprenorphine, Suboxone, or Subutex to treat drug use in the 12 months before interview.</a:t>
            </a:r>
          </a:p>
          <a:p>
            <a:r>
              <a:rPr lang="en-US" sz="900" baseline="300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900" dirty="0">
                <a:solidFill>
                  <a:srgbClr val="000000"/>
                </a:solidFill>
                <a:latin typeface="Calibri" panose="020F0502020204030204" pitchFamily="34" charset="0"/>
                <a:ea typeface="Calibri" panose="020F0502020204030204" pitchFamily="34" charset="0"/>
                <a:cs typeface="Calibri" panose="020F0502020204030204" pitchFamily="34" charset="0"/>
              </a:rPr>
              <a:t>Tried but unable to obtain medicines such as methadone, buprenorphine, Suboxone, or Subutex to treat drug use in the 12 months before interview.</a:t>
            </a:r>
          </a:p>
        </p:txBody>
      </p:sp>
      <p:sp>
        <p:nvSpPr>
          <p:cNvPr id="6" name="Slide Number Placeholder 5">
            <a:extLst>
              <a:ext uri="{FF2B5EF4-FFF2-40B4-BE49-F238E27FC236}">
                <a16:creationId xmlns:a16="http://schemas.microsoft.com/office/drawing/2014/main" id="{91C68DCD-6FED-B381-63A8-1ADA20B013CF}"/>
              </a:ext>
            </a:extLst>
          </p:cNvPr>
          <p:cNvSpPr>
            <a:spLocks noGrp="1"/>
          </p:cNvSpPr>
          <p:nvPr>
            <p:ph type="sldNum" sz="quarter" idx="13"/>
          </p:nvPr>
        </p:nvSpPr>
        <p:spPr/>
        <p:txBody>
          <a:bodyPr/>
          <a:lstStyle/>
          <a:p>
            <a:fld id="{D8E7DCDC-E408-4B61-982D-00D1D5E6AEFC}" type="slidenum">
              <a:rPr lang="en-US" smtClean="0">
                <a:ea typeface="Calibri" panose="020F0502020204030204" pitchFamily="34" charset="0"/>
              </a:rPr>
              <a:pPr/>
              <a:t>26</a:t>
            </a:fld>
            <a:endParaRPr lang="en-US">
              <a:ea typeface="Calibri" panose="020F0502020204030204" pitchFamily="34" charset="0"/>
            </a:endParaRPr>
          </a:p>
        </p:txBody>
      </p:sp>
      <p:sp>
        <p:nvSpPr>
          <p:cNvPr id="9" name="TextBox 86">
            <a:extLst>
              <a:ext uri="{FF2B5EF4-FFF2-40B4-BE49-F238E27FC236}">
                <a16:creationId xmlns:a16="http://schemas.microsoft.com/office/drawing/2014/main" id="{5305E52E-B8DF-8049-B89B-1CE2B97A57B9}"/>
              </a:ext>
            </a:extLst>
          </p:cNvPr>
          <p:cNvSpPr txBox="1"/>
          <p:nvPr/>
        </p:nvSpPr>
        <p:spPr>
          <a:xfrm>
            <a:off x="466083" y="4932820"/>
            <a:ext cx="3118779" cy="20005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a:lstStyle>
          <a:p>
            <a:r>
              <a:rPr lang="en-US" sz="700" i="1" dirty="0">
                <a:solidFill>
                  <a:srgbClr val="000000"/>
                </a:solidFill>
                <a:latin typeface="Calibri"/>
                <a:ea typeface="Calibri"/>
                <a:cs typeface="Calibri"/>
              </a:rPr>
              <a:t>Data Source: National HIV Behavioral Surveillance; Data Tables, Table 14a</a:t>
            </a:r>
            <a:endParaRPr lang="en-US" sz="700" i="1" dirty="0">
              <a:solidFill>
                <a:srgbClr val="000000"/>
              </a:solidFill>
              <a:latin typeface="Calibri" panose="020F0502020204030204" pitchFamily="34" charset="0"/>
              <a:ea typeface="Calibri"/>
              <a:cs typeface="Calibri"/>
            </a:endParaRPr>
          </a:p>
        </p:txBody>
      </p:sp>
    </p:spTree>
    <p:extLst>
      <p:ext uri="{BB962C8B-B14F-4D97-AF65-F5344CB8AC3E}">
        <p14:creationId xmlns:p14="http://schemas.microsoft.com/office/powerpoint/2010/main" val="8899252"/>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4">
            <a:extLst>
              <a:ext uri="{FF2B5EF4-FFF2-40B4-BE49-F238E27FC236}">
                <a16:creationId xmlns:a16="http://schemas.microsoft.com/office/drawing/2014/main" id="{3E0D7A54-9468-DABB-F82C-6997C61D9600}"/>
              </a:ext>
            </a:extLst>
          </p:cNvPr>
          <p:cNvSpPr txBox="1">
            <a:spLocks/>
          </p:cNvSpPr>
          <p:nvPr/>
        </p:nvSpPr>
        <p:spPr bwMode="auto">
          <a:xfrm>
            <a:off x="133484" y="275181"/>
            <a:ext cx="7589929" cy="41483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Myriad Web Pro" panose="020B0503030403020204" pitchFamily="34" charset="0"/>
              </a:defRPr>
            </a:lvl2pPr>
            <a:lvl3pPr algn="ctr" rtl="0" eaLnBrk="0" fontAlgn="base" hangingPunct="0">
              <a:spcBef>
                <a:spcPct val="0"/>
              </a:spcBef>
              <a:spcAft>
                <a:spcPct val="0"/>
              </a:spcAft>
              <a:defRPr sz="4400">
                <a:solidFill>
                  <a:schemeClr val="tx1"/>
                </a:solidFill>
                <a:latin typeface="Myriad Web Pro" panose="020B0503030403020204" pitchFamily="34" charset="0"/>
              </a:defRPr>
            </a:lvl3pPr>
            <a:lvl4pPr algn="ctr" rtl="0" eaLnBrk="0" fontAlgn="base" hangingPunct="0">
              <a:spcBef>
                <a:spcPct val="0"/>
              </a:spcBef>
              <a:spcAft>
                <a:spcPct val="0"/>
              </a:spcAft>
              <a:defRPr sz="4400">
                <a:solidFill>
                  <a:schemeClr val="tx1"/>
                </a:solidFill>
                <a:latin typeface="Myriad Web Pro" panose="020B0503030403020204" pitchFamily="34" charset="0"/>
              </a:defRPr>
            </a:lvl4pPr>
            <a:lvl5pPr algn="ctr" rtl="0" eaLnBrk="0" fontAlgn="base" hangingPunct="0">
              <a:spcBef>
                <a:spcPct val="0"/>
              </a:spcBef>
              <a:spcAft>
                <a:spcPct val="0"/>
              </a:spcAft>
              <a:defRPr sz="4400">
                <a:solidFill>
                  <a:schemeClr val="tx1"/>
                </a:solidFill>
                <a:latin typeface="Myriad Web Pro" panose="020B0503030403020204" pitchFamily="34" charset="0"/>
              </a:defRPr>
            </a:lvl5pPr>
            <a:lvl6pPr marL="457200" algn="ctr" rtl="0" fontAlgn="base">
              <a:spcBef>
                <a:spcPct val="0"/>
              </a:spcBef>
              <a:spcAft>
                <a:spcPct val="0"/>
              </a:spcAft>
              <a:defRPr sz="4400">
                <a:solidFill>
                  <a:schemeClr val="tx1"/>
                </a:solidFill>
                <a:latin typeface="Myriad Web Pro" panose="020B0503030403020204" pitchFamily="34" charset="0"/>
              </a:defRPr>
            </a:lvl6pPr>
            <a:lvl7pPr marL="914400" algn="ctr" rtl="0" fontAlgn="base">
              <a:spcBef>
                <a:spcPct val="0"/>
              </a:spcBef>
              <a:spcAft>
                <a:spcPct val="0"/>
              </a:spcAft>
              <a:defRPr sz="4400">
                <a:solidFill>
                  <a:schemeClr val="tx1"/>
                </a:solidFill>
                <a:latin typeface="Myriad Web Pro" panose="020B0503030403020204" pitchFamily="34" charset="0"/>
              </a:defRPr>
            </a:lvl7pPr>
            <a:lvl8pPr marL="1371600" algn="ctr" rtl="0" fontAlgn="base">
              <a:spcBef>
                <a:spcPct val="0"/>
              </a:spcBef>
              <a:spcAft>
                <a:spcPct val="0"/>
              </a:spcAft>
              <a:defRPr sz="4400">
                <a:solidFill>
                  <a:schemeClr val="tx1"/>
                </a:solidFill>
                <a:latin typeface="Myriad Web Pro" panose="020B0503030403020204" pitchFamily="34" charset="0"/>
              </a:defRPr>
            </a:lvl8pPr>
            <a:lvl9pPr marL="1828800" algn="ctr" rtl="0" fontAlgn="base">
              <a:spcBef>
                <a:spcPct val="0"/>
              </a:spcBef>
              <a:spcAft>
                <a:spcPct val="0"/>
              </a:spcAft>
              <a:defRPr sz="4400">
                <a:solidFill>
                  <a:schemeClr val="tx1"/>
                </a:solidFill>
                <a:latin typeface="Myriad Web Pro" panose="020B0503030403020204" pitchFamily="34" charset="0"/>
              </a:defRPr>
            </a:lvl9pPr>
          </a:lstStyle>
          <a:p>
            <a:pPr algn="l">
              <a:spcBef>
                <a:spcPct val="20000"/>
              </a:spcBef>
              <a:buClr>
                <a:srgbClr val="0033A1"/>
              </a:buClr>
              <a:buFont typeface="Arial" panose="020B0604020202020204" pitchFamily="34" charset="0"/>
              <a:buNone/>
              <a:defRPr/>
            </a:pPr>
            <a:r>
              <a:rPr lang="en-US" sz="1800" b="1">
                <a:solidFill>
                  <a:schemeClr val="bg1"/>
                </a:solidFill>
                <a:latin typeface="Calibri"/>
                <a:ea typeface="Calibri"/>
                <a:cs typeface="Calibri"/>
              </a:rPr>
              <a:t> NHBS Study Group, 2024</a:t>
            </a:r>
          </a:p>
        </p:txBody>
      </p:sp>
      <p:pic>
        <p:nvPicPr>
          <p:cNvPr id="8" name="Picture 7" descr="National HIV Behavioral Surveillance (NHBS) logo, noting the population cycles (MSM, PWID, HET) and emphasizing the relevant cycle for this report (PWID).">
            <a:extLst>
              <a:ext uri="{FF2B5EF4-FFF2-40B4-BE49-F238E27FC236}">
                <a16:creationId xmlns:a16="http://schemas.microsoft.com/office/drawing/2014/main" id="{DB11070C-4AE4-9A51-FEE9-ACB951E374F5}"/>
              </a:ext>
              <a:ext uri="{C183D7F6-B498-43B3-948B-1728B52AA6E4}">
                <adec:decorative xmlns:adec="http://schemas.microsoft.com/office/drawing/2017/decorative" val="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08563" y="68268"/>
            <a:ext cx="828663" cy="828663"/>
          </a:xfrm>
          <a:prstGeom prst="rect">
            <a:avLst/>
          </a:prstGeom>
        </p:spPr>
      </p:pic>
      <p:sp>
        <p:nvSpPr>
          <p:cNvPr id="10" name="TextBox 9">
            <a:extLst>
              <a:ext uri="{FF2B5EF4-FFF2-40B4-BE49-F238E27FC236}">
                <a16:creationId xmlns:a16="http://schemas.microsoft.com/office/drawing/2014/main" id="{EA7A1DBA-5547-BC92-A46E-F8B417B5BB40}"/>
              </a:ext>
            </a:extLst>
          </p:cNvPr>
          <p:cNvSpPr txBox="1"/>
          <p:nvPr/>
        </p:nvSpPr>
        <p:spPr>
          <a:xfrm>
            <a:off x="133484" y="1200150"/>
            <a:ext cx="8724766" cy="3323987"/>
          </a:xfrm>
          <a:prstGeom prst="rect">
            <a:avLst/>
          </a:prstGeom>
          <a:noFill/>
        </p:spPr>
        <p:txBody>
          <a:bodyPr wrap="square">
            <a:spAutoFit/>
          </a:bodyPr>
          <a:lstStyle/>
          <a:p>
            <a:r>
              <a:rPr lang="en-US" sz="1400" b="1" dirty="0">
                <a:solidFill>
                  <a:srgbClr val="000000"/>
                </a:solidFill>
                <a:effectLst/>
                <a:latin typeface="Calibri" panose="020F0502020204030204" pitchFamily="34" charset="0"/>
                <a:ea typeface="Times New Roman" panose="02020603050405020304" pitchFamily="18" charset="0"/>
              </a:rPr>
              <a:t>Atlanta, GA:</a:t>
            </a:r>
            <a:r>
              <a:rPr lang="en-US" sz="1400" dirty="0">
                <a:solidFill>
                  <a:srgbClr val="000000"/>
                </a:solidFill>
                <a:effectLst/>
                <a:latin typeface="Calibri" panose="020F0502020204030204" pitchFamily="34" charset="0"/>
                <a:ea typeface="Times New Roman" panose="02020603050405020304" pitchFamily="18" charset="0"/>
              </a:rPr>
              <a:t> Genetha </a:t>
            </a:r>
            <a:r>
              <a:rPr lang="en-US" sz="1400" dirty="0" err="1">
                <a:solidFill>
                  <a:srgbClr val="000000"/>
                </a:solidFill>
                <a:effectLst/>
                <a:latin typeface="Calibri" panose="020F0502020204030204" pitchFamily="34" charset="0"/>
                <a:ea typeface="Times New Roman" panose="02020603050405020304" pitchFamily="18" charset="0"/>
              </a:rPr>
              <a:t>Mustaafaa</a:t>
            </a:r>
            <a:r>
              <a:rPr lang="en-US" sz="1400" dirty="0">
                <a:solidFill>
                  <a:srgbClr val="000000"/>
                </a:solidFill>
                <a:effectLst/>
                <a:latin typeface="Calibri" panose="020F0502020204030204" pitchFamily="34" charset="0"/>
                <a:ea typeface="Times New Roman" panose="02020603050405020304" pitchFamily="18" charset="0"/>
              </a:rPr>
              <a:t>, Jenna Gettings,</a:t>
            </a:r>
            <a:r>
              <a:rPr lang="en-US" sz="1400" dirty="0">
                <a:solidFill>
                  <a:srgbClr val="000000"/>
                </a:solidFill>
                <a:effectLst/>
                <a:latin typeface="Times New Roman" panose="02020603050405020304" pitchFamily="18" charset="0"/>
                <a:ea typeface="Times New Roman" panose="02020603050405020304" pitchFamily="18" charset="0"/>
              </a:rPr>
              <a:t> </a:t>
            </a:r>
            <a:r>
              <a:rPr lang="en-US" sz="1400" dirty="0">
                <a:solidFill>
                  <a:srgbClr val="000000"/>
                </a:solidFill>
                <a:effectLst/>
                <a:latin typeface="Calibri" panose="020F0502020204030204" pitchFamily="34" charset="0"/>
                <a:ea typeface="Times New Roman" panose="02020603050405020304" pitchFamily="18" charset="0"/>
              </a:rPr>
              <a:t>Christian Nelson; </a:t>
            </a:r>
            <a:r>
              <a:rPr lang="en-US" sz="1400" b="1" dirty="0">
                <a:solidFill>
                  <a:srgbClr val="000000"/>
                </a:solidFill>
                <a:effectLst/>
                <a:latin typeface="Calibri" panose="020F0502020204030204" pitchFamily="34" charset="0"/>
                <a:ea typeface="Times New Roman" panose="02020603050405020304" pitchFamily="18" charset="0"/>
              </a:rPr>
              <a:t>Baltimore, MD: </a:t>
            </a:r>
            <a:r>
              <a:rPr lang="en-US" sz="1400" dirty="0">
                <a:solidFill>
                  <a:srgbClr val="000000"/>
                </a:solidFill>
                <a:effectLst/>
                <a:latin typeface="Calibri" panose="020F0502020204030204" pitchFamily="34" charset="0"/>
                <a:ea typeface="Times New Roman" panose="02020603050405020304" pitchFamily="18" charset="0"/>
              </a:rPr>
              <a:t>Colin Flynn, Danielle German, Molly Gribbin; </a:t>
            </a:r>
            <a:r>
              <a:rPr lang="en-US" sz="1400" b="1" dirty="0">
                <a:solidFill>
                  <a:srgbClr val="000000"/>
                </a:solidFill>
                <a:effectLst/>
                <a:latin typeface="Calibri" panose="020F0502020204030204" pitchFamily="34" charset="0"/>
                <a:ea typeface="Times New Roman" panose="02020603050405020304" pitchFamily="18" charset="0"/>
              </a:rPr>
              <a:t>Chicago, IL:</a:t>
            </a:r>
            <a:r>
              <a:rPr lang="en-US" sz="1400" dirty="0">
                <a:solidFill>
                  <a:srgbClr val="000000"/>
                </a:solidFill>
                <a:effectLst/>
                <a:latin typeface="Calibri" panose="020F0502020204030204" pitchFamily="34" charset="0"/>
                <a:ea typeface="Times New Roman" panose="02020603050405020304" pitchFamily="18" charset="0"/>
              </a:rPr>
              <a:t> Antonio D. Jimenez, Irina </a:t>
            </a:r>
            <a:r>
              <a:rPr lang="en-US" sz="1400" dirty="0" err="1">
                <a:solidFill>
                  <a:srgbClr val="000000"/>
                </a:solidFill>
                <a:effectLst/>
                <a:latin typeface="Calibri" panose="020F0502020204030204" pitchFamily="34" charset="0"/>
                <a:ea typeface="Times New Roman" panose="02020603050405020304" pitchFamily="18" charset="0"/>
              </a:rPr>
              <a:t>Tabidze</a:t>
            </a:r>
            <a:r>
              <a:rPr lang="en-US" sz="1400" dirty="0">
                <a:solidFill>
                  <a:srgbClr val="000000"/>
                </a:solidFill>
                <a:effectLst/>
                <a:latin typeface="Calibri" panose="020F0502020204030204" pitchFamily="34" charset="0"/>
                <a:ea typeface="Times New Roman" panose="02020603050405020304" pitchFamily="18" charset="0"/>
              </a:rPr>
              <a:t>; </a:t>
            </a:r>
            <a:r>
              <a:rPr lang="en-US" sz="1400" b="1" dirty="0">
                <a:solidFill>
                  <a:srgbClr val="000000"/>
                </a:solidFill>
                <a:effectLst/>
                <a:latin typeface="Calibri" panose="020F0502020204030204" pitchFamily="34" charset="0"/>
                <a:ea typeface="Times New Roman" panose="02020603050405020304" pitchFamily="18" charset="0"/>
              </a:rPr>
              <a:t>Denver, CO:</a:t>
            </a:r>
            <a:r>
              <a:rPr lang="en-US" sz="1400" dirty="0">
                <a:solidFill>
                  <a:srgbClr val="000000"/>
                </a:solidFill>
                <a:effectLst/>
                <a:latin typeface="Calibri" panose="020F0502020204030204" pitchFamily="34" charset="0"/>
                <a:ea typeface="Times New Roman" panose="02020603050405020304" pitchFamily="18" charset="0"/>
              </a:rPr>
              <a:t> Alia Al-Tayyib, Jessica Forsyth, Megan Duffy; </a:t>
            </a:r>
            <a:r>
              <a:rPr lang="en-US" sz="1400" b="1" dirty="0">
                <a:solidFill>
                  <a:srgbClr val="000000"/>
                </a:solidFill>
                <a:effectLst/>
                <a:latin typeface="Calibri" panose="020F0502020204030204" pitchFamily="34" charset="0"/>
                <a:ea typeface="Times New Roman" panose="02020603050405020304" pitchFamily="18" charset="0"/>
              </a:rPr>
              <a:t>Detroit, MI:</a:t>
            </a:r>
            <a:r>
              <a:rPr lang="en-US" sz="1400" dirty="0">
                <a:solidFill>
                  <a:srgbClr val="000000"/>
                </a:solidFill>
                <a:effectLst/>
                <a:latin typeface="Calibri" panose="020F0502020204030204" pitchFamily="34" charset="0"/>
                <a:ea typeface="Times New Roman" panose="02020603050405020304" pitchFamily="18" charset="0"/>
              </a:rPr>
              <a:t> Emily Higgins, Vivian Griffin; </a:t>
            </a:r>
            <a:r>
              <a:rPr lang="en-US" sz="1400" b="1" dirty="0">
                <a:solidFill>
                  <a:srgbClr val="000000"/>
                </a:solidFill>
                <a:effectLst/>
                <a:latin typeface="Calibri" panose="020F0502020204030204" pitchFamily="34" charset="0"/>
                <a:ea typeface="Times New Roman" panose="02020603050405020304" pitchFamily="18" charset="0"/>
              </a:rPr>
              <a:t>Houston, TX:</a:t>
            </a:r>
            <a:r>
              <a:rPr lang="en-US" sz="1400" dirty="0">
                <a:solidFill>
                  <a:srgbClr val="000000"/>
                </a:solidFill>
                <a:effectLst/>
                <a:latin typeface="Calibri" panose="020F0502020204030204" pitchFamily="34" charset="0"/>
                <a:ea typeface="Times New Roman" panose="02020603050405020304" pitchFamily="18" charset="0"/>
              </a:rPr>
              <a:t> Salma </a:t>
            </a:r>
            <a:r>
              <a:rPr lang="en-US" sz="1400" dirty="0" err="1">
                <a:solidFill>
                  <a:srgbClr val="000000"/>
                </a:solidFill>
                <a:effectLst/>
                <a:latin typeface="Calibri" panose="020F0502020204030204" pitchFamily="34" charset="0"/>
                <a:ea typeface="Times New Roman" panose="02020603050405020304" pitchFamily="18" charset="0"/>
              </a:rPr>
              <a:t>Khuwaja</a:t>
            </a:r>
            <a:r>
              <a:rPr lang="en-US" sz="1400" dirty="0">
                <a:solidFill>
                  <a:srgbClr val="000000"/>
                </a:solidFill>
                <a:effectLst/>
                <a:latin typeface="Calibri" panose="020F0502020204030204" pitchFamily="34" charset="0"/>
                <a:ea typeface="Times New Roman" panose="02020603050405020304" pitchFamily="18" charset="0"/>
              </a:rPr>
              <a:t>, Paige Padgett, Osaro </a:t>
            </a:r>
            <a:r>
              <a:rPr lang="en-US" sz="1400" dirty="0" err="1">
                <a:solidFill>
                  <a:srgbClr val="000000"/>
                </a:solidFill>
                <a:effectLst/>
                <a:latin typeface="Calibri" panose="020F0502020204030204" pitchFamily="34" charset="0"/>
                <a:ea typeface="Times New Roman" panose="02020603050405020304" pitchFamily="18" charset="0"/>
              </a:rPr>
              <a:t>Mgbere</a:t>
            </a:r>
            <a:r>
              <a:rPr lang="en-US" sz="1400" dirty="0">
                <a:solidFill>
                  <a:srgbClr val="000000"/>
                </a:solidFill>
                <a:effectLst/>
                <a:latin typeface="Calibri" panose="020F0502020204030204" pitchFamily="34" charset="0"/>
                <a:ea typeface="Times New Roman" panose="02020603050405020304" pitchFamily="18" charset="0"/>
              </a:rPr>
              <a:t>; </a:t>
            </a:r>
            <a:r>
              <a:rPr lang="en-US" sz="1400" b="1" dirty="0">
                <a:solidFill>
                  <a:srgbClr val="000000"/>
                </a:solidFill>
                <a:effectLst/>
                <a:latin typeface="Calibri" panose="020F0502020204030204" pitchFamily="34" charset="0"/>
                <a:ea typeface="Times New Roman" panose="02020603050405020304" pitchFamily="18" charset="0"/>
              </a:rPr>
              <a:t>Indianapolis, IN</a:t>
            </a:r>
            <a:r>
              <a:rPr lang="en-US" sz="1400" dirty="0">
                <a:solidFill>
                  <a:srgbClr val="000000"/>
                </a:solidFill>
                <a:effectLst/>
                <a:latin typeface="Calibri" panose="020F0502020204030204" pitchFamily="34" charset="0"/>
                <a:ea typeface="Times New Roman" panose="02020603050405020304" pitchFamily="18" charset="0"/>
              </a:rPr>
              <a:t>: Daniel Hillman, Conner Tiffany, Manuel Gonzalez-Carrasco; </a:t>
            </a:r>
            <a:r>
              <a:rPr lang="en-US" sz="1400" b="1" dirty="0">
                <a:solidFill>
                  <a:srgbClr val="000000"/>
                </a:solidFill>
                <a:effectLst/>
                <a:latin typeface="Calibri" panose="020F0502020204030204" pitchFamily="34" charset="0"/>
                <a:ea typeface="Times New Roman" panose="02020603050405020304" pitchFamily="18" charset="0"/>
              </a:rPr>
              <a:t>Los Angeles, CA:</a:t>
            </a:r>
            <a:r>
              <a:rPr lang="en-US" sz="1400" dirty="0">
                <a:solidFill>
                  <a:srgbClr val="000000"/>
                </a:solidFill>
                <a:effectLst/>
                <a:latin typeface="Calibri" panose="020F0502020204030204" pitchFamily="34" charset="0"/>
                <a:ea typeface="Times New Roman" panose="02020603050405020304" pitchFamily="18" charset="0"/>
              </a:rPr>
              <a:t> Ekow Kwa Sey, </a:t>
            </a:r>
            <a:r>
              <a:rPr lang="en-US" sz="1400" dirty="0" err="1">
                <a:solidFill>
                  <a:srgbClr val="000000"/>
                </a:solidFill>
                <a:effectLst/>
                <a:latin typeface="Calibri" panose="020F0502020204030204" pitchFamily="34" charset="0"/>
                <a:ea typeface="Times New Roman" panose="02020603050405020304" pitchFamily="18" charset="0"/>
              </a:rPr>
              <a:t>Yingbo</a:t>
            </a:r>
            <a:r>
              <a:rPr lang="en-US" sz="1400" dirty="0">
                <a:solidFill>
                  <a:srgbClr val="000000"/>
                </a:solidFill>
                <a:effectLst/>
                <a:latin typeface="Calibri" panose="020F0502020204030204" pitchFamily="34" charset="0"/>
                <a:ea typeface="Times New Roman" panose="02020603050405020304" pitchFamily="18" charset="0"/>
              </a:rPr>
              <a:t> Ma; </a:t>
            </a:r>
            <a:r>
              <a:rPr lang="en-US" sz="1400" b="1" dirty="0">
                <a:solidFill>
                  <a:srgbClr val="000000"/>
                </a:solidFill>
                <a:effectLst/>
                <a:latin typeface="Calibri" panose="020F0502020204030204" pitchFamily="34" charset="0"/>
                <a:ea typeface="Times New Roman" panose="02020603050405020304" pitchFamily="18" charset="0"/>
              </a:rPr>
              <a:t>New Orleans, LA:</a:t>
            </a:r>
            <a:r>
              <a:rPr lang="en-US" sz="1400" dirty="0">
                <a:solidFill>
                  <a:srgbClr val="000000"/>
                </a:solidFill>
                <a:effectLst/>
                <a:latin typeface="Calibri" panose="020F0502020204030204" pitchFamily="34" charset="0"/>
                <a:ea typeface="Times New Roman" panose="02020603050405020304" pitchFamily="18" charset="0"/>
              </a:rPr>
              <a:t> William T. Robinson, Meredith Booth; </a:t>
            </a:r>
            <a:r>
              <a:rPr lang="en-US" sz="1400" b="1" dirty="0">
                <a:solidFill>
                  <a:srgbClr val="000000"/>
                </a:solidFill>
                <a:effectLst/>
                <a:latin typeface="Calibri" panose="020F0502020204030204" pitchFamily="34" charset="0"/>
                <a:ea typeface="Times New Roman" panose="02020603050405020304" pitchFamily="18" charset="0"/>
              </a:rPr>
              <a:t>New York City, NY:</a:t>
            </a:r>
            <a:r>
              <a:rPr lang="en-US" sz="1400" dirty="0">
                <a:solidFill>
                  <a:srgbClr val="000000"/>
                </a:solidFill>
                <a:effectLst/>
                <a:latin typeface="Calibri" panose="020F0502020204030204" pitchFamily="34" charset="0"/>
                <a:ea typeface="Times New Roman" panose="02020603050405020304" pitchFamily="18" charset="0"/>
              </a:rPr>
              <a:t> Abdier Benitez Flete, Alexis Rivera, Kristina Rodriguez; </a:t>
            </a:r>
            <a:r>
              <a:rPr lang="en-US" sz="1400" b="1" dirty="0">
                <a:solidFill>
                  <a:srgbClr val="000000"/>
                </a:solidFill>
                <a:effectLst/>
                <a:latin typeface="Calibri" panose="020F0502020204030204" pitchFamily="34" charset="0"/>
                <a:ea typeface="Times New Roman" panose="02020603050405020304" pitchFamily="18" charset="0"/>
              </a:rPr>
              <a:t>Newark, NJ: </a:t>
            </a:r>
            <a:r>
              <a:rPr lang="en-US" sz="1400" dirty="0">
                <a:solidFill>
                  <a:srgbClr val="000000"/>
                </a:solidFill>
                <a:effectLst/>
                <a:latin typeface="Calibri" panose="020F0502020204030204" pitchFamily="34" charset="0"/>
                <a:ea typeface="Times New Roman" panose="02020603050405020304" pitchFamily="18" charset="0"/>
              </a:rPr>
              <a:t>Afework </a:t>
            </a:r>
            <a:r>
              <a:rPr lang="en-US" sz="1400" dirty="0" err="1">
                <a:solidFill>
                  <a:srgbClr val="000000"/>
                </a:solidFill>
                <a:effectLst/>
                <a:latin typeface="Calibri" panose="020F0502020204030204" pitchFamily="34" charset="0"/>
                <a:ea typeface="Times New Roman" panose="02020603050405020304" pitchFamily="18" charset="0"/>
              </a:rPr>
              <a:t>Wogayehu</a:t>
            </a:r>
            <a:r>
              <a:rPr lang="en-US" sz="1400" dirty="0">
                <a:solidFill>
                  <a:srgbClr val="000000"/>
                </a:solidFill>
                <a:effectLst/>
                <a:latin typeface="Calibri" panose="020F0502020204030204" pitchFamily="34" charset="0"/>
                <a:ea typeface="Times New Roman" panose="02020603050405020304" pitchFamily="18" charset="0"/>
              </a:rPr>
              <a:t>, Anindita Fahad, Corey Rosmarin-</a:t>
            </a:r>
            <a:r>
              <a:rPr lang="en-US" sz="1400" dirty="0" err="1">
                <a:solidFill>
                  <a:srgbClr val="000000"/>
                </a:solidFill>
                <a:effectLst/>
                <a:latin typeface="Calibri" panose="020F0502020204030204" pitchFamily="34" charset="0"/>
                <a:ea typeface="Times New Roman" panose="02020603050405020304" pitchFamily="18" charset="0"/>
              </a:rPr>
              <a:t>DeStafano</a:t>
            </a:r>
            <a:r>
              <a:rPr lang="en-US" sz="1400" dirty="0">
                <a:solidFill>
                  <a:srgbClr val="000000"/>
                </a:solidFill>
                <a:effectLst/>
                <a:latin typeface="Calibri" panose="020F0502020204030204" pitchFamily="34" charset="0"/>
                <a:ea typeface="Times New Roman" panose="02020603050405020304" pitchFamily="18" charset="0"/>
              </a:rPr>
              <a:t>; </a:t>
            </a:r>
            <a:r>
              <a:rPr lang="en-US" sz="1400" b="1" dirty="0">
                <a:solidFill>
                  <a:srgbClr val="000000"/>
                </a:solidFill>
                <a:effectLst/>
                <a:latin typeface="Calibri" panose="020F0502020204030204" pitchFamily="34" charset="0"/>
                <a:ea typeface="Times New Roman" panose="02020603050405020304" pitchFamily="18" charset="0"/>
              </a:rPr>
              <a:t>Philadelphia, PA:</a:t>
            </a:r>
            <a:r>
              <a:rPr lang="en-US" sz="1400" dirty="0">
                <a:solidFill>
                  <a:srgbClr val="000000"/>
                </a:solidFill>
                <a:latin typeface="Calibri" panose="020F0502020204030204" pitchFamily="34" charset="0"/>
                <a:ea typeface="Times New Roman" panose="02020603050405020304" pitchFamily="18" charset="0"/>
              </a:rPr>
              <a:t> </a:t>
            </a:r>
            <a:r>
              <a:rPr lang="en-US" sz="1400" dirty="0">
                <a:solidFill>
                  <a:srgbClr val="000000"/>
                </a:solidFill>
                <a:effectLst/>
                <a:latin typeface="Calibri" panose="020F0502020204030204" pitchFamily="34" charset="0"/>
                <a:ea typeface="Times New Roman" panose="02020603050405020304" pitchFamily="18" charset="0"/>
              </a:rPr>
              <a:t>Kathleen A. Brady, Tanner Nassau; </a:t>
            </a:r>
            <a:r>
              <a:rPr lang="en-US" sz="1400" b="1" dirty="0">
                <a:solidFill>
                  <a:srgbClr val="000000"/>
                </a:solidFill>
                <a:effectLst/>
                <a:latin typeface="Calibri" panose="020F0502020204030204" pitchFamily="34" charset="0"/>
                <a:ea typeface="Times New Roman" panose="02020603050405020304" pitchFamily="18" charset="0"/>
              </a:rPr>
              <a:t>Portland, OR:</a:t>
            </a:r>
            <a:r>
              <a:rPr lang="en-US" sz="1400" dirty="0">
                <a:solidFill>
                  <a:srgbClr val="000000"/>
                </a:solidFill>
                <a:effectLst/>
                <a:latin typeface="Times New Roman" panose="02020603050405020304" pitchFamily="18" charset="0"/>
                <a:ea typeface="Times New Roman" panose="02020603050405020304" pitchFamily="18" charset="0"/>
              </a:rPr>
              <a:t> </a:t>
            </a:r>
            <a:r>
              <a:rPr lang="en-US" sz="1400" dirty="0">
                <a:solidFill>
                  <a:srgbClr val="000000"/>
                </a:solidFill>
                <a:effectLst/>
                <a:latin typeface="Calibri" panose="020F0502020204030204" pitchFamily="34" charset="0"/>
                <a:ea typeface="Times New Roman" panose="02020603050405020304" pitchFamily="18" charset="0"/>
              </a:rPr>
              <a:t>Lalaine Sevillano, Matthew Town, Lauren Lipira; </a:t>
            </a:r>
            <a:r>
              <a:rPr lang="en-US" sz="1400" b="1" dirty="0">
                <a:solidFill>
                  <a:srgbClr val="000000"/>
                </a:solidFill>
                <a:effectLst/>
                <a:latin typeface="Calibri" panose="020F0502020204030204" pitchFamily="34" charset="0"/>
                <a:ea typeface="Times New Roman" panose="02020603050405020304" pitchFamily="18" charset="0"/>
              </a:rPr>
              <a:t>San Diego, CA:</a:t>
            </a:r>
            <a:r>
              <a:rPr lang="en-US" sz="1400" dirty="0">
                <a:solidFill>
                  <a:srgbClr val="000000"/>
                </a:solidFill>
                <a:effectLst/>
                <a:latin typeface="Calibri" panose="020F0502020204030204" pitchFamily="34" charset="0"/>
                <a:ea typeface="Times New Roman" panose="02020603050405020304" pitchFamily="18" charset="0"/>
              </a:rPr>
              <a:t> Kristin Akerele, Stephanie Sanz, Nabeeh Hasan; </a:t>
            </a:r>
            <a:r>
              <a:rPr lang="en-US" sz="1400" b="1" dirty="0">
                <a:solidFill>
                  <a:srgbClr val="000000"/>
                </a:solidFill>
                <a:effectLst/>
                <a:latin typeface="Calibri" panose="020F0502020204030204" pitchFamily="34" charset="0"/>
                <a:ea typeface="Times New Roman" panose="02020603050405020304" pitchFamily="18" charset="0"/>
              </a:rPr>
              <a:t>San Francisco, CA:</a:t>
            </a:r>
            <a:r>
              <a:rPr lang="en-US" sz="1400" dirty="0">
                <a:solidFill>
                  <a:srgbClr val="000000"/>
                </a:solidFill>
                <a:effectLst/>
                <a:latin typeface="Calibri" panose="020F0502020204030204" pitchFamily="34" charset="0"/>
                <a:ea typeface="Times New Roman" panose="02020603050405020304" pitchFamily="18" charset="0"/>
              </a:rPr>
              <a:t> Erin C Wilson, Joaquin Meza, Willi McFarland; </a:t>
            </a:r>
            <a:r>
              <a:rPr lang="en-US" sz="1400" b="1" dirty="0">
                <a:solidFill>
                  <a:srgbClr val="000000"/>
                </a:solidFill>
                <a:effectLst/>
                <a:latin typeface="Calibri" panose="020F0502020204030204" pitchFamily="34" charset="0"/>
                <a:ea typeface="Times New Roman" panose="02020603050405020304" pitchFamily="18" charset="0"/>
              </a:rPr>
              <a:t>San Juan, PR:</a:t>
            </a:r>
            <a:r>
              <a:rPr lang="en-US" sz="1400" dirty="0">
                <a:solidFill>
                  <a:srgbClr val="000000"/>
                </a:solidFill>
                <a:effectLst/>
                <a:latin typeface="Calibri" panose="020F0502020204030204" pitchFamily="34" charset="0"/>
                <a:ea typeface="Times New Roman" panose="02020603050405020304" pitchFamily="18" charset="0"/>
              </a:rPr>
              <a:t> Yadira Rolón-Colón, Jesus Vargas-Franco, María Pabón Martínez; </a:t>
            </a:r>
            <a:r>
              <a:rPr lang="en-US" sz="1400" b="1" dirty="0">
                <a:solidFill>
                  <a:srgbClr val="000000"/>
                </a:solidFill>
                <a:effectLst/>
                <a:latin typeface="Calibri" panose="020F0502020204030204" pitchFamily="34" charset="0"/>
                <a:ea typeface="Times New Roman" panose="02020603050405020304" pitchFamily="18" charset="0"/>
              </a:rPr>
              <a:t>Seattle, WA:</a:t>
            </a:r>
            <a:r>
              <a:rPr lang="en-US" sz="1400" dirty="0">
                <a:solidFill>
                  <a:srgbClr val="000000"/>
                </a:solidFill>
                <a:effectLst/>
                <a:latin typeface="Calibri" panose="020F0502020204030204" pitchFamily="34" charset="0"/>
                <a:ea typeface="Times New Roman" panose="02020603050405020304" pitchFamily="18" charset="0"/>
              </a:rPr>
              <a:t> Sara Glick, Aleks Martin, Courtney Moreno; </a:t>
            </a:r>
            <a:r>
              <a:rPr lang="en-US" sz="1400" b="1" dirty="0">
                <a:solidFill>
                  <a:srgbClr val="000000"/>
                </a:solidFill>
                <a:effectLst/>
                <a:latin typeface="Calibri" panose="020F0502020204030204" pitchFamily="34" charset="0"/>
                <a:ea typeface="Times New Roman" panose="02020603050405020304" pitchFamily="18" charset="0"/>
              </a:rPr>
              <a:t>Virginia Beach, VA:</a:t>
            </a:r>
            <a:r>
              <a:rPr lang="en-US" sz="1400" dirty="0">
                <a:solidFill>
                  <a:srgbClr val="000000"/>
                </a:solidFill>
                <a:effectLst/>
                <a:latin typeface="Calibri" panose="020F0502020204030204" pitchFamily="34" charset="0"/>
                <a:ea typeface="Times New Roman" panose="02020603050405020304" pitchFamily="18" charset="0"/>
              </a:rPr>
              <a:t> Jennifer Kienzle, Jamell James, Gregg Fordham; </a:t>
            </a:r>
            <a:r>
              <a:rPr lang="en-US" sz="1400" b="1" dirty="0">
                <a:solidFill>
                  <a:srgbClr val="000000"/>
                </a:solidFill>
                <a:effectLst/>
                <a:latin typeface="Calibri" panose="020F0502020204030204" pitchFamily="34" charset="0"/>
                <a:ea typeface="Times New Roman" panose="02020603050405020304" pitchFamily="18" charset="0"/>
              </a:rPr>
              <a:t>Washington,</a:t>
            </a:r>
            <a:r>
              <a:rPr lang="en-US" sz="1400" b="1" dirty="0">
                <a:solidFill>
                  <a:srgbClr val="000000"/>
                </a:solidFill>
                <a:latin typeface="Calibri" panose="020F0502020204030204" pitchFamily="34" charset="0"/>
                <a:ea typeface="Times New Roman" panose="02020603050405020304" pitchFamily="18" charset="0"/>
              </a:rPr>
              <a:t> </a:t>
            </a:r>
            <a:r>
              <a:rPr lang="en-US" sz="1400" b="1" dirty="0">
                <a:solidFill>
                  <a:srgbClr val="000000"/>
                </a:solidFill>
                <a:effectLst/>
                <a:latin typeface="Calibri" panose="020F0502020204030204" pitchFamily="34" charset="0"/>
                <a:ea typeface="Times New Roman" panose="02020603050405020304" pitchFamily="18" charset="0"/>
              </a:rPr>
              <a:t>DC:</a:t>
            </a:r>
            <a:r>
              <a:rPr lang="en-US" sz="1400" dirty="0">
                <a:solidFill>
                  <a:srgbClr val="000000"/>
                </a:solidFill>
                <a:latin typeface="Calibri" panose="020F0502020204030204" pitchFamily="34" charset="0"/>
                <a:ea typeface="Times New Roman" panose="02020603050405020304" pitchFamily="18" charset="0"/>
              </a:rPr>
              <a:t> </a:t>
            </a:r>
            <a:r>
              <a:rPr lang="en-US" sz="1400" dirty="0">
                <a:solidFill>
                  <a:srgbClr val="000000"/>
                </a:solidFill>
                <a:effectLst/>
                <a:latin typeface="Calibri" panose="020F0502020204030204" pitchFamily="34" charset="0"/>
                <a:ea typeface="Times New Roman" panose="02020603050405020304" pitchFamily="18" charset="0"/>
              </a:rPr>
              <a:t>Irene Kuo, Kate Drezner, Sydney Bornstein;</a:t>
            </a:r>
            <a:r>
              <a:rPr lang="en-US" sz="1400" b="1" dirty="0">
                <a:solidFill>
                  <a:srgbClr val="000000"/>
                </a:solidFill>
                <a:effectLst/>
                <a:latin typeface="Calibri" panose="020F0502020204030204" pitchFamily="34" charset="0"/>
                <a:ea typeface="Times New Roman" panose="02020603050405020304" pitchFamily="18" charset="0"/>
              </a:rPr>
              <a:t> CDC: </a:t>
            </a:r>
            <a:r>
              <a:rPr lang="en-US" sz="1400" dirty="0">
                <a:solidFill>
                  <a:srgbClr val="000000"/>
                </a:solidFill>
                <a:effectLst/>
                <a:latin typeface="Calibri" panose="020F0502020204030204" pitchFamily="34" charset="0"/>
                <a:ea typeface="Times New Roman" panose="02020603050405020304" pitchFamily="18" charset="0"/>
              </a:rPr>
              <a:t>Amy Baugher, Julie Berg, Dita Broz, Janet Burnett, Susan Cha, Johanna Chapin-Bardales, Jacklynn De Leon, Paul Denning, Patrick Eustaquio, Lyssa Faucher, Jonathan Feelemyer, Teresa Finlayson, Savannah Harris, Maya Haynes, Rebecca Hershow, Dafna Kanny, Kathryn Lee, Rashunda Lewis, Danielle Lonbong </a:t>
            </a:r>
            <a:r>
              <a:rPr lang="en-US" sz="1400" dirty="0" err="1">
                <a:solidFill>
                  <a:srgbClr val="000000"/>
                </a:solidFill>
                <a:effectLst/>
                <a:latin typeface="Calibri" panose="020F0502020204030204" pitchFamily="34" charset="0"/>
                <a:ea typeface="Times New Roman" panose="02020603050405020304" pitchFamily="18" charset="0"/>
              </a:rPr>
              <a:t>Njiometio</a:t>
            </a:r>
            <a:r>
              <a:rPr lang="en-US" sz="1400" dirty="0">
                <a:solidFill>
                  <a:srgbClr val="000000"/>
                </a:solidFill>
                <a:effectLst/>
                <a:latin typeface="Calibri" panose="020F0502020204030204" pitchFamily="34" charset="0"/>
                <a:ea typeface="Times New Roman" panose="02020603050405020304" pitchFamily="18" charset="0"/>
              </a:rPr>
              <a:t>, Elana Morris, Evelyn </a:t>
            </a:r>
            <a:r>
              <a:rPr lang="en-US" sz="1400" dirty="0" err="1">
                <a:solidFill>
                  <a:srgbClr val="000000"/>
                </a:solidFill>
                <a:effectLst/>
                <a:latin typeface="Calibri" panose="020F0502020204030204" pitchFamily="34" charset="0"/>
                <a:ea typeface="Times New Roman" panose="02020603050405020304" pitchFamily="18" charset="0"/>
              </a:rPr>
              <a:t>Olansky</a:t>
            </a:r>
            <a:r>
              <a:rPr lang="en-US" sz="1400" dirty="0">
                <a:solidFill>
                  <a:srgbClr val="000000"/>
                </a:solidFill>
                <a:effectLst/>
                <a:latin typeface="Calibri" panose="020F0502020204030204" pitchFamily="34" charset="0"/>
                <a:ea typeface="Times New Roman" panose="02020603050405020304" pitchFamily="18" charset="0"/>
              </a:rPr>
              <a:t>,</a:t>
            </a:r>
            <a:r>
              <a:rPr lang="en-US" sz="1400" dirty="0">
                <a:solidFill>
                  <a:srgbClr val="000000"/>
                </a:solidFill>
                <a:effectLst/>
                <a:latin typeface="Times New Roman" panose="02020603050405020304" pitchFamily="18" charset="0"/>
                <a:ea typeface="Times New Roman" panose="02020603050405020304" pitchFamily="18" charset="0"/>
              </a:rPr>
              <a:t> </a:t>
            </a:r>
            <a:r>
              <a:rPr lang="en-US" sz="1400" dirty="0">
                <a:solidFill>
                  <a:srgbClr val="000000"/>
                </a:solidFill>
                <a:effectLst/>
                <a:latin typeface="Calibri" panose="020F0502020204030204" pitchFamily="34" charset="0"/>
                <a:ea typeface="Times New Roman" panose="02020603050405020304" pitchFamily="18" charset="0"/>
              </a:rPr>
              <a:t>Adeolu </a:t>
            </a:r>
            <a:r>
              <a:rPr lang="en-US" sz="1400" dirty="0" err="1">
                <a:solidFill>
                  <a:srgbClr val="000000"/>
                </a:solidFill>
                <a:effectLst/>
                <a:latin typeface="Calibri" panose="020F0502020204030204" pitchFamily="34" charset="0"/>
                <a:ea typeface="Times New Roman" panose="02020603050405020304" pitchFamily="18" charset="0"/>
              </a:rPr>
              <a:t>Orogade</a:t>
            </a:r>
            <a:r>
              <a:rPr lang="en-US" sz="1400" dirty="0">
                <a:solidFill>
                  <a:srgbClr val="000000"/>
                </a:solidFill>
                <a:effectLst/>
                <a:latin typeface="Calibri" panose="020F0502020204030204" pitchFamily="34" charset="0"/>
                <a:ea typeface="Times New Roman" panose="02020603050405020304" pitchFamily="18" charset="0"/>
              </a:rPr>
              <a:t>, </a:t>
            </a:r>
            <a:r>
              <a:rPr lang="en-US" sz="1400" dirty="0" err="1">
                <a:solidFill>
                  <a:srgbClr val="000000"/>
                </a:solidFill>
                <a:effectLst/>
                <a:latin typeface="Calibri" panose="020F0502020204030204" pitchFamily="34" charset="0"/>
                <a:ea typeface="Times New Roman" panose="02020603050405020304" pitchFamily="18" charset="0"/>
              </a:rPr>
              <a:t>Catlainn</a:t>
            </a:r>
            <a:r>
              <a:rPr lang="en-US" sz="1400" dirty="0">
                <a:solidFill>
                  <a:srgbClr val="000000"/>
                </a:solidFill>
                <a:effectLst/>
                <a:latin typeface="Calibri" panose="020F0502020204030204" pitchFamily="34" charset="0"/>
                <a:ea typeface="Times New Roman" panose="02020603050405020304" pitchFamily="18" charset="0"/>
              </a:rPr>
              <a:t> </a:t>
            </a:r>
            <a:r>
              <a:rPr lang="en-US" sz="1400" dirty="0" err="1">
                <a:solidFill>
                  <a:srgbClr val="000000"/>
                </a:solidFill>
                <a:effectLst/>
                <a:latin typeface="Calibri" panose="020F0502020204030204" pitchFamily="34" charset="0"/>
                <a:ea typeface="Times New Roman" panose="02020603050405020304" pitchFamily="18" charset="0"/>
              </a:rPr>
              <a:t>Sionean</a:t>
            </a:r>
            <a:r>
              <a:rPr lang="en-US" sz="1400" dirty="0">
                <a:solidFill>
                  <a:srgbClr val="000000"/>
                </a:solidFill>
                <a:effectLst/>
                <a:latin typeface="Calibri" panose="020F0502020204030204" pitchFamily="34" charset="0"/>
                <a:ea typeface="Times New Roman" panose="02020603050405020304" pitchFamily="18" charset="0"/>
              </a:rPr>
              <a:t>, </a:t>
            </a:r>
            <a:r>
              <a:rPr lang="en-US" sz="1400" dirty="0" err="1">
                <a:solidFill>
                  <a:srgbClr val="000000"/>
                </a:solidFill>
                <a:effectLst/>
                <a:latin typeface="Calibri" panose="020F0502020204030204" pitchFamily="34" charset="0"/>
                <a:ea typeface="Times New Roman" panose="02020603050405020304" pitchFamily="18" charset="0"/>
              </a:rPr>
              <a:t>Larshie</a:t>
            </a:r>
            <a:r>
              <a:rPr lang="en-US" sz="1400" dirty="0">
                <a:solidFill>
                  <a:srgbClr val="000000"/>
                </a:solidFill>
                <a:effectLst/>
                <a:latin typeface="Calibri" panose="020F0502020204030204" pitchFamily="34" charset="0"/>
                <a:ea typeface="Times New Roman" panose="02020603050405020304" pitchFamily="18" charset="0"/>
              </a:rPr>
              <a:t> Sutter, Anna Teplinskaya, Jeffery Todd, Cyprian Wejnert.</a:t>
            </a:r>
            <a:endParaRPr lang="en-US" sz="1400" dirty="0">
              <a:solidFill>
                <a:srgbClr val="000000"/>
              </a:solidFill>
            </a:endParaRPr>
          </a:p>
        </p:txBody>
      </p:sp>
    </p:spTree>
    <p:extLst>
      <p:ext uri="{BB962C8B-B14F-4D97-AF65-F5344CB8AC3E}">
        <p14:creationId xmlns:p14="http://schemas.microsoft.com/office/powerpoint/2010/main" val="104511398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D0EC6-5007-B257-6A85-D26AADF54BF8}"/>
              </a:ext>
            </a:extLst>
          </p:cNvPr>
          <p:cNvSpPr>
            <a:spLocks noGrp="1"/>
          </p:cNvSpPr>
          <p:nvPr>
            <p:ph type="title"/>
          </p:nvPr>
        </p:nvSpPr>
        <p:spPr/>
        <p:txBody>
          <a:bodyPr/>
          <a:lstStyle/>
          <a:p>
            <a:r>
              <a:rPr lang="en-US"/>
              <a:t>Technical Notes</a:t>
            </a:r>
          </a:p>
        </p:txBody>
      </p:sp>
      <p:pic>
        <p:nvPicPr>
          <p:cNvPr id="6" name="Picture 5" descr="National HIV Behavioral Surveillance (NHBS) logo, noting the population cycles (MSM, PWID, HET) and emphasizing the relevant cycle for this report (PWID).">
            <a:extLst>
              <a:ext uri="{FF2B5EF4-FFF2-40B4-BE49-F238E27FC236}">
                <a16:creationId xmlns:a16="http://schemas.microsoft.com/office/drawing/2014/main" id="{CACF68FA-79B8-0A36-C011-9DAA73B70B5A}"/>
              </a:ex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08563" y="68268"/>
            <a:ext cx="828663" cy="828663"/>
          </a:xfrm>
          <a:prstGeom prst="rect">
            <a:avLst/>
          </a:prstGeom>
        </p:spPr>
      </p:pic>
      <p:sp>
        <p:nvSpPr>
          <p:cNvPr id="3" name="Text Placeholder 2">
            <a:extLst>
              <a:ext uri="{FF2B5EF4-FFF2-40B4-BE49-F238E27FC236}">
                <a16:creationId xmlns:a16="http://schemas.microsoft.com/office/drawing/2014/main" id="{17577F07-42EA-508D-88A4-52CEE4F28639}"/>
              </a:ext>
            </a:extLst>
          </p:cNvPr>
          <p:cNvSpPr>
            <a:spLocks noGrp="1"/>
          </p:cNvSpPr>
          <p:nvPr>
            <p:ph type="body" sz="quarter" idx="10"/>
          </p:nvPr>
        </p:nvSpPr>
        <p:spPr>
          <a:xfrm>
            <a:off x="457200" y="1162469"/>
            <a:ext cx="8229600" cy="945416"/>
          </a:xfrm>
        </p:spPr>
        <p:txBody>
          <a:bodyPr/>
          <a:lstStyle/>
          <a:p>
            <a:r>
              <a:rPr lang="en-US" b="0" dirty="0"/>
              <a:t>Technical notes on National HIV Behavioral Surveillance’s (NHBS) methodology are available in the Excel document “Tables for HIV Risk, Prevention, and Testing Behaviors Among Persons Who Inject Drugs” found at CDC Stacks. </a:t>
            </a:r>
            <a:endParaRPr lang="en-US" b="0" dirty="0">
              <a:solidFill>
                <a:schemeClr val="tx1"/>
              </a:solidFill>
            </a:endParaRPr>
          </a:p>
        </p:txBody>
      </p:sp>
      <p:pic>
        <p:nvPicPr>
          <p:cNvPr id="8" name="Picture 7">
            <a:extLst>
              <a:ext uri="{FF2B5EF4-FFF2-40B4-BE49-F238E27FC236}">
                <a16:creationId xmlns:a16="http://schemas.microsoft.com/office/drawing/2014/main" id="{0BFBDAFB-9C55-53DF-06B1-819B8D743EDA}"/>
              </a:ext>
              <a:ext uri="{C183D7F6-B498-43B3-948B-1728B52AA6E4}">
                <adec:decorative xmlns:adec="http://schemas.microsoft.com/office/drawing/2017/decorative" val="1"/>
              </a:ext>
            </a:extLst>
          </p:cNvPr>
          <p:cNvPicPr>
            <a:picLocks noChangeAspect="1"/>
          </p:cNvPicPr>
          <p:nvPr/>
        </p:nvPicPr>
        <p:blipFill>
          <a:blip r:embed="rId4">
            <a:alphaModFix amt="35000"/>
            <a:extLst>
              <a:ext uri="{28A0092B-C50C-407E-A947-70E740481C1C}">
                <a14:useLocalDpi xmlns:a14="http://schemas.microsoft.com/office/drawing/2010/main" val="0"/>
              </a:ext>
            </a:extLst>
          </a:blip>
          <a:stretch>
            <a:fillRect/>
          </a:stretch>
        </p:blipFill>
        <p:spPr>
          <a:xfrm>
            <a:off x="2725334" y="2416973"/>
            <a:ext cx="3693330" cy="2462220"/>
          </a:xfrm>
          <a:prstGeom prst="rect">
            <a:avLst/>
          </a:prstGeom>
        </p:spPr>
      </p:pic>
      <p:sp>
        <p:nvSpPr>
          <p:cNvPr id="5" name="Slide Number Placeholder 4">
            <a:extLst>
              <a:ext uri="{FF2B5EF4-FFF2-40B4-BE49-F238E27FC236}">
                <a16:creationId xmlns:a16="http://schemas.microsoft.com/office/drawing/2014/main" id="{355CC274-EDDE-3C92-FB10-D5A70B8BF3E3}"/>
              </a:ext>
            </a:extLst>
          </p:cNvPr>
          <p:cNvSpPr>
            <a:spLocks noGrp="1"/>
          </p:cNvSpPr>
          <p:nvPr>
            <p:ph type="sldNum" sz="quarter" idx="17"/>
          </p:nvPr>
        </p:nvSpPr>
        <p:spPr/>
        <p:txBody>
          <a:bodyPr/>
          <a:lstStyle/>
          <a:p>
            <a:fld id="{BE1A0740-F252-4427-A288-A0F9AF0CD4D9}" type="slidenum">
              <a:rPr lang="en-US" smtClean="0"/>
              <a:pPr/>
              <a:t>3</a:t>
            </a:fld>
            <a:endParaRPr lang="en-US"/>
          </a:p>
        </p:txBody>
      </p:sp>
      <p:sp>
        <p:nvSpPr>
          <p:cNvPr id="4" name="TextBox 3">
            <a:extLst>
              <a:ext uri="{FF2B5EF4-FFF2-40B4-BE49-F238E27FC236}">
                <a16:creationId xmlns:a16="http://schemas.microsoft.com/office/drawing/2014/main" id="{BBE6544B-3DBA-3C0B-32C3-2201791DF438}"/>
              </a:ext>
            </a:extLst>
          </p:cNvPr>
          <p:cNvSpPr txBox="1"/>
          <p:nvPr/>
        </p:nvSpPr>
        <p:spPr>
          <a:xfrm>
            <a:off x="2151525" y="1976722"/>
            <a:ext cx="3953455" cy="369332"/>
          </a:xfrm>
          <a:prstGeom prst="rect">
            <a:avLst/>
          </a:prstGeom>
          <a:noFill/>
        </p:spPr>
        <p:txBody>
          <a:bodyPr wrap="none" rtlCol="0">
            <a:spAutoFit/>
          </a:bodyPr>
          <a:lstStyle/>
          <a:p>
            <a:r>
              <a:rPr lang="en-US" dirty="0">
                <a:solidFill>
                  <a:srgbClr val="000000"/>
                </a:solidFill>
                <a:latin typeface="Calibri" panose="020F0502020204030204" pitchFamily="34" charset="0"/>
                <a:hlinkClick r:id="rId5"/>
              </a:rPr>
              <a:t>https://stacks.cdc.gov/view/cdc/253465</a:t>
            </a:r>
            <a:endParaRPr lang="en-US" dirty="0">
              <a:solidFill>
                <a:srgbClr val="000000"/>
              </a:solidFill>
              <a:latin typeface="Calibri" panose="020F0502020204030204" pitchFamily="34" charset="0"/>
            </a:endParaRPr>
          </a:p>
        </p:txBody>
      </p:sp>
    </p:spTree>
    <p:extLst>
      <p:ext uri="{BB962C8B-B14F-4D97-AF65-F5344CB8AC3E}">
        <p14:creationId xmlns:p14="http://schemas.microsoft.com/office/powerpoint/2010/main" val="3314536344"/>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D42B4-B180-FFA7-FDB5-E24E002408CE}"/>
              </a:ext>
            </a:extLst>
          </p:cNvPr>
          <p:cNvSpPr>
            <a:spLocks noGrp="1"/>
          </p:cNvSpPr>
          <p:nvPr>
            <p:ph type="title"/>
          </p:nvPr>
        </p:nvSpPr>
        <p:spPr/>
        <p:txBody>
          <a:bodyPr/>
          <a:lstStyle/>
          <a:p>
            <a:r>
              <a:rPr lang="en-US" dirty="0"/>
              <a:t>Key Findings</a:t>
            </a:r>
          </a:p>
        </p:txBody>
      </p:sp>
      <p:sp>
        <p:nvSpPr>
          <p:cNvPr id="4" name="Slide Number Placeholder 3">
            <a:extLst>
              <a:ext uri="{FF2B5EF4-FFF2-40B4-BE49-F238E27FC236}">
                <a16:creationId xmlns:a16="http://schemas.microsoft.com/office/drawing/2014/main" id="{F9941910-0501-A33B-4795-CB3E0EE9A117}"/>
              </a:ext>
            </a:extLst>
          </p:cNvPr>
          <p:cNvSpPr>
            <a:spLocks noGrp="1"/>
          </p:cNvSpPr>
          <p:nvPr>
            <p:ph type="sldNum" sz="quarter" idx="11"/>
          </p:nvPr>
        </p:nvSpPr>
        <p:spPr/>
        <p:txBody>
          <a:bodyPr/>
          <a:lstStyle/>
          <a:p>
            <a:fld id="{D8E7DCDC-E408-4B61-982D-00D1D5E6AEFC}" type="slidenum">
              <a:rPr lang="en-US" smtClean="0"/>
              <a:pPr/>
              <a:t>4</a:t>
            </a:fld>
            <a:endParaRPr lang="en-US"/>
          </a:p>
        </p:txBody>
      </p:sp>
    </p:spTree>
    <p:extLst>
      <p:ext uri="{BB962C8B-B14F-4D97-AF65-F5344CB8AC3E}">
        <p14:creationId xmlns:p14="http://schemas.microsoft.com/office/powerpoint/2010/main" val="1187630483"/>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BA5F5-94F1-595C-F8EA-6FC49E3C3DE1}"/>
            </a:ext>
          </a:extLst>
        </p:cNvPr>
        <p:cNvGrpSpPr/>
        <p:nvPr/>
      </p:nvGrpSpPr>
      <p:grpSpPr>
        <a:xfrm>
          <a:off x="0" y="0"/>
          <a:ext cx="0" cy="0"/>
          <a:chOff x="0" y="0"/>
          <a:chExt cx="0" cy="0"/>
        </a:xfrm>
      </p:grpSpPr>
      <p:sp>
        <p:nvSpPr>
          <p:cNvPr id="87" name="Title 1">
            <a:extLst>
              <a:ext uri="{FF2B5EF4-FFF2-40B4-BE49-F238E27FC236}">
                <a16:creationId xmlns:a16="http://schemas.microsoft.com/office/drawing/2014/main" id="{65587C7C-BBE8-CCA3-4A81-39415E6B7000}"/>
              </a:ext>
            </a:extLst>
          </p:cNvPr>
          <p:cNvSpPr>
            <a:spLocks noGrp="1"/>
          </p:cNvSpPr>
          <p:nvPr>
            <p:ph type="title"/>
          </p:nvPr>
        </p:nvSpPr>
        <p:spPr>
          <a:xfrm>
            <a:off x="153227" y="161365"/>
            <a:ext cx="8229600" cy="677102"/>
          </a:xfrm>
        </p:spPr>
        <p:txBody>
          <a:bodyPr/>
          <a:lstStyle/>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800" b="1" i="0" u="none" strike="noStrike" kern="1200" cap="none" spc="0" normalizeH="0" baseline="0" noProof="0">
                <a:ln>
                  <a:noFill/>
                </a:ln>
                <a:solidFill>
                  <a:schemeClr val="bg1"/>
                </a:solidFill>
                <a:effectLst/>
                <a:uLnTx/>
                <a:uFillTx/>
                <a:latin typeface="Calibri" panose="020F0502020204030204" pitchFamily="34" charset="0"/>
                <a:ea typeface="+mn-ea"/>
                <a:cs typeface="+mn-cs"/>
              </a:rPr>
              <a:t>HIV testing among persons who inject drugs is low.</a:t>
            </a:r>
            <a:endParaRPr kumimoji="0" lang="en-US" sz="1400" b="1" i="0" u="none" strike="noStrike" kern="1200" cap="none" spc="0" normalizeH="0" baseline="0" noProof="0">
              <a:ln>
                <a:noFill/>
              </a:ln>
              <a:solidFill>
                <a:schemeClr val="bg1"/>
              </a:solidFill>
              <a:effectLst/>
              <a:uLnTx/>
              <a:uFillTx/>
              <a:latin typeface="Calibri" panose="020F0502020204030204" pitchFamily="34" charset="0"/>
              <a:ea typeface="+mn-ea"/>
              <a:cs typeface="+mn-cs"/>
            </a:endParaRPr>
          </a:p>
        </p:txBody>
      </p:sp>
      <p:pic>
        <p:nvPicPr>
          <p:cNvPr id="88" name="Picture 87" descr="National HIV Behavioral Surveillance (NHBS) logo, noting the population cycles (MSM, PWID, HET) and emphasizing the relevant cycle for this report (PWID).">
            <a:extLst>
              <a:ext uri="{FF2B5EF4-FFF2-40B4-BE49-F238E27FC236}">
                <a16:creationId xmlns:a16="http://schemas.microsoft.com/office/drawing/2014/main" id="{5292828D-387C-47DE-540F-6703732875D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62110" y="77763"/>
            <a:ext cx="828663" cy="828663"/>
          </a:xfrm>
          <a:prstGeom prst="rect">
            <a:avLst/>
          </a:prstGeom>
        </p:spPr>
      </p:pic>
      <p:graphicFrame>
        <p:nvGraphicFramePr>
          <p:cNvPr id="91" name="Chart 90" descr="Semi-circle pie chart showing prevalence of HIV testing among persons who inject drugs.">
            <a:extLst>
              <a:ext uri="{FF2B5EF4-FFF2-40B4-BE49-F238E27FC236}">
                <a16:creationId xmlns:a16="http://schemas.microsoft.com/office/drawing/2014/main" id="{DA85FBB8-5917-CDE5-DC09-CB59A90EC6CB}"/>
              </a:ext>
            </a:extLst>
          </p:cNvPr>
          <p:cNvGraphicFramePr/>
          <p:nvPr>
            <p:extLst>
              <p:ext uri="{D42A27DB-BD31-4B8C-83A1-F6EECF244321}">
                <p14:modId xmlns:p14="http://schemas.microsoft.com/office/powerpoint/2010/main" val="689112591"/>
              </p:ext>
            </p:extLst>
          </p:nvPr>
        </p:nvGraphicFramePr>
        <p:xfrm>
          <a:off x="1573308" y="1096757"/>
          <a:ext cx="6077815" cy="4604671"/>
        </p:xfrm>
        <a:graphic>
          <a:graphicData uri="http://schemas.openxmlformats.org/drawingml/2006/chart">
            <c:chart xmlns:c="http://schemas.openxmlformats.org/drawingml/2006/chart" xmlns:r="http://schemas.openxmlformats.org/officeDocument/2006/relationships" r:id="rId4"/>
          </a:graphicData>
        </a:graphic>
      </p:graphicFrame>
      <p:sp>
        <p:nvSpPr>
          <p:cNvPr id="90" name="Text Placeholder 4">
            <a:extLst>
              <a:ext uri="{FF2B5EF4-FFF2-40B4-BE49-F238E27FC236}">
                <a16:creationId xmlns:a16="http://schemas.microsoft.com/office/drawing/2014/main" id="{9D508AD1-C7DC-5C39-D8A1-3B565D4923D6}"/>
              </a:ext>
            </a:extLst>
          </p:cNvPr>
          <p:cNvSpPr>
            <a:spLocks noGrp="1"/>
          </p:cNvSpPr>
          <p:nvPr>
            <p:ph type="body" sz="quarter" idx="11"/>
          </p:nvPr>
        </p:nvSpPr>
        <p:spPr>
          <a:xfrm>
            <a:off x="374228" y="4708274"/>
            <a:ext cx="7886987" cy="274637"/>
          </a:xfrm>
        </p:spPr>
        <p:txBody>
          <a:bodyPr/>
          <a:lstStyle/>
          <a:p>
            <a:r>
              <a:rPr lang="en-US" sz="900">
                <a:solidFill>
                  <a:srgbClr val="000000"/>
                </a:solidFill>
              </a:rPr>
              <a:t>Data include participants who did not report a previous HIV-positive result and participants who received a first HIV-positive result &lt;12 months before interview.</a:t>
            </a:r>
          </a:p>
        </p:txBody>
      </p:sp>
      <p:sp>
        <p:nvSpPr>
          <p:cNvPr id="2" name="Slide Number Placeholder 5">
            <a:extLst>
              <a:ext uri="{FF2B5EF4-FFF2-40B4-BE49-F238E27FC236}">
                <a16:creationId xmlns:a16="http://schemas.microsoft.com/office/drawing/2014/main" id="{70D4123A-1662-8B67-C73E-3E6E98DE428E}"/>
              </a:ext>
            </a:extLst>
          </p:cNvPr>
          <p:cNvSpPr>
            <a:spLocks noGrp="1"/>
          </p:cNvSpPr>
          <p:nvPr>
            <p:ph type="sldNum" sz="quarter" idx="13"/>
          </p:nvPr>
        </p:nvSpPr>
        <p:spPr>
          <a:xfrm>
            <a:off x="133485" y="4766595"/>
            <a:ext cx="2057400" cy="274637"/>
          </a:xfrm>
        </p:spPr>
        <p:txBody>
          <a:bodyPr/>
          <a:lstStyle/>
          <a:p>
            <a:fld id="{D8E7DCDC-E408-4B61-982D-00D1D5E6AEFC}" type="slidenum">
              <a:rPr lang="en-US" smtClean="0"/>
              <a:pPr/>
              <a:t>5</a:t>
            </a:fld>
            <a:endParaRPr lang="en-US"/>
          </a:p>
        </p:txBody>
      </p:sp>
      <p:sp>
        <p:nvSpPr>
          <p:cNvPr id="4" name="TextBox 3">
            <a:extLst>
              <a:ext uri="{FF2B5EF4-FFF2-40B4-BE49-F238E27FC236}">
                <a16:creationId xmlns:a16="http://schemas.microsoft.com/office/drawing/2014/main" id="{846761F1-A496-0FF6-E3FE-B90210AF6041}"/>
              </a:ext>
            </a:extLst>
          </p:cNvPr>
          <p:cNvSpPr txBox="1"/>
          <p:nvPr/>
        </p:nvSpPr>
        <p:spPr>
          <a:xfrm>
            <a:off x="372715" y="4854118"/>
            <a:ext cx="4568561" cy="20005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i="1" dirty="0">
                <a:solidFill>
                  <a:srgbClr val="000000"/>
                </a:solidFill>
                <a:latin typeface="Calibri"/>
                <a:ea typeface="Calibri"/>
                <a:cs typeface="Calibri"/>
              </a:rPr>
              <a:t>Data Source: National HIV Behavioral Surveillance—19 U.S. cities, 2024; Data Tables, Table 4 </a:t>
            </a:r>
            <a:endParaRPr lang="en-US" sz="700" i="1" dirty="0">
              <a:solidFill>
                <a:srgbClr val="000000"/>
              </a:solidFill>
              <a:latin typeface="Calibri" panose="020F0502020204030204" pitchFamily="34" charset="0"/>
              <a:ea typeface="Calibri"/>
              <a:cs typeface="Calibri"/>
            </a:endParaRPr>
          </a:p>
        </p:txBody>
      </p:sp>
    </p:spTree>
    <p:extLst>
      <p:ext uri="{BB962C8B-B14F-4D97-AF65-F5344CB8AC3E}">
        <p14:creationId xmlns:p14="http://schemas.microsoft.com/office/powerpoint/2010/main" val="2533257254"/>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38251C-D6DF-BDA1-2178-15963FEDA2E0}"/>
            </a:ext>
          </a:extLst>
        </p:cNvPr>
        <p:cNvGrpSpPr/>
        <p:nvPr/>
      </p:nvGrpSpPr>
      <p:grpSpPr>
        <a:xfrm>
          <a:off x="0" y="0"/>
          <a:ext cx="0" cy="0"/>
          <a:chOff x="0" y="0"/>
          <a:chExt cx="0" cy="0"/>
        </a:xfrm>
      </p:grpSpPr>
      <p:sp>
        <p:nvSpPr>
          <p:cNvPr id="87" name="Title 1">
            <a:extLst>
              <a:ext uri="{FF2B5EF4-FFF2-40B4-BE49-F238E27FC236}">
                <a16:creationId xmlns:a16="http://schemas.microsoft.com/office/drawing/2014/main" id="{2771E15B-C779-11EC-90A6-74536306517E}"/>
              </a:ext>
            </a:extLst>
          </p:cNvPr>
          <p:cNvSpPr>
            <a:spLocks noGrp="1"/>
          </p:cNvSpPr>
          <p:nvPr>
            <p:ph type="title"/>
          </p:nvPr>
        </p:nvSpPr>
        <p:spPr>
          <a:xfrm>
            <a:off x="153227" y="192135"/>
            <a:ext cx="8229600" cy="646332"/>
          </a:xfrm>
        </p:spPr>
        <p:txBody>
          <a:bodyPr/>
          <a:lstStyle/>
          <a:p>
            <a:pPr lvl="0">
              <a:lnSpc>
                <a:spcPct val="100000"/>
              </a:lnSpc>
              <a:spcBef>
                <a:spcPct val="20000"/>
              </a:spcBef>
              <a:buClr>
                <a:srgbClr val="0033A1"/>
              </a:buClr>
              <a:defRPr/>
            </a:pPr>
            <a:r>
              <a:rPr lang="en-US" sz="1600">
                <a:solidFill>
                  <a:schemeClr val="bg1"/>
                </a:solidFill>
              </a:rPr>
              <a:t>Pre-exposure prophylaxis (PrEP) among persons who inject drugs is low.</a:t>
            </a:r>
            <a:br>
              <a:rPr lang="en-US" sz="1800">
                <a:solidFill>
                  <a:schemeClr val="bg1"/>
                </a:solidFill>
              </a:rPr>
            </a:br>
            <a:endParaRPr kumimoji="0" lang="en-US" sz="1400" b="1" i="0" u="none" strike="noStrike" kern="1200" cap="none" spc="0" normalizeH="0" baseline="0" noProof="0">
              <a:ln>
                <a:noFill/>
              </a:ln>
              <a:solidFill>
                <a:schemeClr val="bg1"/>
              </a:solidFill>
              <a:effectLst/>
              <a:uLnTx/>
              <a:uFillTx/>
              <a:latin typeface="Calibri" panose="020F0502020204030204" pitchFamily="34" charset="0"/>
              <a:ea typeface="+mn-ea"/>
              <a:cs typeface="+mn-cs"/>
            </a:endParaRPr>
          </a:p>
        </p:txBody>
      </p:sp>
      <p:pic>
        <p:nvPicPr>
          <p:cNvPr id="88" name="Picture 87" descr="National HIV Behavioral Surveillance (NHBS) logo, noting the population cycles (MSM, PWID, HET) and emphasizing the relevant cycle for this report (PWID).">
            <a:extLst>
              <a:ext uri="{FF2B5EF4-FFF2-40B4-BE49-F238E27FC236}">
                <a16:creationId xmlns:a16="http://schemas.microsoft.com/office/drawing/2014/main" id="{C2AD24F7-45DF-8347-1C4A-74A7DB52AD3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62110" y="70229"/>
            <a:ext cx="828663" cy="828663"/>
          </a:xfrm>
          <a:prstGeom prst="rect">
            <a:avLst/>
          </a:prstGeom>
        </p:spPr>
      </p:pic>
      <p:sp>
        <p:nvSpPr>
          <p:cNvPr id="9" name="TextBox 8">
            <a:extLst>
              <a:ext uri="{FF2B5EF4-FFF2-40B4-BE49-F238E27FC236}">
                <a16:creationId xmlns:a16="http://schemas.microsoft.com/office/drawing/2014/main" id="{09086D69-E5B7-63E7-1A6E-9F65BD861825}"/>
              </a:ext>
            </a:extLst>
          </p:cNvPr>
          <p:cNvSpPr txBox="1"/>
          <p:nvPr/>
        </p:nvSpPr>
        <p:spPr>
          <a:xfrm>
            <a:off x="2856428" y="3147308"/>
            <a:ext cx="2356866" cy="369332"/>
          </a:xfrm>
          <a:prstGeom prst="rect">
            <a:avLst/>
          </a:prstGeom>
          <a:noFill/>
        </p:spPr>
        <p:txBody>
          <a:bodyPr wrap="square" rtlCol="0">
            <a:spAutoFit/>
          </a:bodyPr>
          <a:lstStyle/>
          <a:p>
            <a:r>
              <a:rPr lang="en-US" dirty="0" err="1">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rPr>
              <a:t>PrEP</a:t>
            </a:r>
            <a:r>
              <a:rPr lang="en-US"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rPr>
              <a:t> awareness</a:t>
            </a:r>
          </a:p>
        </p:txBody>
      </p:sp>
      <p:sp>
        <p:nvSpPr>
          <p:cNvPr id="10" name="TextBox 9">
            <a:extLst>
              <a:ext uri="{FF2B5EF4-FFF2-40B4-BE49-F238E27FC236}">
                <a16:creationId xmlns:a16="http://schemas.microsoft.com/office/drawing/2014/main" id="{3F11561E-17B6-FC09-8731-85BD61EB7F80}"/>
              </a:ext>
            </a:extLst>
          </p:cNvPr>
          <p:cNvSpPr txBox="1"/>
          <p:nvPr/>
        </p:nvSpPr>
        <p:spPr>
          <a:xfrm>
            <a:off x="6494240" y="2878855"/>
            <a:ext cx="2477997" cy="646331"/>
          </a:xfrm>
          <a:prstGeom prst="rect">
            <a:avLst/>
          </a:prstGeom>
          <a:noFill/>
        </p:spPr>
        <p:txBody>
          <a:bodyPr wrap="square" rtlCol="0">
            <a:spAutoFit/>
          </a:bodyPr>
          <a:lstStyle/>
          <a:p>
            <a:r>
              <a:rPr lang="en-US" dirty="0" err="1">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rPr>
              <a:t>PrEP</a:t>
            </a:r>
            <a:r>
              <a:rPr lang="en-US"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rPr>
              <a:t> use,</a:t>
            </a:r>
          </a:p>
          <a:p>
            <a:r>
              <a:rPr lang="en-US"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rPr>
              <a:t>past 12 months</a:t>
            </a:r>
          </a:p>
        </p:txBody>
      </p:sp>
      <p:sp>
        <p:nvSpPr>
          <p:cNvPr id="5" name="Text Placeholder 4">
            <a:extLst>
              <a:ext uri="{FF2B5EF4-FFF2-40B4-BE49-F238E27FC236}">
                <a16:creationId xmlns:a16="http://schemas.microsoft.com/office/drawing/2014/main" id="{B47EF587-8B84-8408-7388-D4463BBAA481}"/>
              </a:ext>
            </a:extLst>
          </p:cNvPr>
          <p:cNvSpPr txBox="1">
            <a:spLocks/>
          </p:cNvSpPr>
          <p:nvPr/>
        </p:nvSpPr>
        <p:spPr>
          <a:xfrm>
            <a:off x="385674" y="4554137"/>
            <a:ext cx="8141071" cy="219159"/>
          </a:xfrm>
          <a:prstGeom prst="rect">
            <a:avLst/>
          </a:prstGeom>
        </p:spPr>
        <p:txBody>
          <a:bodyPr/>
          <a:lstStyle>
            <a:lvl1pPr marL="342900" indent="-342900" algn="l" rtl="0" eaLnBrk="0" fontAlgn="base" hangingPunct="0">
              <a:spcBef>
                <a:spcPct val="20000"/>
              </a:spcBef>
              <a:spcAft>
                <a:spcPct val="0"/>
              </a:spcAft>
              <a:buClr>
                <a:srgbClr val="0033A1"/>
              </a:buClr>
              <a:buFont typeface="Arial" panose="020B0604020202020204" pitchFamily="34" charset="0"/>
              <a:buChar char="•"/>
              <a:defRPr sz="3200" kern="1200">
                <a:solidFill>
                  <a:srgbClr val="1D1D1D"/>
                </a:solidFill>
                <a:latin typeface="Calibri" panose="020F0502020204030204" pitchFamily="34" charset="0"/>
                <a:ea typeface="+mn-ea"/>
                <a:cs typeface="+mn-cs"/>
              </a:defRPr>
            </a:lvl1pPr>
            <a:lvl2pPr marL="742950" indent="-285750" algn="l" rtl="0" eaLnBrk="0" fontAlgn="base" hangingPunct="0">
              <a:spcBef>
                <a:spcPct val="20000"/>
              </a:spcBef>
              <a:spcAft>
                <a:spcPct val="0"/>
              </a:spcAft>
              <a:buClr>
                <a:srgbClr val="0033A1"/>
              </a:buClr>
              <a:buFont typeface="Arial" panose="020B0604020202020204" pitchFamily="34" charset="0"/>
              <a:buChar char="–"/>
              <a:defRPr sz="2800" kern="1200">
                <a:solidFill>
                  <a:srgbClr val="1D1D1D"/>
                </a:solidFill>
                <a:latin typeface="Calibri" panose="020F0502020204030204" pitchFamily="34" charset="0"/>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1D1D1D"/>
                </a:solidFill>
                <a:latin typeface="Calibri" panose="020F0502020204030204" pitchFamily="34" charset="0"/>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1D1D1D"/>
                </a:solidFill>
                <a:latin typeface="Calibri" panose="020F0502020204030204" pitchFamily="34" charset="0"/>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1D1D1D"/>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900"/>
              <a:t>Data include participants with a negative NHBS HIV test result who did not self-report a previous HIV-positive test result.</a:t>
            </a:r>
          </a:p>
        </p:txBody>
      </p:sp>
      <p:sp>
        <p:nvSpPr>
          <p:cNvPr id="2" name="Slide Number Placeholder 5">
            <a:extLst>
              <a:ext uri="{FF2B5EF4-FFF2-40B4-BE49-F238E27FC236}">
                <a16:creationId xmlns:a16="http://schemas.microsoft.com/office/drawing/2014/main" id="{ABC8106B-5772-5CB0-6595-CCD8E808601A}"/>
              </a:ext>
            </a:extLst>
          </p:cNvPr>
          <p:cNvSpPr>
            <a:spLocks noGrp="1"/>
          </p:cNvSpPr>
          <p:nvPr>
            <p:ph type="sldNum" sz="quarter" idx="13"/>
          </p:nvPr>
        </p:nvSpPr>
        <p:spPr>
          <a:xfrm>
            <a:off x="133485" y="4766595"/>
            <a:ext cx="2057400" cy="274637"/>
          </a:xfrm>
        </p:spPr>
        <p:txBody>
          <a:bodyPr/>
          <a:lstStyle/>
          <a:p>
            <a:fld id="{D8E7DCDC-E408-4B61-982D-00D1D5E6AEFC}" type="slidenum">
              <a:rPr lang="en-US" smtClean="0"/>
              <a:pPr/>
              <a:t>6</a:t>
            </a:fld>
            <a:endParaRPr lang="en-US"/>
          </a:p>
        </p:txBody>
      </p:sp>
      <p:sp>
        <p:nvSpPr>
          <p:cNvPr id="16" name="TextBox 15">
            <a:extLst>
              <a:ext uri="{FF2B5EF4-FFF2-40B4-BE49-F238E27FC236}">
                <a16:creationId xmlns:a16="http://schemas.microsoft.com/office/drawing/2014/main" id="{B539BE56-3F44-D80B-E247-6A9A6EEDBA6E}"/>
              </a:ext>
            </a:extLst>
          </p:cNvPr>
          <p:cNvSpPr txBox="1"/>
          <p:nvPr/>
        </p:nvSpPr>
        <p:spPr>
          <a:xfrm>
            <a:off x="389280" y="4762500"/>
            <a:ext cx="3778273" cy="20005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i="1" dirty="0">
                <a:solidFill>
                  <a:srgbClr val="000000"/>
                </a:solidFill>
                <a:latin typeface="Calibri"/>
                <a:ea typeface="Calibri"/>
                <a:cs typeface="Calibri"/>
              </a:rPr>
              <a:t>Data Source: National HIV Behavioral Surveillance—19 U.S. cities, 2024; Data Tables, Table 10a </a:t>
            </a:r>
            <a:endParaRPr lang="en-US" sz="700" i="1" dirty="0">
              <a:solidFill>
                <a:srgbClr val="000000"/>
              </a:solidFill>
              <a:latin typeface="Calibri" panose="020F0502020204030204" pitchFamily="34" charset="0"/>
              <a:ea typeface="Calibri"/>
              <a:cs typeface="Calibri"/>
            </a:endParaRPr>
          </a:p>
        </p:txBody>
      </p:sp>
      <p:sp>
        <p:nvSpPr>
          <p:cNvPr id="15" name="TextBox 14">
            <a:extLst>
              <a:ext uri="{FF2B5EF4-FFF2-40B4-BE49-F238E27FC236}">
                <a16:creationId xmlns:a16="http://schemas.microsoft.com/office/drawing/2014/main" id="{6D1810FC-FE57-A092-B90D-C4A36961DAE7}"/>
              </a:ext>
            </a:extLst>
          </p:cNvPr>
          <p:cNvSpPr txBox="1"/>
          <p:nvPr/>
        </p:nvSpPr>
        <p:spPr>
          <a:xfrm>
            <a:off x="6494239" y="2263616"/>
            <a:ext cx="2477997" cy="830997"/>
          </a:xfrm>
          <a:prstGeom prst="rect">
            <a:avLst/>
          </a:prstGeom>
          <a:noFill/>
        </p:spPr>
        <p:txBody>
          <a:bodyPr wrap="square" rtlCol="0">
            <a:spAutoFit/>
          </a:bodyPr>
          <a:lstStyle/>
          <a:p>
            <a:r>
              <a:rPr lang="en-US" sz="4800" b="1" dirty="0">
                <a:solidFill>
                  <a:schemeClr val="accent3"/>
                </a:solidFill>
                <a:latin typeface="Calibri" panose="020F0502020204030204" pitchFamily="34" charset="0"/>
                <a:ea typeface="Calibri" panose="020F0502020204030204" pitchFamily="34" charset="0"/>
                <a:cs typeface="Calibri" panose="020F0502020204030204" pitchFamily="34" charset="0"/>
              </a:rPr>
              <a:t>2%</a:t>
            </a:r>
          </a:p>
        </p:txBody>
      </p:sp>
      <p:sp>
        <p:nvSpPr>
          <p:cNvPr id="17" name="TextBox 16">
            <a:extLst>
              <a:ext uri="{FF2B5EF4-FFF2-40B4-BE49-F238E27FC236}">
                <a16:creationId xmlns:a16="http://schemas.microsoft.com/office/drawing/2014/main" id="{C539D9B4-9D68-2CDA-AAE1-66146477E40E}"/>
              </a:ext>
            </a:extLst>
          </p:cNvPr>
          <p:cNvSpPr txBox="1"/>
          <p:nvPr/>
        </p:nvSpPr>
        <p:spPr>
          <a:xfrm>
            <a:off x="2833508" y="2544051"/>
            <a:ext cx="2356866" cy="830997"/>
          </a:xfrm>
          <a:prstGeom prst="rect">
            <a:avLst/>
          </a:prstGeom>
          <a:noFill/>
        </p:spPr>
        <p:txBody>
          <a:bodyPr wrap="square" rtlCol="0">
            <a:spAutoFit/>
          </a:bodyPr>
          <a:lstStyle/>
          <a:p>
            <a:r>
              <a:rPr lang="en-US" sz="4800" b="1" dirty="0">
                <a:solidFill>
                  <a:schemeClr val="accent3"/>
                </a:solidFill>
                <a:latin typeface="Calibri" panose="020F0502020204030204" pitchFamily="34" charset="0"/>
                <a:ea typeface="Calibri" panose="020F0502020204030204" pitchFamily="34" charset="0"/>
                <a:cs typeface="Calibri" panose="020F0502020204030204" pitchFamily="34" charset="0"/>
              </a:rPr>
              <a:t>43%</a:t>
            </a:r>
          </a:p>
        </p:txBody>
      </p:sp>
      <p:pic>
        <p:nvPicPr>
          <p:cNvPr id="18" name="Picture 17">
            <a:extLst>
              <a:ext uri="{FF2B5EF4-FFF2-40B4-BE49-F238E27FC236}">
                <a16:creationId xmlns:a16="http://schemas.microsoft.com/office/drawing/2014/main" id="{C4C67842-C3D0-A7E9-ADB6-5363BE1344EB}"/>
              </a:ext>
            </a:extLst>
          </p:cNvPr>
          <p:cNvPicPr>
            <a:picLocks noChangeAspect="1"/>
          </p:cNvPicPr>
          <p:nvPr/>
        </p:nvPicPr>
        <p:blipFill>
          <a:blip r:embed="rId4"/>
          <a:stretch>
            <a:fillRect/>
          </a:stretch>
        </p:blipFill>
        <p:spPr>
          <a:xfrm>
            <a:off x="1275761" y="1836069"/>
            <a:ext cx="1603586" cy="1658503"/>
          </a:xfrm>
          <a:prstGeom prst="rect">
            <a:avLst/>
          </a:prstGeom>
        </p:spPr>
      </p:pic>
      <p:pic>
        <p:nvPicPr>
          <p:cNvPr id="19" name="Picture 18">
            <a:extLst>
              <a:ext uri="{FF2B5EF4-FFF2-40B4-BE49-F238E27FC236}">
                <a16:creationId xmlns:a16="http://schemas.microsoft.com/office/drawing/2014/main" id="{532BDD17-AEDD-E904-3CBB-92DFB79B6E3B}"/>
              </a:ext>
            </a:extLst>
          </p:cNvPr>
          <p:cNvPicPr>
            <a:picLocks noChangeAspect="1"/>
          </p:cNvPicPr>
          <p:nvPr/>
        </p:nvPicPr>
        <p:blipFill>
          <a:blip r:embed="rId5"/>
          <a:stretch>
            <a:fillRect/>
          </a:stretch>
        </p:blipFill>
        <p:spPr>
          <a:xfrm>
            <a:off x="4890653" y="1854139"/>
            <a:ext cx="1603586" cy="1658504"/>
          </a:xfrm>
          <a:prstGeom prst="rect">
            <a:avLst/>
          </a:prstGeom>
        </p:spPr>
      </p:pic>
    </p:spTree>
    <p:extLst>
      <p:ext uri="{BB962C8B-B14F-4D97-AF65-F5344CB8AC3E}">
        <p14:creationId xmlns:p14="http://schemas.microsoft.com/office/powerpoint/2010/main" val="1135505331"/>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B8043-36EF-FD97-96EC-CD624526FA26}"/>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804A0F30-9448-73D4-E75A-01866A0C7C14}"/>
              </a:ext>
            </a:extLst>
          </p:cNvPr>
          <p:cNvSpPr>
            <a:spLocks noGrp="1"/>
          </p:cNvSpPr>
          <p:nvPr>
            <p:ph type="title" idx="4294967295"/>
          </p:nvPr>
        </p:nvSpPr>
        <p:spPr bwMode="auto">
          <a:xfrm>
            <a:off x="133485" y="225405"/>
            <a:ext cx="6908800" cy="461109"/>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800" b="1" i="0" u="none" strike="noStrike" kern="1200" cap="none" spc="0" normalizeH="0" baseline="0" noProof="0">
                <a:ln>
                  <a:noFill/>
                </a:ln>
                <a:solidFill>
                  <a:schemeClr val="bg1"/>
                </a:solidFill>
                <a:effectLst/>
                <a:uLnTx/>
                <a:uFillTx/>
                <a:latin typeface="Calibri" panose="020F0502020204030204" pitchFamily="34" charset="0"/>
                <a:ea typeface="+mn-ea"/>
                <a:cs typeface="+mn-cs"/>
              </a:rPr>
              <a:t>Persons who inject drugs obtain sterile syringes from multiple sources.</a:t>
            </a:r>
          </a:p>
        </p:txBody>
      </p:sp>
      <p:sp>
        <p:nvSpPr>
          <p:cNvPr id="14" name="TextBox 13">
            <a:extLst>
              <a:ext uri="{FF2B5EF4-FFF2-40B4-BE49-F238E27FC236}">
                <a16:creationId xmlns:a16="http://schemas.microsoft.com/office/drawing/2014/main" id="{90148047-4063-8587-7E9D-8DC4603C3338}"/>
              </a:ext>
            </a:extLst>
          </p:cNvPr>
          <p:cNvSpPr txBox="1"/>
          <p:nvPr/>
        </p:nvSpPr>
        <p:spPr>
          <a:xfrm>
            <a:off x="1314951" y="3758283"/>
            <a:ext cx="3180137" cy="584775"/>
          </a:xfrm>
          <a:prstGeom prst="rect">
            <a:avLst/>
          </a:prstGeom>
          <a:noFill/>
        </p:spPr>
        <p:txBody>
          <a:bodyPr wrap="square" rtlCol="0">
            <a:spAutoFit/>
          </a:bodyPr>
          <a:lstStyle/>
          <a:p>
            <a:pPr algn="ctr"/>
            <a:r>
              <a:rPr lang="en-US" sz="1600" b="1"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rPr>
              <a:t>Syringe services programs (SSPs), past 12 months</a:t>
            </a:r>
          </a:p>
        </p:txBody>
      </p:sp>
      <p:graphicFrame>
        <p:nvGraphicFramePr>
          <p:cNvPr id="10" name="Chart 9" descr="Donut chart showing prevalence of syringe receipt from a syringe services program among PWID.">
            <a:extLst>
              <a:ext uri="{FF2B5EF4-FFF2-40B4-BE49-F238E27FC236}">
                <a16:creationId xmlns:a16="http://schemas.microsoft.com/office/drawing/2014/main" id="{26437655-995A-AAB1-A66E-CB1E9FF79D34}"/>
              </a:ext>
            </a:extLst>
          </p:cNvPr>
          <p:cNvGraphicFramePr>
            <a:graphicFrameLocks/>
          </p:cNvGraphicFramePr>
          <p:nvPr>
            <p:extLst>
              <p:ext uri="{D42A27DB-BD31-4B8C-83A1-F6EECF244321}">
                <p14:modId xmlns:p14="http://schemas.microsoft.com/office/powerpoint/2010/main" val="4266961231"/>
              </p:ext>
            </p:extLst>
          </p:nvPr>
        </p:nvGraphicFramePr>
        <p:xfrm>
          <a:off x="1642570" y="1426584"/>
          <a:ext cx="2418692" cy="2267784"/>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CDC51E9E-D42B-42D3-EDB9-144687EB7883}"/>
              </a:ext>
            </a:extLst>
          </p:cNvPr>
          <p:cNvSpPr txBox="1"/>
          <p:nvPr/>
        </p:nvSpPr>
        <p:spPr>
          <a:xfrm>
            <a:off x="5317127" y="3758283"/>
            <a:ext cx="1849130" cy="584775"/>
          </a:xfrm>
          <a:prstGeom prst="rect">
            <a:avLst/>
          </a:prstGeom>
          <a:noFill/>
        </p:spPr>
        <p:txBody>
          <a:bodyPr wrap="square" rtlCol="0">
            <a:spAutoFit/>
          </a:bodyPr>
          <a:lstStyle/>
          <a:p>
            <a:pPr algn="ctr"/>
            <a:r>
              <a:rPr lang="en-US" sz="1600" b="1"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rPr>
              <a:t>Pharmacies, </a:t>
            </a:r>
          </a:p>
          <a:p>
            <a:pPr algn="ctr"/>
            <a:r>
              <a:rPr lang="en-US" sz="1600" b="1"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rPr>
              <a:t>past 12 months</a:t>
            </a:r>
          </a:p>
        </p:txBody>
      </p:sp>
      <p:graphicFrame>
        <p:nvGraphicFramePr>
          <p:cNvPr id="3" name="Chart 2" descr="Donut chart showing prevalence of syringe receipt from a pharmacy among PWID.">
            <a:extLst>
              <a:ext uri="{FF2B5EF4-FFF2-40B4-BE49-F238E27FC236}">
                <a16:creationId xmlns:a16="http://schemas.microsoft.com/office/drawing/2014/main" id="{47F60028-998F-4E6D-26F6-CB261D7E8E07}"/>
              </a:ext>
            </a:extLst>
          </p:cNvPr>
          <p:cNvGraphicFramePr>
            <a:graphicFrameLocks/>
          </p:cNvGraphicFramePr>
          <p:nvPr>
            <p:extLst>
              <p:ext uri="{D42A27DB-BD31-4B8C-83A1-F6EECF244321}">
                <p14:modId xmlns:p14="http://schemas.microsoft.com/office/powerpoint/2010/main" val="1518505324"/>
              </p:ext>
            </p:extLst>
          </p:nvPr>
        </p:nvGraphicFramePr>
        <p:xfrm>
          <a:off x="4864300" y="1426584"/>
          <a:ext cx="2638908" cy="2267784"/>
        </p:xfrm>
        <a:graphic>
          <a:graphicData uri="http://schemas.openxmlformats.org/drawingml/2006/chart">
            <c:chart xmlns:c="http://schemas.openxmlformats.org/drawingml/2006/chart" xmlns:r="http://schemas.openxmlformats.org/officeDocument/2006/relationships" r:id="rId4"/>
          </a:graphicData>
        </a:graphic>
      </p:graphicFrame>
      <p:sp>
        <p:nvSpPr>
          <p:cNvPr id="13" name="Rectangle 12">
            <a:extLst>
              <a:ext uri="{FF2B5EF4-FFF2-40B4-BE49-F238E27FC236}">
                <a16:creationId xmlns:a16="http://schemas.microsoft.com/office/drawing/2014/main" id="{3ADA1605-83E1-4DF2-4C14-96C320915C93}"/>
              </a:ext>
            </a:extLst>
          </p:cNvPr>
          <p:cNvSpPr/>
          <p:nvPr/>
        </p:nvSpPr>
        <p:spPr>
          <a:xfrm>
            <a:off x="4624772" y="1706572"/>
            <a:ext cx="3149252" cy="16877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1" latinLnBrk="0" hangingPunct="1">
              <a:defRPr sz="1800" kern="1200">
                <a:solidFill>
                  <a:schemeClr val="lt1"/>
                </a:solidFill>
                <a:latin typeface="+mn-lt"/>
                <a:ea typeface="+mn-ea"/>
                <a:cs typeface="+mn-cs"/>
              </a:defRPr>
            </a:lvl1pPr>
            <a:lvl2pPr marL="457200" indent="0" algn="l" defTabSz="914400" rtl="0" eaLnBrk="1" latinLnBrk="0" hangingPunct="1">
              <a:defRPr sz="1800" kern="1200">
                <a:solidFill>
                  <a:schemeClr val="lt1"/>
                </a:solidFill>
                <a:latin typeface="+mn-lt"/>
                <a:ea typeface="+mn-ea"/>
                <a:cs typeface="+mn-cs"/>
              </a:defRPr>
            </a:lvl2pPr>
            <a:lvl3pPr marL="914400" indent="0" algn="l" defTabSz="914400" rtl="0" eaLnBrk="1" latinLnBrk="0" hangingPunct="1">
              <a:defRPr sz="1800" kern="1200">
                <a:solidFill>
                  <a:schemeClr val="lt1"/>
                </a:solidFill>
                <a:latin typeface="+mn-lt"/>
                <a:ea typeface="+mn-ea"/>
                <a:cs typeface="+mn-cs"/>
              </a:defRPr>
            </a:lvl3pPr>
            <a:lvl4pPr marL="1371600" indent="0" algn="l" defTabSz="914400" rtl="0" eaLnBrk="1" latinLnBrk="0" hangingPunct="1">
              <a:defRPr sz="1800" kern="1200">
                <a:solidFill>
                  <a:schemeClr val="lt1"/>
                </a:solidFill>
                <a:latin typeface="+mn-lt"/>
                <a:ea typeface="+mn-ea"/>
                <a:cs typeface="+mn-cs"/>
              </a:defRPr>
            </a:lvl4pPr>
            <a:lvl5pPr marL="1828800" indent="0" algn="l" defTabSz="914400" rtl="0" eaLnBrk="1" latinLnBrk="0" hangingPunct="1">
              <a:defRPr sz="1800" kern="1200">
                <a:solidFill>
                  <a:schemeClr val="lt1"/>
                </a:solidFill>
                <a:latin typeface="+mn-lt"/>
                <a:ea typeface="+mn-ea"/>
                <a:cs typeface="+mn-cs"/>
              </a:defRPr>
            </a:lvl5pPr>
            <a:lvl6pPr marL="2286000" indent="0" algn="l" defTabSz="914400" rtl="0" eaLnBrk="1" latinLnBrk="0" hangingPunct="1">
              <a:defRPr sz="1800" kern="1200">
                <a:solidFill>
                  <a:schemeClr val="lt1"/>
                </a:solidFill>
                <a:latin typeface="+mn-lt"/>
                <a:ea typeface="+mn-ea"/>
                <a:cs typeface="+mn-cs"/>
              </a:defRPr>
            </a:lvl6pPr>
            <a:lvl7pPr marL="2743200" indent="0" algn="l" defTabSz="914400" rtl="0" eaLnBrk="1" latinLnBrk="0" hangingPunct="1">
              <a:defRPr sz="1800" kern="1200">
                <a:solidFill>
                  <a:schemeClr val="lt1"/>
                </a:solidFill>
                <a:latin typeface="+mn-lt"/>
                <a:ea typeface="+mn-ea"/>
                <a:cs typeface="+mn-cs"/>
              </a:defRPr>
            </a:lvl7pPr>
            <a:lvl8pPr marL="3200400" indent="0" algn="l" defTabSz="914400" rtl="0" eaLnBrk="1" latinLnBrk="0" hangingPunct="1">
              <a:defRPr sz="1800" kern="1200">
                <a:solidFill>
                  <a:schemeClr val="lt1"/>
                </a:solidFill>
                <a:latin typeface="+mn-lt"/>
                <a:ea typeface="+mn-ea"/>
                <a:cs typeface="+mn-cs"/>
              </a:defRPr>
            </a:lvl8pPr>
            <a:lvl9pPr marL="3657600" indent="0" algn="l" defTabSz="914400" rtl="0" eaLnBrk="1" latinLnBrk="0" hangingPunct="1">
              <a:defRPr sz="1800" kern="1200">
                <a:solidFill>
                  <a:schemeClr val="lt1"/>
                </a:solidFill>
                <a:latin typeface="+mn-lt"/>
                <a:ea typeface="+mn-ea"/>
                <a:cs typeface="+mn-cs"/>
              </a:defRPr>
            </a:lvl9pPr>
          </a:lstStyle>
          <a:p>
            <a:pPr algn="ctr"/>
            <a:r>
              <a:rPr lang="en-US" sz="5400" b="1" dirty="0">
                <a:solidFill>
                  <a:srgbClr val="732161"/>
                </a:solidFill>
                <a:latin typeface="Calibri" panose="020F0502020204030204" pitchFamily="34" charset="0"/>
                <a:ea typeface="Calibri" panose="020F0502020204030204" pitchFamily="34" charset="0"/>
                <a:cs typeface="Calibri" panose="020F0502020204030204" pitchFamily="34" charset="0"/>
              </a:rPr>
              <a:t>18%</a:t>
            </a:r>
          </a:p>
        </p:txBody>
      </p:sp>
      <p:sp>
        <p:nvSpPr>
          <p:cNvPr id="6" name="Slide Number Placeholder 5">
            <a:extLst>
              <a:ext uri="{FF2B5EF4-FFF2-40B4-BE49-F238E27FC236}">
                <a16:creationId xmlns:a16="http://schemas.microsoft.com/office/drawing/2014/main" id="{85AA576E-8B00-E597-F1DB-ACE5A85B22C9}"/>
              </a:ext>
            </a:extLst>
          </p:cNvPr>
          <p:cNvSpPr>
            <a:spLocks noGrp="1"/>
          </p:cNvSpPr>
          <p:nvPr>
            <p:ph type="sldNum" sz="quarter" idx="13"/>
          </p:nvPr>
        </p:nvSpPr>
        <p:spPr/>
        <p:txBody>
          <a:bodyPr/>
          <a:lstStyle/>
          <a:p>
            <a:fld id="{D8E7DCDC-E408-4B61-982D-00D1D5E6AEFC}" type="slidenum">
              <a:rPr lang="en-US" smtClean="0"/>
              <a:pPr/>
              <a:t>7</a:t>
            </a:fld>
            <a:endParaRPr lang="en-US"/>
          </a:p>
        </p:txBody>
      </p:sp>
      <p:sp>
        <p:nvSpPr>
          <p:cNvPr id="16" name="TextBox 15">
            <a:extLst>
              <a:ext uri="{FF2B5EF4-FFF2-40B4-BE49-F238E27FC236}">
                <a16:creationId xmlns:a16="http://schemas.microsoft.com/office/drawing/2014/main" id="{BEAAE193-3EE8-0E82-2FB8-B5240D635342}"/>
              </a:ext>
            </a:extLst>
          </p:cNvPr>
          <p:cNvSpPr txBox="1"/>
          <p:nvPr/>
        </p:nvSpPr>
        <p:spPr>
          <a:xfrm>
            <a:off x="331002" y="4808130"/>
            <a:ext cx="3713460" cy="20005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i="1" dirty="0">
                <a:solidFill>
                  <a:srgbClr val="000000"/>
                </a:solidFill>
                <a:latin typeface="Calibri"/>
                <a:ea typeface="Calibri"/>
                <a:cs typeface="Calibri"/>
              </a:rPr>
              <a:t>Data Source: National HIV Behavioral Surveillance—19 U.S. cities, 2024; Data Tables, Table 10a</a:t>
            </a:r>
            <a:endParaRPr lang="en-US" sz="700" i="1" dirty="0">
              <a:solidFill>
                <a:srgbClr val="000000"/>
              </a:solidFill>
              <a:latin typeface="Calibri" panose="020F0502020204030204" pitchFamily="34" charset="0"/>
              <a:ea typeface="Calibri"/>
              <a:cs typeface="Calibri"/>
            </a:endParaRPr>
          </a:p>
        </p:txBody>
      </p:sp>
      <p:sp>
        <p:nvSpPr>
          <p:cNvPr id="9" name="Rectangle 8">
            <a:extLst>
              <a:ext uri="{FF2B5EF4-FFF2-40B4-BE49-F238E27FC236}">
                <a16:creationId xmlns:a16="http://schemas.microsoft.com/office/drawing/2014/main" id="{571C1474-5DD3-055B-15D1-82105A40DC88}"/>
              </a:ext>
            </a:extLst>
          </p:cNvPr>
          <p:cNvSpPr/>
          <p:nvPr/>
        </p:nvSpPr>
        <p:spPr>
          <a:xfrm>
            <a:off x="1389370" y="1748799"/>
            <a:ext cx="2957838" cy="1585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indent="0" algn="l" defTabSz="914400" rtl="0" eaLnBrk="1" latinLnBrk="0" hangingPunct="1">
              <a:defRPr sz="1800" kern="1200">
                <a:solidFill>
                  <a:schemeClr val="lt1"/>
                </a:solidFill>
                <a:latin typeface="+mn-lt"/>
                <a:ea typeface="+mn-ea"/>
                <a:cs typeface="+mn-cs"/>
              </a:defRPr>
            </a:lvl1pPr>
            <a:lvl2pPr marL="457200" indent="0" algn="l" defTabSz="914400" rtl="0" eaLnBrk="1" latinLnBrk="0" hangingPunct="1">
              <a:defRPr sz="1800" kern="1200">
                <a:solidFill>
                  <a:schemeClr val="lt1"/>
                </a:solidFill>
                <a:latin typeface="+mn-lt"/>
                <a:ea typeface="+mn-ea"/>
                <a:cs typeface="+mn-cs"/>
              </a:defRPr>
            </a:lvl2pPr>
            <a:lvl3pPr marL="914400" indent="0" algn="l" defTabSz="914400" rtl="0" eaLnBrk="1" latinLnBrk="0" hangingPunct="1">
              <a:defRPr sz="1800" kern="1200">
                <a:solidFill>
                  <a:schemeClr val="lt1"/>
                </a:solidFill>
                <a:latin typeface="+mn-lt"/>
                <a:ea typeface="+mn-ea"/>
                <a:cs typeface="+mn-cs"/>
              </a:defRPr>
            </a:lvl3pPr>
            <a:lvl4pPr marL="1371600" indent="0" algn="l" defTabSz="914400" rtl="0" eaLnBrk="1" latinLnBrk="0" hangingPunct="1">
              <a:defRPr sz="1800" kern="1200">
                <a:solidFill>
                  <a:schemeClr val="lt1"/>
                </a:solidFill>
                <a:latin typeface="+mn-lt"/>
                <a:ea typeface="+mn-ea"/>
                <a:cs typeface="+mn-cs"/>
              </a:defRPr>
            </a:lvl4pPr>
            <a:lvl5pPr marL="1828800" indent="0" algn="l" defTabSz="914400" rtl="0" eaLnBrk="1" latinLnBrk="0" hangingPunct="1">
              <a:defRPr sz="1800" kern="1200">
                <a:solidFill>
                  <a:schemeClr val="lt1"/>
                </a:solidFill>
                <a:latin typeface="+mn-lt"/>
                <a:ea typeface="+mn-ea"/>
                <a:cs typeface="+mn-cs"/>
              </a:defRPr>
            </a:lvl5pPr>
            <a:lvl6pPr marL="2286000" indent="0" algn="l" defTabSz="914400" rtl="0" eaLnBrk="1" latinLnBrk="0" hangingPunct="1">
              <a:defRPr sz="1800" kern="1200">
                <a:solidFill>
                  <a:schemeClr val="lt1"/>
                </a:solidFill>
                <a:latin typeface="+mn-lt"/>
                <a:ea typeface="+mn-ea"/>
                <a:cs typeface="+mn-cs"/>
              </a:defRPr>
            </a:lvl6pPr>
            <a:lvl7pPr marL="2743200" indent="0" algn="l" defTabSz="914400" rtl="0" eaLnBrk="1" latinLnBrk="0" hangingPunct="1">
              <a:defRPr sz="1800" kern="1200">
                <a:solidFill>
                  <a:schemeClr val="lt1"/>
                </a:solidFill>
                <a:latin typeface="+mn-lt"/>
                <a:ea typeface="+mn-ea"/>
                <a:cs typeface="+mn-cs"/>
              </a:defRPr>
            </a:lvl7pPr>
            <a:lvl8pPr marL="3200400" indent="0" algn="l" defTabSz="914400" rtl="0" eaLnBrk="1" latinLnBrk="0" hangingPunct="1">
              <a:defRPr sz="1800" kern="1200">
                <a:solidFill>
                  <a:schemeClr val="lt1"/>
                </a:solidFill>
                <a:latin typeface="+mn-lt"/>
                <a:ea typeface="+mn-ea"/>
                <a:cs typeface="+mn-cs"/>
              </a:defRPr>
            </a:lvl8pPr>
            <a:lvl9pPr marL="3657600" indent="0" algn="l" defTabSz="914400" rtl="0" eaLnBrk="1" latinLnBrk="0" hangingPunct="1">
              <a:defRPr sz="1800" kern="1200">
                <a:solidFill>
                  <a:schemeClr val="lt1"/>
                </a:solidFill>
                <a:latin typeface="+mn-lt"/>
                <a:ea typeface="+mn-ea"/>
                <a:cs typeface="+mn-cs"/>
              </a:defRPr>
            </a:lvl9pPr>
          </a:lstStyle>
          <a:p>
            <a:pPr algn="ctr"/>
            <a:r>
              <a:rPr lang="en-US" sz="5400" b="1" dirty="0">
                <a:solidFill>
                  <a:srgbClr val="732161"/>
                </a:solidFill>
                <a:latin typeface="Calibri" panose="020F0502020204030204" pitchFamily="34" charset="0"/>
                <a:ea typeface="Calibri" panose="020F0502020204030204" pitchFamily="34" charset="0"/>
                <a:cs typeface="Calibri" panose="020F0502020204030204" pitchFamily="34" charset="0"/>
              </a:rPr>
              <a:t>57%</a:t>
            </a:r>
          </a:p>
        </p:txBody>
      </p:sp>
      <p:pic>
        <p:nvPicPr>
          <p:cNvPr id="17" name="Picture 16" descr="National HIV Behavioral Surveillance (NHBS) logo, noting the population cycles (MSM, PWID, HET) and emphasizing the relevant cycle for this report (PWID).">
            <a:extLst>
              <a:ext uri="{FF2B5EF4-FFF2-40B4-BE49-F238E27FC236}">
                <a16:creationId xmlns:a16="http://schemas.microsoft.com/office/drawing/2014/main" id="{E555BC5D-4A2E-1361-B2D6-6BBA0291234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162110" y="77763"/>
            <a:ext cx="828663" cy="828663"/>
          </a:xfrm>
          <a:prstGeom prst="rect">
            <a:avLst/>
          </a:prstGeom>
        </p:spPr>
      </p:pic>
    </p:spTree>
    <p:extLst>
      <p:ext uri="{BB962C8B-B14F-4D97-AF65-F5344CB8AC3E}">
        <p14:creationId xmlns:p14="http://schemas.microsoft.com/office/powerpoint/2010/main" val="257765941"/>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9D1AD9-BFC3-0094-E32A-55CEA15BB8B6}"/>
            </a:ext>
          </a:extLst>
        </p:cNvPr>
        <p:cNvGrpSpPr/>
        <p:nvPr/>
      </p:nvGrpSpPr>
      <p:grpSpPr>
        <a:xfrm>
          <a:off x="0" y="0"/>
          <a:ext cx="0" cy="0"/>
          <a:chOff x="0" y="0"/>
          <a:chExt cx="0" cy="0"/>
        </a:xfrm>
      </p:grpSpPr>
      <p:pic>
        <p:nvPicPr>
          <p:cNvPr id="14" name="Picture 13" descr="National HIV Behavioral Surveillance (NHBS) logo, noting the population cycles (MSM, PWID, HET) and emphasizing the relevant cycle for this report (PWID).">
            <a:extLst>
              <a:ext uri="{FF2B5EF4-FFF2-40B4-BE49-F238E27FC236}">
                <a16:creationId xmlns:a16="http://schemas.microsoft.com/office/drawing/2014/main" id="{32A0C578-4656-B75A-50F7-C65378B2498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62110" y="77763"/>
            <a:ext cx="828663" cy="828663"/>
          </a:xfrm>
          <a:prstGeom prst="rect">
            <a:avLst/>
          </a:prstGeom>
        </p:spPr>
      </p:pic>
      <p:sp>
        <p:nvSpPr>
          <p:cNvPr id="87" name="Title 1">
            <a:extLst>
              <a:ext uri="{FF2B5EF4-FFF2-40B4-BE49-F238E27FC236}">
                <a16:creationId xmlns:a16="http://schemas.microsoft.com/office/drawing/2014/main" id="{342551A0-192E-E54D-79C0-69C76BDDC95A}"/>
              </a:ext>
            </a:extLst>
          </p:cNvPr>
          <p:cNvSpPr>
            <a:spLocks noGrp="1"/>
          </p:cNvSpPr>
          <p:nvPr>
            <p:ph type="title"/>
          </p:nvPr>
        </p:nvSpPr>
        <p:spPr>
          <a:xfrm>
            <a:off x="153227" y="179293"/>
            <a:ext cx="8229600" cy="659173"/>
          </a:xfrm>
        </p:spPr>
        <p:txBody>
          <a:bodyPr/>
          <a:lstStyle/>
          <a:p>
            <a:pPr lvl="0">
              <a:lnSpc>
                <a:spcPct val="100000"/>
              </a:lnSpc>
              <a:spcBef>
                <a:spcPct val="20000"/>
              </a:spcBef>
              <a:buClr>
                <a:srgbClr val="0033A1"/>
              </a:buClr>
              <a:defRPr/>
            </a:pPr>
            <a:r>
              <a:rPr lang="en-US" sz="1600" dirty="0">
                <a:solidFill>
                  <a:schemeClr val="bg1"/>
                </a:solidFill>
              </a:rPr>
              <a:t>HIV care is suboptimal among persons who inject drugs </a:t>
            </a:r>
            <a:r>
              <a:rPr lang="en-US" sz="1600">
                <a:solidFill>
                  <a:schemeClr val="bg1"/>
                </a:solidFill>
              </a:rPr>
              <a:t>and are living </a:t>
            </a:r>
            <a:r>
              <a:rPr lang="en-US" sz="1600" dirty="0">
                <a:solidFill>
                  <a:schemeClr val="bg1"/>
                </a:solidFill>
              </a:rPr>
              <a:t>with HIV.</a:t>
            </a:r>
            <a:endParaRPr kumimoji="0" lang="en-US" sz="12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endParaRPr>
          </a:p>
        </p:txBody>
      </p:sp>
      <p:sp>
        <p:nvSpPr>
          <p:cNvPr id="8" name="TextBox 7">
            <a:extLst>
              <a:ext uri="{FF2B5EF4-FFF2-40B4-BE49-F238E27FC236}">
                <a16:creationId xmlns:a16="http://schemas.microsoft.com/office/drawing/2014/main" id="{486CD819-1B55-A7DC-8396-FD968561243B}"/>
              </a:ext>
            </a:extLst>
          </p:cNvPr>
          <p:cNvSpPr txBox="1"/>
          <p:nvPr/>
        </p:nvSpPr>
        <p:spPr>
          <a:xfrm>
            <a:off x="1602899" y="3726465"/>
            <a:ext cx="2530930" cy="584775"/>
          </a:xfrm>
          <a:prstGeom prst="rect">
            <a:avLst/>
          </a:prstGeom>
          <a:noFill/>
        </p:spPr>
        <p:txBody>
          <a:bodyPr wrap="square" rtlCol="0">
            <a:spAutoFit/>
          </a:bodyPr>
          <a:lstStyle/>
          <a:p>
            <a:pPr algn="ctr"/>
            <a:r>
              <a:rPr lang="en-US" sz="1600" b="1"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rPr>
              <a:t>Visited HIV provider, </a:t>
            </a:r>
          </a:p>
          <a:p>
            <a:pPr algn="ctr"/>
            <a:r>
              <a:rPr lang="en-US" sz="1600" b="1"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rPr>
              <a:t>past 6 months</a:t>
            </a:r>
          </a:p>
        </p:txBody>
      </p:sp>
      <p:graphicFrame>
        <p:nvGraphicFramePr>
          <p:cNvPr id="6" name="Chart 5" descr="Donut chart showing prevalence of visiting an HIV provider in the past 6 months among PWID with HIV.">
            <a:extLst>
              <a:ext uri="{FF2B5EF4-FFF2-40B4-BE49-F238E27FC236}">
                <a16:creationId xmlns:a16="http://schemas.microsoft.com/office/drawing/2014/main" id="{5F1A1D2D-4B89-C8D6-8A7C-AEEB496449AF}"/>
              </a:ext>
            </a:extLst>
          </p:cNvPr>
          <p:cNvGraphicFramePr>
            <a:graphicFrameLocks/>
          </p:cNvGraphicFramePr>
          <p:nvPr>
            <p:extLst>
              <p:ext uri="{D42A27DB-BD31-4B8C-83A1-F6EECF244321}">
                <p14:modId xmlns:p14="http://schemas.microsoft.com/office/powerpoint/2010/main" val="1585904460"/>
              </p:ext>
            </p:extLst>
          </p:nvPr>
        </p:nvGraphicFramePr>
        <p:xfrm>
          <a:off x="1339619" y="1441771"/>
          <a:ext cx="3057491" cy="2292742"/>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a:extLst>
              <a:ext uri="{FF2B5EF4-FFF2-40B4-BE49-F238E27FC236}">
                <a16:creationId xmlns:a16="http://schemas.microsoft.com/office/drawing/2014/main" id="{53624FB7-CC92-D20B-D924-834985FFDA4F}"/>
              </a:ext>
            </a:extLst>
          </p:cNvPr>
          <p:cNvSpPr txBox="1"/>
          <p:nvPr/>
        </p:nvSpPr>
        <p:spPr>
          <a:xfrm>
            <a:off x="4989347" y="3726465"/>
            <a:ext cx="2346179" cy="584775"/>
          </a:xfrm>
          <a:prstGeom prst="rect">
            <a:avLst/>
          </a:prstGeom>
          <a:noFill/>
        </p:spPr>
        <p:txBody>
          <a:bodyPr wrap="square" rtlCol="0">
            <a:spAutoFit/>
          </a:bodyPr>
          <a:lstStyle/>
          <a:p>
            <a:pPr algn="ctr"/>
            <a:r>
              <a:rPr lang="en-US" sz="1600" b="1">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rPr>
              <a:t>Currently taking antiretrovirals (ART)</a:t>
            </a:r>
          </a:p>
        </p:txBody>
      </p:sp>
      <p:graphicFrame>
        <p:nvGraphicFramePr>
          <p:cNvPr id="7" name="Chart 6" descr="Donut chart showing prevalence of syringe receipt from a syringe services program among PWID.">
            <a:extLst>
              <a:ext uri="{FF2B5EF4-FFF2-40B4-BE49-F238E27FC236}">
                <a16:creationId xmlns:a16="http://schemas.microsoft.com/office/drawing/2014/main" id="{8D72091A-43B5-4F0C-84EA-CA9803643481}"/>
              </a:ext>
            </a:extLst>
          </p:cNvPr>
          <p:cNvGraphicFramePr>
            <a:graphicFrameLocks/>
          </p:cNvGraphicFramePr>
          <p:nvPr>
            <p:extLst>
              <p:ext uri="{D42A27DB-BD31-4B8C-83A1-F6EECF244321}">
                <p14:modId xmlns:p14="http://schemas.microsoft.com/office/powerpoint/2010/main" val="4113920700"/>
              </p:ext>
            </p:extLst>
          </p:nvPr>
        </p:nvGraphicFramePr>
        <p:xfrm>
          <a:off x="4633692" y="1441771"/>
          <a:ext cx="3057491" cy="2292742"/>
        </p:xfrm>
        <a:graphic>
          <a:graphicData uri="http://schemas.openxmlformats.org/drawingml/2006/chart">
            <c:chart xmlns:c="http://schemas.openxmlformats.org/drawingml/2006/chart" xmlns:r="http://schemas.openxmlformats.org/officeDocument/2006/relationships" r:id="rId5"/>
          </a:graphicData>
        </a:graphic>
      </p:graphicFrame>
      <p:sp>
        <p:nvSpPr>
          <p:cNvPr id="3" name="Text Placeholder 4">
            <a:extLst>
              <a:ext uri="{FF2B5EF4-FFF2-40B4-BE49-F238E27FC236}">
                <a16:creationId xmlns:a16="http://schemas.microsoft.com/office/drawing/2014/main" id="{30EC67B1-7F77-6960-1545-3DA717423E53}"/>
              </a:ext>
            </a:extLst>
          </p:cNvPr>
          <p:cNvSpPr txBox="1">
            <a:spLocks/>
          </p:cNvSpPr>
          <p:nvPr/>
        </p:nvSpPr>
        <p:spPr>
          <a:xfrm>
            <a:off x="153227" y="4646973"/>
            <a:ext cx="7475256" cy="219159"/>
          </a:xfrm>
          <a:prstGeom prst="rect">
            <a:avLst/>
          </a:prstGeom>
        </p:spPr>
        <p:txBody>
          <a:bodyPr/>
          <a:lstStyle>
            <a:lvl1pPr marL="342900" indent="-342900" algn="l" rtl="0" eaLnBrk="0" fontAlgn="base" hangingPunct="0">
              <a:spcBef>
                <a:spcPct val="20000"/>
              </a:spcBef>
              <a:spcAft>
                <a:spcPct val="0"/>
              </a:spcAft>
              <a:buClr>
                <a:srgbClr val="0033A1"/>
              </a:buClr>
              <a:buFont typeface="Arial" panose="020B0604020202020204" pitchFamily="34" charset="0"/>
              <a:buChar char="•"/>
              <a:defRPr sz="3200" kern="1200">
                <a:solidFill>
                  <a:srgbClr val="1D1D1D"/>
                </a:solidFill>
                <a:latin typeface="Calibri" panose="020F0502020204030204" pitchFamily="34" charset="0"/>
                <a:ea typeface="+mn-ea"/>
                <a:cs typeface="+mn-cs"/>
              </a:defRPr>
            </a:lvl1pPr>
            <a:lvl2pPr marL="742950" indent="-285750" algn="l" rtl="0" eaLnBrk="0" fontAlgn="base" hangingPunct="0">
              <a:spcBef>
                <a:spcPct val="20000"/>
              </a:spcBef>
              <a:spcAft>
                <a:spcPct val="0"/>
              </a:spcAft>
              <a:buClr>
                <a:srgbClr val="0033A1"/>
              </a:buClr>
              <a:buFont typeface="Arial" panose="020B0604020202020204" pitchFamily="34" charset="0"/>
              <a:buChar char="–"/>
              <a:defRPr sz="2800" kern="1200">
                <a:solidFill>
                  <a:srgbClr val="1D1D1D"/>
                </a:solidFill>
                <a:latin typeface="Calibri" panose="020F0502020204030204" pitchFamily="34" charset="0"/>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1D1D1D"/>
                </a:solidFill>
                <a:latin typeface="Calibri" panose="020F0502020204030204" pitchFamily="34" charset="0"/>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1D1D1D"/>
                </a:solidFill>
                <a:latin typeface="Calibri" panose="020F0502020204030204" pitchFamily="34" charset="0"/>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1D1D1D"/>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900">
                <a:ea typeface="Calibri" panose="020F0502020204030204" pitchFamily="34" charset="0"/>
                <a:cs typeface="Calibri" panose="020F0502020204030204" pitchFamily="34" charset="0"/>
              </a:rPr>
              <a:t>Data include participants who reported having ever received an HIV-positive test result regardless of NHBS HIV test result.</a:t>
            </a:r>
          </a:p>
        </p:txBody>
      </p:sp>
      <p:sp>
        <p:nvSpPr>
          <p:cNvPr id="11" name="Slide Number Placeholder 5">
            <a:extLst>
              <a:ext uri="{FF2B5EF4-FFF2-40B4-BE49-F238E27FC236}">
                <a16:creationId xmlns:a16="http://schemas.microsoft.com/office/drawing/2014/main" id="{5A56C63D-91B3-F6C9-D05A-247BDFE9A920}"/>
              </a:ext>
            </a:extLst>
          </p:cNvPr>
          <p:cNvSpPr>
            <a:spLocks noGrp="1"/>
          </p:cNvSpPr>
          <p:nvPr>
            <p:ph type="sldNum" sz="quarter" idx="13"/>
          </p:nvPr>
        </p:nvSpPr>
        <p:spPr>
          <a:xfrm>
            <a:off x="21039" y="4743736"/>
            <a:ext cx="295155" cy="377215"/>
          </a:xfrm>
        </p:spPr>
        <p:txBody>
          <a:bodyPr/>
          <a:lstStyle/>
          <a:p>
            <a:fld id="{D8E7DCDC-E408-4B61-982D-00D1D5E6AEFC}" type="slidenum">
              <a:rPr lang="en-US" smtClean="0"/>
              <a:pPr/>
              <a:t>8</a:t>
            </a:fld>
            <a:endParaRPr lang="en-US"/>
          </a:p>
        </p:txBody>
      </p:sp>
      <p:sp>
        <p:nvSpPr>
          <p:cNvPr id="13" name="TextBox 12">
            <a:extLst>
              <a:ext uri="{FF2B5EF4-FFF2-40B4-BE49-F238E27FC236}">
                <a16:creationId xmlns:a16="http://schemas.microsoft.com/office/drawing/2014/main" id="{E9B751EF-97C9-BC50-8BD8-BBC54D4CEF5D}"/>
              </a:ext>
            </a:extLst>
          </p:cNvPr>
          <p:cNvSpPr txBox="1"/>
          <p:nvPr/>
        </p:nvSpPr>
        <p:spPr>
          <a:xfrm>
            <a:off x="223628" y="4828761"/>
            <a:ext cx="3882379" cy="20005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i="1" dirty="0">
                <a:solidFill>
                  <a:srgbClr val="000000"/>
                </a:solidFill>
                <a:latin typeface="Calibri"/>
                <a:ea typeface="Calibri"/>
                <a:cs typeface="Calibri"/>
              </a:rPr>
              <a:t>Data Source: National HIV Behavioral Surveillance—19 U. S. cities, 2024; Data Tables, Table 15</a:t>
            </a:r>
            <a:endParaRPr lang="en-US" sz="700" i="1" dirty="0">
              <a:solidFill>
                <a:srgbClr val="000000"/>
              </a:solidFill>
              <a:latin typeface="Calibri" panose="020F0502020204030204" pitchFamily="34" charset="0"/>
              <a:ea typeface="Calibri"/>
              <a:cs typeface="Calibri"/>
            </a:endParaRPr>
          </a:p>
        </p:txBody>
      </p:sp>
    </p:spTree>
    <p:extLst>
      <p:ext uri="{BB962C8B-B14F-4D97-AF65-F5344CB8AC3E}">
        <p14:creationId xmlns:p14="http://schemas.microsoft.com/office/powerpoint/2010/main" val="2056348192"/>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02020-F319-F38B-3860-BBF3779C83EC}"/>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640DE4A5-AF10-F4E6-E5DB-C4E3A09A6D4C}"/>
              </a:ext>
            </a:extLst>
          </p:cNvPr>
          <p:cNvSpPr>
            <a:spLocks noGrp="1"/>
          </p:cNvSpPr>
          <p:nvPr>
            <p:ph type="title" idx="4294967295"/>
          </p:nvPr>
        </p:nvSpPr>
        <p:spPr bwMode="auto">
          <a:xfrm>
            <a:off x="133485" y="160130"/>
            <a:ext cx="8236792" cy="616962"/>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0" fontAlgn="base" latinLnBrk="0" hangingPunct="0">
              <a:lnSpc>
                <a:spcPct val="100000"/>
              </a:lnSpc>
              <a:spcBef>
                <a:spcPct val="20000"/>
              </a:spcBef>
              <a:spcAft>
                <a:spcPct val="0"/>
              </a:spcAft>
              <a:buClr>
                <a:srgbClr val="0033A1"/>
              </a:buClr>
              <a:buSzTx/>
              <a:buFont typeface="Arial" panose="020B0604020202020204" pitchFamily="34" charset="0"/>
              <a:buNone/>
              <a:tabLst/>
              <a:defRPr/>
            </a:pPr>
            <a:r>
              <a:rPr kumimoji="0" lang="en-US" sz="1600" b="1" i="0" u="none" strike="noStrike" kern="1200" cap="none" spc="0" normalizeH="0" baseline="0" noProof="0">
                <a:ln>
                  <a:noFill/>
                </a:ln>
                <a:solidFill>
                  <a:schemeClr val="bg1"/>
                </a:solidFill>
                <a:effectLst/>
                <a:uLnTx/>
                <a:uFillTx/>
                <a:latin typeface="Calibri" panose="020F0502020204030204" pitchFamily="34" charset="0"/>
                <a:ea typeface="+mn-ea"/>
                <a:cs typeface="+mn-cs"/>
              </a:rPr>
              <a:t>Structural factors are associated with health outcomes and quality of life </a:t>
            </a:r>
            <a:br>
              <a:rPr kumimoji="0" lang="en-US" sz="1600" b="1" i="0" u="none" strike="noStrike" kern="1200" cap="none" spc="0" normalizeH="0" baseline="0" noProof="0">
                <a:ln>
                  <a:noFill/>
                </a:ln>
                <a:solidFill>
                  <a:schemeClr val="bg1"/>
                </a:solidFill>
                <a:effectLst/>
                <a:uLnTx/>
                <a:uFillTx/>
                <a:latin typeface="Calibri" panose="020F0502020204030204" pitchFamily="34" charset="0"/>
                <a:ea typeface="+mn-ea"/>
                <a:cs typeface="+mn-cs"/>
              </a:rPr>
            </a:br>
            <a:r>
              <a:rPr kumimoji="0" lang="en-US" sz="1600" b="1" i="0" u="none" strike="noStrike" kern="1200" cap="none" spc="0" normalizeH="0" baseline="0" noProof="0">
                <a:ln>
                  <a:noFill/>
                </a:ln>
                <a:solidFill>
                  <a:schemeClr val="bg1"/>
                </a:solidFill>
                <a:effectLst/>
                <a:uLnTx/>
                <a:uFillTx/>
                <a:latin typeface="Calibri" panose="020F0502020204030204" pitchFamily="34" charset="0"/>
                <a:ea typeface="+mn-ea"/>
                <a:cs typeface="+mn-cs"/>
              </a:rPr>
              <a:t>among persons who inject drugs.</a:t>
            </a:r>
          </a:p>
        </p:txBody>
      </p:sp>
      <p:sp>
        <p:nvSpPr>
          <p:cNvPr id="3" name="TextBox 2">
            <a:extLst>
              <a:ext uri="{FF2B5EF4-FFF2-40B4-BE49-F238E27FC236}">
                <a16:creationId xmlns:a16="http://schemas.microsoft.com/office/drawing/2014/main" id="{5CAF6032-5344-F087-043C-39418FC224E7}"/>
              </a:ext>
            </a:extLst>
          </p:cNvPr>
          <p:cNvSpPr txBox="1"/>
          <p:nvPr/>
        </p:nvSpPr>
        <p:spPr>
          <a:xfrm>
            <a:off x="5901231" y="3938901"/>
            <a:ext cx="2254584" cy="707886"/>
          </a:xfrm>
          <a:prstGeom prst="rect">
            <a:avLst/>
          </a:prstGeom>
          <a:noFill/>
        </p:spPr>
        <p:txBody>
          <a:bodyPr wrap="square" rtlCol="0">
            <a:spAutoFit/>
          </a:bodyPr>
          <a:lstStyle/>
          <a:p>
            <a:pPr algn="ctr"/>
            <a:r>
              <a:rPr lang="en-US" sz="2000" b="1" dirty="0">
                <a:solidFill>
                  <a:schemeClr val="accent5"/>
                </a:solidFill>
                <a:latin typeface="Calibri" panose="020F0502020204030204" pitchFamily="34" charset="0"/>
                <a:ea typeface="Calibri" panose="020F0502020204030204" pitchFamily="34" charset="0"/>
                <a:cs typeface="Calibri" panose="020F0502020204030204" pitchFamily="34" charset="0"/>
              </a:rPr>
              <a:t>Less than high school education</a:t>
            </a:r>
          </a:p>
        </p:txBody>
      </p:sp>
      <p:sp>
        <p:nvSpPr>
          <p:cNvPr id="9" name="Rectangle 8">
            <a:extLst>
              <a:ext uri="{FF2B5EF4-FFF2-40B4-BE49-F238E27FC236}">
                <a16:creationId xmlns:a16="http://schemas.microsoft.com/office/drawing/2014/main" id="{1F417CED-829B-8A20-B606-75B3BA72DB40}"/>
              </a:ext>
            </a:extLst>
          </p:cNvPr>
          <p:cNvSpPr/>
          <p:nvPr/>
        </p:nvSpPr>
        <p:spPr>
          <a:xfrm>
            <a:off x="5039655" y="3521683"/>
            <a:ext cx="1406030" cy="8065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chemeClr val="accent5"/>
                </a:solidFill>
                <a:latin typeface="Calibri" panose="020F0502020204030204" pitchFamily="34" charset="0"/>
                <a:ea typeface="Calibri" panose="020F0502020204030204" pitchFamily="34" charset="0"/>
                <a:cs typeface="Calibri" panose="020F0502020204030204" pitchFamily="34" charset="0"/>
              </a:rPr>
              <a:t>26</a:t>
            </a:r>
            <a:r>
              <a:rPr lang="en-US" sz="4000" dirty="0">
                <a:solidFill>
                  <a:schemeClr val="accent5"/>
                </a:solidFill>
                <a:latin typeface="Calibri" panose="020F0502020204030204" pitchFamily="34" charset="0"/>
                <a:ea typeface="Calibri" panose="020F0502020204030204" pitchFamily="34" charset="0"/>
                <a:cs typeface="Calibri" panose="020F0502020204030204" pitchFamily="34" charset="0"/>
              </a:rPr>
              <a:t>%</a:t>
            </a:r>
          </a:p>
        </p:txBody>
      </p:sp>
      <p:pic>
        <p:nvPicPr>
          <p:cNvPr id="8" name="Graphic 7" descr="Graduation cap with solid fill">
            <a:extLst>
              <a:ext uri="{FF2B5EF4-FFF2-40B4-BE49-F238E27FC236}">
                <a16:creationId xmlns:a16="http://schemas.microsoft.com/office/drawing/2014/main" id="{104B7BBD-5AC6-F4EF-660C-181B736C463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86764" y="3968697"/>
            <a:ext cx="863781" cy="863781"/>
          </a:xfrm>
          <a:prstGeom prst="rect">
            <a:avLst/>
          </a:prstGeom>
        </p:spPr>
      </p:pic>
      <p:sp>
        <p:nvSpPr>
          <p:cNvPr id="15" name="TextBox 14">
            <a:extLst>
              <a:ext uri="{FF2B5EF4-FFF2-40B4-BE49-F238E27FC236}">
                <a16:creationId xmlns:a16="http://schemas.microsoft.com/office/drawing/2014/main" id="{F50C21DE-FB21-7905-3BCC-2001B5A7D36B}"/>
              </a:ext>
            </a:extLst>
          </p:cNvPr>
          <p:cNvSpPr txBox="1"/>
          <p:nvPr/>
        </p:nvSpPr>
        <p:spPr>
          <a:xfrm>
            <a:off x="6172731" y="1371150"/>
            <a:ext cx="1821674" cy="400110"/>
          </a:xfrm>
          <a:prstGeom prst="rect">
            <a:avLst/>
          </a:prstGeom>
          <a:noFill/>
        </p:spPr>
        <p:txBody>
          <a:bodyPr wrap="square" rtlCol="0">
            <a:spAutoFit/>
          </a:bodyPr>
          <a:lstStyle/>
          <a:p>
            <a:r>
              <a:rPr lang="en-US" sz="2000" b="1" dirty="0">
                <a:solidFill>
                  <a:schemeClr val="accent3"/>
                </a:solidFill>
                <a:latin typeface="Calibri" panose="020F0502020204030204" pitchFamily="34" charset="0"/>
                <a:ea typeface="Calibri" panose="020F0502020204030204" pitchFamily="34" charset="0"/>
                <a:cs typeface="Calibri" panose="020F0502020204030204" pitchFamily="34" charset="0"/>
              </a:rPr>
              <a:t>Unemployed</a:t>
            </a:r>
          </a:p>
        </p:txBody>
      </p:sp>
      <p:sp>
        <p:nvSpPr>
          <p:cNvPr id="14" name="Rectangle 13">
            <a:extLst>
              <a:ext uri="{FF2B5EF4-FFF2-40B4-BE49-F238E27FC236}">
                <a16:creationId xmlns:a16="http://schemas.microsoft.com/office/drawing/2014/main" id="{5E6F5D85-0B21-8C3A-C377-BA9982C6A392}"/>
              </a:ext>
            </a:extLst>
          </p:cNvPr>
          <p:cNvSpPr/>
          <p:nvPr/>
        </p:nvSpPr>
        <p:spPr>
          <a:xfrm>
            <a:off x="5024454" y="961150"/>
            <a:ext cx="1406030" cy="8065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chemeClr val="accent3"/>
                </a:solidFill>
                <a:latin typeface="Calibri" panose="020F0502020204030204" pitchFamily="34" charset="0"/>
                <a:ea typeface="Calibri" panose="020F0502020204030204" pitchFamily="34" charset="0"/>
                <a:cs typeface="Calibri" panose="020F0502020204030204" pitchFamily="34" charset="0"/>
              </a:rPr>
              <a:t>56</a:t>
            </a:r>
            <a:r>
              <a:rPr lang="en-US" sz="4000" dirty="0">
                <a:solidFill>
                  <a:schemeClr val="accent3"/>
                </a:solidFill>
                <a:latin typeface="Calibri" panose="020F0502020204030204" pitchFamily="34" charset="0"/>
                <a:ea typeface="Calibri" panose="020F0502020204030204" pitchFamily="34" charset="0"/>
                <a:cs typeface="Calibri" panose="020F0502020204030204" pitchFamily="34" charset="0"/>
              </a:rPr>
              <a:t>%</a:t>
            </a:r>
          </a:p>
        </p:txBody>
      </p:sp>
      <p:pic>
        <p:nvPicPr>
          <p:cNvPr id="16" name="Graphic 15" descr="Briefcase with solid fill">
            <a:extLst>
              <a:ext uri="{FF2B5EF4-FFF2-40B4-BE49-F238E27FC236}">
                <a16:creationId xmlns:a16="http://schemas.microsoft.com/office/drawing/2014/main" id="{413B4795-29B7-88E2-66E2-BEF60827373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58949" y="1519210"/>
            <a:ext cx="863781" cy="788499"/>
          </a:xfrm>
          <a:prstGeom prst="rect">
            <a:avLst/>
          </a:prstGeom>
        </p:spPr>
      </p:pic>
      <p:sp>
        <p:nvSpPr>
          <p:cNvPr id="11" name="TextBox 10">
            <a:extLst>
              <a:ext uri="{FF2B5EF4-FFF2-40B4-BE49-F238E27FC236}">
                <a16:creationId xmlns:a16="http://schemas.microsoft.com/office/drawing/2014/main" id="{AC9262CF-E0B6-1422-F17A-87BA6C1988DA}"/>
              </a:ext>
            </a:extLst>
          </p:cNvPr>
          <p:cNvSpPr txBox="1"/>
          <p:nvPr/>
        </p:nvSpPr>
        <p:spPr>
          <a:xfrm>
            <a:off x="2143296" y="1579145"/>
            <a:ext cx="1900075" cy="707886"/>
          </a:xfrm>
          <a:prstGeom prst="rect">
            <a:avLst/>
          </a:prstGeom>
          <a:noFill/>
        </p:spPr>
        <p:txBody>
          <a:bodyPr wrap="square" rtlCol="0">
            <a:spAutoFit/>
          </a:bodyPr>
          <a:lstStyle/>
          <a:p>
            <a:pPr algn="ctr"/>
            <a:r>
              <a:rPr lang="en-US" sz="2000" b="1" dirty="0">
                <a:solidFill>
                  <a:schemeClr val="tx2"/>
                </a:solidFill>
                <a:latin typeface="Calibri" panose="020F0502020204030204" pitchFamily="34" charset="0"/>
                <a:ea typeface="Calibri" panose="020F0502020204030204" pitchFamily="34" charset="0"/>
                <a:cs typeface="Calibri" panose="020F0502020204030204" pitchFamily="34" charset="0"/>
              </a:rPr>
              <a:t>Income at/ below poverty*</a:t>
            </a:r>
            <a:endParaRPr lang="en-US" sz="1600" b="1" dirty="0">
              <a:solidFill>
                <a:schemeClr val="tx2"/>
              </a:solidFill>
              <a:latin typeface="Calibri" panose="020F0502020204030204" pitchFamily="34" charset="0"/>
              <a:ea typeface="Calibri" panose="020F0502020204030204" pitchFamily="34" charset="0"/>
              <a:cs typeface="Calibri" panose="020F0502020204030204" pitchFamily="34" charset="0"/>
            </a:endParaRPr>
          </a:p>
        </p:txBody>
      </p:sp>
      <p:sp>
        <p:nvSpPr>
          <p:cNvPr id="10" name="Rectangle 9">
            <a:extLst>
              <a:ext uri="{FF2B5EF4-FFF2-40B4-BE49-F238E27FC236}">
                <a16:creationId xmlns:a16="http://schemas.microsoft.com/office/drawing/2014/main" id="{EC5C9E74-C6E3-D4B4-8BC3-55069F1AD032}"/>
              </a:ext>
            </a:extLst>
          </p:cNvPr>
          <p:cNvSpPr/>
          <p:nvPr/>
        </p:nvSpPr>
        <p:spPr>
          <a:xfrm>
            <a:off x="741576" y="1003790"/>
            <a:ext cx="1963094" cy="11736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chemeClr val="tx2"/>
                </a:solidFill>
                <a:latin typeface="Calibri" panose="020F0502020204030204" pitchFamily="34" charset="0"/>
                <a:ea typeface="Calibri" panose="020F0502020204030204" pitchFamily="34" charset="0"/>
                <a:cs typeface="Calibri" panose="020F0502020204030204" pitchFamily="34" charset="0"/>
              </a:rPr>
              <a:t>84</a:t>
            </a:r>
            <a:r>
              <a:rPr lang="en-US" sz="4000" dirty="0">
                <a:solidFill>
                  <a:schemeClr val="tx2"/>
                </a:solidFill>
                <a:latin typeface="Calibri" panose="020F0502020204030204" pitchFamily="34" charset="0"/>
                <a:ea typeface="Calibri" panose="020F0502020204030204" pitchFamily="34" charset="0"/>
                <a:cs typeface="Calibri" panose="020F0502020204030204" pitchFamily="34" charset="0"/>
              </a:rPr>
              <a:t>%</a:t>
            </a:r>
          </a:p>
        </p:txBody>
      </p:sp>
      <p:pic>
        <p:nvPicPr>
          <p:cNvPr id="12" name="Graphic 11" descr="Money with solid fill">
            <a:extLst>
              <a:ext uri="{FF2B5EF4-FFF2-40B4-BE49-F238E27FC236}">
                <a16:creationId xmlns:a16="http://schemas.microsoft.com/office/drawing/2014/main" id="{339164BB-4DF5-87B5-06C7-5DF6FD4DEE1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257419" y="1726798"/>
            <a:ext cx="893677" cy="931350"/>
          </a:xfrm>
          <a:prstGeom prst="rect">
            <a:avLst/>
          </a:prstGeom>
        </p:spPr>
      </p:pic>
      <p:sp>
        <p:nvSpPr>
          <p:cNvPr id="18" name="TextBox 17">
            <a:extLst>
              <a:ext uri="{FF2B5EF4-FFF2-40B4-BE49-F238E27FC236}">
                <a16:creationId xmlns:a16="http://schemas.microsoft.com/office/drawing/2014/main" id="{EB4F8414-B63B-4201-CE81-D8B43A92D0DB}"/>
              </a:ext>
            </a:extLst>
          </p:cNvPr>
          <p:cNvSpPr txBox="1"/>
          <p:nvPr/>
        </p:nvSpPr>
        <p:spPr>
          <a:xfrm>
            <a:off x="2265496" y="3111504"/>
            <a:ext cx="1406030" cy="400110"/>
          </a:xfrm>
          <a:prstGeom prst="rect">
            <a:avLst/>
          </a:prstGeom>
          <a:noFill/>
        </p:spPr>
        <p:txBody>
          <a:bodyPr wrap="square" rtlCol="0">
            <a:spAutoFit/>
          </a:bodyPr>
          <a:lstStyle/>
          <a:p>
            <a:pPr algn="ctr"/>
            <a:r>
              <a:rPr lang="en-US" sz="2000" b="1" dirty="0">
                <a:solidFill>
                  <a:schemeClr val="accent2"/>
                </a:solidFill>
                <a:latin typeface="Calibri" panose="020F0502020204030204" pitchFamily="34" charset="0"/>
                <a:ea typeface="Calibri" panose="020F0502020204030204" pitchFamily="34" charset="0"/>
                <a:cs typeface="Calibri" panose="020F0502020204030204" pitchFamily="34" charset="0"/>
              </a:rPr>
              <a:t>Homeless</a:t>
            </a:r>
            <a:r>
              <a:rPr lang="en-US" sz="2000" baseline="30000" dirty="0">
                <a:solidFill>
                  <a:schemeClr val="accent2"/>
                </a:solidFill>
              </a:rPr>
              <a:t>†</a:t>
            </a:r>
            <a:endParaRPr lang="en-US" sz="2000" b="1" baseline="30000" dirty="0">
              <a:solidFill>
                <a:schemeClr val="accent2"/>
              </a:solidFill>
              <a:latin typeface="Calibri" panose="020F0502020204030204" pitchFamily="34" charset="0"/>
              <a:ea typeface="Calibri" panose="020F0502020204030204" pitchFamily="34" charset="0"/>
              <a:cs typeface="Calibri" panose="020F0502020204030204" pitchFamily="34" charset="0"/>
            </a:endParaRPr>
          </a:p>
        </p:txBody>
      </p:sp>
      <p:sp>
        <p:nvSpPr>
          <p:cNvPr id="17" name="Rectangle 16">
            <a:extLst>
              <a:ext uri="{FF2B5EF4-FFF2-40B4-BE49-F238E27FC236}">
                <a16:creationId xmlns:a16="http://schemas.microsoft.com/office/drawing/2014/main" id="{9F888433-9FCC-F06B-F745-31D96FF10523}"/>
              </a:ext>
            </a:extLst>
          </p:cNvPr>
          <p:cNvSpPr/>
          <p:nvPr/>
        </p:nvSpPr>
        <p:spPr>
          <a:xfrm>
            <a:off x="1056364" y="2692456"/>
            <a:ext cx="1406030" cy="8065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chemeClr val="accent2"/>
                </a:solidFill>
                <a:latin typeface="Calibri" panose="020F0502020204030204" pitchFamily="34" charset="0"/>
                <a:ea typeface="Calibri" panose="020F0502020204030204" pitchFamily="34" charset="0"/>
                <a:cs typeface="Calibri" panose="020F0502020204030204" pitchFamily="34" charset="0"/>
              </a:rPr>
              <a:t>74</a:t>
            </a:r>
            <a:r>
              <a:rPr lang="en-US" sz="4000" dirty="0">
                <a:solidFill>
                  <a:schemeClr val="accent2"/>
                </a:solidFill>
                <a:latin typeface="Calibri" panose="020F0502020204030204" pitchFamily="34" charset="0"/>
                <a:ea typeface="Calibri" panose="020F0502020204030204" pitchFamily="34" charset="0"/>
                <a:cs typeface="Calibri" panose="020F0502020204030204" pitchFamily="34" charset="0"/>
              </a:rPr>
              <a:t>%</a:t>
            </a:r>
          </a:p>
        </p:txBody>
      </p:sp>
      <p:pic>
        <p:nvPicPr>
          <p:cNvPr id="19" name="Graphic 18" descr="Home1 with solid fill">
            <a:extLst>
              <a:ext uri="{FF2B5EF4-FFF2-40B4-BE49-F238E27FC236}">
                <a16:creationId xmlns:a16="http://schemas.microsoft.com/office/drawing/2014/main" id="{0D0F0CDA-A15C-0439-99B2-98027F5DDAD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236324" y="3217242"/>
            <a:ext cx="931349" cy="755177"/>
          </a:xfrm>
          <a:prstGeom prst="rect">
            <a:avLst/>
          </a:prstGeom>
        </p:spPr>
      </p:pic>
      <p:sp>
        <p:nvSpPr>
          <p:cNvPr id="21" name="TextBox 20">
            <a:extLst>
              <a:ext uri="{FF2B5EF4-FFF2-40B4-BE49-F238E27FC236}">
                <a16:creationId xmlns:a16="http://schemas.microsoft.com/office/drawing/2014/main" id="{5879E6B2-FC9A-44D3-ED19-F49E57E73B63}"/>
              </a:ext>
            </a:extLst>
          </p:cNvPr>
          <p:cNvSpPr txBox="1"/>
          <p:nvPr/>
        </p:nvSpPr>
        <p:spPr>
          <a:xfrm>
            <a:off x="6013963" y="2711094"/>
            <a:ext cx="1917765" cy="400110"/>
          </a:xfrm>
          <a:prstGeom prst="rect">
            <a:avLst/>
          </a:prstGeom>
          <a:noFill/>
        </p:spPr>
        <p:txBody>
          <a:bodyPr wrap="square" rtlCol="0">
            <a:spAutoFit/>
          </a:bodyPr>
          <a:lstStyle/>
          <a:p>
            <a:pPr algn="ctr"/>
            <a:r>
              <a:rPr lang="en-US" sz="2000" b="1" dirty="0">
                <a:solidFill>
                  <a:schemeClr val="accent4"/>
                </a:solidFill>
                <a:latin typeface="Calibri" panose="020F0502020204030204" pitchFamily="34" charset="0"/>
                <a:ea typeface="Calibri" panose="020F0502020204030204" pitchFamily="34" charset="0"/>
                <a:cs typeface="Calibri" panose="020F0502020204030204" pitchFamily="34" charset="0"/>
              </a:rPr>
              <a:t>Incarcerated</a:t>
            </a:r>
            <a:r>
              <a:rPr lang="en-US" sz="2000" baseline="30000" dirty="0">
                <a:solidFill>
                  <a:schemeClr val="accent4"/>
                </a:solidFill>
              </a:rPr>
              <a:t>§</a:t>
            </a:r>
            <a:endParaRPr lang="en-US" sz="2000" b="1" baseline="30000" dirty="0">
              <a:solidFill>
                <a:schemeClr val="accent4"/>
              </a:solidFill>
              <a:latin typeface="Calibri" panose="020F0502020204030204" pitchFamily="34" charset="0"/>
              <a:ea typeface="Calibri" panose="020F0502020204030204" pitchFamily="34" charset="0"/>
              <a:cs typeface="Calibri" panose="020F0502020204030204" pitchFamily="34" charset="0"/>
            </a:endParaRPr>
          </a:p>
        </p:txBody>
      </p:sp>
      <p:sp>
        <p:nvSpPr>
          <p:cNvPr id="20" name="Rectangle 19">
            <a:extLst>
              <a:ext uri="{FF2B5EF4-FFF2-40B4-BE49-F238E27FC236}">
                <a16:creationId xmlns:a16="http://schemas.microsoft.com/office/drawing/2014/main" id="{AA4C47A5-6057-9594-CE12-3E84F5F512C0}"/>
              </a:ext>
            </a:extLst>
          </p:cNvPr>
          <p:cNvSpPr/>
          <p:nvPr/>
        </p:nvSpPr>
        <p:spPr>
          <a:xfrm>
            <a:off x="5015797" y="2261996"/>
            <a:ext cx="1406030" cy="8065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chemeClr val="accent4"/>
                </a:solidFill>
                <a:latin typeface="Calibri" panose="020F0502020204030204" pitchFamily="34" charset="0"/>
                <a:ea typeface="Calibri" panose="020F0502020204030204" pitchFamily="34" charset="0"/>
                <a:cs typeface="Calibri" panose="020F0502020204030204" pitchFamily="34" charset="0"/>
              </a:rPr>
              <a:t>30</a:t>
            </a:r>
            <a:r>
              <a:rPr lang="en-US" sz="4000" dirty="0">
                <a:solidFill>
                  <a:schemeClr val="accent4"/>
                </a:solidFill>
                <a:latin typeface="Calibri" panose="020F0502020204030204" pitchFamily="34" charset="0"/>
                <a:ea typeface="Calibri" panose="020F0502020204030204" pitchFamily="34" charset="0"/>
                <a:cs typeface="Calibri" panose="020F0502020204030204" pitchFamily="34" charset="0"/>
              </a:rPr>
              <a:t>%</a:t>
            </a:r>
          </a:p>
        </p:txBody>
      </p:sp>
      <p:pic>
        <p:nvPicPr>
          <p:cNvPr id="22" name="Graphic 21" descr="Jail with solid fill">
            <a:extLst>
              <a:ext uri="{FF2B5EF4-FFF2-40B4-BE49-F238E27FC236}">
                <a16:creationId xmlns:a16="http://schemas.microsoft.com/office/drawing/2014/main" id="{279A3B71-0A7C-0CB6-2893-332DD96BAE0C}"/>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270449" y="2754815"/>
            <a:ext cx="863781" cy="863781"/>
          </a:xfrm>
          <a:prstGeom prst="rect">
            <a:avLst/>
          </a:prstGeom>
        </p:spPr>
      </p:pic>
      <p:sp>
        <p:nvSpPr>
          <p:cNvPr id="4" name="TextBox 3">
            <a:extLst>
              <a:ext uri="{FF2B5EF4-FFF2-40B4-BE49-F238E27FC236}">
                <a16:creationId xmlns:a16="http://schemas.microsoft.com/office/drawing/2014/main" id="{0D90EF38-4411-925E-A358-D549C5B4F0C9}"/>
              </a:ext>
            </a:extLst>
          </p:cNvPr>
          <p:cNvSpPr txBox="1"/>
          <p:nvPr/>
        </p:nvSpPr>
        <p:spPr>
          <a:xfrm>
            <a:off x="307744" y="4387363"/>
            <a:ext cx="4878259" cy="461665"/>
          </a:xfrm>
          <a:prstGeom prst="rect">
            <a:avLst/>
          </a:prstGeom>
          <a:noFill/>
        </p:spPr>
        <p:txBody>
          <a:bodyPr wrap="none" rtlCol="0">
            <a:spAutoFit/>
          </a:bodyPr>
          <a:lstStyle/>
          <a:p>
            <a:r>
              <a:rPr lang="en-US" sz="80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788">
                <a:solidFill>
                  <a:srgbClr val="000000"/>
                </a:solidFill>
                <a:latin typeface="Calibri" panose="020F0502020204030204" pitchFamily="34" charset="0"/>
                <a:ea typeface="Calibri" panose="020F0502020204030204" pitchFamily="34" charset="0"/>
                <a:cs typeface="Calibri" panose="020F0502020204030204" pitchFamily="34" charset="0"/>
              </a:rPr>
              <a:t>Poverty level is based on household income and household size in the 12 months prior to interview.</a:t>
            </a:r>
          </a:p>
          <a:p>
            <a:r>
              <a:rPr lang="en-US" sz="800" baseline="30000">
                <a:solidFill>
                  <a:srgbClr val="000000"/>
                </a:solidFill>
              </a:rPr>
              <a:t>†</a:t>
            </a:r>
            <a:r>
              <a:rPr lang="en-US" sz="788">
                <a:solidFill>
                  <a:srgbClr val="000000"/>
                </a:solidFill>
                <a:latin typeface="Calibri" panose="020F0502020204030204" pitchFamily="34" charset="0"/>
                <a:ea typeface="Calibri" panose="020F0502020204030204" pitchFamily="34" charset="0"/>
                <a:cs typeface="Calibri" panose="020F0502020204030204" pitchFamily="34" charset="0"/>
              </a:rPr>
              <a:t>Living on the street, in a shelter, in a single-room–occupancy hotel, or in a car in the 12 months prior to interview.</a:t>
            </a:r>
          </a:p>
          <a:p>
            <a:r>
              <a:rPr lang="en-US" sz="800" baseline="30000">
                <a:solidFill>
                  <a:srgbClr val="000000"/>
                </a:solidFill>
              </a:rPr>
              <a:t>§</a:t>
            </a:r>
            <a:r>
              <a:rPr lang="en-US" sz="788">
                <a:solidFill>
                  <a:srgbClr val="000000"/>
                </a:solidFill>
                <a:latin typeface="Calibri" panose="020F0502020204030204" pitchFamily="34" charset="0"/>
                <a:ea typeface="Calibri" panose="020F0502020204030204" pitchFamily="34" charset="0"/>
                <a:cs typeface="Calibri" panose="020F0502020204030204" pitchFamily="34" charset="0"/>
              </a:rPr>
              <a:t>Held in a detention center, jail, or prison for more than 24 hours in the 12 months prior to interview.</a:t>
            </a:r>
          </a:p>
        </p:txBody>
      </p:sp>
      <p:sp>
        <p:nvSpPr>
          <p:cNvPr id="6" name="Slide Number Placeholder 5">
            <a:extLst>
              <a:ext uri="{FF2B5EF4-FFF2-40B4-BE49-F238E27FC236}">
                <a16:creationId xmlns:a16="http://schemas.microsoft.com/office/drawing/2014/main" id="{326EA8BF-9783-D265-E784-BDB71E928083}"/>
              </a:ext>
            </a:extLst>
          </p:cNvPr>
          <p:cNvSpPr>
            <a:spLocks noGrp="1"/>
          </p:cNvSpPr>
          <p:nvPr>
            <p:ph type="sldNum" sz="quarter" idx="13"/>
          </p:nvPr>
        </p:nvSpPr>
        <p:spPr>
          <a:xfrm>
            <a:off x="133484" y="4664017"/>
            <a:ext cx="5233275" cy="377215"/>
          </a:xfrm>
        </p:spPr>
        <p:txBody>
          <a:bodyPr/>
          <a:lstStyle/>
          <a:p>
            <a:fld id="{D8E7DCDC-E408-4B61-982D-00D1D5E6AEFC}" type="slidenum">
              <a:rPr lang="en-US" smtClean="0"/>
              <a:pPr/>
              <a:t>9</a:t>
            </a:fld>
            <a:endParaRPr lang="en-US"/>
          </a:p>
        </p:txBody>
      </p:sp>
      <p:sp>
        <p:nvSpPr>
          <p:cNvPr id="25" name="TextBox 24">
            <a:extLst>
              <a:ext uri="{FF2B5EF4-FFF2-40B4-BE49-F238E27FC236}">
                <a16:creationId xmlns:a16="http://schemas.microsoft.com/office/drawing/2014/main" id="{47109170-99CB-7130-D922-0632C562C4CA}"/>
              </a:ext>
            </a:extLst>
          </p:cNvPr>
          <p:cNvSpPr txBox="1"/>
          <p:nvPr/>
        </p:nvSpPr>
        <p:spPr>
          <a:xfrm>
            <a:off x="346513" y="4843218"/>
            <a:ext cx="4032056" cy="20005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700" i="1" dirty="0">
                <a:solidFill>
                  <a:srgbClr val="000000"/>
                </a:solidFill>
                <a:latin typeface="Calibri"/>
                <a:ea typeface="Calibri"/>
                <a:cs typeface="Calibri"/>
              </a:rPr>
              <a:t>Data Source: National HIV Behavioral Surveillance—19 U.S. cities, 2024; Data Tables, Table 2</a:t>
            </a:r>
            <a:endParaRPr lang="en-US" sz="700" i="1" dirty="0">
              <a:solidFill>
                <a:srgbClr val="000000"/>
              </a:solidFill>
              <a:latin typeface="Calibri" panose="020F0502020204030204" pitchFamily="34" charset="0"/>
              <a:ea typeface="Calibri"/>
              <a:cs typeface="Calibri"/>
            </a:endParaRPr>
          </a:p>
        </p:txBody>
      </p:sp>
      <p:pic>
        <p:nvPicPr>
          <p:cNvPr id="13" name="Picture 12" descr="National HIV Behavioral Surveillance (NHBS) logo, noting the population cycles (MSM, PWID, HET) and emphasizing the relevant cycle for this report (PWID).">
            <a:extLst>
              <a:ext uri="{FF2B5EF4-FFF2-40B4-BE49-F238E27FC236}">
                <a16:creationId xmlns:a16="http://schemas.microsoft.com/office/drawing/2014/main" id="{3C94E2D7-49F4-152B-C97B-0C2C475BBAA4}"/>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162110" y="77763"/>
            <a:ext cx="828663" cy="828663"/>
          </a:xfrm>
          <a:prstGeom prst="rect">
            <a:avLst/>
          </a:prstGeom>
        </p:spPr>
      </p:pic>
    </p:spTree>
    <p:extLst>
      <p:ext uri="{BB962C8B-B14F-4D97-AF65-F5344CB8AC3E}">
        <p14:creationId xmlns:p14="http://schemas.microsoft.com/office/powerpoint/2010/main" val="2892146079"/>
      </p:ext>
    </p:extLst>
  </p:cSld>
  <p:clrMapOvr>
    <a:masterClrMapping/>
  </p:clrMapOvr>
  <p:transition>
    <p:fade/>
  </p:transition>
</p:sld>
</file>

<file path=ppt/theme/theme1.xml><?xml version="1.0" encoding="utf-8"?>
<a:theme xmlns:a="http://schemas.openxmlformats.org/drawingml/2006/main" name="NCEH_ATSDR_combined">
  <a:themeElements>
    <a:clrScheme name="Custom 1">
      <a:dk1>
        <a:srgbClr val="0F56DC"/>
      </a:dk1>
      <a:lt1>
        <a:srgbClr val="FFFFFF"/>
      </a:lt1>
      <a:dk2>
        <a:srgbClr val="0B7D58"/>
      </a:dk2>
      <a:lt2>
        <a:srgbClr val="FFFFFF"/>
      </a:lt2>
      <a:accent1>
        <a:srgbClr val="7F8080"/>
      </a:accent1>
      <a:accent2>
        <a:srgbClr val="546DB4"/>
      </a:accent2>
      <a:accent3>
        <a:srgbClr val="9A3B25"/>
      </a:accent3>
      <a:accent4>
        <a:srgbClr val="7F7F7F"/>
      </a:accent4>
      <a:accent5>
        <a:srgbClr val="0033A1"/>
      </a:accent5>
      <a:accent6>
        <a:srgbClr val="002060"/>
      </a:accent6>
      <a:hlink>
        <a:srgbClr val="0F56DC"/>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solidFill>
              <a:srgbClr val="000000"/>
            </a:solidFill>
            <a:latin typeface="Calibri" panose="020F0502020204030204" pitchFamily="34" charset="0"/>
          </a:defRPr>
        </a:defPPr>
      </a:lstStyle>
    </a:txDef>
  </a:objectDefaults>
  <a:extraClrSchemeLst/>
</a:theme>
</file>

<file path=ppt/theme/theme2.xml><?xml version="1.0" encoding="utf-8"?>
<a:theme xmlns:a="http://schemas.openxmlformats.org/drawingml/2006/main" name="1_NCEH_ATSDR_combined">
  <a:themeElements>
    <a:clrScheme name="Custom 1">
      <a:dk1>
        <a:srgbClr val="0F56DC"/>
      </a:dk1>
      <a:lt1>
        <a:srgbClr val="FFFFFF"/>
      </a:lt1>
      <a:dk2>
        <a:srgbClr val="0B7D58"/>
      </a:dk2>
      <a:lt2>
        <a:srgbClr val="FFFFFF"/>
      </a:lt2>
      <a:accent1>
        <a:srgbClr val="7F8080"/>
      </a:accent1>
      <a:accent2>
        <a:srgbClr val="546DB4"/>
      </a:accent2>
      <a:accent3>
        <a:srgbClr val="9A3B25"/>
      </a:accent3>
      <a:accent4>
        <a:srgbClr val="7F7F7F"/>
      </a:accent4>
      <a:accent5>
        <a:srgbClr val="0033A1"/>
      </a:accent5>
      <a:accent6>
        <a:srgbClr val="002060"/>
      </a:accent6>
      <a:hlink>
        <a:srgbClr val="0F56DC"/>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solidFill>
              <a:srgbClr val="000000"/>
            </a:solidFill>
            <a:latin typeface="Calibri" panose="020F0502020204030204" pitchFamily="34" charset="0"/>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NCHHSTP Colors">
    <a:dk1>
      <a:srgbClr val="00788A"/>
    </a:dk1>
    <a:lt1>
      <a:srgbClr val="00928F"/>
    </a:lt1>
    <a:dk2>
      <a:srgbClr val="FFFFFF"/>
    </a:dk2>
    <a:lt2>
      <a:srgbClr val="FFFFFF"/>
    </a:lt2>
    <a:accent1>
      <a:srgbClr val="00928F"/>
    </a:accent1>
    <a:accent2>
      <a:srgbClr val="9A4E9E"/>
    </a:accent2>
    <a:accent3>
      <a:srgbClr val="BF311A"/>
    </a:accent3>
    <a:accent4>
      <a:srgbClr val="86B2D8"/>
    </a:accent4>
    <a:accent5>
      <a:srgbClr val="F6A01A"/>
    </a:accent5>
    <a:accent6>
      <a:srgbClr val="3F3F3F"/>
    </a:accent6>
    <a:hlink>
      <a:srgbClr val="7F7F7F"/>
    </a:hlink>
    <a:folHlink>
      <a:srgbClr val="D8D8D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NCHHSTP Colors">
    <a:dk1>
      <a:srgbClr val="00788A"/>
    </a:dk1>
    <a:lt1>
      <a:srgbClr val="00928F"/>
    </a:lt1>
    <a:dk2>
      <a:srgbClr val="FFFFFF"/>
    </a:dk2>
    <a:lt2>
      <a:srgbClr val="FFFFFF"/>
    </a:lt2>
    <a:accent1>
      <a:srgbClr val="00928F"/>
    </a:accent1>
    <a:accent2>
      <a:srgbClr val="9A4E9E"/>
    </a:accent2>
    <a:accent3>
      <a:srgbClr val="BF311A"/>
    </a:accent3>
    <a:accent4>
      <a:srgbClr val="86B2D8"/>
    </a:accent4>
    <a:accent5>
      <a:srgbClr val="F6A01A"/>
    </a:accent5>
    <a:accent6>
      <a:srgbClr val="3F3F3F"/>
    </a:accent6>
    <a:hlink>
      <a:srgbClr val="7F7F7F"/>
    </a:hlink>
    <a:folHlink>
      <a:srgbClr val="D8D8D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NCHHSTP Colors">
    <a:dk1>
      <a:srgbClr val="00788A"/>
    </a:dk1>
    <a:lt1>
      <a:srgbClr val="00928F"/>
    </a:lt1>
    <a:dk2>
      <a:srgbClr val="FFFFFF"/>
    </a:dk2>
    <a:lt2>
      <a:srgbClr val="FFFFFF"/>
    </a:lt2>
    <a:accent1>
      <a:srgbClr val="00928F"/>
    </a:accent1>
    <a:accent2>
      <a:srgbClr val="9A4E9E"/>
    </a:accent2>
    <a:accent3>
      <a:srgbClr val="BF311A"/>
    </a:accent3>
    <a:accent4>
      <a:srgbClr val="86B2D8"/>
    </a:accent4>
    <a:accent5>
      <a:srgbClr val="F6A01A"/>
    </a:accent5>
    <a:accent6>
      <a:srgbClr val="3F3F3F"/>
    </a:accent6>
    <a:hlink>
      <a:srgbClr val="7F7F7F"/>
    </a:hlink>
    <a:folHlink>
      <a:srgbClr val="D8D8D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NCHHSTP Colors">
    <a:dk1>
      <a:srgbClr val="00788A"/>
    </a:dk1>
    <a:lt1>
      <a:srgbClr val="00928F"/>
    </a:lt1>
    <a:dk2>
      <a:srgbClr val="FFFFFF"/>
    </a:dk2>
    <a:lt2>
      <a:srgbClr val="FFFFFF"/>
    </a:lt2>
    <a:accent1>
      <a:srgbClr val="00928F"/>
    </a:accent1>
    <a:accent2>
      <a:srgbClr val="9A4E9E"/>
    </a:accent2>
    <a:accent3>
      <a:srgbClr val="BF311A"/>
    </a:accent3>
    <a:accent4>
      <a:srgbClr val="86B2D8"/>
    </a:accent4>
    <a:accent5>
      <a:srgbClr val="F6A01A"/>
    </a:accent5>
    <a:accent6>
      <a:srgbClr val="3F3F3F"/>
    </a:accent6>
    <a:hlink>
      <a:srgbClr val="7F7F7F"/>
    </a:hlink>
    <a:folHlink>
      <a:srgbClr val="D8D8D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NCHHSTP Colors">
    <a:dk1>
      <a:srgbClr val="00788A"/>
    </a:dk1>
    <a:lt1>
      <a:srgbClr val="00928F"/>
    </a:lt1>
    <a:dk2>
      <a:srgbClr val="FFFFFF"/>
    </a:dk2>
    <a:lt2>
      <a:srgbClr val="FFFFFF"/>
    </a:lt2>
    <a:accent1>
      <a:srgbClr val="00928F"/>
    </a:accent1>
    <a:accent2>
      <a:srgbClr val="9A4E9E"/>
    </a:accent2>
    <a:accent3>
      <a:srgbClr val="BF311A"/>
    </a:accent3>
    <a:accent4>
      <a:srgbClr val="86B2D8"/>
    </a:accent4>
    <a:accent5>
      <a:srgbClr val="F6A01A"/>
    </a:accent5>
    <a:accent6>
      <a:srgbClr val="3F3F3F"/>
    </a:accent6>
    <a:hlink>
      <a:srgbClr val="7F7F7F"/>
    </a:hlink>
    <a:folHlink>
      <a:srgbClr val="D8D8D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NCHHSTP Colors">
    <a:dk1>
      <a:srgbClr val="00788A"/>
    </a:dk1>
    <a:lt1>
      <a:srgbClr val="00928F"/>
    </a:lt1>
    <a:dk2>
      <a:srgbClr val="FFFFFF"/>
    </a:dk2>
    <a:lt2>
      <a:srgbClr val="FFFFFF"/>
    </a:lt2>
    <a:accent1>
      <a:srgbClr val="00928F"/>
    </a:accent1>
    <a:accent2>
      <a:srgbClr val="9A4E9E"/>
    </a:accent2>
    <a:accent3>
      <a:srgbClr val="BF311A"/>
    </a:accent3>
    <a:accent4>
      <a:srgbClr val="86B2D8"/>
    </a:accent4>
    <a:accent5>
      <a:srgbClr val="F6A01A"/>
    </a:accent5>
    <a:accent6>
      <a:srgbClr val="3F3F3F"/>
    </a:accent6>
    <a:hlink>
      <a:srgbClr val="7F7F7F"/>
    </a:hlink>
    <a:folHlink>
      <a:srgbClr val="D8D8D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NCHHSTP Colors">
    <a:dk1>
      <a:srgbClr val="00788A"/>
    </a:dk1>
    <a:lt1>
      <a:srgbClr val="00928F"/>
    </a:lt1>
    <a:dk2>
      <a:srgbClr val="FFFFFF"/>
    </a:dk2>
    <a:lt2>
      <a:srgbClr val="FFFFFF"/>
    </a:lt2>
    <a:accent1>
      <a:srgbClr val="00928F"/>
    </a:accent1>
    <a:accent2>
      <a:srgbClr val="9A4E9E"/>
    </a:accent2>
    <a:accent3>
      <a:srgbClr val="BF311A"/>
    </a:accent3>
    <a:accent4>
      <a:srgbClr val="86B2D8"/>
    </a:accent4>
    <a:accent5>
      <a:srgbClr val="F6A01A"/>
    </a:accent5>
    <a:accent6>
      <a:srgbClr val="3F3F3F"/>
    </a:accent6>
    <a:hlink>
      <a:srgbClr val="7F7F7F"/>
    </a:hlink>
    <a:folHlink>
      <a:srgbClr val="D8D8D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NCHHSTP Colors">
    <a:dk1>
      <a:srgbClr val="00788A"/>
    </a:dk1>
    <a:lt1>
      <a:srgbClr val="00928F"/>
    </a:lt1>
    <a:dk2>
      <a:srgbClr val="FFFFFF"/>
    </a:dk2>
    <a:lt2>
      <a:srgbClr val="FFFFFF"/>
    </a:lt2>
    <a:accent1>
      <a:srgbClr val="00928F"/>
    </a:accent1>
    <a:accent2>
      <a:srgbClr val="9A4E9E"/>
    </a:accent2>
    <a:accent3>
      <a:srgbClr val="BF311A"/>
    </a:accent3>
    <a:accent4>
      <a:srgbClr val="86B2D8"/>
    </a:accent4>
    <a:accent5>
      <a:srgbClr val="F6A01A"/>
    </a:accent5>
    <a:accent6>
      <a:srgbClr val="3F3F3F"/>
    </a:accent6>
    <a:hlink>
      <a:srgbClr val="7F7F7F"/>
    </a:hlink>
    <a:folHlink>
      <a:srgbClr val="D8D8D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D859075884C384D8886C34CCB261BF7" ma:contentTypeVersion="17" ma:contentTypeDescription="Create a new document." ma:contentTypeScope="" ma:versionID="186d98788ef6025dbbeb33674c9ee649">
  <xsd:schema xmlns:xsd="http://www.w3.org/2001/XMLSchema" xmlns:xs="http://www.w3.org/2001/XMLSchema" xmlns:p="http://schemas.microsoft.com/office/2006/metadata/properties" xmlns:ns2="6c3d5830-b950-4954-ac96-5861572f76a9" xmlns:ns3="c6d99551-97ca-45ca-a982-ea19bff6bae5" targetNamespace="http://schemas.microsoft.com/office/2006/metadata/properties" ma:root="true" ma:fieldsID="dd740624108b27659492b0257a2acbe7" ns2:_="" ns3:_="">
    <xsd:import namespace="6c3d5830-b950-4954-ac96-5861572f76a9"/>
    <xsd:import namespace="c6d99551-97ca-45ca-a982-ea19bff6bae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3:SharedWithUsers" minOccurs="0"/>
                <xsd:element ref="ns3:SharedWithDetails"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c3d5830-b950-4954-ac96-5861572f76a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353dbe8-8260-4ccf-8219-3d2995e6fa1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6d99551-97ca-45ca-a982-ea19bff6bae5"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7a162ee8-c733-4921-8970-f98bbdc4b02d}" ma:internalName="TaxCatchAll" ma:showField="CatchAllData" ma:web="c6d99551-97ca-45ca-a982-ea19bff6bae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c3d5830-b950-4954-ac96-5861572f76a9">
      <Terms xmlns="http://schemas.microsoft.com/office/infopath/2007/PartnerControls"/>
    </lcf76f155ced4ddcb4097134ff3c332f>
    <TaxCatchAll xmlns="c6d99551-97ca-45ca-a982-ea19bff6bae5" xsi:nil="true"/>
  </documentManagement>
</p:properties>
</file>

<file path=customXml/itemProps1.xml><?xml version="1.0" encoding="utf-8"?>
<ds:datastoreItem xmlns:ds="http://schemas.openxmlformats.org/officeDocument/2006/customXml" ds:itemID="{DFC884C9-BCB1-4940-82BD-08396C6A41C0}">
  <ds:schemaRefs>
    <ds:schemaRef ds:uri="http://schemas.microsoft.com/sharepoint/v3/contenttype/forms"/>
  </ds:schemaRefs>
</ds:datastoreItem>
</file>

<file path=customXml/itemProps2.xml><?xml version="1.0" encoding="utf-8"?>
<ds:datastoreItem xmlns:ds="http://schemas.openxmlformats.org/officeDocument/2006/customXml" ds:itemID="{F2F1F21A-AC34-4EE2-B8FD-E9CCCEEDF7E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c3d5830-b950-4954-ac96-5861572f76a9"/>
    <ds:schemaRef ds:uri="c6d99551-97ca-45ca-a982-ea19bff6ba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B487937-AE9D-43C8-8D6A-3666836FE44D}">
  <ds:schemaRefs>
    <ds:schemaRef ds:uri="http://schemas.openxmlformats.org/package/2006/metadata/core-properties"/>
    <ds:schemaRef ds:uri="http://schemas.microsoft.com/office/2006/metadata/properties"/>
    <ds:schemaRef ds:uri="6c3d5830-b950-4954-ac96-5861572f76a9"/>
    <ds:schemaRef ds:uri="http://purl.org/dc/elements/1.1/"/>
    <ds:schemaRef ds:uri="http://schemas.microsoft.com/office/2006/documentManagement/types"/>
    <ds:schemaRef ds:uri="http://purl.org/dc/terms/"/>
    <ds:schemaRef ds:uri="http://schemas.microsoft.com/office/infopath/2007/PartnerControls"/>
    <ds:schemaRef ds:uri="http://www.w3.org/XML/1998/namespace"/>
    <ds:schemaRef ds:uri="http://purl.org/dc/dcmitype/"/>
    <ds:schemaRef ds:uri="c6d99551-97ca-45ca-a982-ea19bff6bae5"/>
  </ds:schemaRefs>
</ds:datastoreItem>
</file>

<file path=docProps/app.xml><?xml version="1.0" encoding="utf-8"?>
<Properties xmlns="http://schemas.openxmlformats.org/officeDocument/2006/extended-properties" xmlns:vt="http://schemas.openxmlformats.org/officeDocument/2006/docPropsVTypes">
  <Template/>
  <TotalTime>625</TotalTime>
  <Words>4099</Words>
  <Application>Microsoft Office PowerPoint</Application>
  <PresentationFormat>On-screen Show (16:9)</PresentationFormat>
  <Paragraphs>309</Paragraphs>
  <Slides>27</Slides>
  <Notes>26</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27</vt:i4>
      </vt:variant>
    </vt:vector>
  </HeadingPairs>
  <TitlesOfParts>
    <vt:vector size="35" baseType="lpstr">
      <vt:lpstr>Calibri</vt:lpstr>
      <vt:lpstr>Times New Roman</vt:lpstr>
      <vt:lpstr>Arial</vt:lpstr>
      <vt:lpstr>Wingdings</vt:lpstr>
      <vt:lpstr>Myriad Web Pro</vt:lpstr>
      <vt:lpstr>NCEH_ATSDR_combined</vt:lpstr>
      <vt:lpstr>1_NCEH_ATSDR_combined</vt:lpstr>
      <vt:lpstr>Worksheet</vt:lpstr>
      <vt:lpstr>HIV Risk, Prevention, and Testing Behaviors Among Persons Who Inject Drugs   National HIV Behavioral Surveillance—19 U.S. Cities, 2024 </vt:lpstr>
      <vt:lpstr>What is National HIV Behavioral Surveillance (NHBS)?</vt:lpstr>
      <vt:lpstr>Technical Notes</vt:lpstr>
      <vt:lpstr>Key Findings</vt:lpstr>
      <vt:lpstr>HIV testing among persons who inject drugs is low.</vt:lpstr>
      <vt:lpstr>Pre-exposure prophylaxis (PrEP) among persons who inject drugs is low. </vt:lpstr>
      <vt:lpstr>Persons who inject drugs obtain sterile syringes from multiple sources.</vt:lpstr>
      <vt:lpstr>HIV care is suboptimal among persons who inject drugs and are living with HIV.</vt:lpstr>
      <vt:lpstr>Structural factors are associated with health outcomes and quality of life  among persons who inject drugs.</vt:lpstr>
      <vt:lpstr>Overall Results</vt:lpstr>
      <vt:lpstr>11</vt:lpstr>
      <vt:lpstr>Sex of persons who inject drugs  National HIV Behavioral Surveillance—19 U.S. cities, 2024 </vt:lpstr>
      <vt:lpstr>Age of persons who inject drugs  National HIV Behavioral Surveillance—19 U.S. cities, 2024</vt:lpstr>
      <vt:lpstr>Race/ethnicity of persons who inject drugs*  National HIV Behavioral Surveillance—19 U.S. cities, 2024 </vt:lpstr>
      <vt:lpstr>Health care access and use among persons who inject drugs  National HIV Behavioral Surveillance—19 U.S. cities, 2024</vt:lpstr>
      <vt:lpstr>HIV prevalence among persons who inject drugs, by race/ethnicity* National HIV Behavioral Surveillance—19 U.S. cities, 2024</vt:lpstr>
      <vt:lpstr>Unprotected sex among persons who inject drugs, by sex National HIV Behavioral Surveillance—19 U.S. cities, 2024</vt:lpstr>
      <vt:lpstr>Exchange sex among persons who inject drugs, by sex National HIV Behavioral Surveillance—19 U.S. cities, 2024</vt:lpstr>
      <vt:lpstr>Most commonly injected drugs among persons who inject drugs National HIV Behavioral Surveillance—19 U.S. cities, 2024</vt:lpstr>
      <vt:lpstr>Receptive and distributive syringe sharing among persons who inject drugs National HIV Behavioral Surveillance—19 U.S. cities, 2024</vt:lpstr>
      <vt:lpstr>Proportion of persons who inject drugs who received a sterile syringe from syringe services programs (SSPs) National HIV Behavioral Surveillance—19 U.S. cities, 2024</vt:lpstr>
      <vt:lpstr>Proportion of persons who inject drugs who received a sterile syringe from a pharmacy National HIV Behavioral Surveillance—19 U.S. cities, 2024</vt:lpstr>
      <vt:lpstr>Sexually transmitted infections (STIs) among persons who inject drugs National HIV Behavioral Surveillance—19 U.S. cities, 2024</vt:lpstr>
      <vt:lpstr>Hepatitis C virus (HCV) infection among persons who inject drugs National HIV Behavioral Surveillance—19 U.S. cities, 2024</vt:lpstr>
      <vt:lpstr>Nonfatal opioid overdose among persons who inject drugs National HIV Behavioral Surveillance—19 U.S. cities, 2024</vt:lpstr>
      <vt:lpstr>Medications for opioid use disorder (MOUD) among persons who inject drugs National HIV Behavioral Surveillance—19 U.S. cities, 2024</vt:lpstr>
      <vt:lpstr>PowerPoint Presentation</vt:lpstr>
    </vt:vector>
  </TitlesOfParts>
  <Company>CDC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NHBS PWID2024 surveillance report figures</dc:title>
  <dc:subject>Figures for the Natioanl HIV Behavioral Surveillance-PWID report, 2024</dc:subject>
  <dc:creator>Centers for Disease Control and Prevention</dc:creator>
  <cp:keywords>National HIV Behavioral Surveillance, figures,  surveillance summary, report</cp:keywords>
  <cp:lastModifiedBy>Christiansen, Leighton (CDC/OD/OS) (CTR)</cp:lastModifiedBy>
  <cp:revision>36</cp:revision>
  <dcterms:created xsi:type="dcterms:W3CDTF">2011-03-17T17:43:16Z</dcterms:created>
  <dcterms:modified xsi:type="dcterms:W3CDTF">2026-03-25T20:14:50Z</dcterms:modified>
  <cp:category>PPTX</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y fmtid="{D5CDD505-2E9C-101B-9397-08002B2CF9AE}" pid="3" name="MSIP_Label_7b94a7b8-f06c-4dfe-bdcc-9b548fd58c31_Enabled">
    <vt:lpwstr>true</vt:lpwstr>
  </property>
  <property fmtid="{D5CDD505-2E9C-101B-9397-08002B2CF9AE}" pid="4" name="MSIP_Label_7b94a7b8-f06c-4dfe-bdcc-9b548fd58c31_SetDate">
    <vt:lpwstr>2023-02-25T12:46:49Z</vt:lpwstr>
  </property>
  <property fmtid="{D5CDD505-2E9C-101B-9397-08002B2CF9AE}" pid="5" name="MSIP_Label_7b94a7b8-f06c-4dfe-bdcc-9b548fd58c31_Method">
    <vt:lpwstr>Privileged</vt:lpwstr>
  </property>
  <property fmtid="{D5CDD505-2E9C-101B-9397-08002B2CF9AE}" pid="6" name="MSIP_Label_7b94a7b8-f06c-4dfe-bdcc-9b548fd58c31_Name">
    <vt:lpwstr>7b94a7b8-f06c-4dfe-bdcc-9b548fd58c31</vt:lpwstr>
  </property>
  <property fmtid="{D5CDD505-2E9C-101B-9397-08002B2CF9AE}" pid="7" name="MSIP_Label_7b94a7b8-f06c-4dfe-bdcc-9b548fd58c31_SiteId">
    <vt:lpwstr>9ce70869-60db-44fd-abe8-d2767077fc8f</vt:lpwstr>
  </property>
  <property fmtid="{D5CDD505-2E9C-101B-9397-08002B2CF9AE}" pid="8" name="MSIP_Label_7b94a7b8-f06c-4dfe-bdcc-9b548fd58c31_ActionId">
    <vt:lpwstr>fda2833a-aa66-4d42-977b-271eaf5b3a27</vt:lpwstr>
  </property>
  <property fmtid="{D5CDD505-2E9C-101B-9397-08002B2CF9AE}" pid="9" name="MSIP_Label_7b94a7b8-f06c-4dfe-bdcc-9b548fd58c31_ContentBits">
    <vt:lpwstr>0</vt:lpwstr>
  </property>
  <property fmtid="{D5CDD505-2E9C-101B-9397-08002B2CF9AE}" pid="10" name="ContentTypeId">
    <vt:lpwstr>0x0101008D859075884C384D8886C34CCB261BF7</vt:lpwstr>
  </property>
  <property fmtid="{D5CDD505-2E9C-101B-9397-08002B2CF9AE}" pid="11" name="MediaServiceImageTags">
    <vt:lpwstr/>
  </property>
</Properties>
</file>