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444" r:id="rId2"/>
    <p:sldId id="405" r:id="rId3"/>
    <p:sldId id="442" r:id="rId4"/>
    <p:sldId id="407" r:id="rId5"/>
    <p:sldId id="408" r:id="rId6"/>
    <p:sldId id="409" r:id="rId7"/>
    <p:sldId id="410" r:id="rId8"/>
    <p:sldId id="446"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8E180E-E638-DDF1-BD57-780B19569ED7}" name="Beer, Linda (CDC/NCHHSTP/DHP)" initials="LB" userId="S::gur0@cdc.gov::ecc9d42c-245d-46ac-b864-1cd6a375822d" providerId="AD"/>
  <p188:author id="{EC04A154-0411-9CAB-8DCB-D4BBFAC5A12D}" name="Marcus, Ruthanne (CDC/NCHHSTP/DHP)" initials="RM" userId="S::ram1@cdc.gov::c4f97fe8-fe0a-4012-ba5d-b4f723e09a1c" providerId="AD"/>
  <p188:author id="{E533636F-0A08-69F9-3FAD-5C4BB8147DB6}" name="Kocer, Irma (CDC/NCHHSTP/DHP)" initials="IK" userId="S::ouv8@cdc.gov::5391be20-1b38-4e35-95d3-352b5d1fd1a0" providerId="AD"/>
  <p188:author id="{5683A38F-0769-0E94-1247-FCE6E9B80DA4}" name="Prejean, Joseph (Buzz) (CDC/NCHHSTP/DHP)" initials="P(" userId="S::nzp1@cdc.gov::7c0b7f5c-1d25-484b-b2e7-9dddd44375d1" providerId="AD"/>
  <p188:author id="{5C172A9F-18E2-C21B-1492-9B9CDF8107B7}" name="Prejean, Joseph (Buzz) (CDC/NCHHSTP/DHP)" initials="JP" userId="S::Nzp1@cdc.gov::7c0b7f5c-1d25-484b-b2e7-9dddd44375d1" providerId="AD"/>
  <p188:author id="{A48453A7-1334-3A1F-2B72-EE967BA5D010}" name="Craw, Jason (CDC/NCHHSTP/DHP)" initials="JC" userId="S::emf4@cdc.gov::0ef84c02-adfb-4f8d-880a-21bab1606642" providerId="AD"/>
  <p188:author id="{65D7FEEB-330B-4B20-1580-9CE780A6C6C7}" name="Huang, David T. (CDC/NCHHSTP/OD)" initials="DH" userId="S::IHW4@cdc.gov::e7faa132-f55a-4224-977e-9b30fbf6af4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8B29"/>
    <a:srgbClr val="5E99CE"/>
    <a:srgbClr val="D3D3D3"/>
    <a:srgbClr val="49494C"/>
    <a:srgbClr val="84B1DA"/>
    <a:srgbClr val="007889"/>
    <a:srgbClr val="BE3525"/>
    <a:srgbClr val="99519D"/>
    <a:srgbClr val="488BC8"/>
    <a:srgbClr val="1759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86" autoAdjust="0"/>
  </p:normalViewPr>
  <p:slideViewPr>
    <p:cSldViewPr snapToGrid="0">
      <p:cViewPr varScale="1">
        <p:scale>
          <a:sx n="68" d="100"/>
          <a:sy n="68" d="100"/>
        </p:scale>
        <p:origin x="2136" y="3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1863F-05CC-42F9-9116-FB361946BAA1}" type="datetimeFigureOut">
              <a:rPr lang="en-US" smtClean="0"/>
              <a:t>2026-03-20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8BE74-8C49-446C-9767-4599C65E6A53}" type="slidenum">
              <a:rPr lang="en-US" smtClean="0"/>
              <a:t>‹#›</a:t>
            </a:fld>
            <a:endParaRPr lang="en-US"/>
          </a:p>
        </p:txBody>
      </p:sp>
    </p:spTree>
    <p:extLst>
      <p:ext uri="{BB962C8B-B14F-4D97-AF65-F5344CB8AC3E}">
        <p14:creationId xmlns:p14="http://schemas.microsoft.com/office/powerpoint/2010/main" val="142690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report provides the latest nationally representative data on behavioral and clinical characteristics of adults with diagnosed HIV in the United States. The data were collected by the Medical Monitoring Project (MMP), a cross-sectional complex sample survey that is the only source of locally and nationally representative information on behavioral and clinical factors that affect HIV treatment success and risk of HIV transmission among U.S. adults with HIV. These data are used to monitor progress towards national and local HIV prevention and treatment goals and inform planning and resources to improve the health and well-being of persons with HIV.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percentages reported are weighted and might not sum to 100 because of rounding.</a:t>
            </a:r>
          </a:p>
          <a:p>
            <a:endParaRPr lang="en-US" dirty="0"/>
          </a:p>
          <a:p>
            <a:r>
              <a:rPr lang="en-US" sz="1200" kern="1200" dirty="0">
                <a:solidFill>
                  <a:schemeClr val="tx1"/>
                </a:solidFill>
                <a:effectLst/>
                <a:latin typeface="+mn-lt"/>
                <a:ea typeface="+mn-ea"/>
                <a:cs typeface="+mn-cs"/>
              </a:rPr>
              <a:t>All material contained in this report is the public domain and may be used and reprinted without special permission; however, citation as to source is appreciated.</a:t>
            </a:r>
          </a:p>
          <a:p>
            <a:r>
              <a:rPr lang="en-US" sz="1200" kern="1200" dirty="0">
                <a:solidFill>
                  <a:schemeClr val="tx1"/>
                </a:solidFill>
                <a:effectLst/>
                <a:latin typeface="+mn-lt"/>
                <a:ea typeface="+mn-ea"/>
                <a:cs typeface="+mn-cs"/>
              </a:rPr>
              <a:t>Behavioral and Clinical Characteristics of Persons with Diagnosed HIV Infection—Medical Monitoring Project, United States, 2023 Cycle (June 2023–May 2024). Centers for Disease Control and Prevention. Published [date]. Accessed [date]. Web link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You are also free to adapt and revise these slides; however, you must remove the CDC name and logo if changes are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ea typeface="Calibri" panose="020F0502020204030204" pitchFamily="34" charset="0"/>
                <a:cs typeface="Times New Roman" panose="02020603050405020304" pitchFamily="18" charset="0"/>
              </a:rPr>
              <a:t>This report is also available in CDC Stacks at </a:t>
            </a:r>
            <a:r>
              <a:rPr lang="en-US" sz="1200" b="0" dirty="0"/>
              <a:t>https://stacks.cdc.gov/view/cdc/253408</a:t>
            </a:r>
            <a:endParaRPr lang="en-US" altLang="en-US"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a:t>
            </a:fld>
            <a:endParaRPr lang="en-US"/>
          </a:p>
        </p:txBody>
      </p:sp>
    </p:spTree>
    <p:extLst>
      <p:ext uri="{BB962C8B-B14F-4D97-AF65-F5344CB8AC3E}">
        <p14:creationId xmlns:p14="http://schemas.microsoft.com/office/powerpoint/2010/main" val="388408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Nearly three-quarters (74%) of persons were aged at least 40 years.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estimated 40% identified as Black or African American, 28% identified as White, 25% identified as Hispanic or Latino, 5% identified as multiracial, 2% identified as Asian, and 1% identified as American Indian/Alaska Native. </a:t>
            </a:r>
            <a:endParaRPr lang="en-US" sz="1200" b="0" i="1" u="none" strike="noStrike" baseline="0" dirty="0">
              <a:solidFill>
                <a:srgbClr val="000000"/>
              </a:solidFill>
              <a:latin typeface="Times New Roman" panose="02020603050405020304" pitchFamily="18" charset="0"/>
            </a:endParaRPr>
          </a:p>
          <a:p>
            <a:endParaRPr lang="en-US" sz="1200" b="0" i="1" u="none" strike="noStrike" baseline="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10</a:t>
            </a:fld>
            <a:endParaRPr lang="en-US"/>
          </a:p>
        </p:txBody>
      </p:sp>
    </p:spTree>
    <p:extLst>
      <p:ext uri="{BB962C8B-B14F-4D97-AF65-F5344CB8AC3E}">
        <p14:creationId xmlns:p14="http://schemas.microsoft.com/office/powerpoint/2010/main" val="3522902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estimated 77% of persons were male and 23% were female.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estimated 44% identified as lesbian or gay; 44% as heterosexual or straight; 9% as bisexual; and 3% as another sexual orientation (i.e., not lesbian or gay, straight, or bisexual). </a:t>
            </a:r>
            <a:endParaRPr lang="en-US" dirty="0"/>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11</a:t>
            </a:fld>
            <a:endParaRPr lang="en-US"/>
          </a:p>
        </p:txBody>
      </p:sp>
    </p:spTree>
    <p:extLst>
      <p:ext uri="{BB962C8B-B14F-4D97-AF65-F5344CB8AC3E}">
        <p14:creationId xmlns:p14="http://schemas.microsoft.com/office/powerpoint/2010/main" val="247646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estimated prevalence of homelessness among all persons with diagnosed HIV was 10%. Approximately 20% experienced hunger or food insecurity, 37% were unemployed or unable to work, 34% had household incomes below the federal poverty threshold, and </a:t>
            </a:r>
            <a:r>
              <a:rPr lang="en-US" sz="1200" kern="1200" dirty="0">
                <a:solidFill>
                  <a:schemeClr val="tx1"/>
                </a:solidFill>
                <a:effectLst/>
                <a:latin typeface="+mn-lt"/>
                <a:ea typeface="+mn-ea"/>
                <a:cs typeface="+mn-cs"/>
              </a:rPr>
              <a:t>4% were recently incarcerated.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12</a:t>
            </a:fld>
            <a:endParaRPr lang="en-US"/>
          </a:p>
        </p:txBody>
      </p:sp>
    </p:spTree>
    <p:extLst>
      <p:ext uri="{BB962C8B-B14F-4D97-AF65-F5344CB8AC3E}">
        <p14:creationId xmlns:p14="http://schemas.microsoft.com/office/powerpoint/2010/main" val="196960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46% had coverage through the Ryan White HIV/AIDS Program (RWHAP), 46% had Medicaid, 43% had private health insurance, and 31% had Medicare. An estimated 8% were uninsured, including those who received RWHAP assistance only. </a:t>
            </a:r>
            <a:endParaRPr lang="en-US" sz="12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13</a:t>
            </a:fld>
            <a:endParaRPr lang="en-US"/>
          </a:p>
        </p:txBody>
      </p:sp>
    </p:spTree>
    <p:extLst>
      <p:ext uri="{BB962C8B-B14F-4D97-AF65-F5344CB8AC3E}">
        <p14:creationId xmlns:p14="http://schemas.microsoft.com/office/powerpoint/2010/main" val="130634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16% received Supplemental Security Income (SSI), and 18% received Social Security Disability Insurance (SSDI).</a:t>
            </a:r>
          </a:p>
        </p:txBody>
      </p:sp>
      <p:sp>
        <p:nvSpPr>
          <p:cNvPr id="4" name="Slide Number Placeholder 3"/>
          <p:cNvSpPr>
            <a:spLocks noGrp="1"/>
          </p:cNvSpPr>
          <p:nvPr>
            <p:ph type="sldNum" sz="quarter" idx="5"/>
          </p:nvPr>
        </p:nvSpPr>
        <p:spPr/>
        <p:txBody>
          <a:bodyPr/>
          <a:lstStyle/>
          <a:p>
            <a:fld id="{7598BE74-8C49-446C-9767-4599C65E6A53}" type="slidenum">
              <a:rPr lang="en-US" smtClean="0"/>
              <a:t>14</a:t>
            </a:fld>
            <a:endParaRPr lang="en-US"/>
          </a:p>
        </p:txBody>
      </p:sp>
    </p:spTree>
    <p:extLst>
      <p:ext uri="{BB962C8B-B14F-4D97-AF65-F5344CB8AC3E}">
        <p14:creationId xmlns:p14="http://schemas.microsoft.com/office/powerpoint/2010/main" val="63747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66% of persons had a viral load that was undetectable or &lt; 200 copies/mL at the most recent measurement, while 62% had viral loads that were undetectable or &lt; 200 copies/mL at all measurements during the past 12 months (sustained viral suppression).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15</a:t>
            </a:fld>
            <a:endParaRPr lang="en-US"/>
          </a:p>
        </p:txBody>
      </p:sp>
    </p:spTree>
    <p:extLst>
      <p:ext uri="{BB962C8B-B14F-4D97-AF65-F5344CB8AC3E}">
        <p14:creationId xmlns:p14="http://schemas.microsoft.com/office/powerpoint/2010/main" val="260462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Overall, 96% had received outpatient HIV care during the past 12 months. An estimated 72% were retained in care during the past 12 months. Approximately 80% did not miss any HIV appointments during the past 12 months. An estimated 83% of persons had an ART prescription documented in the medical record during the 12 months before interview.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16</a:t>
            </a:fld>
            <a:endParaRPr lang="en-US"/>
          </a:p>
        </p:txBody>
      </p:sp>
    </p:spTree>
    <p:extLst>
      <p:ext uri="{BB962C8B-B14F-4D97-AF65-F5344CB8AC3E}">
        <p14:creationId xmlns:p14="http://schemas.microsoft.com/office/powerpoint/2010/main" val="277680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persons who are sexually active, an estimated 50% were tested for gonorrhea, 50% for chlamydia, 61% for syphilis, and 43% for all 3 sexually transmitted infections (STIs).</a:t>
            </a:r>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17</a:t>
            </a:fld>
            <a:endParaRPr lang="en-US"/>
          </a:p>
        </p:txBody>
      </p:sp>
    </p:spTree>
    <p:extLst>
      <p:ext uri="{BB962C8B-B14F-4D97-AF65-F5344CB8AC3E}">
        <p14:creationId xmlns:p14="http://schemas.microsoft.com/office/powerpoint/2010/main" val="37572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40% of persons were seen in an emergency department at least once during the past 12 months. An estimated 15% of persons were admitted to a hospital for an illness at least once during the past 12 months. </a:t>
            </a:r>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18</a:t>
            </a:fld>
            <a:endParaRPr lang="en-US"/>
          </a:p>
        </p:txBody>
      </p:sp>
    </p:spTree>
    <p:extLst>
      <p:ext uri="{BB962C8B-B14F-4D97-AF65-F5344CB8AC3E}">
        <p14:creationId xmlns:p14="http://schemas.microsoft.com/office/powerpoint/2010/main" val="744385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frequently reported barriers to accessing HIV care were being too busy with personal things (18%), problems with money or health insurance (16%), mental health issues (16%), and having a doctor’s office or clinic that was hard to get to (12%). An estimated 9% reported delaying care because they felt well. </a:t>
            </a:r>
          </a:p>
        </p:txBody>
      </p:sp>
      <p:sp>
        <p:nvSpPr>
          <p:cNvPr id="4" name="Slide Number Placeholder 3"/>
          <p:cNvSpPr>
            <a:spLocks noGrp="1"/>
          </p:cNvSpPr>
          <p:nvPr>
            <p:ph type="sldNum" sz="quarter" idx="5"/>
          </p:nvPr>
        </p:nvSpPr>
        <p:spPr/>
        <p:txBody>
          <a:bodyPr/>
          <a:lstStyle/>
          <a:p>
            <a:fld id="{7598BE74-8C49-446C-9767-4599C65E6A53}" type="slidenum">
              <a:rPr lang="en-US" smtClean="0"/>
              <a:t>19</a:t>
            </a:fld>
            <a:endParaRPr lang="en-US"/>
          </a:p>
        </p:txBody>
      </p:sp>
    </p:spTree>
    <p:extLst>
      <p:ext uri="{BB962C8B-B14F-4D97-AF65-F5344CB8AC3E}">
        <p14:creationId xmlns:p14="http://schemas.microsoft.com/office/powerpoint/2010/main" val="307375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MMP is CDC’s population-based surveillance system for collecting information about behaviors, outcomes, quality of life, and barriers to care among adults with diagnosed HIV in the U.S. It uses random selection to collect interview and medical record data from adults with diagnosed HIV in 23 project areas. MMP is conducted by state, local, and territorial health departments in partnership with CDC and answers questions about the care and services that persons with HIV receive, including: what services do persons need but not receive, how many persons with HIV receive effective medical care, and what are the barriers to accessing care, prevention, and support services. </a:t>
            </a: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2</a:t>
            </a:fld>
            <a:endParaRPr lang="en-US"/>
          </a:p>
        </p:txBody>
      </p:sp>
    </p:spTree>
    <p:extLst>
      <p:ext uri="{BB962C8B-B14F-4D97-AF65-F5344CB8AC3E}">
        <p14:creationId xmlns:p14="http://schemas.microsoft.com/office/powerpoint/2010/main" val="2591063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those with a history of ART use but who were not currently taking ART, 42% were not taking ART due to money or insurance problems, 31% were not taking ART because the health care provider never discussed restarting ART with the person, 30% because the person thought ART would make them feel sick or harm them, and 21% because the person did not believe they needed ART.</a:t>
            </a:r>
          </a:p>
        </p:txBody>
      </p:sp>
      <p:sp>
        <p:nvSpPr>
          <p:cNvPr id="4" name="Slide Number Placeholder 3"/>
          <p:cNvSpPr>
            <a:spLocks noGrp="1"/>
          </p:cNvSpPr>
          <p:nvPr>
            <p:ph type="sldNum" sz="quarter" idx="5"/>
          </p:nvPr>
        </p:nvSpPr>
        <p:spPr/>
        <p:txBody>
          <a:bodyPr/>
          <a:lstStyle/>
          <a:p>
            <a:fld id="{7598BE74-8C49-446C-9767-4599C65E6A53}" type="slidenum">
              <a:rPr lang="en-US" smtClean="0"/>
              <a:t>20</a:t>
            </a:fld>
            <a:endParaRPr lang="en-US"/>
          </a:p>
        </p:txBody>
      </p:sp>
    </p:spTree>
    <p:extLst>
      <p:ext uri="{BB962C8B-B14F-4D97-AF65-F5344CB8AC3E}">
        <p14:creationId xmlns:p14="http://schemas.microsoft.com/office/powerpoint/2010/main" val="1192630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persons who had ever missed a dose, the most common reasons given for not taking one’s most recently missed ART dose were forgetting (68%), a change in one’s daily routine or being out of town (43%), or falling asleep early or oversleeping (38%). </a:t>
            </a:r>
          </a:p>
        </p:txBody>
      </p:sp>
      <p:sp>
        <p:nvSpPr>
          <p:cNvPr id="4" name="Slide Number Placeholder 3"/>
          <p:cNvSpPr>
            <a:spLocks noGrp="1"/>
          </p:cNvSpPr>
          <p:nvPr>
            <p:ph type="sldNum" sz="quarter" idx="5"/>
          </p:nvPr>
        </p:nvSpPr>
        <p:spPr/>
        <p:txBody>
          <a:bodyPr/>
          <a:lstStyle/>
          <a:p>
            <a:fld id="{7598BE74-8C49-446C-9767-4599C65E6A53}" type="slidenum">
              <a:rPr lang="en-US" smtClean="0"/>
              <a:t>21</a:t>
            </a:fld>
            <a:endParaRPr lang="en-US"/>
          </a:p>
        </p:txBody>
      </p:sp>
    </p:spTree>
    <p:extLst>
      <p:ext uri="{BB962C8B-B14F-4D97-AF65-F5344CB8AC3E}">
        <p14:creationId xmlns:p14="http://schemas.microsoft.com/office/powerpoint/2010/main" val="4004398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estimated prevalence of symptoms indicative of major or other depression during the 2 weeks before interview based on the Patient Health Questionnaire (PHQ-8) algorithm was 17%, including 10% with major depression. The estimated prevalence of mild, moderate, or severe symptoms of generalized anxiety disorder during the 2 weeks before interview based on the Generalized Anxiety Disorder Scale (GAD-7) was 22%, including 9% with severe anxiety.</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22</a:t>
            </a:fld>
            <a:endParaRPr lang="en-US"/>
          </a:p>
        </p:txBody>
      </p:sp>
    </p:spTree>
    <p:extLst>
      <p:ext uri="{BB962C8B-B14F-4D97-AF65-F5344CB8AC3E}">
        <p14:creationId xmlns:p14="http://schemas.microsoft.com/office/powerpoint/2010/main" val="493503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estimated prevalence of current smoking was 27%: 22% of persons smoked daily, 3% weekly, 1% monthly, and 2% less than monthly. </a:t>
            </a:r>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23</a:t>
            </a:fld>
            <a:endParaRPr lang="en-US"/>
          </a:p>
        </p:txBody>
      </p:sp>
    </p:spTree>
    <p:extLst>
      <p:ext uri="{BB962C8B-B14F-4D97-AF65-F5344CB8AC3E}">
        <p14:creationId xmlns:p14="http://schemas.microsoft.com/office/powerpoint/2010/main" val="416053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estimated prevalence of alcohol use in the past 12 months was 64%: 6% of persons drank alcohol daily, 19% weekly, 14% monthly, and 25% less than monthly. An estimated 16% of persons engaged in binge drinking during the past 30 days.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24</a:t>
            </a:fld>
            <a:endParaRPr lang="en-US"/>
          </a:p>
        </p:txBody>
      </p:sp>
    </p:spTree>
    <p:extLst>
      <p:ext uri="{BB962C8B-B14F-4D97-AF65-F5344CB8AC3E}">
        <p14:creationId xmlns:p14="http://schemas.microsoft.com/office/powerpoint/2010/main" val="2544508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50% of persons used noninjection drugs for nonmedical purposes. An estimated 3% of persons used injection drugs for nonmedical purposes.</a:t>
            </a:r>
          </a:p>
        </p:txBody>
      </p:sp>
      <p:sp>
        <p:nvSpPr>
          <p:cNvPr id="4" name="Slide Number Placeholder 3"/>
          <p:cNvSpPr>
            <a:spLocks noGrp="1"/>
          </p:cNvSpPr>
          <p:nvPr>
            <p:ph type="sldNum" sz="quarter" idx="5"/>
          </p:nvPr>
        </p:nvSpPr>
        <p:spPr/>
        <p:txBody>
          <a:bodyPr/>
          <a:lstStyle/>
          <a:p>
            <a:fld id="{7598BE74-8C49-446C-9767-4599C65E6A53}" type="slidenum">
              <a:rPr lang="en-US" smtClean="0"/>
              <a:t>25</a:t>
            </a:fld>
            <a:endParaRPr lang="en-US"/>
          </a:p>
        </p:txBody>
      </p:sp>
    </p:spTree>
    <p:extLst>
      <p:ext uri="{BB962C8B-B14F-4D97-AF65-F5344CB8AC3E}">
        <p14:creationId xmlns:p14="http://schemas.microsoft.com/office/powerpoint/2010/main" val="187150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women, 82% reported receiving a Papanicolaou (Pap) test in the past 3 years, or since HIV diagnosis for women with a diagnosis within the past 3 years. An estimated 35% of females reported being pregnant at least once since receiving an HIV diagnosis.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26</a:t>
            </a:fld>
            <a:endParaRPr lang="en-US"/>
          </a:p>
        </p:txBody>
      </p:sp>
    </p:spTree>
    <p:extLst>
      <p:ext uri="{BB962C8B-B14F-4D97-AF65-F5344CB8AC3E}">
        <p14:creationId xmlns:p14="http://schemas.microsoft.com/office/powerpoint/2010/main" val="1602264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Among those who were sexually active, 17% of males who had sex with males, 11% of males who had sex only with females, and 14% of females who had sex with males engaged in sex without the use of an HIV prevention strategy. </a:t>
            </a:r>
          </a:p>
        </p:txBody>
      </p:sp>
      <p:sp>
        <p:nvSpPr>
          <p:cNvPr id="4" name="Slide Number Placeholder 3"/>
          <p:cNvSpPr>
            <a:spLocks noGrp="1"/>
          </p:cNvSpPr>
          <p:nvPr>
            <p:ph type="sldNum" sz="quarter" idx="5"/>
          </p:nvPr>
        </p:nvSpPr>
        <p:spPr/>
        <p:txBody>
          <a:bodyPr/>
          <a:lstStyle/>
          <a:p>
            <a:fld id="{7598BE74-8C49-446C-9767-4599C65E6A53}" type="slidenum">
              <a:rPr lang="en-US" smtClean="0"/>
              <a:t>27</a:t>
            </a:fld>
            <a:endParaRPr lang="en-US"/>
          </a:p>
        </p:txBody>
      </p:sp>
    </p:spTree>
    <p:extLst>
      <p:ext uri="{BB962C8B-B14F-4D97-AF65-F5344CB8AC3E}">
        <p14:creationId xmlns:p14="http://schemas.microsoft.com/office/powerpoint/2010/main" val="2885326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Persons who were sexually active used a variety of HIV prevention strategies. For instance, an estimated 61% of sexually active MSM engaged in sex while having sustained viral suppression, 51% had condom-protected sex, 26% had condomless sex with a partner taking preexposure prophylaxis (PrEP), and 50% had sex with a person with HIV.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28</a:t>
            </a:fld>
            <a:endParaRPr lang="en-US"/>
          </a:p>
        </p:txBody>
      </p:sp>
    </p:spTree>
    <p:extLst>
      <p:ext uri="{BB962C8B-B14F-4D97-AF65-F5344CB8AC3E}">
        <p14:creationId xmlns:p14="http://schemas.microsoft.com/office/powerpoint/2010/main" val="1208315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all HIV support services, the most commonly reported service received in the 12 months before interview was HIV case management (52%). HIV case management was also the most commonly needed but not received service (10%).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29</a:t>
            </a:fld>
            <a:endParaRPr lang="en-US"/>
          </a:p>
        </p:txBody>
      </p:sp>
    </p:spTree>
    <p:extLst>
      <p:ext uri="{BB962C8B-B14F-4D97-AF65-F5344CB8AC3E}">
        <p14:creationId xmlns:p14="http://schemas.microsoft.com/office/powerpoint/2010/main" val="330187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on MMP’s methodology, including data definitions and sampling methodology, </a:t>
            </a:r>
            <a:r>
              <a:rPr kumimoji="0" lang="en-US" sz="12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are available in</a:t>
            </a:r>
            <a:r>
              <a:rPr lang="en-US" sz="1200" b="0" dirty="0"/>
              <a:t> the Excel document “2023 MMP HSSR Tables” found at CDC Stacks at https://stacks.cdc.gov/view/cdc/253409.</a:t>
            </a:r>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3</a:t>
            </a:fld>
            <a:endParaRPr lang="en-US"/>
          </a:p>
        </p:txBody>
      </p:sp>
    </p:spTree>
    <p:extLst>
      <p:ext uri="{BB962C8B-B14F-4D97-AF65-F5344CB8AC3E}">
        <p14:creationId xmlns:p14="http://schemas.microsoft.com/office/powerpoint/2010/main" val="677813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all non-HIV medical services, the most commonly reported service received in the 12 months before interview was dental care (56%). Dental care was also the most commonly needed but not received service (26%).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30</a:t>
            </a:fld>
            <a:endParaRPr lang="en-US"/>
          </a:p>
        </p:txBody>
      </p:sp>
    </p:spTree>
    <p:extLst>
      <p:ext uri="{BB962C8B-B14F-4D97-AF65-F5344CB8AC3E}">
        <p14:creationId xmlns:p14="http://schemas.microsoft.com/office/powerpoint/2010/main" val="2606287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all services related to subsistence, the most commonly reported service received in the 12 months before interview was SNAP or WIC (37%). The most commonly needed but not received service was also SNAP or WIC (13%) as well as shelter or housing services (13%). </a:t>
            </a:r>
            <a:endParaRPr lang="en-US" sz="12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98BE74-8C49-446C-9767-4599C65E6A53}" type="slidenum">
              <a:rPr lang="en-US" smtClean="0"/>
              <a:t>31</a:t>
            </a:fld>
            <a:endParaRPr lang="en-US"/>
          </a:p>
        </p:txBody>
      </p:sp>
    </p:spTree>
    <p:extLst>
      <p:ext uri="{BB962C8B-B14F-4D97-AF65-F5344CB8AC3E}">
        <p14:creationId xmlns:p14="http://schemas.microsoft.com/office/powerpoint/2010/main" val="765718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29% of persons had ever been physically hurt by a romantic or sexual partner, including 4% who experienced this in the past 12 months. An estimated 18% of persons had ever been threatened with harm or physically forced to have unwanted sex, including 2% who experienced this in the past 12 months.</a:t>
            </a:r>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32</a:t>
            </a:fld>
            <a:endParaRPr lang="en-US"/>
          </a:p>
        </p:txBody>
      </p:sp>
    </p:spTree>
    <p:extLst>
      <p:ext uri="{BB962C8B-B14F-4D97-AF65-F5344CB8AC3E}">
        <p14:creationId xmlns:p14="http://schemas.microsoft.com/office/powerpoint/2010/main" val="1736842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 estimated 29% of persons received free condoms, excluding those given by a friend, relative, or sex partner; 16% talked to an outreach worker, counselor, or prevention program worker about how to prevent HIV or other sexually transmitted infections (STIs). An estimated 35% of persons talked with a physician, nurse, or other health care worker about how to prevent HIV or other STIs.</a:t>
            </a:r>
            <a:endParaRPr lang="en-US" dirty="0"/>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33</a:t>
            </a:fld>
            <a:endParaRPr lang="en-US"/>
          </a:p>
        </p:txBody>
      </p:sp>
    </p:spTree>
    <p:extLst>
      <p:ext uri="{BB962C8B-B14F-4D97-AF65-F5344CB8AC3E}">
        <p14:creationId xmlns:p14="http://schemas.microsoft.com/office/powerpoint/2010/main" val="1988258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In the 2023 cycle, an estimated 69% reported having good or better self-rated health. </a:t>
            </a:r>
          </a:p>
        </p:txBody>
      </p:sp>
      <p:sp>
        <p:nvSpPr>
          <p:cNvPr id="4" name="Slide Number Placeholder 3"/>
          <p:cNvSpPr>
            <a:spLocks noGrp="1"/>
          </p:cNvSpPr>
          <p:nvPr>
            <p:ph type="sldNum" sz="quarter" idx="5"/>
          </p:nvPr>
        </p:nvSpPr>
        <p:spPr/>
        <p:txBody>
          <a:bodyPr/>
          <a:lstStyle/>
          <a:p>
            <a:fld id="{7598BE74-8C49-446C-9767-4599C65E6A53}" type="slidenum">
              <a:rPr lang="en-US" smtClean="0"/>
              <a:t>34</a:t>
            </a:fld>
            <a:endParaRPr lang="en-US"/>
          </a:p>
        </p:txBody>
      </p:sp>
    </p:spTree>
    <p:extLst>
      <p:ext uri="{BB962C8B-B14F-4D97-AF65-F5344CB8AC3E}">
        <p14:creationId xmlns:p14="http://schemas.microsoft.com/office/powerpoint/2010/main" val="1423805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Among those who needed mental health services, 24% reported unmet needs during the 2023 cycle.  </a:t>
            </a:r>
          </a:p>
        </p:txBody>
      </p:sp>
      <p:sp>
        <p:nvSpPr>
          <p:cNvPr id="4" name="Slide Number Placeholder 3"/>
          <p:cNvSpPr>
            <a:spLocks noGrp="1"/>
          </p:cNvSpPr>
          <p:nvPr>
            <p:ph type="sldNum" sz="quarter" idx="5"/>
          </p:nvPr>
        </p:nvSpPr>
        <p:spPr/>
        <p:txBody>
          <a:bodyPr/>
          <a:lstStyle/>
          <a:p>
            <a:fld id="{7598BE74-8C49-446C-9767-4599C65E6A53}" type="slidenum">
              <a:rPr lang="en-US" smtClean="0"/>
              <a:t>35</a:t>
            </a:fld>
            <a:endParaRPr lang="en-US"/>
          </a:p>
        </p:txBody>
      </p:sp>
    </p:spTree>
    <p:extLst>
      <p:ext uri="{BB962C8B-B14F-4D97-AF65-F5344CB8AC3E}">
        <p14:creationId xmlns:p14="http://schemas.microsoft.com/office/powerpoint/2010/main" val="4002192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In the 2023 cycle, 15% reported current unemployment, 20% reported unstable housing or homelessness, and 20% reported hunger/food insecurity. </a:t>
            </a:r>
          </a:p>
        </p:txBody>
      </p:sp>
      <p:sp>
        <p:nvSpPr>
          <p:cNvPr id="4" name="Slide Number Placeholder 3"/>
          <p:cNvSpPr>
            <a:spLocks noGrp="1"/>
          </p:cNvSpPr>
          <p:nvPr>
            <p:ph type="sldNum" sz="quarter" idx="5"/>
          </p:nvPr>
        </p:nvSpPr>
        <p:spPr/>
        <p:txBody>
          <a:bodyPr/>
          <a:lstStyle/>
          <a:p>
            <a:fld id="{7598BE74-8C49-446C-9767-4599C65E6A53}" type="slidenum">
              <a:rPr lang="en-US" smtClean="0"/>
              <a:t>36</a:t>
            </a:fld>
            <a:endParaRPr lang="en-US"/>
          </a:p>
        </p:txBody>
      </p:sp>
    </p:spTree>
    <p:extLst>
      <p:ext uri="{BB962C8B-B14F-4D97-AF65-F5344CB8AC3E}">
        <p14:creationId xmlns:p14="http://schemas.microsoft.com/office/powerpoint/2010/main" val="2861253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During the 2023 cycle, the median HIV stigma score was 29. </a:t>
            </a:r>
          </a:p>
        </p:txBody>
      </p:sp>
      <p:sp>
        <p:nvSpPr>
          <p:cNvPr id="4" name="Slide Number Placeholder 3"/>
          <p:cNvSpPr>
            <a:spLocks noGrp="1"/>
          </p:cNvSpPr>
          <p:nvPr>
            <p:ph type="sldNum" sz="quarter" idx="5"/>
          </p:nvPr>
        </p:nvSpPr>
        <p:spPr/>
        <p:txBody>
          <a:bodyPr/>
          <a:lstStyle/>
          <a:p>
            <a:fld id="{7598BE74-8C49-446C-9767-4599C65E6A53}" type="slidenum">
              <a:rPr lang="en-US" smtClean="0"/>
              <a:t>37</a:t>
            </a:fld>
            <a:endParaRPr lang="en-US"/>
          </a:p>
        </p:txBody>
      </p:sp>
    </p:spTree>
    <p:extLst>
      <p:ext uri="{BB962C8B-B14F-4D97-AF65-F5344CB8AC3E}">
        <p14:creationId xmlns:p14="http://schemas.microsoft.com/office/powerpoint/2010/main" val="4052528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598BE74-8C49-446C-9767-4599C65E6A53}" type="slidenum">
              <a:rPr lang="en-US" smtClean="0"/>
              <a:t>38</a:t>
            </a:fld>
            <a:endParaRPr lang="en-US"/>
          </a:p>
        </p:txBody>
      </p:sp>
    </p:spTree>
    <p:extLst>
      <p:ext uri="{BB962C8B-B14F-4D97-AF65-F5344CB8AC3E}">
        <p14:creationId xmlns:p14="http://schemas.microsoft.com/office/powerpoint/2010/main" val="213389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All 16 states, including 6 separately funded jurisdictions within those states, and the 1 territory sampled for MMP participated. In total, 9,700 persons were sampled from NHSS and 3,711 participated. Adjusted for eligibility, the response rate was 41%.</a:t>
            </a:r>
            <a:endParaRPr lang="en-US" dirty="0"/>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4</a:t>
            </a:fld>
            <a:endParaRPr lang="en-US"/>
          </a:p>
        </p:txBody>
      </p:sp>
    </p:spTree>
    <p:extLst>
      <p:ext uri="{BB962C8B-B14F-4D97-AF65-F5344CB8AC3E}">
        <p14:creationId xmlns:p14="http://schemas.microsoft.com/office/powerpoint/2010/main" val="349395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598BE74-8C49-446C-9767-4599C65E6A53}" type="slidenum">
              <a:rPr lang="en-US" smtClean="0"/>
              <a:t>5</a:t>
            </a:fld>
            <a:endParaRPr lang="en-US"/>
          </a:p>
        </p:txBody>
      </p:sp>
    </p:spTree>
    <p:extLst>
      <p:ext uri="{BB962C8B-B14F-4D97-AF65-F5344CB8AC3E}">
        <p14:creationId xmlns:p14="http://schemas.microsoft.com/office/powerpoint/2010/main" val="6439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Being prescribed antiretroviral therapy and taking all prescribed doses are essential precursors to optimal health among persons with HIV. Prescription of ART during the past 12 months was highest among those 50 years and over (87%), as was adherence to all ART doses during the past 30 days (68%). Those aged 30-39 had the lowest prescription of ART (76%). The 18-29 age group reported the lowest adherence to ART (48%). These data illustrate substantial need for improvement among all age groups, but particularly among younger persons with HIV. </a:t>
            </a: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6</a:t>
            </a:fld>
            <a:endParaRPr lang="en-US"/>
          </a:p>
        </p:txBody>
      </p:sp>
    </p:spTree>
    <p:extLst>
      <p:ext uri="{BB962C8B-B14F-4D97-AF65-F5344CB8AC3E}">
        <p14:creationId xmlns:p14="http://schemas.microsoft.com/office/powerpoint/2010/main" val="163364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care providers and prevention program researchers can be a trusted source of information for persons with HIV about how to prevent transmission of HIV and other sexually transmitted infections, and can therefore help reduce new infections. However, MMP data show that not enough persons are having these discussions. </a:t>
            </a:r>
          </a:p>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7</a:t>
            </a:fld>
            <a:endParaRPr lang="en-US"/>
          </a:p>
        </p:txBody>
      </p:sp>
    </p:spTree>
    <p:extLst>
      <p:ext uri="{BB962C8B-B14F-4D97-AF65-F5344CB8AC3E}">
        <p14:creationId xmlns:p14="http://schemas.microsoft.com/office/powerpoint/2010/main" val="2820752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3BA3E-4164-2ADE-C456-DFAA64016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0032F-1D74-C617-9B03-7F1581B74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2FFE2-868C-47B7-2E0A-5C86C9303A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Structural factors as well as physical, mental, and emotional health all affect a person’s quality of life. MMP data show that improvement in all of these areas are needed among persons with HIV, who experience particular challenges related to housing, hunger, and mental health.</a:t>
            </a:r>
          </a:p>
          <a:p>
            <a:endParaRPr lang="en-US" dirty="0"/>
          </a:p>
        </p:txBody>
      </p:sp>
      <p:sp>
        <p:nvSpPr>
          <p:cNvPr id="4" name="Slide Number Placeholder 3">
            <a:extLst>
              <a:ext uri="{FF2B5EF4-FFF2-40B4-BE49-F238E27FC236}">
                <a16:creationId xmlns:a16="http://schemas.microsoft.com/office/drawing/2014/main" id="{8299D59E-4646-A404-1550-D3DC30CFFFAE}"/>
              </a:ext>
            </a:extLst>
          </p:cNvPr>
          <p:cNvSpPr>
            <a:spLocks noGrp="1"/>
          </p:cNvSpPr>
          <p:nvPr>
            <p:ph type="sldNum" sz="quarter" idx="5"/>
          </p:nvPr>
        </p:nvSpPr>
        <p:spPr/>
        <p:txBody>
          <a:bodyPr/>
          <a:lstStyle/>
          <a:p>
            <a:fld id="{7598BE74-8C49-446C-9767-4599C65E6A53}" type="slidenum">
              <a:rPr lang="en-US" smtClean="0"/>
              <a:t>8</a:t>
            </a:fld>
            <a:endParaRPr lang="en-US"/>
          </a:p>
        </p:txBody>
      </p:sp>
    </p:spTree>
    <p:extLst>
      <p:ext uri="{BB962C8B-B14F-4D97-AF65-F5344CB8AC3E}">
        <p14:creationId xmlns:p14="http://schemas.microsoft.com/office/powerpoint/2010/main" val="422738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598BE74-8C49-446C-9767-4599C65E6A53}" type="slidenum">
              <a:rPr lang="en-US" smtClean="0"/>
              <a:t>9</a:t>
            </a:fld>
            <a:endParaRPr lang="en-US"/>
          </a:p>
        </p:txBody>
      </p:sp>
    </p:spTree>
    <p:extLst>
      <p:ext uri="{BB962C8B-B14F-4D97-AF65-F5344CB8AC3E}">
        <p14:creationId xmlns:p14="http://schemas.microsoft.com/office/powerpoint/2010/main" val="199073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D1FABC-33B1-CC07-2D0C-476B09583168}"/>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94266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4409-E519-10FC-FF60-F336759D2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3686AC-9880-F4EB-5737-83E2C6A08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34E9EE-02A2-5A9A-CB37-F8B110190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551B7-579B-BE4A-095D-D06B9A965CC9}"/>
              </a:ext>
            </a:extLst>
          </p:cNvPr>
          <p:cNvSpPr>
            <a:spLocks noGrp="1"/>
          </p:cNvSpPr>
          <p:nvPr>
            <p:ph type="dt" sz="half" idx="10"/>
          </p:nvPr>
        </p:nvSpPr>
        <p:spPr>
          <a:xfrm>
            <a:off x="838200" y="6356350"/>
            <a:ext cx="2743200" cy="365125"/>
          </a:xfrm>
          <a:prstGeom prst="rect">
            <a:avLst/>
          </a:prstGeom>
        </p:spPr>
        <p:txBody>
          <a:bodyPr/>
          <a:lstStyle/>
          <a:p>
            <a:fld id="{86EB1B13-0620-463A-A2E3-FB39B335DDA9}" type="datetime1">
              <a:rPr lang="en-US" smtClean="0"/>
              <a:t>2026-03-20</a:t>
            </a:fld>
            <a:endParaRPr lang="en-US"/>
          </a:p>
        </p:txBody>
      </p:sp>
      <p:sp>
        <p:nvSpPr>
          <p:cNvPr id="6" name="Footer Placeholder 5">
            <a:extLst>
              <a:ext uri="{FF2B5EF4-FFF2-40B4-BE49-F238E27FC236}">
                <a16:creationId xmlns:a16="http://schemas.microsoft.com/office/drawing/2014/main" id="{BC41F4D9-1365-1771-470F-0AB2A7C10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DE0EB-EAFB-48CF-2E02-7AAEC11A5CCD}"/>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27166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3B5F-2A9C-EC14-04E1-24839C4BF3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3BABA-3CA2-41E4-9A0B-1DDB5A8C2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0A716-EE48-0B44-3DDE-3B17FFA6D0D2}"/>
              </a:ext>
            </a:extLst>
          </p:cNvPr>
          <p:cNvSpPr>
            <a:spLocks noGrp="1"/>
          </p:cNvSpPr>
          <p:nvPr>
            <p:ph type="dt" sz="half" idx="10"/>
          </p:nvPr>
        </p:nvSpPr>
        <p:spPr>
          <a:xfrm>
            <a:off x="838200" y="6356350"/>
            <a:ext cx="2743200" cy="365125"/>
          </a:xfrm>
          <a:prstGeom prst="rect">
            <a:avLst/>
          </a:prstGeom>
        </p:spPr>
        <p:txBody>
          <a:bodyPr/>
          <a:lstStyle/>
          <a:p>
            <a:fld id="{3C1121EF-055D-410A-BC7A-6095D1C4DD2F}" type="datetime1">
              <a:rPr lang="en-US" smtClean="0"/>
              <a:t>2026-03-20</a:t>
            </a:fld>
            <a:endParaRPr lang="en-US"/>
          </a:p>
        </p:txBody>
      </p:sp>
      <p:sp>
        <p:nvSpPr>
          <p:cNvPr id="5" name="Footer Placeholder 4">
            <a:extLst>
              <a:ext uri="{FF2B5EF4-FFF2-40B4-BE49-F238E27FC236}">
                <a16:creationId xmlns:a16="http://schemas.microsoft.com/office/drawing/2014/main" id="{350F052D-8C07-0244-50C7-72BD0E4A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EC7E4-FFFA-E06F-C4F2-614FBC000F8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68844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6AEBB-BE2E-21CD-9879-2F1D588966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7502E-7659-4DAD-BED6-4E6D0D3DB7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0AD8D-164D-9A66-EBEF-9437613ECA18}"/>
              </a:ext>
            </a:extLst>
          </p:cNvPr>
          <p:cNvSpPr>
            <a:spLocks noGrp="1"/>
          </p:cNvSpPr>
          <p:nvPr>
            <p:ph type="dt" sz="half" idx="10"/>
          </p:nvPr>
        </p:nvSpPr>
        <p:spPr>
          <a:xfrm>
            <a:off x="838200" y="6356350"/>
            <a:ext cx="2743200" cy="365125"/>
          </a:xfrm>
          <a:prstGeom prst="rect">
            <a:avLst/>
          </a:prstGeom>
        </p:spPr>
        <p:txBody>
          <a:bodyPr/>
          <a:lstStyle/>
          <a:p>
            <a:fld id="{F01CD3F1-3FEE-4D09-AD59-377F6B17F6F0}" type="datetime1">
              <a:rPr lang="en-US" smtClean="0"/>
              <a:t>2026-03-20</a:t>
            </a:fld>
            <a:endParaRPr lang="en-US"/>
          </a:p>
        </p:txBody>
      </p:sp>
      <p:sp>
        <p:nvSpPr>
          <p:cNvPr id="5" name="Footer Placeholder 4">
            <a:extLst>
              <a:ext uri="{FF2B5EF4-FFF2-40B4-BE49-F238E27FC236}">
                <a16:creationId xmlns:a16="http://schemas.microsoft.com/office/drawing/2014/main" id="{86F9DDC7-BF3B-1A89-A275-B6E555BAB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6226E-BD48-C844-ABEA-67901C4A0D1E}"/>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89251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A3D-FF39-D0EC-16D2-831682AD4F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1A3DBB-8BE4-93F3-1AE6-7003FF8CC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EDB4E5-8F3E-FFC7-0518-CE669E8CE3BF}"/>
              </a:ext>
            </a:extLst>
          </p:cNvPr>
          <p:cNvSpPr>
            <a:spLocks noGrp="1"/>
          </p:cNvSpPr>
          <p:nvPr>
            <p:ph type="dt" sz="half" idx="10"/>
          </p:nvPr>
        </p:nvSpPr>
        <p:spPr>
          <a:xfrm>
            <a:off x="838200" y="6356350"/>
            <a:ext cx="2743200" cy="365125"/>
          </a:xfrm>
          <a:prstGeom prst="rect">
            <a:avLst/>
          </a:prstGeom>
        </p:spPr>
        <p:txBody>
          <a:bodyPr/>
          <a:lstStyle/>
          <a:p>
            <a:fld id="{6F89EA21-22AA-4763-9989-7FE70B5A22A9}" type="datetime1">
              <a:rPr lang="en-US" smtClean="0"/>
              <a:t>2026-03-20</a:t>
            </a:fld>
            <a:endParaRPr lang="en-US"/>
          </a:p>
        </p:txBody>
      </p:sp>
      <p:sp>
        <p:nvSpPr>
          <p:cNvPr id="5" name="Footer Placeholder 4">
            <a:extLst>
              <a:ext uri="{FF2B5EF4-FFF2-40B4-BE49-F238E27FC236}">
                <a16:creationId xmlns:a16="http://schemas.microsoft.com/office/drawing/2014/main" id="{116AA4BA-76E7-6C55-2617-3EBFA5887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E6763-F4BF-114A-1EF5-D1288DD7787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71916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E399-7F94-A137-FCF1-AFC531C18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3E54D-62C9-6074-CC27-7A7A31A71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DC523E-C7AD-ADCC-8FAD-B629AAEC8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1765D-2132-7842-7631-D3401C288BE9}"/>
              </a:ext>
            </a:extLst>
          </p:cNvPr>
          <p:cNvSpPr>
            <a:spLocks noGrp="1"/>
          </p:cNvSpPr>
          <p:nvPr>
            <p:ph type="sldNum" sz="quarter" idx="12"/>
          </p:nvPr>
        </p:nvSpPr>
        <p:spPr>
          <a:xfrm>
            <a:off x="104274" y="6356349"/>
            <a:ext cx="2743200" cy="365125"/>
          </a:xfrm>
        </p:spPr>
        <p:txBody>
          <a:bodyPr/>
          <a:lstStyle>
            <a:lvl1pPr algn="l">
              <a:defRPr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137391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8403-0020-DBEC-F42E-BB9478940F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004B76-1DC1-532B-6421-56DC0F7E03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CA2D47-5AFC-2BED-27DF-67E192E92450}"/>
              </a:ext>
            </a:extLst>
          </p:cNvPr>
          <p:cNvSpPr>
            <a:spLocks noGrp="1"/>
          </p:cNvSpPr>
          <p:nvPr>
            <p:ph type="dt" sz="half" idx="10"/>
          </p:nvPr>
        </p:nvSpPr>
        <p:spPr>
          <a:xfrm>
            <a:off x="838200" y="6356350"/>
            <a:ext cx="2743200" cy="365125"/>
          </a:xfrm>
          <a:prstGeom prst="rect">
            <a:avLst/>
          </a:prstGeom>
        </p:spPr>
        <p:txBody>
          <a:bodyPr/>
          <a:lstStyle/>
          <a:p>
            <a:fld id="{B4B5B049-2933-4175-9EE8-D83ECFB7F70D}" type="datetime1">
              <a:rPr lang="en-US" smtClean="0"/>
              <a:t>2026-03-20</a:t>
            </a:fld>
            <a:endParaRPr lang="en-US"/>
          </a:p>
        </p:txBody>
      </p:sp>
      <p:sp>
        <p:nvSpPr>
          <p:cNvPr id="5" name="Footer Placeholder 4">
            <a:extLst>
              <a:ext uri="{FF2B5EF4-FFF2-40B4-BE49-F238E27FC236}">
                <a16:creationId xmlns:a16="http://schemas.microsoft.com/office/drawing/2014/main" id="{6BF5CC7D-3707-3EBE-8F0F-A8C43C80D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3B4A0-9125-F550-432D-7233322E0BC2}"/>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10963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67A2-7788-1B01-C0B4-F910559F5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61796-94AE-AE01-B528-AF912B419B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0A477-5C31-5596-21FD-A513C2AA84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65824-12CC-7379-D3F8-00463E138593}"/>
              </a:ext>
            </a:extLst>
          </p:cNvPr>
          <p:cNvSpPr>
            <a:spLocks noGrp="1"/>
          </p:cNvSpPr>
          <p:nvPr>
            <p:ph type="dt" sz="half" idx="10"/>
          </p:nvPr>
        </p:nvSpPr>
        <p:spPr>
          <a:xfrm>
            <a:off x="838200" y="6356350"/>
            <a:ext cx="2743200" cy="365125"/>
          </a:xfrm>
          <a:prstGeom prst="rect">
            <a:avLst/>
          </a:prstGeom>
        </p:spPr>
        <p:txBody>
          <a:bodyPr/>
          <a:lstStyle/>
          <a:p>
            <a:fld id="{C6C372CE-E33F-4A6E-880B-8A71F9A3C39A}" type="datetime1">
              <a:rPr lang="en-US" smtClean="0"/>
              <a:t>2026-03-20</a:t>
            </a:fld>
            <a:endParaRPr lang="en-US"/>
          </a:p>
        </p:txBody>
      </p:sp>
      <p:sp>
        <p:nvSpPr>
          <p:cNvPr id="6" name="Footer Placeholder 5">
            <a:extLst>
              <a:ext uri="{FF2B5EF4-FFF2-40B4-BE49-F238E27FC236}">
                <a16:creationId xmlns:a16="http://schemas.microsoft.com/office/drawing/2014/main" id="{5A4A3136-77B9-9952-C7B3-273A18822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36B39-6B95-8A70-2927-BA4975EA0F2A}"/>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38644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D602-CFD5-2A65-452D-F9415C8114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8F3F1D-A7F3-8790-D590-B2EE0F92D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A466BC-F8F6-FDAF-2A5D-0B2A23E202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E7B62A-A035-ADDF-53D1-8928C0242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ADF5C-0426-60DC-6462-B262FAD34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C06F5-AFFD-2BE9-6818-A55E1ECC77CD}"/>
              </a:ext>
            </a:extLst>
          </p:cNvPr>
          <p:cNvSpPr>
            <a:spLocks noGrp="1"/>
          </p:cNvSpPr>
          <p:nvPr>
            <p:ph type="dt" sz="half" idx="10"/>
          </p:nvPr>
        </p:nvSpPr>
        <p:spPr>
          <a:xfrm>
            <a:off x="838200" y="6356350"/>
            <a:ext cx="2743200" cy="365125"/>
          </a:xfrm>
          <a:prstGeom prst="rect">
            <a:avLst/>
          </a:prstGeom>
        </p:spPr>
        <p:txBody>
          <a:bodyPr/>
          <a:lstStyle/>
          <a:p>
            <a:fld id="{96F815EC-E733-4949-BEB6-732C20837BA9}" type="datetime1">
              <a:rPr lang="en-US" smtClean="0"/>
              <a:t>2026-03-20</a:t>
            </a:fld>
            <a:endParaRPr lang="en-US"/>
          </a:p>
        </p:txBody>
      </p:sp>
      <p:sp>
        <p:nvSpPr>
          <p:cNvPr id="8" name="Footer Placeholder 7">
            <a:extLst>
              <a:ext uri="{FF2B5EF4-FFF2-40B4-BE49-F238E27FC236}">
                <a16:creationId xmlns:a16="http://schemas.microsoft.com/office/drawing/2014/main" id="{10FFE51F-13FD-E945-9782-CD3485143A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9F4D8D-5C5A-47CA-0A92-29A007C3B610}"/>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93854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92F6-9B55-DCEE-97FA-48B5411253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002FB-C8B1-FDD3-3478-0AA8A2965FD7}"/>
              </a:ext>
            </a:extLst>
          </p:cNvPr>
          <p:cNvSpPr>
            <a:spLocks noGrp="1"/>
          </p:cNvSpPr>
          <p:nvPr>
            <p:ph type="dt" sz="half" idx="10"/>
          </p:nvPr>
        </p:nvSpPr>
        <p:spPr>
          <a:xfrm>
            <a:off x="838200" y="6356350"/>
            <a:ext cx="2743200" cy="365125"/>
          </a:xfrm>
          <a:prstGeom prst="rect">
            <a:avLst/>
          </a:prstGeom>
        </p:spPr>
        <p:txBody>
          <a:bodyPr/>
          <a:lstStyle/>
          <a:p>
            <a:fld id="{17602BF5-C3E5-4E3A-87A5-4C577C643B1A}" type="datetime1">
              <a:rPr lang="en-US" smtClean="0"/>
              <a:t>2026-03-20</a:t>
            </a:fld>
            <a:endParaRPr lang="en-US"/>
          </a:p>
        </p:txBody>
      </p:sp>
      <p:sp>
        <p:nvSpPr>
          <p:cNvPr id="4" name="Footer Placeholder 3">
            <a:extLst>
              <a:ext uri="{FF2B5EF4-FFF2-40B4-BE49-F238E27FC236}">
                <a16:creationId xmlns:a16="http://schemas.microsoft.com/office/drawing/2014/main" id="{E86DB193-31FD-D32D-9BBE-64656A49DE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F3950E-D23D-5868-F82E-61ED88CF5EFC}"/>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48988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0B5021-620F-A011-662E-A039A23C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D7348-1F8C-273D-D464-AC2B7FCCBEC1}"/>
              </a:ext>
            </a:extLst>
          </p:cNvPr>
          <p:cNvSpPr>
            <a:spLocks noGrp="1"/>
          </p:cNvSpPr>
          <p:nvPr>
            <p:ph type="sldNum" sz="quarter" idx="12"/>
          </p:nvPr>
        </p:nvSpPr>
        <p:spPr>
          <a:xfrm>
            <a:off x="0" y="6356349"/>
            <a:ext cx="2743200" cy="365125"/>
          </a:xfrm>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44179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1572-6F78-DAAE-2BC1-C4BFA6727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08A8A9-93C9-30DC-B0CF-E7E47EA20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2BD98-0498-56DE-E653-4D6993099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892AED-A997-851B-F962-44210439BB74}"/>
              </a:ext>
            </a:extLst>
          </p:cNvPr>
          <p:cNvSpPr>
            <a:spLocks noGrp="1"/>
          </p:cNvSpPr>
          <p:nvPr>
            <p:ph type="dt" sz="half" idx="10"/>
          </p:nvPr>
        </p:nvSpPr>
        <p:spPr>
          <a:xfrm>
            <a:off x="838200" y="6356350"/>
            <a:ext cx="2743200" cy="365125"/>
          </a:xfrm>
          <a:prstGeom prst="rect">
            <a:avLst/>
          </a:prstGeom>
        </p:spPr>
        <p:txBody>
          <a:bodyPr/>
          <a:lstStyle/>
          <a:p>
            <a:fld id="{40BBA586-11B3-4302-9F7C-60B5D5F2707C}" type="datetime1">
              <a:rPr lang="en-US" smtClean="0"/>
              <a:t>2026-03-20</a:t>
            </a:fld>
            <a:endParaRPr lang="en-US"/>
          </a:p>
        </p:txBody>
      </p:sp>
      <p:sp>
        <p:nvSpPr>
          <p:cNvPr id="6" name="Footer Placeholder 5">
            <a:extLst>
              <a:ext uri="{FF2B5EF4-FFF2-40B4-BE49-F238E27FC236}">
                <a16:creationId xmlns:a16="http://schemas.microsoft.com/office/drawing/2014/main" id="{B5A6B291-65C3-424A-1205-7C8C6659A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C085D-EA69-A15A-DE51-C746218C05B5}"/>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410034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2E8FB-3FA6-A9D9-BEE1-FB11AD78A0E9}"/>
              </a:ext>
            </a:extLst>
          </p:cNvPr>
          <p:cNvSpPr>
            <a:spLocks noGrp="1"/>
          </p:cNvSpPr>
          <p:nvPr>
            <p:ph type="title"/>
          </p:nvPr>
        </p:nvSpPr>
        <p:spPr>
          <a:xfrm>
            <a:off x="140369" y="1825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09273-79F2-6EF9-39AB-9A1716DCA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8BB7355-5F1E-2BAA-64DC-F68C778CFD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C38951-EC10-0F2C-A801-272B248C9950}"/>
              </a:ext>
            </a:extLst>
          </p:cNvPr>
          <p:cNvSpPr>
            <a:spLocks noGrp="1"/>
          </p:cNvSpPr>
          <p:nvPr>
            <p:ph type="sldNum" sz="quarter" idx="4"/>
          </p:nvPr>
        </p:nvSpPr>
        <p:spPr>
          <a:xfrm>
            <a:off x="0" y="6492875"/>
            <a:ext cx="2743200" cy="365125"/>
          </a:xfrm>
          <a:prstGeom prst="rect">
            <a:avLst/>
          </a:prstGeom>
        </p:spPr>
        <p:txBody>
          <a:bodyPr vert="horz" lIns="91440" tIns="45720" rIns="91440" bIns="45720" rtlCol="0" anchor="ctr"/>
          <a:lstStyle>
            <a:lvl1pPr algn="l">
              <a:defRPr sz="1200"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314977748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stacks.cdc.gov/view/cdc/253409"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itle slide with CDC logo titled “Behavioral and Clinical Characteristics of Persons with Diagnosed HIV Infection, Medical Monitoring Project, United States, 2023 Cycle: June 2023–May 2024,” featuring the Medical Monitoring Project logo and an HIV Surveillance Report graphic">
            <a:extLst>
              <a:ext uri="{FF2B5EF4-FFF2-40B4-BE49-F238E27FC236}">
                <a16:creationId xmlns:a16="http://schemas.microsoft.com/office/drawing/2014/main" id="{FE55CE04-0C35-1667-3419-3A858398262C}"/>
              </a:ext>
            </a:extLst>
          </p:cNvPr>
          <p:cNvPicPr>
            <a:picLocks noGrp="1" noChangeAspect="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87514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Distribution of age and race/ethnicity among adults with diagnosed HIV, United States, 2023&quot; displayed through two bar charts showing stratification by age and race/ethnicity ">
            <a:extLst>
              <a:ext uri="{FF2B5EF4-FFF2-40B4-BE49-F238E27FC236}">
                <a16:creationId xmlns:a16="http://schemas.microsoft.com/office/drawing/2014/main" id="{3E94655D-BB9B-4448-8D34-7669CA881140}"/>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51011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Distribution of sex and sexual orientation among adults with diagnosed HIV, United States, 2023&quot; displayed through two bar charts showing stratification by sex and sexual orientation">
            <a:extLst>
              <a:ext uri="{FF2B5EF4-FFF2-40B4-BE49-F238E27FC236}">
                <a16:creationId xmlns:a16="http://schemas.microsoft.com/office/drawing/2014/main" id="{11036EE2-B9D9-AAA8-170E-50DC373E76AE}"/>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66045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revalence of socioeconomic factors and incarceration among adults with diagnosed HIV, United States, 2023&quot; displayed in a lollipop chart showing socioeconomic factors">
            <a:extLst>
              <a:ext uri="{FF2B5EF4-FFF2-40B4-BE49-F238E27FC236}">
                <a16:creationId xmlns:a16="http://schemas.microsoft.com/office/drawing/2014/main" id="{BDC8CF30-5BE5-3AA8-3CE5-D6E3FCA7F8D3}"/>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67495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quot;Prevalence of health insurance or coverage for care or medications among adults with diagnosed HIV during the 12 months before interview, United States, 2023&quot; displayed in a lollipop chart showing types of health insurance or coverage">
            <a:extLst>
              <a:ext uri="{FF2B5EF4-FFF2-40B4-BE49-F238E27FC236}">
                <a16:creationId xmlns:a16="http://schemas.microsoft.com/office/drawing/2014/main" id="{9F9547F4-4D06-E6E4-CC9B-D51CF6A078D5}"/>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99948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revalence of SSI and SSDI benefits among adults with diagnosed HIV during the 12 months before interview, United States, 2023&quot; displayed in a bar chart showing SSI and SSDI percentages">
            <a:extLst>
              <a:ext uri="{FF2B5EF4-FFF2-40B4-BE49-F238E27FC236}">
                <a16:creationId xmlns:a16="http://schemas.microsoft.com/office/drawing/2014/main" id="{CEC39BDF-BCB4-7CEF-74A3-14997941E33C}"/>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983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ho were virally suppressed during the 12 months before interview, United States, 2023&quot; displayed in two waffle charts showing viral suppression at most recent test result and sustained viral suppression percentages">
            <a:extLst>
              <a:ext uri="{FF2B5EF4-FFF2-40B4-BE49-F238E27FC236}">
                <a16:creationId xmlns:a16="http://schemas.microsoft.com/office/drawing/2014/main" id="{EB2AFC58-F12F-09B3-DBA2-99AF864D3457}"/>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420192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quot;Receipt of HIV care and antiretroviral therapy prescription during the 12 months before interview among adults with diagnosed HIV, United States, 2023&quot; displayed in four waffle charts showing percentages for received outpatient HIV care, retained in HIV care, did not miss any HIV care appointments, and prescribed antiretroviral therapy">
            <a:extLst>
              <a:ext uri="{FF2B5EF4-FFF2-40B4-BE49-F238E27FC236}">
                <a16:creationId xmlns:a16="http://schemas.microsoft.com/office/drawing/2014/main" id="{7D4D8DA9-116B-8B22-69F1-BAFF31F3F9CD}"/>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961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sexually active adults with diagnosed HIV who tested for gonorrhea, chlamydia, or syphilis during the 12 months before interview, United States, 2023&quot; displayed in four donut charts showing percentages for types of STI tests: gonorrhea, chlamydia, syphilis, and gonorrhea/chlamydia/syphilis">
            <a:extLst>
              <a:ext uri="{FF2B5EF4-FFF2-40B4-BE49-F238E27FC236}">
                <a16:creationId xmlns:a16="http://schemas.microsoft.com/office/drawing/2014/main" id="{D179D63C-4231-653D-A9FC-7543ED6FD06C}"/>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52415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ho had at least one visit to the emergency department or at least one hospital admission during the 12 months before interview, United States, 2023&quot; displayed in two donut charts showing percentages for at least one visit to the emergency department and at least one admission to the hospital">
            <a:extLst>
              <a:ext uri="{FF2B5EF4-FFF2-40B4-BE49-F238E27FC236}">
                <a16:creationId xmlns:a16="http://schemas.microsoft.com/office/drawing/2014/main" id="{62C58AAA-86FB-3F27-A46C-C39096714290}"/>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71540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Barriers to HIV care during the 12 months before interview among persons with diagnosed HIV, United States, 2023&quot; displayed in a lollipop chart showing percentages for five different barriers to HIV">
            <a:extLst>
              <a:ext uri="{FF2B5EF4-FFF2-40B4-BE49-F238E27FC236}">
                <a16:creationId xmlns:a16="http://schemas.microsoft.com/office/drawing/2014/main" id="{9BA23703-47FC-7119-AD31-08BB70B2987F}"/>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88266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Slide titled “Medical Monitoring Project 2023” describing CDC’s population-based surveillance system of behaviors, outcomes, quality of care, and barriers to care among adults with diagnosed HIV in the U.S., noting random selection in 23 project areas, collaboration with state, local, and territorial health departments, and listing key questions about needed services, effective medical care, and barriers to accessing care, prevention, and support services">
            <a:extLst>
              <a:ext uri="{FF2B5EF4-FFF2-40B4-BE49-F238E27FC236}">
                <a16:creationId xmlns:a16="http://schemas.microsoft.com/office/drawing/2014/main" id="{01F1B584-F449-26E3-722A-157C1817E144}"/>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54331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Reasons for not taking antiretroviral therapy (ART) among persons with diagnosed HIV with a history of ART use, United States, 2023&quot; displayed in lollipop chart showing percentages of different reasons for not taking ART">
            <a:extLst>
              <a:ext uri="{FF2B5EF4-FFF2-40B4-BE49-F238E27FC236}">
                <a16:creationId xmlns:a16="http://schemas.microsoft.com/office/drawing/2014/main" id="{C3CA7818-F9D9-2A62-026C-1F07BD0BD0B1}"/>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379675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quot;Reasons for last missed ART dose among persons who ever missed a dose, United States, 2023&quot; displayed in a bar chart showing reasons for last missed ART dose">
            <a:extLst>
              <a:ext uri="{FF2B5EF4-FFF2-40B4-BE49-F238E27FC236}">
                <a16:creationId xmlns:a16="http://schemas.microsoft.com/office/drawing/2014/main" id="{0CCD3E85-7AB3-6B4F-2C0F-F66E39542F11}"/>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23969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ho experienced symptoms of depression and generalized anxiety disorder during the two weeks before interview, United States, 2023&quot; displayed in two bar charts, one showing depression percentages and the other showing anxiety percentages">
            <a:extLst>
              <a:ext uri="{FF2B5EF4-FFF2-40B4-BE49-F238E27FC236}">
                <a16:creationId xmlns:a16="http://schemas.microsoft.com/office/drawing/2014/main" id="{18C14DA1-BF6E-7F8A-EB2F-A57EA076D35B}"/>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41988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ho currently smoke cigarettes, United States, 2023&quot; displayed in a bar chart showing cigarette smoking frequency">
            <a:extLst>
              <a:ext uri="{FF2B5EF4-FFF2-40B4-BE49-F238E27FC236}">
                <a16:creationId xmlns:a16="http://schemas.microsoft.com/office/drawing/2014/main" id="{BD684475-E855-4296-15A4-A1D8EFEE9F96}"/>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36668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ho drank alcohol during the 12 months before interview, United States, 2023&quot; displayed in a bar chart showing alcohol consumption frequency">
            <a:extLst>
              <a:ext uri="{FF2B5EF4-FFF2-40B4-BE49-F238E27FC236}">
                <a16:creationId xmlns:a16="http://schemas.microsoft.com/office/drawing/2014/main" id="{E45A51ED-0F4F-52ED-47E5-70DA33045A22}"/>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7075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adults with diagnosed HIV with noninjection and injection drug use during the 12 months before the interview, United States, 2023&quot; displayed in a bar chart showing noninjection drug use and injection drug use percentages ">
            <a:extLst>
              <a:ext uri="{FF2B5EF4-FFF2-40B4-BE49-F238E27FC236}">
                <a16:creationId xmlns:a16="http://schemas.microsoft.com/office/drawing/2014/main" id="{5BDC6F13-0038-0E39-3E40-4BE334C1D0A5}"/>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76016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females with diagnosed HIV who had a &quot;Papanicolaou test during the 3 years before interview or became pregnant since receiving an HIV diagnosis, United States, 2023&quot; displayed in two waffle charts showing Pap test percentage and pregnancy since HIV diagnosis percentage">
            <a:extLst>
              <a:ext uri="{FF2B5EF4-FFF2-40B4-BE49-F238E27FC236}">
                <a16:creationId xmlns:a16="http://schemas.microsoft.com/office/drawing/2014/main" id="{1B86A2BF-27C6-E88C-0CC4-49D70C21E08A}"/>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078661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quot;Percentage of sexually active adults with diagnosed HIV who engaged in sex without using an HIV prevention strategy during the 12 months before interview, by sexual behavior/orientation, United States, 2023&quot; displayed in a bar chart showing percentages for males who have sex with males, males who have sex only with females, females who have sex with males">
            <a:extLst>
              <a:ext uri="{FF2B5EF4-FFF2-40B4-BE49-F238E27FC236}">
                <a16:creationId xmlns:a16="http://schemas.microsoft.com/office/drawing/2014/main" id="{EC8E3CFE-7DD0-91F1-F042-7179CA87B207}"/>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611755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Prevention strategies used during the 12 months before interview among sexually active persons with diagnosed HIV, United States, 2023,” comparing males who have sex with males, males who have sex only with females, and females who have sex with males across four strategies: sex while virally suppressed, condom-protected sex, condomless sex with a partner on PrEP, and sex with a partner with HIV">
            <a:extLst>
              <a:ext uri="{FF2B5EF4-FFF2-40B4-BE49-F238E27FC236}">
                <a16:creationId xmlns:a16="http://schemas.microsoft.com/office/drawing/2014/main" id="{121465A2-F50D-E00F-AFDF-85DDB5B8A555}"/>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496651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Percentage of adults with diagnosed HIV who received, and who needed but did not receive, ancillary services classified as HIV support services during the 12 months before interview, United States, 2023,” comparing HIV case management, ART adherence support, patient navigation, and HIV peer group support, with bars showing those who received services and those who needed but did not receive them">
            <a:extLst>
              <a:ext uri="{FF2B5EF4-FFF2-40B4-BE49-F238E27FC236}">
                <a16:creationId xmlns:a16="http://schemas.microsoft.com/office/drawing/2014/main" id="{D67033C4-1C75-A65C-068A-64A5937EE04A}"/>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4935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Slide titled “Technical Notes” stating that technical notes on the Medical Monitoring Project (MMP) methodology are available in the Excel document “2023 MMP HSSR Tables” found at CDC Stacks, with an illustration of a computer monitor displaying charts and graphs and a magnifying glass">
            <a:extLst>
              <a:ext uri="{FF2B5EF4-FFF2-40B4-BE49-F238E27FC236}">
                <a16:creationId xmlns:a16="http://schemas.microsoft.com/office/drawing/2014/main" id="{1A41493B-A4ED-5657-5A7B-4B4275B7B701}"/>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
        <p:nvSpPr>
          <p:cNvPr id="4" name="TextBox 3">
            <a:extLst>
              <a:ext uri="{FF2B5EF4-FFF2-40B4-BE49-F238E27FC236}">
                <a16:creationId xmlns:a16="http://schemas.microsoft.com/office/drawing/2014/main" id="{A4E1101A-1553-E419-1FE4-6B3409CA1E0C}"/>
              </a:ext>
            </a:extLst>
          </p:cNvPr>
          <p:cNvSpPr txBox="1"/>
          <p:nvPr/>
        </p:nvSpPr>
        <p:spPr>
          <a:xfrm>
            <a:off x="1354663" y="5418663"/>
            <a:ext cx="4222951" cy="369332"/>
          </a:xfrm>
          <a:prstGeom prst="rect">
            <a:avLst/>
          </a:prstGeom>
          <a:noFill/>
        </p:spPr>
        <p:txBody>
          <a:bodyPr wrap="none" rtlCol="0">
            <a:spAutoFit/>
          </a:bodyPr>
          <a:lstStyle/>
          <a:p>
            <a:r>
              <a:rPr lang="en-US" dirty="0">
                <a:hlinkClick r:id="rId4"/>
              </a:rPr>
              <a:t>https://stacks.cdc.gov/view/cdc/253409</a:t>
            </a:r>
            <a:r>
              <a:rPr lang="en-US" dirty="0"/>
              <a:t> </a:t>
            </a:r>
          </a:p>
        </p:txBody>
      </p:sp>
    </p:spTree>
    <p:extLst>
      <p:ext uri="{BB962C8B-B14F-4D97-AF65-F5344CB8AC3E}">
        <p14:creationId xmlns:p14="http://schemas.microsoft.com/office/powerpoint/2010/main" val="923597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Percentage of adults with diagnosed HIV who received, and who needed but did not receive, ancillary services classified as non-HIV medical services during the 12 months before interview, United States, 2023,” comparing dental care, mental health services, drug or alcohol counseling or treatment, and domestic violence services, with bars showing those who received services and those who needed but did not receive them">
            <a:extLst>
              <a:ext uri="{FF2B5EF4-FFF2-40B4-BE49-F238E27FC236}">
                <a16:creationId xmlns:a16="http://schemas.microsoft.com/office/drawing/2014/main" id="{C785332A-C6A9-C6D7-DDF8-317C3B39A78C}"/>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16147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Percentage of adults with diagnosed HIV who received, and who needed but did not receive, ancillary services classified as subsistence during the 12 months before interview, United States, 2023,” comparing SNAP or WIC, meal or food services, transportation assistance, and shelter or housing services, with bars showing those who received services and those who needed but did not receive them">
            <a:extLst>
              <a:ext uri="{FF2B5EF4-FFF2-40B4-BE49-F238E27FC236}">
                <a16:creationId xmlns:a16="http://schemas.microsoft.com/office/drawing/2014/main" id="{3578E899-FB32-B7D7-C605-01F6B9B2B1CF}"/>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026978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Percentage of adults with diagnosed HIV who experienced physical violence by an intimate partner and forced sex among persons with diagnosed HIV, United States, 2023,” showing lifetime and past 12-month experiences of physical violence by a romantic or sexual partner and forced sex">
            <a:extLst>
              <a:ext uri="{FF2B5EF4-FFF2-40B4-BE49-F238E27FC236}">
                <a16:creationId xmlns:a16="http://schemas.microsoft.com/office/drawing/2014/main" id="{40EC8970-39EB-B447-7D56-E6165B1CB4C4}"/>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181568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Receipt of HIV and sexually transmitted infection prevention services during the 12 months before interview, United States, 2023,” showing the proportions of adults with diagnosed HIV who received free condoms, talked to an outreach or prevention worker, or talked to a health care worker about preventing HIV or other sexually transmitted infections">
            <a:extLst>
              <a:ext uri="{FF2B5EF4-FFF2-40B4-BE49-F238E27FC236}">
                <a16:creationId xmlns:a16="http://schemas.microsoft.com/office/drawing/2014/main" id="{5103A8F3-3A56-76A1-B990-AF3586A98467}"/>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971093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Key factors affecting health and quality of life among persons with diagnosed HIV by cycle year: self-rated health, United States, 2023,” showing the percentage reporting good or better self-rated health from 2018 through 2023">
            <a:extLst>
              <a:ext uri="{FF2B5EF4-FFF2-40B4-BE49-F238E27FC236}">
                <a16:creationId xmlns:a16="http://schemas.microsoft.com/office/drawing/2014/main" id="{3BCD17A7-9797-3DA7-BCDE-360B6E73AD86}"/>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4026860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Key factors affecting health and quality of life among persons with diagnosed HIV by cycle year: unmet needs for mental health services, United States, 2023,” displaying a line graph of the percentage of persons who needed mental health services but did not receive them for each year from 2018 through 2023">
            <a:extLst>
              <a:ext uri="{FF2B5EF4-FFF2-40B4-BE49-F238E27FC236}">
                <a16:creationId xmlns:a16="http://schemas.microsoft.com/office/drawing/2014/main" id="{657E0353-538D-AC64-0DF6-31707A0B4CF1}"/>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83707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Key factors affecting health and quality of life among persons with diagnosed HIV by cycle year: unemployment, unstable housing or homelessness, and hunger/food insecurity, United States, 2023,” displaying three line graphs showing percentages for unemployment, unstable housing or homelessness, and hunger or food insecurity for each year from 2018 through 2023">
            <a:extLst>
              <a:ext uri="{FF2B5EF4-FFF2-40B4-BE49-F238E27FC236}">
                <a16:creationId xmlns:a16="http://schemas.microsoft.com/office/drawing/2014/main" id="{5097BE9F-8FD2-40B8-3B49-178B13C0C6A0}"/>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328861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rt titled “Key factors affecting health and quality of life among persons with diagnosed HIV by cycle year: HIV stigma, United States, 2023,” displaying a line graph of the median HIV stigma score for each year from 2018 through 2023">
            <a:extLst>
              <a:ext uri="{FF2B5EF4-FFF2-40B4-BE49-F238E27FC236}">
                <a16:creationId xmlns:a16="http://schemas.microsoft.com/office/drawing/2014/main" id="{B3E19325-2225-FF6A-689E-E6A0836E1799}"/>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680585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Slide titled “Acknowledgments” listing Medical Monitoring Project (MMP) respondents, community and provider advisory boards, project area staff, the Data Coordinating Center for HIV Supplemental Surveillance at ICF International, and the Clinical Outcomes Team in CDC’s Division of HIV Prevention within the National Center for HIV, Viral Hepatitis, STD, and TB Prevention">
            <a:extLst>
              <a:ext uri="{FF2B5EF4-FFF2-40B4-BE49-F238E27FC236}">
                <a16:creationId xmlns:a16="http://schemas.microsoft.com/office/drawing/2014/main" id="{3FC4E5ED-F4D6-B132-00CE-384EF1B55B88}"/>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28469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Map of the United States highlighting Medical Monitoring Project (MMP) jurisdictions. Teal states indicate jurisdictions funded to participate in MMP: Washington, Oregon, California, Texas, Illinois, Indiana, Michigan, New York, New Jersey, Delaware, Pennsylvania, Virginia, North Carolina, Georgia, Florida, Mississippi, and Puerto Rico. Gold markers indicate separately funded jurisdictions: San Francisco, Los Angeles County, Houston, Chicago, New York City, and Philadelphia.">
            <a:extLst>
              <a:ext uri="{FF2B5EF4-FFF2-40B4-BE49-F238E27FC236}">
                <a16:creationId xmlns:a16="http://schemas.microsoft.com/office/drawing/2014/main" id="{440812AC-5786-AD99-CA9E-BB06C8CC59A8}"/>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93987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Blue background with white font titled Key Findings">
            <a:extLst>
              <a:ext uri="{FF2B5EF4-FFF2-40B4-BE49-F238E27FC236}">
                <a16:creationId xmlns:a16="http://schemas.microsoft.com/office/drawing/2014/main" id="{0564BC49-58A7-16EC-845E-A39383E8D5A1}"/>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56445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Infographic with finding: “Access to antiretroviral therapy (ART) and taking doses as prescribed are key to HIV treatment success. Improvement is needed among all persons with HIV, particularly among young adults,” showing results">
            <a:extLst>
              <a:ext uri="{FF2B5EF4-FFF2-40B4-BE49-F238E27FC236}">
                <a16:creationId xmlns:a16="http://schemas.microsoft.com/office/drawing/2014/main" id="{5CD13554-18A2-4639-0BC9-BC904B6EEE79}"/>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130005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Infographic with finding: “All persons with HIV need information about how to prevent transmission of HIV and other sexually transmitted infections, but not enough are talking to health care and prevention program workers,” showing that 35% talked to a physician, nurse, or other health care worker and 16% talked to an outreach worker, counselor, or prevention program worker.">
            <a:extLst>
              <a:ext uri="{FF2B5EF4-FFF2-40B4-BE49-F238E27FC236}">
                <a16:creationId xmlns:a16="http://schemas.microsoft.com/office/drawing/2014/main" id="{0F978A67-9915-E186-AC9B-4E244AA7D1FF}"/>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14388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B2456-93AE-B21B-7CCD-BEA4B103FA46}"/>
            </a:ext>
          </a:extLst>
        </p:cNvPr>
        <p:cNvGrpSpPr/>
        <p:nvPr/>
      </p:nvGrpSpPr>
      <p:grpSpPr>
        <a:xfrm>
          <a:off x="0" y="0"/>
          <a:ext cx="0" cy="0"/>
          <a:chOff x="0" y="0"/>
          <a:chExt cx="0" cy="0"/>
        </a:xfrm>
      </p:grpSpPr>
      <p:pic>
        <p:nvPicPr>
          <p:cNvPr id="5" name="Picture Placeholder 4" descr="Infographic with finding: “Structural factors as well as physical, mental, and emotional health all affect a person’s quality of life. Improvements in all these areas are needed among persons with HIV in the United States,” showing that 69% of people with HIV reported good or better health, 20% experienced homelessness, 15% were unemployed, 20% experienced hunger, 24% did not receive needed mental health services, and the median HIV stigma score was 29 (on a 0–100 scale)">
            <a:extLst>
              <a:ext uri="{FF2B5EF4-FFF2-40B4-BE49-F238E27FC236}">
                <a16:creationId xmlns:a16="http://schemas.microsoft.com/office/drawing/2014/main" id="{7045CF72-6E08-1347-F5D8-E57010C0C1A7}"/>
              </a:ext>
            </a:extLst>
          </p:cNvPr>
          <p:cNvPicPr>
            <a:picLocks noGrp="1" noChangeAspect="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64085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Blue background with white font titled Overall Findings">
            <a:extLst>
              <a:ext uri="{FF2B5EF4-FFF2-40B4-BE49-F238E27FC236}">
                <a16:creationId xmlns:a16="http://schemas.microsoft.com/office/drawing/2014/main" id="{A3F3AEF9-2771-2A90-E51F-4DC310FB706A}"/>
              </a:ext>
            </a:extLst>
          </p:cNvPr>
          <p:cNvPicPr>
            <a:picLocks noGrp="1" noRot="1" noChangeAspect="1" noMove="1" noResize="1" noEditPoints="1" noAdjustHandles="1" noChangeArrowheads="1" noChangeShapeType="1" noCrop="1"/>
          </p:cNvPicPr>
          <p:nvPr>
            <p:ph type="pic" sz="quarter" idx="10"/>
          </p:nvPr>
        </p:nvPicPr>
        <p:blipFill>
          <a:blip r:embed="rId3"/>
          <a:srcRect/>
          <a:stretch>
            <a:fillRect/>
          </a:stretch>
        </p:blipFill>
        <p:spPr>
          <a:prstGeom prst="rect">
            <a:avLst/>
          </a:prstGeom>
        </p:spPr>
      </p:pic>
    </p:spTree>
    <p:extLst>
      <p:ext uri="{BB962C8B-B14F-4D97-AF65-F5344CB8AC3E}">
        <p14:creationId xmlns:p14="http://schemas.microsoft.com/office/powerpoint/2010/main" val="339576599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BE3525"/>
      </a:accent1>
      <a:accent2>
        <a:srgbClr val="D38B29"/>
      </a:accent2>
      <a:accent3>
        <a:srgbClr val="1A5FAC"/>
      </a:accent3>
      <a:accent4>
        <a:srgbClr val="99519D"/>
      </a:accent4>
      <a:accent5>
        <a:srgbClr val="84B1DA"/>
      </a:accent5>
      <a:accent6>
        <a:srgbClr val="4D4D4D"/>
      </a:accent6>
      <a:hlink>
        <a:srgbClr val="1A5FAC"/>
      </a:hlink>
      <a:folHlink>
        <a:srgbClr val="50154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3765</TotalTime>
  <Words>2043</Words>
  <Application>Microsoft Office PowerPoint</Application>
  <PresentationFormat>Widescreen</PresentationFormat>
  <Paragraphs>90</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Kocer, Irma (CDC/NCHHSTP/DHP)</dc:creator>
  <cp:lastModifiedBy>Christiansen, Leighton (CDC/OD/OS) (CTR)</cp:lastModifiedBy>
  <cp:revision>19</cp:revision>
  <dcterms:created xsi:type="dcterms:W3CDTF">2025-07-31T19:09:21Z</dcterms:created>
  <dcterms:modified xsi:type="dcterms:W3CDTF">2026-03-20T16:24:01Z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Method">
    <vt:lpwstr>Privileged</vt:lpwstr>
  </property>
  <property fmtid="{D5CDD505-2E9C-101B-9397-08002B2CF9AE}" pid="4" name="MSIP_Label_7b94a7b8-f06c-4dfe-bdcc-9b548fd58c31_Name">
    <vt:lpwstr>7b94a7b8-f06c-4dfe-bdcc-9b548fd58c31</vt:lpwstr>
  </property>
  <property fmtid="{D5CDD505-2E9C-101B-9397-08002B2CF9AE}" pid="5" name="MSIP_Label_7b94a7b8-f06c-4dfe-bdcc-9b548fd58c31_SiteId">
    <vt:lpwstr>9ce70869-60db-44fd-abe8-d2767077fc8f</vt:lpwstr>
  </property>
  <property fmtid="{D5CDD505-2E9C-101B-9397-08002B2CF9AE}" pid="6" name="MSIP_Label_7b94a7b8-f06c-4dfe-bdcc-9b548fd58c31_ActionId">
    <vt:lpwstr>a18f17cb-1c09-4b28-9e97-ae0af8093ddd</vt:lpwstr>
  </property>
  <property fmtid="{D5CDD505-2E9C-101B-9397-08002B2CF9AE}" pid="7" name="MSIP_Label_7b94a7b8-f06c-4dfe-bdcc-9b548fd58c31_ContentBits">
    <vt:lpwstr>0</vt:lpwstr>
  </property>
  <property fmtid="{D5CDD505-2E9C-101B-9397-08002B2CF9AE}" pid="8" name="MSIP_Label_7b94a7b8-f06c-4dfe-bdcc-9b548fd58c31_Tag">
    <vt:lpwstr>10, 0, 1, 2</vt:lpwstr>
  </property>
  <property fmtid="{D5CDD505-2E9C-101B-9397-08002B2CF9AE}" pid="9" name="MSIP_Label_7b94a7b8-f06c-4dfe-bdcc-9b548fd58c31_SetDate">
    <vt:lpwstr>2025-09-15T13:50:54Z</vt:lpwstr>
  </property>
</Properties>
</file>