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720928905625923E-2"/>
          <c:y val="3.9044797906194396E-2"/>
          <c:w val="0.6443705542242002"/>
          <c:h val="0.791747967907761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Molnupiravir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3798</c:v>
                </c:pt>
                <c:pt idx="1">
                  <c:v>6422</c:v>
                </c:pt>
                <c:pt idx="2">
                  <c:v>1056</c:v>
                </c:pt>
                <c:pt idx="3">
                  <c:v>4285</c:v>
                </c:pt>
                <c:pt idx="4">
                  <c:v>2000</c:v>
                </c:pt>
                <c:pt idx="5">
                  <c:v>664</c:v>
                </c:pt>
                <c:pt idx="6">
                  <c:v>1607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CB-4615-9C16-101364BB60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Nirmatrelvir/Ritonavir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solidFill>
                <a:schemeClr val="tx2">
                  <a:lumMod val="90000"/>
                  <a:lumOff val="10000"/>
                </a:schemeClr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22128</c:v>
                </c:pt>
                <c:pt idx="1">
                  <c:v>34455</c:v>
                </c:pt>
                <c:pt idx="2">
                  <c:v>6131</c:v>
                </c:pt>
                <c:pt idx="3">
                  <c:v>28907</c:v>
                </c:pt>
                <c:pt idx="4">
                  <c:v>14196</c:v>
                </c:pt>
                <c:pt idx="5">
                  <c:v>4353</c:v>
                </c:pt>
                <c:pt idx="6">
                  <c:v>8899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CB-4615-9C16-101364BB60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Remdesivir</c:v>
                </c:pt>
              </c:strCache>
            </c:strRef>
          </c:tx>
          <c:spPr>
            <a:solidFill>
              <a:schemeClr val="tx2">
                <a:lumMod val="25000"/>
                <a:lumOff val="75000"/>
              </a:schemeClr>
            </a:solidFill>
            <a:ln>
              <a:solidFill>
                <a:schemeClr val="tx2">
                  <a:lumMod val="90000"/>
                  <a:lumOff val="10000"/>
                </a:schemeClr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1556</c:v>
                </c:pt>
                <c:pt idx="1">
                  <c:v>3074</c:v>
                </c:pt>
                <c:pt idx="2">
                  <c:v>573</c:v>
                </c:pt>
                <c:pt idx="3">
                  <c:v>2222</c:v>
                </c:pt>
                <c:pt idx="4">
                  <c:v>455</c:v>
                </c:pt>
                <c:pt idx="5">
                  <c:v>593</c:v>
                </c:pt>
                <c:pt idx="6">
                  <c:v>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CB-4615-9C16-101364BB6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71698463"/>
        <c:axId val="71703263"/>
      </c:barChart>
      <c:lineChart>
        <c:grouping val="standar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% Remdesivir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x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  <a:prstDash val="sysDash"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Sheet1!$E$2:$E$8</c:f>
              <c:numCache>
                <c:formatCode>0.00</c:formatCode>
                <c:ptCount val="7"/>
                <c:pt idx="0">
                  <c:v>5.6618877810930792</c:v>
                </c:pt>
                <c:pt idx="1">
                  <c:v>6.9941525790084418</c:v>
                </c:pt>
                <c:pt idx="2">
                  <c:v>7.3840206185567014</c:v>
                </c:pt>
                <c:pt idx="3">
                  <c:v>6.2743547749477599</c:v>
                </c:pt>
                <c:pt idx="4">
                  <c:v>2.732568614497628</c:v>
                </c:pt>
                <c:pt idx="5">
                  <c:v>10.570409982174688</c:v>
                </c:pt>
                <c:pt idx="6">
                  <c:v>3.1437263759564855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CB-4615-9C16-101364BB60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% Nirmatrelvir/Ritonavir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triang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Sheet1!$F$2:$F$8</c:f>
              <c:numCache>
                <c:formatCode>0.00</c:formatCode>
                <c:ptCount val="7"/>
                <c:pt idx="0">
                  <c:v>80.518157339349401</c:v>
                </c:pt>
                <c:pt idx="1">
                  <c:v>78.394120725353233</c:v>
                </c:pt>
                <c:pt idx="2">
                  <c:v>79.007731958762889</c:v>
                </c:pt>
                <c:pt idx="3">
                  <c:v>81.62591065680239</c:v>
                </c:pt>
                <c:pt idx="4">
                  <c:v>85.256140772325978</c:v>
                </c:pt>
                <c:pt idx="5">
                  <c:v>77.593582887700535</c:v>
                </c:pt>
                <c:pt idx="6">
                  <c:v>82.041117359638605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CB-4615-9C16-101364BB600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% Molnupiravir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Summer 2023</c:v>
                </c:pt>
                <c:pt idx="1">
                  <c:v>Fall-Winter 2023–24</c:v>
                </c:pt>
                <c:pt idx="2">
                  <c:v>Spring 2024</c:v>
                </c:pt>
                <c:pt idx="3">
                  <c:v>Summer 2024</c:v>
                </c:pt>
                <c:pt idx="4">
                  <c:v>Fall-Winter 2024–25</c:v>
                </c:pt>
                <c:pt idx="5">
                  <c:v>Spring 2025</c:v>
                </c:pt>
                <c:pt idx="6">
                  <c:v>Summer 2025</c:v>
                </c:pt>
              </c:strCache>
            </c:strRef>
          </c:cat>
          <c:val>
            <c:numRef>
              <c:f>Sheet1!$G$2:$G$8</c:f>
              <c:numCache>
                <c:formatCode>0.00</c:formatCode>
                <c:ptCount val="7"/>
                <c:pt idx="0">
                  <c:v>13.819954879557528</c:v>
                </c:pt>
                <c:pt idx="1">
                  <c:v>14.611726695638325</c:v>
                </c:pt>
                <c:pt idx="2">
                  <c:v>13.608247422680412</c:v>
                </c:pt>
                <c:pt idx="3">
                  <c:v>12.099734568249845</c:v>
                </c:pt>
                <c:pt idx="4">
                  <c:v>12.011290613176385</c:v>
                </c:pt>
                <c:pt idx="5">
                  <c:v>11.836007130124777</c:v>
                </c:pt>
                <c:pt idx="6">
                  <c:v>14.815156264404905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4CB-4615-9C16-101364BB6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5747167"/>
        <c:axId val="1715749087"/>
      </c:lineChart>
      <c:catAx>
        <c:axId val="7169846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Season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71703263"/>
        <c:crosses val="autoZero"/>
        <c:auto val="1"/>
        <c:lblAlgn val="ctr"/>
        <c:lblOffset val="100"/>
        <c:noMultiLvlLbl val="0"/>
      </c:catAx>
      <c:valAx>
        <c:axId val="71703263"/>
        <c:scaling>
          <c:orientation val="minMax"/>
          <c:max val="4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Number of patients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71698463"/>
        <c:crosses val="autoZero"/>
        <c:crossBetween val="between"/>
      </c:valAx>
      <c:valAx>
        <c:axId val="1715749087"/>
        <c:scaling>
          <c:orientation val="minMax"/>
          <c:max val="1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Percentage of patients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715747167"/>
        <c:crosses val="max"/>
        <c:crossBetween val="between"/>
      </c:valAx>
      <c:catAx>
        <c:axId val="171574716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1574908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ED19A-2670-40C9-8C60-F3E02CD366B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3EB16-92FA-452B-91A8-10BCA0ED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4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03EB16-92FA-452B-91A8-10BCA0ED2D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6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3E15-47F0-B622-36FA-5D49C1D0F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E4DB2-3A8D-6B58-88E1-88E8C63BBC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B857B-FF22-6182-3C76-C3C2C100A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68E65-EBFB-59C5-213F-B95C2F55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10FDE-4FE7-1681-A5D3-CCF62D14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6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C2314-E5CE-4BD0-6A89-EF0E7FEBB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FC02F-734D-2853-98A1-56E74C69E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5F4AC-976C-D87C-1B28-057D8FAAA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6E88F-5346-8632-0833-0EB191D6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98557-D9DB-D928-B273-DCAFF4D6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7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421057-99DB-5547-3576-A888B00CCA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482CE-AEDB-1900-C9FF-BDA03C99E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96F9B-B9B8-89DC-733A-0EA38693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133B2-9D15-04A4-7FA0-66580B15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2AF9E-176F-E8E7-7D85-67A4F963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1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4D4A6-6007-4B21-B38B-43F9A214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BCD78-E687-1293-F0A5-0CDAD1441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A3B17-D34C-5D4D-8701-537C9BD89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310F2-768A-BFA0-2BDD-CB320801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A28DF-F6A1-6E89-4AA4-25930464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3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B1F53-39DA-CB6E-71BF-961799D0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90328-DF30-F3DA-B90F-E3CFDE5BA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58218-6AFC-F066-CF21-277F6D74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3B4CC-57FC-1AD1-0632-F739CEB60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BB38C-D631-CF6B-693A-93780E5E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6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AF585-3597-09BF-C6C1-C2450693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06454-5C57-8FC2-377D-C1B081249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B378-5F91-2F43-7004-0FF509D9B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FE09E-ACAB-82A3-1CE7-CE02C243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B89C5-AF10-3489-DC4B-6650CC88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3232D-43C0-027A-DA9C-AAB55654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2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5406-BBB1-6601-7409-EE920711C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36536-BA66-6FA2-5DC7-C1BD7E95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1E698-A045-9CE1-CE1D-271FEE0F3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E7CC2-217F-0FCA-28D8-BEFD694DE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E149-8EBE-0DCF-47A8-EE02112AB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D5B224-35E3-4E67-D695-AB7CEE133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6B7A3-C410-DD86-925A-2214131B4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76CD3-2E4E-44DC-224B-8F9C3C6A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3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C5F5B-F79F-4643-4983-1BEC5C2E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98010-9B40-76B1-A08A-28EE46C7E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99D838-E41E-E636-4858-3F24272F6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46A005-E728-69AD-97F6-501F80A8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9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70FA3-09F1-D3EC-3F95-59048354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C3CDF-1238-BA99-0DC1-9B593BEB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32593-04A9-8607-7477-5274BA3B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6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FD59-F0E9-D129-DD76-06111B29C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0A266-D781-20F0-339D-98AC6AAF7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F602A-DC6B-1427-715E-DF25FA352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4CAC2-3824-BDF7-7F28-8DE2559E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D45E-DE0A-666B-77AB-BC31C4D42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75D553-447F-7005-04DF-87711BB9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5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2D794-731F-CFCD-617F-6A1EA5EBA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EE17D7-4828-54E7-67D1-231BC049D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6C113-35D1-A685-5549-35B96BF61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15F8C-B8C5-AE2F-ACD5-1DFABE205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84769-3216-D14D-6356-F3F9F0C2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F4297-5789-DFEF-F0DC-764FE638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2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A1AD0A-772C-DE0A-43EF-516E3178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66115-D920-E030-BEF9-A58215780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5C93F-0459-A84E-1E25-D5572CD642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8FB7E6-C8A0-4A43-93FB-59C53FA608A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725AD-19B3-C5AF-8C4A-35BDC4D935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31F38-93C5-96D1-6809-A0A6CEFD1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C85B5C-3C22-40B5-ACF2-ECE2C50FC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1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65E6C0-B21F-D555-DE53-D3791CE1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SUPPLEMENTARY FIGURE. Number and percentage of COVID-19 outpatients aged ≥65 years who received a COVID-19 antiviral prescription for remdesivir, nirmatrelvir/ritonavir, or molnupiravir, by analysis period* — Truveta database,</a:t>
            </a:r>
            <a:r>
              <a:rPr lang="en-US" sz="2000" b="1" baseline="30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†</a:t>
            </a:r>
            <a:r>
              <a:rPr lang="en-US" sz="2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United States, June 2023–March 2025</a:t>
            </a:r>
            <a:br>
              <a:rPr lang="en-US" sz="2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20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6AA401F-B09B-5DEB-338D-EDCD7EECFB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158873"/>
              </p:ext>
            </p:extLst>
          </p:nvPr>
        </p:nvGraphicFramePr>
        <p:xfrm>
          <a:off x="838200" y="1524000"/>
          <a:ext cx="10515600" cy="465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9631E29-22F4-8550-B108-E387E52DB1CD}"/>
              </a:ext>
            </a:extLst>
          </p:cNvPr>
          <p:cNvSpPr txBox="1"/>
          <p:nvPr/>
        </p:nvSpPr>
        <p:spPr>
          <a:xfrm>
            <a:off x="838200" y="6176963"/>
            <a:ext cx="106394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Summer 2023 = Jun 1–Sep 30, 2023; fall-winter 2023–2024 = Oct 1, 2023–Feb 29, 2024; spring 2024 = Mar 1–May 31, 2024; summer 2024 = Jun 1–Sep 30, 2024; fall-winter 2024–2025 = Oct 1, 2024–Feb 28, 2025; spring 2025 = Mar 1–May 31, 2025</a:t>
            </a:r>
          </a:p>
          <a:p>
            <a:pPr>
              <a:spcAft>
                <a:spcPts val="300"/>
              </a:spcAft>
            </a:pPr>
            <a:r>
              <a:rPr lang="en-US" sz="1050" b="1" baseline="30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†</a:t>
            </a:r>
            <a:r>
              <a:rPr lang="en-US" sz="105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050" u="sng" dirty="0">
                <a:latin typeface="Calibri"/>
                <a:ea typeface="Calibri"/>
                <a:cs typeface="Times New Roman"/>
              </a:rPr>
              <a:t>https://www.truveta.com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23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a6c429-da2e-4048-9544-980a85bda17e">
      <Terms xmlns="http://schemas.microsoft.com/office/infopath/2007/PartnerControls"/>
    </lcf76f155ced4ddcb4097134ff3c332f>
    <TaxCatchAll xmlns="e5e97ec2-f806-4c51-96fe-0d7d4d3b657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C0D1FEB3AD1E4C8A11428DA1845E27" ma:contentTypeVersion="14" ma:contentTypeDescription="Create a new document." ma:contentTypeScope="" ma:versionID="e7495135af07b2f47bd5285d9115025e">
  <xsd:schema xmlns:xsd="http://www.w3.org/2001/XMLSchema" xmlns:xs="http://www.w3.org/2001/XMLSchema" xmlns:p="http://schemas.microsoft.com/office/2006/metadata/properties" xmlns:ns2="67a6c429-da2e-4048-9544-980a85bda17e" xmlns:ns3="e5e97ec2-f806-4c51-96fe-0d7d4d3b6574" targetNamespace="http://schemas.microsoft.com/office/2006/metadata/properties" ma:root="true" ma:fieldsID="98a86aefe7616676e63394e6a8027965" ns2:_="" ns3:_="">
    <xsd:import namespace="67a6c429-da2e-4048-9544-980a85bda17e"/>
    <xsd:import namespace="e5e97ec2-f806-4c51-96fe-0d7d4d3b65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a6c429-da2e-4048-9544-980a85bda1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97ec2-f806-4c51-96fe-0d7d4d3b657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1a2ce40-a159-4fad-9df0-e2302ffa2f93}" ma:internalName="TaxCatchAll" ma:showField="CatchAllData" ma:web="e5e97ec2-f806-4c51-96fe-0d7d4d3b65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FAB8FA-79C0-4D7D-A9CB-AEC530A683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04C274-9C91-450B-A020-1CBCE7737F5D}">
  <ds:schemaRefs>
    <ds:schemaRef ds:uri="67a6c429-da2e-4048-9544-980a85bda17e"/>
    <ds:schemaRef ds:uri="e5e97ec2-f806-4c51-96fe-0d7d4d3b6574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435B6C8-22B3-4E0D-95D6-FD4C213AF884}">
  <ds:schemaRefs>
    <ds:schemaRef ds:uri="67a6c429-da2e-4048-9544-980a85bda17e"/>
    <ds:schemaRef ds:uri="e5e97ec2-f806-4c51-96fe-0d7d4d3b657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132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Calibri Light</vt:lpstr>
      <vt:lpstr>Office Theme</vt:lpstr>
      <vt:lpstr>SUPPLEMENTARY FIGURE. Number and percentage of COVID-19 outpatients aged ≥65 years who received a COVID-19 antiviral prescription for remdesivir, nirmatrelvir/ritonavir, or molnupiravir, by analysis period* — Truveta database,† United States, June 2023–March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Gindler</dc:creator>
  <cp:lastModifiedBy>Jacqueline Gindler</cp:lastModifiedBy>
  <cp:revision>5</cp:revision>
  <dcterms:created xsi:type="dcterms:W3CDTF">2025-12-11T13:08:54Z</dcterms:created>
  <dcterms:modified xsi:type="dcterms:W3CDTF">2026-01-21T13:21:53Z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2025-12-11T15:22:24Z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f4acb0d5-e5dd-4942-8ecd-6fa67c264c63</vt:lpwstr>
  </property>
  <property fmtid="{D5CDD505-2E9C-101B-9397-08002B2CF9AE}" pid="8" name="MSIP_Label_7b94a7b8-f06c-4dfe-bdcc-9b548fd58c31_ContentBits">
    <vt:lpwstr>0</vt:lpwstr>
  </property>
  <property fmtid="{D5CDD505-2E9C-101B-9397-08002B2CF9AE}" pid="9" name="MSIP_Label_7b94a7b8-f06c-4dfe-bdcc-9b548fd58c31_Tag">
    <vt:lpwstr>10, 0, 1, 1</vt:lpwstr>
  </property>
  <property fmtid="{D5CDD505-2E9C-101B-9397-08002B2CF9AE}" pid="10" name="ContentTypeId">
    <vt:lpwstr>0x010100A1C0D1FEB3AD1E4C8A11428DA1845E27</vt:lpwstr>
  </property>
  <property fmtid="{D5CDD505-2E9C-101B-9397-08002B2CF9AE}" pid="11" name="MediaServiceImageTags">
    <vt:lpwstr/>
  </property>
</Properties>
</file>