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5.xml" ContentType="application/vnd.openxmlformats-officedocument.presentationml.notesSlid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9.xml" ContentType="application/vnd.openxmlformats-officedocument.presentationml.notesSlid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40.xml" ContentType="application/vnd.openxmlformats-officedocument.presentationml.notesSlid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41.xml" ContentType="application/vnd.openxmlformats-officedocument.presentationml.notesSlid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42.xml" ContentType="application/vnd.openxmlformats-officedocument.presentationml.notesSlide+xml"/>
  <Override PartName="/ppt/charts/chart10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43.xml" ContentType="application/vnd.openxmlformats-officedocument.presentationml.notesSlide+xml"/>
  <Override PartName="/ppt/charts/chart11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44.xml" ContentType="application/vnd.openxmlformats-officedocument.presentationml.notesSlide+xml"/>
  <Override PartName="/ppt/charts/chart12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charts/chart13.xml" ContentType="application/vnd.openxmlformats-officedocument.drawingml.chart+xml"/>
  <Override PartName="/ppt/theme/themeOverride3.xml" ContentType="application/vnd.openxmlformats-officedocument.themeOverride+xml"/>
  <Override PartName="/ppt/drawings/drawing1.xml" ContentType="application/vnd.openxmlformats-officedocument.drawingml.chartshapes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charts/chart14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charts/chart15.xml" ContentType="application/vnd.openxmlformats-officedocument.drawingml.chart+xml"/>
  <Override PartName="/ppt/theme/themeOverride4.xml" ContentType="application/vnd.openxmlformats-officedocument.themeOverride+xml"/>
  <Override PartName="/ppt/notesSlides/notesSlide53.xml" ContentType="application/vnd.openxmlformats-officedocument.presentationml.notesSlide+xml"/>
  <Override PartName="/ppt/charts/chart16.xml" ContentType="application/vnd.openxmlformats-officedocument.drawingml.chart+xml"/>
  <Override PartName="/ppt/theme/themeOverride5.xml" ContentType="application/vnd.openxmlformats-officedocument.themeOverride+xml"/>
  <Override PartName="/ppt/notesSlides/notesSlide54.xml" ContentType="application/vnd.openxmlformats-officedocument.presentationml.notesSlide+xml"/>
  <Override PartName="/ppt/charts/chart17.xml" ContentType="application/vnd.openxmlformats-officedocument.drawingml.chart+xml"/>
  <Override PartName="/ppt/theme/themeOverride6.xml" ContentType="application/vnd.openxmlformats-officedocument.themeOverride+xml"/>
  <Override PartName="/ppt/notesSlides/notesSlide55.xml" ContentType="application/vnd.openxmlformats-officedocument.presentationml.notesSlide+xml"/>
  <Override PartName="/ppt/charts/chart18.xml" ContentType="application/vnd.openxmlformats-officedocument.drawingml.chart+xml"/>
  <Override PartName="/ppt/theme/themeOverride7.xml" ContentType="application/vnd.openxmlformats-officedocument.themeOverride+xml"/>
  <Override PartName="/ppt/notesSlides/notesSlide56.xml" ContentType="application/vnd.openxmlformats-officedocument.presentationml.notesSlide+xml"/>
  <Override PartName="/ppt/charts/chart19.xml" ContentType="application/vnd.openxmlformats-officedocument.drawingml.chart+xml"/>
  <Override PartName="/ppt/theme/themeOverride8.xml" ContentType="application/vnd.openxmlformats-officedocument.themeOverr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charts/chart20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21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22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charts/chart23.xml" ContentType="application/vnd.openxmlformats-officedocument.drawingml.chart+xml"/>
  <Override PartName="/ppt/notesSlides/notesSlide62.xml" ContentType="application/vnd.openxmlformats-officedocument.presentationml.notesSlide+xml"/>
  <Override PartName="/ppt/charts/chart24.xml" ContentType="application/vnd.openxmlformats-officedocument.drawingml.chart+xml"/>
  <Override PartName="/ppt/notesSlides/notesSlide63.xml" ContentType="application/vnd.openxmlformats-officedocument.presentationml.notesSlide+xml"/>
  <Override PartName="/ppt/charts/chart25.xml" ContentType="application/vnd.openxmlformats-officedocument.drawingml.chart+xml"/>
  <Override PartName="/ppt/notesSlides/notesSlide64.xml" ContentType="application/vnd.openxmlformats-officedocument.presentationml.notesSlide+xml"/>
  <Override PartName="/ppt/charts/chart26.xml" ContentType="application/vnd.openxmlformats-officedocument.drawingml.chart+xml"/>
  <Override PartName="/ppt/theme/themeOverride9.xml" ContentType="application/vnd.openxmlformats-officedocument.themeOverride+xml"/>
  <Override PartName="/ppt/notesSlides/notesSlide65.xml" ContentType="application/vnd.openxmlformats-officedocument.presentationml.notesSlide+xml"/>
  <Override PartName="/ppt/charts/chart27.xml" ContentType="application/vnd.openxmlformats-officedocument.drawingml.chart+xml"/>
  <Override PartName="/ppt/notesSlides/notesSlide66.xml" ContentType="application/vnd.openxmlformats-officedocument.presentationml.notesSlide+xml"/>
  <Override PartName="/ppt/charts/chart28.xml" ContentType="application/vnd.openxmlformats-officedocument.drawingml.chart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charts/chart29.xml" ContentType="application/vnd.openxmlformats-officedocument.drawingml.chart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charts/chart30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4"/>
  </p:sldMasterIdLst>
  <p:notesMasterIdLst>
    <p:notesMasterId r:id="rId94"/>
  </p:notes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346" r:id="rId38"/>
    <p:sldId id="291" r:id="rId39"/>
    <p:sldId id="292" r:id="rId40"/>
    <p:sldId id="293" r:id="rId41"/>
    <p:sldId id="294" r:id="rId42"/>
    <p:sldId id="347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45" r:id="rId87"/>
    <p:sldId id="340" r:id="rId88"/>
    <p:sldId id="341" r:id="rId89"/>
    <p:sldId id="342" r:id="rId90"/>
    <p:sldId id="343" r:id="rId91"/>
    <p:sldId id="344" r:id="rId92"/>
    <p:sldId id="348" r:id="rId9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4DB2600-21EE-D893-DD4F-9291234FEEBB}" name="Lucido, Briana (CDC/GHC/DGHP)" initials="LB(" userId="S::KPQ7@cdc.gov::6e1083d0-5170-4474-b4a4-63e2f31446d3" providerId="AD"/>
  <p188:author id="{813E3416-FA04-957D-15E1-16A5CA630B82}" name="Harris, Julie (CDC/GHC/DGHP)" initials="HJ(" userId="S::ggt5@cdc.gov::f314a2f1-d216-401e-99c8-e30988af447c" providerId="AD"/>
  <p188:author id="{B692A5F4-97DE-BB51-F96B-B9FECA0E4692}" name="Guerra, Marta (CDC/GHC/DGHP)" initials="G(" userId="S::hzg4@cdc.gov::d7d9e8b8-b328-4938-bdb6-031756c4f46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941D"/>
    <a:srgbClr val="009900"/>
    <a:srgbClr val="0065A4"/>
    <a:srgbClr val="A2D08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87"/>
    <p:restoredTop sz="72506" autoAdjust="0"/>
  </p:normalViewPr>
  <p:slideViewPr>
    <p:cSldViewPr snapToGrid="0">
      <p:cViewPr>
        <p:scale>
          <a:sx n="50" d="100"/>
          <a:sy n="50" d="100"/>
        </p:scale>
        <p:origin x="1048" y="32"/>
      </p:cViewPr>
      <p:guideLst/>
    </p:cSldViewPr>
  </p:slideViewPr>
  <p:notesTextViewPr>
    <p:cViewPr>
      <p:scale>
        <a:sx n="1" d="1"/>
        <a:sy n="1" d="1"/>
      </p:scale>
      <p:origin x="0" y="-208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presProps" Target="presProps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notesMaster" Target="notesMasters/notesMaster1.xml"/><Relationship Id="rId9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theme" Target="theme/theme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4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5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9.xlsx"/><Relationship Id="rId1" Type="http://schemas.openxmlformats.org/officeDocument/2006/relationships/themeOverride" Target="../theme/themeOverride6.xm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0.xlsx"/><Relationship Id="rId1" Type="http://schemas.openxmlformats.org/officeDocument/2006/relationships/themeOverride" Target="../theme/themeOverride7.xml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1.xlsx"/><Relationship Id="rId1" Type="http://schemas.openxmlformats.org/officeDocument/2006/relationships/themeOverride" Target="../theme/themeOverride8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\\Cdc\project\OD_CGH_DPHSWD\Training\AccelerationContract\CDC_Latest\CDC_1_Frontline\Workshop%201\FETP-F_1.06_Display\Disease%20X,%20Country%20Y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file:///\\Cdc\project\OD_CGH_DPHSWD\Training\AccelerationContract\CDC_Latest\CDC_1_Frontline\Workshop%201\FETP-F_1.06_Display\Disease%20X,%20Country%20Y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6.xlsx"/><Relationship Id="rId1" Type="http://schemas.openxmlformats.org/officeDocument/2006/relationships/themeOverride" Target="../theme/themeOverride9.xml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0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507016622922132"/>
          <c:y val="9.7195539307493195E-2"/>
          <c:w val="0.86233348925443698"/>
          <c:h val="0.770987204724408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Série 1</c:v>
                </c:pt>
              </c:strCache>
            </c:strRef>
          </c:tx>
          <c:spPr>
            <a:solidFill>
              <a:srgbClr val="0065A4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elete val="1"/>
          </c:dLbls>
          <c:cat>
            <c:strRef>
              <c:f>Sheet1!$A$2:$A$11</c:f>
              <c:strCache>
                <c:ptCount val="10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  <c:pt idx="7">
                  <c:v>H</c:v>
                </c:pt>
                <c:pt idx="8">
                  <c:v>I</c:v>
                </c:pt>
                <c:pt idx="9">
                  <c:v>J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36.799999999999997</c:v>
                </c:pt>
                <c:pt idx="1">
                  <c:v>18.7</c:v>
                </c:pt>
                <c:pt idx="2">
                  <c:v>13.5</c:v>
                </c:pt>
                <c:pt idx="3">
                  <c:v>9.8000000000000007</c:v>
                </c:pt>
                <c:pt idx="4">
                  <c:v>7.3</c:v>
                </c:pt>
                <c:pt idx="5">
                  <c:v>5.7</c:v>
                </c:pt>
                <c:pt idx="6">
                  <c:v>3.6</c:v>
                </c:pt>
                <c:pt idx="7">
                  <c:v>2.6</c:v>
                </c:pt>
                <c:pt idx="8">
                  <c:v>2.1</c:v>
                </c:pt>
                <c:pt idx="9">
                  <c:v>0</c:v>
                </c:pt>
              </c:numCache>
            </c:numRef>
          </c:val>
          <c:extLst xmlns:mc="http://schemas.openxmlformats.org/markup-compatibility/2006" xmlns:c14="http://schemas.microsoft.com/office/drawing/2007/8/2/chart" xmlns:c16="http://schemas.microsoft.com/office/drawing/2014/chart">
            <c:ext xmlns:c16="http://schemas.microsoft.com/office/drawing/2014/chart" uri="{C3380CC4-5D6E-409C-BE32-E72D297353CC}">
              <c16:uniqueId val="{00000000-18CF-45F7-A9D2-EA41E4A6BD8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2"/>
        <c:overlap val="-27"/>
        <c:axId val="-2099128040"/>
        <c:axId val="-2099095912"/>
      </c:barChart>
      <c:catAx>
        <c:axId val="-2099128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00953A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99095912"/>
        <c:crosses val="autoZero"/>
        <c:auto val="1"/>
        <c:lblAlgn val="ctr"/>
        <c:lblOffset val="0"/>
        <c:noMultiLvlLbl val="0"/>
      </c:catAx>
      <c:valAx>
        <c:axId val="-20990959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>
                    <a:solidFill>
                      <a:schemeClr val="tx1"/>
                    </a:solidFill>
                  </a:rPr>
                  <a:t>Proporção de </a:t>
                </a:r>
                <a:r>
                  <a:rPr lang="en-US" sz="1200" baseline="0">
                    <a:solidFill>
                      <a:schemeClr val="tx1"/>
                    </a:solidFill>
                  </a:rPr>
                  <a:t>inquiridos</a:t>
                </a:r>
                <a:endParaRPr lang="en-US" sz="120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0"/>
              <c:y val="0.117269639656524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rgbClr val="00953A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99128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rgbClr val="00820C"/>
              </a:solidFill>
              <a:round/>
            </a:ln>
            <a:effectLst/>
          </c:spPr>
          <c:marker>
            <c:symbol val="none"/>
          </c:marker>
          <c:cat>
            <c:numRef>
              <c:f>Sheet1!$B$4:$AH$4</c:f>
              <c:numCache>
                <c:formatCode>General</c:formatCode>
                <c:ptCount val="3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</c:numCache>
            </c:numRef>
          </c:cat>
          <c:val>
            <c:numRef>
              <c:f>Sheet1!$B$5:$AH$5</c:f>
              <c:numCache>
                <c:formatCode>General</c:formatCode>
                <c:ptCount val="33"/>
                <c:pt idx="0">
                  <c:v>0</c:v>
                </c:pt>
                <c:pt idx="1">
                  <c:v>3</c:v>
                </c:pt>
                <c:pt idx="2">
                  <c:v>5</c:v>
                </c:pt>
                <c:pt idx="3">
                  <c:v>1</c:v>
                </c:pt>
                <c:pt idx="4">
                  <c:v>4</c:v>
                </c:pt>
                <c:pt idx="5">
                  <c:v>1</c:v>
                </c:pt>
                <c:pt idx="6">
                  <c:v>0</c:v>
                </c:pt>
                <c:pt idx="7">
                  <c:v>3</c:v>
                </c:pt>
                <c:pt idx="8">
                  <c:v>6</c:v>
                </c:pt>
                <c:pt idx="9">
                  <c:v>14</c:v>
                </c:pt>
                <c:pt idx="10">
                  <c:v>16</c:v>
                </c:pt>
                <c:pt idx="11">
                  <c:v>7</c:v>
                </c:pt>
                <c:pt idx="12">
                  <c:v>9</c:v>
                </c:pt>
                <c:pt idx="13">
                  <c:v>4</c:v>
                </c:pt>
                <c:pt idx="14">
                  <c:v>6</c:v>
                </c:pt>
                <c:pt idx="15">
                  <c:v>6</c:v>
                </c:pt>
                <c:pt idx="16">
                  <c:v>17</c:v>
                </c:pt>
                <c:pt idx="17">
                  <c:v>18</c:v>
                </c:pt>
                <c:pt idx="18">
                  <c:v>17</c:v>
                </c:pt>
                <c:pt idx="19">
                  <c:v>13</c:v>
                </c:pt>
                <c:pt idx="20">
                  <c:v>15</c:v>
                </c:pt>
                <c:pt idx="21">
                  <c:v>17</c:v>
                </c:pt>
                <c:pt idx="22">
                  <c:v>24</c:v>
                </c:pt>
                <c:pt idx="23">
                  <c:v>15</c:v>
                </c:pt>
                <c:pt idx="24">
                  <c:v>18</c:v>
                </c:pt>
                <c:pt idx="25">
                  <c:v>28</c:v>
                </c:pt>
                <c:pt idx="26">
                  <c:v>23</c:v>
                </c:pt>
                <c:pt idx="27">
                  <c:v>36</c:v>
                </c:pt>
                <c:pt idx="28">
                  <c:v>35</c:v>
                </c:pt>
                <c:pt idx="29">
                  <c:v>56</c:v>
                </c:pt>
                <c:pt idx="30">
                  <c:v>38</c:v>
                </c:pt>
                <c:pt idx="31">
                  <c:v>86</c:v>
                </c:pt>
                <c:pt idx="32">
                  <c:v>106</c:v>
                </c:pt>
              </c:numCache>
            </c:numRef>
          </c:val>
          <c:smooth val="0"/>
          <c:extLst xmlns:mc="http://schemas.openxmlformats.org/markup-compatibility/2006" xmlns:c14="http://schemas.microsoft.com/office/drawing/2007/8/2/chart" xmlns:c16="http://schemas.microsoft.com/office/drawing/2014/chart">
            <c:ext xmlns:c16="http://schemas.microsoft.com/office/drawing/2014/chart" uri="{C3380CC4-5D6E-409C-BE32-E72D297353CC}">
              <c16:uniqueId val="{00000000-2E23-4B11-AE9A-3030A2A65C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53341232"/>
        <c:axId val="453333688"/>
      </c:lineChart>
      <c:catAx>
        <c:axId val="45334123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 baseline="0">
                    <a:solidFill>
                      <a:schemeClr val="tx1"/>
                    </a:solidFill>
                  </a:rPr>
                  <a:t>Semana da Vigilância, 2019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3333688"/>
        <c:crosses val="autoZero"/>
        <c:auto val="1"/>
        <c:lblAlgn val="ctr"/>
        <c:lblOffset val="100"/>
        <c:tickLblSkip val="2"/>
        <c:noMultiLvlLbl val="0"/>
      </c:catAx>
      <c:valAx>
        <c:axId val="453333688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 baseline="0">
                    <a:solidFill>
                      <a:schemeClr val="tx1"/>
                    </a:solidFill>
                  </a:rPr>
                  <a:t>N.º Casos confirmados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 w="190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3341232"/>
        <c:crosses val="autoZero"/>
        <c:crossBetween val="between"/>
        <c:minorUnit val="10"/>
      </c:valAx>
      <c:spPr>
        <a:solidFill>
          <a:schemeClr val="bg1"/>
        </a:solidFill>
        <a:ln w="25400"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rgbClr val="00820C"/>
              </a:solidFill>
              <a:round/>
            </a:ln>
            <a:effectLst/>
          </c:spPr>
          <c:marker>
            <c:symbol val="none"/>
          </c:marker>
          <c:cat>
            <c:numRef>
              <c:f>Sheet1!$B$4:$AH$4</c:f>
              <c:numCache>
                <c:formatCode>General</c:formatCode>
                <c:ptCount val="3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</c:numCache>
            </c:numRef>
          </c:cat>
          <c:val>
            <c:numRef>
              <c:f>Sheet1!$B$5:$AH$5</c:f>
              <c:numCache>
                <c:formatCode>General</c:formatCode>
                <c:ptCount val="33"/>
                <c:pt idx="0">
                  <c:v>0</c:v>
                </c:pt>
                <c:pt idx="1">
                  <c:v>3</c:v>
                </c:pt>
                <c:pt idx="2">
                  <c:v>5</c:v>
                </c:pt>
                <c:pt idx="3">
                  <c:v>1</c:v>
                </c:pt>
                <c:pt idx="4">
                  <c:v>4</c:v>
                </c:pt>
                <c:pt idx="5">
                  <c:v>1</c:v>
                </c:pt>
                <c:pt idx="6">
                  <c:v>0</c:v>
                </c:pt>
                <c:pt idx="7">
                  <c:v>3</c:v>
                </c:pt>
                <c:pt idx="8">
                  <c:v>6</c:v>
                </c:pt>
                <c:pt idx="9">
                  <c:v>14</c:v>
                </c:pt>
                <c:pt idx="10">
                  <c:v>16</c:v>
                </c:pt>
                <c:pt idx="11">
                  <c:v>7</c:v>
                </c:pt>
                <c:pt idx="12">
                  <c:v>9</c:v>
                </c:pt>
                <c:pt idx="13">
                  <c:v>4</c:v>
                </c:pt>
                <c:pt idx="14">
                  <c:v>6</c:v>
                </c:pt>
                <c:pt idx="15">
                  <c:v>6</c:v>
                </c:pt>
                <c:pt idx="16">
                  <c:v>17</c:v>
                </c:pt>
                <c:pt idx="17">
                  <c:v>18</c:v>
                </c:pt>
                <c:pt idx="18">
                  <c:v>17</c:v>
                </c:pt>
                <c:pt idx="19">
                  <c:v>13</c:v>
                </c:pt>
                <c:pt idx="20">
                  <c:v>15</c:v>
                </c:pt>
                <c:pt idx="21">
                  <c:v>17</c:v>
                </c:pt>
                <c:pt idx="22">
                  <c:v>24</c:v>
                </c:pt>
                <c:pt idx="23">
                  <c:v>15</c:v>
                </c:pt>
                <c:pt idx="24">
                  <c:v>18</c:v>
                </c:pt>
                <c:pt idx="25">
                  <c:v>28</c:v>
                </c:pt>
                <c:pt idx="26">
                  <c:v>23</c:v>
                </c:pt>
                <c:pt idx="27">
                  <c:v>36</c:v>
                </c:pt>
                <c:pt idx="28">
                  <c:v>35</c:v>
                </c:pt>
                <c:pt idx="29">
                  <c:v>56</c:v>
                </c:pt>
                <c:pt idx="30">
                  <c:v>38</c:v>
                </c:pt>
                <c:pt idx="31">
                  <c:v>86</c:v>
                </c:pt>
                <c:pt idx="32">
                  <c:v>106</c:v>
                </c:pt>
              </c:numCache>
            </c:numRef>
          </c:val>
          <c:smooth val="0"/>
          <c:extLst xmlns:mc="http://schemas.openxmlformats.org/markup-compatibility/2006" xmlns:c14="http://schemas.microsoft.com/office/drawing/2007/8/2/chart" xmlns:c16="http://schemas.microsoft.com/office/drawing/2014/chart">
            <c:ext xmlns:c16="http://schemas.microsoft.com/office/drawing/2014/chart" uri="{C3380CC4-5D6E-409C-BE32-E72D297353CC}">
              <c16:uniqueId val="{00000000-8E8A-49D8-B38B-C1232EA109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53341232"/>
        <c:axId val="453333688"/>
      </c:lineChart>
      <c:catAx>
        <c:axId val="45334123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 baseline="0">
                    <a:solidFill>
                      <a:schemeClr val="tx1"/>
                    </a:solidFill>
                  </a:rPr>
                  <a:t>Semana da Vigilância, 2019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3333688"/>
        <c:crosses val="autoZero"/>
        <c:auto val="1"/>
        <c:lblAlgn val="ctr"/>
        <c:lblOffset val="100"/>
        <c:tickLblSkip val="2"/>
        <c:noMultiLvlLbl val="0"/>
      </c:catAx>
      <c:valAx>
        <c:axId val="453333688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 baseline="0">
                    <a:solidFill>
                      <a:schemeClr val="tx1"/>
                    </a:solidFill>
                  </a:rPr>
                  <a:t>N.º Casos confirmados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 w="190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3341232"/>
        <c:crosses val="autoZero"/>
        <c:crossBetween val="between"/>
        <c:minorUnit val="10"/>
      </c:valAx>
      <c:spPr>
        <a:solidFill>
          <a:schemeClr val="bg1"/>
        </a:solidFill>
        <a:ln w="25400"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Visceral</c:v>
                </c:pt>
              </c:strCache>
            </c:strRef>
          </c:tx>
          <c:spPr>
            <a:ln w="31750" cap="rnd">
              <a:solidFill>
                <a:srgbClr val="0065A4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rgbClr val="0065A4"/>
              </a:solidFill>
              <a:ln w="38100">
                <a:solidFill>
                  <a:srgbClr val="0065A4"/>
                </a:solidFill>
              </a:ln>
              <a:effectLst/>
            </c:spPr>
          </c:marker>
          <c:cat>
            <c:numRef>
              <c:f>Sheet1!$A$2:$A$14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3597</c:v>
                </c:pt>
                <c:pt idx="1">
                  <c:v>3651</c:v>
                </c:pt>
                <c:pt idx="2">
                  <c:v>3604</c:v>
                </c:pt>
                <c:pt idx="3">
                  <c:v>3852</c:v>
                </c:pt>
                <c:pt idx="4">
                  <c:v>3693</c:v>
                </c:pt>
                <c:pt idx="5">
                  <c:v>3716</c:v>
                </c:pt>
                <c:pt idx="6">
                  <c:v>3894</c:v>
                </c:pt>
                <c:pt idx="7">
                  <c:v>2770</c:v>
                </c:pt>
                <c:pt idx="8">
                  <c:v>3253</c:v>
                </c:pt>
                <c:pt idx="9">
                  <c:v>3453</c:v>
                </c:pt>
                <c:pt idx="10">
                  <c:v>3289</c:v>
                </c:pt>
                <c:pt idx="11">
                  <c:v>3200</c:v>
                </c:pt>
                <c:pt idx="12">
                  <c:v>4297</c:v>
                </c:pt>
              </c:numCache>
            </c:numRef>
          </c:val>
          <c:smooth val="0"/>
          <c:extLst xmlns:mc="http://schemas.openxmlformats.org/markup-compatibility/2006" xmlns:c14="http://schemas.microsoft.com/office/drawing/2007/8/2/chart" xmlns:c16="http://schemas.microsoft.com/office/drawing/2014/chart" xmlns:c16r3="http://schemas.microsoft.com/office/drawing/2017/03/chart">
            <c:ext xmlns:c16="http://schemas.microsoft.com/office/drawing/2014/chart" uri="{C3380CC4-5D6E-409C-BE32-E72D297353CC}">
              <c16:uniqueId val="{00000000-5152-459E-B870-B5161E82107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Cutâneo</c:v>
                </c:pt>
              </c:strCache>
            </c:strRef>
          </c:tx>
          <c:spPr>
            <a:ln w="31750" cap="sq">
              <a:solidFill>
                <a:schemeClr val="accent2">
                  <a:lumMod val="50000"/>
                </a:schemeClr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rgbClr val="F7941D"/>
              </a:solidFill>
              <a:ln w="38100">
                <a:solidFill>
                  <a:schemeClr val="accent2">
                    <a:lumMod val="50000"/>
                  </a:schemeClr>
                </a:solidFill>
              </a:ln>
              <a:effectLst/>
            </c:spPr>
          </c:marker>
          <c:cat>
            <c:numRef>
              <c:f>Sheet1!$A$2:$A$14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Sheet1!$C$2:$C$14</c:f>
              <c:numCache>
                <c:formatCode>General</c:formatCode>
                <c:ptCount val="13"/>
                <c:pt idx="0">
                  <c:v>26685</c:v>
                </c:pt>
                <c:pt idx="1">
                  <c:v>22397</c:v>
                </c:pt>
                <c:pt idx="2">
                  <c:v>21530</c:v>
                </c:pt>
                <c:pt idx="3">
                  <c:v>20123</c:v>
                </c:pt>
                <c:pt idx="4">
                  <c:v>21989</c:v>
                </c:pt>
                <c:pt idx="5">
                  <c:v>22397</c:v>
                </c:pt>
                <c:pt idx="6">
                  <c:v>21395</c:v>
                </c:pt>
                <c:pt idx="7">
                  <c:v>23547</c:v>
                </c:pt>
                <c:pt idx="8">
                  <c:v>18226</c:v>
                </c:pt>
                <c:pt idx="9">
                  <c:v>20418</c:v>
                </c:pt>
                <c:pt idx="10">
                  <c:v>19395</c:v>
                </c:pt>
                <c:pt idx="11">
                  <c:v>12690</c:v>
                </c:pt>
                <c:pt idx="12">
                  <c:v>17809</c:v>
                </c:pt>
              </c:numCache>
            </c:numRef>
          </c:val>
          <c:smooth val="0"/>
          <c:extLst xmlns:mc="http://schemas.openxmlformats.org/markup-compatibility/2006" xmlns:c14="http://schemas.microsoft.com/office/drawing/2007/8/2/chart" xmlns:c16="http://schemas.microsoft.com/office/drawing/2014/chart" xmlns:c16r3="http://schemas.microsoft.com/office/drawing/2017/03/chart">
            <c:ext xmlns:c16="http://schemas.microsoft.com/office/drawing/2014/chart" uri="{C3380CC4-5D6E-409C-BE32-E72D297353CC}">
              <c16:uniqueId val="{00000001-5152-459E-B870-B5161E8210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80950416"/>
        <c:axId val="1964578784"/>
      </c:lineChart>
      <c:catAx>
        <c:axId val="48095041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>
                    <a:solidFill>
                      <a:schemeClr val="tx1"/>
                    </a:solidFill>
                  </a:rPr>
                  <a:t>Ano</a:t>
                </a:r>
              </a:p>
            </c:rich>
          </c:tx>
          <c:layout>
            <c:manualLayout>
              <c:xMode val="edge"/>
              <c:yMode val="edge"/>
              <c:x val="0.45489933925504777"/>
              <c:y val="0.895243334260365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64578784"/>
        <c:crosses val="autoZero"/>
        <c:auto val="1"/>
        <c:lblAlgn val="ctr"/>
        <c:lblOffset val="100"/>
        <c:noMultiLvlLbl val="0"/>
      </c:catAx>
      <c:valAx>
        <c:axId val="1964578784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>
                    <a:solidFill>
                      <a:schemeClr val="tx1"/>
                    </a:solidFill>
                  </a:rPr>
                  <a:t>N.º de </a:t>
                </a:r>
                <a:r>
                  <a:rPr lang="en-US" sz="2000" baseline="0">
                    <a:solidFill>
                      <a:schemeClr val="tx1"/>
                    </a:solidFill>
                  </a:rPr>
                  <a:t>casos comunicados</a:t>
                </a:r>
                <a:endParaRPr lang="en-US" sz="200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3.8725053340965864E-3"/>
              <c:y val="0.1479584013302618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80950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62412507805994999"/>
          <c:y val="6.1795433754812258E-2"/>
          <c:w val="0.31763931843337567"/>
          <c:h val="9.324254397484450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  <c:extLst xmlns:mc="http://schemas.openxmlformats.org/markup-compatibility/2006" xmlns:c14="http://schemas.microsoft.com/office/drawing/2007/8/2/chart" xmlns:c16="http://schemas.microsoft.com/office/drawing/2014/chart" xmlns:c16r3="http://schemas.microsoft.com/office/drawing/2017/03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335995805954062"/>
          <c:y val="0.23866055467562575"/>
          <c:w val="0.82942959969760377"/>
          <c:h val="0.5908833993755974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Bovinos Casos</c:v>
                </c:pt>
              </c:strCache>
            </c:strRef>
          </c:tx>
          <c:spPr>
            <a:ln w="38100" cap="rnd">
              <a:solidFill>
                <a:srgbClr val="0065A4"/>
              </a:solidFill>
              <a:round/>
            </a:ln>
            <a:effectLst/>
          </c:spPr>
          <c:marker>
            <c:symbol val="circle"/>
            <c:size val="9"/>
            <c:spPr>
              <a:solidFill>
                <a:srgbClr val="0065A4"/>
              </a:solidFill>
              <a:ln>
                <a:solidFill>
                  <a:srgbClr val="0065A4"/>
                </a:solidFill>
              </a:ln>
            </c:spPr>
          </c:marker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</c:v>
                </c:pt>
                <c:pt idx="1">
                  <c:v>7</c:v>
                </c:pt>
                <c:pt idx="2">
                  <c:v>10</c:v>
                </c:pt>
                <c:pt idx="3">
                  <c:v>12</c:v>
                </c:pt>
                <c:pt idx="4">
                  <c:v>14</c:v>
                </c:pt>
                <c:pt idx="5">
                  <c:v>13</c:v>
                </c:pt>
                <c:pt idx="6">
                  <c:v>16</c:v>
                </c:pt>
                <c:pt idx="7">
                  <c:v>29</c:v>
                </c:pt>
                <c:pt idx="8">
                  <c:v>38</c:v>
                </c:pt>
                <c:pt idx="9">
                  <c:v>42</c:v>
                </c:pt>
                <c:pt idx="10">
                  <c:v>50</c:v>
                </c:pt>
                <c:pt idx="11">
                  <c:v>45</c:v>
                </c:pt>
              </c:numCache>
            </c:numRef>
          </c:val>
          <c:smooth val="0"/>
          <c:extLst xmlns:mc="http://schemas.openxmlformats.org/markup-compatibility/2006" xmlns:c14="http://schemas.microsoft.com/office/drawing/2007/8/2/chart" xmlns:c16="http://schemas.microsoft.com/office/drawing/2014/chart">
            <c:ext xmlns:c16="http://schemas.microsoft.com/office/drawing/2014/chart" uri="{C3380CC4-5D6E-409C-BE32-E72D297353CC}">
              <c16:uniqueId val="{00000000-30EA-489B-A5ED-92AED0D2BDE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Casos humanos</c:v>
                </c:pt>
              </c:strCache>
            </c:strRef>
          </c:tx>
          <c:spPr>
            <a:ln w="38100" cap="rnd">
              <a:solidFill>
                <a:srgbClr val="109648"/>
              </a:solidFill>
              <a:prstDash val="solid"/>
              <a:round/>
            </a:ln>
            <a:effectLst/>
          </c:spPr>
          <c:marker>
            <c:spPr>
              <a:solidFill>
                <a:srgbClr val="109648"/>
              </a:solidFill>
              <a:ln>
                <a:solidFill>
                  <a:srgbClr val="109648"/>
                </a:solidFill>
              </a:ln>
            </c:spPr>
          </c:marker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</c:v>
                </c:pt>
                <c:pt idx="1">
                  <c:v>1</c:v>
                </c:pt>
                <c:pt idx="2">
                  <c:v>4</c:v>
                </c:pt>
                <c:pt idx="3">
                  <c:v>5</c:v>
                </c:pt>
                <c:pt idx="4">
                  <c:v>3</c:v>
                </c:pt>
                <c:pt idx="5">
                  <c:v>4</c:v>
                </c:pt>
                <c:pt idx="6">
                  <c:v>5</c:v>
                </c:pt>
                <c:pt idx="7">
                  <c:v>7</c:v>
                </c:pt>
                <c:pt idx="8">
                  <c:v>17</c:v>
                </c:pt>
                <c:pt idx="9">
                  <c:v>18</c:v>
                </c:pt>
                <c:pt idx="10">
                  <c:v>23</c:v>
                </c:pt>
                <c:pt idx="11">
                  <c:v>25</c:v>
                </c:pt>
              </c:numCache>
            </c:numRef>
          </c:val>
          <c:smooth val="0"/>
          <c:extLst xmlns:mc="http://schemas.openxmlformats.org/markup-compatibility/2006" xmlns:c14="http://schemas.microsoft.com/office/drawing/2007/8/2/chart" xmlns:c16="http://schemas.microsoft.com/office/drawing/2014/chart">
            <c:ext xmlns:c16="http://schemas.microsoft.com/office/drawing/2014/chart" uri="{C3380CC4-5D6E-409C-BE32-E72D297353CC}">
              <c16:uniqueId val="{00000001-30EA-489B-A5ED-92AED0D2BD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72153432"/>
        <c:axId val="-2072146920"/>
      </c:lineChart>
      <c:catAx>
        <c:axId val="-207215343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 baseline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Mês</a:t>
                </a:r>
              </a:p>
            </c:rich>
          </c:tx>
          <c:layout>
            <c:manualLayout>
              <c:xMode val="edge"/>
              <c:yMode val="edge"/>
              <c:x val="0.49192494959869149"/>
              <c:y val="0.9013941099997533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0"/>
        <c:majorTickMark val="out"/>
        <c:minorTickMark val="none"/>
        <c:tickLblPos val="nextTo"/>
        <c:spPr>
          <a:noFill/>
          <a:ln w="12700" cap="flat" cmpd="sng" algn="ctr">
            <a:solidFill>
              <a:srgbClr val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-2072146920"/>
        <c:crosses val="autoZero"/>
        <c:auto val="1"/>
        <c:lblAlgn val="ctr"/>
        <c:lblOffset val="100"/>
        <c:noMultiLvlLbl val="0"/>
      </c:catAx>
      <c:valAx>
        <c:axId val="-207214692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 baseline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N.º de casos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rgbClr val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-2072153432"/>
        <c:crossesAt val="0"/>
        <c:crossBetween val="midCat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38719792522300733"/>
          <c:y val="0.25457748815880771"/>
          <c:w val="0.22889882915341589"/>
          <c:h val="0.16900594322261439"/>
        </c:manualLayout>
      </c:layout>
      <c:overlay val="0"/>
      <c:txPr>
        <a:bodyPr/>
        <a:lstStyle/>
        <a:p>
          <a:pPr algn="ctr">
            <a:defRPr lang="en-US" sz="18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0"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  <c:userShapes r:id="rId3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N.º de casos</c:v>
                </c:pt>
              </c:strCache>
            </c:strRef>
          </c:tx>
          <c:spPr>
            <a:solidFill>
              <a:srgbClr val="109648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numRef>
              <c:f>Sheet1!$A$2:$A$45</c:f>
              <c:numCache>
                <c:formatCode>General</c:formatCode>
                <c:ptCount val="44"/>
                <c:pt idx="0">
                  <c:v>43</c:v>
                </c:pt>
                <c:pt idx="7">
                  <c:v>44</c:v>
                </c:pt>
                <c:pt idx="14">
                  <c:v>45</c:v>
                </c:pt>
                <c:pt idx="21">
                  <c:v>46</c:v>
                </c:pt>
                <c:pt idx="28">
                  <c:v>47</c:v>
                </c:pt>
                <c:pt idx="35">
                  <c:v>48</c:v>
                </c:pt>
                <c:pt idx="42">
                  <c:v>49</c:v>
                </c:pt>
              </c:numCache>
            </c:numRef>
          </c:cat>
          <c:val>
            <c:numRef>
              <c:f>Sheet1!$B$2:$B$45</c:f>
              <c:numCache>
                <c:formatCode>General</c:formatCode>
                <c:ptCount val="44"/>
                <c:pt idx="0">
                  <c:v>0</c:v>
                </c:pt>
                <c:pt idx="1">
                  <c:v>1</c:v>
                </c:pt>
                <c:pt idx="2">
                  <c:v>0</c:v>
                </c:pt>
                <c:pt idx="3">
                  <c:v>2</c:v>
                </c:pt>
                <c:pt idx="4">
                  <c:v>0</c:v>
                </c:pt>
                <c:pt idx="5">
                  <c:v>1</c:v>
                </c:pt>
                <c:pt idx="6">
                  <c:v>1</c:v>
                </c:pt>
                <c:pt idx="7">
                  <c:v>0</c:v>
                </c:pt>
                <c:pt idx="8">
                  <c:v>2</c:v>
                </c:pt>
                <c:pt idx="9">
                  <c:v>0</c:v>
                </c:pt>
                <c:pt idx="10">
                  <c:v>2</c:v>
                </c:pt>
                <c:pt idx="11">
                  <c:v>0</c:v>
                </c:pt>
                <c:pt idx="12">
                  <c:v>0</c:v>
                </c:pt>
                <c:pt idx="13">
                  <c:v>1</c:v>
                </c:pt>
                <c:pt idx="14">
                  <c:v>1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4</c:v>
                </c:pt>
                <c:pt idx="19">
                  <c:v>0</c:v>
                </c:pt>
                <c:pt idx="20">
                  <c:v>1</c:v>
                </c:pt>
                <c:pt idx="21">
                  <c:v>2</c:v>
                </c:pt>
                <c:pt idx="22">
                  <c:v>6</c:v>
                </c:pt>
                <c:pt idx="23">
                  <c:v>8</c:v>
                </c:pt>
                <c:pt idx="24">
                  <c:v>4</c:v>
                </c:pt>
                <c:pt idx="25">
                  <c:v>8</c:v>
                </c:pt>
                <c:pt idx="26">
                  <c:v>9</c:v>
                </c:pt>
                <c:pt idx="27">
                  <c:v>19</c:v>
                </c:pt>
                <c:pt idx="28">
                  <c:v>30</c:v>
                </c:pt>
                <c:pt idx="29">
                  <c:v>34</c:v>
                </c:pt>
                <c:pt idx="30">
                  <c:v>64</c:v>
                </c:pt>
                <c:pt idx="31">
                  <c:v>46</c:v>
                </c:pt>
                <c:pt idx="32">
                  <c:v>73</c:v>
                </c:pt>
                <c:pt idx="33">
                  <c:v>102</c:v>
                </c:pt>
                <c:pt idx="34">
                  <c:v>106</c:v>
                </c:pt>
                <c:pt idx="35">
                  <c:v>83</c:v>
                </c:pt>
                <c:pt idx="36">
                  <c:v>82</c:v>
                </c:pt>
                <c:pt idx="37">
                  <c:v>46</c:v>
                </c:pt>
                <c:pt idx="38">
                  <c:v>18</c:v>
                </c:pt>
                <c:pt idx="39">
                  <c:v>1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</c:numCache>
            </c:numRef>
          </c:val>
          <c:extLst xmlns:mc="http://schemas.openxmlformats.org/markup-compatibility/2006" xmlns:c14="http://schemas.microsoft.com/office/drawing/2007/8/2/chart" xmlns:c16="http://schemas.microsoft.com/office/drawing/2014/chart">
            <c:ext xmlns:c16="http://schemas.microsoft.com/office/drawing/2014/chart" uri="{C3380CC4-5D6E-409C-BE32-E72D297353CC}">
              <c16:uniqueId val="{00000000-948C-4B50-85B7-BD29494376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621498696"/>
        <c:axId val="621492464"/>
      </c:barChart>
      <c:catAx>
        <c:axId val="62149869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pPr>
                <a:r>
                  <a:rPr lang="en-US" sz="1800" b="0" baseline="0">
                    <a:solidFill>
                      <a:schemeClr val="tx1"/>
                    </a:solidFill>
                    <a:latin typeface="Arial" panose="020B0604020202020204" pitchFamily="34" charset="0"/>
                  </a:rPr>
                  <a:t>Semana Epidemiológica, 2017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en-US"/>
          </a:p>
        </c:txPr>
        <c:crossAx val="621492464"/>
        <c:crosses val="autoZero"/>
        <c:auto val="1"/>
        <c:lblAlgn val="ctr"/>
        <c:lblOffset val="100"/>
        <c:tickMarkSkip val="7"/>
        <c:noMultiLvlLbl val="0"/>
      </c:catAx>
      <c:valAx>
        <c:axId val="621492464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b="0">
                    <a:solidFill>
                      <a:schemeClr val="tx1"/>
                    </a:solidFill>
                  </a:rPr>
                  <a:t>N.º de casos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en-US"/>
          </a:p>
        </c:txPr>
        <c:crossAx val="621498696"/>
        <c:crosses val="autoZero"/>
        <c:crossBetween val="between"/>
        <c:majorUnit val="20"/>
        <c:min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Participantes do estudo </a:t>
            </a:r>
            <a:r>
              <a:rPr lang="en-US" sz="2000" baseline="0">
                <a:latin typeface="Arial" panose="020B0604020202020204" pitchFamily="34" charset="0"/>
                <a:cs typeface="Arial" panose="020B0604020202020204" pitchFamily="34" charset="0"/>
              </a:rPr>
              <a:t>por faixa etária</a:t>
            </a:r>
            <a:endParaRPr lang="en-US" sz="200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23490075104248337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3311143554432145"/>
          <c:y val="7.4117125984252005E-2"/>
          <c:w val="0.86132210663398978"/>
          <c:h val="0.770987204724408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Série 1</c:v>
                </c:pt>
              </c:strCache>
            </c:strRef>
          </c:tx>
          <c:spPr>
            <a:solidFill>
              <a:srgbClr val="109648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mc="http://schemas.openxmlformats.org/markup-compatibility/2006" xmlns:c14="http://schemas.microsoft.com/office/drawing/2007/8/2/chart" xmlns:c15="http://schemas.microsoft.com/office/drawing/2012/chart" xmlns:c16="http://schemas.microsoft.com/office/drawing/2014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0-4</c:v>
                </c:pt>
                <c:pt idx="1">
                  <c:v>5-9</c:v>
                </c:pt>
                <c:pt idx="2">
                  <c:v>10-14</c:v>
                </c:pt>
                <c:pt idx="3">
                  <c:v>15-19</c:v>
                </c:pt>
                <c:pt idx="4">
                  <c:v>20-24</c:v>
                </c:pt>
                <c:pt idx="5">
                  <c:v>25-29</c:v>
                </c:pt>
                <c:pt idx="6">
                  <c:v>30-34</c:v>
                </c:pt>
                <c:pt idx="7">
                  <c:v>35-39</c:v>
                </c:pt>
                <c:pt idx="8">
                  <c:v>40-44</c:v>
                </c:pt>
                <c:pt idx="9">
                  <c:v>45-49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12</c:v>
                </c:pt>
                <c:pt idx="1">
                  <c:v>17</c:v>
                </c:pt>
                <c:pt idx="2">
                  <c:v>10</c:v>
                </c:pt>
                <c:pt idx="3">
                  <c:v>21</c:v>
                </c:pt>
                <c:pt idx="4">
                  <c:v>30</c:v>
                </c:pt>
                <c:pt idx="5">
                  <c:v>35</c:v>
                </c:pt>
                <c:pt idx="6">
                  <c:v>25</c:v>
                </c:pt>
                <c:pt idx="7">
                  <c:v>15</c:v>
                </c:pt>
                <c:pt idx="8">
                  <c:v>6</c:v>
                </c:pt>
                <c:pt idx="9">
                  <c:v>4</c:v>
                </c:pt>
              </c:numCache>
            </c:numRef>
          </c:val>
          <c:extLst xmlns:mc="http://schemas.openxmlformats.org/markup-compatibility/2006" xmlns:c14="http://schemas.microsoft.com/office/drawing/2007/8/2/chart" xmlns:c15="http://schemas.microsoft.com/office/drawing/2012/chart" xmlns:c16="http://schemas.microsoft.com/office/drawing/2014/chart">
            <c:ext xmlns:c16="http://schemas.microsoft.com/office/drawing/2014/chart" uri="{C3380CC4-5D6E-409C-BE32-E72D297353CC}">
              <c16:uniqueId val="{00000000-03B7-45F0-9028-B08381F4237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-100"/>
        <c:axId val="-2099973832"/>
        <c:axId val="-2100002536"/>
      </c:barChart>
      <c:catAx>
        <c:axId val="-209997383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2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2000" b="0">
                    <a:latin typeface="Arial" panose="020B0604020202020204" pitchFamily="34" charset="0"/>
                    <a:cs typeface="Arial" panose="020B0604020202020204" pitchFamily="34" charset="0"/>
                  </a:rPr>
                  <a:t>Idade (anos)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rgbClr val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-2100002536"/>
        <c:crosses val="autoZero"/>
        <c:auto val="1"/>
        <c:lblAlgn val="ctr"/>
        <c:lblOffset val="100"/>
        <c:noMultiLvlLbl val="0"/>
      </c:catAx>
      <c:valAx>
        <c:axId val="-2100002536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2000" b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Frequência</a:t>
                </a:r>
              </a:p>
            </c:rich>
          </c:tx>
          <c:layout>
            <c:manualLayout>
              <c:xMode val="edge"/>
              <c:yMode val="edge"/>
              <c:x val="2.6772714211526494E-3"/>
              <c:y val="0.3428545477328814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19050">
            <a:solidFill>
              <a:srgbClr val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99973832"/>
        <c:crosses val="autoZero"/>
        <c:crossBetween val="between"/>
      </c:valAx>
      <c:spPr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Participantes do estudo </a:t>
            </a:r>
            <a:r>
              <a:rPr lang="en-US" sz="2000" baseline="0">
                <a:latin typeface="Arial" panose="020B0604020202020204" pitchFamily="34" charset="0"/>
                <a:cs typeface="Arial" panose="020B0604020202020204" pitchFamily="34" charset="0"/>
              </a:rPr>
              <a:t>por faixa etária</a:t>
            </a:r>
            <a:endParaRPr lang="en-US" sz="200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23490075104248337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3311143554432145"/>
          <c:y val="7.4117125984252005E-2"/>
          <c:w val="0.86132210663398978"/>
          <c:h val="0.770987204724408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Série 1</c:v>
                </c:pt>
              </c:strCache>
            </c:strRef>
          </c:tx>
          <c:spPr>
            <a:solidFill>
              <a:srgbClr val="109648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mc="http://schemas.openxmlformats.org/markup-compatibility/2006" xmlns:c14="http://schemas.microsoft.com/office/drawing/2007/8/2/chart" xmlns:c15="http://schemas.microsoft.com/office/drawing/2012/chart" xmlns:c16="http://schemas.microsoft.com/office/drawing/2014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0-4</c:v>
                </c:pt>
                <c:pt idx="1">
                  <c:v>5-9</c:v>
                </c:pt>
                <c:pt idx="2">
                  <c:v>10-14</c:v>
                </c:pt>
                <c:pt idx="3">
                  <c:v>15-19</c:v>
                </c:pt>
                <c:pt idx="4">
                  <c:v>20-24</c:v>
                </c:pt>
                <c:pt idx="5">
                  <c:v>25-29</c:v>
                </c:pt>
                <c:pt idx="6">
                  <c:v>30-34</c:v>
                </c:pt>
                <c:pt idx="7">
                  <c:v>35-39</c:v>
                </c:pt>
                <c:pt idx="8">
                  <c:v>40-44</c:v>
                </c:pt>
                <c:pt idx="9">
                  <c:v>45-49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12</c:v>
                </c:pt>
                <c:pt idx="1">
                  <c:v>17</c:v>
                </c:pt>
                <c:pt idx="2">
                  <c:v>10</c:v>
                </c:pt>
                <c:pt idx="3">
                  <c:v>21</c:v>
                </c:pt>
                <c:pt idx="4">
                  <c:v>30</c:v>
                </c:pt>
                <c:pt idx="5">
                  <c:v>35</c:v>
                </c:pt>
                <c:pt idx="6">
                  <c:v>25</c:v>
                </c:pt>
                <c:pt idx="7">
                  <c:v>15</c:v>
                </c:pt>
                <c:pt idx="8">
                  <c:v>6</c:v>
                </c:pt>
                <c:pt idx="9">
                  <c:v>4</c:v>
                </c:pt>
              </c:numCache>
            </c:numRef>
          </c:val>
          <c:extLst xmlns:mc="http://schemas.openxmlformats.org/markup-compatibility/2006" xmlns:c14="http://schemas.microsoft.com/office/drawing/2007/8/2/chart" xmlns:c15="http://schemas.microsoft.com/office/drawing/2012/chart" xmlns:c16="http://schemas.microsoft.com/office/drawing/2014/chart">
            <c:ext xmlns:c16="http://schemas.microsoft.com/office/drawing/2014/chart" uri="{C3380CC4-5D6E-409C-BE32-E72D297353CC}">
              <c16:uniqueId val="{00000000-FFBE-43F1-B75E-45438383CAD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-100"/>
        <c:axId val="-2099973832"/>
        <c:axId val="-2100002536"/>
      </c:barChart>
      <c:catAx>
        <c:axId val="-209997383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2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2000" b="0">
                    <a:latin typeface="Arial" panose="020B0604020202020204" pitchFamily="34" charset="0"/>
                    <a:cs typeface="Arial" panose="020B0604020202020204" pitchFamily="34" charset="0"/>
                  </a:rPr>
                  <a:t>Idade (anos)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rgbClr val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-2100002536"/>
        <c:crosses val="autoZero"/>
        <c:auto val="1"/>
        <c:lblAlgn val="ctr"/>
        <c:lblOffset val="100"/>
        <c:noMultiLvlLbl val="0"/>
      </c:catAx>
      <c:valAx>
        <c:axId val="-2100002536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2000" b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Frequência</a:t>
                </a:r>
              </a:p>
            </c:rich>
          </c:tx>
          <c:layout>
            <c:manualLayout>
              <c:xMode val="edge"/>
              <c:yMode val="edge"/>
              <c:x val="2.6772714211526494E-3"/>
              <c:y val="0.3428545477328814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19050">
            <a:solidFill>
              <a:srgbClr val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99973832"/>
        <c:crosses val="autoZero"/>
        <c:crossBetween val="between"/>
      </c:valAx>
      <c:spPr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Participantes do estudo </a:t>
            </a:r>
            <a:r>
              <a:rPr lang="en-US" sz="2000" baseline="0">
                <a:latin typeface="Arial" panose="020B0604020202020204" pitchFamily="34" charset="0"/>
                <a:cs typeface="Arial" panose="020B0604020202020204" pitchFamily="34" charset="0"/>
              </a:rPr>
              <a:t>por faixa etária</a:t>
            </a:r>
            <a:endParaRPr lang="en-US" sz="200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23490075104248337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3311143554432145"/>
          <c:y val="7.4117125984252005E-2"/>
          <c:w val="0.86132210663398978"/>
          <c:h val="0.770987204724408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Série 1</c:v>
                </c:pt>
              </c:strCache>
            </c:strRef>
          </c:tx>
          <c:spPr>
            <a:solidFill>
              <a:srgbClr val="109648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mc="http://schemas.openxmlformats.org/markup-compatibility/2006" xmlns:c14="http://schemas.microsoft.com/office/drawing/2007/8/2/chart" xmlns:c15="http://schemas.microsoft.com/office/drawing/2012/chart" xmlns:c16="http://schemas.microsoft.com/office/drawing/2014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0-4</c:v>
                </c:pt>
                <c:pt idx="1">
                  <c:v>5-9</c:v>
                </c:pt>
                <c:pt idx="2">
                  <c:v>10-14</c:v>
                </c:pt>
                <c:pt idx="3">
                  <c:v>15-19</c:v>
                </c:pt>
                <c:pt idx="4">
                  <c:v>20-24</c:v>
                </c:pt>
                <c:pt idx="5">
                  <c:v>25-29</c:v>
                </c:pt>
                <c:pt idx="6">
                  <c:v>30-34</c:v>
                </c:pt>
                <c:pt idx="7">
                  <c:v>35-39</c:v>
                </c:pt>
                <c:pt idx="8">
                  <c:v>40-44</c:v>
                </c:pt>
                <c:pt idx="9">
                  <c:v>45-49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12</c:v>
                </c:pt>
                <c:pt idx="1">
                  <c:v>17</c:v>
                </c:pt>
                <c:pt idx="2">
                  <c:v>10</c:v>
                </c:pt>
                <c:pt idx="3">
                  <c:v>21</c:v>
                </c:pt>
                <c:pt idx="4">
                  <c:v>30</c:v>
                </c:pt>
                <c:pt idx="5">
                  <c:v>35</c:v>
                </c:pt>
                <c:pt idx="6">
                  <c:v>25</c:v>
                </c:pt>
                <c:pt idx="7">
                  <c:v>15</c:v>
                </c:pt>
                <c:pt idx="8">
                  <c:v>6</c:v>
                </c:pt>
                <c:pt idx="9">
                  <c:v>4</c:v>
                </c:pt>
              </c:numCache>
            </c:numRef>
          </c:val>
          <c:extLst xmlns:mc="http://schemas.openxmlformats.org/markup-compatibility/2006" xmlns:c14="http://schemas.microsoft.com/office/drawing/2007/8/2/chart" xmlns:c15="http://schemas.microsoft.com/office/drawing/2012/chart" xmlns:c16="http://schemas.microsoft.com/office/drawing/2014/chart">
            <c:ext xmlns:c16="http://schemas.microsoft.com/office/drawing/2014/chart" uri="{C3380CC4-5D6E-409C-BE32-E72D297353CC}">
              <c16:uniqueId val="{00000000-4148-4141-A4E8-1D44441EE28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-100"/>
        <c:axId val="-2099973832"/>
        <c:axId val="-2100002536"/>
      </c:barChart>
      <c:catAx>
        <c:axId val="-209997383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2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2000" b="0">
                    <a:latin typeface="Arial" panose="020B0604020202020204" pitchFamily="34" charset="0"/>
                    <a:cs typeface="Arial" panose="020B0604020202020204" pitchFamily="34" charset="0"/>
                  </a:rPr>
                  <a:t>Idade (anos)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rgbClr val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-2100002536"/>
        <c:crosses val="autoZero"/>
        <c:auto val="1"/>
        <c:lblAlgn val="ctr"/>
        <c:lblOffset val="100"/>
        <c:noMultiLvlLbl val="0"/>
      </c:catAx>
      <c:valAx>
        <c:axId val="-2100002536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2000" b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Frequência</a:t>
                </a:r>
              </a:p>
            </c:rich>
          </c:tx>
          <c:layout>
            <c:manualLayout>
              <c:xMode val="edge"/>
              <c:yMode val="edge"/>
              <c:x val="2.6772714211526494E-3"/>
              <c:y val="0.3428545477328814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19050">
            <a:solidFill>
              <a:srgbClr val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99973832"/>
        <c:crosses val="autoZero"/>
        <c:crossBetween val="between"/>
      </c:valAx>
      <c:spPr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Participantes do estudo </a:t>
            </a:r>
            <a:r>
              <a:rPr lang="en-US" sz="2000" baseline="0">
                <a:latin typeface="Arial" panose="020B0604020202020204" pitchFamily="34" charset="0"/>
                <a:cs typeface="Arial" panose="020B0604020202020204" pitchFamily="34" charset="0"/>
              </a:rPr>
              <a:t>por faixa etária</a:t>
            </a:r>
            <a:endParaRPr lang="en-US" sz="200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23490075104248337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3311143554432145"/>
          <c:y val="7.4117125984252005E-2"/>
          <c:w val="0.86132210663398978"/>
          <c:h val="0.770987204724408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Série 1</c:v>
                </c:pt>
              </c:strCache>
            </c:strRef>
          </c:tx>
          <c:spPr>
            <a:solidFill>
              <a:srgbClr val="109648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mc="http://schemas.openxmlformats.org/markup-compatibility/2006" xmlns:c14="http://schemas.microsoft.com/office/drawing/2007/8/2/chart" xmlns:c15="http://schemas.microsoft.com/office/drawing/2012/chart" xmlns:c16="http://schemas.microsoft.com/office/drawing/2014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0-4</c:v>
                </c:pt>
                <c:pt idx="1">
                  <c:v>5-9</c:v>
                </c:pt>
                <c:pt idx="2">
                  <c:v>10-14</c:v>
                </c:pt>
                <c:pt idx="3">
                  <c:v>15-19</c:v>
                </c:pt>
                <c:pt idx="4">
                  <c:v>20-24</c:v>
                </c:pt>
                <c:pt idx="5">
                  <c:v>25-29</c:v>
                </c:pt>
                <c:pt idx="6">
                  <c:v>30-34</c:v>
                </c:pt>
                <c:pt idx="7">
                  <c:v>35-39</c:v>
                </c:pt>
                <c:pt idx="8">
                  <c:v>40-44</c:v>
                </c:pt>
                <c:pt idx="9">
                  <c:v>45-49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12</c:v>
                </c:pt>
                <c:pt idx="1">
                  <c:v>17</c:v>
                </c:pt>
                <c:pt idx="2">
                  <c:v>10</c:v>
                </c:pt>
                <c:pt idx="3">
                  <c:v>21</c:v>
                </c:pt>
                <c:pt idx="4">
                  <c:v>30</c:v>
                </c:pt>
                <c:pt idx="5">
                  <c:v>35</c:v>
                </c:pt>
                <c:pt idx="6">
                  <c:v>25</c:v>
                </c:pt>
                <c:pt idx="7">
                  <c:v>15</c:v>
                </c:pt>
                <c:pt idx="8">
                  <c:v>6</c:v>
                </c:pt>
                <c:pt idx="9">
                  <c:v>4</c:v>
                </c:pt>
              </c:numCache>
            </c:numRef>
          </c:val>
          <c:extLst xmlns:mc="http://schemas.openxmlformats.org/markup-compatibility/2006" xmlns:c14="http://schemas.microsoft.com/office/drawing/2007/8/2/chart" xmlns:c15="http://schemas.microsoft.com/office/drawing/2012/chart" xmlns:c16="http://schemas.microsoft.com/office/drawing/2014/chart">
            <c:ext xmlns:c16="http://schemas.microsoft.com/office/drawing/2014/chart" uri="{C3380CC4-5D6E-409C-BE32-E72D297353CC}">
              <c16:uniqueId val="{00000000-CF23-4FEA-BEDD-516520299D1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-100"/>
        <c:axId val="-2099973832"/>
        <c:axId val="-2100002536"/>
      </c:barChart>
      <c:catAx>
        <c:axId val="-209997383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2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2000" b="0">
                    <a:latin typeface="Arial" panose="020B0604020202020204" pitchFamily="34" charset="0"/>
                    <a:cs typeface="Arial" panose="020B0604020202020204" pitchFamily="34" charset="0"/>
                  </a:rPr>
                  <a:t>Idade (anos)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rgbClr val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-2100002536"/>
        <c:crosses val="autoZero"/>
        <c:auto val="1"/>
        <c:lblAlgn val="ctr"/>
        <c:lblOffset val="100"/>
        <c:noMultiLvlLbl val="0"/>
      </c:catAx>
      <c:valAx>
        <c:axId val="-2100002536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2000" b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Frequência</a:t>
                </a:r>
              </a:p>
            </c:rich>
          </c:tx>
          <c:layout>
            <c:manualLayout>
              <c:xMode val="edge"/>
              <c:yMode val="edge"/>
              <c:x val="2.6772714211526494E-3"/>
              <c:y val="0.3428545477328814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19050">
            <a:solidFill>
              <a:srgbClr val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en-US"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-2099973832"/>
        <c:crosses val="autoZero"/>
        <c:crossBetween val="between"/>
      </c:valAx>
      <c:spPr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Participantes do estudo </a:t>
            </a:r>
            <a:r>
              <a:rPr lang="en-US" sz="2000" baseline="0">
                <a:latin typeface="Arial" panose="020B0604020202020204" pitchFamily="34" charset="0"/>
                <a:cs typeface="Arial" panose="020B0604020202020204" pitchFamily="34" charset="0"/>
              </a:rPr>
              <a:t>por faixa etária</a:t>
            </a:r>
            <a:endParaRPr lang="en-US" sz="200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23490075104248337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3311143554432145"/>
          <c:y val="7.4117125984252005E-2"/>
          <c:w val="0.86132210663398978"/>
          <c:h val="0.770987204724408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Série 1</c:v>
                </c:pt>
              </c:strCache>
            </c:strRef>
          </c:tx>
          <c:spPr>
            <a:solidFill>
              <a:srgbClr val="109648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mc="http://schemas.openxmlformats.org/markup-compatibility/2006" xmlns:c14="http://schemas.microsoft.com/office/drawing/2007/8/2/chart" xmlns:c15="http://schemas.microsoft.com/office/drawing/2012/chart" xmlns:c16="http://schemas.microsoft.com/office/drawing/2014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0-4</c:v>
                </c:pt>
                <c:pt idx="1">
                  <c:v>5-9</c:v>
                </c:pt>
                <c:pt idx="2">
                  <c:v>10-14</c:v>
                </c:pt>
                <c:pt idx="3">
                  <c:v>15-19</c:v>
                </c:pt>
                <c:pt idx="4">
                  <c:v>20-24</c:v>
                </c:pt>
                <c:pt idx="5">
                  <c:v>25-29</c:v>
                </c:pt>
                <c:pt idx="6">
                  <c:v>30-34</c:v>
                </c:pt>
                <c:pt idx="7">
                  <c:v>35-39</c:v>
                </c:pt>
                <c:pt idx="8">
                  <c:v>40-44</c:v>
                </c:pt>
                <c:pt idx="9">
                  <c:v>45-49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12</c:v>
                </c:pt>
                <c:pt idx="1">
                  <c:v>17</c:v>
                </c:pt>
                <c:pt idx="2">
                  <c:v>10</c:v>
                </c:pt>
                <c:pt idx="3">
                  <c:v>21</c:v>
                </c:pt>
                <c:pt idx="4">
                  <c:v>30</c:v>
                </c:pt>
                <c:pt idx="5">
                  <c:v>35</c:v>
                </c:pt>
                <c:pt idx="6">
                  <c:v>25</c:v>
                </c:pt>
                <c:pt idx="7">
                  <c:v>15</c:v>
                </c:pt>
                <c:pt idx="8">
                  <c:v>6</c:v>
                </c:pt>
                <c:pt idx="9">
                  <c:v>4</c:v>
                </c:pt>
              </c:numCache>
            </c:numRef>
          </c:val>
          <c:extLst xmlns:mc="http://schemas.openxmlformats.org/markup-compatibility/2006" xmlns:c14="http://schemas.microsoft.com/office/drawing/2007/8/2/chart" xmlns:c15="http://schemas.microsoft.com/office/drawing/2012/chart" xmlns:c16="http://schemas.microsoft.com/office/drawing/2014/chart">
            <c:ext xmlns:c16="http://schemas.microsoft.com/office/drawing/2014/chart" uri="{C3380CC4-5D6E-409C-BE32-E72D297353CC}">
              <c16:uniqueId val="{00000000-A57E-4EC2-9589-D35E822A529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-100"/>
        <c:axId val="-2099973832"/>
        <c:axId val="-2100002536"/>
      </c:barChart>
      <c:catAx>
        <c:axId val="-209997383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2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2000" b="0">
                    <a:latin typeface="Arial" panose="020B0604020202020204" pitchFamily="34" charset="0"/>
                    <a:cs typeface="Arial" panose="020B0604020202020204" pitchFamily="34" charset="0"/>
                  </a:rPr>
                  <a:t>Idade (anos)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rgbClr val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-2100002536"/>
        <c:crosses val="autoZero"/>
        <c:auto val="1"/>
        <c:lblAlgn val="ctr"/>
        <c:lblOffset val="100"/>
        <c:noMultiLvlLbl val="0"/>
      </c:catAx>
      <c:valAx>
        <c:axId val="-2100002536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2000" b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Frequência</a:t>
                </a:r>
              </a:p>
            </c:rich>
          </c:tx>
          <c:layout>
            <c:manualLayout>
              <c:xMode val="edge"/>
              <c:yMode val="edge"/>
              <c:x val="2.6772714211526494E-3"/>
              <c:y val="0.3428545477328814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19050">
            <a:solidFill>
              <a:srgbClr val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en-US"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-2099973832"/>
        <c:crosses val="autoZero"/>
        <c:crossBetween val="between"/>
      </c:valAx>
      <c:spPr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anchor="t" anchorCtr="0"/>
          <a:lstStyle/>
          <a:p>
            <a: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lang="en-US" sz="1200" baseline="0">
                <a:latin typeface="Arial" panose="020B0604020202020204" pitchFamily="34" charset="0"/>
                <a:cs typeface="Arial" panose="020B0604020202020204" pitchFamily="34" charset="0"/>
              </a:rPr>
              <a:t>Número de casos por idade em anos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21295810476895799"/>
          <c:y val="2.8497408084896501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5522996279355"/>
          <c:y val="0.12520888434791899"/>
          <c:w val="0.81897117237319506"/>
          <c:h val="0.700691161250976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Série 1</c:v>
                </c:pt>
              </c:strCache>
            </c:strRef>
          </c:tx>
          <c:spPr>
            <a:solidFill>
              <a:srgbClr val="339933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elete val="1"/>
          </c:dLbls>
          <c:cat>
            <c:numRef>
              <c:f>Sheet1!$A$2:$A$11</c:f>
              <c:numCache>
                <c:formatCode>0</c:formatCode>
                <c:ptCount val="1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12</c:v>
                </c:pt>
                <c:pt idx="1">
                  <c:v>17</c:v>
                </c:pt>
                <c:pt idx="2">
                  <c:v>10</c:v>
                </c:pt>
                <c:pt idx="3">
                  <c:v>21</c:v>
                </c:pt>
                <c:pt idx="4">
                  <c:v>30</c:v>
                </c:pt>
                <c:pt idx="5">
                  <c:v>35</c:v>
                </c:pt>
                <c:pt idx="6">
                  <c:v>25</c:v>
                </c:pt>
                <c:pt idx="7">
                  <c:v>15</c:v>
                </c:pt>
                <c:pt idx="8">
                  <c:v>6</c:v>
                </c:pt>
                <c:pt idx="9">
                  <c:v>4</c:v>
                </c:pt>
              </c:numCache>
            </c:numRef>
          </c:val>
          <c:extLst xmlns:mc="http://schemas.openxmlformats.org/markup-compatibility/2006" xmlns:c14="http://schemas.microsoft.com/office/drawing/2007/8/2/chart" xmlns:c16="http://schemas.microsoft.com/office/drawing/2014/chart">
            <c:ext xmlns:c16="http://schemas.microsoft.com/office/drawing/2014/chart" uri="{C3380CC4-5D6E-409C-BE32-E72D297353CC}">
              <c16:uniqueId val="{00000000-5271-4CD5-9F02-D21FCF860DB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-100"/>
        <c:axId val="-2080106312"/>
        <c:axId val="-2099279128"/>
      </c:barChart>
      <c:catAx>
        <c:axId val="-20801063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2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1200" b="0">
                    <a:latin typeface="Arial" panose="020B0604020202020204" pitchFamily="34" charset="0"/>
                    <a:cs typeface="Arial" panose="020B0604020202020204" pitchFamily="34" charset="0"/>
                  </a:rPr>
                  <a:t>Idade (anos)</a:t>
                </a:r>
              </a:p>
            </c:rich>
          </c:tx>
          <c:overlay val="0"/>
        </c:title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-2099279128"/>
        <c:crosses val="autoZero"/>
        <c:auto val="1"/>
        <c:lblAlgn val="ctr"/>
        <c:lblOffset val="10"/>
        <c:noMultiLvlLbl val="0"/>
      </c:catAx>
      <c:valAx>
        <c:axId val="-2099279128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t" anchorCtr="0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Casos</a:t>
                </a:r>
              </a:p>
            </c:rich>
          </c:tx>
          <c:layout>
            <c:manualLayout>
              <c:xMode val="edge"/>
              <c:yMode val="edge"/>
              <c:x val="1.41325533350878E-2"/>
              <c:y val="0.32082191767692297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low"/>
        <c:spPr>
          <a:noFill/>
          <a:ln>
            <a:solidFill>
              <a:srgbClr val="00953A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80106312"/>
        <c:crosses val="autoZero"/>
        <c:crossBetween val="between"/>
        <c:majorUnit val="10"/>
        <c:minorUnit val="2"/>
      </c:valAx>
      <c:spPr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rgbClr val="000000"/>
      </a:solidFill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/>
              <a:t>Número de casos da doença X por dia, país Y, 2024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rgbClr val="0065A4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numRef>
              <c:f>Sheet1!$B$5:$B$240</c:f>
              <c:numCache>
                <c:formatCode>[$-409]d\-mmm;@</c:formatCode>
                <c:ptCount val="236"/>
                <c:pt idx="0">
                  <c:v>43466</c:v>
                </c:pt>
                <c:pt idx="1">
                  <c:v>43467</c:v>
                </c:pt>
                <c:pt idx="2">
                  <c:v>43468</c:v>
                </c:pt>
                <c:pt idx="3">
                  <c:v>43469</c:v>
                </c:pt>
                <c:pt idx="4">
                  <c:v>43470</c:v>
                </c:pt>
                <c:pt idx="5">
                  <c:v>43471</c:v>
                </c:pt>
                <c:pt idx="6">
                  <c:v>43472</c:v>
                </c:pt>
                <c:pt idx="7">
                  <c:v>43473</c:v>
                </c:pt>
                <c:pt idx="8">
                  <c:v>43474</c:v>
                </c:pt>
                <c:pt idx="9">
                  <c:v>43475</c:v>
                </c:pt>
                <c:pt idx="10">
                  <c:v>43476</c:v>
                </c:pt>
                <c:pt idx="11">
                  <c:v>43477</c:v>
                </c:pt>
                <c:pt idx="12">
                  <c:v>43478</c:v>
                </c:pt>
                <c:pt idx="13">
                  <c:v>43479</c:v>
                </c:pt>
                <c:pt idx="14">
                  <c:v>43480</c:v>
                </c:pt>
                <c:pt idx="15">
                  <c:v>43481</c:v>
                </c:pt>
                <c:pt idx="16">
                  <c:v>43482</c:v>
                </c:pt>
                <c:pt idx="17">
                  <c:v>43483</c:v>
                </c:pt>
                <c:pt idx="18">
                  <c:v>43484</c:v>
                </c:pt>
                <c:pt idx="19">
                  <c:v>43485</c:v>
                </c:pt>
                <c:pt idx="20">
                  <c:v>43486</c:v>
                </c:pt>
                <c:pt idx="21">
                  <c:v>43487</c:v>
                </c:pt>
                <c:pt idx="22">
                  <c:v>43488</c:v>
                </c:pt>
                <c:pt idx="23">
                  <c:v>43489</c:v>
                </c:pt>
                <c:pt idx="24">
                  <c:v>43490</c:v>
                </c:pt>
                <c:pt idx="25">
                  <c:v>43491</c:v>
                </c:pt>
                <c:pt idx="26">
                  <c:v>43492</c:v>
                </c:pt>
                <c:pt idx="27">
                  <c:v>43493</c:v>
                </c:pt>
                <c:pt idx="28">
                  <c:v>43494</c:v>
                </c:pt>
                <c:pt idx="29">
                  <c:v>43495</c:v>
                </c:pt>
                <c:pt idx="30">
                  <c:v>43496</c:v>
                </c:pt>
                <c:pt idx="31">
                  <c:v>43497</c:v>
                </c:pt>
                <c:pt idx="32">
                  <c:v>43498</c:v>
                </c:pt>
                <c:pt idx="33">
                  <c:v>43499</c:v>
                </c:pt>
                <c:pt idx="34">
                  <c:v>43500</c:v>
                </c:pt>
                <c:pt idx="35">
                  <c:v>43501</c:v>
                </c:pt>
                <c:pt idx="36">
                  <c:v>43502</c:v>
                </c:pt>
                <c:pt idx="37">
                  <c:v>43503</c:v>
                </c:pt>
                <c:pt idx="38">
                  <c:v>43504</c:v>
                </c:pt>
                <c:pt idx="39">
                  <c:v>43505</c:v>
                </c:pt>
                <c:pt idx="40">
                  <c:v>43506</c:v>
                </c:pt>
                <c:pt idx="41">
                  <c:v>43507</c:v>
                </c:pt>
                <c:pt idx="42">
                  <c:v>43508</c:v>
                </c:pt>
                <c:pt idx="43">
                  <c:v>43509</c:v>
                </c:pt>
                <c:pt idx="44">
                  <c:v>43510</c:v>
                </c:pt>
                <c:pt idx="45">
                  <c:v>43511</c:v>
                </c:pt>
                <c:pt idx="46">
                  <c:v>43512</c:v>
                </c:pt>
                <c:pt idx="47">
                  <c:v>43513</c:v>
                </c:pt>
                <c:pt idx="48">
                  <c:v>43514</c:v>
                </c:pt>
                <c:pt idx="49">
                  <c:v>43515</c:v>
                </c:pt>
                <c:pt idx="50">
                  <c:v>43516</c:v>
                </c:pt>
                <c:pt idx="51">
                  <c:v>43517</c:v>
                </c:pt>
                <c:pt idx="52">
                  <c:v>43518</c:v>
                </c:pt>
                <c:pt idx="53">
                  <c:v>43519</c:v>
                </c:pt>
                <c:pt idx="54">
                  <c:v>43520</c:v>
                </c:pt>
                <c:pt idx="55">
                  <c:v>43521</c:v>
                </c:pt>
                <c:pt idx="56">
                  <c:v>43522</c:v>
                </c:pt>
                <c:pt idx="57">
                  <c:v>43523</c:v>
                </c:pt>
                <c:pt idx="58">
                  <c:v>43524</c:v>
                </c:pt>
                <c:pt idx="59">
                  <c:v>43525</c:v>
                </c:pt>
                <c:pt idx="60">
                  <c:v>43526</c:v>
                </c:pt>
                <c:pt idx="61">
                  <c:v>43527</c:v>
                </c:pt>
                <c:pt idx="62">
                  <c:v>43528</c:v>
                </c:pt>
                <c:pt idx="63">
                  <c:v>43529</c:v>
                </c:pt>
                <c:pt idx="64">
                  <c:v>43530</c:v>
                </c:pt>
                <c:pt idx="65">
                  <c:v>43531</c:v>
                </c:pt>
                <c:pt idx="66">
                  <c:v>43532</c:v>
                </c:pt>
                <c:pt idx="67">
                  <c:v>43533</c:v>
                </c:pt>
                <c:pt idx="68">
                  <c:v>43534</c:v>
                </c:pt>
                <c:pt idx="69">
                  <c:v>43535</c:v>
                </c:pt>
                <c:pt idx="70">
                  <c:v>43536</c:v>
                </c:pt>
                <c:pt idx="71">
                  <c:v>43537</c:v>
                </c:pt>
                <c:pt idx="72">
                  <c:v>43538</c:v>
                </c:pt>
                <c:pt idx="73">
                  <c:v>43539</c:v>
                </c:pt>
                <c:pt idx="74">
                  <c:v>43540</c:v>
                </c:pt>
                <c:pt idx="75">
                  <c:v>43541</c:v>
                </c:pt>
                <c:pt idx="76">
                  <c:v>43542</c:v>
                </c:pt>
                <c:pt idx="77">
                  <c:v>43543</c:v>
                </c:pt>
                <c:pt idx="78">
                  <c:v>43544</c:v>
                </c:pt>
                <c:pt idx="79">
                  <c:v>43545</c:v>
                </c:pt>
                <c:pt idx="80">
                  <c:v>43546</c:v>
                </c:pt>
                <c:pt idx="81">
                  <c:v>43547</c:v>
                </c:pt>
                <c:pt idx="82">
                  <c:v>43548</c:v>
                </c:pt>
                <c:pt idx="83">
                  <c:v>43549</c:v>
                </c:pt>
                <c:pt idx="84">
                  <c:v>43550</c:v>
                </c:pt>
                <c:pt idx="85">
                  <c:v>43551</c:v>
                </c:pt>
                <c:pt idx="86">
                  <c:v>43552</c:v>
                </c:pt>
                <c:pt idx="87">
                  <c:v>43553</c:v>
                </c:pt>
                <c:pt idx="88">
                  <c:v>43554</c:v>
                </c:pt>
                <c:pt idx="89">
                  <c:v>43555</c:v>
                </c:pt>
                <c:pt idx="90">
                  <c:v>43556</c:v>
                </c:pt>
                <c:pt idx="91">
                  <c:v>43557</c:v>
                </c:pt>
                <c:pt idx="92">
                  <c:v>43558</c:v>
                </c:pt>
                <c:pt idx="93">
                  <c:v>43559</c:v>
                </c:pt>
                <c:pt idx="94">
                  <c:v>43560</c:v>
                </c:pt>
                <c:pt idx="95">
                  <c:v>43561</c:v>
                </c:pt>
                <c:pt idx="96">
                  <c:v>43562</c:v>
                </c:pt>
                <c:pt idx="97">
                  <c:v>43563</c:v>
                </c:pt>
                <c:pt idx="98">
                  <c:v>43564</c:v>
                </c:pt>
                <c:pt idx="99">
                  <c:v>43565</c:v>
                </c:pt>
                <c:pt idx="100">
                  <c:v>43566</c:v>
                </c:pt>
                <c:pt idx="101">
                  <c:v>43567</c:v>
                </c:pt>
                <c:pt idx="102">
                  <c:v>43568</c:v>
                </c:pt>
                <c:pt idx="103">
                  <c:v>43569</c:v>
                </c:pt>
                <c:pt idx="104">
                  <c:v>43570</c:v>
                </c:pt>
                <c:pt idx="105">
                  <c:v>43571</c:v>
                </c:pt>
                <c:pt idx="106">
                  <c:v>43572</c:v>
                </c:pt>
                <c:pt idx="107">
                  <c:v>43573</c:v>
                </c:pt>
                <c:pt idx="108">
                  <c:v>43574</c:v>
                </c:pt>
                <c:pt idx="109">
                  <c:v>43575</c:v>
                </c:pt>
                <c:pt idx="110">
                  <c:v>43576</c:v>
                </c:pt>
                <c:pt idx="111">
                  <c:v>43577</c:v>
                </c:pt>
                <c:pt idx="112">
                  <c:v>43578</c:v>
                </c:pt>
                <c:pt idx="113">
                  <c:v>43579</c:v>
                </c:pt>
                <c:pt idx="114">
                  <c:v>43580</c:v>
                </c:pt>
                <c:pt idx="115">
                  <c:v>43581</c:v>
                </c:pt>
                <c:pt idx="116">
                  <c:v>43582</c:v>
                </c:pt>
                <c:pt idx="117">
                  <c:v>43583</c:v>
                </c:pt>
                <c:pt idx="118">
                  <c:v>43584</c:v>
                </c:pt>
                <c:pt idx="119">
                  <c:v>43585</c:v>
                </c:pt>
                <c:pt idx="120">
                  <c:v>43586</c:v>
                </c:pt>
                <c:pt idx="121">
                  <c:v>43587</c:v>
                </c:pt>
                <c:pt idx="122">
                  <c:v>43588</c:v>
                </c:pt>
                <c:pt idx="123">
                  <c:v>43589</c:v>
                </c:pt>
                <c:pt idx="124">
                  <c:v>43590</c:v>
                </c:pt>
                <c:pt idx="125">
                  <c:v>43591</c:v>
                </c:pt>
                <c:pt idx="126">
                  <c:v>43592</c:v>
                </c:pt>
                <c:pt idx="127">
                  <c:v>43593</c:v>
                </c:pt>
                <c:pt idx="128">
                  <c:v>43594</c:v>
                </c:pt>
                <c:pt idx="129">
                  <c:v>43595</c:v>
                </c:pt>
                <c:pt idx="130">
                  <c:v>43596</c:v>
                </c:pt>
                <c:pt idx="131">
                  <c:v>43597</c:v>
                </c:pt>
                <c:pt idx="132">
                  <c:v>43598</c:v>
                </c:pt>
                <c:pt idx="133">
                  <c:v>43599</c:v>
                </c:pt>
                <c:pt idx="134">
                  <c:v>43600</c:v>
                </c:pt>
                <c:pt idx="135">
                  <c:v>43601</c:v>
                </c:pt>
                <c:pt idx="136">
                  <c:v>43602</c:v>
                </c:pt>
                <c:pt idx="137">
                  <c:v>43603</c:v>
                </c:pt>
                <c:pt idx="138">
                  <c:v>43604</c:v>
                </c:pt>
                <c:pt idx="139">
                  <c:v>43605</c:v>
                </c:pt>
                <c:pt idx="140">
                  <c:v>43606</c:v>
                </c:pt>
                <c:pt idx="141">
                  <c:v>43607</c:v>
                </c:pt>
                <c:pt idx="142">
                  <c:v>43608</c:v>
                </c:pt>
                <c:pt idx="143">
                  <c:v>43609</c:v>
                </c:pt>
                <c:pt idx="144">
                  <c:v>43610</c:v>
                </c:pt>
                <c:pt idx="145">
                  <c:v>43611</c:v>
                </c:pt>
                <c:pt idx="146">
                  <c:v>43612</c:v>
                </c:pt>
                <c:pt idx="147">
                  <c:v>43613</c:v>
                </c:pt>
                <c:pt idx="148">
                  <c:v>43614</c:v>
                </c:pt>
                <c:pt idx="149">
                  <c:v>43615</c:v>
                </c:pt>
                <c:pt idx="150">
                  <c:v>43616</c:v>
                </c:pt>
                <c:pt idx="151">
                  <c:v>43617</c:v>
                </c:pt>
                <c:pt idx="152">
                  <c:v>43618</c:v>
                </c:pt>
                <c:pt idx="153">
                  <c:v>43619</c:v>
                </c:pt>
                <c:pt idx="154">
                  <c:v>43620</c:v>
                </c:pt>
                <c:pt idx="155">
                  <c:v>43621</c:v>
                </c:pt>
                <c:pt idx="156">
                  <c:v>43622</c:v>
                </c:pt>
                <c:pt idx="157">
                  <c:v>43623</c:v>
                </c:pt>
                <c:pt idx="158">
                  <c:v>43624</c:v>
                </c:pt>
                <c:pt idx="159">
                  <c:v>43625</c:v>
                </c:pt>
                <c:pt idx="160">
                  <c:v>43626</c:v>
                </c:pt>
                <c:pt idx="161">
                  <c:v>43627</c:v>
                </c:pt>
                <c:pt idx="162">
                  <c:v>43628</c:v>
                </c:pt>
                <c:pt idx="163">
                  <c:v>43629</c:v>
                </c:pt>
                <c:pt idx="164">
                  <c:v>43630</c:v>
                </c:pt>
                <c:pt idx="165">
                  <c:v>43631</c:v>
                </c:pt>
                <c:pt idx="166">
                  <c:v>43632</c:v>
                </c:pt>
                <c:pt idx="167">
                  <c:v>43633</c:v>
                </c:pt>
                <c:pt idx="168">
                  <c:v>43634</c:v>
                </c:pt>
                <c:pt idx="169">
                  <c:v>43635</c:v>
                </c:pt>
                <c:pt idx="170">
                  <c:v>43636</c:v>
                </c:pt>
                <c:pt idx="171">
                  <c:v>43637</c:v>
                </c:pt>
                <c:pt idx="172">
                  <c:v>43638</c:v>
                </c:pt>
                <c:pt idx="173">
                  <c:v>43639</c:v>
                </c:pt>
                <c:pt idx="174">
                  <c:v>43640</c:v>
                </c:pt>
                <c:pt idx="175">
                  <c:v>43641</c:v>
                </c:pt>
                <c:pt idx="176">
                  <c:v>43642</c:v>
                </c:pt>
                <c:pt idx="177">
                  <c:v>43643</c:v>
                </c:pt>
                <c:pt idx="178">
                  <c:v>43644</c:v>
                </c:pt>
                <c:pt idx="179">
                  <c:v>43645</c:v>
                </c:pt>
                <c:pt idx="180">
                  <c:v>43646</c:v>
                </c:pt>
                <c:pt idx="181">
                  <c:v>43647</c:v>
                </c:pt>
                <c:pt idx="182">
                  <c:v>43648</c:v>
                </c:pt>
                <c:pt idx="183">
                  <c:v>43649</c:v>
                </c:pt>
                <c:pt idx="184">
                  <c:v>43650</c:v>
                </c:pt>
                <c:pt idx="185">
                  <c:v>43651</c:v>
                </c:pt>
                <c:pt idx="186">
                  <c:v>43652</c:v>
                </c:pt>
                <c:pt idx="187">
                  <c:v>43653</c:v>
                </c:pt>
                <c:pt idx="188">
                  <c:v>43654</c:v>
                </c:pt>
                <c:pt idx="189">
                  <c:v>43655</c:v>
                </c:pt>
                <c:pt idx="190">
                  <c:v>43656</c:v>
                </c:pt>
                <c:pt idx="191">
                  <c:v>43657</c:v>
                </c:pt>
                <c:pt idx="192">
                  <c:v>43658</c:v>
                </c:pt>
                <c:pt idx="193">
                  <c:v>43659</c:v>
                </c:pt>
                <c:pt idx="194">
                  <c:v>43660</c:v>
                </c:pt>
                <c:pt idx="195">
                  <c:v>43661</c:v>
                </c:pt>
                <c:pt idx="196">
                  <c:v>43662</c:v>
                </c:pt>
                <c:pt idx="197">
                  <c:v>43663</c:v>
                </c:pt>
                <c:pt idx="198">
                  <c:v>43664</c:v>
                </c:pt>
                <c:pt idx="199">
                  <c:v>43665</c:v>
                </c:pt>
                <c:pt idx="200">
                  <c:v>43666</c:v>
                </c:pt>
                <c:pt idx="201">
                  <c:v>43667</c:v>
                </c:pt>
                <c:pt idx="202">
                  <c:v>43668</c:v>
                </c:pt>
                <c:pt idx="203">
                  <c:v>43669</c:v>
                </c:pt>
                <c:pt idx="204">
                  <c:v>43670</c:v>
                </c:pt>
                <c:pt idx="205">
                  <c:v>43671</c:v>
                </c:pt>
                <c:pt idx="206">
                  <c:v>43672</c:v>
                </c:pt>
                <c:pt idx="207">
                  <c:v>43673</c:v>
                </c:pt>
                <c:pt idx="208">
                  <c:v>43674</c:v>
                </c:pt>
                <c:pt idx="209">
                  <c:v>43675</c:v>
                </c:pt>
                <c:pt idx="210">
                  <c:v>43676</c:v>
                </c:pt>
                <c:pt idx="211">
                  <c:v>43677</c:v>
                </c:pt>
                <c:pt idx="212">
                  <c:v>43678</c:v>
                </c:pt>
                <c:pt idx="213">
                  <c:v>43679</c:v>
                </c:pt>
                <c:pt idx="214">
                  <c:v>43680</c:v>
                </c:pt>
                <c:pt idx="215">
                  <c:v>43681</c:v>
                </c:pt>
                <c:pt idx="216">
                  <c:v>43682</c:v>
                </c:pt>
                <c:pt idx="217">
                  <c:v>43683</c:v>
                </c:pt>
                <c:pt idx="218">
                  <c:v>43684</c:v>
                </c:pt>
                <c:pt idx="219">
                  <c:v>43685</c:v>
                </c:pt>
                <c:pt idx="220">
                  <c:v>43686</c:v>
                </c:pt>
                <c:pt idx="221">
                  <c:v>43687</c:v>
                </c:pt>
                <c:pt idx="222">
                  <c:v>43688</c:v>
                </c:pt>
                <c:pt idx="223">
                  <c:v>43689</c:v>
                </c:pt>
                <c:pt idx="224">
                  <c:v>43690</c:v>
                </c:pt>
                <c:pt idx="225">
                  <c:v>43691</c:v>
                </c:pt>
                <c:pt idx="226">
                  <c:v>43692</c:v>
                </c:pt>
                <c:pt idx="227">
                  <c:v>43693</c:v>
                </c:pt>
                <c:pt idx="228">
                  <c:v>43694</c:v>
                </c:pt>
                <c:pt idx="229">
                  <c:v>43695</c:v>
                </c:pt>
                <c:pt idx="230">
                  <c:v>43696</c:v>
                </c:pt>
                <c:pt idx="231">
                  <c:v>43697</c:v>
                </c:pt>
                <c:pt idx="232">
                  <c:v>43698</c:v>
                </c:pt>
                <c:pt idx="233">
                  <c:v>43699</c:v>
                </c:pt>
                <c:pt idx="234">
                  <c:v>43700</c:v>
                </c:pt>
                <c:pt idx="235">
                  <c:v>43701</c:v>
                </c:pt>
              </c:numCache>
            </c:numRef>
          </c:cat>
          <c:val>
            <c:numRef>
              <c:f>Sheet1!$C$5:$C$240</c:f>
              <c:numCache>
                <c:formatCode>General</c:formatCode>
                <c:ptCount val="236"/>
                <c:pt idx="5">
                  <c:v>0</c:v>
                </c:pt>
                <c:pt idx="6">
                  <c:v>0</c:v>
                </c:pt>
                <c:pt idx="7">
                  <c:v>1</c:v>
                </c:pt>
                <c:pt idx="8">
                  <c:v>1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1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2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2</c:v>
                </c:pt>
                <c:pt idx="22">
                  <c:v>0</c:v>
                </c:pt>
                <c:pt idx="23">
                  <c:v>0</c:v>
                </c:pt>
                <c:pt idx="24">
                  <c:v>1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2</c:v>
                </c:pt>
                <c:pt idx="32">
                  <c:v>1</c:v>
                </c:pt>
                <c:pt idx="33">
                  <c:v>1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2</c:v>
                </c:pt>
                <c:pt idx="44">
                  <c:v>0</c:v>
                </c:pt>
                <c:pt idx="45">
                  <c:v>2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1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1</c:v>
                </c:pt>
                <c:pt idx="56">
                  <c:v>0</c:v>
                </c:pt>
                <c:pt idx="57">
                  <c:v>5</c:v>
                </c:pt>
                <c:pt idx="58">
                  <c:v>1</c:v>
                </c:pt>
                <c:pt idx="59">
                  <c:v>2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1</c:v>
                </c:pt>
                <c:pt idx="65">
                  <c:v>2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2</c:v>
                </c:pt>
                <c:pt idx="71">
                  <c:v>3</c:v>
                </c:pt>
                <c:pt idx="72">
                  <c:v>0</c:v>
                </c:pt>
                <c:pt idx="73">
                  <c:v>4</c:v>
                </c:pt>
                <c:pt idx="74">
                  <c:v>1</c:v>
                </c:pt>
                <c:pt idx="75">
                  <c:v>2</c:v>
                </c:pt>
                <c:pt idx="76">
                  <c:v>3</c:v>
                </c:pt>
                <c:pt idx="77">
                  <c:v>2</c:v>
                </c:pt>
                <c:pt idx="78">
                  <c:v>6</c:v>
                </c:pt>
                <c:pt idx="79">
                  <c:v>11</c:v>
                </c:pt>
                <c:pt idx="80">
                  <c:v>1</c:v>
                </c:pt>
                <c:pt idx="81">
                  <c:v>11</c:v>
                </c:pt>
                <c:pt idx="82">
                  <c:v>1</c:v>
                </c:pt>
                <c:pt idx="83">
                  <c:v>32</c:v>
                </c:pt>
                <c:pt idx="84">
                  <c:v>20</c:v>
                </c:pt>
                <c:pt idx="85">
                  <c:v>2</c:v>
                </c:pt>
                <c:pt idx="86">
                  <c:v>6</c:v>
                </c:pt>
                <c:pt idx="87">
                  <c:v>11</c:v>
                </c:pt>
                <c:pt idx="88">
                  <c:v>7</c:v>
                </c:pt>
                <c:pt idx="89">
                  <c:v>0</c:v>
                </c:pt>
                <c:pt idx="90">
                  <c:v>7</c:v>
                </c:pt>
                <c:pt idx="91">
                  <c:v>5</c:v>
                </c:pt>
                <c:pt idx="92">
                  <c:v>8</c:v>
                </c:pt>
                <c:pt idx="93">
                  <c:v>15</c:v>
                </c:pt>
                <c:pt idx="94">
                  <c:v>24</c:v>
                </c:pt>
                <c:pt idx="95">
                  <c:v>0</c:v>
                </c:pt>
                <c:pt idx="96">
                  <c:v>14</c:v>
                </c:pt>
                <c:pt idx="97">
                  <c:v>0</c:v>
                </c:pt>
                <c:pt idx="98">
                  <c:v>0</c:v>
                </c:pt>
                <c:pt idx="99">
                  <c:v>4</c:v>
                </c:pt>
                <c:pt idx="100">
                  <c:v>8</c:v>
                </c:pt>
                <c:pt idx="101">
                  <c:v>1</c:v>
                </c:pt>
                <c:pt idx="102">
                  <c:v>0</c:v>
                </c:pt>
                <c:pt idx="103">
                  <c:v>0</c:v>
                </c:pt>
                <c:pt idx="104">
                  <c:v>2</c:v>
                </c:pt>
                <c:pt idx="105">
                  <c:v>15</c:v>
                </c:pt>
                <c:pt idx="106">
                  <c:v>4</c:v>
                </c:pt>
                <c:pt idx="107">
                  <c:v>32</c:v>
                </c:pt>
                <c:pt idx="108">
                  <c:v>2</c:v>
                </c:pt>
                <c:pt idx="109">
                  <c:v>1</c:v>
                </c:pt>
                <c:pt idx="110">
                  <c:v>24</c:v>
                </c:pt>
                <c:pt idx="111">
                  <c:v>17</c:v>
                </c:pt>
                <c:pt idx="112">
                  <c:v>0</c:v>
                </c:pt>
                <c:pt idx="113">
                  <c:v>3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4</c:v>
                </c:pt>
                <c:pt idx="118">
                  <c:v>15</c:v>
                </c:pt>
                <c:pt idx="119">
                  <c:v>15</c:v>
                </c:pt>
                <c:pt idx="120">
                  <c:v>10</c:v>
                </c:pt>
                <c:pt idx="121">
                  <c:v>9</c:v>
                </c:pt>
                <c:pt idx="122">
                  <c:v>8</c:v>
                </c:pt>
                <c:pt idx="123">
                  <c:v>2</c:v>
                </c:pt>
                <c:pt idx="124">
                  <c:v>40</c:v>
                </c:pt>
                <c:pt idx="125">
                  <c:v>50</c:v>
                </c:pt>
                <c:pt idx="126">
                  <c:v>30</c:v>
                </c:pt>
                <c:pt idx="127">
                  <c:v>26</c:v>
                </c:pt>
                <c:pt idx="128">
                  <c:v>37</c:v>
                </c:pt>
                <c:pt idx="129">
                  <c:v>35</c:v>
                </c:pt>
                <c:pt idx="130">
                  <c:v>19</c:v>
                </c:pt>
                <c:pt idx="131">
                  <c:v>15</c:v>
                </c:pt>
                <c:pt idx="132">
                  <c:v>63</c:v>
                </c:pt>
                <c:pt idx="133">
                  <c:v>56</c:v>
                </c:pt>
                <c:pt idx="134">
                  <c:v>52</c:v>
                </c:pt>
                <c:pt idx="135">
                  <c:v>19</c:v>
                </c:pt>
                <c:pt idx="136">
                  <c:v>21</c:v>
                </c:pt>
                <c:pt idx="137">
                  <c:v>0</c:v>
                </c:pt>
                <c:pt idx="138">
                  <c:v>31</c:v>
                </c:pt>
                <c:pt idx="139">
                  <c:v>14</c:v>
                </c:pt>
                <c:pt idx="140">
                  <c:v>25</c:v>
                </c:pt>
                <c:pt idx="141">
                  <c:v>4</c:v>
                </c:pt>
                <c:pt idx="142">
                  <c:v>6</c:v>
                </c:pt>
                <c:pt idx="143">
                  <c:v>0</c:v>
                </c:pt>
                <c:pt idx="144">
                  <c:v>56</c:v>
                </c:pt>
                <c:pt idx="145">
                  <c:v>21</c:v>
                </c:pt>
                <c:pt idx="146">
                  <c:v>31</c:v>
                </c:pt>
                <c:pt idx="147">
                  <c:v>4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10</c:v>
                </c:pt>
                <c:pt idx="155">
                  <c:v>37</c:v>
                </c:pt>
                <c:pt idx="156">
                  <c:v>7</c:v>
                </c:pt>
                <c:pt idx="157">
                  <c:v>0</c:v>
                </c:pt>
                <c:pt idx="158">
                  <c:v>26</c:v>
                </c:pt>
                <c:pt idx="159">
                  <c:v>25</c:v>
                </c:pt>
                <c:pt idx="160">
                  <c:v>32</c:v>
                </c:pt>
                <c:pt idx="161">
                  <c:v>10</c:v>
                </c:pt>
                <c:pt idx="162">
                  <c:v>5</c:v>
                </c:pt>
                <c:pt idx="163">
                  <c:v>1</c:v>
                </c:pt>
                <c:pt idx="164">
                  <c:v>0</c:v>
                </c:pt>
                <c:pt idx="165">
                  <c:v>28</c:v>
                </c:pt>
                <c:pt idx="166">
                  <c:v>26</c:v>
                </c:pt>
                <c:pt idx="167">
                  <c:v>10</c:v>
                </c:pt>
                <c:pt idx="168">
                  <c:v>11</c:v>
                </c:pt>
                <c:pt idx="169">
                  <c:v>3</c:v>
                </c:pt>
                <c:pt idx="170">
                  <c:v>5</c:v>
                </c:pt>
                <c:pt idx="171">
                  <c:v>0</c:v>
                </c:pt>
                <c:pt idx="172">
                  <c:v>5</c:v>
                </c:pt>
                <c:pt idx="173">
                  <c:v>16</c:v>
                </c:pt>
                <c:pt idx="174">
                  <c:v>10</c:v>
                </c:pt>
                <c:pt idx="175">
                  <c:v>4</c:v>
                </c:pt>
                <c:pt idx="176">
                  <c:v>14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11</c:v>
                </c:pt>
                <c:pt idx="181">
                  <c:v>8</c:v>
                </c:pt>
                <c:pt idx="182">
                  <c:v>0</c:v>
                </c:pt>
                <c:pt idx="183">
                  <c:v>1</c:v>
                </c:pt>
                <c:pt idx="184">
                  <c:v>12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21</c:v>
                </c:pt>
                <c:pt idx="189">
                  <c:v>0</c:v>
                </c:pt>
                <c:pt idx="190">
                  <c:v>1</c:v>
                </c:pt>
                <c:pt idx="191">
                  <c:v>0</c:v>
                </c:pt>
                <c:pt idx="192">
                  <c:v>0</c:v>
                </c:pt>
                <c:pt idx="193">
                  <c:v>20</c:v>
                </c:pt>
                <c:pt idx="194">
                  <c:v>4</c:v>
                </c:pt>
                <c:pt idx="195">
                  <c:v>0</c:v>
                </c:pt>
                <c:pt idx="196">
                  <c:v>0</c:v>
                </c:pt>
                <c:pt idx="197">
                  <c:v>8</c:v>
                </c:pt>
                <c:pt idx="198">
                  <c:v>1</c:v>
                </c:pt>
                <c:pt idx="199">
                  <c:v>9</c:v>
                </c:pt>
                <c:pt idx="200">
                  <c:v>13</c:v>
                </c:pt>
                <c:pt idx="201">
                  <c:v>12</c:v>
                </c:pt>
                <c:pt idx="202">
                  <c:v>9</c:v>
                </c:pt>
                <c:pt idx="203">
                  <c:v>10</c:v>
                </c:pt>
                <c:pt idx="204">
                  <c:v>5</c:v>
                </c:pt>
                <c:pt idx="205">
                  <c:v>0</c:v>
                </c:pt>
                <c:pt idx="206">
                  <c:v>21</c:v>
                </c:pt>
                <c:pt idx="207">
                  <c:v>7</c:v>
                </c:pt>
                <c:pt idx="208">
                  <c:v>22</c:v>
                </c:pt>
                <c:pt idx="209">
                  <c:v>22</c:v>
                </c:pt>
                <c:pt idx="210">
                  <c:v>20</c:v>
                </c:pt>
                <c:pt idx="211">
                  <c:v>9</c:v>
                </c:pt>
                <c:pt idx="212">
                  <c:v>11</c:v>
                </c:pt>
                <c:pt idx="213">
                  <c:v>28</c:v>
                </c:pt>
                <c:pt idx="214">
                  <c:v>26</c:v>
                </c:pt>
                <c:pt idx="215">
                  <c:v>23</c:v>
                </c:pt>
                <c:pt idx="216">
                  <c:v>33</c:v>
                </c:pt>
                <c:pt idx="217">
                  <c:v>36</c:v>
                </c:pt>
                <c:pt idx="218">
                  <c:v>16</c:v>
                </c:pt>
                <c:pt idx="219">
                  <c:v>0</c:v>
                </c:pt>
                <c:pt idx="220">
                  <c:v>25</c:v>
                </c:pt>
                <c:pt idx="221">
                  <c:v>3</c:v>
                </c:pt>
                <c:pt idx="222">
                  <c:v>7</c:v>
                </c:pt>
                <c:pt idx="223">
                  <c:v>5</c:v>
                </c:pt>
                <c:pt idx="224">
                  <c:v>6</c:v>
                </c:pt>
                <c:pt idx="225">
                  <c:v>0</c:v>
                </c:pt>
                <c:pt idx="226">
                  <c:v>2</c:v>
                </c:pt>
                <c:pt idx="227">
                  <c:v>1</c:v>
                </c:pt>
                <c:pt idx="228">
                  <c:v>15</c:v>
                </c:pt>
                <c:pt idx="229">
                  <c:v>6</c:v>
                </c:pt>
                <c:pt idx="230">
                  <c:v>5</c:v>
                </c:pt>
                <c:pt idx="231">
                  <c:v>3</c:v>
                </c:pt>
                <c:pt idx="232">
                  <c:v>3</c:v>
                </c:pt>
                <c:pt idx="233">
                  <c:v>7</c:v>
                </c:pt>
                <c:pt idx="234">
                  <c:v>1</c:v>
                </c:pt>
                <c:pt idx="235">
                  <c:v>0</c:v>
                </c:pt>
              </c:numCache>
            </c:numRef>
          </c:val>
          <c:extLst xmlns:mc="http://schemas.openxmlformats.org/markup-compatibility/2006" xmlns:c14="http://schemas.microsoft.com/office/drawing/2007/8/2/chart" xmlns:c16="http://schemas.microsoft.com/office/drawing/2014/chart" xmlns:c16r3="http://schemas.microsoft.com/office/drawing/2017/03/chart">
            <c:ext xmlns:c16="http://schemas.microsoft.com/office/drawing/2014/chart" uri="{C3380CC4-5D6E-409C-BE32-E72D297353CC}">
              <c16:uniqueId val="{00000000-7563-41A9-82FF-7781D1634C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421039775"/>
        <c:axId val="1485344303"/>
      </c:barChart>
      <c:dateAx>
        <c:axId val="142103977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Data de início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[$-409]d\-mmm;@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85344303"/>
        <c:crosses val="autoZero"/>
        <c:auto val="1"/>
        <c:lblOffset val="100"/>
        <c:baseTimeUnit val="days"/>
      </c:dateAx>
      <c:valAx>
        <c:axId val="1485344303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Número de casos</a:t>
                </a:r>
              </a:p>
            </c:rich>
          </c:tx>
          <c:layout>
            <c:manualLayout>
              <c:xMode val="edge"/>
              <c:yMode val="edge"/>
              <c:x val="1.0869565217391304E-2"/>
              <c:y val="0.187399188737771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2103977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mc="http://schemas.openxmlformats.org/markup-compatibility/2006" xmlns:c14="http://schemas.microsoft.com/office/drawing/2007/8/2/chart" xmlns:c16="http://schemas.microsoft.com/office/drawing/2014/chart" xmlns:c16r3="http://schemas.microsoft.com/office/drawing/2017/03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  <a:latin typeface="+mn-lt"/>
        </a:defRPr>
      </a:pPr>
      <a:endParaRPr lang="en-US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/>
              <a:t>Por semana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1"/>
          <c:order val="0"/>
          <c:spPr>
            <a:solidFill>
              <a:srgbClr val="0065A4"/>
            </a:solidFill>
            <a:ln>
              <a:solidFill>
                <a:schemeClr val="tx1"/>
              </a:solidFill>
            </a:ln>
            <a:effectLst/>
          </c:spPr>
          <c:invertIfNegative val="0"/>
          <c:val>
            <c:numRef>
              <c:f>Sheet1!$F$10:$F$42</c:f>
              <c:numCache>
                <c:formatCode>General</c:formatCode>
                <c:ptCount val="33"/>
                <c:pt idx="0">
                  <c:v>2</c:v>
                </c:pt>
                <c:pt idx="1">
                  <c:v>3</c:v>
                </c:pt>
                <c:pt idx="2">
                  <c:v>3</c:v>
                </c:pt>
                <c:pt idx="3">
                  <c:v>3</c:v>
                </c:pt>
                <c:pt idx="4">
                  <c:v>1</c:v>
                </c:pt>
                <c:pt idx="5">
                  <c:v>4</c:v>
                </c:pt>
                <c:pt idx="6">
                  <c:v>1</c:v>
                </c:pt>
                <c:pt idx="7">
                  <c:v>9</c:v>
                </c:pt>
                <c:pt idx="8">
                  <c:v>3</c:v>
                </c:pt>
                <c:pt idx="9">
                  <c:v>10</c:v>
                </c:pt>
                <c:pt idx="10">
                  <c:v>36</c:v>
                </c:pt>
                <c:pt idx="11">
                  <c:v>79</c:v>
                </c:pt>
                <c:pt idx="12">
                  <c:v>59</c:v>
                </c:pt>
                <c:pt idx="13">
                  <c:v>27</c:v>
                </c:pt>
                <c:pt idx="14">
                  <c:v>56</c:v>
                </c:pt>
                <c:pt idx="15">
                  <c:v>44</c:v>
                </c:pt>
                <c:pt idx="16">
                  <c:v>63</c:v>
                </c:pt>
                <c:pt idx="17">
                  <c:v>237</c:v>
                </c:pt>
                <c:pt idx="18">
                  <c:v>226</c:v>
                </c:pt>
                <c:pt idx="19">
                  <c:v>136</c:v>
                </c:pt>
                <c:pt idx="20">
                  <c:v>56</c:v>
                </c:pt>
                <c:pt idx="21">
                  <c:v>80</c:v>
                </c:pt>
                <c:pt idx="22">
                  <c:v>101</c:v>
                </c:pt>
                <c:pt idx="23">
                  <c:v>60</c:v>
                </c:pt>
                <c:pt idx="24">
                  <c:v>44</c:v>
                </c:pt>
                <c:pt idx="25">
                  <c:v>32</c:v>
                </c:pt>
                <c:pt idx="26">
                  <c:v>42</c:v>
                </c:pt>
                <c:pt idx="27">
                  <c:v>35</c:v>
                </c:pt>
                <c:pt idx="28">
                  <c:v>64</c:v>
                </c:pt>
                <c:pt idx="29">
                  <c:v>138</c:v>
                </c:pt>
                <c:pt idx="30">
                  <c:v>136</c:v>
                </c:pt>
                <c:pt idx="31">
                  <c:v>36</c:v>
                </c:pt>
                <c:pt idx="32">
                  <c:v>25</c:v>
                </c:pt>
              </c:numCache>
            </c:numRef>
          </c:val>
          <c:extLst xmlns:mc="http://schemas.openxmlformats.org/markup-compatibility/2006" xmlns:c14="http://schemas.microsoft.com/office/drawing/2007/8/2/chart" xmlns:c16="http://schemas.microsoft.com/office/drawing/2014/chart" xmlns:c16r3="http://schemas.microsoft.com/office/drawing/2017/03/chart">
            <c:ext xmlns:c16="http://schemas.microsoft.com/office/drawing/2014/chart" uri="{C3380CC4-5D6E-409C-BE32-E72D297353CC}">
              <c16:uniqueId val="{00000000-F237-4A8F-BFF0-2858F7090E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488264063"/>
        <c:axId val="1416627519"/>
      </c:barChart>
      <c:catAx>
        <c:axId val="1488264063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Semana Epidemiológica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16627519"/>
        <c:crosses val="autoZero"/>
        <c:auto val="1"/>
        <c:lblAlgn val="ctr"/>
        <c:lblOffset val="100"/>
        <c:noMultiLvlLbl val="0"/>
      </c:catAx>
      <c:valAx>
        <c:axId val="1416627519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Número de casos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882640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mc="http://schemas.openxmlformats.org/markup-compatibility/2006" xmlns:c14="http://schemas.microsoft.com/office/drawing/2007/8/2/chart" xmlns:c16="http://schemas.microsoft.com/office/drawing/2014/chart" xmlns:c16r3="http://schemas.microsoft.com/office/drawing/2017/03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/>
              <a:t>Por mês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rgbClr val="0065A4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Sheet1!$H$10:$H$17</c:f>
              <c:strCache>
                <c:ptCount val="8"/>
                <c:pt idx="0">
                  <c:v>Jan</c:v>
                </c:pt>
                <c:pt idx="1">
                  <c:v>Fev</c:v>
                </c:pt>
                <c:pt idx="2">
                  <c:v>Mar</c:v>
                </c:pt>
                <c:pt idx="3">
                  <c:v>abril</c:v>
                </c:pt>
                <c:pt idx="4">
                  <c:v>maio</c:v>
                </c:pt>
                <c:pt idx="5">
                  <c:v>Jun</c:v>
                </c:pt>
                <c:pt idx="6">
                  <c:v>Jul</c:v>
                </c:pt>
                <c:pt idx="7">
                  <c:v>agosto</c:v>
                </c:pt>
              </c:strCache>
            </c:strRef>
          </c:cat>
          <c:val>
            <c:numRef>
              <c:f>Sheet1!$I$10:$I$17</c:f>
              <c:numCache>
                <c:formatCode>General</c:formatCode>
                <c:ptCount val="8"/>
                <c:pt idx="0">
                  <c:v>8</c:v>
                </c:pt>
                <c:pt idx="1">
                  <c:v>16</c:v>
                </c:pt>
                <c:pt idx="2">
                  <c:v>130</c:v>
                </c:pt>
                <c:pt idx="3">
                  <c:v>220</c:v>
                </c:pt>
                <c:pt idx="4">
                  <c:v>684</c:v>
                </c:pt>
                <c:pt idx="5">
                  <c:v>296</c:v>
                </c:pt>
                <c:pt idx="6">
                  <c:v>235</c:v>
                </c:pt>
                <c:pt idx="7">
                  <c:v>262</c:v>
                </c:pt>
              </c:numCache>
            </c:numRef>
          </c:val>
          <c:extLst xmlns:mc="http://schemas.openxmlformats.org/markup-compatibility/2006" xmlns:c14="http://schemas.microsoft.com/office/drawing/2007/8/2/chart" xmlns:c16="http://schemas.microsoft.com/office/drawing/2014/chart" xmlns:c16r3="http://schemas.microsoft.com/office/drawing/2017/03/chart">
            <c:ext xmlns:c16="http://schemas.microsoft.com/office/drawing/2014/chart" uri="{C3380CC4-5D6E-409C-BE32-E72D297353CC}">
              <c16:uniqueId val="{00000000-DB90-46F4-9176-A597DB8516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415267215"/>
        <c:axId val="1485341391"/>
      </c:barChart>
      <c:catAx>
        <c:axId val="141526721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Mês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85341391"/>
        <c:crosses val="autoZero"/>
        <c:auto val="1"/>
        <c:lblAlgn val="ctr"/>
        <c:lblOffset val="100"/>
        <c:noMultiLvlLbl val="0"/>
      </c:catAx>
      <c:valAx>
        <c:axId val="1485341391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Número de casos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1526721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mc="http://schemas.openxmlformats.org/markup-compatibility/2006" xmlns:c14="http://schemas.microsoft.com/office/drawing/2007/8/2/chart" xmlns:c16="http://schemas.microsoft.com/office/drawing/2014/chart" xmlns:c16r3="http://schemas.microsoft.com/office/drawing/2017/03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9514695564045"/>
          <c:y val="7.4117125984252005E-2"/>
          <c:w val="0.86233348925443698"/>
          <c:h val="0.770987204724408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Série 1</c:v>
                </c:pt>
              </c:strCache>
            </c:strRef>
          </c:tx>
          <c:spPr>
            <a:solidFill>
              <a:srgbClr val="109648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elete val="1"/>
          </c:dLbls>
          <c:cat>
            <c:strRef>
              <c:f>Sheet1!$A$2:$A$11</c:f>
              <c:strCache>
                <c:ptCount val="10"/>
                <c:pt idx="0">
                  <c:v>Chefe</c:v>
                </c:pt>
                <c:pt idx="1">
                  <c:v>Irmão</c:v>
                </c:pt>
                <c:pt idx="2">
                  <c:v>Criança</c:v>
                </c:pt>
                <c:pt idx="3">
                  <c:v>Pai</c:v>
                </c:pt>
                <c:pt idx="4">
                  <c:v>Amigo</c:v>
                </c:pt>
                <c:pt idx="5">
                  <c:v>Mãe</c:v>
                </c:pt>
                <c:pt idx="6">
                  <c:v>Outros</c:v>
                </c:pt>
                <c:pt idx="7">
                  <c:v>Pastor / Imã</c:v>
                </c:pt>
                <c:pt idx="8">
                  <c:v>Irmã</c:v>
                </c:pt>
                <c:pt idx="9">
                  <c:v>Cônjuge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2.1</c:v>
                </c:pt>
                <c:pt idx="1">
                  <c:v>9.8000000000000007</c:v>
                </c:pt>
                <c:pt idx="2">
                  <c:v>3.6</c:v>
                </c:pt>
                <c:pt idx="3">
                  <c:v>5.7</c:v>
                </c:pt>
                <c:pt idx="4">
                  <c:v>7.3</c:v>
                </c:pt>
                <c:pt idx="5">
                  <c:v>18.7</c:v>
                </c:pt>
                <c:pt idx="6">
                  <c:v>2.6</c:v>
                </c:pt>
                <c:pt idx="7">
                  <c:v>0</c:v>
                </c:pt>
                <c:pt idx="8">
                  <c:v>13.5</c:v>
                </c:pt>
                <c:pt idx="9">
                  <c:v>36.799999999999997</c:v>
                </c:pt>
              </c:numCache>
            </c:numRef>
          </c:val>
          <c:extLst xmlns:mc="http://schemas.openxmlformats.org/markup-compatibility/2006" xmlns:c14="http://schemas.microsoft.com/office/drawing/2007/8/2/chart" xmlns:c16="http://schemas.microsoft.com/office/drawing/2014/chart">
            <c:ext xmlns:c16="http://schemas.microsoft.com/office/drawing/2014/chart" uri="{C3380CC4-5D6E-409C-BE32-E72D297353CC}">
              <c16:uniqueId val="{00000000-5F30-462B-999B-1B3525BAB96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-27"/>
        <c:axId val="-2101770872"/>
        <c:axId val="-2116360248"/>
      </c:barChart>
      <c:catAx>
        <c:axId val="-2101770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/>
                <a:ea typeface="+mn-ea"/>
                <a:cs typeface="+mn-cs"/>
              </a:defRPr>
            </a:pPr>
            <a:endParaRPr lang="en-US"/>
          </a:p>
        </c:txPr>
        <c:crossAx val="-2116360248"/>
        <c:crosses val="autoZero"/>
        <c:auto val="1"/>
        <c:lblAlgn val="ctr"/>
        <c:lblOffset val="100"/>
        <c:noMultiLvlLbl val="0"/>
      </c:catAx>
      <c:valAx>
        <c:axId val="-2116360248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Arial"/>
                    <a:ea typeface="+mn-ea"/>
                    <a:cs typeface="+mn-cs"/>
                  </a:defRPr>
                </a:pPr>
                <a:r>
                  <a:rPr lang="en-US" sz="2000">
                    <a:solidFill>
                      <a:schemeClr val="tx1"/>
                    </a:solidFill>
                    <a:latin typeface="Arial"/>
                  </a:rPr>
                  <a:t>% de </a:t>
                </a:r>
                <a:r>
                  <a:rPr lang="en-US" sz="2000" baseline="0">
                    <a:solidFill>
                      <a:schemeClr val="tx1"/>
                    </a:solidFill>
                    <a:latin typeface="Arial"/>
                  </a:rPr>
                  <a:t>inquiridos</a:t>
                </a:r>
                <a:endParaRPr lang="en-US" sz="2000">
                  <a:solidFill>
                    <a:schemeClr val="tx1"/>
                  </a:solidFill>
                  <a:latin typeface="Arial"/>
                </a:endParaRPr>
              </a:p>
            </c:rich>
          </c:tx>
          <c:layout>
            <c:manualLayout>
              <c:xMode val="edge"/>
              <c:yMode val="edge"/>
              <c:x val="2.6973217602419206E-2"/>
              <c:y val="0.1737982283464567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Arial"/>
                <a:ea typeface="+mn-ea"/>
                <a:cs typeface="+mn-cs"/>
              </a:defRPr>
            </a:pPr>
            <a:endParaRPr lang="en-US"/>
          </a:p>
        </c:txPr>
        <c:crossAx val="-2101770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9514695564045"/>
          <c:y val="7.4117125984252005E-2"/>
          <c:w val="0.86233348925443698"/>
          <c:h val="0.770987204724408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Série 1</c:v>
                </c:pt>
              </c:strCache>
            </c:strRef>
          </c:tx>
          <c:spPr>
            <a:solidFill>
              <a:srgbClr val="109648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elete val="1"/>
          </c:dLbls>
          <c:cat>
            <c:strRef>
              <c:f>Sheet1!$A$2:$A$11</c:f>
              <c:strCache>
                <c:ptCount val="10"/>
                <c:pt idx="0">
                  <c:v>Cônjuge</c:v>
                </c:pt>
                <c:pt idx="1">
                  <c:v>Mãe</c:v>
                </c:pt>
                <c:pt idx="2">
                  <c:v>Irmã</c:v>
                </c:pt>
                <c:pt idx="3">
                  <c:v>Irmão</c:v>
                </c:pt>
                <c:pt idx="4">
                  <c:v>Amigo</c:v>
                </c:pt>
                <c:pt idx="5">
                  <c:v>Pai</c:v>
                </c:pt>
                <c:pt idx="6">
                  <c:v>Criança</c:v>
                </c:pt>
                <c:pt idx="7">
                  <c:v>Outros</c:v>
                </c:pt>
                <c:pt idx="8">
                  <c:v>Chefe</c:v>
                </c:pt>
                <c:pt idx="9">
                  <c:v>Pastor / Imã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36.799999999999997</c:v>
                </c:pt>
                <c:pt idx="1">
                  <c:v>18.7</c:v>
                </c:pt>
                <c:pt idx="2">
                  <c:v>13.5</c:v>
                </c:pt>
                <c:pt idx="3">
                  <c:v>9.8000000000000007</c:v>
                </c:pt>
                <c:pt idx="4">
                  <c:v>7.3</c:v>
                </c:pt>
                <c:pt idx="5">
                  <c:v>5.7</c:v>
                </c:pt>
                <c:pt idx="6">
                  <c:v>3.6</c:v>
                </c:pt>
                <c:pt idx="7">
                  <c:v>2.6</c:v>
                </c:pt>
                <c:pt idx="8">
                  <c:v>2.1</c:v>
                </c:pt>
                <c:pt idx="9">
                  <c:v>0</c:v>
                </c:pt>
              </c:numCache>
            </c:numRef>
          </c:val>
          <c:extLst xmlns:mc="http://schemas.openxmlformats.org/markup-compatibility/2006" xmlns:c14="http://schemas.microsoft.com/office/drawing/2007/8/2/chart" xmlns:c16="http://schemas.microsoft.com/office/drawing/2014/chart">
            <c:ext xmlns:c16="http://schemas.microsoft.com/office/drawing/2014/chart" uri="{C3380CC4-5D6E-409C-BE32-E72D297353CC}">
              <c16:uniqueId val="{00000000-5F30-462B-999B-1B3525BAB96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-27"/>
        <c:axId val="-2101770872"/>
        <c:axId val="-2116360248"/>
      </c:barChart>
      <c:catAx>
        <c:axId val="-2101770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Arial"/>
                <a:ea typeface="+mn-ea"/>
                <a:cs typeface="+mn-cs"/>
              </a:defRPr>
            </a:pPr>
            <a:endParaRPr lang="en-US"/>
          </a:p>
        </c:txPr>
        <c:crossAx val="-2116360248"/>
        <c:crosses val="autoZero"/>
        <c:auto val="1"/>
        <c:lblAlgn val="ctr"/>
        <c:lblOffset val="100"/>
        <c:noMultiLvlLbl val="0"/>
      </c:catAx>
      <c:valAx>
        <c:axId val="-2116360248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Arial"/>
                    <a:ea typeface="+mn-ea"/>
                    <a:cs typeface="+mn-cs"/>
                  </a:defRPr>
                </a:pPr>
                <a:r>
                  <a:rPr lang="en-US" sz="2000">
                    <a:solidFill>
                      <a:schemeClr val="tx1"/>
                    </a:solidFill>
                    <a:latin typeface="Arial"/>
                  </a:rPr>
                  <a:t>% de </a:t>
                </a:r>
                <a:r>
                  <a:rPr lang="en-US" sz="2000" baseline="0">
                    <a:solidFill>
                      <a:schemeClr val="tx1"/>
                    </a:solidFill>
                    <a:latin typeface="Arial"/>
                  </a:rPr>
                  <a:t>inquiridos</a:t>
                </a:r>
                <a:endParaRPr lang="en-US" sz="2000">
                  <a:solidFill>
                    <a:schemeClr val="tx1"/>
                  </a:solidFill>
                  <a:latin typeface="Arial"/>
                </a:endParaRPr>
              </a:p>
            </c:rich>
          </c:tx>
          <c:layout>
            <c:manualLayout>
              <c:xMode val="edge"/>
              <c:yMode val="edge"/>
              <c:x val="1.0513246039986067E-2"/>
              <c:y val="0.1737982283464567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Arial"/>
                <a:ea typeface="+mn-ea"/>
                <a:cs typeface="+mn-cs"/>
              </a:defRPr>
            </a:pPr>
            <a:endParaRPr lang="en-US"/>
          </a:p>
        </c:txPr>
        <c:crossAx val="-2101770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9514695564045"/>
          <c:y val="7.4117125984252005E-2"/>
          <c:w val="0.86233348925443698"/>
          <c:h val="0.770987204724408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Série 1</c:v>
                </c:pt>
              </c:strCache>
            </c:strRef>
          </c:tx>
          <c:spPr>
            <a:solidFill>
              <a:srgbClr val="0065A4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elete val="1"/>
          </c:dLbls>
          <c:cat>
            <c:strRef>
              <c:f>Sheet1!$A$2:$A$7</c:f>
              <c:strCache>
                <c:ptCount val="6"/>
                <c:pt idx="0">
                  <c:v>Efeitos secundários dos medicamentos</c:v>
                </c:pt>
                <c:pt idx="1">
                  <c:v>Presença diária na clínica</c:v>
                </c:pt>
                <c:pt idx="2">
                  <c:v>Falta de apoio familiar</c:v>
                </c:pt>
                <c:pt idx="3">
                  <c:v>Atitudes dos profissionais de saúde</c:v>
                </c:pt>
                <c:pt idx="4">
                  <c:v>Falta de medicamentos</c:v>
                </c:pt>
                <c:pt idx="5">
                  <c:v>Atitudes dos doentes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61</c:v>
                </c:pt>
                <c:pt idx="1">
                  <c:v>58</c:v>
                </c:pt>
                <c:pt idx="2">
                  <c:v>58</c:v>
                </c:pt>
                <c:pt idx="3">
                  <c:v>56</c:v>
                </c:pt>
                <c:pt idx="4">
                  <c:v>54</c:v>
                </c:pt>
                <c:pt idx="5">
                  <c:v>45</c:v>
                </c:pt>
              </c:numCache>
            </c:numRef>
          </c:val>
          <c:extLst xmlns:mc="http://schemas.openxmlformats.org/markup-compatibility/2006" xmlns:c14="http://schemas.microsoft.com/office/drawing/2007/8/2/chart" xmlns:c16="http://schemas.microsoft.com/office/drawing/2014/chart">
            <c:ext xmlns:c16="http://schemas.microsoft.com/office/drawing/2014/chart" uri="{C3380CC4-5D6E-409C-BE32-E72D297353CC}">
              <c16:uniqueId val="{00000000-0A00-446F-89BA-46A17368131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7"/>
        <c:axId val="2097976776"/>
        <c:axId val="-2023691816"/>
      </c:barChart>
      <c:catAx>
        <c:axId val="2097976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Arial"/>
                <a:ea typeface="+mn-ea"/>
                <a:cs typeface="+mn-cs"/>
              </a:defRPr>
            </a:pPr>
            <a:endParaRPr lang="en-US"/>
          </a:p>
        </c:txPr>
        <c:crossAx val="-2023691816"/>
        <c:crosses val="autoZero"/>
        <c:auto val="1"/>
        <c:lblAlgn val="ctr"/>
        <c:lblOffset val="100"/>
        <c:noMultiLvlLbl val="0"/>
      </c:catAx>
      <c:valAx>
        <c:axId val="-2023691816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Arial"/>
                <a:ea typeface="+mn-ea"/>
                <a:cs typeface="+mn-cs"/>
              </a:defRPr>
            </a:pPr>
            <a:endParaRPr lang="en-US"/>
          </a:p>
        </c:txPr>
        <c:crossAx val="2097976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9514695564045"/>
          <c:y val="7.4117125984252005E-2"/>
          <c:w val="0.86233348925443698"/>
          <c:h val="0.7154316894598700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Série 1</c:v>
                </c:pt>
              </c:strCache>
            </c:strRef>
          </c:tx>
          <c:spPr>
            <a:solidFill>
              <a:srgbClr val="0065A4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elete val="1"/>
          </c:dLbls>
          <c:cat>
            <c:strRef>
              <c:f>Sheet1!$A$2:$A$7</c:f>
              <c:strCache>
                <c:ptCount val="6"/>
                <c:pt idx="0">
                  <c:v>Atitudes dos doentes</c:v>
                </c:pt>
                <c:pt idx="1">
                  <c:v>Falta de medicamentos</c:v>
                </c:pt>
                <c:pt idx="2">
                  <c:v>Atitudes dos profissionais de saúde</c:v>
                </c:pt>
                <c:pt idx="3">
                  <c:v>Presença diária na clínica</c:v>
                </c:pt>
                <c:pt idx="4">
                  <c:v>Falta de apoio familiar</c:v>
                </c:pt>
                <c:pt idx="5">
                  <c:v>Efeitos secundários dos medicamentos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45</c:v>
                </c:pt>
                <c:pt idx="1">
                  <c:v>54</c:v>
                </c:pt>
                <c:pt idx="2">
                  <c:v>56</c:v>
                </c:pt>
                <c:pt idx="3">
                  <c:v>58</c:v>
                </c:pt>
                <c:pt idx="4">
                  <c:v>58</c:v>
                </c:pt>
                <c:pt idx="5">
                  <c:v>61</c:v>
                </c:pt>
              </c:numCache>
            </c:numRef>
          </c:val>
          <c:extLst xmlns:mc="http://schemas.openxmlformats.org/markup-compatibility/2006" xmlns:c14="http://schemas.microsoft.com/office/drawing/2007/8/2/chart" xmlns:c16="http://schemas.microsoft.com/office/drawing/2014/chart">
            <c:ext xmlns:c16="http://schemas.microsoft.com/office/drawing/2014/chart" uri="{C3380CC4-5D6E-409C-BE32-E72D297353CC}">
              <c16:uniqueId val="{00000000-D619-4343-9D15-760C9BC926F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-2031783576"/>
        <c:axId val="-2079703048"/>
      </c:barChart>
      <c:catAx>
        <c:axId val="-20317835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-2079703048"/>
        <c:crosses val="autoZero"/>
        <c:auto val="1"/>
        <c:lblAlgn val="ctr"/>
        <c:lblOffset val="100"/>
        <c:noMultiLvlLbl val="0"/>
      </c:catAx>
      <c:valAx>
        <c:axId val="-2079703048"/>
        <c:scaling>
          <c:orientation val="minMax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 algn="ctr">
                  <a:defRPr lang="en-US" sz="2000" b="0" i="0" u="none" strike="noStrike" kern="1200" baseline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20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Número de inquiridos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 rtl="0">
              <a:defRPr lang="en-US" sz="1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-2031783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0056089528074"/>
          <c:y val="5.9615322809923502E-2"/>
          <c:w val="0.83331817936224295"/>
          <c:h val="0.750471081224737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Masculino</c:v>
                </c:pt>
              </c:strCache>
            </c:strRef>
          </c:tx>
          <c:spPr>
            <a:solidFill>
              <a:srgbClr val="0065A4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0-11</c:v>
                </c:pt>
                <c:pt idx="1">
                  <c:v>12-23</c:v>
                </c:pt>
                <c:pt idx="2">
                  <c:v>24-35</c:v>
                </c:pt>
                <c:pt idx="3">
                  <c:v>36-47</c:v>
                </c:pt>
                <c:pt idx="4">
                  <c:v>48-59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</c:v>
                </c:pt>
                <c:pt idx="1">
                  <c:v>11</c:v>
                </c:pt>
                <c:pt idx="2">
                  <c:v>7</c:v>
                </c:pt>
                <c:pt idx="3">
                  <c:v>25</c:v>
                </c:pt>
                <c:pt idx="4">
                  <c:v>35</c:v>
                </c:pt>
              </c:numCache>
            </c:numRef>
          </c:val>
          <c:extLst xmlns:mc="http://schemas.openxmlformats.org/markup-compatibility/2006" xmlns:c14="http://schemas.microsoft.com/office/drawing/2007/8/2/chart" xmlns:c16="http://schemas.microsoft.com/office/drawing/2014/chart">
            <c:ext xmlns:c16="http://schemas.microsoft.com/office/drawing/2014/chart" uri="{C3380CC4-5D6E-409C-BE32-E72D297353CC}">
              <c16:uniqueId val="{00000000-C8EA-4EAA-9C3E-C727E237AD1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Feminino</c:v>
                </c:pt>
              </c:strCache>
            </c:strRef>
          </c:tx>
          <c:spPr>
            <a:solidFill>
              <a:srgbClr val="F7941D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0-11</c:v>
                </c:pt>
                <c:pt idx="1">
                  <c:v>12-23</c:v>
                </c:pt>
                <c:pt idx="2">
                  <c:v>24-35</c:v>
                </c:pt>
                <c:pt idx="3">
                  <c:v>36-47</c:v>
                </c:pt>
                <c:pt idx="4">
                  <c:v>48-59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11</c:v>
                </c:pt>
                <c:pt idx="1">
                  <c:v>23</c:v>
                </c:pt>
                <c:pt idx="2">
                  <c:v>12</c:v>
                </c:pt>
                <c:pt idx="3">
                  <c:v>10</c:v>
                </c:pt>
                <c:pt idx="4">
                  <c:v>40</c:v>
                </c:pt>
              </c:numCache>
            </c:numRef>
          </c:val>
          <c:extLst xmlns:mc="http://schemas.openxmlformats.org/markup-compatibility/2006" xmlns:c14="http://schemas.microsoft.com/office/drawing/2007/8/2/chart" xmlns:c16="http://schemas.microsoft.com/office/drawing/2014/chart">
            <c:ext xmlns:c16="http://schemas.microsoft.com/office/drawing/2014/chart" uri="{C3380CC4-5D6E-409C-BE32-E72D297353CC}">
              <c16:uniqueId val="{00000001-C8EA-4EAA-9C3E-C727E237AD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-2079705576"/>
        <c:axId val="-2107545912"/>
      </c:barChart>
      <c:catAx>
        <c:axId val="-207970557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/>
                    </a:solidFill>
                    <a:latin typeface="Arial"/>
                    <a:ea typeface="+mn-ea"/>
                    <a:cs typeface="+mn-cs"/>
                  </a:defRPr>
                </a:pPr>
                <a:r>
                  <a:rPr lang="en-US" sz="2000" baseline="0">
                    <a:solidFill>
                      <a:schemeClr val="tx1"/>
                    </a:solidFill>
                    <a:latin typeface="Arial"/>
                  </a:rPr>
                  <a:t>Idade em meses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Arial"/>
                <a:ea typeface="+mn-ea"/>
                <a:cs typeface="+mn-cs"/>
              </a:defRPr>
            </a:pPr>
            <a:endParaRPr lang="en-US"/>
          </a:p>
        </c:txPr>
        <c:crossAx val="-2107545912"/>
        <c:crosses val="autoZero"/>
        <c:auto val="1"/>
        <c:lblAlgn val="ctr"/>
        <c:lblOffset val="100"/>
        <c:noMultiLvlLbl val="0"/>
      </c:catAx>
      <c:valAx>
        <c:axId val="-2107545912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rgbClr val="000000"/>
                    </a:solidFill>
                    <a:latin typeface="Arial"/>
                    <a:ea typeface="+mn-ea"/>
                    <a:cs typeface="Arial"/>
                  </a:defRPr>
                </a:pPr>
                <a:r>
                  <a:rPr lang="en-US" sz="2000" baseline="0">
                    <a:solidFill>
                      <a:srgbClr val="000000"/>
                    </a:solidFill>
                    <a:latin typeface="Arial"/>
                    <a:cs typeface="Arial"/>
                  </a:rPr>
                  <a:t>Número de crianças com</a:t>
                </a:r>
              </a:p>
              <a:p>
                <a:pPr>
                  <a:defRPr sz="1330" b="0" i="0" u="none" strike="noStrike" kern="1200" baseline="0">
                    <a:solidFill>
                      <a:srgbClr val="000000"/>
                    </a:solidFill>
                    <a:latin typeface="Arial"/>
                    <a:ea typeface="+mn-ea"/>
                    <a:cs typeface="Arial"/>
                  </a:defRPr>
                </a:pPr>
                <a:r>
                  <a:rPr lang="en-US" sz="2000" baseline="0">
                    <a:solidFill>
                      <a:srgbClr val="000000"/>
                    </a:solidFill>
                    <a:latin typeface="Arial"/>
                    <a:cs typeface="Arial"/>
                  </a:rPr>
                  <a:t>envenenamento por chumbo</a:t>
                </a:r>
              </a:p>
            </c:rich>
          </c:tx>
          <c:layout>
            <c:manualLayout>
              <c:xMode val="edge"/>
              <c:yMode val="edge"/>
              <c:x val="2.3267580515780342E-2"/>
              <c:y val="0.10835070652285839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Arial"/>
                <a:ea typeface="+mn-ea"/>
                <a:cs typeface="+mn-cs"/>
              </a:defRPr>
            </a:pPr>
            <a:endParaRPr lang="en-US"/>
          </a:p>
        </c:txPr>
        <c:crossAx val="-2079705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6117083735693732"/>
          <c:y val="6.155494445274276E-2"/>
          <c:w val="0.262549033643522"/>
          <c:h val="7.92924767452689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Arial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0056089528074"/>
          <c:y val="7.4348876550878129E-2"/>
          <c:w val="0.83331817936224295"/>
          <c:h val="0.73573753618705973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Masculino</c:v>
                </c:pt>
              </c:strCache>
            </c:strRef>
          </c:tx>
          <c:spPr>
            <a:solidFill>
              <a:srgbClr val="0065A4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0-11</c:v>
                </c:pt>
                <c:pt idx="1">
                  <c:v>12-23</c:v>
                </c:pt>
                <c:pt idx="2">
                  <c:v>24-35</c:v>
                </c:pt>
                <c:pt idx="3">
                  <c:v>36-47</c:v>
                </c:pt>
                <c:pt idx="4">
                  <c:v>48-59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</c:v>
                </c:pt>
                <c:pt idx="1">
                  <c:v>11</c:v>
                </c:pt>
                <c:pt idx="2">
                  <c:v>7</c:v>
                </c:pt>
                <c:pt idx="3">
                  <c:v>25</c:v>
                </c:pt>
                <c:pt idx="4">
                  <c:v>35</c:v>
                </c:pt>
              </c:numCache>
            </c:numRef>
          </c:val>
          <c:extLst xmlns:mc="http://schemas.openxmlformats.org/markup-compatibility/2006" xmlns:c14="http://schemas.microsoft.com/office/drawing/2007/8/2/chart" xmlns:c16="http://schemas.microsoft.com/office/drawing/2014/chart">
            <c:ext xmlns:c16="http://schemas.microsoft.com/office/drawing/2014/chart" uri="{C3380CC4-5D6E-409C-BE32-E72D297353CC}">
              <c16:uniqueId val="{00000000-C8EA-4EAA-9C3E-C727E237AD1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Feminino</c:v>
                </c:pt>
              </c:strCache>
            </c:strRef>
          </c:tx>
          <c:spPr>
            <a:solidFill>
              <a:srgbClr val="F7941D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0-11</c:v>
                </c:pt>
                <c:pt idx="1">
                  <c:v>12-23</c:v>
                </c:pt>
                <c:pt idx="2">
                  <c:v>24-35</c:v>
                </c:pt>
                <c:pt idx="3">
                  <c:v>36-47</c:v>
                </c:pt>
                <c:pt idx="4">
                  <c:v>48-59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11</c:v>
                </c:pt>
                <c:pt idx="1">
                  <c:v>23</c:v>
                </c:pt>
                <c:pt idx="2">
                  <c:v>12</c:v>
                </c:pt>
                <c:pt idx="3">
                  <c:v>10</c:v>
                </c:pt>
                <c:pt idx="4">
                  <c:v>40</c:v>
                </c:pt>
              </c:numCache>
            </c:numRef>
          </c:val>
          <c:extLst xmlns:mc="http://schemas.openxmlformats.org/markup-compatibility/2006" xmlns:c14="http://schemas.microsoft.com/office/drawing/2007/8/2/chart" xmlns:c16="http://schemas.microsoft.com/office/drawing/2014/chart">
            <c:ext xmlns:c16="http://schemas.microsoft.com/office/drawing/2014/chart" uri="{C3380CC4-5D6E-409C-BE32-E72D297353CC}">
              <c16:uniqueId val="{00000001-C8EA-4EAA-9C3E-C727E237AD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-2079705576"/>
        <c:axId val="-2107545912"/>
      </c:barChart>
      <c:catAx>
        <c:axId val="-207970557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/>
                    </a:solidFill>
                    <a:latin typeface="Arial"/>
                    <a:ea typeface="+mn-ea"/>
                    <a:cs typeface="+mn-cs"/>
                  </a:defRPr>
                </a:pPr>
                <a:r>
                  <a:rPr lang="en-US" sz="2000" baseline="0">
                    <a:solidFill>
                      <a:schemeClr val="tx1"/>
                    </a:solidFill>
                    <a:latin typeface="Arial"/>
                  </a:rPr>
                  <a:t>Idade em meses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Arial"/>
                <a:ea typeface="+mn-ea"/>
                <a:cs typeface="+mn-cs"/>
              </a:defRPr>
            </a:pPr>
            <a:endParaRPr lang="en-US"/>
          </a:p>
        </c:txPr>
        <c:crossAx val="-2107545912"/>
        <c:crosses val="autoZero"/>
        <c:auto val="1"/>
        <c:lblAlgn val="ctr"/>
        <c:lblOffset val="100"/>
        <c:noMultiLvlLbl val="0"/>
      </c:catAx>
      <c:valAx>
        <c:axId val="-2107545912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rgbClr val="000000"/>
                    </a:solidFill>
                    <a:latin typeface="Arial"/>
                    <a:ea typeface="+mn-ea"/>
                    <a:cs typeface="Arial"/>
                  </a:defRPr>
                </a:pPr>
                <a:r>
                  <a:rPr lang="en-US" sz="2000" baseline="0">
                    <a:solidFill>
                      <a:srgbClr val="000000"/>
                    </a:solidFill>
                    <a:latin typeface="Arial"/>
                    <a:cs typeface="Arial"/>
                  </a:rPr>
                  <a:t>N.º de crianças com</a:t>
                </a:r>
              </a:p>
              <a:p>
                <a:pPr>
                  <a:defRPr sz="1330" b="0" i="0" u="none" strike="noStrike" kern="1200" baseline="0">
                    <a:solidFill>
                      <a:srgbClr val="000000"/>
                    </a:solidFill>
                    <a:latin typeface="Arial"/>
                    <a:ea typeface="+mn-ea"/>
                    <a:cs typeface="Arial"/>
                  </a:defRPr>
                </a:pPr>
                <a:r>
                  <a:rPr lang="en-US" sz="2000" baseline="0">
                    <a:solidFill>
                      <a:srgbClr val="000000"/>
                    </a:solidFill>
                    <a:latin typeface="Arial"/>
                    <a:cs typeface="Arial"/>
                  </a:rPr>
                  <a:t>envenenamento por chumbo</a:t>
                </a:r>
              </a:p>
            </c:rich>
          </c:tx>
          <c:layout>
            <c:manualLayout>
              <c:xMode val="edge"/>
              <c:yMode val="edge"/>
              <c:x val="2.2001428857131636E-2"/>
              <c:y val="0.18050260615596789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Arial"/>
                <a:ea typeface="+mn-ea"/>
                <a:cs typeface="+mn-cs"/>
              </a:defRPr>
            </a:pPr>
            <a:endParaRPr lang="en-US"/>
          </a:p>
        </c:txPr>
        <c:crossAx val="-2079705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5610623072234248"/>
          <c:y val="7.2984110757171233E-2"/>
          <c:w val="0.27191943106859867"/>
          <c:h val="8.454247339457880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Arial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009085402786201"/>
          <c:y val="5.4547244094488197E-2"/>
          <c:w val="0.87228094084393304"/>
          <c:h val="0.707636368823462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Masculino</c:v>
                </c:pt>
              </c:strCache>
            </c:strRef>
          </c:tx>
          <c:spPr>
            <a:solidFill>
              <a:srgbClr val="0065A4"/>
            </a:solidFill>
            <a:ln>
              <a:solidFill>
                <a:prstClr val="black"/>
              </a:solidFill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0-4</c:v>
                </c:pt>
                <c:pt idx="1">
                  <c:v>5-9</c:v>
                </c:pt>
                <c:pt idx="2">
                  <c:v>10-14</c:v>
                </c:pt>
                <c:pt idx="3">
                  <c:v>15-19</c:v>
                </c:pt>
                <c:pt idx="4">
                  <c:v>20-29</c:v>
                </c:pt>
                <c:pt idx="5">
                  <c:v>30+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9</c:v>
                </c:pt>
                <c:pt idx="1">
                  <c:v>34</c:v>
                </c:pt>
                <c:pt idx="2">
                  <c:v>23</c:v>
                </c:pt>
                <c:pt idx="3">
                  <c:v>2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 xmlns:mc="http://schemas.openxmlformats.org/markup-compatibility/2006" xmlns:c14="http://schemas.microsoft.com/office/drawing/2007/8/2/chart" xmlns:c16="http://schemas.microsoft.com/office/drawing/2014/chart">
            <c:ext xmlns:c16="http://schemas.microsoft.com/office/drawing/2014/chart" uri="{C3380CC4-5D6E-409C-BE32-E72D297353CC}">
              <c16:uniqueId val="{00000000-56A6-4383-AD79-5EC29D39E43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Feminino</c:v>
                </c:pt>
              </c:strCache>
            </c:strRef>
          </c:tx>
          <c:spPr>
            <a:solidFill>
              <a:srgbClr val="109648"/>
            </a:solidFill>
            <a:ln>
              <a:solidFill>
                <a:prstClr val="black"/>
              </a:solidFill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0-4</c:v>
                </c:pt>
                <c:pt idx="1">
                  <c:v>5-9</c:v>
                </c:pt>
                <c:pt idx="2">
                  <c:v>10-14</c:v>
                </c:pt>
                <c:pt idx="3">
                  <c:v>15-19</c:v>
                </c:pt>
                <c:pt idx="4">
                  <c:v>20-29</c:v>
                </c:pt>
                <c:pt idx="5">
                  <c:v>30+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7</c:v>
                </c:pt>
                <c:pt idx="1">
                  <c:v>20</c:v>
                </c:pt>
                <c:pt idx="2">
                  <c:v>14</c:v>
                </c:pt>
                <c:pt idx="3">
                  <c:v>9</c:v>
                </c:pt>
                <c:pt idx="4">
                  <c:v>8</c:v>
                </c:pt>
                <c:pt idx="5">
                  <c:v>0</c:v>
                </c:pt>
              </c:numCache>
            </c:numRef>
          </c:val>
          <c:extLst xmlns:mc="http://schemas.openxmlformats.org/markup-compatibility/2006" xmlns:c14="http://schemas.microsoft.com/office/drawing/2007/8/2/chart" xmlns:c16="http://schemas.microsoft.com/office/drawing/2014/chart">
            <c:ext xmlns:c16="http://schemas.microsoft.com/office/drawing/2014/chart" uri="{C3380CC4-5D6E-409C-BE32-E72D297353CC}">
              <c16:uniqueId val="{00000001-56A6-4383-AD79-5EC29D39E4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-2029108344"/>
        <c:axId val="-2029748200"/>
      </c:barChart>
      <c:catAx>
        <c:axId val="-202910834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 b="0" i="0" baseline="0">
                    <a:solidFill>
                      <a:schemeClr val="tx1"/>
                    </a:solidFill>
                    <a:latin typeface="Arial" panose="020B0604020202020204" pitchFamily="34" charset="0"/>
                  </a:rPr>
                  <a:t>Grupo etário (anos)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prstClr val="black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en-US"/>
          </a:p>
        </c:txPr>
        <c:crossAx val="-2029748200"/>
        <c:crosses val="autoZero"/>
        <c:auto val="1"/>
        <c:lblAlgn val="ctr"/>
        <c:lblOffset val="100"/>
        <c:noMultiLvlLbl val="0"/>
      </c:catAx>
      <c:valAx>
        <c:axId val="-202974820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 b="0" i="0" baseline="0">
                    <a:solidFill>
                      <a:schemeClr val="tx1"/>
                    </a:solidFill>
                    <a:latin typeface="Arial" panose="020B0604020202020204" pitchFamily="34" charset="0"/>
                  </a:rPr>
                  <a:t>Número de casos</a:t>
                </a:r>
              </a:p>
            </c:rich>
          </c:tx>
          <c:layout>
            <c:manualLayout>
              <c:xMode val="edge"/>
              <c:yMode val="edge"/>
              <c:x val="1.4264045859016106E-2"/>
              <c:y val="0.19399030478333065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prstClr val="black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en-US"/>
          </a:p>
        </c:txPr>
        <c:crossAx val="-2029108344"/>
        <c:crosses val="autoZero"/>
        <c:crossBetween val="between"/>
        <c:majorUnit val="5"/>
        <c:minorUnit val="1"/>
      </c:valAx>
      <c:spPr>
        <a:noFill/>
        <a:ln>
          <a:noFill/>
        </a:ln>
        <a:effectLst/>
      </c:spPr>
    </c:plotArea>
    <c:legend>
      <c:legendPos val="t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Arial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Visceral</c:v>
                </c:pt>
              </c:strCache>
            </c:strRef>
          </c:tx>
          <c:spPr>
            <a:ln w="31750" cap="rnd">
              <a:solidFill>
                <a:srgbClr val="0065A4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rgbClr val="0065A4"/>
              </a:solidFill>
              <a:ln w="38100">
                <a:solidFill>
                  <a:srgbClr val="0065A4"/>
                </a:solidFill>
              </a:ln>
              <a:effectLst/>
            </c:spPr>
          </c:marker>
          <c:cat>
            <c:numRef>
              <c:f>Sheet1!$A$2:$A$14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3597</c:v>
                </c:pt>
                <c:pt idx="1">
                  <c:v>3651</c:v>
                </c:pt>
                <c:pt idx="2">
                  <c:v>3604</c:v>
                </c:pt>
                <c:pt idx="3">
                  <c:v>3852</c:v>
                </c:pt>
                <c:pt idx="4">
                  <c:v>3693</c:v>
                </c:pt>
                <c:pt idx="5">
                  <c:v>3716</c:v>
                </c:pt>
                <c:pt idx="6">
                  <c:v>3894</c:v>
                </c:pt>
                <c:pt idx="7">
                  <c:v>2770</c:v>
                </c:pt>
                <c:pt idx="8">
                  <c:v>3253</c:v>
                </c:pt>
                <c:pt idx="9">
                  <c:v>3453</c:v>
                </c:pt>
                <c:pt idx="10">
                  <c:v>3289</c:v>
                </c:pt>
                <c:pt idx="11">
                  <c:v>3200</c:v>
                </c:pt>
                <c:pt idx="12">
                  <c:v>4297</c:v>
                </c:pt>
              </c:numCache>
            </c:numRef>
          </c:val>
          <c:smooth val="0"/>
          <c:extLst xmlns:mc="http://schemas.openxmlformats.org/markup-compatibility/2006" xmlns:c14="http://schemas.microsoft.com/office/drawing/2007/8/2/chart" xmlns:c16="http://schemas.microsoft.com/office/drawing/2014/chart" xmlns:c16r3="http://schemas.microsoft.com/office/drawing/2017/03/chart">
            <c:ext xmlns:c16="http://schemas.microsoft.com/office/drawing/2014/chart" uri="{C3380CC4-5D6E-409C-BE32-E72D297353CC}">
              <c16:uniqueId val="{00000000-0C6D-4E53-A845-0422D9711D7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Cutâneo</c:v>
                </c:pt>
              </c:strCache>
            </c:strRef>
          </c:tx>
          <c:spPr>
            <a:ln w="31750" cap="sq">
              <a:solidFill>
                <a:srgbClr val="F7941D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rgbClr val="F7941D"/>
              </a:solidFill>
              <a:ln w="38100">
                <a:solidFill>
                  <a:srgbClr val="F7941D"/>
                </a:solidFill>
              </a:ln>
              <a:effectLst/>
            </c:spPr>
          </c:marker>
          <c:cat>
            <c:numRef>
              <c:f>Sheet1!$A$2:$A$14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Sheet1!$C$2:$C$14</c:f>
              <c:numCache>
                <c:formatCode>General</c:formatCode>
                <c:ptCount val="13"/>
                <c:pt idx="0">
                  <c:v>26685</c:v>
                </c:pt>
                <c:pt idx="1">
                  <c:v>22397</c:v>
                </c:pt>
                <c:pt idx="2">
                  <c:v>21530</c:v>
                </c:pt>
                <c:pt idx="3">
                  <c:v>20123</c:v>
                </c:pt>
                <c:pt idx="4">
                  <c:v>21989</c:v>
                </c:pt>
                <c:pt idx="5">
                  <c:v>22397</c:v>
                </c:pt>
                <c:pt idx="6">
                  <c:v>21395</c:v>
                </c:pt>
                <c:pt idx="7">
                  <c:v>23547</c:v>
                </c:pt>
                <c:pt idx="8">
                  <c:v>18226</c:v>
                </c:pt>
                <c:pt idx="9">
                  <c:v>20418</c:v>
                </c:pt>
                <c:pt idx="10">
                  <c:v>19395</c:v>
                </c:pt>
                <c:pt idx="11">
                  <c:v>12690</c:v>
                </c:pt>
                <c:pt idx="12">
                  <c:v>17809</c:v>
                </c:pt>
              </c:numCache>
            </c:numRef>
          </c:val>
          <c:smooth val="0"/>
          <c:extLst xmlns:mc="http://schemas.openxmlformats.org/markup-compatibility/2006" xmlns:c14="http://schemas.microsoft.com/office/drawing/2007/8/2/chart" xmlns:c16="http://schemas.microsoft.com/office/drawing/2014/chart" xmlns:c16r3="http://schemas.microsoft.com/office/drawing/2017/03/chart">
            <c:ext xmlns:c16="http://schemas.microsoft.com/office/drawing/2014/chart" uri="{C3380CC4-5D6E-409C-BE32-E72D297353CC}">
              <c16:uniqueId val="{00000001-0C6D-4E53-A845-0422D9711D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80950416"/>
        <c:axId val="1964578784"/>
      </c:lineChart>
      <c:catAx>
        <c:axId val="48095041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 dirty="0">
                    <a:solidFill>
                      <a:schemeClr val="tx1"/>
                    </a:solidFill>
                  </a:rPr>
                  <a:t>Ano</a:t>
                </a:r>
              </a:p>
            </c:rich>
          </c:tx>
          <c:layout>
            <c:manualLayout>
              <c:xMode val="edge"/>
              <c:yMode val="edge"/>
              <c:x val="0.46593407442126739"/>
              <c:y val="0.8872660797262221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64578784"/>
        <c:crosses val="autoZero"/>
        <c:auto val="1"/>
        <c:lblAlgn val="ctr"/>
        <c:lblOffset val="100"/>
        <c:noMultiLvlLbl val="0"/>
      </c:catAx>
      <c:valAx>
        <c:axId val="1964578784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>
                    <a:solidFill>
                      <a:schemeClr val="tx1"/>
                    </a:solidFill>
                  </a:rPr>
                  <a:t>N.º de </a:t>
                </a:r>
                <a:r>
                  <a:rPr lang="en-US" sz="2000" baseline="0">
                    <a:solidFill>
                      <a:schemeClr val="tx1"/>
                    </a:solidFill>
                  </a:rPr>
                  <a:t>casos comunicados</a:t>
                </a:r>
                <a:endParaRPr lang="en-US" sz="200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3.8725053340965864E-3"/>
              <c:y val="0.1479584013302618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80950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62412507805994999"/>
          <c:y val="6.1795433754812258E-2"/>
          <c:w val="0.31763931843337567"/>
          <c:h val="9.324254397484450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  <c:extLst xmlns:mc="http://schemas.openxmlformats.org/markup-compatibility/2006" xmlns:c14="http://schemas.microsoft.com/office/drawing/2007/8/2/chart" xmlns:c16="http://schemas.microsoft.com/office/drawing/2014/chart" xmlns:c16r3="http://schemas.microsoft.com/office/drawing/2017/03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59887466107533E-2"/>
          <c:y val="5.6611610794934611E-2"/>
          <c:w val="0.81257016425728867"/>
          <c:h val="0.80568444449922105"/>
        </c:manualLayout>
      </c:layout>
      <c:barChart>
        <c:barDir val="col"/>
        <c:grouping val="stacked"/>
        <c:varyColors val="0"/>
        <c:ser>
          <c:idx val="2"/>
          <c:order val="0"/>
          <c:tx>
            <c:strRef>
              <c:f>Sheet1!$B$1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0065A4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Fev</c:v>
                </c:pt>
                <c:pt idx="2">
                  <c:v>Mar</c:v>
                </c:pt>
                <c:pt idx="3">
                  <c:v>abril</c:v>
                </c:pt>
                <c:pt idx="4">
                  <c:v>maio</c:v>
                </c:pt>
                <c:pt idx="5">
                  <c:v>Jun</c:v>
                </c:pt>
                <c:pt idx="6">
                  <c:v>Jul</c:v>
                </c:pt>
                <c:pt idx="7">
                  <c:v>agosto</c:v>
                </c:pt>
                <c:pt idx="8">
                  <c:v>setembro</c:v>
                </c:pt>
                <c:pt idx="9">
                  <c:v>outubro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3</c:v>
                </c:pt>
                <c:pt idx="7">
                  <c:v>9</c:v>
                </c:pt>
                <c:pt idx="8">
                  <c:v>7</c:v>
                </c:pt>
                <c:pt idx="9">
                  <c:v>1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extLst xmlns:mc="http://schemas.openxmlformats.org/markup-compatibility/2006" xmlns:c14="http://schemas.microsoft.com/office/drawing/2007/8/2/chart" xmlns:c16="http://schemas.microsoft.com/office/drawing/2014/chart" xmlns:c16r3="http://schemas.microsoft.com/office/drawing/2017/03/chart">
            <c:ext xmlns:c16="http://schemas.microsoft.com/office/drawing/2014/chart" uri="{C3380CC4-5D6E-409C-BE32-E72D297353CC}">
              <c16:uniqueId val="{00000002-65EA-43D0-929F-CE918F3CC21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Fev</c:v>
                </c:pt>
                <c:pt idx="2">
                  <c:v>Mar</c:v>
                </c:pt>
                <c:pt idx="3">
                  <c:v>abril</c:v>
                </c:pt>
                <c:pt idx="4">
                  <c:v>maio</c:v>
                </c:pt>
                <c:pt idx="5">
                  <c:v>Jun</c:v>
                </c:pt>
                <c:pt idx="6">
                  <c:v>Jul</c:v>
                </c:pt>
                <c:pt idx="7">
                  <c:v>agosto</c:v>
                </c:pt>
                <c:pt idx="8">
                  <c:v>setembro</c:v>
                </c:pt>
                <c:pt idx="9">
                  <c:v>outubro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</c:v>
                </c:pt>
                <c:pt idx="1">
                  <c:v>0</c:v>
                </c:pt>
                <c:pt idx="2">
                  <c:v>2</c:v>
                </c:pt>
                <c:pt idx="3">
                  <c:v>0</c:v>
                </c:pt>
                <c:pt idx="4">
                  <c:v>0</c:v>
                </c:pt>
                <c:pt idx="5">
                  <c:v>1</c:v>
                </c:pt>
                <c:pt idx="6">
                  <c:v>0</c:v>
                </c:pt>
                <c:pt idx="7">
                  <c:v>5</c:v>
                </c:pt>
                <c:pt idx="8">
                  <c:v>0</c:v>
                </c:pt>
                <c:pt idx="9">
                  <c:v>1</c:v>
                </c:pt>
                <c:pt idx="10">
                  <c:v>1</c:v>
                </c:pt>
                <c:pt idx="11">
                  <c:v>2</c:v>
                </c:pt>
              </c:numCache>
            </c:numRef>
          </c:val>
          <c:extLst xmlns:mc="http://schemas.openxmlformats.org/markup-compatibility/2006" xmlns:c14="http://schemas.microsoft.com/office/drawing/2007/8/2/chart" xmlns:c16="http://schemas.microsoft.com/office/drawing/2014/chart" xmlns:c16r3="http://schemas.microsoft.com/office/drawing/2017/03/chart">
            <c:ext xmlns:c16="http://schemas.microsoft.com/office/drawing/2014/chart" uri="{C3380CC4-5D6E-409C-BE32-E72D297353CC}">
              <c16:uniqueId val="{00000001-65EA-43D0-929F-CE918F3CC21D}"/>
            </c:ext>
          </c:extLst>
        </c:ser>
        <c:ser>
          <c:idx val="0"/>
          <c:order val="2"/>
          <c:tx>
            <c:strRef>
              <c:f>Sheet1!$D$1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009900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Fev</c:v>
                </c:pt>
                <c:pt idx="2">
                  <c:v>Mar</c:v>
                </c:pt>
                <c:pt idx="3">
                  <c:v>abril</c:v>
                </c:pt>
                <c:pt idx="4">
                  <c:v>maio</c:v>
                </c:pt>
                <c:pt idx="5">
                  <c:v>Jun</c:v>
                </c:pt>
                <c:pt idx="6">
                  <c:v>Jul</c:v>
                </c:pt>
                <c:pt idx="7">
                  <c:v>agosto</c:v>
                </c:pt>
                <c:pt idx="8">
                  <c:v>setembro</c:v>
                </c:pt>
                <c:pt idx="9">
                  <c:v>outubro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0</c:v>
                </c:pt>
                <c:pt idx="1">
                  <c:v>1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extLst xmlns:mc="http://schemas.openxmlformats.org/markup-compatibility/2006" xmlns:c14="http://schemas.microsoft.com/office/drawing/2007/8/2/chart" xmlns:c16="http://schemas.microsoft.com/office/drawing/2014/chart" xmlns:c16r3="http://schemas.microsoft.com/office/drawing/2017/03/chart">
            <c:ext xmlns:c16="http://schemas.microsoft.com/office/drawing/2014/chart" uri="{C3380CC4-5D6E-409C-BE32-E72D297353CC}">
              <c16:uniqueId val="{00000000-65EA-43D0-929F-CE918F3CC2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04269984"/>
        <c:axId val="192655568"/>
      </c:barChart>
      <c:catAx>
        <c:axId val="2042699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2655568"/>
        <c:crosses val="autoZero"/>
        <c:auto val="1"/>
        <c:lblAlgn val="ctr"/>
        <c:lblOffset val="100"/>
        <c:noMultiLvlLbl val="0"/>
      </c:catAx>
      <c:valAx>
        <c:axId val="1926555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4269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9743354247806753"/>
          <c:y val="2.1424602378343192E-3"/>
          <c:w val="0.19395036039014421"/>
          <c:h val="0.2256090838329558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 xmlns:mc="http://schemas.openxmlformats.org/markup-compatibility/2006" xmlns:c14="http://schemas.microsoft.com/office/drawing/2007/8/2/chart" xmlns:c16="http://schemas.microsoft.com/office/drawing/2014/chart" xmlns:c16r3="http://schemas.microsoft.com/office/drawing/2017/03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Visceral</c:v>
                </c:pt>
              </c:strCache>
            </c:strRef>
          </c:tx>
          <c:spPr>
            <a:ln w="31750" cap="rnd">
              <a:solidFill>
                <a:srgbClr val="0065A4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rgbClr val="0065A4"/>
              </a:solidFill>
              <a:ln w="38100">
                <a:solidFill>
                  <a:srgbClr val="0065A4"/>
                </a:solidFill>
              </a:ln>
              <a:effectLst/>
            </c:spPr>
          </c:marker>
          <c:cat>
            <c:numRef>
              <c:f>Sheet1!$A$2:$A$14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3597</c:v>
                </c:pt>
                <c:pt idx="1">
                  <c:v>3651</c:v>
                </c:pt>
                <c:pt idx="2">
                  <c:v>3604</c:v>
                </c:pt>
                <c:pt idx="3">
                  <c:v>3852</c:v>
                </c:pt>
                <c:pt idx="4">
                  <c:v>3693</c:v>
                </c:pt>
                <c:pt idx="5">
                  <c:v>3716</c:v>
                </c:pt>
                <c:pt idx="6">
                  <c:v>3894</c:v>
                </c:pt>
                <c:pt idx="7">
                  <c:v>2770</c:v>
                </c:pt>
                <c:pt idx="8">
                  <c:v>3253</c:v>
                </c:pt>
                <c:pt idx="9">
                  <c:v>3453</c:v>
                </c:pt>
                <c:pt idx="10">
                  <c:v>3289</c:v>
                </c:pt>
                <c:pt idx="11">
                  <c:v>3200</c:v>
                </c:pt>
                <c:pt idx="12">
                  <c:v>4297</c:v>
                </c:pt>
              </c:numCache>
            </c:numRef>
          </c:val>
          <c:smooth val="0"/>
          <c:extLst xmlns:mc="http://schemas.openxmlformats.org/markup-compatibility/2006" xmlns:c14="http://schemas.microsoft.com/office/drawing/2007/8/2/chart" xmlns:c16="http://schemas.microsoft.com/office/drawing/2014/chart" xmlns:c16r3="http://schemas.microsoft.com/office/drawing/2017/03/chart">
            <c:ext xmlns:c16="http://schemas.microsoft.com/office/drawing/2014/chart" uri="{C3380CC4-5D6E-409C-BE32-E72D297353CC}">
              <c16:uniqueId val="{00000000-AD3A-40E2-AA35-362F6DC0A0C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Cutâneo</c:v>
                </c:pt>
              </c:strCache>
            </c:strRef>
          </c:tx>
          <c:spPr>
            <a:ln w="31750" cap="sq">
              <a:solidFill>
                <a:schemeClr val="accent2">
                  <a:lumMod val="50000"/>
                </a:schemeClr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rgbClr val="F7941D"/>
              </a:solidFill>
              <a:ln w="38100">
                <a:solidFill>
                  <a:schemeClr val="accent2">
                    <a:lumMod val="50000"/>
                  </a:schemeClr>
                </a:solidFill>
              </a:ln>
              <a:effectLst/>
            </c:spPr>
          </c:marker>
          <c:cat>
            <c:numRef>
              <c:f>Sheet1!$A$2:$A$14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Sheet1!$C$2:$C$14</c:f>
              <c:numCache>
                <c:formatCode>General</c:formatCode>
                <c:ptCount val="13"/>
                <c:pt idx="0">
                  <c:v>26685</c:v>
                </c:pt>
                <c:pt idx="1">
                  <c:v>22397</c:v>
                </c:pt>
                <c:pt idx="2">
                  <c:v>21530</c:v>
                </c:pt>
                <c:pt idx="3">
                  <c:v>20123</c:v>
                </c:pt>
                <c:pt idx="4">
                  <c:v>21989</c:v>
                </c:pt>
                <c:pt idx="5">
                  <c:v>22397</c:v>
                </c:pt>
                <c:pt idx="6">
                  <c:v>21395</c:v>
                </c:pt>
                <c:pt idx="7">
                  <c:v>23547</c:v>
                </c:pt>
                <c:pt idx="8">
                  <c:v>18226</c:v>
                </c:pt>
                <c:pt idx="9">
                  <c:v>20418</c:v>
                </c:pt>
                <c:pt idx="10">
                  <c:v>19395</c:v>
                </c:pt>
                <c:pt idx="11">
                  <c:v>12690</c:v>
                </c:pt>
                <c:pt idx="12">
                  <c:v>17809</c:v>
                </c:pt>
              </c:numCache>
            </c:numRef>
          </c:val>
          <c:smooth val="0"/>
          <c:extLst xmlns:mc="http://schemas.openxmlformats.org/markup-compatibility/2006" xmlns:c14="http://schemas.microsoft.com/office/drawing/2007/8/2/chart" xmlns:c16="http://schemas.microsoft.com/office/drawing/2014/chart" xmlns:c16r3="http://schemas.microsoft.com/office/drawing/2017/03/chart">
            <c:ext xmlns:c16="http://schemas.microsoft.com/office/drawing/2014/chart" uri="{C3380CC4-5D6E-409C-BE32-E72D297353CC}">
              <c16:uniqueId val="{00000001-AD3A-40E2-AA35-362F6DC0A0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80950416"/>
        <c:axId val="1964578784"/>
      </c:lineChart>
      <c:catAx>
        <c:axId val="48095041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>
                    <a:solidFill>
                      <a:schemeClr val="tx1"/>
                    </a:solidFill>
                  </a:rPr>
                  <a:t>Ano</a:t>
                </a:r>
              </a:p>
            </c:rich>
          </c:tx>
          <c:layout>
            <c:manualLayout>
              <c:xMode val="edge"/>
              <c:yMode val="edge"/>
              <c:x val="0.46348190973427322"/>
              <c:y val="0.8886119420676100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64578784"/>
        <c:crosses val="autoZero"/>
        <c:auto val="1"/>
        <c:lblAlgn val="ctr"/>
        <c:lblOffset val="100"/>
        <c:noMultiLvlLbl val="0"/>
      </c:catAx>
      <c:valAx>
        <c:axId val="1964578784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>
                    <a:solidFill>
                      <a:schemeClr val="tx1"/>
                    </a:solidFill>
                  </a:rPr>
                  <a:t>N.º de </a:t>
                </a:r>
                <a:r>
                  <a:rPr lang="en-US" sz="2000" baseline="0">
                    <a:solidFill>
                      <a:schemeClr val="tx1"/>
                    </a:solidFill>
                  </a:rPr>
                  <a:t>casos comunicados</a:t>
                </a:r>
                <a:endParaRPr lang="en-US" sz="200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3.8725053340965864E-3"/>
              <c:y val="0.1479584013302618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80950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62412507805994999"/>
          <c:y val="6.1795433754812258E-2"/>
          <c:w val="0.31763931843337567"/>
          <c:h val="9.324254397484450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  <c:extLst xmlns:mc="http://schemas.openxmlformats.org/markup-compatibility/2006" xmlns:c14="http://schemas.microsoft.com/office/drawing/2007/8/2/chart" xmlns:c16="http://schemas.microsoft.com/office/drawing/2014/chart" xmlns:c16r3="http://schemas.microsoft.com/office/drawing/2017/03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noFill/>
              <a:round/>
            </a:ln>
            <a:effectLst/>
          </c:spPr>
          <c:marker>
            <c:symbol val="square"/>
            <c:size val="7"/>
            <c:spPr>
              <a:solidFill>
                <a:schemeClr val="bg1"/>
              </a:solidFill>
              <a:ln w="9525">
                <a:noFill/>
              </a:ln>
              <a:effectLst/>
            </c:spPr>
          </c:marker>
          <c:cat>
            <c:numRef>
              <c:f>Sheet1!$B$4:$AH$4</c:f>
              <c:numCache>
                <c:formatCode>General</c:formatCode>
                <c:ptCount val="3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</c:numCache>
            </c:numRef>
          </c:cat>
          <c:val>
            <c:numRef>
              <c:f>Sheet1!$B$5:$AH$5</c:f>
              <c:numCache>
                <c:formatCode>General</c:formatCode>
                <c:ptCount val="33"/>
                <c:pt idx="0">
                  <c:v>0</c:v>
                </c:pt>
                <c:pt idx="1">
                  <c:v>3</c:v>
                </c:pt>
                <c:pt idx="2">
                  <c:v>5</c:v>
                </c:pt>
                <c:pt idx="3">
                  <c:v>1</c:v>
                </c:pt>
                <c:pt idx="4">
                  <c:v>4</c:v>
                </c:pt>
                <c:pt idx="5">
                  <c:v>1</c:v>
                </c:pt>
                <c:pt idx="6">
                  <c:v>0</c:v>
                </c:pt>
                <c:pt idx="7">
                  <c:v>3</c:v>
                </c:pt>
                <c:pt idx="8">
                  <c:v>6</c:v>
                </c:pt>
                <c:pt idx="9">
                  <c:v>14</c:v>
                </c:pt>
                <c:pt idx="10">
                  <c:v>16</c:v>
                </c:pt>
                <c:pt idx="11">
                  <c:v>7</c:v>
                </c:pt>
                <c:pt idx="12">
                  <c:v>9</c:v>
                </c:pt>
                <c:pt idx="13">
                  <c:v>4</c:v>
                </c:pt>
                <c:pt idx="14">
                  <c:v>6</c:v>
                </c:pt>
                <c:pt idx="15">
                  <c:v>6</c:v>
                </c:pt>
                <c:pt idx="16">
                  <c:v>17</c:v>
                </c:pt>
                <c:pt idx="17">
                  <c:v>18</c:v>
                </c:pt>
                <c:pt idx="18">
                  <c:v>17</c:v>
                </c:pt>
                <c:pt idx="19">
                  <c:v>13</c:v>
                </c:pt>
                <c:pt idx="20">
                  <c:v>15</c:v>
                </c:pt>
                <c:pt idx="21">
                  <c:v>17</c:v>
                </c:pt>
                <c:pt idx="22">
                  <c:v>24</c:v>
                </c:pt>
                <c:pt idx="23">
                  <c:v>15</c:v>
                </c:pt>
                <c:pt idx="24">
                  <c:v>18</c:v>
                </c:pt>
                <c:pt idx="25">
                  <c:v>28</c:v>
                </c:pt>
                <c:pt idx="26">
                  <c:v>23</c:v>
                </c:pt>
                <c:pt idx="27">
                  <c:v>36</c:v>
                </c:pt>
                <c:pt idx="28">
                  <c:v>35</c:v>
                </c:pt>
                <c:pt idx="29">
                  <c:v>56</c:v>
                </c:pt>
                <c:pt idx="30">
                  <c:v>38</c:v>
                </c:pt>
                <c:pt idx="31">
                  <c:v>86</c:v>
                </c:pt>
                <c:pt idx="32">
                  <c:v>106</c:v>
                </c:pt>
              </c:numCache>
            </c:numRef>
          </c:val>
          <c:smooth val="0"/>
          <c:extLst xmlns:mc="http://schemas.openxmlformats.org/markup-compatibility/2006" xmlns:c14="http://schemas.microsoft.com/office/drawing/2007/8/2/chart" xmlns:c16="http://schemas.microsoft.com/office/drawing/2014/chart">
            <c:ext xmlns:c16="http://schemas.microsoft.com/office/drawing/2014/chart" uri="{C3380CC4-5D6E-409C-BE32-E72D297353CC}">
              <c16:uniqueId val="{00000000-F1CE-4FCD-A517-644AC2C260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53341232"/>
        <c:axId val="453333688"/>
      </c:lineChart>
      <c:catAx>
        <c:axId val="45334123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 baseline="0">
                    <a:solidFill>
                      <a:schemeClr val="bg1"/>
                    </a:solidFill>
                  </a:rPr>
                  <a:t>Semana da Vigilância, 2019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3333688"/>
        <c:crosses val="autoZero"/>
        <c:auto val="1"/>
        <c:lblAlgn val="ctr"/>
        <c:lblOffset val="100"/>
        <c:tickLblSkip val="2"/>
        <c:noMultiLvlLbl val="0"/>
      </c:catAx>
      <c:valAx>
        <c:axId val="453333688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 baseline="0">
                    <a:solidFill>
                      <a:schemeClr val="bg1"/>
                    </a:solidFill>
                  </a:rPr>
                  <a:t>N.º de casos confirmados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 w="190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3341232"/>
        <c:crosses val="autoZero"/>
        <c:crossBetween val="between"/>
        <c:minorUnit val="10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noFill/>
              <a:round/>
            </a:ln>
            <a:effectLst/>
          </c:spPr>
          <c:marker>
            <c:symbol val="square"/>
            <c:size val="7"/>
            <c:spPr>
              <a:solidFill>
                <a:schemeClr val="bg1"/>
              </a:solidFill>
              <a:ln w="9525">
                <a:noFill/>
              </a:ln>
              <a:effectLst/>
            </c:spPr>
          </c:marker>
          <c:cat>
            <c:numRef>
              <c:f>Sheet1!$B$4:$AH$4</c:f>
              <c:numCache>
                <c:formatCode>General</c:formatCode>
                <c:ptCount val="3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</c:numCache>
            </c:numRef>
          </c:cat>
          <c:val>
            <c:numRef>
              <c:f>Sheet1!$B$5:$AH$5</c:f>
              <c:numCache>
                <c:formatCode>General</c:formatCode>
                <c:ptCount val="33"/>
                <c:pt idx="0">
                  <c:v>0</c:v>
                </c:pt>
                <c:pt idx="1">
                  <c:v>3</c:v>
                </c:pt>
                <c:pt idx="2">
                  <c:v>5</c:v>
                </c:pt>
                <c:pt idx="3">
                  <c:v>1</c:v>
                </c:pt>
                <c:pt idx="4">
                  <c:v>4</c:v>
                </c:pt>
                <c:pt idx="5">
                  <c:v>1</c:v>
                </c:pt>
                <c:pt idx="6">
                  <c:v>0</c:v>
                </c:pt>
                <c:pt idx="7">
                  <c:v>3</c:v>
                </c:pt>
                <c:pt idx="8">
                  <c:v>6</c:v>
                </c:pt>
                <c:pt idx="9">
                  <c:v>14</c:v>
                </c:pt>
                <c:pt idx="10">
                  <c:v>16</c:v>
                </c:pt>
                <c:pt idx="11">
                  <c:v>7</c:v>
                </c:pt>
                <c:pt idx="12">
                  <c:v>9</c:v>
                </c:pt>
                <c:pt idx="13">
                  <c:v>4</c:v>
                </c:pt>
                <c:pt idx="14">
                  <c:v>6</c:v>
                </c:pt>
                <c:pt idx="15">
                  <c:v>6</c:v>
                </c:pt>
                <c:pt idx="16">
                  <c:v>17</c:v>
                </c:pt>
                <c:pt idx="17">
                  <c:v>18</c:v>
                </c:pt>
                <c:pt idx="18">
                  <c:v>17</c:v>
                </c:pt>
                <c:pt idx="19">
                  <c:v>13</c:v>
                </c:pt>
                <c:pt idx="20">
                  <c:v>15</c:v>
                </c:pt>
                <c:pt idx="21">
                  <c:v>17</c:v>
                </c:pt>
                <c:pt idx="22">
                  <c:v>24</c:v>
                </c:pt>
                <c:pt idx="23">
                  <c:v>15</c:v>
                </c:pt>
                <c:pt idx="24">
                  <c:v>18</c:v>
                </c:pt>
                <c:pt idx="25">
                  <c:v>28</c:v>
                </c:pt>
                <c:pt idx="26">
                  <c:v>23</c:v>
                </c:pt>
                <c:pt idx="27">
                  <c:v>36</c:v>
                </c:pt>
                <c:pt idx="28">
                  <c:v>35</c:v>
                </c:pt>
                <c:pt idx="29">
                  <c:v>56</c:v>
                </c:pt>
                <c:pt idx="30">
                  <c:v>38</c:v>
                </c:pt>
                <c:pt idx="31">
                  <c:v>86</c:v>
                </c:pt>
                <c:pt idx="32">
                  <c:v>106</c:v>
                </c:pt>
              </c:numCache>
            </c:numRef>
          </c:val>
          <c:smooth val="0"/>
          <c:extLst xmlns:mc="http://schemas.openxmlformats.org/markup-compatibility/2006" xmlns:c14="http://schemas.microsoft.com/office/drawing/2007/8/2/chart" xmlns:c16="http://schemas.microsoft.com/office/drawing/2014/chart">
            <c:ext xmlns:c16="http://schemas.microsoft.com/office/drawing/2014/chart" uri="{C3380CC4-5D6E-409C-BE32-E72D297353CC}">
              <c16:uniqueId val="{00000000-8CBD-4665-9427-CF7B942C2D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53341232"/>
        <c:axId val="453333688"/>
      </c:lineChart>
      <c:catAx>
        <c:axId val="45334123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 baseline="0">
                    <a:solidFill>
                      <a:schemeClr val="tx1"/>
                    </a:solidFill>
                  </a:rPr>
                  <a:t>Semana da Vigilância, 2019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3333688"/>
        <c:crosses val="autoZero"/>
        <c:auto val="1"/>
        <c:lblAlgn val="ctr"/>
        <c:lblOffset val="100"/>
        <c:tickLblSkip val="2"/>
        <c:noMultiLvlLbl val="0"/>
      </c:catAx>
      <c:valAx>
        <c:axId val="453333688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 baseline="0">
                    <a:solidFill>
                      <a:schemeClr val="tx1"/>
                    </a:solidFill>
                  </a:rPr>
                  <a:t>N.º de casos confirmados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 w="190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3341232"/>
        <c:crosses val="autoZero"/>
        <c:crossBetween val="between"/>
        <c:minorUnit val="10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noFill/>
              <a:round/>
            </a:ln>
            <a:effectLst/>
          </c:spPr>
          <c:marker>
            <c:symbol val="square"/>
            <c:size val="7"/>
            <c:spPr>
              <a:solidFill>
                <a:schemeClr val="bg1"/>
              </a:solidFill>
              <a:ln w="9525">
                <a:noFill/>
              </a:ln>
              <a:effectLst/>
            </c:spPr>
          </c:marker>
          <c:cat>
            <c:numRef>
              <c:f>Sheet1!$B$4:$AH$4</c:f>
              <c:numCache>
                <c:formatCode>General</c:formatCode>
                <c:ptCount val="3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</c:numCache>
            </c:numRef>
          </c:cat>
          <c:val>
            <c:numRef>
              <c:f>Sheet1!$B$5:$AH$5</c:f>
              <c:numCache>
                <c:formatCode>General</c:formatCode>
                <c:ptCount val="33"/>
                <c:pt idx="0">
                  <c:v>0</c:v>
                </c:pt>
                <c:pt idx="1">
                  <c:v>3</c:v>
                </c:pt>
                <c:pt idx="2">
                  <c:v>5</c:v>
                </c:pt>
                <c:pt idx="3">
                  <c:v>1</c:v>
                </c:pt>
                <c:pt idx="4">
                  <c:v>4</c:v>
                </c:pt>
                <c:pt idx="5">
                  <c:v>1</c:v>
                </c:pt>
                <c:pt idx="6">
                  <c:v>0</c:v>
                </c:pt>
                <c:pt idx="7">
                  <c:v>3</c:v>
                </c:pt>
                <c:pt idx="8">
                  <c:v>6</c:v>
                </c:pt>
                <c:pt idx="9">
                  <c:v>14</c:v>
                </c:pt>
                <c:pt idx="10">
                  <c:v>16</c:v>
                </c:pt>
                <c:pt idx="11">
                  <c:v>7</c:v>
                </c:pt>
                <c:pt idx="12">
                  <c:v>9</c:v>
                </c:pt>
                <c:pt idx="13">
                  <c:v>4</c:v>
                </c:pt>
                <c:pt idx="14">
                  <c:v>6</c:v>
                </c:pt>
                <c:pt idx="15">
                  <c:v>6</c:v>
                </c:pt>
                <c:pt idx="16">
                  <c:v>17</c:v>
                </c:pt>
                <c:pt idx="17">
                  <c:v>18</c:v>
                </c:pt>
                <c:pt idx="18">
                  <c:v>17</c:v>
                </c:pt>
                <c:pt idx="19">
                  <c:v>13</c:v>
                </c:pt>
                <c:pt idx="20">
                  <c:v>15</c:v>
                </c:pt>
                <c:pt idx="21">
                  <c:v>17</c:v>
                </c:pt>
                <c:pt idx="22">
                  <c:v>24</c:v>
                </c:pt>
                <c:pt idx="23">
                  <c:v>15</c:v>
                </c:pt>
                <c:pt idx="24">
                  <c:v>18</c:v>
                </c:pt>
                <c:pt idx="25">
                  <c:v>28</c:v>
                </c:pt>
                <c:pt idx="26">
                  <c:v>23</c:v>
                </c:pt>
                <c:pt idx="27">
                  <c:v>36</c:v>
                </c:pt>
                <c:pt idx="28">
                  <c:v>35</c:v>
                </c:pt>
                <c:pt idx="29">
                  <c:v>56</c:v>
                </c:pt>
                <c:pt idx="30">
                  <c:v>38</c:v>
                </c:pt>
                <c:pt idx="31">
                  <c:v>86</c:v>
                </c:pt>
                <c:pt idx="32">
                  <c:v>106</c:v>
                </c:pt>
              </c:numCache>
            </c:numRef>
          </c:val>
          <c:smooth val="0"/>
          <c:extLst xmlns:mc="http://schemas.openxmlformats.org/markup-compatibility/2006" xmlns:c14="http://schemas.microsoft.com/office/drawing/2007/8/2/chart" xmlns:c16="http://schemas.microsoft.com/office/drawing/2014/chart">
            <c:ext xmlns:c16="http://schemas.microsoft.com/office/drawing/2014/chart" uri="{C3380CC4-5D6E-409C-BE32-E72D297353CC}">
              <c16:uniqueId val="{00000000-037D-4BD4-986C-4034B7658D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53341232"/>
        <c:axId val="453333688"/>
      </c:lineChart>
      <c:catAx>
        <c:axId val="45334123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 baseline="0">
                    <a:solidFill>
                      <a:schemeClr val="tx1"/>
                    </a:solidFill>
                  </a:rPr>
                  <a:t>Semana da Vigilância, 2019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3333688"/>
        <c:crosses val="autoZero"/>
        <c:auto val="1"/>
        <c:lblAlgn val="ctr"/>
        <c:lblOffset val="100"/>
        <c:tickLblSkip val="2"/>
        <c:noMultiLvlLbl val="0"/>
      </c:catAx>
      <c:valAx>
        <c:axId val="453333688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 baseline="0">
                    <a:solidFill>
                      <a:schemeClr val="tx1"/>
                    </a:solidFill>
                  </a:rPr>
                  <a:t>N.º Casos confirmados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 w="190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3341232"/>
        <c:crosses val="autoZero"/>
        <c:crossBetween val="between"/>
        <c:minorUnit val="10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noFill/>
              <a:round/>
            </a:ln>
            <a:effectLst/>
          </c:spPr>
          <c:marker>
            <c:symbol val="square"/>
            <c:size val="7"/>
            <c:spPr>
              <a:solidFill>
                <a:srgbClr val="109648"/>
              </a:solidFill>
              <a:ln w="9525">
                <a:noFill/>
              </a:ln>
              <a:effectLst/>
            </c:spPr>
          </c:marker>
          <c:cat>
            <c:numRef>
              <c:f>Sheet1!$B$4:$AH$4</c:f>
              <c:numCache>
                <c:formatCode>General</c:formatCode>
                <c:ptCount val="3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</c:numCache>
            </c:numRef>
          </c:cat>
          <c:val>
            <c:numRef>
              <c:f>Sheet1!$B$5:$AH$5</c:f>
              <c:numCache>
                <c:formatCode>General</c:formatCode>
                <c:ptCount val="33"/>
                <c:pt idx="0">
                  <c:v>0</c:v>
                </c:pt>
                <c:pt idx="1">
                  <c:v>3</c:v>
                </c:pt>
                <c:pt idx="2">
                  <c:v>5</c:v>
                </c:pt>
                <c:pt idx="3">
                  <c:v>1</c:v>
                </c:pt>
                <c:pt idx="4">
                  <c:v>4</c:v>
                </c:pt>
                <c:pt idx="5">
                  <c:v>1</c:v>
                </c:pt>
                <c:pt idx="6">
                  <c:v>0</c:v>
                </c:pt>
                <c:pt idx="7">
                  <c:v>3</c:v>
                </c:pt>
                <c:pt idx="8">
                  <c:v>6</c:v>
                </c:pt>
                <c:pt idx="9">
                  <c:v>14</c:v>
                </c:pt>
                <c:pt idx="10">
                  <c:v>16</c:v>
                </c:pt>
                <c:pt idx="11">
                  <c:v>7</c:v>
                </c:pt>
                <c:pt idx="12">
                  <c:v>9</c:v>
                </c:pt>
                <c:pt idx="13">
                  <c:v>4</c:v>
                </c:pt>
                <c:pt idx="14">
                  <c:v>6</c:v>
                </c:pt>
                <c:pt idx="15">
                  <c:v>6</c:v>
                </c:pt>
                <c:pt idx="16">
                  <c:v>17</c:v>
                </c:pt>
                <c:pt idx="17">
                  <c:v>18</c:v>
                </c:pt>
                <c:pt idx="18">
                  <c:v>17</c:v>
                </c:pt>
                <c:pt idx="19">
                  <c:v>13</c:v>
                </c:pt>
                <c:pt idx="20">
                  <c:v>15</c:v>
                </c:pt>
                <c:pt idx="21">
                  <c:v>17</c:v>
                </c:pt>
                <c:pt idx="22">
                  <c:v>24</c:v>
                </c:pt>
                <c:pt idx="23">
                  <c:v>15</c:v>
                </c:pt>
                <c:pt idx="24">
                  <c:v>18</c:v>
                </c:pt>
                <c:pt idx="25">
                  <c:v>28</c:v>
                </c:pt>
                <c:pt idx="26">
                  <c:v>23</c:v>
                </c:pt>
                <c:pt idx="27">
                  <c:v>36</c:v>
                </c:pt>
                <c:pt idx="28">
                  <c:v>35</c:v>
                </c:pt>
                <c:pt idx="29">
                  <c:v>56</c:v>
                </c:pt>
                <c:pt idx="30">
                  <c:v>38</c:v>
                </c:pt>
                <c:pt idx="31">
                  <c:v>86</c:v>
                </c:pt>
                <c:pt idx="32">
                  <c:v>106</c:v>
                </c:pt>
              </c:numCache>
            </c:numRef>
          </c:val>
          <c:smooth val="0"/>
          <c:extLst xmlns:mc="http://schemas.openxmlformats.org/markup-compatibility/2006" xmlns:c14="http://schemas.microsoft.com/office/drawing/2007/8/2/chart" xmlns:c16="http://schemas.microsoft.com/office/drawing/2014/chart">
            <c:ext xmlns:c16="http://schemas.microsoft.com/office/drawing/2014/chart" uri="{C3380CC4-5D6E-409C-BE32-E72D297353CC}">
              <c16:uniqueId val="{00000000-73D6-400B-AC40-51C3985917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53341232"/>
        <c:axId val="453333688"/>
      </c:lineChart>
      <c:catAx>
        <c:axId val="45334123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 baseline="0">
                    <a:solidFill>
                      <a:schemeClr val="tx1"/>
                    </a:solidFill>
                  </a:rPr>
                  <a:t>Semana da Vigilância, 2019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3333688"/>
        <c:crosses val="autoZero"/>
        <c:auto val="1"/>
        <c:lblAlgn val="ctr"/>
        <c:lblOffset val="100"/>
        <c:tickLblSkip val="2"/>
        <c:noMultiLvlLbl val="0"/>
      </c:catAx>
      <c:valAx>
        <c:axId val="453333688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 baseline="0">
                    <a:solidFill>
                      <a:schemeClr val="tx1"/>
                    </a:solidFill>
                  </a:rPr>
                  <a:t>N.º Casos confirmados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 w="190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3341232"/>
        <c:crosses val="autoZero"/>
        <c:crossBetween val="between"/>
        <c:minorUnit val="10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rgbClr val="00820C"/>
              </a:solidFill>
              <a:round/>
            </a:ln>
            <a:effectLst/>
          </c:spPr>
          <c:marker>
            <c:symbol val="none"/>
          </c:marker>
          <c:cat>
            <c:numRef>
              <c:f>Sheet1!$B$4:$AH$4</c:f>
              <c:numCache>
                <c:formatCode>General</c:formatCode>
                <c:ptCount val="3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</c:numCache>
            </c:numRef>
          </c:cat>
          <c:val>
            <c:numRef>
              <c:f>Sheet1!$B$5:$AH$5</c:f>
              <c:numCache>
                <c:formatCode>General</c:formatCode>
                <c:ptCount val="33"/>
                <c:pt idx="0">
                  <c:v>0</c:v>
                </c:pt>
                <c:pt idx="1">
                  <c:v>3</c:v>
                </c:pt>
                <c:pt idx="2">
                  <c:v>5</c:v>
                </c:pt>
                <c:pt idx="3">
                  <c:v>1</c:v>
                </c:pt>
                <c:pt idx="4">
                  <c:v>4</c:v>
                </c:pt>
                <c:pt idx="5">
                  <c:v>1</c:v>
                </c:pt>
                <c:pt idx="6">
                  <c:v>0</c:v>
                </c:pt>
                <c:pt idx="7">
                  <c:v>3</c:v>
                </c:pt>
                <c:pt idx="8">
                  <c:v>6</c:v>
                </c:pt>
                <c:pt idx="9">
                  <c:v>14</c:v>
                </c:pt>
                <c:pt idx="10">
                  <c:v>16</c:v>
                </c:pt>
                <c:pt idx="11">
                  <c:v>7</c:v>
                </c:pt>
                <c:pt idx="12">
                  <c:v>9</c:v>
                </c:pt>
                <c:pt idx="13">
                  <c:v>4</c:v>
                </c:pt>
                <c:pt idx="14">
                  <c:v>6</c:v>
                </c:pt>
                <c:pt idx="15">
                  <c:v>6</c:v>
                </c:pt>
                <c:pt idx="16">
                  <c:v>17</c:v>
                </c:pt>
                <c:pt idx="17">
                  <c:v>18</c:v>
                </c:pt>
                <c:pt idx="18">
                  <c:v>17</c:v>
                </c:pt>
                <c:pt idx="19">
                  <c:v>13</c:v>
                </c:pt>
                <c:pt idx="20">
                  <c:v>15</c:v>
                </c:pt>
                <c:pt idx="21">
                  <c:v>17</c:v>
                </c:pt>
                <c:pt idx="22">
                  <c:v>24</c:v>
                </c:pt>
                <c:pt idx="23">
                  <c:v>15</c:v>
                </c:pt>
                <c:pt idx="24">
                  <c:v>18</c:v>
                </c:pt>
                <c:pt idx="25">
                  <c:v>28</c:v>
                </c:pt>
                <c:pt idx="26">
                  <c:v>23</c:v>
                </c:pt>
                <c:pt idx="27">
                  <c:v>36</c:v>
                </c:pt>
                <c:pt idx="28">
                  <c:v>35</c:v>
                </c:pt>
                <c:pt idx="29">
                  <c:v>56</c:v>
                </c:pt>
                <c:pt idx="30">
                  <c:v>38</c:v>
                </c:pt>
                <c:pt idx="31">
                  <c:v>86</c:v>
                </c:pt>
                <c:pt idx="32">
                  <c:v>106</c:v>
                </c:pt>
              </c:numCache>
            </c:numRef>
          </c:val>
          <c:smooth val="0"/>
          <c:extLst xmlns:mc="http://schemas.openxmlformats.org/markup-compatibility/2006" xmlns:c14="http://schemas.microsoft.com/office/drawing/2007/8/2/chart" xmlns:c16="http://schemas.microsoft.com/office/drawing/2014/chart">
            <c:ext xmlns:c16="http://schemas.microsoft.com/office/drawing/2014/chart" uri="{C3380CC4-5D6E-409C-BE32-E72D297353CC}">
              <c16:uniqueId val="{00000000-E784-427E-B0D1-C9D97CA726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53341232"/>
        <c:axId val="453333688"/>
      </c:lineChart>
      <c:catAx>
        <c:axId val="45334123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 baseline="0">
                    <a:solidFill>
                      <a:schemeClr val="tx1"/>
                    </a:solidFill>
                  </a:rPr>
                  <a:t>Semana da Vigilância, 2019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3333688"/>
        <c:crosses val="autoZero"/>
        <c:auto val="1"/>
        <c:lblAlgn val="ctr"/>
        <c:lblOffset val="100"/>
        <c:tickLblSkip val="2"/>
        <c:noMultiLvlLbl val="0"/>
      </c:catAx>
      <c:valAx>
        <c:axId val="453333688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 baseline="0">
                    <a:solidFill>
                      <a:schemeClr val="tx1"/>
                    </a:solidFill>
                  </a:rPr>
                  <a:t>N.º Casos confirmados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 w="190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3341232"/>
        <c:crosses val="autoZero"/>
        <c:crossBetween val="between"/>
        <c:minorUnit val="10"/>
      </c:valAx>
      <c:spPr>
        <a:solidFill>
          <a:schemeClr val="bg1"/>
        </a:solidFill>
        <a:ln w="25400"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1541E1-7B97-47B2-AAEB-E683398741C4}" type="doc">
      <dgm:prSet loTypeId="urn:microsoft.com/office/officeart/2005/8/layout/cycle3" loCatId="cycl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4868FBF0-B962-4582-A72B-278154B9E945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Detetar, Diagnosticar</a:t>
          </a:r>
        </a:p>
      </dgm:t>
    </dgm:pt>
    <dgm:pt modelId="{FB260FCA-968B-4532-B7C0-C7E4458DAA50}" type="parTrans" cxnId="{03E7EA8F-C6C9-4D96-85BC-5402EDBD62F6}">
      <dgm:prSet/>
      <dgm:spPr/>
      <dgm:t>
        <a:bodyPr/>
        <a:lstStyle/>
        <a:p>
          <a:endParaRPr lang="en-US"/>
        </a:p>
      </dgm:t>
    </dgm:pt>
    <dgm:pt modelId="{9EFDDFF1-2279-486B-9F12-EA5F590C8C00}" type="sibTrans" cxnId="{03E7EA8F-C6C9-4D96-85BC-5402EDBD62F6}">
      <dgm:prSet/>
      <dgm:spPr>
        <a:solidFill>
          <a:srgbClr val="00943B"/>
        </a:solidFill>
        <a:ln>
          <a:noFill/>
        </a:ln>
      </dgm:spPr>
      <dgm:t>
        <a:bodyPr/>
        <a:lstStyle/>
        <a:p>
          <a:endParaRPr lang="en-US"/>
        </a:p>
      </dgm:t>
    </dgm:pt>
    <dgm:pt modelId="{C93BFA43-C0F0-4D8C-8530-4A21A2D3204E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Recolher</a:t>
          </a:r>
        </a:p>
      </dgm:t>
    </dgm:pt>
    <dgm:pt modelId="{9765D9CD-EF3A-452D-9EA9-5487042B2018}" type="parTrans" cxnId="{7AE24D85-6EBC-4169-9E2B-3D31F5DD533C}">
      <dgm:prSet/>
      <dgm:spPr/>
      <dgm:t>
        <a:bodyPr/>
        <a:lstStyle/>
        <a:p>
          <a:endParaRPr lang="en-US"/>
        </a:p>
      </dgm:t>
    </dgm:pt>
    <dgm:pt modelId="{14C6ACC0-9A20-4A31-9323-11A5312A8790}" type="sibTrans" cxnId="{7AE24D85-6EBC-4169-9E2B-3D31F5DD533C}">
      <dgm:prSet/>
      <dgm:spPr/>
      <dgm:t>
        <a:bodyPr/>
        <a:lstStyle/>
        <a:p>
          <a:endParaRPr lang="en-US"/>
        </a:p>
      </dgm:t>
    </dgm:pt>
    <dgm:pt modelId="{FA237A2E-C526-4388-8C57-CACFFBE14482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Compilar, analisar</a:t>
          </a:r>
        </a:p>
      </dgm:t>
    </dgm:pt>
    <dgm:pt modelId="{BE914DF7-8329-4ABF-A71E-F5D40D6578C3}" type="parTrans" cxnId="{BC2F50EA-991E-4C55-A67A-F74585DC2A48}">
      <dgm:prSet/>
      <dgm:spPr/>
      <dgm:t>
        <a:bodyPr/>
        <a:lstStyle/>
        <a:p>
          <a:endParaRPr lang="en-US"/>
        </a:p>
      </dgm:t>
    </dgm:pt>
    <dgm:pt modelId="{CF168877-46ED-4EF8-A595-769BD9638DF0}" type="sibTrans" cxnId="{BC2F50EA-991E-4C55-A67A-F74585DC2A48}">
      <dgm:prSet/>
      <dgm:spPr/>
      <dgm:t>
        <a:bodyPr/>
        <a:lstStyle/>
        <a:p>
          <a:endParaRPr lang="en-US"/>
        </a:p>
      </dgm:t>
    </dgm:pt>
    <dgm:pt modelId="{E92DDBA3-7A28-46DA-913C-765734FDD153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>
              <a:solidFill>
                <a:schemeClr val="tx1"/>
              </a:solidFill>
              <a:latin typeface="+mn-lt"/>
            </a:rPr>
            <a:t>Interpretar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2B45E9E5-D7FF-4F92-8BFA-4D32B0F2927B}" type="parTrans" cxnId="{C950ED09-DF7C-4709-9E02-15921BEDBFF3}">
      <dgm:prSet/>
      <dgm:spPr/>
      <dgm:t>
        <a:bodyPr/>
        <a:lstStyle/>
        <a:p>
          <a:endParaRPr lang="en-US"/>
        </a:p>
      </dgm:t>
    </dgm:pt>
    <dgm:pt modelId="{6068EEB7-7E6E-427F-9467-3C9735AE205D}" type="sibTrans" cxnId="{C950ED09-DF7C-4709-9E02-15921BEDBFF3}">
      <dgm:prSet/>
      <dgm:spPr/>
      <dgm:t>
        <a:bodyPr/>
        <a:lstStyle/>
        <a:p>
          <a:endParaRPr lang="en-US"/>
        </a:p>
      </dgm:t>
    </dgm:pt>
    <dgm:pt modelId="{C7EE9216-F411-4BAB-897B-D2E3D4AA3C70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Tomar medidas</a:t>
          </a:r>
        </a:p>
      </dgm:t>
    </dgm:pt>
    <dgm:pt modelId="{FA231D2B-1989-4D30-A8FE-ABEC0F278957}" type="parTrans" cxnId="{963EB135-48FB-451D-BE53-FAEEEF4F717B}">
      <dgm:prSet/>
      <dgm:spPr/>
      <dgm:t>
        <a:bodyPr/>
        <a:lstStyle/>
        <a:p>
          <a:endParaRPr lang="en-US"/>
        </a:p>
      </dgm:t>
    </dgm:pt>
    <dgm:pt modelId="{BE80A37D-3C75-4FC8-9768-AAD4ADC8664A}" type="sibTrans" cxnId="{963EB135-48FB-451D-BE53-FAEEEF4F717B}">
      <dgm:prSet/>
      <dgm:spPr/>
      <dgm:t>
        <a:bodyPr/>
        <a:lstStyle/>
        <a:p>
          <a:endParaRPr lang="en-US"/>
        </a:p>
      </dgm:t>
    </dgm:pt>
    <dgm:pt modelId="{26DB14CD-EFE5-45C5-BA9B-0741D9AB0491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Comunicar</a:t>
          </a:r>
        </a:p>
      </dgm:t>
    </dgm:pt>
    <dgm:pt modelId="{12DAC2CD-BDDF-46C6-B789-4ADD0ABFB623}" type="parTrans" cxnId="{CAE0F8CE-9B0D-443D-A2DE-F50A01F0FBEC}">
      <dgm:prSet/>
      <dgm:spPr/>
      <dgm:t>
        <a:bodyPr/>
        <a:lstStyle/>
        <a:p>
          <a:endParaRPr lang="en-US"/>
        </a:p>
      </dgm:t>
    </dgm:pt>
    <dgm:pt modelId="{D2B9AB04-9D0E-4FE8-BD3C-D4052D46AA6F}" type="sibTrans" cxnId="{CAE0F8CE-9B0D-443D-A2DE-F50A01F0FBEC}">
      <dgm:prSet/>
      <dgm:spPr/>
      <dgm:t>
        <a:bodyPr/>
        <a:lstStyle/>
        <a:p>
          <a:endParaRPr lang="en-US"/>
        </a:p>
      </dgm:t>
    </dgm:pt>
    <dgm:pt modelId="{06ACAF13-DB4A-4AC7-B59C-8813587D7FB0}" type="pres">
      <dgm:prSet presAssocID="{951541E1-7B97-47B2-AAEB-E683398741C4}" presName="Name0" presStyleCnt="0">
        <dgm:presLayoutVars>
          <dgm:dir/>
          <dgm:resizeHandles val="exact"/>
        </dgm:presLayoutVars>
      </dgm:prSet>
      <dgm:spPr/>
    </dgm:pt>
    <dgm:pt modelId="{05D1029E-D150-4D56-AE1D-271A75B45F0B}" type="pres">
      <dgm:prSet presAssocID="{951541E1-7B97-47B2-AAEB-E683398741C4}" presName="cycle" presStyleCnt="0"/>
      <dgm:spPr/>
    </dgm:pt>
    <dgm:pt modelId="{23D22474-CEB0-42DF-80DC-860C340B6EDE}" type="pres">
      <dgm:prSet presAssocID="{4868FBF0-B962-4582-A72B-278154B9E945}" presName="nodeFirstNode" presStyleLbl="node1" presStyleIdx="0" presStyleCnt="6" custScaleX="119161">
        <dgm:presLayoutVars>
          <dgm:bulletEnabled val="1"/>
        </dgm:presLayoutVars>
      </dgm:prSet>
      <dgm:spPr/>
    </dgm:pt>
    <dgm:pt modelId="{EB0FECD4-874C-476B-A915-884DFE3F2D91}" type="pres">
      <dgm:prSet presAssocID="{9EFDDFF1-2279-486B-9F12-EA5F590C8C00}" presName="sibTransFirstNode" presStyleLbl="bgShp" presStyleIdx="0" presStyleCnt="1" custScaleX="148034"/>
      <dgm:spPr/>
    </dgm:pt>
    <dgm:pt modelId="{1695DC22-9A36-4B48-AEFF-7E4FDFC1713F}" type="pres">
      <dgm:prSet presAssocID="{C93BFA43-C0F0-4D8C-8530-4A21A2D3204E}" presName="nodeFollowingNodes" presStyleLbl="node1" presStyleIdx="1" presStyleCnt="6" custRadScaleRad="153676" custRadScaleInc="18765">
        <dgm:presLayoutVars>
          <dgm:bulletEnabled val="1"/>
        </dgm:presLayoutVars>
      </dgm:prSet>
      <dgm:spPr/>
    </dgm:pt>
    <dgm:pt modelId="{07166AA7-B419-46BE-8707-58768C01B0F0}" type="pres">
      <dgm:prSet presAssocID="{FA237A2E-C526-4388-8C57-CACFFBE14482}" presName="nodeFollowingNodes" presStyleLbl="node1" presStyleIdx="2" presStyleCnt="6" custRadScaleRad="149585" custRadScaleInc="-20483">
        <dgm:presLayoutVars>
          <dgm:bulletEnabled val="1"/>
        </dgm:presLayoutVars>
      </dgm:prSet>
      <dgm:spPr/>
    </dgm:pt>
    <dgm:pt modelId="{03ED3239-7976-43C1-9470-0A426C83A8ED}" type="pres">
      <dgm:prSet presAssocID="{E92DDBA3-7A28-46DA-913C-765734FDD153}" presName="nodeFollowingNodes" presStyleLbl="node1" presStyleIdx="3" presStyleCnt="6" custScaleX="99575" custRadScaleRad="100147" custRadScaleInc="-3717">
        <dgm:presLayoutVars>
          <dgm:bulletEnabled val="1"/>
        </dgm:presLayoutVars>
      </dgm:prSet>
      <dgm:spPr/>
    </dgm:pt>
    <dgm:pt modelId="{CB7BE2BC-AC16-42C7-9D95-B7BD321D88D7}" type="pres">
      <dgm:prSet presAssocID="{26DB14CD-EFE5-45C5-BA9B-0741D9AB0491}" presName="nodeFollowingNodes" presStyleLbl="node1" presStyleIdx="4" presStyleCnt="6" custScaleX="144484" custRadScaleRad="158333" custRadScaleInc="21062">
        <dgm:presLayoutVars>
          <dgm:bulletEnabled val="1"/>
        </dgm:presLayoutVars>
      </dgm:prSet>
      <dgm:spPr/>
    </dgm:pt>
    <dgm:pt modelId="{74BED3F0-1F3F-4B93-9710-4F13C5417E70}" type="pres">
      <dgm:prSet presAssocID="{C7EE9216-F411-4BAB-897B-D2E3D4AA3C70}" presName="nodeFollowingNodes" presStyleLbl="node1" presStyleIdx="5" presStyleCnt="6" custScaleX="117680" custRadScaleRad="173798" custRadScaleInc="-23513">
        <dgm:presLayoutVars>
          <dgm:bulletEnabled val="1"/>
        </dgm:presLayoutVars>
      </dgm:prSet>
      <dgm:spPr/>
    </dgm:pt>
  </dgm:ptLst>
  <dgm:cxnLst>
    <dgm:cxn modelId="{C950ED09-DF7C-4709-9E02-15921BEDBFF3}" srcId="{951541E1-7B97-47B2-AAEB-E683398741C4}" destId="{E92DDBA3-7A28-46DA-913C-765734FDD153}" srcOrd="3" destOrd="0" parTransId="{2B45E9E5-D7FF-4F92-8BFA-4D32B0F2927B}" sibTransId="{6068EEB7-7E6E-427F-9467-3C9735AE205D}"/>
    <dgm:cxn modelId="{96EA5A12-0C9A-4623-80C4-8E17A81368B6}" type="presOf" srcId="{26DB14CD-EFE5-45C5-BA9B-0741D9AB0491}" destId="{CB7BE2BC-AC16-42C7-9D95-B7BD321D88D7}" srcOrd="0" destOrd="0" presId="urn:microsoft.com/office/officeart/2005/8/layout/cycle3"/>
    <dgm:cxn modelId="{80CB0F16-0B22-4EE6-A317-8416BB8603E5}" type="presOf" srcId="{9EFDDFF1-2279-486B-9F12-EA5F590C8C00}" destId="{EB0FECD4-874C-476B-A915-884DFE3F2D91}" srcOrd="0" destOrd="0" presId="urn:microsoft.com/office/officeart/2005/8/layout/cycle3"/>
    <dgm:cxn modelId="{963EB135-48FB-451D-BE53-FAEEEF4F717B}" srcId="{951541E1-7B97-47B2-AAEB-E683398741C4}" destId="{C7EE9216-F411-4BAB-897B-D2E3D4AA3C70}" srcOrd="5" destOrd="0" parTransId="{FA231D2B-1989-4D30-A8FE-ABEC0F278957}" sibTransId="{BE80A37D-3C75-4FC8-9768-AAD4ADC8664A}"/>
    <dgm:cxn modelId="{695C3437-B6D5-4A02-9A52-6235B75DAD78}" type="presOf" srcId="{4868FBF0-B962-4582-A72B-278154B9E945}" destId="{23D22474-CEB0-42DF-80DC-860C340B6EDE}" srcOrd="0" destOrd="0" presId="urn:microsoft.com/office/officeart/2005/8/layout/cycle3"/>
    <dgm:cxn modelId="{A847204D-447F-4119-AEFB-C09D7C9FF581}" type="presOf" srcId="{C93BFA43-C0F0-4D8C-8530-4A21A2D3204E}" destId="{1695DC22-9A36-4B48-AEFF-7E4FDFC1713F}" srcOrd="0" destOrd="0" presId="urn:microsoft.com/office/officeart/2005/8/layout/cycle3"/>
    <dgm:cxn modelId="{5A1ABA56-5738-4EE1-B4FA-CA77FA3FD323}" type="presOf" srcId="{E92DDBA3-7A28-46DA-913C-765734FDD153}" destId="{03ED3239-7976-43C1-9470-0A426C83A8ED}" srcOrd="0" destOrd="0" presId="urn:microsoft.com/office/officeart/2005/8/layout/cycle3"/>
    <dgm:cxn modelId="{538F277C-9069-4465-AED4-8256388DC4EC}" type="presOf" srcId="{C7EE9216-F411-4BAB-897B-D2E3D4AA3C70}" destId="{74BED3F0-1F3F-4B93-9710-4F13C5417E70}" srcOrd="0" destOrd="0" presId="urn:microsoft.com/office/officeart/2005/8/layout/cycle3"/>
    <dgm:cxn modelId="{7AE24D85-6EBC-4169-9E2B-3D31F5DD533C}" srcId="{951541E1-7B97-47B2-AAEB-E683398741C4}" destId="{C93BFA43-C0F0-4D8C-8530-4A21A2D3204E}" srcOrd="1" destOrd="0" parTransId="{9765D9CD-EF3A-452D-9EA9-5487042B2018}" sibTransId="{14C6ACC0-9A20-4A31-9323-11A5312A8790}"/>
    <dgm:cxn modelId="{03E7EA8F-C6C9-4D96-85BC-5402EDBD62F6}" srcId="{951541E1-7B97-47B2-AAEB-E683398741C4}" destId="{4868FBF0-B962-4582-A72B-278154B9E945}" srcOrd="0" destOrd="0" parTransId="{FB260FCA-968B-4532-B7C0-C7E4458DAA50}" sibTransId="{9EFDDFF1-2279-486B-9F12-EA5F590C8C00}"/>
    <dgm:cxn modelId="{478D9695-F064-479E-8C0C-DB0FE0BF1555}" type="presOf" srcId="{951541E1-7B97-47B2-AAEB-E683398741C4}" destId="{06ACAF13-DB4A-4AC7-B59C-8813587D7FB0}" srcOrd="0" destOrd="0" presId="urn:microsoft.com/office/officeart/2005/8/layout/cycle3"/>
    <dgm:cxn modelId="{5045A0A2-5397-4998-A425-16F56E541EF0}" type="presOf" srcId="{FA237A2E-C526-4388-8C57-CACFFBE14482}" destId="{07166AA7-B419-46BE-8707-58768C01B0F0}" srcOrd="0" destOrd="0" presId="urn:microsoft.com/office/officeart/2005/8/layout/cycle3"/>
    <dgm:cxn modelId="{CAE0F8CE-9B0D-443D-A2DE-F50A01F0FBEC}" srcId="{951541E1-7B97-47B2-AAEB-E683398741C4}" destId="{26DB14CD-EFE5-45C5-BA9B-0741D9AB0491}" srcOrd="4" destOrd="0" parTransId="{12DAC2CD-BDDF-46C6-B789-4ADD0ABFB623}" sibTransId="{D2B9AB04-9D0E-4FE8-BD3C-D4052D46AA6F}"/>
    <dgm:cxn modelId="{BC2F50EA-991E-4C55-A67A-F74585DC2A48}" srcId="{951541E1-7B97-47B2-AAEB-E683398741C4}" destId="{FA237A2E-C526-4388-8C57-CACFFBE14482}" srcOrd="2" destOrd="0" parTransId="{BE914DF7-8329-4ABF-A71E-F5D40D6578C3}" sibTransId="{CF168877-46ED-4EF8-A595-769BD9638DF0}"/>
    <dgm:cxn modelId="{B134203A-8CD7-4AEE-8C34-D16C3B72E39F}" type="presParOf" srcId="{06ACAF13-DB4A-4AC7-B59C-8813587D7FB0}" destId="{05D1029E-D150-4D56-AE1D-271A75B45F0B}" srcOrd="0" destOrd="0" presId="urn:microsoft.com/office/officeart/2005/8/layout/cycle3"/>
    <dgm:cxn modelId="{DF5DE9A1-354C-4DAF-8007-E3231EF22A22}" type="presParOf" srcId="{05D1029E-D150-4D56-AE1D-271A75B45F0B}" destId="{23D22474-CEB0-42DF-80DC-860C340B6EDE}" srcOrd="0" destOrd="0" presId="urn:microsoft.com/office/officeart/2005/8/layout/cycle3"/>
    <dgm:cxn modelId="{D2D27E12-E79E-4974-B4E6-82E708FD2CF6}" type="presParOf" srcId="{05D1029E-D150-4D56-AE1D-271A75B45F0B}" destId="{EB0FECD4-874C-476B-A915-884DFE3F2D91}" srcOrd="1" destOrd="0" presId="urn:microsoft.com/office/officeart/2005/8/layout/cycle3"/>
    <dgm:cxn modelId="{3891FD09-5B9A-4EA7-85F4-0C4CC60468A6}" type="presParOf" srcId="{05D1029E-D150-4D56-AE1D-271A75B45F0B}" destId="{1695DC22-9A36-4B48-AEFF-7E4FDFC1713F}" srcOrd="2" destOrd="0" presId="urn:microsoft.com/office/officeart/2005/8/layout/cycle3"/>
    <dgm:cxn modelId="{34814005-F988-4DF7-8852-F947BF16762C}" type="presParOf" srcId="{05D1029E-D150-4D56-AE1D-271A75B45F0B}" destId="{07166AA7-B419-46BE-8707-58768C01B0F0}" srcOrd="3" destOrd="0" presId="urn:microsoft.com/office/officeart/2005/8/layout/cycle3"/>
    <dgm:cxn modelId="{7DE8C061-FA6F-4BEF-BD45-A61DE1996E82}" type="presParOf" srcId="{05D1029E-D150-4D56-AE1D-271A75B45F0B}" destId="{03ED3239-7976-43C1-9470-0A426C83A8ED}" srcOrd="4" destOrd="0" presId="urn:microsoft.com/office/officeart/2005/8/layout/cycle3"/>
    <dgm:cxn modelId="{9B6BB098-A6C6-4F58-A82E-06862989C526}" type="presParOf" srcId="{05D1029E-D150-4D56-AE1D-271A75B45F0B}" destId="{CB7BE2BC-AC16-42C7-9D95-B7BD321D88D7}" srcOrd="5" destOrd="0" presId="urn:microsoft.com/office/officeart/2005/8/layout/cycle3"/>
    <dgm:cxn modelId="{B9E68E4B-7C6B-46F1-A59F-48585F3BDAE7}" type="presParOf" srcId="{05D1029E-D150-4D56-AE1D-271A75B45F0B}" destId="{74BED3F0-1F3F-4B93-9710-4F13C5417E70}" srcOrd="6" destOrd="0" presId="urn:microsoft.com/office/officeart/2005/8/layout/cycle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51541E1-7B97-47B2-AAEB-E683398741C4}" type="doc">
      <dgm:prSet loTypeId="urn:microsoft.com/office/officeart/2005/8/layout/cycle3" loCatId="cycl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4868FBF0-B962-4582-A72B-278154B9E945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Detectar</a:t>
          </a:r>
          <a:r>
            <a:rPr lang="en-US" sz="2800" b="1" dirty="0">
              <a:solidFill>
                <a:schemeClr val="tx1"/>
              </a:solidFill>
              <a:latin typeface="+mn-lt"/>
            </a:rPr>
            <a:t>, </a:t>
          </a:r>
          <a:r>
            <a:rPr lang="en-US" sz="2800" b="1" dirty="0" err="1">
              <a:solidFill>
                <a:schemeClr val="tx1"/>
              </a:solidFill>
              <a:latin typeface="+mn-lt"/>
            </a:rPr>
            <a:t>diagnosticar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FB260FCA-968B-4532-B7C0-C7E4458DAA50}" type="parTrans" cxnId="{03E7EA8F-C6C9-4D96-85BC-5402EDBD62F6}">
      <dgm:prSet/>
      <dgm:spPr/>
      <dgm:t>
        <a:bodyPr/>
        <a:lstStyle/>
        <a:p>
          <a:endParaRPr lang="en-US"/>
        </a:p>
      </dgm:t>
    </dgm:pt>
    <dgm:pt modelId="{9EFDDFF1-2279-486B-9F12-EA5F590C8C00}" type="sibTrans" cxnId="{03E7EA8F-C6C9-4D96-85BC-5402EDBD62F6}">
      <dgm:prSet/>
      <dgm:spPr>
        <a:solidFill>
          <a:srgbClr val="00943B"/>
        </a:solidFill>
        <a:ln>
          <a:noFill/>
        </a:ln>
      </dgm:spPr>
      <dgm:t>
        <a:bodyPr/>
        <a:lstStyle/>
        <a:p>
          <a:endParaRPr lang="en-US"/>
        </a:p>
      </dgm:t>
    </dgm:pt>
    <dgm:pt modelId="{C93BFA43-C0F0-4D8C-8530-4A21A2D3204E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Coletar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9765D9CD-EF3A-452D-9EA9-5487042B2018}" type="parTrans" cxnId="{7AE24D85-6EBC-4169-9E2B-3D31F5DD533C}">
      <dgm:prSet/>
      <dgm:spPr/>
      <dgm:t>
        <a:bodyPr/>
        <a:lstStyle/>
        <a:p>
          <a:endParaRPr lang="en-US"/>
        </a:p>
      </dgm:t>
    </dgm:pt>
    <dgm:pt modelId="{14C6ACC0-9A20-4A31-9323-11A5312A8790}" type="sibTrans" cxnId="{7AE24D85-6EBC-4169-9E2B-3D31F5DD533C}">
      <dgm:prSet/>
      <dgm:spPr/>
      <dgm:t>
        <a:bodyPr/>
        <a:lstStyle/>
        <a:p>
          <a:endParaRPr lang="en-US"/>
        </a:p>
      </dgm:t>
    </dgm:pt>
    <dgm:pt modelId="{FA237A2E-C526-4388-8C57-CACFFBE14482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Compilar, analisar</a:t>
          </a:r>
        </a:p>
      </dgm:t>
    </dgm:pt>
    <dgm:pt modelId="{BE914DF7-8329-4ABF-A71E-F5D40D6578C3}" type="parTrans" cxnId="{BC2F50EA-991E-4C55-A67A-F74585DC2A48}">
      <dgm:prSet/>
      <dgm:spPr/>
      <dgm:t>
        <a:bodyPr/>
        <a:lstStyle/>
        <a:p>
          <a:endParaRPr lang="en-US"/>
        </a:p>
      </dgm:t>
    </dgm:pt>
    <dgm:pt modelId="{CF168877-46ED-4EF8-A595-769BD9638DF0}" type="sibTrans" cxnId="{BC2F50EA-991E-4C55-A67A-F74585DC2A48}">
      <dgm:prSet/>
      <dgm:spPr/>
      <dgm:t>
        <a:bodyPr/>
        <a:lstStyle/>
        <a:p>
          <a:endParaRPr lang="en-US"/>
        </a:p>
      </dgm:t>
    </dgm:pt>
    <dgm:pt modelId="{E92DDBA3-7A28-46DA-913C-765734FDD153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Interpretar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2B45E9E5-D7FF-4F92-8BFA-4D32B0F2927B}" type="parTrans" cxnId="{C950ED09-DF7C-4709-9E02-15921BEDBFF3}">
      <dgm:prSet/>
      <dgm:spPr/>
      <dgm:t>
        <a:bodyPr/>
        <a:lstStyle/>
        <a:p>
          <a:endParaRPr lang="en-US"/>
        </a:p>
      </dgm:t>
    </dgm:pt>
    <dgm:pt modelId="{6068EEB7-7E6E-427F-9467-3C9735AE205D}" type="sibTrans" cxnId="{C950ED09-DF7C-4709-9E02-15921BEDBFF3}">
      <dgm:prSet/>
      <dgm:spPr/>
      <dgm:t>
        <a:bodyPr/>
        <a:lstStyle/>
        <a:p>
          <a:endParaRPr lang="en-US"/>
        </a:p>
      </dgm:t>
    </dgm:pt>
    <dgm:pt modelId="{C7EE9216-F411-4BAB-897B-D2E3D4AA3C70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Tomar medidas</a:t>
          </a:r>
        </a:p>
      </dgm:t>
    </dgm:pt>
    <dgm:pt modelId="{FA231D2B-1989-4D30-A8FE-ABEC0F278957}" type="parTrans" cxnId="{963EB135-48FB-451D-BE53-FAEEEF4F717B}">
      <dgm:prSet/>
      <dgm:spPr/>
      <dgm:t>
        <a:bodyPr/>
        <a:lstStyle/>
        <a:p>
          <a:endParaRPr lang="en-US"/>
        </a:p>
      </dgm:t>
    </dgm:pt>
    <dgm:pt modelId="{BE80A37D-3C75-4FC8-9768-AAD4ADC8664A}" type="sibTrans" cxnId="{963EB135-48FB-451D-BE53-FAEEEF4F717B}">
      <dgm:prSet/>
      <dgm:spPr/>
      <dgm:t>
        <a:bodyPr/>
        <a:lstStyle/>
        <a:p>
          <a:endParaRPr lang="en-US"/>
        </a:p>
      </dgm:t>
    </dgm:pt>
    <dgm:pt modelId="{26DB14CD-EFE5-45C5-BA9B-0741D9AB0491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Comunicar</a:t>
          </a:r>
        </a:p>
      </dgm:t>
    </dgm:pt>
    <dgm:pt modelId="{12DAC2CD-BDDF-46C6-B789-4ADD0ABFB623}" type="parTrans" cxnId="{CAE0F8CE-9B0D-443D-A2DE-F50A01F0FBEC}">
      <dgm:prSet/>
      <dgm:spPr/>
      <dgm:t>
        <a:bodyPr/>
        <a:lstStyle/>
        <a:p>
          <a:endParaRPr lang="en-US"/>
        </a:p>
      </dgm:t>
    </dgm:pt>
    <dgm:pt modelId="{D2B9AB04-9D0E-4FE8-BD3C-D4052D46AA6F}" type="sibTrans" cxnId="{CAE0F8CE-9B0D-443D-A2DE-F50A01F0FBEC}">
      <dgm:prSet/>
      <dgm:spPr/>
      <dgm:t>
        <a:bodyPr/>
        <a:lstStyle/>
        <a:p>
          <a:endParaRPr lang="en-US"/>
        </a:p>
      </dgm:t>
    </dgm:pt>
    <dgm:pt modelId="{06ACAF13-DB4A-4AC7-B59C-8813587D7FB0}" type="pres">
      <dgm:prSet presAssocID="{951541E1-7B97-47B2-AAEB-E683398741C4}" presName="Name0" presStyleCnt="0">
        <dgm:presLayoutVars>
          <dgm:dir/>
          <dgm:resizeHandles val="exact"/>
        </dgm:presLayoutVars>
      </dgm:prSet>
      <dgm:spPr/>
    </dgm:pt>
    <dgm:pt modelId="{05D1029E-D150-4D56-AE1D-271A75B45F0B}" type="pres">
      <dgm:prSet presAssocID="{951541E1-7B97-47B2-AAEB-E683398741C4}" presName="cycle" presStyleCnt="0"/>
      <dgm:spPr/>
    </dgm:pt>
    <dgm:pt modelId="{23D22474-CEB0-42DF-80DC-860C340B6EDE}" type="pres">
      <dgm:prSet presAssocID="{4868FBF0-B962-4582-A72B-278154B9E945}" presName="nodeFirstNode" presStyleLbl="node1" presStyleIdx="0" presStyleCnt="6" custScaleX="137011">
        <dgm:presLayoutVars>
          <dgm:bulletEnabled val="1"/>
        </dgm:presLayoutVars>
      </dgm:prSet>
      <dgm:spPr/>
    </dgm:pt>
    <dgm:pt modelId="{EB0FECD4-874C-476B-A915-884DFE3F2D91}" type="pres">
      <dgm:prSet presAssocID="{9EFDDFF1-2279-486B-9F12-EA5F590C8C00}" presName="sibTransFirstNode" presStyleLbl="bgShp" presStyleIdx="0" presStyleCnt="1" custScaleX="148034"/>
      <dgm:spPr/>
    </dgm:pt>
    <dgm:pt modelId="{1695DC22-9A36-4B48-AEFF-7E4FDFC1713F}" type="pres">
      <dgm:prSet presAssocID="{C93BFA43-C0F0-4D8C-8530-4A21A2D3204E}" presName="nodeFollowingNodes" presStyleLbl="node1" presStyleIdx="1" presStyleCnt="6" custRadScaleRad="153676" custRadScaleInc="18765">
        <dgm:presLayoutVars>
          <dgm:bulletEnabled val="1"/>
        </dgm:presLayoutVars>
      </dgm:prSet>
      <dgm:spPr/>
    </dgm:pt>
    <dgm:pt modelId="{07166AA7-B419-46BE-8707-58768C01B0F0}" type="pres">
      <dgm:prSet presAssocID="{FA237A2E-C526-4388-8C57-CACFFBE14482}" presName="nodeFollowingNodes" presStyleLbl="node1" presStyleIdx="2" presStyleCnt="6" custScaleX="104422" custRadScaleRad="149585" custRadScaleInc="-20483">
        <dgm:presLayoutVars>
          <dgm:bulletEnabled val="1"/>
        </dgm:presLayoutVars>
      </dgm:prSet>
      <dgm:spPr/>
    </dgm:pt>
    <dgm:pt modelId="{03ED3239-7976-43C1-9470-0A426C83A8ED}" type="pres">
      <dgm:prSet presAssocID="{E92DDBA3-7A28-46DA-913C-765734FDD153}" presName="nodeFollowingNodes" presStyleLbl="node1" presStyleIdx="3" presStyleCnt="6" custScaleX="111012" custRadScaleRad="100147" custRadScaleInc="-3717">
        <dgm:presLayoutVars>
          <dgm:bulletEnabled val="1"/>
        </dgm:presLayoutVars>
      </dgm:prSet>
      <dgm:spPr/>
    </dgm:pt>
    <dgm:pt modelId="{CB7BE2BC-AC16-42C7-9D95-B7BD321D88D7}" type="pres">
      <dgm:prSet presAssocID="{26DB14CD-EFE5-45C5-BA9B-0741D9AB0491}" presName="nodeFollowingNodes" presStyleLbl="node1" presStyleIdx="4" presStyleCnt="6" custScaleX="144484" custRadScaleRad="158333" custRadScaleInc="21062">
        <dgm:presLayoutVars>
          <dgm:bulletEnabled val="1"/>
        </dgm:presLayoutVars>
      </dgm:prSet>
      <dgm:spPr/>
    </dgm:pt>
    <dgm:pt modelId="{74BED3F0-1F3F-4B93-9710-4F13C5417E70}" type="pres">
      <dgm:prSet presAssocID="{C7EE9216-F411-4BAB-897B-D2E3D4AA3C70}" presName="nodeFollowingNodes" presStyleLbl="node1" presStyleIdx="5" presStyleCnt="6" custScaleX="117680" custRadScaleRad="173798" custRadScaleInc="-23513">
        <dgm:presLayoutVars>
          <dgm:bulletEnabled val="1"/>
        </dgm:presLayoutVars>
      </dgm:prSet>
      <dgm:spPr/>
    </dgm:pt>
  </dgm:ptLst>
  <dgm:cxnLst>
    <dgm:cxn modelId="{C950ED09-DF7C-4709-9E02-15921BEDBFF3}" srcId="{951541E1-7B97-47B2-AAEB-E683398741C4}" destId="{E92DDBA3-7A28-46DA-913C-765734FDD153}" srcOrd="3" destOrd="0" parTransId="{2B45E9E5-D7FF-4F92-8BFA-4D32B0F2927B}" sibTransId="{6068EEB7-7E6E-427F-9467-3C9735AE205D}"/>
    <dgm:cxn modelId="{96EA5A12-0C9A-4623-80C4-8E17A81368B6}" type="presOf" srcId="{26DB14CD-EFE5-45C5-BA9B-0741D9AB0491}" destId="{CB7BE2BC-AC16-42C7-9D95-B7BD321D88D7}" srcOrd="0" destOrd="0" presId="urn:microsoft.com/office/officeart/2005/8/layout/cycle3"/>
    <dgm:cxn modelId="{80CB0F16-0B22-4EE6-A317-8416BB8603E5}" type="presOf" srcId="{9EFDDFF1-2279-486B-9F12-EA5F590C8C00}" destId="{EB0FECD4-874C-476B-A915-884DFE3F2D91}" srcOrd="0" destOrd="0" presId="urn:microsoft.com/office/officeart/2005/8/layout/cycle3"/>
    <dgm:cxn modelId="{963EB135-48FB-451D-BE53-FAEEEF4F717B}" srcId="{951541E1-7B97-47B2-AAEB-E683398741C4}" destId="{C7EE9216-F411-4BAB-897B-D2E3D4AA3C70}" srcOrd="5" destOrd="0" parTransId="{FA231D2B-1989-4D30-A8FE-ABEC0F278957}" sibTransId="{BE80A37D-3C75-4FC8-9768-AAD4ADC8664A}"/>
    <dgm:cxn modelId="{695C3437-B6D5-4A02-9A52-6235B75DAD78}" type="presOf" srcId="{4868FBF0-B962-4582-A72B-278154B9E945}" destId="{23D22474-CEB0-42DF-80DC-860C340B6EDE}" srcOrd="0" destOrd="0" presId="urn:microsoft.com/office/officeart/2005/8/layout/cycle3"/>
    <dgm:cxn modelId="{A847204D-447F-4119-AEFB-C09D7C9FF581}" type="presOf" srcId="{C93BFA43-C0F0-4D8C-8530-4A21A2D3204E}" destId="{1695DC22-9A36-4B48-AEFF-7E4FDFC1713F}" srcOrd="0" destOrd="0" presId="urn:microsoft.com/office/officeart/2005/8/layout/cycle3"/>
    <dgm:cxn modelId="{5A1ABA56-5738-4EE1-B4FA-CA77FA3FD323}" type="presOf" srcId="{E92DDBA3-7A28-46DA-913C-765734FDD153}" destId="{03ED3239-7976-43C1-9470-0A426C83A8ED}" srcOrd="0" destOrd="0" presId="urn:microsoft.com/office/officeart/2005/8/layout/cycle3"/>
    <dgm:cxn modelId="{538F277C-9069-4465-AED4-8256388DC4EC}" type="presOf" srcId="{C7EE9216-F411-4BAB-897B-D2E3D4AA3C70}" destId="{74BED3F0-1F3F-4B93-9710-4F13C5417E70}" srcOrd="0" destOrd="0" presId="urn:microsoft.com/office/officeart/2005/8/layout/cycle3"/>
    <dgm:cxn modelId="{7AE24D85-6EBC-4169-9E2B-3D31F5DD533C}" srcId="{951541E1-7B97-47B2-AAEB-E683398741C4}" destId="{C93BFA43-C0F0-4D8C-8530-4A21A2D3204E}" srcOrd="1" destOrd="0" parTransId="{9765D9CD-EF3A-452D-9EA9-5487042B2018}" sibTransId="{14C6ACC0-9A20-4A31-9323-11A5312A8790}"/>
    <dgm:cxn modelId="{03E7EA8F-C6C9-4D96-85BC-5402EDBD62F6}" srcId="{951541E1-7B97-47B2-AAEB-E683398741C4}" destId="{4868FBF0-B962-4582-A72B-278154B9E945}" srcOrd="0" destOrd="0" parTransId="{FB260FCA-968B-4532-B7C0-C7E4458DAA50}" sibTransId="{9EFDDFF1-2279-486B-9F12-EA5F590C8C00}"/>
    <dgm:cxn modelId="{478D9695-F064-479E-8C0C-DB0FE0BF1555}" type="presOf" srcId="{951541E1-7B97-47B2-AAEB-E683398741C4}" destId="{06ACAF13-DB4A-4AC7-B59C-8813587D7FB0}" srcOrd="0" destOrd="0" presId="urn:microsoft.com/office/officeart/2005/8/layout/cycle3"/>
    <dgm:cxn modelId="{5045A0A2-5397-4998-A425-16F56E541EF0}" type="presOf" srcId="{FA237A2E-C526-4388-8C57-CACFFBE14482}" destId="{07166AA7-B419-46BE-8707-58768C01B0F0}" srcOrd="0" destOrd="0" presId="urn:microsoft.com/office/officeart/2005/8/layout/cycle3"/>
    <dgm:cxn modelId="{CAE0F8CE-9B0D-443D-A2DE-F50A01F0FBEC}" srcId="{951541E1-7B97-47B2-AAEB-E683398741C4}" destId="{26DB14CD-EFE5-45C5-BA9B-0741D9AB0491}" srcOrd="4" destOrd="0" parTransId="{12DAC2CD-BDDF-46C6-B789-4ADD0ABFB623}" sibTransId="{D2B9AB04-9D0E-4FE8-BD3C-D4052D46AA6F}"/>
    <dgm:cxn modelId="{BC2F50EA-991E-4C55-A67A-F74585DC2A48}" srcId="{951541E1-7B97-47B2-AAEB-E683398741C4}" destId="{FA237A2E-C526-4388-8C57-CACFFBE14482}" srcOrd="2" destOrd="0" parTransId="{BE914DF7-8329-4ABF-A71E-F5D40D6578C3}" sibTransId="{CF168877-46ED-4EF8-A595-769BD9638DF0}"/>
    <dgm:cxn modelId="{B134203A-8CD7-4AEE-8C34-D16C3B72E39F}" type="presParOf" srcId="{06ACAF13-DB4A-4AC7-B59C-8813587D7FB0}" destId="{05D1029E-D150-4D56-AE1D-271A75B45F0B}" srcOrd="0" destOrd="0" presId="urn:microsoft.com/office/officeart/2005/8/layout/cycle3"/>
    <dgm:cxn modelId="{DF5DE9A1-354C-4DAF-8007-E3231EF22A22}" type="presParOf" srcId="{05D1029E-D150-4D56-AE1D-271A75B45F0B}" destId="{23D22474-CEB0-42DF-80DC-860C340B6EDE}" srcOrd="0" destOrd="0" presId="urn:microsoft.com/office/officeart/2005/8/layout/cycle3"/>
    <dgm:cxn modelId="{D2D27E12-E79E-4974-B4E6-82E708FD2CF6}" type="presParOf" srcId="{05D1029E-D150-4D56-AE1D-271A75B45F0B}" destId="{EB0FECD4-874C-476B-A915-884DFE3F2D91}" srcOrd="1" destOrd="0" presId="urn:microsoft.com/office/officeart/2005/8/layout/cycle3"/>
    <dgm:cxn modelId="{3891FD09-5B9A-4EA7-85F4-0C4CC60468A6}" type="presParOf" srcId="{05D1029E-D150-4D56-AE1D-271A75B45F0B}" destId="{1695DC22-9A36-4B48-AEFF-7E4FDFC1713F}" srcOrd="2" destOrd="0" presId="urn:microsoft.com/office/officeart/2005/8/layout/cycle3"/>
    <dgm:cxn modelId="{34814005-F988-4DF7-8852-F947BF16762C}" type="presParOf" srcId="{05D1029E-D150-4D56-AE1D-271A75B45F0B}" destId="{07166AA7-B419-46BE-8707-58768C01B0F0}" srcOrd="3" destOrd="0" presId="urn:microsoft.com/office/officeart/2005/8/layout/cycle3"/>
    <dgm:cxn modelId="{7DE8C061-FA6F-4BEF-BD45-A61DE1996E82}" type="presParOf" srcId="{05D1029E-D150-4D56-AE1D-271A75B45F0B}" destId="{03ED3239-7976-43C1-9470-0A426C83A8ED}" srcOrd="4" destOrd="0" presId="urn:microsoft.com/office/officeart/2005/8/layout/cycle3"/>
    <dgm:cxn modelId="{9B6BB098-A6C6-4F58-A82E-06862989C526}" type="presParOf" srcId="{05D1029E-D150-4D56-AE1D-271A75B45F0B}" destId="{CB7BE2BC-AC16-42C7-9D95-B7BD321D88D7}" srcOrd="5" destOrd="0" presId="urn:microsoft.com/office/officeart/2005/8/layout/cycle3"/>
    <dgm:cxn modelId="{B9E68E4B-7C6B-46F1-A59F-48585F3BDAE7}" type="presParOf" srcId="{05D1029E-D150-4D56-AE1D-271A75B45F0B}" destId="{74BED3F0-1F3F-4B93-9710-4F13C5417E70}" srcOrd="6" destOrd="0" presId="urn:microsoft.com/office/officeart/2005/8/layout/cycle3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51541E1-7B97-47B2-AAEB-E683398741C4}" type="doc">
      <dgm:prSet loTypeId="urn:microsoft.com/office/officeart/2005/8/layout/cycle3" loCatId="cycl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4868FBF0-B962-4582-A72B-278154B9E945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Detectar</a:t>
          </a:r>
          <a:r>
            <a:rPr lang="en-US" sz="2800" b="1" dirty="0">
              <a:solidFill>
                <a:schemeClr val="tx1"/>
              </a:solidFill>
              <a:latin typeface="+mn-lt"/>
            </a:rPr>
            <a:t>, </a:t>
          </a:r>
          <a:r>
            <a:rPr lang="en-US" sz="2800" b="1" dirty="0" err="1">
              <a:solidFill>
                <a:schemeClr val="tx1"/>
              </a:solidFill>
              <a:latin typeface="+mn-lt"/>
            </a:rPr>
            <a:t>diagnosticar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FB260FCA-968B-4532-B7C0-C7E4458DAA50}" type="parTrans" cxnId="{03E7EA8F-C6C9-4D96-85BC-5402EDBD62F6}">
      <dgm:prSet/>
      <dgm:spPr/>
      <dgm:t>
        <a:bodyPr/>
        <a:lstStyle/>
        <a:p>
          <a:endParaRPr lang="en-US"/>
        </a:p>
      </dgm:t>
    </dgm:pt>
    <dgm:pt modelId="{9EFDDFF1-2279-486B-9F12-EA5F590C8C00}" type="sibTrans" cxnId="{03E7EA8F-C6C9-4D96-85BC-5402EDBD62F6}">
      <dgm:prSet/>
      <dgm:spPr>
        <a:solidFill>
          <a:srgbClr val="00943B"/>
        </a:solidFill>
        <a:ln>
          <a:noFill/>
        </a:ln>
      </dgm:spPr>
      <dgm:t>
        <a:bodyPr/>
        <a:lstStyle/>
        <a:p>
          <a:endParaRPr lang="en-US"/>
        </a:p>
      </dgm:t>
    </dgm:pt>
    <dgm:pt modelId="{C93BFA43-C0F0-4D8C-8530-4A21A2D3204E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Coletar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9765D9CD-EF3A-452D-9EA9-5487042B2018}" type="parTrans" cxnId="{7AE24D85-6EBC-4169-9E2B-3D31F5DD533C}">
      <dgm:prSet/>
      <dgm:spPr/>
      <dgm:t>
        <a:bodyPr/>
        <a:lstStyle/>
        <a:p>
          <a:endParaRPr lang="en-US"/>
        </a:p>
      </dgm:t>
    </dgm:pt>
    <dgm:pt modelId="{14C6ACC0-9A20-4A31-9323-11A5312A8790}" type="sibTrans" cxnId="{7AE24D85-6EBC-4169-9E2B-3D31F5DD533C}">
      <dgm:prSet/>
      <dgm:spPr/>
      <dgm:t>
        <a:bodyPr/>
        <a:lstStyle/>
        <a:p>
          <a:endParaRPr lang="en-US"/>
        </a:p>
      </dgm:t>
    </dgm:pt>
    <dgm:pt modelId="{FA237A2E-C526-4388-8C57-CACFFBE14482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Compilar, analisar</a:t>
          </a:r>
        </a:p>
      </dgm:t>
    </dgm:pt>
    <dgm:pt modelId="{BE914DF7-8329-4ABF-A71E-F5D40D6578C3}" type="parTrans" cxnId="{BC2F50EA-991E-4C55-A67A-F74585DC2A48}">
      <dgm:prSet/>
      <dgm:spPr/>
      <dgm:t>
        <a:bodyPr/>
        <a:lstStyle/>
        <a:p>
          <a:endParaRPr lang="en-US"/>
        </a:p>
      </dgm:t>
    </dgm:pt>
    <dgm:pt modelId="{CF168877-46ED-4EF8-A595-769BD9638DF0}" type="sibTrans" cxnId="{BC2F50EA-991E-4C55-A67A-F74585DC2A48}">
      <dgm:prSet/>
      <dgm:spPr/>
      <dgm:t>
        <a:bodyPr/>
        <a:lstStyle/>
        <a:p>
          <a:endParaRPr lang="en-US"/>
        </a:p>
      </dgm:t>
    </dgm:pt>
    <dgm:pt modelId="{E92DDBA3-7A28-46DA-913C-765734FDD153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Interpretar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2B45E9E5-D7FF-4F92-8BFA-4D32B0F2927B}" type="parTrans" cxnId="{C950ED09-DF7C-4709-9E02-15921BEDBFF3}">
      <dgm:prSet/>
      <dgm:spPr/>
      <dgm:t>
        <a:bodyPr/>
        <a:lstStyle/>
        <a:p>
          <a:endParaRPr lang="en-US"/>
        </a:p>
      </dgm:t>
    </dgm:pt>
    <dgm:pt modelId="{6068EEB7-7E6E-427F-9467-3C9735AE205D}" type="sibTrans" cxnId="{C950ED09-DF7C-4709-9E02-15921BEDBFF3}">
      <dgm:prSet/>
      <dgm:spPr/>
      <dgm:t>
        <a:bodyPr/>
        <a:lstStyle/>
        <a:p>
          <a:endParaRPr lang="en-US"/>
        </a:p>
      </dgm:t>
    </dgm:pt>
    <dgm:pt modelId="{C7EE9216-F411-4BAB-897B-D2E3D4AA3C70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Tomar medidas</a:t>
          </a:r>
        </a:p>
      </dgm:t>
    </dgm:pt>
    <dgm:pt modelId="{FA231D2B-1989-4D30-A8FE-ABEC0F278957}" type="parTrans" cxnId="{963EB135-48FB-451D-BE53-FAEEEF4F717B}">
      <dgm:prSet/>
      <dgm:spPr/>
      <dgm:t>
        <a:bodyPr/>
        <a:lstStyle/>
        <a:p>
          <a:endParaRPr lang="en-US"/>
        </a:p>
      </dgm:t>
    </dgm:pt>
    <dgm:pt modelId="{BE80A37D-3C75-4FC8-9768-AAD4ADC8664A}" type="sibTrans" cxnId="{963EB135-48FB-451D-BE53-FAEEEF4F717B}">
      <dgm:prSet/>
      <dgm:spPr/>
      <dgm:t>
        <a:bodyPr/>
        <a:lstStyle/>
        <a:p>
          <a:endParaRPr lang="en-US"/>
        </a:p>
      </dgm:t>
    </dgm:pt>
    <dgm:pt modelId="{26DB14CD-EFE5-45C5-BA9B-0741D9AB0491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Comunicar</a:t>
          </a:r>
        </a:p>
      </dgm:t>
    </dgm:pt>
    <dgm:pt modelId="{12DAC2CD-BDDF-46C6-B789-4ADD0ABFB623}" type="parTrans" cxnId="{CAE0F8CE-9B0D-443D-A2DE-F50A01F0FBEC}">
      <dgm:prSet/>
      <dgm:spPr/>
      <dgm:t>
        <a:bodyPr/>
        <a:lstStyle/>
        <a:p>
          <a:endParaRPr lang="en-US"/>
        </a:p>
      </dgm:t>
    </dgm:pt>
    <dgm:pt modelId="{D2B9AB04-9D0E-4FE8-BD3C-D4052D46AA6F}" type="sibTrans" cxnId="{CAE0F8CE-9B0D-443D-A2DE-F50A01F0FBEC}">
      <dgm:prSet/>
      <dgm:spPr/>
      <dgm:t>
        <a:bodyPr/>
        <a:lstStyle/>
        <a:p>
          <a:endParaRPr lang="en-US"/>
        </a:p>
      </dgm:t>
    </dgm:pt>
    <dgm:pt modelId="{06ACAF13-DB4A-4AC7-B59C-8813587D7FB0}" type="pres">
      <dgm:prSet presAssocID="{951541E1-7B97-47B2-AAEB-E683398741C4}" presName="Name0" presStyleCnt="0">
        <dgm:presLayoutVars>
          <dgm:dir/>
          <dgm:resizeHandles val="exact"/>
        </dgm:presLayoutVars>
      </dgm:prSet>
      <dgm:spPr/>
    </dgm:pt>
    <dgm:pt modelId="{05D1029E-D150-4D56-AE1D-271A75B45F0B}" type="pres">
      <dgm:prSet presAssocID="{951541E1-7B97-47B2-AAEB-E683398741C4}" presName="cycle" presStyleCnt="0"/>
      <dgm:spPr/>
    </dgm:pt>
    <dgm:pt modelId="{23D22474-CEB0-42DF-80DC-860C340B6EDE}" type="pres">
      <dgm:prSet presAssocID="{4868FBF0-B962-4582-A72B-278154B9E945}" presName="nodeFirstNode" presStyleLbl="node1" presStyleIdx="0" presStyleCnt="6" custScaleX="137011">
        <dgm:presLayoutVars>
          <dgm:bulletEnabled val="1"/>
        </dgm:presLayoutVars>
      </dgm:prSet>
      <dgm:spPr/>
    </dgm:pt>
    <dgm:pt modelId="{EB0FECD4-874C-476B-A915-884DFE3F2D91}" type="pres">
      <dgm:prSet presAssocID="{9EFDDFF1-2279-486B-9F12-EA5F590C8C00}" presName="sibTransFirstNode" presStyleLbl="bgShp" presStyleIdx="0" presStyleCnt="1" custScaleX="148034"/>
      <dgm:spPr/>
    </dgm:pt>
    <dgm:pt modelId="{1695DC22-9A36-4B48-AEFF-7E4FDFC1713F}" type="pres">
      <dgm:prSet presAssocID="{C93BFA43-C0F0-4D8C-8530-4A21A2D3204E}" presName="nodeFollowingNodes" presStyleLbl="node1" presStyleIdx="1" presStyleCnt="6" custRadScaleRad="153676" custRadScaleInc="18765">
        <dgm:presLayoutVars>
          <dgm:bulletEnabled val="1"/>
        </dgm:presLayoutVars>
      </dgm:prSet>
      <dgm:spPr/>
    </dgm:pt>
    <dgm:pt modelId="{07166AA7-B419-46BE-8707-58768C01B0F0}" type="pres">
      <dgm:prSet presAssocID="{FA237A2E-C526-4388-8C57-CACFFBE14482}" presName="nodeFollowingNodes" presStyleLbl="node1" presStyleIdx="2" presStyleCnt="6" custScaleX="104422" custRadScaleRad="149585" custRadScaleInc="-20483">
        <dgm:presLayoutVars>
          <dgm:bulletEnabled val="1"/>
        </dgm:presLayoutVars>
      </dgm:prSet>
      <dgm:spPr/>
    </dgm:pt>
    <dgm:pt modelId="{03ED3239-7976-43C1-9470-0A426C83A8ED}" type="pres">
      <dgm:prSet presAssocID="{E92DDBA3-7A28-46DA-913C-765734FDD153}" presName="nodeFollowingNodes" presStyleLbl="node1" presStyleIdx="3" presStyleCnt="6" custScaleX="111012" custRadScaleRad="100147" custRadScaleInc="-3717">
        <dgm:presLayoutVars>
          <dgm:bulletEnabled val="1"/>
        </dgm:presLayoutVars>
      </dgm:prSet>
      <dgm:spPr/>
    </dgm:pt>
    <dgm:pt modelId="{CB7BE2BC-AC16-42C7-9D95-B7BD321D88D7}" type="pres">
      <dgm:prSet presAssocID="{26DB14CD-EFE5-45C5-BA9B-0741D9AB0491}" presName="nodeFollowingNodes" presStyleLbl="node1" presStyleIdx="4" presStyleCnt="6" custScaleX="144484" custRadScaleRad="158333" custRadScaleInc="21062">
        <dgm:presLayoutVars>
          <dgm:bulletEnabled val="1"/>
        </dgm:presLayoutVars>
      </dgm:prSet>
      <dgm:spPr/>
    </dgm:pt>
    <dgm:pt modelId="{74BED3F0-1F3F-4B93-9710-4F13C5417E70}" type="pres">
      <dgm:prSet presAssocID="{C7EE9216-F411-4BAB-897B-D2E3D4AA3C70}" presName="nodeFollowingNodes" presStyleLbl="node1" presStyleIdx="5" presStyleCnt="6" custScaleX="117680" custRadScaleRad="173798" custRadScaleInc="-23513">
        <dgm:presLayoutVars>
          <dgm:bulletEnabled val="1"/>
        </dgm:presLayoutVars>
      </dgm:prSet>
      <dgm:spPr/>
    </dgm:pt>
  </dgm:ptLst>
  <dgm:cxnLst>
    <dgm:cxn modelId="{C950ED09-DF7C-4709-9E02-15921BEDBFF3}" srcId="{951541E1-7B97-47B2-AAEB-E683398741C4}" destId="{E92DDBA3-7A28-46DA-913C-765734FDD153}" srcOrd="3" destOrd="0" parTransId="{2B45E9E5-D7FF-4F92-8BFA-4D32B0F2927B}" sibTransId="{6068EEB7-7E6E-427F-9467-3C9735AE205D}"/>
    <dgm:cxn modelId="{96EA5A12-0C9A-4623-80C4-8E17A81368B6}" type="presOf" srcId="{26DB14CD-EFE5-45C5-BA9B-0741D9AB0491}" destId="{CB7BE2BC-AC16-42C7-9D95-B7BD321D88D7}" srcOrd="0" destOrd="0" presId="urn:microsoft.com/office/officeart/2005/8/layout/cycle3"/>
    <dgm:cxn modelId="{80CB0F16-0B22-4EE6-A317-8416BB8603E5}" type="presOf" srcId="{9EFDDFF1-2279-486B-9F12-EA5F590C8C00}" destId="{EB0FECD4-874C-476B-A915-884DFE3F2D91}" srcOrd="0" destOrd="0" presId="urn:microsoft.com/office/officeart/2005/8/layout/cycle3"/>
    <dgm:cxn modelId="{963EB135-48FB-451D-BE53-FAEEEF4F717B}" srcId="{951541E1-7B97-47B2-AAEB-E683398741C4}" destId="{C7EE9216-F411-4BAB-897B-D2E3D4AA3C70}" srcOrd="5" destOrd="0" parTransId="{FA231D2B-1989-4D30-A8FE-ABEC0F278957}" sibTransId="{BE80A37D-3C75-4FC8-9768-AAD4ADC8664A}"/>
    <dgm:cxn modelId="{695C3437-B6D5-4A02-9A52-6235B75DAD78}" type="presOf" srcId="{4868FBF0-B962-4582-A72B-278154B9E945}" destId="{23D22474-CEB0-42DF-80DC-860C340B6EDE}" srcOrd="0" destOrd="0" presId="urn:microsoft.com/office/officeart/2005/8/layout/cycle3"/>
    <dgm:cxn modelId="{A847204D-447F-4119-AEFB-C09D7C9FF581}" type="presOf" srcId="{C93BFA43-C0F0-4D8C-8530-4A21A2D3204E}" destId="{1695DC22-9A36-4B48-AEFF-7E4FDFC1713F}" srcOrd="0" destOrd="0" presId="urn:microsoft.com/office/officeart/2005/8/layout/cycle3"/>
    <dgm:cxn modelId="{5A1ABA56-5738-4EE1-B4FA-CA77FA3FD323}" type="presOf" srcId="{E92DDBA3-7A28-46DA-913C-765734FDD153}" destId="{03ED3239-7976-43C1-9470-0A426C83A8ED}" srcOrd="0" destOrd="0" presId="urn:microsoft.com/office/officeart/2005/8/layout/cycle3"/>
    <dgm:cxn modelId="{538F277C-9069-4465-AED4-8256388DC4EC}" type="presOf" srcId="{C7EE9216-F411-4BAB-897B-D2E3D4AA3C70}" destId="{74BED3F0-1F3F-4B93-9710-4F13C5417E70}" srcOrd="0" destOrd="0" presId="urn:microsoft.com/office/officeart/2005/8/layout/cycle3"/>
    <dgm:cxn modelId="{7AE24D85-6EBC-4169-9E2B-3D31F5DD533C}" srcId="{951541E1-7B97-47B2-AAEB-E683398741C4}" destId="{C93BFA43-C0F0-4D8C-8530-4A21A2D3204E}" srcOrd="1" destOrd="0" parTransId="{9765D9CD-EF3A-452D-9EA9-5487042B2018}" sibTransId="{14C6ACC0-9A20-4A31-9323-11A5312A8790}"/>
    <dgm:cxn modelId="{03E7EA8F-C6C9-4D96-85BC-5402EDBD62F6}" srcId="{951541E1-7B97-47B2-AAEB-E683398741C4}" destId="{4868FBF0-B962-4582-A72B-278154B9E945}" srcOrd="0" destOrd="0" parTransId="{FB260FCA-968B-4532-B7C0-C7E4458DAA50}" sibTransId="{9EFDDFF1-2279-486B-9F12-EA5F590C8C00}"/>
    <dgm:cxn modelId="{478D9695-F064-479E-8C0C-DB0FE0BF1555}" type="presOf" srcId="{951541E1-7B97-47B2-AAEB-E683398741C4}" destId="{06ACAF13-DB4A-4AC7-B59C-8813587D7FB0}" srcOrd="0" destOrd="0" presId="urn:microsoft.com/office/officeart/2005/8/layout/cycle3"/>
    <dgm:cxn modelId="{5045A0A2-5397-4998-A425-16F56E541EF0}" type="presOf" srcId="{FA237A2E-C526-4388-8C57-CACFFBE14482}" destId="{07166AA7-B419-46BE-8707-58768C01B0F0}" srcOrd="0" destOrd="0" presId="urn:microsoft.com/office/officeart/2005/8/layout/cycle3"/>
    <dgm:cxn modelId="{CAE0F8CE-9B0D-443D-A2DE-F50A01F0FBEC}" srcId="{951541E1-7B97-47B2-AAEB-E683398741C4}" destId="{26DB14CD-EFE5-45C5-BA9B-0741D9AB0491}" srcOrd="4" destOrd="0" parTransId="{12DAC2CD-BDDF-46C6-B789-4ADD0ABFB623}" sibTransId="{D2B9AB04-9D0E-4FE8-BD3C-D4052D46AA6F}"/>
    <dgm:cxn modelId="{BC2F50EA-991E-4C55-A67A-F74585DC2A48}" srcId="{951541E1-7B97-47B2-AAEB-E683398741C4}" destId="{FA237A2E-C526-4388-8C57-CACFFBE14482}" srcOrd="2" destOrd="0" parTransId="{BE914DF7-8329-4ABF-A71E-F5D40D6578C3}" sibTransId="{CF168877-46ED-4EF8-A595-769BD9638DF0}"/>
    <dgm:cxn modelId="{B134203A-8CD7-4AEE-8C34-D16C3B72E39F}" type="presParOf" srcId="{06ACAF13-DB4A-4AC7-B59C-8813587D7FB0}" destId="{05D1029E-D150-4D56-AE1D-271A75B45F0B}" srcOrd="0" destOrd="0" presId="urn:microsoft.com/office/officeart/2005/8/layout/cycle3"/>
    <dgm:cxn modelId="{DF5DE9A1-354C-4DAF-8007-E3231EF22A22}" type="presParOf" srcId="{05D1029E-D150-4D56-AE1D-271A75B45F0B}" destId="{23D22474-CEB0-42DF-80DC-860C340B6EDE}" srcOrd="0" destOrd="0" presId="urn:microsoft.com/office/officeart/2005/8/layout/cycle3"/>
    <dgm:cxn modelId="{D2D27E12-E79E-4974-B4E6-82E708FD2CF6}" type="presParOf" srcId="{05D1029E-D150-4D56-AE1D-271A75B45F0B}" destId="{EB0FECD4-874C-476B-A915-884DFE3F2D91}" srcOrd="1" destOrd="0" presId="urn:microsoft.com/office/officeart/2005/8/layout/cycle3"/>
    <dgm:cxn modelId="{3891FD09-5B9A-4EA7-85F4-0C4CC60468A6}" type="presParOf" srcId="{05D1029E-D150-4D56-AE1D-271A75B45F0B}" destId="{1695DC22-9A36-4B48-AEFF-7E4FDFC1713F}" srcOrd="2" destOrd="0" presId="urn:microsoft.com/office/officeart/2005/8/layout/cycle3"/>
    <dgm:cxn modelId="{34814005-F988-4DF7-8852-F947BF16762C}" type="presParOf" srcId="{05D1029E-D150-4D56-AE1D-271A75B45F0B}" destId="{07166AA7-B419-46BE-8707-58768C01B0F0}" srcOrd="3" destOrd="0" presId="urn:microsoft.com/office/officeart/2005/8/layout/cycle3"/>
    <dgm:cxn modelId="{7DE8C061-FA6F-4BEF-BD45-A61DE1996E82}" type="presParOf" srcId="{05D1029E-D150-4D56-AE1D-271A75B45F0B}" destId="{03ED3239-7976-43C1-9470-0A426C83A8ED}" srcOrd="4" destOrd="0" presId="urn:microsoft.com/office/officeart/2005/8/layout/cycle3"/>
    <dgm:cxn modelId="{9B6BB098-A6C6-4F58-A82E-06862989C526}" type="presParOf" srcId="{05D1029E-D150-4D56-AE1D-271A75B45F0B}" destId="{CB7BE2BC-AC16-42C7-9D95-B7BD321D88D7}" srcOrd="5" destOrd="0" presId="urn:microsoft.com/office/officeart/2005/8/layout/cycle3"/>
    <dgm:cxn modelId="{B9E68E4B-7C6B-46F1-A59F-48585F3BDAE7}" type="presParOf" srcId="{05D1029E-D150-4D56-AE1D-271A75B45F0B}" destId="{74BED3F0-1F3F-4B93-9710-4F13C5417E70}" srcOrd="6" destOrd="0" presId="urn:microsoft.com/office/officeart/2005/8/layout/cycle3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51541E1-7B97-47B2-AAEB-E683398741C4}" type="doc">
      <dgm:prSet loTypeId="urn:microsoft.com/office/officeart/2005/8/layout/cycle3" loCatId="cycl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4868FBF0-B962-4582-A72B-278154B9E945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Detectar</a:t>
          </a:r>
          <a:r>
            <a:rPr lang="en-US" sz="2800" b="1" dirty="0">
              <a:solidFill>
                <a:schemeClr val="tx1"/>
              </a:solidFill>
              <a:latin typeface="+mn-lt"/>
            </a:rPr>
            <a:t>, </a:t>
          </a:r>
          <a:r>
            <a:rPr lang="en-US" sz="2800" b="1" dirty="0" err="1">
              <a:solidFill>
                <a:schemeClr val="tx1"/>
              </a:solidFill>
              <a:latin typeface="+mn-lt"/>
            </a:rPr>
            <a:t>diagnosticar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FB260FCA-968B-4532-B7C0-C7E4458DAA50}" type="parTrans" cxnId="{03E7EA8F-C6C9-4D96-85BC-5402EDBD62F6}">
      <dgm:prSet/>
      <dgm:spPr/>
      <dgm:t>
        <a:bodyPr/>
        <a:lstStyle/>
        <a:p>
          <a:endParaRPr lang="en-US"/>
        </a:p>
      </dgm:t>
    </dgm:pt>
    <dgm:pt modelId="{9EFDDFF1-2279-486B-9F12-EA5F590C8C00}" type="sibTrans" cxnId="{03E7EA8F-C6C9-4D96-85BC-5402EDBD62F6}">
      <dgm:prSet/>
      <dgm:spPr>
        <a:solidFill>
          <a:srgbClr val="00943B"/>
        </a:solidFill>
        <a:ln>
          <a:noFill/>
        </a:ln>
      </dgm:spPr>
      <dgm:t>
        <a:bodyPr/>
        <a:lstStyle/>
        <a:p>
          <a:endParaRPr lang="en-US"/>
        </a:p>
      </dgm:t>
    </dgm:pt>
    <dgm:pt modelId="{C93BFA43-C0F0-4D8C-8530-4A21A2D3204E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Coletar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9765D9CD-EF3A-452D-9EA9-5487042B2018}" type="parTrans" cxnId="{7AE24D85-6EBC-4169-9E2B-3D31F5DD533C}">
      <dgm:prSet/>
      <dgm:spPr/>
      <dgm:t>
        <a:bodyPr/>
        <a:lstStyle/>
        <a:p>
          <a:endParaRPr lang="en-US"/>
        </a:p>
      </dgm:t>
    </dgm:pt>
    <dgm:pt modelId="{14C6ACC0-9A20-4A31-9323-11A5312A8790}" type="sibTrans" cxnId="{7AE24D85-6EBC-4169-9E2B-3D31F5DD533C}">
      <dgm:prSet/>
      <dgm:spPr/>
      <dgm:t>
        <a:bodyPr/>
        <a:lstStyle/>
        <a:p>
          <a:endParaRPr lang="en-US"/>
        </a:p>
      </dgm:t>
    </dgm:pt>
    <dgm:pt modelId="{FA237A2E-C526-4388-8C57-CACFFBE14482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Compilar, analisar</a:t>
          </a:r>
        </a:p>
      </dgm:t>
    </dgm:pt>
    <dgm:pt modelId="{BE914DF7-8329-4ABF-A71E-F5D40D6578C3}" type="parTrans" cxnId="{BC2F50EA-991E-4C55-A67A-F74585DC2A48}">
      <dgm:prSet/>
      <dgm:spPr/>
      <dgm:t>
        <a:bodyPr/>
        <a:lstStyle/>
        <a:p>
          <a:endParaRPr lang="en-US"/>
        </a:p>
      </dgm:t>
    </dgm:pt>
    <dgm:pt modelId="{CF168877-46ED-4EF8-A595-769BD9638DF0}" type="sibTrans" cxnId="{BC2F50EA-991E-4C55-A67A-F74585DC2A48}">
      <dgm:prSet/>
      <dgm:spPr/>
      <dgm:t>
        <a:bodyPr/>
        <a:lstStyle/>
        <a:p>
          <a:endParaRPr lang="en-US"/>
        </a:p>
      </dgm:t>
    </dgm:pt>
    <dgm:pt modelId="{E92DDBA3-7A28-46DA-913C-765734FDD153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Interpretar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2B45E9E5-D7FF-4F92-8BFA-4D32B0F2927B}" type="parTrans" cxnId="{C950ED09-DF7C-4709-9E02-15921BEDBFF3}">
      <dgm:prSet/>
      <dgm:spPr/>
      <dgm:t>
        <a:bodyPr/>
        <a:lstStyle/>
        <a:p>
          <a:endParaRPr lang="en-US"/>
        </a:p>
      </dgm:t>
    </dgm:pt>
    <dgm:pt modelId="{6068EEB7-7E6E-427F-9467-3C9735AE205D}" type="sibTrans" cxnId="{C950ED09-DF7C-4709-9E02-15921BEDBFF3}">
      <dgm:prSet/>
      <dgm:spPr/>
      <dgm:t>
        <a:bodyPr/>
        <a:lstStyle/>
        <a:p>
          <a:endParaRPr lang="en-US"/>
        </a:p>
      </dgm:t>
    </dgm:pt>
    <dgm:pt modelId="{C7EE9216-F411-4BAB-897B-D2E3D4AA3C70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Tomar medidas</a:t>
          </a:r>
        </a:p>
      </dgm:t>
    </dgm:pt>
    <dgm:pt modelId="{FA231D2B-1989-4D30-A8FE-ABEC0F278957}" type="parTrans" cxnId="{963EB135-48FB-451D-BE53-FAEEEF4F717B}">
      <dgm:prSet/>
      <dgm:spPr/>
      <dgm:t>
        <a:bodyPr/>
        <a:lstStyle/>
        <a:p>
          <a:endParaRPr lang="en-US"/>
        </a:p>
      </dgm:t>
    </dgm:pt>
    <dgm:pt modelId="{BE80A37D-3C75-4FC8-9768-AAD4ADC8664A}" type="sibTrans" cxnId="{963EB135-48FB-451D-BE53-FAEEEF4F717B}">
      <dgm:prSet/>
      <dgm:spPr/>
      <dgm:t>
        <a:bodyPr/>
        <a:lstStyle/>
        <a:p>
          <a:endParaRPr lang="en-US"/>
        </a:p>
      </dgm:t>
    </dgm:pt>
    <dgm:pt modelId="{26DB14CD-EFE5-45C5-BA9B-0741D9AB0491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Comunicar</a:t>
          </a:r>
        </a:p>
      </dgm:t>
    </dgm:pt>
    <dgm:pt modelId="{12DAC2CD-BDDF-46C6-B789-4ADD0ABFB623}" type="parTrans" cxnId="{CAE0F8CE-9B0D-443D-A2DE-F50A01F0FBEC}">
      <dgm:prSet/>
      <dgm:spPr/>
      <dgm:t>
        <a:bodyPr/>
        <a:lstStyle/>
        <a:p>
          <a:endParaRPr lang="en-US"/>
        </a:p>
      </dgm:t>
    </dgm:pt>
    <dgm:pt modelId="{D2B9AB04-9D0E-4FE8-BD3C-D4052D46AA6F}" type="sibTrans" cxnId="{CAE0F8CE-9B0D-443D-A2DE-F50A01F0FBEC}">
      <dgm:prSet/>
      <dgm:spPr/>
      <dgm:t>
        <a:bodyPr/>
        <a:lstStyle/>
        <a:p>
          <a:endParaRPr lang="en-US"/>
        </a:p>
      </dgm:t>
    </dgm:pt>
    <dgm:pt modelId="{06ACAF13-DB4A-4AC7-B59C-8813587D7FB0}" type="pres">
      <dgm:prSet presAssocID="{951541E1-7B97-47B2-AAEB-E683398741C4}" presName="Name0" presStyleCnt="0">
        <dgm:presLayoutVars>
          <dgm:dir/>
          <dgm:resizeHandles val="exact"/>
        </dgm:presLayoutVars>
      </dgm:prSet>
      <dgm:spPr/>
    </dgm:pt>
    <dgm:pt modelId="{05D1029E-D150-4D56-AE1D-271A75B45F0B}" type="pres">
      <dgm:prSet presAssocID="{951541E1-7B97-47B2-AAEB-E683398741C4}" presName="cycle" presStyleCnt="0"/>
      <dgm:spPr/>
    </dgm:pt>
    <dgm:pt modelId="{23D22474-CEB0-42DF-80DC-860C340B6EDE}" type="pres">
      <dgm:prSet presAssocID="{4868FBF0-B962-4582-A72B-278154B9E945}" presName="nodeFirstNode" presStyleLbl="node1" presStyleIdx="0" presStyleCnt="6" custScaleX="137011">
        <dgm:presLayoutVars>
          <dgm:bulletEnabled val="1"/>
        </dgm:presLayoutVars>
      </dgm:prSet>
      <dgm:spPr/>
    </dgm:pt>
    <dgm:pt modelId="{EB0FECD4-874C-476B-A915-884DFE3F2D91}" type="pres">
      <dgm:prSet presAssocID="{9EFDDFF1-2279-486B-9F12-EA5F590C8C00}" presName="sibTransFirstNode" presStyleLbl="bgShp" presStyleIdx="0" presStyleCnt="1" custScaleX="148034"/>
      <dgm:spPr/>
    </dgm:pt>
    <dgm:pt modelId="{1695DC22-9A36-4B48-AEFF-7E4FDFC1713F}" type="pres">
      <dgm:prSet presAssocID="{C93BFA43-C0F0-4D8C-8530-4A21A2D3204E}" presName="nodeFollowingNodes" presStyleLbl="node1" presStyleIdx="1" presStyleCnt="6" custRadScaleRad="153676" custRadScaleInc="18765">
        <dgm:presLayoutVars>
          <dgm:bulletEnabled val="1"/>
        </dgm:presLayoutVars>
      </dgm:prSet>
      <dgm:spPr/>
    </dgm:pt>
    <dgm:pt modelId="{07166AA7-B419-46BE-8707-58768C01B0F0}" type="pres">
      <dgm:prSet presAssocID="{FA237A2E-C526-4388-8C57-CACFFBE14482}" presName="nodeFollowingNodes" presStyleLbl="node1" presStyleIdx="2" presStyleCnt="6" custScaleX="104422" custRadScaleRad="149585" custRadScaleInc="-20483">
        <dgm:presLayoutVars>
          <dgm:bulletEnabled val="1"/>
        </dgm:presLayoutVars>
      </dgm:prSet>
      <dgm:spPr/>
    </dgm:pt>
    <dgm:pt modelId="{03ED3239-7976-43C1-9470-0A426C83A8ED}" type="pres">
      <dgm:prSet presAssocID="{E92DDBA3-7A28-46DA-913C-765734FDD153}" presName="nodeFollowingNodes" presStyleLbl="node1" presStyleIdx="3" presStyleCnt="6" custScaleX="111012" custRadScaleRad="100147" custRadScaleInc="-3717">
        <dgm:presLayoutVars>
          <dgm:bulletEnabled val="1"/>
        </dgm:presLayoutVars>
      </dgm:prSet>
      <dgm:spPr/>
    </dgm:pt>
    <dgm:pt modelId="{CB7BE2BC-AC16-42C7-9D95-B7BD321D88D7}" type="pres">
      <dgm:prSet presAssocID="{26DB14CD-EFE5-45C5-BA9B-0741D9AB0491}" presName="nodeFollowingNodes" presStyleLbl="node1" presStyleIdx="4" presStyleCnt="6" custScaleX="144484" custRadScaleRad="158333" custRadScaleInc="21062">
        <dgm:presLayoutVars>
          <dgm:bulletEnabled val="1"/>
        </dgm:presLayoutVars>
      </dgm:prSet>
      <dgm:spPr/>
    </dgm:pt>
    <dgm:pt modelId="{74BED3F0-1F3F-4B93-9710-4F13C5417E70}" type="pres">
      <dgm:prSet presAssocID="{C7EE9216-F411-4BAB-897B-D2E3D4AA3C70}" presName="nodeFollowingNodes" presStyleLbl="node1" presStyleIdx="5" presStyleCnt="6" custScaleX="117680" custRadScaleRad="173798" custRadScaleInc="-23513">
        <dgm:presLayoutVars>
          <dgm:bulletEnabled val="1"/>
        </dgm:presLayoutVars>
      </dgm:prSet>
      <dgm:spPr/>
    </dgm:pt>
  </dgm:ptLst>
  <dgm:cxnLst>
    <dgm:cxn modelId="{C950ED09-DF7C-4709-9E02-15921BEDBFF3}" srcId="{951541E1-7B97-47B2-AAEB-E683398741C4}" destId="{E92DDBA3-7A28-46DA-913C-765734FDD153}" srcOrd="3" destOrd="0" parTransId="{2B45E9E5-D7FF-4F92-8BFA-4D32B0F2927B}" sibTransId="{6068EEB7-7E6E-427F-9467-3C9735AE205D}"/>
    <dgm:cxn modelId="{96EA5A12-0C9A-4623-80C4-8E17A81368B6}" type="presOf" srcId="{26DB14CD-EFE5-45C5-BA9B-0741D9AB0491}" destId="{CB7BE2BC-AC16-42C7-9D95-B7BD321D88D7}" srcOrd="0" destOrd="0" presId="urn:microsoft.com/office/officeart/2005/8/layout/cycle3"/>
    <dgm:cxn modelId="{80CB0F16-0B22-4EE6-A317-8416BB8603E5}" type="presOf" srcId="{9EFDDFF1-2279-486B-9F12-EA5F590C8C00}" destId="{EB0FECD4-874C-476B-A915-884DFE3F2D91}" srcOrd="0" destOrd="0" presId="urn:microsoft.com/office/officeart/2005/8/layout/cycle3"/>
    <dgm:cxn modelId="{963EB135-48FB-451D-BE53-FAEEEF4F717B}" srcId="{951541E1-7B97-47B2-AAEB-E683398741C4}" destId="{C7EE9216-F411-4BAB-897B-D2E3D4AA3C70}" srcOrd="5" destOrd="0" parTransId="{FA231D2B-1989-4D30-A8FE-ABEC0F278957}" sibTransId="{BE80A37D-3C75-4FC8-9768-AAD4ADC8664A}"/>
    <dgm:cxn modelId="{695C3437-B6D5-4A02-9A52-6235B75DAD78}" type="presOf" srcId="{4868FBF0-B962-4582-A72B-278154B9E945}" destId="{23D22474-CEB0-42DF-80DC-860C340B6EDE}" srcOrd="0" destOrd="0" presId="urn:microsoft.com/office/officeart/2005/8/layout/cycle3"/>
    <dgm:cxn modelId="{A847204D-447F-4119-AEFB-C09D7C9FF581}" type="presOf" srcId="{C93BFA43-C0F0-4D8C-8530-4A21A2D3204E}" destId="{1695DC22-9A36-4B48-AEFF-7E4FDFC1713F}" srcOrd="0" destOrd="0" presId="urn:microsoft.com/office/officeart/2005/8/layout/cycle3"/>
    <dgm:cxn modelId="{5A1ABA56-5738-4EE1-B4FA-CA77FA3FD323}" type="presOf" srcId="{E92DDBA3-7A28-46DA-913C-765734FDD153}" destId="{03ED3239-7976-43C1-9470-0A426C83A8ED}" srcOrd="0" destOrd="0" presId="urn:microsoft.com/office/officeart/2005/8/layout/cycle3"/>
    <dgm:cxn modelId="{538F277C-9069-4465-AED4-8256388DC4EC}" type="presOf" srcId="{C7EE9216-F411-4BAB-897B-D2E3D4AA3C70}" destId="{74BED3F0-1F3F-4B93-9710-4F13C5417E70}" srcOrd="0" destOrd="0" presId="urn:microsoft.com/office/officeart/2005/8/layout/cycle3"/>
    <dgm:cxn modelId="{7AE24D85-6EBC-4169-9E2B-3D31F5DD533C}" srcId="{951541E1-7B97-47B2-AAEB-E683398741C4}" destId="{C93BFA43-C0F0-4D8C-8530-4A21A2D3204E}" srcOrd="1" destOrd="0" parTransId="{9765D9CD-EF3A-452D-9EA9-5487042B2018}" sibTransId="{14C6ACC0-9A20-4A31-9323-11A5312A8790}"/>
    <dgm:cxn modelId="{03E7EA8F-C6C9-4D96-85BC-5402EDBD62F6}" srcId="{951541E1-7B97-47B2-AAEB-E683398741C4}" destId="{4868FBF0-B962-4582-A72B-278154B9E945}" srcOrd="0" destOrd="0" parTransId="{FB260FCA-968B-4532-B7C0-C7E4458DAA50}" sibTransId="{9EFDDFF1-2279-486B-9F12-EA5F590C8C00}"/>
    <dgm:cxn modelId="{478D9695-F064-479E-8C0C-DB0FE0BF1555}" type="presOf" srcId="{951541E1-7B97-47B2-AAEB-E683398741C4}" destId="{06ACAF13-DB4A-4AC7-B59C-8813587D7FB0}" srcOrd="0" destOrd="0" presId="urn:microsoft.com/office/officeart/2005/8/layout/cycle3"/>
    <dgm:cxn modelId="{5045A0A2-5397-4998-A425-16F56E541EF0}" type="presOf" srcId="{FA237A2E-C526-4388-8C57-CACFFBE14482}" destId="{07166AA7-B419-46BE-8707-58768C01B0F0}" srcOrd="0" destOrd="0" presId="urn:microsoft.com/office/officeart/2005/8/layout/cycle3"/>
    <dgm:cxn modelId="{CAE0F8CE-9B0D-443D-A2DE-F50A01F0FBEC}" srcId="{951541E1-7B97-47B2-AAEB-E683398741C4}" destId="{26DB14CD-EFE5-45C5-BA9B-0741D9AB0491}" srcOrd="4" destOrd="0" parTransId="{12DAC2CD-BDDF-46C6-B789-4ADD0ABFB623}" sibTransId="{D2B9AB04-9D0E-4FE8-BD3C-D4052D46AA6F}"/>
    <dgm:cxn modelId="{BC2F50EA-991E-4C55-A67A-F74585DC2A48}" srcId="{951541E1-7B97-47B2-AAEB-E683398741C4}" destId="{FA237A2E-C526-4388-8C57-CACFFBE14482}" srcOrd="2" destOrd="0" parTransId="{BE914DF7-8329-4ABF-A71E-F5D40D6578C3}" sibTransId="{CF168877-46ED-4EF8-A595-769BD9638DF0}"/>
    <dgm:cxn modelId="{B134203A-8CD7-4AEE-8C34-D16C3B72E39F}" type="presParOf" srcId="{06ACAF13-DB4A-4AC7-B59C-8813587D7FB0}" destId="{05D1029E-D150-4D56-AE1D-271A75B45F0B}" srcOrd="0" destOrd="0" presId="urn:microsoft.com/office/officeart/2005/8/layout/cycle3"/>
    <dgm:cxn modelId="{DF5DE9A1-354C-4DAF-8007-E3231EF22A22}" type="presParOf" srcId="{05D1029E-D150-4D56-AE1D-271A75B45F0B}" destId="{23D22474-CEB0-42DF-80DC-860C340B6EDE}" srcOrd="0" destOrd="0" presId="urn:microsoft.com/office/officeart/2005/8/layout/cycle3"/>
    <dgm:cxn modelId="{D2D27E12-E79E-4974-B4E6-82E708FD2CF6}" type="presParOf" srcId="{05D1029E-D150-4D56-AE1D-271A75B45F0B}" destId="{EB0FECD4-874C-476B-A915-884DFE3F2D91}" srcOrd="1" destOrd="0" presId="urn:microsoft.com/office/officeart/2005/8/layout/cycle3"/>
    <dgm:cxn modelId="{3891FD09-5B9A-4EA7-85F4-0C4CC60468A6}" type="presParOf" srcId="{05D1029E-D150-4D56-AE1D-271A75B45F0B}" destId="{1695DC22-9A36-4B48-AEFF-7E4FDFC1713F}" srcOrd="2" destOrd="0" presId="urn:microsoft.com/office/officeart/2005/8/layout/cycle3"/>
    <dgm:cxn modelId="{34814005-F988-4DF7-8852-F947BF16762C}" type="presParOf" srcId="{05D1029E-D150-4D56-AE1D-271A75B45F0B}" destId="{07166AA7-B419-46BE-8707-58768C01B0F0}" srcOrd="3" destOrd="0" presId="urn:microsoft.com/office/officeart/2005/8/layout/cycle3"/>
    <dgm:cxn modelId="{7DE8C061-FA6F-4BEF-BD45-A61DE1996E82}" type="presParOf" srcId="{05D1029E-D150-4D56-AE1D-271A75B45F0B}" destId="{03ED3239-7976-43C1-9470-0A426C83A8ED}" srcOrd="4" destOrd="0" presId="urn:microsoft.com/office/officeart/2005/8/layout/cycle3"/>
    <dgm:cxn modelId="{9B6BB098-A6C6-4F58-A82E-06862989C526}" type="presParOf" srcId="{05D1029E-D150-4D56-AE1D-271A75B45F0B}" destId="{CB7BE2BC-AC16-42C7-9D95-B7BD321D88D7}" srcOrd="5" destOrd="0" presId="urn:microsoft.com/office/officeart/2005/8/layout/cycle3"/>
    <dgm:cxn modelId="{B9E68E4B-7C6B-46F1-A59F-48585F3BDAE7}" type="presParOf" srcId="{05D1029E-D150-4D56-AE1D-271A75B45F0B}" destId="{74BED3F0-1F3F-4B93-9710-4F13C5417E70}" srcOrd="6" destOrd="0" presId="urn:microsoft.com/office/officeart/2005/8/layout/cycle3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0FECD4-874C-476B-A915-884DFE3F2D91}">
      <dsp:nvSpPr>
        <dsp:cNvPr id="0" name=""/>
        <dsp:cNvSpPr/>
      </dsp:nvSpPr>
      <dsp:spPr>
        <a:xfrm>
          <a:off x="1440933" y="-100911"/>
          <a:ext cx="7267426" cy="4909295"/>
        </a:xfrm>
        <a:prstGeom prst="circularArrow">
          <a:avLst>
            <a:gd name="adj1" fmla="val 5274"/>
            <a:gd name="adj2" fmla="val 312630"/>
            <a:gd name="adj3" fmla="val 13859409"/>
            <a:gd name="adj4" fmla="val 17346269"/>
            <a:gd name="adj5" fmla="val 5477"/>
          </a:avLst>
        </a:prstGeom>
        <a:solidFill>
          <a:srgbClr val="00943B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D22474-CEB0-42DF-80DC-860C340B6EDE}">
      <dsp:nvSpPr>
        <dsp:cNvPr id="0" name=""/>
        <dsp:cNvSpPr/>
      </dsp:nvSpPr>
      <dsp:spPr>
        <a:xfrm>
          <a:off x="3950901" y="1619"/>
          <a:ext cx="2247491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Detetar, Diagnosticar</a:t>
          </a:r>
        </a:p>
      </dsp:txBody>
      <dsp:txXfrm>
        <a:off x="3996937" y="47655"/>
        <a:ext cx="2155419" cy="850976"/>
      </dsp:txXfrm>
    </dsp:sp>
    <dsp:sp modelId="{1695DC22-9A36-4B48-AEFF-7E4FDFC1713F}">
      <dsp:nvSpPr>
        <dsp:cNvPr id="0" name=""/>
        <dsp:cNvSpPr/>
      </dsp:nvSpPr>
      <dsp:spPr>
        <a:xfrm>
          <a:off x="7001195" y="928908"/>
          <a:ext cx="1886096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Recolher</a:t>
          </a:r>
        </a:p>
      </dsp:txBody>
      <dsp:txXfrm>
        <a:off x="7047231" y="974944"/>
        <a:ext cx="1794024" cy="850976"/>
      </dsp:txXfrm>
    </dsp:sp>
    <dsp:sp modelId="{07166AA7-B419-46BE-8707-58768C01B0F0}">
      <dsp:nvSpPr>
        <dsp:cNvPr id="0" name=""/>
        <dsp:cNvSpPr/>
      </dsp:nvSpPr>
      <dsp:spPr>
        <a:xfrm>
          <a:off x="6940446" y="2986004"/>
          <a:ext cx="1886096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Compilar, analisar</a:t>
          </a:r>
        </a:p>
      </dsp:txBody>
      <dsp:txXfrm>
        <a:off x="6986482" y="3032040"/>
        <a:ext cx="1794024" cy="850976"/>
      </dsp:txXfrm>
    </dsp:sp>
    <dsp:sp modelId="{03ED3239-7976-43C1-9470-0A426C83A8ED}">
      <dsp:nvSpPr>
        <dsp:cNvPr id="0" name=""/>
        <dsp:cNvSpPr/>
      </dsp:nvSpPr>
      <dsp:spPr>
        <a:xfrm>
          <a:off x="4202138" y="3986440"/>
          <a:ext cx="1878080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>
              <a:solidFill>
                <a:schemeClr val="tx1"/>
              </a:solidFill>
              <a:latin typeface="+mn-lt"/>
            </a:rPr>
            <a:t>Interpretar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4248174" y="4032476"/>
        <a:ext cx="1786008" cy="850976"/>
      </dsp:txXfrm>
    </dsp:sp>
    <dsp:sp modelId="{CB7BE2BC-AC16-42C7-9D95-B7BD321D88D7}">
      <dsp:nvSpPr>
        <dsp:cNvPr id="0" name=""/>
        <dsp:cNvSpPr/>
      </dsp:nvSpPr>
      <dsp:spPr>
        <a:xfrm>
          <a:off x="733556" y="3028598"/>
          <a:ext cx="2725107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Comunicar</a:t>
          </a:r>
        </a:p>
      </dsp:txBody>
      <dsp:txXfrm>
        <a:off x="779592" y="3074634"/>
        <a:ext cx="2633035" cy="850976"/>
      </dsp:txXfrm>
    </dsp:sp>
    <dsp:sp modelId="{74BED3F0-1F3F-4B93-9710-4F13C5417E70}">
      <dsp:nvSpPr>
        <dsp:cNvPr id="0" name=""/>
        <dsp:cNvSpPr/>
      </dsp:nvSpPr>
      <dsp:spPr>
        <a:xfrm>
          <a:off x="671196" y="928910"/>
          <a:ext cx="2219558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Tomar medidas</a:t>
          </a:r>
        </a:p>
      </dsp:txBody>
      <dsp:txXfrm>
        <a:off x="717232" y="974946"/>
        <a:ext cx="2127486" cy="8509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0FECD4-874C-476B-A915-884DFE3F2D91}">
      <dsp:nvSpPr>
        <dsp:cNvPr id="0" name=""/>
        <dsp:cNvSpPr/>
      </dsp:nvSpPr>
      <dsp:spPr>
        <a:xfrm>
          <a:off x="1420082" y="-212333"/>
          <a:ext cx="7267426" cy="4909295"/>
        </a:xfrm>
        <a:prstGeom prst="circularArrow">
          <a:avLst>
            <a:gd name="adj1" fmla="val 5274"/>
            <a:gd name="adj2" fmla="val 312630"/>
            <a:gd name="adj3" fmla="val 13516107"/>
            <a:gd name="adj4" fmla="val 17557495"/>
            <a:gd name="adj5" fmla="val 5477"/>
          </a:avLst>
        </a:prstGeom>
        <a:solidFill>
          <a:srgbClr val="00943B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D22474-CEB0-42DF-80DC-860C340B6EDE}">
      <dsp:nvSpPr>
        <dsp:cNvPr id="0" name=""/>
        <dsp:cNvSpPr/>
      </dsp:nvSpPr>
      <dsp:spPr>
        <a:xfrm>
          <a:off x="3761716" y="1619"/>
          <a:ext cx="2584159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Detectar</a:t>
          </a:r>
          <a:r>
            <a:rPr lang="en-US" sz="2800" b="1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2800" b="1" kern="1200" dirty="0" err="1">
              <a:solidFill>
                <a:schemeClr val="tx1"/>
              </a:solidFill>
              <a:latin typeface="+mn-lt"/>
            </a:rPr>
            <a:t>diagnosticar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3807752" y="47655"/>
        <a:ext cx="2492087" cy="850976"/>
      </dsp:txXfrm>
    </dsp:sp>
    <dsp:sp modelId="{1695DC22-9A36-4B48-AEFF-7E4FDFC1713F}">
      <dsp:nvSpPr>
        <dsp:cNvPr id="0" name=""/>
        <dsp:cNvSpPr/>
      </dsp:nvSpPr>
      <dsp:spPr>
        <a:xfrm>
          <a:off x="6980344" y="928908"/>
          <a:ext cx="1886096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Coletar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7026380" y="974944"/>
        <a:ext cx="1794024" cy="850976"/>
      </dsp:txXfrm>
    </dsp:sp>
    <dsp:sp modelId="{07166AA7-B419-46BE-8707-58768C01B0F0}">
      <dsp:nvSpPr>
        <dsp:cNvPr id="0" name=""/>
        <dsp:cNvSpPr/>
      </dsp:nvSpPr>
      <dsp:spPr>
        <a:xfrm>
          <a:off x="6877894" y="2986004"/>
          <a:ext cx="1969499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Compilar, analisar</a:t>
          </a:r>
        </a:p>
      </dsp:txBody>
      <dsp:txXfrm>
        <a:off x="6923930" y="3032040"/>
        <a:ext cx="1877427" cy="850976"/>
      </dsp:txXfrm>
    </dsp:sp>
    <dsp:sp modelId="{03ED3239-7976-43C1-9470-0A426C83A8ED}">
      <dsp:nvSpPr>
        <dsp:cNvPr id="0" name=""/>
        <dsp:cNvSpPr/>
      </dsp:nvSpPr>
      <dsp:spPr>
        <a:xfrm>
          <a:off x="4073431" y="3986440"/>
          <a:ext cx="2093793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Interpretar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4119467" y="4032476"/>
        <a:ext cx="2001721" cy="850976"/>
      </dsp:txXfrm>
    </dsp:sp>
    <dsp:sp modelId="{CB7BE2BC-AC16-42C7-9D95-B7BD321D88D7}">
      <dsp:nvSpPr>
        <dsp:cNvPr id="0" name=""/>
        <dsp:cNvSpPr/>
      </dsp:nvSpPr>
      <dsp:spPr>
        <a:xfrm>
          <a:off x="712705" y="3028598"/>
          <a:ext cx="2725107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Comunicar</a:t>
          </a:r>
        </a:p>
      </dsp:txBody>
      <dsp:txXfrm>
        <a:off x="758741" y="3074634"/>
        <a:ext cx="2633035" cy="850976"/>
      </dsp:txXfrm>
    </dsp:sp>
    <dsp:sp modelId="{74BED3F0-1F3F-4B93-9710-4F13C5417E70}">
      <dsp:nvSpPr>
        <dsp:cNvPr id="0" name=""/>
        <dsp:cNvSpPr/>
      </dsp:nvSpPr>
      <dsp:spPr>
        <a:xfrm>
          <a:off x="650345" y="928910"/>
          <a:ext cx="2219558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Tomar medidas</a:t>
          </a:r>
        </a:p>
      </dsp:txBody>
      <dsp:txXfrm>
        <a:off x="696381" y="974946"/>
        <a:ext cx="2127486" cy="85097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0FECD4-874C-476B-A915-884DFE3F2D91}">
      <dsp:nvSpPr>
        <dsp:cNvPr id="0" name=""/>
        <dsp:cNvSpPr/>
      </dsp:nvSpPr>
      <dsp:spPr>
        <a:xfrm>
          <a:off x="1420082" y="-212333"/>
          <a:ext cx="7267426" cy="4909295"/>
        </a:xfrm>
        <a:prstGeom prst="circularArrow">
          <a:avLst>
            <a:gd name="adj1" fmla="val 5274"/>
            <a:gd name="adj2" fmla="val 312630"/>
            <a:gd name="adj3" fmla="val 13516107"/>
            <a:gd name="adj4" fmla="val 17557495"/>
            <a:gd name="adj5" fmla="val 5477"/>
          </a:avLst>
        </a:prstGeom>
        <a:solidFill>
          <a:srgbClr val="00943B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D22474-CEB0-42DF-80DC-860C340B6EDE}">
      <dsp:nvSpPr>
        <dsp:cNvPr id="0" name=""/>
        <dsp:cNvSpPr/>
      </dsp:nvSpPr>
      <dsp:spPr>
        <a:xfrm>
          <a:off x="3761716" y="1619"/>
          <a:ext cx="2584159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Detectar</a:t>
          </a:r>
          <a:r>
            <a:rPr lang="en-US" sz="2800" b="1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2800" b="1" kern="1200" dirty="0" err="1">
              <a:solidFill>
                <a:schemeClr val="tx1"/>
              </a:solidFill>
              <a:latin typeface="+mn-lt"/>
            </a:rPr>
            <a:t>diagnosticar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3807752" y="47655"/>
        <a:ext cx="2492087" cy="850976"/>
      </dsp:txXfrm>
    </dsp:sp>
    <dsp:sp modelId="{1695DC22-9A36-4B48-AEFF-7E4FDFC1713F}">
      <dsp:nvSpPr>
        <dsp:cNvPr id="0" name=""/>
        <dsp:cNvSpPr/>
      </dsp:nvSpPr>
      <dsp:spPr>
        <a:xfrm>
          <a:off x="6980344" y="928908"/>
          <a:ext cx="1886096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Coletar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7026380" y="974944"/>
        <a:ext cx="1794024" cy="850976"/>
      </dsp:txXfrm>
    </dsp:sp>
    <dsp:sp modelId="{07166AA7-B419-46BE-8707-58768C01B0F0}">
      <dsp:nvSpPr>
        <dsp:cNvPr id="0" name=""/>
        <dsp:cNvSpPr/>
      </dsp:nvSpPr>
      <dsp:spPr>
        <a:xfrm>
          <a:off x="6877894" y="2986004"/>
          <a:ext cx="1969499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Compilar, analisar</a:t>
          </a:r>
        </a:p>
      </dsp:txBody>
      <dsp:txXfrm>
        <a:off x="6923930" y="3032040"/>
        <a:ext cx="1877427" cy="850976"/>
      </dsp:txXfrm>
    </dsp:sp>
    <dsp:sp modelId="{03ED3239-7976-43C1-9470-0A426C83A8ED}">
      <dsp:nvSpPr>
        <dsp:cNvPr id="0" name=""/>
        <dsp:cNvSpPr/>
      </dsp:nvSpPr>
      <dsp:spPr>
        <a:xfrm>
          <a:off x="4073431" y="3986440"/>
          <a:ext cx="2093793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Interpretar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4119467" y="4032476"/>
        <a:ext cx="2001721" cy="850976"/>
      </dsp:txXfrm>
    </dsp:sp>
    <dsp:sp modelId="{CB7BE2BC-AC16-42C7-9D95-B7BD321D88D7}">
      <dsp:nvSpPr>
        <dsp:cNvPr id="0" name=""/>
        <dsp:cNvSpPr/>
      </dsp:nvSpPr>
      <dsp:spPr>
        <a:xfrm>
          <a:off x="712705" y="3028598"/>
          <a:ext cx="2725107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Comunicar</a:t>
          </a:r>
        </a:p>
      </dsp:txBody>
      <dsp:txXfrm>
        <a:off x="758741" y="3074634"/>
        <a:ext cx="2633035" cy="850976"/>
      </dsp:txXfrm>
    </dsp:sp>
    <dsp:sp modelId="{74BED3F0-1F3F-4B93-9710-4F13C5417E70}">
      <dsp:nvSpPr>
        <dsp:cNvPr id="0" name=""/>
        <dsp:cNvSpPr/>
      </dsp:nvSpPr>
      <dsp:spPr>
        <a:xfrm>
          <a:off x="650345" y="928910"/>
          <a:ext cx="2219558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Tomar medidas</a:t>
          </a:r>
        </a:p>
      </dsp:txBody>
      <dsp:txXfrm>
        <a:off x="696381" y="974946"/>
        <a:ext cx="2127486" cy="85097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0FECD4-874C-476B-A915-884DFE3F2D91}">
      <dsp:nvSpPr>
        <dsp:cNvPr id="0" name=""/>
        <dsp:cNvSpPr/>
      </dsp:nvSpPr>
      <dsp:spPr>
        <a:xfrm>
          <a:off x="1420082" y="-212333"/>
          <a:ext cx="7267426" cy="4909295"/>
        </a:xfrm>
        <a:prstGeom prst="circularArrow">
          <a:avLst>
            <a:gd name="adj1" fmla="val 5274"/>
            <a:gd name="adj2" fmla="val 312630"/>
            <a:gd name="adj3" fmla="val 13516107"/>
            <a:gd name="adj4" fmla="val 17557495"/>
            <a:gd name="adj5" fmla="val 5477"/>
          </a:avLst>
        </a:prstGeom>
        <a:solidFill>
          <a:srgbClr val="00943B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D22474-CEB0-42DF-80DC-860C340B6EDE}">
      <dsp:nvSpPr>
        <dsp:cNvPr id="0" name=""/>
        <dsp:cNvSpPr/>
      </dsp:nvSpPr>
      <dsp:spPr>
        <a:xfrm>
          <a:off x="3761716" y="1619"/>
          <a:ext cx="2584159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Detectar</a:t>
          </a:r>
          <a:r>
            <a:rPr lang="en-US" sz="2800" b="1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2800" b="1" kern="1200" dirty="0" err="1">
              <a:solidFill>
                <a:schemeClr val="tx1"/>
              </a:solidFill>
              <a:latin typeface="+mn-lt"/>
            </a:rPr>
            <a:t>diagnosticar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3807752" y="47655"/>
        <a:ext cx="2492087" cy="850976"/>
      </dsp:txXfrm>
    </dsp:sp>
    <dsp:sp modelId="{1695DC22-9A36-4B48-AEFF-7E4FDFC1713F}">
      <dsp:nvSpPr>
        <dsp:cNvPr id="0" name=""/>
        <dsp:cNvSpPr/>
      </dsp:nvSpPr>
      <dsp:spPr>
        <a:xfrm>
          <a:off x="6980344" y="928908"/>
          <a:ext cx="1886096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Coletar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7026380" y="974944"/>
        <a:ext cx="1794024" cy="850976"/>
      </dsp:txXfrm>
    </dsp:sp>
    <dsp:sp modelId="{07166AA7-B419-46BE-8707-58768C01B0F0}">
      <dsp:nvSpPr>
        <dsp:cNvPr id="0" name=""/>
        <dsp:cNvSpPr/>
      </dsp:nvSpPr>
      <dsp:spPr>
        <a:xfrm>
          <a:off x="6877894" y="2986004"/>
          <a:ext cx="1969499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Compilar, analisar</a:t>
          </a:r>
        </a:p>
      </dsp:txBody>
      <dsp:txXfrm>
        <a:off x="6923930" y="3032040"/>
        <a:ext cx="1877427" cy="850976"/>
      </dsp:txXfrm>
    </dsp:sp>
    <dsp:sp modelId="{03ED3239-7976-43C1-9470-0A426C83A8ED}">
      <dsp:nvSpPr>
        <dsp:cNvPr id="0" name=""/>
        <dsp:cNvSpPr/>
      </dsp:nvSpPr>
      <dsp:spPr>
        <a:xfrm>
          <a:off x="4073431" y="3986440"/>
          <a:ext cx="2093793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Interpretar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4119467" y="4032476"/>
        <a:ext cx="2001721" cy="850976"/>
      </dsp:txXfrm>
    </dsp:sp>
    <dsp:sp modelId="{CB7BE2BC-AC16-42C7-9D95-B7BD321D88D7}">
      <dsp:nvSpPr>
        <dsp:cNvPr id="0" name=""/>
        <dsp:cNvSpPr/>
      </dsp:nvSpPr>
      <dsp:spPr>
        <a:xfrm>
          <a:off x="712705" y="3028598"/>
          <a:ext cx="2725107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Comunicar</a:t>
          </a:r>
        </a:p>
      </dsp:txBody>
      <dsp:txXfrm>
        <a:off x="758741" y="3074634"/>
        <a:ext cx="2633035" cy="850976"/>
      </dsp:txXfrm>
    </dsp:sp>
    <dsp:sp modelId="{74BED3F0-1F3F-4B93-9710-4F13C5417E70}">
      <dsp:nvSpPr>
        <dsp:cNvPr id="0" name=""/>
        <dsp:cNvSpPr/>
      </dsp:nvSpPr>
      <dsp:spPr>
        <a:xfrm>
          <a:off x="650345" y="928910"/>
          <a:ext cx="2219558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Tomar medidas</a:t>
          </a:r>
        </a:p>
      </dsp:txBody>
      <dsp:txXfrm>
        <a:off x="696381" y="974946"/>
        <a:ext cx="2127486" cy="8509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0.03564</cdr:y>
    </cdr:from>
    <cdr:to>
      <cdr:x>1</cdr:x>
      <cdr:y>0.17458</cdr:y>
    </cdr:to>
    <cdr:sp macro="" textlink="">
      <cdr:nvSpPr>
        <cdr:cNvPr id="2" name="Text Placeholder 6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0" y="133352"/>
          <a:ext cx="8732521" cy="5198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/>
        <a:lstStyle xmlns:a="http://schemas.openxmlformats.org/drawingml/2006/main">
          <a:lvl1pPr marL="0" indent="0" algn="l" defTabSz="914400" rtl="0" eaLnBrk="1" latinLnBrk="0" hangingPunct="1">
            <a:spcBef>
              <a:spcPct val="20000"/>
            </a:spcBef>
            <a:buFont typeface="Arial" panose="020B0604020202020204" pitchFamily="34" charset="0"/>
            <a:buNone/>
            <a:defRPr sz="2000" kern="1200">
              <a:solidFill>
                <a:schemeClr val="accent5"/>
              </a:solidFill>
              <a:latin typeface="Arial"/>
              <a:ea typeface="+mn-ea"/>
              <a:cs typeface="Arial"/>
            </a:defRPr>
          </a:lvl1pPr>
          <a:lvl2pPr marL="742950" indent="-285750" algn="l" defTabSz="914400" rtl="0" eaLnBrk="1" latinLnBrk="0" hangingPunct="1">
            <a:spcBef>
              <a:spcPct val="20000"/>
            </a:spcBef>
            <a:buFont typeface="Arial" panose="020B0604020202020204" pitchFamily="34" charset="0"/>
            <a:buChar char="–"/>
            <a:defRPr sz="2800" kern="1200">
              <a:solidFill>
                <a:schemeClr val="accent5"/>
              </a:solidFill>
              <a:latin typeface="Arial"/>
              <a:ea typeface="+mn-ea"/>
              <a:cs typeface="Arial"/>
            </a:defRPr>
          </a:lvl2pPr>
          <a:lvl3pPr marL="1143000" indent="-228600" algn="l" defTabSz="914400" rtl="0" eaLnBrk="1" latinLnBrk="0" hangingPunct="1">
            <a:spcBef>
              <a:spcPct val="20000"/>
            </a:spcBef>
            <a:buFont typeface="Arial" panose="020B0604020202020204" pitchFamily="34" charset="0"/>
            <a:buChar char="•"/>
            <a:defRPr sz="2800" kern="1200">
              <a:solidFill>
                <a:schemeClr val="accent5"/>
              </a:solidFill>
              <a:latin typeface="Arial"/>
              <a:ea typeface="+mn-ea"/>
              <a:cs typeface="Arial"/>
            </a:defRPr>
          </a:lvl3pPr>
          <a:lvl4pPr marL="1600200" indent="-228600" algn="l" defTabSz="914400" rtl="0" eaLnBrk="1" latinLnBrk="0" hangingPunct="1">
            <a:spcBef>
              <a:spcPct val="20000"/>
            </a:spcBef>
            <a:buFont typeface="Arial" panose="020B0604020202020204" pitchFamily="34" charset="0"/>
            <a:buChar char="–"/>
            <a:defRPr sz="2800" kern="1200">
              <a:solidFill>
                <a:schemeClr val="accent5"/>
              </a:solidFill>
              <a:latin typeface="Arial"/>
              <a:ea typeface="+mn-ea"/>
              <a:cs typeface="Arial"/>
            </a:defRPr>
          </a:lvl4pPr>
          <a:lvl5pPr marL="2057400" indent="-228600" algn="l" defTabSz="914400" rtl="0" eaLnBrk="1" latinLnBrk="0" hangingPunct="1">
            <a:spcBef>
              <a:spcPct val="20000"/>
            </a:spcBef>
            <a:buFont typeface="Arial" panose="020B0604020202020204" pitchFamily="34" charset="0"/>
            <a:buChar char="»"/>
            <a:defRPr sz="2800" kern="1200">
              <a:solidFill>
                <a:schemeClr val="accent5"/>
              </a:solidFill>
              <a:latin typeface="Arial"/>
              <a:ea typeface="+mn-ea"/>
              <a:cs typeface="Arial"/>
            </a:defRPr>
          </a:lvl5pPr>
          <a:lvl6pPr marL="2514600" indent="-228600" algn="l" defTabSz="914400" rtl="0" eaLnBrk="1" latinLnBrk="0" hangingPunct="1">
            <a:spcBef>
              <a:spcPct val="20000"/>
            </a:spcBef>
            <a:buFont typeface="Arial" panose="020B0604020202020204" pitchFamily="34" charset="0"/>
            <a:buChar char="•"/>
            <a:defRPr sz="20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971800" indent="-228600" algn="l" defTabSz="914400" rtl="0" eaLnBrk="1" latinLnBrk="0" hangingPunct="1">
            <a:spcBef>
              <a:spcPct val="20000"/>
            </a:spcBef>
            <a:buFont typeface="Arial" panose="020B0604020202020204" pitchFamily="34" charset="0"/>
            <a:buChar char="•"/>
            <a:defRPr sz="20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429000" indent="-228600" algn="l" defTabSz="914400" rtl="0" eaLnBrk="1" latinLnBrk="0" hangingPunct="1">
            <a:spcBef>
              <a:spcPct val="20000"/>
            </a:spcBef>
            <a:buFont typeface="Arial" panose="020B0604020202020204" pitchFamily="34" charset="0"/>
            <a:buChar char="•"/>
            <a:defRPr sz="20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886200" indent="-228600" algn="l" defTabSz="914400" rtl="0" eaLnBrk="1" latinLnBrk="0" hangingPunct="1">
            <a:spcBef>
              <a:spcPct val="20000"/>
            </a:spcBef>
            <a:buFont typeface="Arial" panose="020B0604020202020204" pitchFamily="34" charset="0"/>
            <a:buChar char="•"/>
            <a:defRPr sz="20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2400" b="1" dirty="0">
              <a:solidFill>
                <a:schemeClr val="tx1"/>
              </a:solidFill>
            </a:rPr>
            <a:t>Casos </a:t>
          </a:r>
          <a:r>
            <a:rPr lang="en-US" sz="2400" b="1" dirty="0" err="1">
              <a:solidFill>
                <a:schemeClr val="tx1"/>
              </a:solidFill>
            </a:rPr>
            <a:t>humanos</a:t>
          </a:r>
          <a:r>
            <a:rPr lang="en-US" sz="2400" b="1" dirty="0">
              <a:solidFill>
                <a:schemeClr val="tx1"/>
              </a:solidFill>
            </a:rPr>
            <a:t> e </a:t>
          </a:r>
          <a:r>
            <a:rPr lang="en-US" sz="2400" b="1" dirty="0" err="1">
              <a:solidFill>
                <a:schemeClr val="tx1"/>
              </a:solidFill>
            </a:rPr>
            <a:t>bovinos</a:t>
          </a:r>
          <a:r>
            <a:rPr lang="en-US" sz="2400" b="1" dirty="0">
              <a:solidFill>
                <a:schemeClr val="tx1"/>
              </a:solidFill>
            </a:rPr>
            <a:t> de </a:t>
          </a:r>
          <a:r>
            <a:rPr lang="en-US" sz="2400" b="1" dirty="0" err="1">
              <a:solidFill>
                <a:schemeClr val="tx1"/>
              </a:solidFill>
            </a:rPr>
            <a:t>antraxnotificados</a:t>
          </a:r>
          <a:r>
            <a:rPr lang="en-US" sz="2400" b="1" dirty="0">
              <a:solidFill>
                <a:schemeClr val="tx1"/>
              </a:solidFill>
            </a:rPr>
            <a:t> no Distrito X, 2024</a:t>
          </a:r>
        </a:p>
        <a:p xmlns:a="http://schemas.openxmlformats.org/drawingml/2006/main">
          <a:pPr algn="ctr"/>
          <a:endParaRPr lang="en-US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0CC64F-07D3-4F26-826F-D066B59AB7DF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Clique para editar os estilos de texto principal</a:t>
            </a:r>
          </a:p>
          <a:p>
            <a:pPr lvl="1"/>
            <a:r>
              <a:rPr lang="en-US"/>
              <a:t>Segundo nível</a:t>
            </a:r>
          </a:p>
          <a:p>
            <a:pPr lvl="2"/>
            <a:r>
              <a:rPr lang="en-US"/>
              <a:t>Terceiro nível</a:t>
            </a:r>
          </a:p>
          <a:p>
            <a:pPr lvl="3"/>
            <a:r>
              <a:rPr lang="en-US"/>
              <a:t>Quarto nível</a:t>
            </a:r>
          </a:p>
          <a:p>
            <a:pPr lvl="4"/>
            <a:r>
              <a:rPr lang="en-US"/>
              <a:t>Quinto nível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85697A-53E7-4ECD-9186-1E49D3D80F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872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3" name="Google Shape;14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v"/>
              <a:tabLst/>
              <a:defRPr/>
            </a:pPr>
            <a:r>
              <a:rPr lang="pt-BR" sz="1200" b="0" i="1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Sinta-se à vontade para modificar esta apresentação conforme necessário para se adequar ao seu contexto local. Se forem feitas modificações, indique:</a:t>
            </a:r>
            <a:r>
              <a:rPr lang="pt-BR" sz="1200" b="1" i="1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"Esta apresentação foi modificada em parte da versão original do CDC" </a:t>
            </a:r>
            <a:r>
              <a:rPr lang="pt-BR" sz="1200" b="0" i="1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neste slide.</a:t>
            </a:r>
            <a:endParaRPr lang="en-US" sz="1200" b="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b="1" u="sng" dirty="0" err="1">
                <a:latin typeface="Arial" panose="020B0604020202020204" pitchFamily="34" charset="0"/>
                <a:cs typeface="Arial" panose="020B0604020202020204" pitchFamily="34" charset="0"/>
              </a:rPr>
              <a:t>Dizer</a:t>
            </a: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b="1" u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Uma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parte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essencial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epidemiologia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descritiva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é 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apresentação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de dados. 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apresentação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dos dados é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essencial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tanto para 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análise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como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para 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comunicação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4" name="Google Shape;14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8" name="Google Shape;218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Notas</a:t>
            </a:r>
            <a:r>
              <a:rPr lang="en-US" sz="1200" b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endParaRPr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métodos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comuns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epidemiologistas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utilizam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organizar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mapas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Alguns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diapositivos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comuns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verá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2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2,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barras,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mapas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pontos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citar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alguns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diapositivos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se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seguem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discutiremos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método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organização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dados com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pormenor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9" name="Google Shape;219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10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3" name="Google Shape;233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Notas</a:t>
            </a:r>
            <a:r>
              <a:rPr lang="en-US" sz="1200" b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Vamos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começar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De facto,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deve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começar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sempre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pelas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! 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permitem-lhe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isso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antes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criar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qualquer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tipo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deve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olhar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primeiro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4" name="Google Shape;234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9" name="Google Shape;239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/>
                <a:ea typeface="Calibri"/>
                <a:cs typeface="Arial"/>
                <a:sym typeface="Calibri"/>
              </a:rPr>
              <a:t>Perguntar</a:t>
            </a:r>
            <a:r>
              <a:rPr lang="en-US" sz="1200" b="1" u="sng" dirty="0">
                <a:latin typeface="Arial"/>
                <a:ea typeface="Calibri"/>
                <a:cs typeface="Arial"/>
                <a:sym typeface="Calibri"/>
              </a:rPr>
              <a:t>:</a:t>
            </a:r>
            <a:r>
              <a:rPr lang="en-US" sz="1200" b="1" u="none" dirty="0">
                <a:latin typeface="Arial"/>
                <a:ea typeface="Calibri"/>
                <a:cs typeface="Arial"/>
                <a:sym typeface="Calibri"/>
              </a:rPr>
              <a:t> </a:t>
            </a:r>
            <a:r>
              <a:rPr lang="en-US" sz="1200" b="0" u="none" dirty="0">
                <a:latin typeface="Arial"/>
                <a:ea typeface="Calibri"/>
                <a:cs typeface="Arial"/>
                <a:sym typeface="Calibri"/>
              </a:rPr>
              <a:t>Para que é que as </a:t>
            </a:r>
            <a:r>
              <a:rPr lang="en-US" sz="1200" b="0" u="none" dirty="0" err="1">
                <a:latin typeface="Arial"/>
                <a:ea typeface="Calibri"/>
                <a:cs typeface="Arial"/>
                <a:sym typeface="Calibri"/>
              </a:rPr>
              <a:t>tabelas</a:t>
            </a:r>
            <a:r>
              <a:rPr lang="en-US" sz="1200" b="0" u="none" dirty="0">
                <a:latin typeface="Arial"/>
                <a:ea typeface="Calibri"/>
                <a:cs typeface="Arial"/>
                <a:sym typeface="Calibri"/>
              </a:rPr>
              <a:t> </a:t>
            </a:r>
            <a:r>
              <a:rPr lang="en-US" sz="1200" b="0" u="none" dirty="0" err="1">
                <a:latin typeface="Arial"/>
                <a:ea typeface="Calibri"/>
                <a:cs typeface="Arial"/>
                <a:sym typeface="Calibri"/>
              </a:rPr>
              <a:t>são</a:t>
            </a:r>
            <a:r>
              <a:rPr lang="en-US" sz="1200" b="0" u="none" dirty="0">
                <a:latin typeface="Arial"/>
                <a:ea typeface="Calibri"/>
                <a:cs typeface="Arial"/>
                <a:sym typeface="Calibri"/>
              </a:rPr>
              <a:t> </a:t>
            </a:r>
            <a:r>
              <a:rPr lang="en-US" sz="1200" b="0" u="none" dirty="0" err="1">
                <a:latin typeface="Arial"/>
                <a:ea typeface="Calibri"/>
                <a:cs typeface="Arial"/>
                <a:sym typeface="Calibri"/>
              </a:rPr>
              <a:t>melhor</a:t>
            </a:r>
            <a:r>
              <a:rPr lang="en-US" sz="1200" b="0" u="none" dirty="0">
                <a:latin typeface="Arial"/>
                <a:ea typeface="Calibri"/>
                <a:cs typeface="Arial"/>
                <a:sym typeface="Calibri"/>
              </a:rPr>
              <a:t> </a:t>
            </a:r>
            <a:r>
              <a:rPr lang="en-US" sz="1200" b="0" u="none" dirty="0" err="1">
                <a:latin typeface="Arial"/>
                <a:ea typeface="Calibri"/>
                <a:cs typeface="Arial"/>
                <a:sym typeface="Calibri"/>
              </a:rPr>
              <a:t>utilizadas</a:t>
            </a:r>
            <a:r>
              <a:rPr lang="en-US" sz="1200" b="0" u="none" dirty="0">
                <a:latin typeface="Arial"/>
                <a:ea typeface="Calibri"/>
                <a:cs typeface="Arial"/>
                <a:sym typeface="Calibri"/>
              </a:rPr>
              <a:t>?</a:t>
            </a:r>
            <a:endParaRPr lang="en-US" sz="1200" b="0" u="none" dirty="0">
              <a:latin typeface="Arial"/>
              <a:ea typeface="Calibri"/>
              <a:cs typeface="Arial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endParaRPr lang="en-US" sz="1200" b="0" u="none" dirty="0"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Reconheça</a:t>
            </a:r>
            <a:r>
              <a:rPr lang="en-US" sz="1200" b="1" u="none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u="none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as </a:t>
            </a:r>
            <a:r>
              <a:rPr lang="en-US" sz="1200" b="0" u="none" dirty="0" err="1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respostas</a:t>
            </a:r>
            <a:r>
              <a:rPr lang="en-US" sz="1200" b="0" u="none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 e </a:t>
            </a:r>
            <a:r>
              <a:rPr lang="en-US" sz="1200" b="0" u="none" dirty="0" err="1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discuta</a:t>
            </a:r>
            <a:r>
              <a:rPr lang="en-US" sz="1200" b="0" u="none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-as </a:t>
            </a:r>
            <a:r>
              <a:rPr lang="en-US" sz="1200" b="0" i="1" u="none" dirty="0" err="1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brevemente</a:t>
            </a:r>
            <a:r>
              <a:rPr lang="en-US" sz="1200" b="0" u="none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.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&lt;CLICAR&gt;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para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avançar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para o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diapositivo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seguinte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com 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resposta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0" name="Google Shape;240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12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7" name="Google Shape;247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u="none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As </a:t>
            </a:r>
            <a:r>
              <a:rPr lang="en-US" sz="1200" b="0" u="none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tabelas</a:t>
            </a:r>
            <a:r>
              <a:rPr lang="en-US" sz="1200" b="0" u="none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u="none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são</a:t>
            </a:r>
            <a:r>
              <a:rPr lang="en-US" sz="1200" b="0" u="none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u="none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utilizadas</a:t>
            </a:r>
            <a:r>
              <a:rPr lang="en-US" sz="1200" b="0" u="none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para </a:t>
            </a:r>
            <a:r>
              <a:rPr lang="en-US" sz="1200" b="0" u="none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organizar</a:t>
            </a:r>
            <a:r>
              <a:rPr lang="en-US" sz="1200" b="0" u="none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dados </a:t>
            </a:r>
            <a:r>
              <a:rPr lang="en-US" sz="1200" b="0" u="none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demasiado</a:t>
            </a:r>
            <a:r>
              <a:rPr lang="en-US" sz="1200" b="0" u="none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u="none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pormenorizados</a:t>
            </a:r>
            <a:r>
              <a:rPr lang="en-US" sz="1200" b="0" u="none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u="none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ou</a:t>
            </a:r>
            <a:r>
              <a:rPr lang="en-US" sz="1200" b="0" u="none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u="none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complicados</a:t>
            </a:r>
            <a:r>
              <a:rPr lang="en-US" sz="1200" b="0" u="none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para </a:t>
            </a:r>
            <a:r>
              <a:rPr lang="en-US" sz="1200" b="0" u="none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serem</a:t>
            </a:r>
            <a:r>
              <a:rPr lang="en-US" sz="1200" b="0" u="none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u="none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descritos</a:t>
            </a:r>
            <a:r>
              <a:rPr lang="en-US" sz="1200" b="0" u="none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u="none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adequadamente</a:t>
            </a:r>
            <a:r>
              <a:rPr lang="en-US" sz="1200" b="0" u="none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no </a:t>
            </a:r>
            <a:r>
              <a:rPr lang="en-US" sz="1200" b="0" u="none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texto</a:t>
            </a:r>
            <a:r>
              <a:rPr lang="en-US" sz="1200" b="0" u="none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476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endParaRPr sz="1200" b="0" u="none" dirty="0"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b="1" u="sng" dirty="0" err="1">
                <a:latin typeface="Arial" panose="020B0604020202020204" pitchFamily="34" charset="0"/>
                <a:cs typeface="Arial" panose="020B0604020202020204" pitchFamily="34" charset="0"/>
              </a:rPr>
              <a:t>Facilitar</a:t>
            </a:r>
            <a:r>
              <a:rPr lang="en-US" b="1" u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um breve debate,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se </a:t>
            </a:r>
            <a:r>
              <a:rPr lang="en-US" i="1" dirty="0" err="1">
                <a:latin typeface="Arial" panose="020B0604020202020204" pitchFamily="34" charset="0"/>
                <a:cs typeface="Arial" panose="020B0604020202020204" pitchFamily="34" charset="0"/>
              </a:rPr>
              <a:t>necessário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i="1" dirty="0"/>
          </a:p>
        </p:txBody>
      </p:sp>
      <p:sp>
        <p:nvSpPr>
          <p:cNvPr id="248" name="Google Shape;248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13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4" name="Google Shape;254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contém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organizados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&lt;CLICAR&gt;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linhas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b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&lt;CLICAR&gt;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&lt;CLICAR&gt;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bloco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dados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chamado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célula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Nesta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célula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representa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pessoas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&lt;CLICAR&gt;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rótulos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linha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à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esquerda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b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&lt;CLICAR&gt;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rótulos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longo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superior.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rótulos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linha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representam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categorias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devem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claras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sobrepõem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&lt;CLICAR&gt;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totais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linha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à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direita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b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&lt;CLICAR&gt;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totais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longo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inferior. </a:t>
            </a:r>
            <a:r>
              <a:rPr lang="en-US" sz="1200" b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&lt;CLICAR&gt;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título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resume o conjunto de dados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descreve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que (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exemplo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a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doença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condição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),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onde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(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local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)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(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). </a:t>
            </a:r>
            <a:r>
              <a:rPr lang="en-US" sz="1200" b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&lt;CLICAR&gt;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Finalmente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fonte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dados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referência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deve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fornecida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abaixo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lang="en-US" sz="1200" b="0" u="none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Wingdings" panose="05000000000000000000" pitchFamily="2" charset="2"/>
              <a:buChar char="§"/>
            </a:pPr>
            <a:endParaRPr lang="en-US" sz="1200" b="0" u="none" dirty="0">
              <a:latin typeface="Arial" panose="020B0604020202020204" pitchFamily="34" charset="0"/>
              <a:ea typeface="Calibri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notas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comentários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exemplo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se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faltarem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alguns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também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devem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anotados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baixo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devem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"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manter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-se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si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próprios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" (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exemplo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fosse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separado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um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relatório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completo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copiado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afixado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num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quadro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avisos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leitores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compreenderiam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intenção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autor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; o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tipo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a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localização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o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período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tempo da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doença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; e o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ponto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principal da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apresentação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).</a:t>
            </a:r>
            <a:endParaRPr sz="1200" i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5" name="Google Shape;255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14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5" name="Google Shape;285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Podem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utilizados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muitos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tipos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diferentes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organizar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dados.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Alguns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populares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incluem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28650" marR="0" lvl="1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ourier New" panose="02070309020205020404" pitchFamily="49" charset="0"/>
              <a:buChar char="o"/>
            </a:pP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1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(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também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designada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distribuição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frequências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)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inclui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200150" marR="0" lvl="2" indent="-2857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Intervalo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valores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única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(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exemplo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grupos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etários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10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).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200150" marR="0" lvl="2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observações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valor.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marR="0" lvl="1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ourier New" panose="02070309020205020404" pitchFamily="49" charset="0"/>
              <a:buChar char="o"/>
            </a:pP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Quadro de 2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inclui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200150" marR="0" lvl="2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Contagens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apresentadas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duas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(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exemplo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grupos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idade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)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.&lt;CLICAR&gt;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marR="0" lvl="1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ourier New" panose="02070309020205020404" pitchFamily="49" charset="0"/>
              <a:buChar char="o"/>
            </a:pP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Mesas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compostas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combinadas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Vamos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mostrar-vos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exemplos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deles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terão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oportunidade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criar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86" name="Google Shape;286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15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3" name="Google Shape;293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principais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tipos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utilizadas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1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qualitativas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quantitativas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discutimos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lição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anterior.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Peça</a:t>
            </a:r>
            <a:r>
              <a:rPr lang="en-US" sz="1200" b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1" u="sng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aos</a:t>
            </a:r>
            <a:r>
              <a:rPr lang="en-US" sz="1200" b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participantes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indiquem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qualitativa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utilizamos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epidemiologia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campo. 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(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Solicite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duas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três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.).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Respostas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possíveis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género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idade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estado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doença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(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doente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/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sem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saúde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),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distrito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etc.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620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None/>
            </a:pPr>
            <a:endParaRPr sz="1200" b="1" u="sng" dirty="0"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primeira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distribuição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frequências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lista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todos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valores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possíveis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pode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assumir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total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inferior. 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valores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"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desconhecido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"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"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falta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"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também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podem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listados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se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necessário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Se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valores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tiverem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ordem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natural,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mantenha-os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nessa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ordem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Uma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ordem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natural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pode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educação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pós-doutoramento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Caso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contrário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você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pode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ordená-los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ordem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alfabética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ordená-los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freqüente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menos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freqüente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segunda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exibe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registros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possuem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valor.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Freqüentemente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terceira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exibe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distribuição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percentual.  Este é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exemplo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distribuição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frequência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simples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tuberculose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notificados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no País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2023.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94" name="Google Shape;294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16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5" name="Google Shape;305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 i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i="0" u="sng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Peça</a:t>
            </a:r>
            <a:r>
              <a:rPr lang="en-US" sz="1200" b="1" i="0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1" i="0" u="sng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aos</a:t>
            </a:r>
            <a:r>
              <a:rPr lang="en-US" sz="1200" b="1" i="0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0" i="0" u="none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participantes</a:t>
            </a:r>
            <a:r>
              <a:rPr lang="en-US" sz="1200" b="0" i="0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que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indiquem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variável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quantitativa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utilizamos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epidemiologia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campo.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endParaRPr sz="1200" b="0" i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i="0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Solicite</a:t>
            </a:r>
            <a:r>
              <a:rPr lang="en-US" sz="1200" b="1" i="0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duas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três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Respostas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possíveis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idade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altura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peso,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tensão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arterial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diastólica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contagem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CD4,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doses de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vacina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recebidas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etc.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28650" marR="0" lvl="0" indent="-171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1200" b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/>
                <a:ea typeface="Calibri"/>
                <a:cs typeface="Arial"/>
                <a:sym typeface="Calibri"/>
              </a:rPr>
              <a:t>Dizer</a:t>
            </a:r>
            <a:r>
              <a:rPr lang="en-US" sz="1200" b="1" u="sng" dirty="0">
                <a:latin typeface="Arial"/>
                <a:ea typeface="Calibri"/>
                <a:cs typeface="Arial"/>
                <a:sym typeface="Calibri"/>
              </a:rPr>
              <a:t>:</a:t>
            </a:r>
            <a:r>
              <a:rPr lang="en-US" sz="1200" b="1" u="none" dirty="0">
                <a:latin typeface="Arial"/>
                <a:ea typeface="Calibri"/>
                <a:cs typeface="Arial"/>
                <a:sym typeface="Calibri"/>
              </a:rPr>
              <a:t> 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Se a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variável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quantitativa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tiver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uma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gama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limitada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de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opções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,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como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o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número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de doses de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vacina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contra a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poliomielite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que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uma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criança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recebeu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, a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distribuição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de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frequências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pode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ser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como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as das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variáveis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qualitativas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,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listando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todas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as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possibilidades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. No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entanto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, se a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variável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quantitativa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tiver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uma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vasta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gama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de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valores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possíveis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,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como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a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idade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ou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o peso,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pode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ser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necessário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criar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grupos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de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valores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,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chamados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categorias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ou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intervalos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(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por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exemplo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: </a:t>
            </a:r>
            <a:r>
              <a:rPr lang="en-US" sz="1200" i="1" dirty="0">
                <a:latin typeface="Arial"/>
                <a:ea typeface="Times New Roman"/>
                <a:cs typeface="Arial"/>
                <a:sym typeface="Times New Roman"/>
              </a:rPr>
              <a:t>para a </a:t>
            </a:r>
            <a:r>
              <a:rPr lang="en-US" sz="1200" i="1" dirty="0" err="1">
                <a:latin typeface="Arial"/>
                <a:ea typeface="Times New Roman"/>
                <a:cs typeface="Arial"/>
                <a:sym typeface="Times New Roman"/>
              </a:rPr>
              <a:t>idade</a:t>
            </a:r>
            <a:r>
              <a:rPr lang="en-US" sz="1200" i="1" dirty="0">
                <a:latin typeface="Arial"/>
                <a:ea typeface="Times New Roman"/>
                <a:cs typeface="Arial"/>
                <a:sym typeface="Times New Roman"/>
              </a:rPr>
              <a:t>, </a:t>
            </a:r>
            <a:r>
              <a:rPr lang="en-US" sz="1200" i="1" dirty="0" err="1">
                <a:latin typeface="Arial"/>
                <a:ea typeface="Times New Roman"/>
                <a:cs typeface="Arial"/>
                <a:sym typeface="Times New Roman"/>
              </a:rPr>
              <a:t>podemos</a:t>
            </a:r>
            <a:r>
              <a:rPr lang="en-US" sz="1200" i="1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i="1" dirty="0" err="1">
                <a:latin typeface="Arial"/>
                <a:ea typeface="Times New Roman"/>
                <a:cs typeface="Arial"/>
                <a:sym typeface="Times New Roman"/>
              </a:rPr>
              <a:t>utilizar</a:t>
            </a:r>
            <a:r>
              <a:rPr lang="en-US" sz="1200" i="1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i="1" dirty="0" err="1">
                <a:latin typeface="Arial"/>
                <a:ea typeface="Times New Roman"/>
                <a:cs typeface="Arial"/>
                <a:sym typeface="Times New Roman"/>
              </a:rPr>
              <a:t>grupos</a:t>
            </a:r>
            <a:r>
              <a:rPr lang="en-US" sz="1200" i="1" dirty="0">
                <a:latin typeface="Arial"/>
                <a:ea typeface="Times New Roman"/>
                <a:cs typeface="Arial"/>
                <a:sym typeface="Times New Roman"/>
              </a:rPr>
              <a:t> de 10 </a:t>
            </a:r>
            <a:r>
              <a:rPr lang="en-US" sz="1200" i="1" dirty="0" err="1">
                <a:latin typeface="Arial"/>
                <a:ea typeface="Times New Roman"/>
                <a:cs typeface="Arial"/>
                <a:sym typeface="Times New Roman"/>
              </a:rPr>
              <a:t>anos</a:t>
            </a:r>
            <a:r>
              <a:rPr lang="en-US" sz="1200" i="1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i="1" dirty="0" err="1">
                <a:latin typeface="Arial"/>
                <a:ea typeface="Times New Roman"/>
                <a:cs typeface="Arial"/>
                <a:sym typeface="Times New Roman"/>
              </a:rPr>
              <a:t>ou</a:t>
            </a:r>
            <a:r>
              <a:rPr lang="en-US" sz="1200" i="1" dirty="0">
                <a:latin typeface="Arial"/>
                <a:ea typeface="Times New Roman"/>
                <a:cs typeface="Arial"/>
                <a:sym typeface="Times New Roman"/>
              </a:rPr>
              <a:t> o que </a:t>
            </a:r>
            <a:r>
              <a:rPr lang="en-US" sz="1200" i="1" dirty="0" err="1">
                <a:latin typeface="Arial"/>
                <a:ea typeface="Times New Roman"/>
                <a:cs typeface="Arial"/>
                <a:sym typeface="Times New Roman"/>
              </a:rPr>
              <a:t>quer</a:t>
            </a:r>
            <a:r>
              <a:rPr lang="en-US" sz="1200" i="1" dirty="0">
                <a:latin typeface="Arial"/>
                <a:ea typeface="Times New Roman"/>
                <a:cs typeface="Arial"/>
                <a:sym typeface="Times New Roman"/>
              </a:rPr>
              <a:t> que </a:t>
            </a:r>
            <a:r>
              <a:rPr lang="en-US" sz="1200" i="1" dirty="0" err="1">
                <a:latin typeface="Arial"/>
                <a:ea typeface="Times New Roman"/>
                <a:cs typeface="Arial"/>
                <a:sym typeface="Times New Roman"/>
              </a:rPr>
              <a:t>seja</a:t>
            </a:r>
            <a:r>
              <a:rPr lang="en-US" sz="1200" i="1" dirty="0">
                <a:latin typeface="Arial"/>
                <a:ea typeface="Times New Roman"/>
                <a:cs typeface="Arial"/>
                <a:sym typeface="Times New Roman"/>
              </a:rPr>
              <a:t> o </a:t>
            </a:r>
            <a:r>
              <a:rPr lang="en-US" sz="1200" i="1" dirty="0" err="1">
                <a:latin typeface="Arial"/>
                <a:ea typeface="Times New Roman"/>
                <a:cs typeface="Arial"/>
                <a:sym typeface="Times New Roman"/>
              </a:rPr>
              <a:t>padrão</a:t>
            </a:r>
            <a:r>
              <a:rPr lang="en-US" sz="1200" i="1" dirty="0">
                <a:latin typeface="Arial"/>
                <a:ea typeface="Times New Roman"/>
                <a:cs typeface="Arial"/>
                <a:sym typeface="Times New Roman"/>
              </a:rPr>
              <a:t> para </a:t>
            </a:r>
            <a:r>
              <a:rPr lang="en-US" sz="1200" i="1" dirty="0" err="1">
                <a:latin typeface="Arial"/>
                <a:ea typeface="Times New Roman"/>
                <a:cs typeface="Arial"/>
                <a:sym typeface="Times New Roman"/>
              </a:rPr>
              <a:t>essa</a:t>
            </a:r>
            <a:r>
              <a:rPr lang="en-US" sz="1200" i="1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i="1" dirty="0" err="1">
                <a:latin typeface="Arial"/>
                <a:ea typeface="Times New Roman"/>
                <a:cs typeface="Arial"/>
                <a:sym typeface="Times New Roman"/>
              </a:rPr>
              <a:t>doença</a:t>
            </a:r>
            <a:r>
              <a:rPr lang="en-US" sz="1200" i="1" dirty="0">
                <a:latin typeface="Arial"/>
                <a:ea typeface="Times New Roman"/>
                <a:cs typeface="Arial"/>
                <a:sym typeface="Times New Roman"/>
              </a:rPr>
              <a:t>). 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A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segunda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coluna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apresenta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o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número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de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registos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que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têm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cada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valor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ou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que se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enquadram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em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cada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intervalo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. Mais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uma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vez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, a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terceira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coluna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apresenta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a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distribuição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percentual.</a:t>
            </a:r>
            <a:endParaRPr sz="1200" dirty="0">
              <a:latin typeface="Arial"/>
              <a:ea typeface="Times New Roman"/>
              <a:cs typeface="Arial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6" name="Google Shape;306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17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3" name="Google Shape;313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Notas</a:t>
            </a:r>
            <a:r>
              <a:rPr lang="en-US" sz="1200" b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endParaRPr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Dizer: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Este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diapositivo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mostra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típica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1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notificados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tuberculose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o País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2023.  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 </a:t>
            </a: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primeira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mostra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intervalo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possível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valores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grupo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etário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Ao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agrupar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quantitativos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idade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use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grupos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sejam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padrão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país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(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exemplo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mesmos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grupos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etários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usados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num censo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nacional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);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isto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melhor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planear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calcular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taxas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para que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numerador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corresponda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denominador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Também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aceitável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utilizar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grupos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etários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utilizados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nível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internacional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(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exemplo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normas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 OMS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).  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 </a:t>
            </a: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segunda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mostra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grupo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etário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listado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primeira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Esta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inclui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terceira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adicional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percentagens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mas continua a ser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idade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476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endParaRPr sz="1200" b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Pergunte</a:t>
            </a:r>
            <a:r>
              <a:rPr lang="en-US" sz="1200" b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Que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percentagem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tuberculose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na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ocorreu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pessoas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menos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15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anos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?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476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endParaRPr sz="1200" b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Dar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momento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para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participantes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processarem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pergunta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e/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responderem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5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% dos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tuberculose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ocorreram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pessoas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menos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15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idade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476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endParaRPr sz="1200" b="1" u="sng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segundo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grupo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etário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(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acima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)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vai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5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14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grupo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etário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seguinte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vai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15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24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476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Perguntar</a:t>
            </a:r>
            <a:r>
              <a:rPr lang="en-US" sz="1200" b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Em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categoria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etária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colocaria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adolescente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14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11 meses?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Dar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momento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para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participantes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processarem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pergunta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e/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responderem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adolescente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14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11 meses seria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incluído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no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grupo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etário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5 a 14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A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idade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invulgar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variável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quantitativa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Para a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maioria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das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variáveis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quantitativas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arredondamos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baixo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abaixo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0,5 e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arredondamos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cima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acima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0,5.  Mas para a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idade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dizemos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a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criança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tem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14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até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completar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15</a:t>
            </a:r>
            <a:r>
              <a:rPr lang="en-US" sz="1200" i="1" baseline="300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th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sem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arredondamento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476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endParaRPr sz="1200" b="1" i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: 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erro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comum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entre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principiantes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ter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grupos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etários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se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sobrepõem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(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exemplo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um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grupo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etário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5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aos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15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anos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um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grupo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etário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15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aos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25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anos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)</a:t>
            </a:r>
            <a:r>
              <a:rPr lang="en-US" sz="1200" b="1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476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endParaRPr sz="1200" b="1" i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Perguntar</a:t>
            </a:r>
            <a:r>
              <a:rPr lang="en-US" sz="1200" b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Numa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deste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tipo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onde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que um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adolescente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no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seu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15º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aniversário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seria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colocado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?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476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endParaRPr sz="1200" b="0" i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Dê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momento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para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participantes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processarem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pergunta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e/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responderem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476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endParaRPr sz="1200" b="0" i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i="0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Explicar</a:t>
            </a:r>
            <a:r>
              <a:rPr lang="en-US" sz="1200" b="1" i="0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claramente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aos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participantes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razão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essencial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não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haver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sobreposição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grupos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etários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b="0" i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4" name="Google Shape;314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18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2" name="Google Shape;322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/>
                <a:ea typeface="Calibri"/>
                <a:cs typeface="Arial"/>
                <a:sym typeface="Calibri"/>
              </a:rPr>
              <a:t>Dizer</a:t>
            </a:r>
            <a:r>
              <a:rPr lang="en-US" sz="1200" b="1" u="sng" dirty="0">
                <a:latin typeface="Arial"/>
                <a:ea typeface="Calibri"/>
                <a:cs typeface="Arial"/>
                <a:sym typeface="Calibri"/>
              </a:rPr>
              <a:t>:</a:t>
            </a:r>
            <a:r>
              <a:rPr lang="en-US" sz="1200" b="1" u="none" dirty="0">
                <a:latin typeface="Arial"/>
                <a:ea typeface="Calibri"/>
                <a:cs typeface="Arial"/>
                <a:sym typeface="Calibri"/>
              </a:rPr>
              <a:t> 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Uma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tabela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de duas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variáveis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mostra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contagens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para duas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variáveis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de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cada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vez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, que se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baseiam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nas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categorias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de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linhas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e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colunas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.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Há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uma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variável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ao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longo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das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linhas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e as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outras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variáveis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ao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longo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das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colunas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. As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tabelas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de duas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variáveis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são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por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vezes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designadas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por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"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tabelas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i="1" dirty="0" err="1">
                <a:latin typeface="Arial"/>
                <a:ea typeface="Times New Roman"/>
                <a:cs typeface="Arial"/>
                <a:sym typeface="Times New Roman"/>
              </a:rPr>
              <a:t>cruzadas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"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ou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tabelas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 de </a:t>
            </a:r>
            <a:r>
              <a:rPr lang="en-US" sz="1200" dirty="0" err="1">
                <a:latin typeface="Arial"/>
                <a:ea typeface="Times New Roman"/>
                <a:cs typeface="Arial"/>
                <a:sym typeface="Times New Roman"/>
              </a:rPr>
              <a:t>contingência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. </a:t>
            </a:r>
            <a:r>
              <a:rPr lang="en-US" b="0" dirty="0">
                <a:latin typeface="Arial"/>
                <a:cs typeface="Arial"/>
              </a:rPr>
              <a:t>As </a:t>
            </a:r>
            <a:r>
              <a:rPr lang="en-US" b="0" dirty="0" err="1">
                <a:latin typeface="Arial"/>
                <a:cs typeface="Arial"/>
              </a:rPr>
              <a:t>tabelas</a:t>
            </a:r>
            <a:r>
              <a:rPr lang="en-US" b="0" dirty="0">
                <a:latin typeface="Arial"/>
                <a:cs typeface="Arial"/>
              </a:rPr>
              <a:t> duas a duas </a:t>
            </a:r>
            <a:r>
              <a:rPr lang="en-US" b="0" dirty="0" err="1">
                <a:latin typeface="Arial"/>
                <a:cs typeface="Arial"/>
              </a:rPr>
              <a:t>são</a:t>
            </a:r>
            <a:r>
              <a:rPr lang="en-US" b="0" dirty="0">
                <a:latin typeface="Arial"/>
                <a:cs typeface="Arial"/>
              </a:rPr>
              <a:t> </a:t>
            </a:r>
            <a:r>
              <a:rPr lang="en-US" b="0" dirty="0" err="1">
                <a:latin typeface="Arial"/>
                <a:cs typeface="Arial"/>
              </a:rPr>
              <a:t>tabelas</a:t>
            </a:r>
            <a:r>
              <a:rPr lang="en-US" b="0" dirty="0">
                <a:latin typeface="Arial"/>
                <a:cs typeface="Arial"/>
              </a:rPr>
              <a:t> de duas </a:t>
            </a:r>
            <a:r>
              <a:rPr lang="en-US" b="0" dirty="0" err="1">
                <a:latin typeface="Arial"/>
                <a:cs typeface="Arial"/>
              </a:rPr>
              <a:t>variáveis</a:t>
            </a:r>
            <a:r>
              <a:rPr lang="en-US" b="0" dirty="0">
                <a:latin typeface="Arial"/>
                <a:cs typeface="Arial"/>
              </a:rPr>
              <a:t> com ambas as </a:t>
            </a:r>
            <a:r>
              <a:rPr lang="en-US" b="0" dirty="0" err="1">
                <a:latin typeface="Arial"/>
                <a:cs typeface="Arial"/>
              </a:rPr>
              <a:t>variáveis</a:t>
            </a:r>
            <a:r>
              <a:rPr lang="en-US" b="0" dirty="0">
                <a:latin typeface="Arial"/>
                <a:cs typeface="Arial"/>
              </a:rPr>
              <a:t> com </a:t>
            </a:r>
            <a:r>
              <a:rPr lang="en-US" b="0" dirty="0" err="1">
                <a:latin typeface="Arial"/>
                <a:cs typeface="Arial"/>
              </a:rPr>
              <a:t>apenas</a:t>
            </a:r>
            <a:r>
              <a:rPr lang="en-US" b="0" dirty="0">
                <a:latin typeface="Arial"/>
                <a:cs typeface="Arial"/>
              </a:rPr>
              <a:t> duas </a:t>
            </a:r>
            <a:r>
              <a:rPr lang="en-US" b="0" dirty="0" err="1">
                <a:latin typeface="Arial"/>
                <a:cs typeface="Arial"/>
              </a:rPr>
              <a:t>categorias</a:t>
            </a:r>
            <a:r>
              <a:rPr lang="en-US" b="0" dirty="0">
                <a:latin typeface="Arial"/>
                <a:cs typeface="Arial"/>
              </a:rPr>
              <a:t> </a:t>
            </a:r>
            <a:r>
              <a:rPr lang="en-US" b="0" dirty="0" err="1">
                <a:latin typeface="Arial"/>
                <a:cs typeface="Arial"/>
              </a:rPr>
              <a:t>cada</a:t>
            </a:r>
            <a:r>
              <a:rPr lang="en-US" b="0" dirty="0">
                <a:latin typeface="Arial"/>
                <a:cs typeface="Arial"/>
              </a:rPr>
              <a:t>.</a:t>
            </a:r>
            <a:endParaRPr dirty="0">
              <a:latin typeface="Arial"/>
              <a:cs typeface="Arial"/>
            </a:endParaRPr>
          </a:p>
        </p:txBody>
      </p:sp>
      <p:sp>
        <p:nvSpPr>
          <p:cNvPr id="323" name="Google Shape;323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19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0" name="Google Shape;15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Nota:</a:t>
            </a:r>
            <a:r>
              <a:rPr lang="en-US" b="1" u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Como </a:t>
            </a:r>
            <a:r>
              <a:rPr lang="en-US" sz="1200" b="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lembrete</a:t>
            </a:r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verá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ícones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utilizados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nas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apresentações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do FETP Frontline. Estes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ícones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destinam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-se 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servir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sinais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sendo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cada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ícone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tem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como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objetivo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ajudá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-lo 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navegar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pelo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conteúdo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e a saber o que o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espera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1" name="Google Shape;151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0" name="Google Shape;330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exemplo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duas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que se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refere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tuberculose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no País E,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mostra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distribuição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duas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Por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vezes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incluídas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adicionais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mostram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percentagens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distribuições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frequências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acabámos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rever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b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2476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endParaRPr sz="1200" b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Perguntar</a:t>
            </a:r>
            <a:r>
              <a:rPr lang="en-US" sz="1200" b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Quais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as duas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variáveis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apresentadas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nesta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?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476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endParaRPr sz="1200" b="0" i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Dar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momento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para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participantes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processarem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pergunta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e/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responderem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Responda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Faixa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etária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(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anos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) 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sexo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(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masculino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vs.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feminino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). Uma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duas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variáveis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mostra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relação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entre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dois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factores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476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endParaRPr sz="1200" b="0" i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Perguntar</a:t>
            </a:r>
            <a:r>
              <a:rPr lang="en-US" sz="1200" b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Vêem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algum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padrão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entre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tuberculose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a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idade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sexo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?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476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endParaRPr sz="1200" b="0" i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Dar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momento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para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participantes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processarem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pergunta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e/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responderem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Na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maior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parte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grupos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etários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geral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há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no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sexo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masculino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O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máximo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tanto para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homens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mulheres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situa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-se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faixa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etária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25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aos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44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anos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b="0" i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31" name="Google Shape;331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20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9" name="Google Shape;339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: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Esta 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outra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duas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mas é especial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porque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só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valores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possíveis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Como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duas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apenas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valores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possíveis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chama-se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Como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verá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no Workshop 2,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tipo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normalmente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utilizado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investigações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surtos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Uma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contém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muitos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e 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muito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útil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investigação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surtos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explorar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relações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entre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exposições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doenças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476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endParaRPr sz="1200" b="1" i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i="0" u="sng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Perguntar</a:t>
            </a:r>
            <a:r>
              <a:rPr lang="en-US" sz="1200" b="1" i="0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</a:t>
            </a:r>
            <a:r>
              <a:rPr lang="en-US" sz="1200" b="1" i="0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Quais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as duas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variáveis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seus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valores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possíveis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?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476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endParaRPr sz="1200" b="0" i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Dar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momento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para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participantes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processarem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pergunta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e/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responderem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Responda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Comeu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salada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no hotel (sim vs.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não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) 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estado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saúde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(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doente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vs.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bem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).</a:t>
            </a:r>
            <a:endParaRPr sz="1200" b="0" i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2476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endParaRPr sz="1200" b="0" i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Pergunte</a:t>
            </a:r>
            <a:r>
              <a:rPr lang="en-US" sz="1200" b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Vê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alguma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relação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entre as duas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variáveis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representam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exposição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(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comeu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salada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) e a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doença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?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476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endParaRPr sz="1200" b="0" i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Dar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momento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para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participantes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processarem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pergunta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e/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responderem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Sim, as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pessoas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comeram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salada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(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linha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1)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tinham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probabilidades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ficar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doentes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(taxa de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ataque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= 61/91 = 67,0%) do que as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pessoas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não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comeram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salada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(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linha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2; taxa de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ataque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= 7/50 = 14,0%).</a:t>
            </a:r>
            <a:endParaRPr sz="1200" b="0" i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40" name="Google Shape;340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21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8" name="Google Shape;348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u="none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</a:t>
            </a:r>
            <a:r>
              <a:rPr lang="en-US" b="0" dirty="0" err="1">
                <a:latin typeface="Arial" panose="020B0604020202020204" pitchFamily="34" charset="0"/>
                <a:cs typeface="Arial" panose="020B0604020202020204" pitchFamily="34" charset="0"/>
              </a:rPr>
              <a:t>qui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está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mesma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tabela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2 x 2, mas num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formato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ligeiramente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diferente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Embora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tenhamos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acrescentado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colunas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adicionais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para o total e para a taxa de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ataque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tenhamos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acrescentado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uma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linha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adicional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para o total, continua a ser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uma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tabela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2x2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porque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se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trata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uma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variável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doente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bem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 versus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outra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variável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comeu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não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comeu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salada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9" name="Google Shape;349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22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6" name="Google Shape;356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Notas</a:t>
            </a:r>
            <a:r>
              <a:rPr lang="en-US" sz="1200" b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endParaRPr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Estes dados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estudo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sobre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crianças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febre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foram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levadas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uma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clínica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Tanzânia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autores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criaram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série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incluindo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três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vê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neste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diapositivo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Reservem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momento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olhar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endParaRPr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Perguntar</a:t>
            </a:r>
            <a:r>
              <a:rPr lang="en-US" sz="1200" b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Estas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1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variável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2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variáveis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?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476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endParaRPr sz="1200" b="0" i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Dar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momento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para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participantes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processarem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pergunta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e/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responderem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Três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diferentes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variável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-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idade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sexo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sintoma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primário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476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endParaRPr sz="1200" b="0" i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Pergunte</a:t>
            </a:r>
            <a:r>
              <a:rPr lang="en-US" sz="1200" b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Qual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foi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sintoma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comum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as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crianças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apresentaram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?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Onde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que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ele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aparece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?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476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endParaRPr sz="1200" b="0" i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Dar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momento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para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participantes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processarem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pergunta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e/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responderem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Responda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febre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foi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sintoma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comum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estas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crianças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A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febre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listada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primeiro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lugar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(no topo da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).</a:t>
            </a:r>
            <a:endParaRPr sz="12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Isto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ilustra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ponto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importante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cria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nossos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olhos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começam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no topo da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Por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isso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enumere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itens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comum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menos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comum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importante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menos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importante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7" name="Google Shape;357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23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8" name="Google Shape;368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Notas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série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quadros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individuais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ineficaz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Por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vezes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várias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podem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combinados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única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composta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</a:t>
            </a:r>
            <a:r>
              <a:rPr lang="en-US" sz="1200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Tabelas</a:t>
            </a:r>
            <a:r>
              <a:rPr lang="en-US" sz="1200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compostas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Combinam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de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várias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diferentes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numa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única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;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apresentam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num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formato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eficiente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; e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formato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útil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relatórios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escritos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manuscritos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apresentações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orais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</a:t>
            </a:r>
            <a:r>
              <a:rPr lang="en-US" sz="120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Lembre</a:t>
            </a:r>
            <a:r>
              <a:rPr lang="en-US" sz="120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-se,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simples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precisam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ser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preparadas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primeiro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!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9" name="Google Shape;369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24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7" name="Google Shape;377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do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estudo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sobre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crianças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febre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anteriormente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mostrados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composta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Esta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caraterísticas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crianças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acordo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mesmas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três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caraterísticas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-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idade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sintoma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primário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-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anteriormente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mas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forma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compacta. 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composta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combina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condensa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informação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três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separadas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única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num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espaço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reduzido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endParaRPr sz="1200" b="1" i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Char char="❖"/>
            </a:pP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A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tabela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composta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 é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mais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comummente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utilizada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em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artigos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 de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revistas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,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publicações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 e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apresentações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; é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menos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comum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incluí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-la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em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relatórios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 para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supervisores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. Em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muitos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manuscritos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, a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primeira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tabela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 (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Tabela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 1) é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uma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tabela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composta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 que resume as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caraterísticas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demográficas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 dos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participantes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 no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estudo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.</a:t>
            </a:r>
            <a:endParaRPr lang="en-US" sz="1200" b="1" i="1" dirty="0">
              <a:latin typeface="Arial"/>
              <a:ea typeface="Times New Roman"/>
              <a:cs typeface="Arial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lang="en-US" i="1" dirty="0">
              <a:cs typeface="Calibri"/>
            </a:endParaRPr>
          </a:p>
        </p:txBody>
      </p:sp>
      <p:sp>
        <p:nvSpPr>
          <p:cNvPr id="378" name="Google Shape;378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25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7" name="Google Shape;387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i="0" u="sng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Peça</a:t>
            </a:r>
            <a:r>
              <a:rPr lang="en-US" sz="1200" b="1" i="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b="1" i="0" u="sng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aos</a:t>
            </a:r>
            <a:r>
              <a:rPr lang="en-US" sz="1200" b="1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b="0" i="0" u="none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participantes</a:t>
            </a:r>
            <a:r>
              <a:rPr lang="en-US" sz="1200" b="0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para </a:t>
            </a:r>
            <a:r>
              <a:rPr lang="en-US" sz="1200" b="0" i="0" u="none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consultarem</a:t>
            </a:r>
            <a:r>
              <a:rPr lang="en-US" sz="1200" b="0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o </a:t>
            </a:r>
            <a:r>
              <a:rPr lang="en-US" sz="1200" b="0" i="0" u="none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seu</a:t>
            </a:r>
            <a:r>
              <a:rPr lang="en-US" sz="1200" b="0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"</a:t>
            </a:r>
            <a:r>
              <a:rPr lang="en-US" sz="1200" b="0" i="0" u="none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Livro</a:t>
            </a:r>
            <a:r>
              <a:rPr lang="en-US" sz="1200" b="0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de </a:t>
            </a:r>
            <a:r>
              <a:rPr lang="en-US" sz="1200" b="0" i="0" u="none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Exercícios</a:t>
            </a:r>
            <a:r>
              <a:rPr lang="en-US" sz="1200" b="0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do </a:t>
            </a:r>
            <a:r>
              <a:rPr lang="en-US" sz="1200" b="0" i="0" u="none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Participante</a:t>
            </a:r>
            <a:r>
              <a:rPr lang="en-US" sz="1200" b="0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" para o </a:t>
            </a:r>
            <a:r>
              <a:rPr lang="en-US" sz="1200" b="0" i="0" u="none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exercício</a:t>
            </a:r>
            <a:r>
              <a:rPr lang="en-US" sz="1200" b="0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b="0" i="0" u="none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intitulado</a:t>
            </a:r>
            <a:r>
              <a:rPr lang="en-US" sz="1200" b="0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  <a:r>
              <a:rPr lang="en-US" sz="1200" b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Resumir</a:t>
            </a:r>
            <a:r>
              <a:rPr lang="en-US" sz="1200" b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e </a:t>
            </a:r>
            <a:r>
              <a:rPr lang="en-US" sz="1200" b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apresentar</a:t>
            </a:r>
            <a:r>
              <a:rPr lang="en-US" sz="1200" b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dados </a:t>
            </a:r>
            <a:r>
              <a:rPr lang="en-US" sz="1200" b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numa</a:t>
            </a:r>
            <a:r>
              <a:rPr lang="en-US" sz="1200" b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tabela</a:t>
            </a:r>
            <a:endParaRPr lang="en-US"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US" sz="1200" b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Duração</a:t>
            </a:r>
            <a:r>
              <a:rPr lang="en-US" sz="1200" b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total: 20 </a:t>
            </a:r>
            <a:r>
              <a:rPr lang="en-US" sz="1200" b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minutos</a:t>
            </a:r>
            <a:r>
              <a:rPr lang="en-US" sz="1200" b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(</a:t>
            </a:r>
            <a:r>
              <a:rPr lang="en-US" sz="1200" b="1" i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10 </a:t>
            </a:r>
            <a:r>
              <a:rPr lang="en-US" sz="1200" b="1" i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minutos</a:t>
            </a:r>
            <a:r>
              <a:rPr lang="en-US" sz="1200" b="1" i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para </a:t>
            </a:r>
            <a:r>
              <a:rPr lang="en-US" sz="1200" b="1" i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os</a:t>
            </a:r>
            <a:r>
              <a:rPr lang="en-US" sz="1200" b="1" i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participantes</a:t>
            </a:r>
            <a:r>
              <a:rPr lang="en-US" sz="1200" b="1" i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, 10 </a:t>
            </a:r>
            <a:r>
              <a:rPr lang="en-US" sz="1200" b="1" i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minutos</a:t>
            </a:r>
            <a:r>
              <a:rPr lang="en-US" sz="1200" b="1" i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para o debate</a:t>
            </a:r>
            <a:r>
              <a:rPr lang="en-US" sz="1200" b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).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endParaRPr dirty="0"/>
          </a:p>
        </p:txBody>
      </p:sp>
      <p:sp>
        <p:nvSpPr>
          <p:cNvPr id="388" name="Google Shape;388;p2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26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7" name="Google Shape;397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lang="en-US" sz="1200" b="1" i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Siga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estes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passos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facilitar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exercício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Arial"/>
              </a:rPr>
              <a:t>sobre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Resumir</a:t>
            </a:r>
            <a:r>
              <a:rPr lang="en-US" sz="1200" b="1" i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e </a:t>
            </a:r>
            <a:r>
              <a:rPr lang="en-US" sz="1200" b="1" i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exibir</a:t>
            </a:r>
            <a:r>
              <a:rPr lang="en-US" sz="1200" b="1" i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dados </a:t>
            </a:r>
            <a:r>
              <a:rPr lang="en-US" sz="1200" b="1" i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numa</a:t>
            </a:r>
            <a:r>
              <a:rPr lang="en-US" sz="1200" b="1" i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tabela</a:t>
            </a:r>
            <a:endParaRPr lang="en-US" sz="1200" b="1" i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lang="en-US" sz="1200" b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685800" lvl="1" indent="-228600">
              <a:spcBef>
                <a:spcPts val="1200"/>
              </a:spcBef>
              <a:buClr>
                <a:schemeClr val="dk1"/>
              </a:buClr>
              <a:buSzPts val="1100"/>
              <a:buFont typeface="+mj-lt"/>
              <a:buAutoNum type="arabicPeriod"/>
            </a:pP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Peça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aos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participantes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 para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trabalharem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b="1" i="1" dirty="0" err="1">
                <a:latin typeface="Arial"/>
                <a:ea typeface="Times New Roman"/>
                <a:cs typeface="Arial"/>
                <a:sym typeface="Times New Roman"/>
              </a:rPr>
              <a:t>em</a:t>
            </a:r>
            <a:r>
              <a:rPr lang="en-US" b="1" i="1" dirty="0">
                <a:latin typeface="Arial"/>
                <a:ea typeface="Times New Roman"/>
                <a:cs typeface="Arial"/>
                <a:sym typeface="Times New Roman"/>
              </a:rPr>
              <a:t> pares 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e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responderem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às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b="1" i="1" dirty="0" err="1">
                <a:latin typeface="Arial"/>
                <a:ea typeface="Times New Roman"/>
                <a:cs typeface="Arial"/>
                <a:sym typeface="Times New Roman"/>
              </a:rPr>
              <a:t>perguntas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 1, 2 e 3.</a:t>
            </a:r>
            <a:endParaRPr lang="en-US" sz="1200" b="1" i="1" dirty="0">
              <a:latin typeface="Arial"/>
              <a:ea typeface="+mn-ea"/>
              <a:cs typeface="Arial"/>
              <a:sym typeface="Times New Roman"/>
            </a:endParaRPr>
          </a:p>
          <a:p>
            <a:pPr marL="685800" marR="0" lvl="1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+mj-lt"/>
              <a:buAutoNum type="arabicPeriod"/>
            </a:pP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Pedir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aos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participantes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desenhem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seus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quadros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recapitulativos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num flipchart - 1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participante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cada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quadro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lang="en-US" sz="1200" b="1" i="1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685800" marR="0" lvl="1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+mj-lt"/>
              <a:buAutoNum type="arabicPeriod"/>
            </a:pP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Perguntar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há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alguma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questão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Passar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o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diapositivo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seguinte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lang="en-US" sz="1200" b="1" i="1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685800" marR="0" lvl="1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+mj-lt"/>
              <a:buAutoNum type="arabicPeriod"/>
            </a:pP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Sugira-lhes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trabalhem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um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parceiro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na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Questão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4.</a:t>
            </a:r>
            <a:endParaRPr lang="en-US" sz="1200" b="1" i="1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685800" marR="0" lvl="1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+mj-lt"/>
              <a:buAutoNum type="arabicPeriod"/>
            </a:pP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Peça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um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participante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desenhar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quadro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4 no flipchart.</a:t>
            </a:r>
            <a:endParaRPr lang="en-US" sz="1200" b="1" i="1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685800" marR="0" lvl="1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+mj-lt"/>
              <a:buAutoNum type="arabicPeriod"/>
            </a:pP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Pergunte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 </a:t>
            </a:r>
            <a:r>
              <a:rPr lang="en-US" sz="1200" b="1" i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existem</a:t>
            </a:r>
            <a:r>
              <a:rPr lang="en-US" sz="1200" b="1" i="1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outras</a:t>
            </a:r>
            <a:r>
              <a:rPr lang="en-US" sz="1200" b="1" i="1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respostas</a:t>
            </a:r>
            <a:r>
              <a:rPr lang="en-US" sz="1200" b="1" i="1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b="1" i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resolva</a:t>
            </a:r>
            <a:r>
              <a:rPr lang="en-US" sz="1200" b="1" i="1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as </a:t>
            </a:r>
            <a:r>
              <a:rPr lang="en-US" sz="1200" b="1" i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divergências</a:t>
            </a:r>
            <a:r>
              <a:rPr lang="en-US" sz="1200" b="1" i="1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lang="en-US" sz="1200" b="1" i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b="1" dirty="0">
              <a:solidFill>
                <a:srgbClr val="00953A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marR="0" lvl="0" indent="-171450" algn="l" rtl="0"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1200" b="1" i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Tempo total: 20 </a:t>
            </a:r>
            <a:r>
              <a:rPr lang="en-US" sz="1200" b="1" i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minutos</a:t>
            </a:r>
            <a:r>
              <a:rPr lang="en-US" sz="1200" b="1" i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(10 </a:t>
            </a:r>
            <a:r>
              <a:rPr lang="en-US" sz="1200" b="1" i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minutos</a:t>
            </a:r>
            <a:r>
              <a:rPr lang="en-US" sz="1200" b="1" i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para </a:t>
            </a:r>
            <a:r>
              <a:rPr lang="en-US" sz="1200" b="1" i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os</a:t>
            </a:r>
            <a:r>
              <a:rPr lang="en-US" sz="1200" b="1" i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participantes</a:t>
            </a:r>
            <a:r>
              <a:rPr lang="en-US" sz="1200" b="1" i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, 10 </a:t>
            </a:r>
            <a:r>
              <a:rPr lang="en-US" sz="1200" b="1" i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minutos</a:t>
            </a:r>
            <a:r>
              <a:rPr lang="en-US" sz="1200" b="1" i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para o debate)</a:t>
            </a:r>
            <a:endParaRPr sz="1200" b="1" i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200" b="1" i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 dirty="0"/>
          </a:p>
        </p:txBody>
      </p:sp>
      <p:sp>
        <p:nvSpPr>
          <p:cNvPr id="398" name="Google Shape;398;p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27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5" name="Google Shape;405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Agora 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altura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criar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composta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Trabalhem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parceiro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combinar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sobre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idade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género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espécie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/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serótipo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tratamento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antibiótico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anterior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resultado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06" name="Google Shape;406;p2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28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5" name="Google Shape;415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outra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forma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comum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organizar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descritivos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termos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diagramas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utilizados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indistintamente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O FETP-Frontline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utiliza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termo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mas o MS Excel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utiliza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diagrama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16" name="Google Shape;416;p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29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5" name="Google Shape;15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b="1" u="sng" dirty="0" err="1">
                <a:latin typeface="Arial" panose="020B0604020202020204" pitchFamily="34" charset="0"/>
                <a:cs typeface="Arial" panose="020B0604020202020204" pitchFamily="34" charset="0"/>
              </a:rPr>
              <a:t>Peça</a:t>
            </a: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 a</a:t>
            </a:r>
            <a:r>
              <a:rPr lang="en-US" b="1" u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0" u="none" dirty="0">
                <a:latin typeface="Arial" panose="020B0604020202020204" pitchFamily="34" charset="0"/>
                <a:cs typeface="Arial" panose="020B0604020202020204" pitchFamily="34" charset="0"/>
              </a:rPr>
              <a:t>um </a:t>
            </a:r>
            <a:r>
              <a:rPr lang="en-US" b="0" u="none" dirty="0" err="1">
                <a:latin typeface="Arial" panose="020B0604020202020204" pitchFamily="34" charset="0"/>
                <a:cs typeface="Arial" panose="020B0604020202020204" pitchFamily="34" charset="0"/>
              </a:rPr>
              <a:t>voluntário</a:t>
            </a:r>
            <a:r>
              <a:rPr lang="en-US" b="0" u="none" dirty="0"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US" b="0" u="none" dirty="0" err="1">
                <a:latin typeface="Arial" panose="020B0604020202020204" pitchFamily="34" charset="0"/>
                <a:cs typeface="Arial" panose="020B0604020202020204" pitchFamily="34" charset="0"/>
              </a:rPr>
              <a:t>leia</a:t>
            </a:r>
            <a:r>
              <a:rPr lang="en-US" b="0" u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0" u="none" dirty="0" err="1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b="0" u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0" u="none" dirty="0" err="1">
                <a:latin typeface="Arial" panose="020B0604020202020204" pitchFamily="34" charset="0"/>
                <a:cs typeface="Arial" panose="020B0604020202020204" pitchFamily="34" charset="0"/>
              </a:rPr>
              <a:t>voz</a:t>
            </a:r>
            <a:r>
              <a:rPr lang="en-US" b="0" u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0" u="none" dirty="0" err="1">
                <a:latin typeface="Arial" panose="020B0604020202020204" pitchFamily="34" charset="0"/>
                <a:cs typeface="Arial" panose="020B0604020202020204" pitchFamily="34" charset="0"/>
              </a:rPr>
              <a:t>alta</a:t>
            </a:r>
            <a:r>
              <a:rPr lang="en-US" b="0" u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0" u="none" dirty="0" err="1">
                <a:latin typeface="Arial" panose="020B0604020202020204" pitchFamily="34" charset="0"/>
                <a:cs typeface="Arial" panose="020B0604020202020204" pitchFamily="34" charset="0"/>
              </a:rPr>
              <a:t>os</a:t>
            </a:r>
            <a:r>
              <a:rPr lang="en-US" b="0" u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0" u="none" dirty="0" err="1">
                <a:latin typeface="Arial" panose="020B0604020202020204" pitchFamily="34" charset="0"/>
                <a:cs typeface="Arial" panose="020B0604020202020204" pitchFamily="34" charset="0"/>
              </a:rPr>
              <a:t>objectivos</a:t>
            </a:r>
            <a:r>
              <a:rPr lang="en-US" b="0" u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0" u="none" dirty="0" err="1">
                <a:latin typeface="Arial" panose="020B0604020202020204" pitchFamily="34" charset="0"/>
                <a:cs typeface="Arial" panose="020B0604020202020204" pitchFamily="34" charset="0"/>
              </a:rPr>
              <a:t>desta</a:t>
            </a:r>
            <a:r>
              <a:rPr lang="en-US" b="0" u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0" u="none" dirty="0" err="1">
                <a:latin typeface="Arial" panose="020B0604020202020204" pitchFamily="34" charset="0"/>
                <a:cs typeface="Arial" panose="020B0604020202020204" pitchFamily="34" charset="0"/>
              </a:rPr>
              <a:t>sessão</a:t>
            </a:r>
            <a:r>
              <a:rPr lang="en-US" b="0" u="none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b="1" u="sng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6" name="Google Shape;156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1" name="Google Shape;421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Mostre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diapositivo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peça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respostas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 2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participantes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&lt;CLICAR&gt;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para 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resposta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no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diapositivo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seguinte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2" name="Google Shape;422;p3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30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0" name="Google Shape;430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b="1" u="sng" dirty="0" err="1">
                <a:latin typeface="Arial" panose="020B0604020202020204" pitchFamily="34" charset="0"/>
                <a:cs typeface="Arial" panose="020B0604020202020204" pitchFamily="34" charset="0"/>
              </a:rPr>
              <a:t>Discuta</a:t>
            </a:r>
            <a:r>
              <a:rPr lang="en-US" b="1" u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latin typeface="Arial" panose="020B0604020202020204" pitchFamily="34" charset="0"/>
                <a:cs typeface="Arial" panose="020B0604020202020204" pitchFamily="34" charset="0"/>
              </a:rPr>
              <a:t>brevemente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resposta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1" name="Google Shape;431;p3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31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7" name="Google Shape;437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utilizados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muitos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tipos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diferentes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vigilância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saúde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pública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três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discutir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entre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tipos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comuns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linhas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histogramas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barras (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também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chamados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barras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). Tal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podem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mostrar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padrões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tendências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aberrações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semelhanças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diferenças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dados.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Muitas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vezes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pode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fácil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compreender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pormenores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dados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olhando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vendo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mesmos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Por outro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lado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encorajamo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-lo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organizar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antes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lang="en-US" sz="1200" b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dirty="0">
              <a:latin typeface="Arial" panose="020B0604020202020204" pitchFamily="34" charset="0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b="1" u="sng" dirty="0" err="1">
                <a:latin typeface="Arial" panose="020B0604020202020204" pitchFamily="34" charset="0"/>
                <a:cs typeface="Arial" panose="020B0604020202020204" pitchFamily="34" charset="0"/>
              </a:rPr>
              <a:t>Perguntar</a:t>
            </a: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b="1" u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0" i="0" dirty="0">
                <a:latin typeface="Arial" panose="020B0604020202020204" pitchFamily="34" charset="0"/>
                <a:cs typeface="Arial" panose="020B0604020202020204" pitchFamily="34" charset="0"/>
              </a:rPr>
              <a:t>Qual é a </a:t>
            </a:r>
            <a:r>
              <a:rPr lang="en-US" b="0" i="0" dirty="0" err="1">
                <a:latin typeface="Arial" panose="020B0604020202020204" pitchFamily="34" charset="0"/>
                <a:cs typeface="Arial" panose="020B0604020202020204" pitchFamily="34" charset="0"/>
              </a:rPr>
              <a:t>diferença</a:t>
            </a:r>
            <a:r>
              <a:rPr lang="en-US" b="0" i="0" dirty="0">
                <a:latin typeface="Arial" panose="020B0604020202020204" pitchFamily="34" charset="0"/>
                <a:cs typeface="Arial" panose="020B0604020202020204" pitchFamily="34" charset="0"/>
              </a:rPr>
              <a:t> entre um </a:t>
            </a:r>
            <a:r>
              <a:rPr lang="en-US" b="0" i="0" dirty="0" err="1">
                <a:latin typeface="Arial" panose="020B0604020202020204" pitchFamily="34" charset="0"/>
                <a:cs typeface="Arial" panose="020B0604020202020204" pitchFamily="34" charset="0"/>
              </a:rPr>
              <a:t>gráfico</a:t>
            </a:r>
            <a:r>
              <a:rPr lang="en-US" b="0" i="0" dirty="0">
                <a:latin typeface="Arial" panose="020B0604020202020204" pitchFamily="34" charset="0"/>
                <a:cs typeface="Arial" panose="020B0604020202020204" pitchFamily="34" charset="0"/>
              </a:rPr>
              <a:t> de barras e um </a:t>
            </a:r>
            <a:r>
              <a:rPr lang="en-US" b="0" i="0" dirty="0" err="1">
                <a:latin typeface="Arial" panose="020B0604020202020204" pitchFamily="34" charset="0"/>
                <a:cs typeface="Arial" panose="020B0604020202020204" pitchFamily="34" charset="0"/>
              </a:rPr>
              <a:t>histograma</a:t>
            </a:r>
            <a:r>
              <a:rPr lang="en-US" b="0" i="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b="0" i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b="1" i="0" u="sng" dirty="0" err="1">
                <a:latin typeface="Arial" panose="020B0604020202020204" pitchFamily="34" charset="0"/>
                <a:cs typeface="Arial" panose="020B0604020202020204" pitchFamily="34" charset="0"/>
              </a:rPr>
              <a:t>Confirmar</a:t>
            </a:r>
            <a:r>
              <a:rPr lang="en-US" b="1" i="0" u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0" i="0" dirty="0">
                <a:latin typeface="Arial" panose="020B0604020202020204" pitchFamily="34" charset="0"/>
                <a:cs typeface="Arial" panose="020B0604020202020204" pitchFamily="34" charset="0"/>
              </a:rPr>
              <a:t>a(s) </a:t>
            </a:r>
            <a:r>
              <a:rPr lang="en-US" b="0" i="0" dirty="0" err="1">
                <a:latin typeface="Arial" panose="020B0604020202020204" pitchFamily="34" charset="0"/>
                <a:cs typeface="Arial" panose="020B0604020202020204" pitchFamily="34" charset="0"/>
              </a:rPr>
              <a:t>resposta</a:t>
            </a:r>
            <a:r>
              <a:rPr lang="en-US" b="0" i="0" dirty="0">
                <a:latin typeface="Arial" panose="020B0604020202020204" pitchFamily="34" charset="0"/>
                <a:cs typeface="Arial" panose="020B0604020202020204" pitchFamily="34" charset="0"/>
              </a:rPr>
              <a:t>(s).  </a:t>
            </a:r>
            <a:r>
              <a:rPr lang="en-US" b="1" i="0" dirty="0" err="1">
                <a:latin typeface="Arial" panose="020B0604020202020204" pitchFamily="34" charset="0"/>
                <a:cs typeface="Arial" panose="020B0604020202020204" pitchFamily="34" charset="0"/>
              </a:rPr>
              <a:t>Resposta</a:t>
            </a:r>
            <a:r>
              <a:rPr lang="en-US" b="1" i="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b="0" i="1" dirty="0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Um </a:t>
            </a:r>
            <a:r>
              <a:rPr lang="en-US" b="0" i="1" dirty="0" err="1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gráfico</a:t>
            </a:r>
            <a:r>
              <a:rPr lang="en-US" b="0" i="1" dirty="0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de barras é </a:t>
            </a:r>
            <a:r>
              <a:rPr lang="en-US" b="0" i="1" dirty="0" err="1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utilizado</a:t>
            </a:r>
            <a:r>
              <a:rPr lang="en-US" b="0" i="1" dirty="0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para </a:t>
            </a:r>
            <a:r>
              <a:rPr lang="en-US" b="0" i="1" dirty="0" err="1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comparar</a:t>
            </a:r>
            <a:r>
              <a:rPr lang="en-US" b="0" i="1" dirty="0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b="0" i="1" dirty="0" err="1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variáveis</a:t>
            </a:r>
            <a:r>
              <a:rPr lang="en-US" b="0" i="1" dirty="0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b="0" i="1" dirty="0" err="1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discretas</a:t>
            </a:r>
            <a:r>
              <a:rPr lang="en-US" b="0" i="1" dirty="0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b="0" i="1" dirty="0" err="1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ou</a:t>
            </a:r>
            <a:r>
              <a:rPr lang="en-US" b="0" i="1" dirty="0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b="0" i="1" dirty="0" err="1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categóricas</a:t>
            </a:r>
            <a:r>
              <a:rPr lang="en-US" b="0" i="1" dirty="0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num </a:t>
            </a:r>
            <a:r>
              <a:rPr lang="en-US" b="0" i="1" dirty="0" err="1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formato</a:t>
            </a:r>
            <a:r>
              <a:rPr lang="en-US" b="0" i="1" dirty="0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b="0" i="1" dirty="0" err="1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gráfico</a:t>
            </a:r>
            <a:r>
              <a:rPr lang="en-US" b="0" i="1" dirty="0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. Um </a:t>
            </a:r>
            <a:r>
              <a:rPr lang="en-US" b="0" i="1" dirty="0" err="1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histograma</a:t>
            </a:r>
            <a:r>
              <a:rPr lang="en-US" b="0" i="1" dirty="0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b="0" i="1" dirty="0" err="1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representa</a:t>
            </a:r>
            <a:r>
              <a:rPr lang="en-US" b="0" i="1" dirty="0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a </a:t>
            </a:r>
            <a:r>
              <a:rPr lang="en-US" b="0" i="1" dirty="0" err="1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distribuição</a:t>
            </a:r>
            <a:r>
              <a:rPr lang="en-US" b="0" i="1" dirty="0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de </a:t>
            </a:r>
            <a:r>
              <a:rPr lang="en-US" b="0" i="1" dirty="0" err="1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frequência</a:t>
            </a:r>
            <a:r>
              <a:rPr lang="en-US" b="0" i="1" dirty="0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de </a:t>
            </a:r>
            <a:r>
              <a:rPr lang="en-US" b="0" i="1" dirty="0" err="1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variáveis</a:t>
            </a:r>
            <a:r>
              <a:rPr lang="en-US" b="0" i="1" dirty="0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num conjunto de dados. </a:t>
            </a:r>
            <a:r>
              <a:rPr lang="en-US" b="0" i="1" dirty="0" err="1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Além</a:t>
            </a:r>
            <a:r>
              <a:rPr lang="en-US" b="0" i="1" dirty="0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b="0" i="1" dirty="0" err="1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disso</a:t>
            </a:r>
            <a:r>
              <a:rPr lang="en-US" b="0" i="1" dirty="0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, um </a:t>
            </a:r>
            <a:r>
              <a:rPr lang="en-US" b="0" i="1" dirty="0" err="1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gráfico</a:t>
            </a:r>
            <a:r>
              <a:rPr lang="en-US" b="0" i="1" dirty="0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de barras é </a:t>
            </a:r>
            <a:r>
              <a:rPr lang="en-US" b="0" i="1" dirty="0" err="1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por</a:t>
            </a:r>
            <a:r>
              <a:rPr lang="en-US" b="0" i="1" dirty="0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b="0" i="1" dirty="0" err="1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vezes</a:t>
            </a:r>
            <a:r>
              <a:rPr lang="en-US" b="0" i="1" dirty="0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b="0" i="1" dirty="0" err="1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orientado</a:t>
            </a:r>
            <a:r>
              <a:rPr lang="en-US" b="0" i="1" dirty="0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de forma a que as barras </a:t>
            </a:r>
            <a:r>
              <a:rPr lang="en-US" b="0" i="1" dirty="0" err="1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sejam</a:t>
            </a:r>
            <a:r>
              <a:rPr lang="en-US" b="0" i="1" dirty="0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b="0" i="1" dirty="0" err="1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horizontais</a:t>
            </a:r>
            <a:r>
              <a:rPr lang="en-US" b="0" i="1" dirty="0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, </a:t>
            </a:r>
            <a:r>
              <a:rPr lang="en-US" b="0" i="1" dirty="0" err="1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em</a:t>
            </a:r>
            <a:r>
              <a:rPr lang="en-US" b="0" i="1" dirty="0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b="0" i="1" dirty="0" err="1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vez</a:t>
            </a:r>
            <a:r>
              <a:rPr lang="en-US" b="0" i="1" dirty="0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de </a:t>
            </a:r>
            <a:r>
              <a:rPr lang="en-US" b="0" i="1" dirty="0" err="1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verticais</a:t>
            </a:r>
            <a:r>
              <a:rPr lang="en-US" b="0" i="1" dirty="0">
                <a:solidFill>
                  <a:srgbClr val="040C2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. </a:t>
            </a:r>
            <a:endParaRPr b="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8" name="Google Shape;438;p3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32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1" name="Google Shape;451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Para </a:t>
            </a:r>
            <a:r>
              <a:rPr lang="en-US" b="0" dirty="0" err="1">
                <a:latin typeface="Arial" panose="020B0604020202020204" pitchFamily="34" charset="0"/>
                <a:cs typeface="Arial" panose="020B0604020202020204" pitchFamily="34" charset="0"/>
              </a:rPr>
              <a:t>uma</a:t>
            </a:r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0" dirty="0" err="1">
                <a:latin typeface="Arial" panose="020B0604020202020204" pitchFamily="34" charset="0"/>
                <a:cs typeface="Arial" panose="020B0604020202020204" pitchFamily="34" charset="0"/>
              </a:rPr>
              <a:t>rápida</a:t>
            </a:r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0" dirty="0" err="1">
                <a:latin typeface="Arial" panose="020B0604020202020204" pitchFamily="34" charset="0"/>
                <a:cs typeface="Arial" panose="020B0604020202020204" pitchFamily="34" charset="0"/>
              </a:rPr>
              <a:t>revisão</a:t>
            </a:r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b="0" dirty="0" err="1">
                <a:latin typeface="Arial" panose="020B0604020202020204" pitchFamily="34" charset="0"/>
                <a:cs typeface="Arial" panose="020B0604020202020204" pitchFamily="34" charset="0"/>
              </a:rPr>
              <a:t>discutimos</a:t>
            </a:r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0" dirty="0" err="1">
                <a:latin typeface="Arial" panose="020B0604020202020204" pitchFamily="34" charset="0"/>
                <a:cs typeface="Arial" panose="020B0604020202020204" pitchFamily="34" charset="0"/>
              </a:rPr>
              <a:t>variáveis</a:t>
            </a:r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0" dirty="0" err="1">
                <a:latin typeface="Arial" panose="020B0604020202020204" pitchFamily="34" charset="0"/>
                <a:cs typeface="Arial" panose="020B0604020202020204" pitchFamily="34" charset="0"/>
              </a:rPr>
              <a:t>quantitativas</a:t>
            </a:r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b="0" dirty="0" err="1">
                <a:latin typeface="Arial" panose="020B0604020202020204" pitchFamily="34" charset="0"/>
                <a:cs typeface="Arial" panose="020B0604020202020204" pitchFamily="34" charset="0"/>
              </a:rPr>
              <a:t>qualitativas</a:t>
            </a:r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 na </a:t>
            </a:r>
            <a:r>
              <a:rPr lang="en-US" b="0" dirty="0" err="1">
                <a:latin typeface="Arial" panose="020B0604020202020204" pitchFamily="34" charset="0"/>
                <a:cs typeface="Arial" panose="020B0604020202020204" pitchFamily="34" charset="0"/>
              </a:rPr>
              <a:t>última</a:t>
            </a:r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 aula.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As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variáveis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quantitativas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0" dirty="0" err="1">
                <a:latin typeface="Arial" panose="020B0604020202020204" pitchFamily="34" charset="0"/>
                <a:cs typeface="Arial" panose="020B0604020202020204" pitchFamily="34" charset="0"/>
              </a:rPr>
              <a:t>incluem</a:t>
            </a:r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0" dirty="0" err="1">
                <a:latin typeface="Arial" panose="020B0604020202020204" pitchFamily="34" charset="0"/>
                <a:cs typeface="Arial" panose="020B0604020202020204" pitchFamily="34" charset="0"/>
              </a:rPr>
              <a:t>medidas</a:t>
            </a:r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0" dirty="0" err="1">
                <a:latin typeface="Arial" panose="020B0604020202020204" pitchFamily="34" charset="0"/>
                <a:cs typeface="Arial" panose="020B0604020202020204" pitchFamily="34" charset="0"/>
              </a:rPr>
              <a:t>numéricas</a:t>
            </a:r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 e as </a:t>
            </a:r>
            <a:r>
              <a:rPr lang="en-US" b="0" dirty="0" err="1">
                <a:latin typeface="Arial" panose="020B0604020202020204" pitchFamily="34" charset="0"/>
                <a:cs typeface="Arial" panose="020B0604020202020204" pitchFamily="34" charset="0"/>
              </a:rPr>
              <a:t>variáveis</a:t>
            </a:r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0" dirty="0" err="1">
                <a:latin typeface="Arial" panose="020B0604020202020204" pitchFamily="34" charset="0"/>
                <a:cs typeface="Arial" panose="020B0604020202020204" pitchFamily="34" charset="0"/>
              </a:rPr>
              <a:t>qualitativas</a:t>
            </a:r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0" dirty="0" err="1">
                <a:latin typeface="Arial" panose="020B0604020202020204" pitchFamily="34" charset="0"/>
                <a:cs typeface="Arial" panose="020B0604020202020204" pitchFamily="34" charset="0"/>
              </a:rPr>
              <a:t>incluem</a:t>
            </a:r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 dados </a:t>
            </a:r>
            <a:r>
              <a:rPr lang="en-US" b="0" dirty="0" err="1">
                <a:latin typeface="Arial" panose="020B0604020202020204" pitchFamily="34" charset="0"/>
                <a:cs typeface="Arial" panose="020B0604020202020204" pitchFamily="34" charset="0"/>
              </a:rPr>
              <a:t>não</a:t>
            </a:r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0" dirty="0" err="1">
                <a:latin typeface="Arial" panose="020B0604020202020204" pitchFamily="34" charset="0"/>
                <a:cs typeface="Arial" panose="020B0604020202020204" pitchFamily="34" charset="0"/>
              </a:rPr>
              <a:t>numéricos</a:t>
            </a:r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b="0" dirty="0" err="1">
                <a:latin typeface="Arial" panose="020B0604020202020204" pitchFamily="34" charset="0"/>
                <a:cs typeface="Arial" panose="020B0604020202020204" pitchFamily="34" charset="0"/>
              </a:rPr>
              <a:t>descritivos</a:t>
            </a:r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b="0" dirty="0" err="1">
                <a:latin typeface="Arial" panose="020B0604020202020204" pitchFamily="34" charset="0"/>
                <a:cs typeface="Arial" panose="020B0604020202020204" pitchFamily="34" charset="0"/>
              </a:rPr>
              <a:t>ordenados</a:t>
            </a:r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0" dirty="0" err="1"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0" dirty="0" err="1">
                <a:latin typeface="Arial" panose="020B0604020202020204" pitchFamily="34" charset="0"/>
                <a:cs typeface="Arial" panose="020B0604020202020204" pitchFamily="34" charset="0"/>
              </a:rPr>
              <a:t>classificados</a:t>
            </a:r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Assim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diferentes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ferramentas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usadas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resumir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qualitativas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quantitativas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diferentes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tipos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usados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exibir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informações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tipo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As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variáveis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quantitativas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idade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altura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o peso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(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humanos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animais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),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têm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valores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contínuos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ordenados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resumimos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principalmente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média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mediana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i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considerados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"dados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contínuos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",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valores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próximos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uns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outros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verdadeiramente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contínuos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utilizamos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linhas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histograma</a:t>
            </a:r>
            <a:r>
              <a:rPr lang="en-US" sz="1200" b="1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i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 outro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lado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qualitativas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doença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(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sim/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), bairro,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profissão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raça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representam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contínuos</a:t>
            </a:r>
            <a:r>
              <a:rPr lang="en-US" sz="1200" b="1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,&lt;CLICAR&gt;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isso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usamos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barras</a:t>
            </a:r>
            <a:r>
              <a:rPr lang="en-US" sz="1200" b="1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.&lt;CLICAR&gt;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i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b="0" dirty="0"/>
          </a:p>
        </p:txBody>
      </p:sp>
      <p:sp>
        <p:nvSpPr>
          <p:cNvPr id="452" name="Google Shape;452;p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33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7" name="Google Shape;467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epidemiologia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campo,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linhas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frequentemente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utilizados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longo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tempo. 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Aqui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está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linhas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típico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mostra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duas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manifestações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diferentes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doença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leishmaniose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longo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tempo.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leishmaniose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doença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causada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parasita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As duas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formas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comuns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leishmaniose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visceral,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às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vezes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chamada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calazar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pode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ser fatal, e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leishmaniose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cutânea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que causa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úlceras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pele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mas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geralmente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fatal.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68" name="Google Shape;468;p3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34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400838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192838" cy="34845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8" name="Google Shape;478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Quando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clica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no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rato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as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etiquetas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outros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elementos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diapositivo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aparecem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pela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ordem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inDizerda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nas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notas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abaixo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lang="en-US" sz="1200" b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None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Vamos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rever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alguma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terminologia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básica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caraterísticas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linhas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?</a:t>
            </a:r>
            <a:endParaRPr lang="en-US" sz="1200" b="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Perguntar</a:t>
            </a:r>
            <a:r>
              <a:rPr lang="en-US" sz="1200" b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Qual é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x</a:t>
            </a:r>
            <a:r>
              <a:rPr lang="en-US" sz="1200" b="1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? 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i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1200" b="1" i="0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Confirmar</a:t>
            </a:r>
            <a:r>
              <a:rPr lang="en-US" sz="1200" b="1" i="0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a(s)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(s). </a:t>
            </a:r>
            <a:r>
              <a:rPr lang="en-US" sz="1200" b="1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x é o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horizontal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longo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parte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inferior. O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x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geralmente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retrata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tempo,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dias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semanas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lang="en-US"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intervalos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x (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horizontal)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iguais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centímetro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qualquer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ponto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x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representa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mesma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quantidade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tempo,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neste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exemplo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Perguntar</a:t>
            </a:r>
            <a:r>
              <a:rPr lang="en-US" sz="1200" b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Qual é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y</a:t>
            </a:r>
            <a:r>
              <a:rPr lang="en-US" sz="1200" b="1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? 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i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1200" b="1" i="0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Confirmar</a:t>
            </a:r>
            <a:r>
              <a:rPr lang="en-US" sz="1200" b="1" i="0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a(s)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(s). </a:t>
            </a:r>
            <a:r>
              <a:rPr lang="en-US" sz="1200" b="1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y é o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vertical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longo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lado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O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y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geralmente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retrata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quantidades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taxa de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incidência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prevalência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</a:p>
          <a:p>
            <a:pPr marL="0" marR="0" lvl="0" indent="0" algn="l" rtl="0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epidemiologia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para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y,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recomendamos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vivamente que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y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comece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zero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vá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pouco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além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valor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representar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graficamente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linhas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simples,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intervalos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y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iguais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Neste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exemplo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intervalo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representa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5.000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i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E, claro, a principal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caraterística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</a:t>
            </a:r>
            <a:r>
              <a:rPr lang="en-US" sz="1200" b="1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.&lt;CLICAR&gt; 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i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título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descritivo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inclui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nome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doença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o local e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intervalo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datas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dados (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doença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local, hora OU o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quê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onde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)</a:t>
            </a:r>
            <a:r>
              <a:rPr lang="en-US" sz="1200" b="1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.&lt;CLICAR&gt; 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i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 legenda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explica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tipo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linha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utilizada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se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estiver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ser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79" name="Google Shape;479;p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35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7" name="Google Shape;507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Há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6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passos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criar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linhas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Seguindo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seis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passos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obtém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-se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bom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linhas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primeiro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passo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rever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planeia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representar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graficamente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Certifique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-se de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completos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exactos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seguida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desenhe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linhas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x e do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y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&lt;CLICAR&gt; 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seguida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complete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rotule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x e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y.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Para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quarta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etapa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trace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.&lt;CLICAR&gt; 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Depois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acrescentar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título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informativo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inclua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quê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onde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quando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.&lt;CLICAR&gt; 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Finalmente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acrescentar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legenda,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comentários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notas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rodapé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fontes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Vamos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passos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vez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08" name="Google Shape;508;p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36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7" name="Google Shape;527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Antes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começar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desenhar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linhas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qualquer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outro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rever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familiarizar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-se com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dados.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utilizar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gripe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confirmados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semana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no País N,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durante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primeiras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33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semanas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notificação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2019. O País N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utiliza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termo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"Semana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Vigilância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". Observe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distribuição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frequências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antes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desenhar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x e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y.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Perguntar</a:t>
            </a:r>
            <a:r>
              <a:rPr lang="en-US" sz="1200" b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 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exemplo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quantas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semanas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que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precisa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incluir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no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x? 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33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i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Para o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y, é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necessário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saber o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máximo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numa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determinada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semana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i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Perguntar</a:t>
            </a:r>
            <a:r>
              <a:rPr lang="en-US" sz="1200" b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Qual é o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máximo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?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106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durante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semana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33</a:t>
            </a:r>
            <a:endParaRPr sz="1200" b="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marR="0" lvl="0" indent="-45720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fim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também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deves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suficientemente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familiarizado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saberes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está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correto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lang="en-US" sz="1200" b="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Perguntar</a:t>
            </a:r>
            <a:r>
              <a:rPr lang="en-US" sz="1200" b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 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 base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nos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dados, que forma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esperas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o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linhas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tenha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?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i="0" dirty="0">
              <a:latin typeface="Arial" panose="020B0604020202020204" pitchFamily="34" charset="0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i="0" u="sng" dirty="0" err="1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Confirmar</a:t>
            </a:r>
            <a:r>
              <a:rPr lang="en-US" sz="1200" b="1" i="0" u="none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a(s) </a:t>
            </a:r>
            <a:r>
              <a:rPr lang="en-US" sz="1200" b="0" i="0" dirty="0" err="1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0" i="0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(s). 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Relativamente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poucos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até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à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semana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16, com um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pequeno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aumento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durante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as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semanas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10-11,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depois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patamar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elevado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durante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várias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semanas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depois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subida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partir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semana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26, com um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pico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acentuado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nas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últimas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2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semanas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b="0" i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28" name="Google Shape;528;p3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37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0" name="Google Shape;540;p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Agora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desenhar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Comece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desenhar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x e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y.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Certifique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-se de que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x horizontal 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comprido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que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y vertical.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x 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normalmente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desenhado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vez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duas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vezes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comprido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 que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y.  Para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maioria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relatórios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escritos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apresentações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PowerPoint,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recomenda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-se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orientação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"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paisagem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".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41" name="Google Shape;541;p3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38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6" name="Google Shape;556;p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Notas do instrutor: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</a:t>
            </a:r>
          </a:p>
          <a:p>
            <a:pPr marL="0" marR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endParaRPr lang="en-US" sz="1200" b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 intervalos precisam ser colocados igualmente ao longo do eixo x e os intervalos precisam refletir os dados.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Estes dados se estendem das Semanas 1-33.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Aqui você pode ver que todas as semanas estão rotuladas no eixo x. 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Estes intervalos são adequados?  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Confirmar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a(s) resposta(s). 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Resposta: 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Não.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 </a:t>
            </a:r>
            <a:r>
              <a:rPr lang="en-US" sz="1200" b="0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2X&gt; 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u="none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É preciso decidir sobre intervalos que possam ser facilmente lidos.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 eixo x é numerado novamente, mas cada outro número é adicionado ao eixo, o que diminui a aglomeração.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Certifique-se de rotular o eixo x.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u="sng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 dados que estão a ser utilizados representam o número de casos confirmados de sarampo notificados durante cada semana de vigilância, da semana 1 à semana 33. O eixo x deve estar em semanas. As marcas de verificação representam cada semana e o eixo x deve ser rotulado com a palavra "Semanas" ou "Semana de vigilância" por baixo.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57" name="Google Shape;557;p3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39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2" name="Google Shape;16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b="1" u="sng" dirty="0" err="1">
                <a:latin typeface="Arial" panose="020B0604020202020204" pitchFamily="34" charset="0"/>
                <a:cs typeface="Arial" panose="020B0604020202020204" pitchFamily="34" charset="0"/>
              </a:rPr>
              <a:t>Perguntar</a:t>
            </a: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b="1" u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Porque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é que 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organização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e 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apresentação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de dados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são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importantes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b="1" u="sng" dirty="0" err="1">
                <a:latin typeface="Arial" panose="020B0604020202020204" pitchFamily="34" charset="0"/>
                <a:cs typeface="Arial" panose="020B0604020202020204" pitchFamily="34" charset="0"/>
              </a:rPr>
              <a:t>Dê</a:t>
            </a: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 a</a:t>
            </a:r>
            <a:r>
              <a:rPr lang="en-US" b="1" u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2-3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participantes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oportunidade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partilharem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as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suas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respostas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95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b="1" u="sng" dirty="0" err="1">
                <a:latin typeface="Arial" panose="020B0604020202020204" pitchFamily="34" charset="0"/>
                <a:cs typeface="Arial" panose="020B0604020202020204" pitchFamily="34" charset="0"/>
              </a:rPr>
              <a:t>Permitir</a:t>
            </a:r>
            <a:r>
              <a:rPr lang="en-US" b="1" u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um breve debate.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&lt;CLICAR&gt;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para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avançar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para o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diapositivo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com as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respostas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Google Shape;16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75" name="Google Shape;575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Wingdings" panose="05000000000000000000" pitchFamily="2" charset="2"/>
              <a:buChar char="§"/>
            </a:pP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</a:p>
          <a:p>
            <a:pPr marL="0" marR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None/>
            </a:pPr>
            <a:endParaRPr lang="en-US" sz="1200" b="1" u="sng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Baseie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topo do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y no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valor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observado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Agora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intervalos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33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semanas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lugar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x,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y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precisa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desenvolvido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 topo do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y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deve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ser um valor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pouco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que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valor a ser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representado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graficamente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qualquer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semana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106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 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Perguntar</a:t>
            </a:r>
            <a:r>
              <a:rPr lang="en-US" sz="1200" b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valores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superior e inferior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utilizarias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y?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1200" b="1" u="sng" dirty="0" err="1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Confirmar</a:t>
            </a:r>
            <a:r>
              <a:rPr lang="en-US" sz="1200" b="1" u="none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a(s)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(s).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110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120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parece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-me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razoável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Começar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sempre no zero!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Perguntar</a:t>
            </a:r>
            <a:r>
              <a:rPr lang="en-US" sz="1200" b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intervalo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utilizarias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y?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Confirmar</a:t>
            </a:r>
            <a:r>
              <a:rPr lang="en-US" sz="1200" b="1" u="none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a(s)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(s).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Dez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parece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-me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razoável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Não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esqueça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rotular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y.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Perguntar</a:t>
            </a:r>
            <a:r>
              <a:rPr lang="en-US" sz="1200" b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Que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etiqueta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sugeres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y?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Confirmar</a:t>
            </a:r>
            <a:r>
              <a:rPr lang="en-US" sz="1200" b="1" u="none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a(s)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(s).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confirmados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800" dirty="0"/>
          </a:p>
        </p:txBody>
      </p:sp>
      <p:sp>
        <p:nvSpPr>
          <p:cNvPr id="576" name="Google Shape;576;p4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40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1" name="Google Shape;591;p4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devem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agora ser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desenhados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ponto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observação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pontos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devem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ligados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linha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reta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92" name="Google Shape;592;p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41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0" name="Google Shape;600;p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Notas do instrutor: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Esta aula já analisou a importância dos títulos e a informação que cada título deve incluir já foi discutida.  Lembrar-se do 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quê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onde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 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quando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- ou 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doença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lugar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 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tempo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é fundamental!</a:t>
            </a:r>
            <a:endParaRPr lang="en-US" sz="1200" b="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Perguntar:</a:t>
            </a:r>
            <a:r>
              <a:rPr lang="en-US" sz="1200" b="1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Que título propõem para este gráfico de casos de gripe?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i="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i="0" u="sng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Times New Roman"/>
              </a:rPr>
              <a:t>Confirmar</a:t>
            </a:r>
            <a:r>
              <a:rPr lang="en-US" sz="1200" b="1" i="0" u="none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Times New Roman"/>
              </a:rPr>
              <a:t>a(s) resposta(s).   </a:t>
            </a:r>
            <a:r>
              <a:rPr lang="en-US" sz="1200" b="1" i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Times New Roman"/>
              </a:rPr>
              <a:t>Resposta: </a:t>
            </a:r>
            <a:r>
              <a:rPr lang="en-US" sz="1200" i="1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 título deve ser algo como "Número de casos confirmados de gripe notificados por semana, País X, Semanas 1-33, 2019" ou algo semelhante. 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i="1" dirty="0">
              <a:solidFill>
                <a:srgbClr val="00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para revelar o título possível.</a:t>
            </a:r>
            <a:endParaRPr sz="1200" b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01" name="Google Shape;601;p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42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9" name="Google Shape;609;p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Notas do instrutor:</a:t>
            </a:r>
            <a:endParaRPr lang="en-US" sz="1200" b="0" u="none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endParaRPr lang="en-US" sz="1200" b="1" u="sng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 último passo é adicionar comentários, notas de rodapé ou fonte.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 adicionados por baixo do gráfico ou no rodapé do diapositivo.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10" name="Google Shape;610;p4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43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0" name="Google Shape;620;p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Notas do instrutor: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endParaRPr lang="en-US" sz="1200" i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1200" b="1" i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Facilite um debate que reconheça as respostas dos voluntários utilizando a seguinte declaração e perguntas. Use as respostas listadas abaixo como um guia.</a:t>
            </a:r>
            <a:endParaRPr lang="en-US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Vamos voltar ao gráfico da leishmaniose. 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endParaRPr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Perguntar:</a:t>
            </a:r>
            <a:r>
              <a:rPr lang="en-US" sz="1200" b="1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 que é que o título lhe diz? 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Resposta: 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Este é um gráfico do número de casos notificados de leishmaniose visceral e cutânea no país X de 2010 a 2022.</a:t>
            </a:r>
            <a:endParaRPr sz="1200" b="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Perguntar:</a:t>
            </a:r>
            <a:r>
              <a:rPr lang="en-US" sz="1200" b="1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 que é que o eixo dos x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inDizer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?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Resposta: 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 eixo x representa os anos entre 2010 e 2022.</a:t>
            </a:r>
            <a:endParaRPr sz="1200" b="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4572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Perguntar:</a:t>
            </a:r>
            <a:r>
              <a:rPr lang="en-US" sz="1200" b="1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 que é que o eixo dos y lhe diz?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Resposta: 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 número de casos registados por ano, até pouco mais de 30 000 casos.</a:t>
            </a:r>
            <a:endParaRPr sz="1200" b="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Perguntar:</a:t>
            </a:r>
            <a:r>
              <a:rPr lang="en-US" sz="1200" b="1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 que é que as linhas vermelhas e azuis representam?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Resposta: 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 linha vermelha (superior) representa o número de casos notificados de leishmaniose cutânea ao longo do tempo. A linha azul (inferior) representa o número de casos notificados de leishmaniose visceral ao longo do tempo.</a:t>
            </a:r>
            <a:endParaRPr sz="1200" b="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u="sng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Perguntar:</a:t>
            </a:r>
            <a:r>
              <a:rPr lang="en-US" sz="1200" b="1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 que é que os dados lhe dizem? 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Em primeiro lugar, a leishmaniose cutânea é mais comum do que a leishmaniose visceral. Em segundo lugar, o número de casos notificados de leishmaniose cutânea parece estar a diminuir muito lentamente ao longo do tempo, enquanto que o número de casos notificados de leishmaniose visceral parece manter-se praticamente igual ao longo do tempo.</a:t>
            </a:r>
            <a:endParaRPr sz="1200" b="0" i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21" name="Google Shape;621;p4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44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1" name="Google Shape;631;p4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Notas do instrutor: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i="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Peça aos</a:t>
            </a:r>
            <a:r>
              <a:rPr lang="en-US" sz="1200" b="1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b="0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participantes que consultem o seu "Livro de Exercícios do Participante" para o </a:t>
            </a:r>
            <a:r>
              <a:rPr lang="en-US" sz="1200" b="1" i="0" u="none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exercício </a:t>
            </a:r>
            <a:r>
              <a:rPr lang="en-US" sz="1200" b="0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intitulado: </a:t>
            </a:r>
            <a:r>
              <a:rPr lang="en-US" sz="1200" b="1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Criar um gráfico de linhas.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i="0" u="none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US" sz="1200" b="1" i="1" dirty="0">
                <a:latin typeface="Arial"/>
                <a:ea typeface="Arial"/>
                <a:cs typeface="Arial"/>
                <a:sym typeface="Arial"/>
              </a:rPr>
              <a:t>Tempo total: 15 minutos (10 minutos para os participantes, 5 minutos para debate)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i="0" u="none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endParaRPr lang="en-US" sz="1200" b="1" u="sng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</p:txBody>
      </p:sp>
      <p:sp>
        <p:nvSpPr>
          <p:cNvPr id="632" name="Google Shape;632;p4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45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41" name="Google Shape;641;p4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Notas do instrutor: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Exercício: Criar um gráfico de linhas</a:t>
            </a: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36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1200" b="1" i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Tempo total: 15 minutos (10 minutos para os participantes, 5 minutos para debate)</a:t>
            </a:r>
            <a:endParaRPr lang="en-US" sz="1200" b="1" i="1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lvl="0" indent="-171450" algn="l" rtl="0">
              <a:spcBef>
                <a:spcPts val="36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endParaRPr lang="en-US" sz="1200" b="1" i="1" dirty="0">
              <a:solidFill>
                <a:schemeClr val="tx1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Arial"/>
            </a:endParaRPr>
          </a:p>
          <a:p>
            <a:pPr marL="171450" lvl="0" indent="-171450" algn="l" rtl="0">
              <a:spcBef>
                <a:spcPts val="36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1200" b="1" i="1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Siga estes passos para facilitar o exercício:</a:t>
            </a:r>
          </a:p>
          <a:p>
            <a:pPr marL="800100" lvl="1" indent="-342900" algn="l" rtl="0">
              <a:spcBef>
                <a:spcPts val="36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Direccione os participantes para o conjunto de dados do Exercício 1.06-2 no seu livro de exercícios.</a:t>
            </a:r>
            <a:endParaRPr lang="en-US" sz="1200" b="1" i="1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800100" lvl="1" indent="-342900">
              <a:spcBef>
                <a:spcPts val="360"/>
              </a:spcBef>
              <a:buFont typeface="+mj-lt"/>
              <a:buAutoNum type="arabicPeriod"/>
            </a:pP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Peça-lhes para </a:t>
            </a:r>
            <a:r>
              <a:rPr lang="en-US" b="1" i="1" dirty="0">
                <a:latin typeface="Arial"/>
                <a:ea typeface="Times New Roman"/>
                <a:cs typeface="Arial"/>
                <a:sym typeface="Times New Roman"/>
              </a:rPr>
              <a:t>trabalharem em pares 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e analisarem o conjunto de dados </a:t>
            </a:r>
            <a:r>
              <a:rPr lang="en-US" b="1" i="1" dirty="0">
                <a:latin typeface="Arial"/>
                <a:ea typeface="Times New Roman"/>
                <a:cs typeface="Arial"/>
                <a:sym typeface="Times New Roman"/>
              </a:rPr>
              <a:t>e </a:t>
            </a:r>
            <a:r>
              <a:rPr lang="en-US" sz="1200" b="1" i="1" dirty="0">
                <a:latin typeface="Arial"/>
                <a:ea typeface="Times New Roman"/>
                <a:cs typeface="Arial"/>
                <a:sym typeface="Times New Roman"/>
              </a:rPr>
              <a:t>criarem o gráfico.</a:t>
            </a:r>
            <a:endParaRPr lang="en-US" sz="1200" b="1" i="1" dirty="0">
              <a:latin typeface="Arial"/>
              <a:ea typeface="+mn-ea"/>
              <a:cs typeface="Arial"/>
              <a:sym typeface="Times New Roman"/>
            </a:endParaRPr>
          </a:p>
          <a:p>
            <a:pPr marL="800100" lvl="1" indent="-342900" algn="l" rtl="0">
              <a:spcBef>
                <a:spcPts val="36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Dê-lhes 10 minutos. Faça um balanço, pedindo-lhes que comentem a forma do gráfico.</a:t>
            </a:r>
            <a:endParaRPr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u="sng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  <a:defRPr/>
            </a:pPr>
            <a:r>
              <a:rPr lang="en-US" sz="1200" b="1" u="sng" dirty="0">
                <a:latin typeface="Arial"/>
                <a:ea typeface="Times New Roman"/>
                <a:cs typeface="Arial"/>
                <a:sym typeface="Times New Roman"/>
              </a:rPr>
              <a:t>Dizer:</a:t>
            </a:r>
            <a:r>
              <a:rPr lang="en-US" sz="1200" b="1" u="none" dirty="0">
                <a:latin typeface="Arial"/>
                <a:ea typeface="Times New Roman"/>
                <a:cs typeface="Arial"/>
                <a:sym typeface="Times New Roman"/>
              </a:rPr>
              <a:t> 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Trabalhem </a:t>
            </a:r>
            <a:r>
              <a:rPr lang="en-US" dirty="0">
                <a:latin typeface="Arial"/>
                <a:ea typeface="Times New Roman"/>
                <a:cs typeface="Arial"/>
                <a:sym typeface="Times New Roman"/>
              </a:rPr>
              <a:t>em pares </a:t>
            </a:r>
            <a:r>
              <a:rPr lang="en-US" sz="1200" dirty="0">
                <a:latin typeface="Arial"/>
                <a:ea typeface="Times New Roman"/>
                <a:cs typeface="Arial"/>
                <a:sym typeface="Times New Roman"/>
              </a:rPr>
              <a:t>nos dois passos seguintes</a:t>
            </a:r>
            <a:r>
              <a:rPr lang="en-US" dirty="0">
                <a:latin typeface="Arial"/>
                <a:ea typeface="Times New Roman"/>
                <a:cs typeface="Arial"/>
                <a:sym typeface="Times New Roman"/>
              </a:rPr>
              <a:t>. </a:t>
            </a:r>
            <a:endParaRPr sz="1200" dirty="0">
              <a:latin typeface="Arial"/>
              <a:cs typeface="Arial"/>
            </a:endParaRPr>
          </a:p>
          <a:p>
            <a:pPr marL="800100" marR="0" lvl="1" indent="-3429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Reveja a tabela de casos de carbúnculo humano e bovino notificados no Distrito X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2024.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marR="0" lvl="1" indent="-3429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Crie um gráfico de linhas que apresente o número de casos notificados por mês para casos de carbúnculo humano e animal, utilizando o papel gráfico fornecido. Não se esqueça de incluir todas as etiquetas e títulos apropriados.</a:t>
            </a:r>
            <a:b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42" name="Google Shape;642;p4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46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0" name="Google Shape;650;p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None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Notas do instrutor: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1200" b="1" i="1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Peça aos participantes para mostrarem os seus gráficos quando estiverem completos.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endParaRPr lang="en-US" sz="1200" b="1" i="1" dirty="0">
              <a:solidFill>
                <a:srgbClr val="00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i="0" u="sng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Pergunte aos</a:t>
            </a:r>
            <a:r>
              <a:rPr lang="en-US" sz="1200" b="1" i="0" u="none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participantes se o gráfico de alguém é diferente deste. Se forem diferentes, </a:t>
            </a:r>
            <a:r>
              <a:rPr lang="en-US" sz="1200" b="1" i="0" u="none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pergunte </a:t>
            </a:r>
            <a:r>
              <a:rPr lang="en-US" sz="1200" b="0" i="0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como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Peça </a:t>
            </a:r>
            <a:r>
              <a:rPr lang="en-US" sz="1200" b="1" u="none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 </a:t>
            </a:r>
            <a:r>
              <a:rPr lang="en-US" sz="1200" b="0" u="none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 voluntário que </a:t>
            </a:r>
            <a:r>
              <a:rPr lang="en-US" sz="1200" b="0" i="1" u="none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descreva o padrão dos casos de bovinos</a:t>
            </a:r>
            <a:r>
              <a:rPr lang="en-US" sz="1200" u="none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u="none" dirty="0">
              <a:solidFill>
                <a:srgbClr val="00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Confirmar</a:t>
            </a:r>
            <a:r>
              <a:rPr lang="en-US" sz="1200" b="1" u="none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u="none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a(s) resposta(s). </a:t>
            </a:r>
            <a:r>
              <a:rPr lang="en-US" sz="1200" b="1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b="0" i="1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Nível baixo até agosto - 8</a:t>
            </a:r>
            <a:r>
              <a:rPr lang="en-US" sz="1200" b="0" i="1" baseline="30000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th</a:t>
            </a:r>
            <a:r>
              <a:rPr lang="en-US" sz="1200" b="0" i="1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mês. Depois, os casos começam a aumentar até novembro. O número de casos diminui em dezembro.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endParaRPr lang="en-US" sz="1200" b="1" dirty="0">
              <a:solidFill>
                <a:srgbClr val="00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Peça </a:t>
            </a:r>
            <a:r>
              <a:rPr lang="en-US" sz="1200" b="1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 </a:t>
            </a:r>
            <a:r>
              <a:rPr lang="en-US" sz="1200" b="0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 voluntário que </a:t>
            </a:r>
            <a:r>
              <a:rPr lang="en-US" sz="1200" b="0" i="1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descreva o padrão dos casos humanos. 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i="1" dirty="0">
              <a:solidFill>
                <a:srgbClr val="00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Confirmar</a:t>
            </a:r>
            <a:r>
              <a:rPr lang="en-US" sz="1200" b="1" u="none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u="none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a(s) resposta(s). </a:t>
            </a:r>
            <a:r>
              <a:rPr lang="en-US" sz="1200" b="1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Resposta: </a:t>
            </a:r>
            <a:r>
              <a:rPr lang="en-US" sz="1200" b="0" i="1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Baixo nível de casos que começa a aumentar </a:t>
            </a:r>
            <a:r>
              <a:rPr lang="en-US" sz="1200" b="0" i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b="0" i="1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setembro</a:t>
            </a:r>
            <a:r>
              <a:rPr lang="en-US" sz="1200" b="0" i="1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- 9</a:t>
            </a:r>
            <a:r>
              <a:rPr lang="en-US" sz="1200" b="0" i="1" baseline="30000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th</a:t>
            </a:r>
            <a:r>
              <a:rPr lang="en-US" sz="1200" b="0" i="1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mês.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</a:t>
            </a:r>
            <a:endParaRPr sz="1200" b="1" dirty="0">
              <a:solidFill>
                <a:srgbClr val="00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endParaRPr lang="en-US" sz="1200" b="1" dirty="0">
              <a:solidFill>
                <a:srgbClr val="00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Quando é que os funcionários veterinários do distrito poderiam ter notificado os funcionários da saúde humana de que poderia estar a ocorrer um surto? 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i="0" u="sng" dirty="0">
              <a:solidFill>
                <a:srgbClr val="00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Confirmar</a:t>
            </a:r>
            <a:r>
              <a:rPr lang="en-US" sz="1200" b="1" u="none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u="none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a(s) resposta(s). </a:t>
            </a:r>
            <a:r>
              <a:rPr lang="en-US" sz="1200" b="1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Responder: </a:t>
            </a:r>
            <a:r>
              <a:rPr lang="en-US" sz="1200" b="0" i="1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agosto a setembro.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i="1" dirty="0">
              <a:solidFill>
                <a:srgbClr val="00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Perguntar:</a:t>
            </a:r>
            <a:r>
              <a:rPr lang="en-US" sz="1200" b="1" u="none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Que factores poderiam levar a uma diminuição dos casos de bovinos?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i="0" dirty="0">
              <a:solidFill>
                <a:srgbClr val="00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Confirmar</a:t>
            </a:r>
            <a:r>
              <a:rPr lang="en-US" sz="1200" b="1" u="none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u="none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a(s) resposta(s).  </a:t>
            </a:r>
            <a:r>
              <a:rPr lang="en-US" sz="1200" b="1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Respostas </a:t>
            </a:r>
            <a:r>
              <a:rPr lang="en-US" sz="1200" b="1" i="0" u="none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possíveis</a:t>
            </a:r>
            <a:r>
              <a:rPr lang="en-US" sz="1200" b="1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b="0" i="1" dirty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Alteração das condições climáticas ou do solo, implementação de uma eliminação adequada das carcaças, início da campanha de vacinação, etc.</a:t>
            </a:r>
            <a:endParaRPr sz="1200" b="0" i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51" name="Google Shape;651;p4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47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60" name="Google Shape;660;p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>
                <a:latin typeface="Arial" panose="020B0604020202020204" pitchFamily="34" charset="0"/>
                <a:cs typeface="Arial" panose="020B0604020202020204" pitchFamily="34" charset="0"/>
              </a:rPr>
              <a:t>Notas do instrutor:</a:t>
            </a:r>
            <a:endParaRPr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endParaRPr lang="en-US" sz="1200" b="1" i="1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1200" b="1" i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Este diapositivo resume os principais pontos sobre gráficos de linhas.  Discuta brevemente cada ponto. De seguida, pergunte aos participantes se têm alguma questão sobre gráficos de linhas antes de continuar.</a:t>
            </a:r>
            <a:endParaRPr sz="1200" b="1" i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1" name="Google Shape;661;p4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48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68" name="Google Shape;668;p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Notas do instrutor: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Tal como os gráficos de linhas, os histogramas são utilizados mais frequentemente para representar dados contínuos, como o tempo. São frequentemente utilizados para mostrar o curso temporal de um surto. Quando um histograma é utilizado para mostrar o número de casos ao longo do tempo durante um surto, é designado por "Curva Epidémica" ou "Curva Epi".  Os histogramas também podem ser utilizados para mostrar a distribuição de variáveis quantitativas, como a idade, o peso ou a altura.  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 histogramas, "curvas epidémicas", são normalmente utilizados para apresentar dados em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surtos</a:t>
            </a:r>
            <a:endParaRPr sz="1200" b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As caraterísticas do histograma incluem: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marR="0" lvl="1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ourier New" panose="02070309020205020404" pitchFamily="49" charset="0"/>
              <a:buChar char="o"/>
            </a:pP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x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normalmente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tempo (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exemplo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data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início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diagnóstico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).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marR="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ourier New" panose="02070309020205020404" pitchFamily="49" charset="0"/>
              <a:buChar char="o"/>
            </a:pP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deve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haver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espaços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entre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adjacentes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devem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tocar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-se.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marR="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ourier New" panose="02070309020205020404" pitchFamily="49" charset="0"/>
              <a:buChar char="o"/>
            </a:pP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intervalos ao longo do eixo x devem ser iguais. 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marR="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ourier New" panose="02070309020205020404" pitchFamily="49" charset="0"/>
              <a:buChar char="o"/>
            </a:pP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 eixo y representa geralmente a frequência (normalmente, o número de casos).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marR="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ourier New" panose="02070309020205020404" pitchFamily="49" charset="0"/>
              <a:buChar char="o"/>
            </a:pP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 as colunas tiverem a mesma largura (o que recomendamos vivamente), a altura da coluna é proporcional ao número de observações nesse intervalo.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b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 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69" name="Google Shape;669;p4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49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2" name="Google Shape;172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Notas</a:t>
            </a:r>
            <a:r>
              <a:rPr lang="en-US" sz="1200" b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endParaRPr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>
                <a:latin typeface="Arial" panose="020B0604020202020204" pitchFamily="34" charset="0"/>
                <a:cs typeface="Arial" panose="020B0604020202020204" pitchFamily="34" charset="0"/>
              </a:rPr>
              <a:t>Analise</a:t>
            </a:r>
            <a:r>
              <a:rPr lang="en-US" sz="1200" b="1" u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discuta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cada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uma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das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respostas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Precisamos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olhar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antes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analisarmos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termos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noção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registos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da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distribuição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geral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dados (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exemplo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maioritariamente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crianças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maioritariamente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adultos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?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Quantos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registos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estão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relativamente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completos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quantos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estão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mal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preenchidos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?). 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outras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palavras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precisamos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familiarizar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antes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iniciarmos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análise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organizados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também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permitem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procurar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facilmente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erros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fizemos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falámos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qualidade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dados.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Também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resumimos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identificar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padrões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tendências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relações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excepções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valores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atípicos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dados, o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ajudará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facilitar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análise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Por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último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resumimos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comunicar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informação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forma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eficaz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eficiente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outras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pessoas</a:t>
            </a:r>
            <a:r>
              <a:rPr lang="en-US" sz="12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.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3" name="Google Shape;173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6" name="Google Shape;676;p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Notas do instrutor: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Este histograma mostra o número de casos de difteria entre os refugiados Rohingya de Myanmar reinstalados no Bangladesh durante novembro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Dezembro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2017. O eixo x do gráfico mostra as semanas durante 2017, começando em 3 de novembro, que corresponde à Semana Epidemiológica 43.</a:t>
            </a:r>
            <a:endParaRPr lang="en-US" sz="1200" b="0" u="none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u="none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Perguntar:</a:t>
            </a:r>
            <a:r>
              <a:rPr lang="en-US" sz="1200" b="1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Alguém pode descrever o padrão?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i="0" dirty="0">
              <a:latin typeface="Arial" panose="020B0604020202020204" pitchFamily="34" charset="0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i="0" u="sng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Confirmar</a:t>
            </a:r>
            <a:r>
              <a:rPr lang="en-US" sz="1200" b="1" i="0" u="none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a(s) resposta(s).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Respostas possíveis: 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1. 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Ocorreram muito poucos casos durante as primeiras 3 ou 4 semanas de novembro (semanas epidemiológicas 43-46). Depois, durante as semanas 46-47, o número de casos de difteria começou a aumentar rapidamente. 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2. 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Durante vários dias da semana 47 e da semana 48, o número de casos aumentou para mais de 100 por dia. Este período é designado por "pico" do número de casos. 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3. 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Após a semana 48, o número de casos diminuiu. Recomenda-se a continuação da vigilância no final de dezembro de 2017 e no início de 2018 para confirmar o fim do surto.</a:t>
            </a:r>
            <a:endParaRPr sz="1200" b="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77" name="Google Shape;677;p5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50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192838" cy="34845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86" name="Google Shape;686;p5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1200" b="0" u="none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u="sng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diapositivo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resume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passos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criar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histograma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Passo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1: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Dividir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gama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dados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quantitativos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intervalos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igual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largura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sequenciais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sobrepostos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Este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passo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importante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estiver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lidar com peso,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altura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contagem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CD4+, etc. Para dados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vigilância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surto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tempo,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geralmente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usamos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apenas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intervalo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tempo do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relatório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semana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mês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Passo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2: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Atribua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intervalo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espaço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entre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colunas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.&lt;CLICAR&gt;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Passo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3: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Conte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registros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se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enquadram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intervalo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.&lt;CLICAR&gt;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Passo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4: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Faça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altura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igual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à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frequência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intervalo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Passo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5: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Inclua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rótulos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unidades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título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descritivo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87" name="Google Shape;687;p5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51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192838" cy="34845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04" name="Google Shape;704;p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u="sng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Vamos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percorrer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passos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criar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histograma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grupos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etários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5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Observe que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faixas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etárias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têm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mesma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largura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5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passo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1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dividir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intervalo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dados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quantitativos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intervalos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igual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largura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sequenciais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sobrepostos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passo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já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foi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feito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nós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!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05" name="Google Shape;705;p5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52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192838" cy="34845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7" name="Google Shape;727;p5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1200" b="0" u="non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u="sng" dirty="0"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171450" marR="0" lvl="0" indent="-171450" algn="l">
              <a:lnSpc>
                <a:spcPct val="114999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passo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2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atribuir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intervalo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espaço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entre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Done!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28" name="Google Shape;728;p5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53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192838" cy="34845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8" name="Google Shape;748;p5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u="sng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passo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3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contar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registos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se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enquadram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intervalo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completar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y.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endParaRPr lang="en-US" sz="1200" b="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Perguntar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Que valor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colocarias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no topo do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y?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i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i="0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Confirmar</a:t>
            </a:r>
            <a:r>
              <a:rPr lang="en-US" sz="1200" b="1" i="0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a(s)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(s). 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maior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valor é 35,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pelo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o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arredondamento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40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parece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razoável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Concluído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!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49" name="Google Shape;749;p5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54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Google Shape;764;p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192838" cy="34845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65" name="Google Shape;765;p5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u="sng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passo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4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representar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graficamente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fazendo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que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altura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seja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igual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à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frequência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intervalo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Por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vezes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vêem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-se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reais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cima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mas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normalmente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impressão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geral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tendências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padrões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específicos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Se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você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quiser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fornecer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específicos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faça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-o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Então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remover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! 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6" name="Google Shape;766;p5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55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p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192838" cy="34845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90" name="Google Shape;790;p5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endParaRPr lang="en-US" sz="1200" b="1" u="sng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Finalmente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Passo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5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lembra-nos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incluir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título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descritivo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etiquetas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unidades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1" name="Google Shape;791;p5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56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17" name="Google Shape;817;p5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0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u="none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</a:t>
            </a:r>
            <a:r>
              <a:rPr lang="en-US" b="0" u="none" dirty="0" err="1">
                <a:latin typeface="Arial" panose="020B0604020202020204" pitchFamily="34" charset="0"/>
                <a:cs typeface="Arial" panose="020B0604020202020204" pitchFamily="34" charset="0"/>
              </a:rPr>
              <a:t>os</a:t>
            </a:r>
            <a:r>
              <a:rPr lang="en-US" b="0" u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participantes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entregarem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seu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Guia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Exercícios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Participante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completarem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exercício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intitulado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Criar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um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histograma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8" name="Google Shape;818;p5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57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" name="Google Shape;826;p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7" name="Google Shape;827;p5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Notas do instrutor: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r>
              <a:rPr lang="en-US" sz="1200" b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Exercício: Criar um histograma</a:t>
            </a:r>
            <a:endParaRPr sz="1200" b="1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lang="en-GB" sz="12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36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1200" b="1" i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Tempo </a:t>
            </a:r>
            <a:r>
              <a:rPr lang="en-GB" sz="1200" b="1" i="1">
                <a:latin typeface="Arial" panose="020B0604020202020204" pitchFamily="34" charset="0"/>
                <a:cs typeface="Arial" panose="020B0604020202020204" pitchFamily="34" charset="0"/>
              </a:rPr>
              <a:t>total</a:t>
            </a:r>
            <a:r>
              <a:rPr lang="en-US" sz="1200" b="1" i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 15 minutos (10 minutos para os participantes, 5 minutos para debate)</a:t>
            </a:r>
            <a:endParaRPr lang="en-US" sz="1200" b="1" i="1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endParaRPr lang="en-US" sz="1200" b="1" i="1">
              <a:solidFill>
                <a:schemeClr val="tx1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Arial"/>
            </a:endParaRPr>
          </a:p>
          <a:p>
            <a:pPr marL="171450" lvl="0" indent="-171450" algn="l" rtl="0">
              <a:spcBef>
                <a:spcPts val="36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1200" b="1" i="1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Siga estes passos para facilitar o exercício:</a:t>
            </a:r>
            <a:endParaRPr lang="en-US" sz="1200" b="1" i="1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800100" lvl="1" indent="-342900" algn="l" rtl="0">
              <a:spcBef>
                <a:spcPts val="36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b="1" i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Dividir a turma em dois grupos.</a:t>
            </a:r>
          </a:p>
          <a:p>
            <a:pPr marL="800100" lvl="1" indent="-342900" algn="l" rtl="0">
              <a:spcBef>
                <a:spcPts val="36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b="1" i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Orientar o Grupo 1 para analisar os dados por </a:t>
            </a:r>
            <a:r>
              <a:rPr lang="en-US" sz="1200" b="1" i="1" u="sng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semana </a:t>
            </a:r>
            <a:r>
              <a:rPr lang="en-US" sz="1200" b="1" i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 criar um histograma adequado</a:t>
            </a:r>
          </a:p>
          <a:p>
            <a:pPr marL="800100" lvl="1" indent="-342900" algn="l" rtl="0">
              <a:spcBef>
                <a:spcPts val="36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b="1" i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Orientar o Grupo 2 para analisar os dados por </a:t>
            </a:r>
            <a:r>
              <a:rPr lang="en-US" sz="1200" b="1" i="1" u="sng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mês </a:t>
            </a:r>
            <a:r>
              <a:rPr lang="en-US" sz="1200" b="1" i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 criar um histograma adequado</a:t>
            </a:r>
          </a:p>
          <a:p>
            <a:pPr marL="800100" lvl="1" indent="-342900" algn="l" rtl="0">
              <a:spcBef>
                <a:spcPts val="36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b="1" i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Peça aos participantes para trabalharem em pares.</a:t>
            </a:r>
          </a:p>
          <a:p>
            <a:pPr marL="800100" lvl="1" indent="-342900" algn="l" rtl="0">
              <a:spcBef>
                <a:spcPts val="36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b="1" i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Dê 10 minutos para desenhar histogramas. </a:t>
            </a:r>
          </a:p>
          <a:p>
            <a:pPr marL="800100" lvl="1" indent="-342900" algn="l" rtl="0">
              <a:spcBef>
                <a:spcPts val="36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b="1" i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Utilize os últimos 5 minutos para descrever e comparar os histogramas por </a:t>
            </a:r>
            <a:r>
              <a:rPr lang="en-US" sz="1200" b="1" i="1" u="sng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dia</a:t>
            </a:r>
            <a:r>
              <a:rPr lang="en-US" sz="1200" b="1" i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b="1" i="1" u="sng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semana </a:t>
            </a:r>
            <a:r>
              <a:rPr lang="en-US" sz="1200" b="1" i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 </a:t>
            </a:r>
            <a:r>
              <a:rPr lang="en-US" sz="1200" b="1" i="1" u="sng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mês</a:t>
            </a:r>
            <a:r>
              <a:rPr lang="en-US" sz="1200" b="1" i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b="1" i="1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8" name="Google Shape;828;p5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58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Google Shape;835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192838" cy="34845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36" name="Google Shape;836;p5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Vamos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comparar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histogramas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intervalos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3 tempos.</a:t>
            </a:r>
            <a:endParaRPr lang="en-US" sz="1200" b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Times New Roman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i="0" u="sng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Peça</a:t>
            </a:r>
            <a:r>
              <a:rPr lang="en-US" sz="1200" b="1" i="0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0" i="0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</a:t>
            </a:r>
            <a:r>
              <a:rPr lang="en-US" sz="1200" b="1" i="0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um </a:t>
            </a:r>
            <a:r>
              <a:rPr lang="en-US" sz="1200" b="0" i="0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voluntário</a:t>
            </a:r>
            <a:r>
              <a:rPr lang="en-US" sz="1200" b="0" i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para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descrever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padrão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vê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no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dados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diários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i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i="0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Confirmar</a:t>
            </a:r>
            <a:r>
              <a:rPr lang="en-US" sz="1200" b="1" i="0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Alguns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dispersos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até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março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(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semana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11),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depois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até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aumento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maior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(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semanas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18-20),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depois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outro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pico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no final de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julho-agosto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(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semanas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30-31).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Vamos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analisar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semana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Vemos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mesmo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padrão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?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picos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continuam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verificar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-se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julho-agosto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endParaRPr lang="en-US" sz="1200" b="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vamos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analisar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mensais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O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padrão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continua a ser o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mesmo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?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Ainda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podemos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ver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pico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mas o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pico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no final de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julho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início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agosto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não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evidente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no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mês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i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Times New Roman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Perguntar</a:t>
            </a:r>
            <a:r>
              <a:rPr lang="en-US" sz="1200" b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Destas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três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qual é que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acham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é a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adequada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dados? (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Peça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à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turma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votar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)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Provavelmente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o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semanal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a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melhor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combinação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ver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padrão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eliminar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ruído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visto no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diário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i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Times New Roman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Pergunte</a:t>
            </a:r>
            <a:r>
              <a:rPr lang="en-US" sz="1200" b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Acham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este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intervalo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tempo (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exemplo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semanal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)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funcionaria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melhor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todas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as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circunstâncias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?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Quando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que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poderia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utilizar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outras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escalas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tempo no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x?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i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i="0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Confirmar</a:t>
            </a:r>
            <a:r>
              <a:rPr lang="en-US" sz="1200" b="1" i="0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a(s)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(s). 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Responder: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Não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As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circunstâncias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devem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ditar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melhor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Para um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surto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origem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alimentar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um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diário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mesmo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hora a hora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pode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ser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melhor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Para o VIH, um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mensal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mesmo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trimestral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pode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ser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suficiente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b="0" i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7" name="Google Shape;837;p5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59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9" name="Google Shape;179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None/>
            </a:pP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Notas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Depois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compilar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relatórios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organizar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mapas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essencial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análise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Mas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também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ajudarão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durante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fases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interpretação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comunicação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!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0" name="Google Shape;180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" name="Google Shape;846;p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47" name="Google Shape;847;p6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Vamos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passar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barras.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barras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forma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fácil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comparar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magnitude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relativa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diferentes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valores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qualitativa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género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distrito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profissão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Como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verá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breve,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barras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pode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ser vertical com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horizontal com barras. 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barra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mesma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largura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barras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têm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espaços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intervalos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entre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elas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Iremos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discutir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três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tipos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diferentes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barras - simples,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agrupados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empilhados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tipo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utilizar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depende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dados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possui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do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pretende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realçar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48" name="Google Shape;848;p6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60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Google Shape;855;p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192838" cy="34845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56" name="Google Shape;856;p6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Este é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exemplo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barras simples. 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única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pergunta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foi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feita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adultos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seropositivos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Gombe,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Nigéria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- "A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revelou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pela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primeira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vez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estado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seropositivo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?" 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poderiam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sido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apresentadas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distribuição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frequências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mas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barras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mostra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mesma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informação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forma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organizadas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ordem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alfabética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Por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vezes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pela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ordem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foram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colocados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questionário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lang="en-US" sz="1200" b="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Perguntar</a:t>
            </a:r>
            <a:r>
              <a:rPr lang="en-US" sz="1200" b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Podem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sugerir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forma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diferente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(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melhor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) de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apresentar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dados?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i="0" dirty="0">
              <a:latin typeface="Arial" panose="020B0604020202020204" pitchFamily="34" charset="0"/>
              <a:cs typeface="Arial" panose="020B0604020202020204" pitchFamily="34" charset="0"/>
              <a:sym typeface="Times New Roman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i="0" u="sng" dirty="0" err="1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Confirmar</a:t>
            </a:r>
            <a:r>
              <a:rPr lang="en-US" sz="1200" b="1" i="0" u="none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a(s) </a:t>
            </a:r>
            <a:r>
              <a:rPr lang="en-US" sz="1200" b="0" i="0" dirty="0" err="1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0" i="0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(s). 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É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quase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sempre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preferível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apresentar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texto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importante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o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menos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importante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do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maior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o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pequeno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b="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57" name="Google Shape;857;p6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61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" name="Google Shape;864;p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192838" cy="34845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5" name="Google Shape;865;p6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Aqui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mesmos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dados, com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organizadas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alto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baixo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; 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fácil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escolhas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ordem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importância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66" name="Google Shape;866;p6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62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Google Shape;873;p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192838" cy="34845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74" name="Google Shape;874;p6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u="sng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barras é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pouco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complexo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porque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inquiridos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podem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à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pergunta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"Na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sua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opinião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quais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principais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razões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pelas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quais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doentes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TB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deixam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tomar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meDizerção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?" 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somam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100%,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porque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inquiridos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podem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sim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qualquer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todas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razões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possíveis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75" name="Google Shape;875;p6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63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" name="Google Shape;882;p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192838" cy="34845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83" name="Google Shape;883;p6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diapositivo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mesmos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que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diapositivo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anterior, mas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utiliza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barras horizontal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vez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um vertical.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Qualquer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deles 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ótimo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lang="en-US" sz="1200" b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Times New Roman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Perguntar</a:t>
            </a:r>
            <a:r>
              <a:rPr lang="en-US" sz="1200" b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Vêem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alguma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vantagem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orientação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vertical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horizontal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relação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à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outra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?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i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i="0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Confirmar</a:t>
            </a:r>
            <a:r>
              <a:rPr lang="en-US" sz="1200" b="1" i="0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a(s)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(s). 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vantagem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barras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horizontais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que se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pode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utilizar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tipo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letra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maior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as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etiquetas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categorias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longas,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vez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as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etiquetas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estão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numa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linha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Isto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torna-os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fáceis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ler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De resto,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e a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interpretação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mesmos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i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Independentemente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preferir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note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resultados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comum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menos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comum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84" name="Google Shape;884;p6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64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Google Shape;891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192838" cy="34845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92" name="Google Shape;892;p6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Este é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exemplo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barras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agrupadas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acordo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duas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mesmo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tempo -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neste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exemplo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idade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género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olho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vê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facilmente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qual das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 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alta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com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mulheres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homens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todos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grupos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etários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exceto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grupo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36-47 meses.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olho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também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pode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traçar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tendência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entre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homens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comparando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azuis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separadamente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pode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traçar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tendência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entre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mulheres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comparando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vermelhas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mas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isso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pouco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difícil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porque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separadas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outras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Outro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aspeto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barras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agrupadas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fácil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adicionar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as duas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determinar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total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crianças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grupo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etário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93" name="Google Shape;893;p6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65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0" name="Google Shape;900;p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192838" cy="34845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1" name="Google Shape;901;p6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Estes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mesmos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diapositivo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anterior, mas agora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barras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empilhadas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Ver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total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crianças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grupo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etário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fácil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comparar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Além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disso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tendência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entre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homens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(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barras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azuis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)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também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fácil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porque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situa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linha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base. 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Comparar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mulheres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difícil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porque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as barras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-de-rosa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situam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linha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base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consistente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Ambos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corretos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pessoa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produz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deve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decidir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quais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pontos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importantes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selecionar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melhor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ilustra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esses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pontos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02" name="Google Shape;902;p6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66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9" name="Google Shape;909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192838" cy="34845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0" name="Google Shape;910;p6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Antes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iniciarmos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exercício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criação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barras,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rever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passos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Passo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1: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Decidir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qual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tipo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barras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adequado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dados.  Em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seguida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decida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qual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orientação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(vertical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horizontal) 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apropriada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rótulos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Esta 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apenas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decisão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preliminar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você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pode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tentar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diferentes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orientações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qual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prefere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Passo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2: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Atribua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barra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valor, com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espaço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entre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Passo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3: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Conte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registros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valor.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Passo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4: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Faça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altura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comprimento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 barra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igual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à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freqüência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valor.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Passo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5: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Inclua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rótulos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eixo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unidades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título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descritivo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11" name="Google Shape;911;p6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67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" name="Google Shape;927;p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192838" cy="34845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28" name="Google Shape;928;p6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Então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que se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usa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histograma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que se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usa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barras? Vamos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começar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histograma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.&lt;CLICAR&gt;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  <a:sym typeface="Times New Roman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histograma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utilizado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quantitativas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(peso,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tensão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arterial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sistólica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gravidezes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anteriores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etc.).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utilizado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mostrar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distribuição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frequências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dessas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muitas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quantitativas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precisam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ser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agrupados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categorias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intervalos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fins do FETP-Frontline,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essas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categorias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devem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mesma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largura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exemplo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intervalos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idade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5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epidemiologia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campo,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também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usamos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histogramas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mostrar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ocorrência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doenças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longo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tempo,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particularmente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usando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curvas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epidêmicas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  <a:sym typeface="Times New Roman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barras,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outro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lado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utilizados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qualitativas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género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presença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ausência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sintomas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etc. Com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barras,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comparam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-se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diferentes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categorias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dessa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Times New Roman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Perguntar</a:t>
            </a:r>
            <a:r>
              <a:rPr lang="en-US" sz="1200" b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É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permitido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reorganizar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ordem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das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um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histograma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endParaRPr lang="en-US" sz="1200" b="0" i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i="0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Confirmar</a:t>
            </a:r>
            <a:r>
              <a:rPr lang="en-US" sz="1200" b="1" i="0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a(s)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(s).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Claro que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não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pois as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variáveis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quantitativas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possuem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ordem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inerente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.&lt;CLICAR&gt;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Times New Roman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Perguntar</a:t>
            </a:r>
            <a:r>
              <a:rPr lang="en-US" sz="1200" b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 um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barras, é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permitido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reorganizar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ordem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das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?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i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i="0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Confirmar</a:t>
            </a:r>
            <a:r>
              <a:rPr lang="en-US" sz="1200" b="1" i="0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a(s)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(s). 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&lt;CLICAR&gt;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Sim, de facto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recomendamos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as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colunas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sejam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ordenadas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maior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a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menor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"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coisa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" que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está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ser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medida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Por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exemplo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categorias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sem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ordem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natural,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distritos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devem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ser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listadas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maior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o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menor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As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variáveis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qualitativas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não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têm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ordem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inerente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b="0" i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b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9" name="Google Shape;929;p6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68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" name="Google Shape;940;p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41" name="Google Shape;941;p6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i="0" u="sng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Peça</a:t>
            </a:r>
            <a:r>
              <a:rPr lang="en-US" sz="1200" b="1" i="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b="1" i="0" u="sng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aos</a:t>
            </a:r>
            <a:r>
              <a:rPr lang="en-US" sz="1200" b="1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b="0" i="0" u="none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participantes</a:t>
            </a:r>
            <a:r>
              <a:rPr lang="en-US" sz="1200" b="0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que </a:t>
            </a:r>
            <a:r>
              <a:rPr lang="en-US" sz="1200" b="0" i="0" u="none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consultem</a:t>
            </a:r>
            <a:r>
              <a:rPr lang="en-US" sz="1200" b="0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o </a:t>
            </a:r>
            <a:r>
              <a:rPr lang="en-US" sz="1200" b="0" i="0" u="none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seu</a:t>
            </a:r>
            <a:r>
              <a:rPr lang="en-US" sz="1200" b="0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"</a:t>
            </a:r>
            <a:r>
              <a:rPr lang="en-US" sz="1200" b="0" i="0" u="none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Livro</a:t>
            </a:r>
            <a:r>
              <a:rPr lang="en-US" sz="1200" b="0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de </a:t>
            </a:r>
            <a:r>
              <a:rPr lang="en-US" sz="1200" b="0" i="0" u="none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Exercícios</a:t>
            </a:r>
            <a:r>
              <a:rPr lang="en-US" sz="1200" b="0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do </a:t>
            </a:r>
            <a:r>
              <a:rPr lang="en-US" sz="1200" b="0" i="0" u="none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Participante</a:t>
            </a:r>
            <a:r>
              <a:rPr lang="en-US" sz="1200" b="0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" para o </a:t>
            </a:r>
            <a:r>
              <a:rPr lang="en-US" sz="1200" b="1" i="0" u="none" kern="1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exercício</a:t>
            </a:r>
            <a:r>
              <a:rPr lang="en-US" sz="1200" b="1" i="0" u="none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sz="1200" b="0" i="0" u="none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intitulado</a:t>
            </a:r>
            <a:r>
              <a:rPr lang="en-US" sz="1200" b="0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  <a:r>
              <a:rPr lang="en-US" sz="1200" b="1" i="0" u="none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Criar</a:t>
            </a:r>
            <a:r>
              <a:rPr lang="en-US" sz="1200" b="1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um </a:t>
            </a:r>
            <a:r>
              <a:rPr lang="en-US" sz="1200" b="1" i="0" u="none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gráfico</a:t>
            </a:r>
            <a:r>
              <a:rPr lang="en-US" sz="1200" b="1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de barras.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i="1" u="none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US" sz="1200" b="1" i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Duração</a:t>
            </a:r>
            <a:r>
              <a:rPr lang="en-US" sz="1200" b="1" i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total: 30 </a:t>
            </a:r>
            <a:r>
              <a:rPr lang="en-US" sz="1200" b="1" i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minutos</a:t>
            </a:r>
            <a:r>
              <a:rPr lang="en-US" sz="1200" b="1" i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(15 </a:t>
            </a:r>
            <a:r>
              <a:rPr lang="en-US" sz="1200" b="1" i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minutos</a:t>
            </a:r>
            <a:r>
              <a:rPr lang="en-US" sz="1200" b="1" i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para </a:t>
            </a:r>
            <a:r>
              <a:rPr lang="en-US" sz="1200" b="1" i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os</a:t>
            </a:r>
            <a:r>
              <a:rPr lang="en-US" sz="1200" b="1" i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participantes</a:t>
            </a:r>
            <a:r>
              <a:rPr lang="en-US" sz="1200" b="1" i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, 15 </a:t>
            </a:r>
            <a:r>
              <a:rPr lang="en-US" sz="1200" b="1" i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minutos</a:t>
            </a:r>
            <a:r>
              <a:rPr lang="en-US" sz="1200" b="1" i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para o debate).</a:t>
            </a:r>
            <a:endParaRPr lang="en-US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endParaRPr dirty="0"/>
          </a:p>
        </p:txBody>
      </p:sp>
      <p:sp>
        <p:nvSpPr>
          <p:cNvPr id="942" name="Google Shape;942;p6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69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5" name="Google Shape;185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Notas do instrutor: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Este conjunto de dados mostra três casos de doentes com doença.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b="1" i="0" u="sng" dirty="0">
                <a:latin typeface="Arial" panose="020B0604020202020204" pitchFamily="34" charset="0"/>
                <a:cs typeface="Arial" panose="020B0604020202020204" pitchFamily="34" charset="0"/>
              </a:rPr>
              <a:t>Perguntar:</a:t>
            </a:r>
            <a:r>
              <a:rPr lang="en-US" b="1" i="0" u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0" i="0" dirty="0">
                <a:latin typeface="Arial" panose="020B0604020202020204" pitchFamily="34" charset="0"/>
                <a:cs typeface="Arial" panose="020B0604020202020204" pitchFamily="34" charset="0"/>
              </a:rPr>
              <a:t>Podem olhar para o conjunto de dados e ter uma ideia da distribuição por idade e sexo destes casos?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476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endParaRPr b="0" i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Dê a</a:t>
            </a:r>
            <a:r>
              <a:rPr lang="en-US" b="1" u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2-3 participantes a oportunidade de partilharem as suas respostas.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476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Reconhecer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as respostas. 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Responder: </a:t>
            </a:r>
            <a:r>
              <a:rPr lang="en-US" b="0" i="1" dirty="0">
                <a:latin typeface="Arial" panose="020B0604020202020204" pitchFamily="34" charset="0"/>
                <a:cs typeface="Arial" panose="020B0604020202020204" pitchFamily="34" charset="0"/>
              </a:rPr>
              <a:t>Sim, deve ser capaz de processar a informação de três casos (idades compreendidas entre os 9 e os 39 anos, 2 homens e 1 mulher).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6" name="Google Shape;186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7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Google Shape;950;p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51" name="Google Shape;951;p7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Arial" panose="020B0604020202020204" pitchFamily="34" charset="0"/>
                <a:cs typeface="Arial" panose="020B0604020202020204" pitchFamily="34" charset="0"/>
              </a:rPr>
              <a:t>Notas do instrutor: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endParaRPr sz="120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marR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r>
              <a:rPr lang="en-US" sz="1200" b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Exercício: Criar um gráfico de barras agrupadas</a:t>
            </a:r>
          </a:p>
          <a:p>
            <a:pPr marL="0" marR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endParaRPr sz="1200" i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rtl="0"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1200" b="1" i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Duração total: 30 minutos (15 minutos para os participantes, 15 minutos para o debate)</a:t>
            </a:r>
            <a:endParaRPr sz="1200" i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endParaRPr sz="1200" b="1" i="1">
              <a:solidFill>
                <a:srgbClr val="00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285750" marR="0" lvl="0" indent="-2857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1200" b="1" i="1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Siga estes passos para facilitar o exercício:</a:t>
            </a:r>
            <a:endParaRPr sz="1200" b="1" i="1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800100" marR="0" lvl="1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200" b="1" i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Peça aos participantes para trabalharem em pares.</a:t>
            </a:r>
            <a:endParaRPr sz="1200" b="1" i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marR="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200" b="1" i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Sugira aos participantes que revejam a tabela de idades por género antes de criarem um gráfico.</a:t>
            </a:r>
            <a:endParaRPr sz="1200" b="1" i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marR="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200" b="1" i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 participantes podem utilizar o papel quadriculado do seu livro de exercícios para criar o seu gráfico.</a:t>
            </a:r>
            <a:endParaRPr sz="1200" b="1" i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i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i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2" name="Google Shape;952;p7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70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" name="Google Shape;959;p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192838" cy="34845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60" name="Google Shape;960;p7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Este é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barras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agrupadas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mostra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categorias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grupo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etário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género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Peça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um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voluntário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descreva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seu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processo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completar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sucesso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barras.</a:t>
            </a:r>
            <a:endParaRPr lang="en-US" sz="1200" b="0" i="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628650" marR="0" lvl="1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Alguém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poderá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perguntar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 é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necessário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incluir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grupo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etário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30+,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vez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ninguém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30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anos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foi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diagnosticado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difteria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Esta é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pergunta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razoável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e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qualquer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das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opções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(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não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mostrar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no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grupo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etário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30+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eliminá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-lo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completamente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) é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aceitável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A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primeira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opção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aqui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apresentada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parece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ilustrar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investigadores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procuraram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difteria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neste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grupo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etário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não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encontraram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No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entanto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a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segunda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opção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(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não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incluir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categoria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30+ de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todo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) é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limpa e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coloca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tónica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na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localização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dados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61" name="Google Shape;961;p7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71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Google Shape;968;p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69" name="Google Shape;969;p7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método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seguinte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organização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dados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descritivos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mapa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70" name="Google Shape;970;p7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72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" name="Google Shape;974;p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5" name="Google Shape;975;p7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b="1" i="0" u="sng" dirty="0">
                <a:latin typeface="Arial" panose="020B0604020202020204" pitchFamily="34" charset="0"/>
                <a:cs typeface="Arial" panose="020B0604020202020204" pitchFamily="34" charset="0"/>
              </a:rPr>
              <a:t>Fazer</a:t>
            </a:r>
            <a:r>
              <a:rPr lang="en-US" b="1" i="0" u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uma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pergunta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no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diapositivo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solicitar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algumas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respostas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aos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participantes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. &lt;CLICAR&gt;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para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avançar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para o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diapositivo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com 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resposta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6" name="Google Shape;976;p7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73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" name="Google Shape;982;p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83" name="Google Shape;983;p7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b="1" u="sng" dirty="0" err="1">
                <a:latin typeface="Arial" panose="020B0604020202020204" pitchFamily="34" charset="0"/>
                <a:cs typeface="Arial" panose="020B0604020202020204" pitchFamily="34" charset="0"/>
              </a:rPr>
              <a:t>Discuta</a:t>
            </a:r>
            <a:r>
              <a:rPr lang="en-US" b="1" u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latin typeface="Arial" panose="020B0604020202020204" pitchFamily="34" charset="0"/>
                <a:cs typeface="Arial" panose="020B0604020202020204" pitchFamily="34" charset="0"/>
              </a:rPr>
              <a:t>brevemente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resposta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comparando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-a com as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respostas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dadas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pelos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participantes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84" name="Google Shape;984;p7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74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Google Shape;989;p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192838" cy="34845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90" name="Google Shape;990;p7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mapas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utilizados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descrever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distribuição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geográfica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doenças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localização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populações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clínicas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laboratórios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explorações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agrícolas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ranchos,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locais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exposição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etc. 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Embora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existam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muitos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tipos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diferentes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mapas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tipos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comuns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mapas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pontuais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mapas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área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Nos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mapas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pontuais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utilizados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símbolos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círculos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X's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outros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ícones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representar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doença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outros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eventos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tamanho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círculos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utilizados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mapas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pontuais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pode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proporcional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pessoas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doentes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o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constitui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estimativa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peso da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doença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Nos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mapas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área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sombreamento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coloração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áreas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distritos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províncias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países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utilizado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representar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variações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contagens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taxas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doença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91" name="Google Shape;991;p7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75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Google Shape;997;p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98" name="Google Shape;998;p7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Este 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provavelmente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mapa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famoso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saúde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pública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É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mapa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criado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John Snow,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médico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anestesista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Rainha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Inglaterra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era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também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epidemiologista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autodidata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Ele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cartografou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residências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pessoas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morreram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cólera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durante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epidemia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zona de Golden Square,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Londres,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1854.  Na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altura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muitos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cientistas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acreditavam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cólera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propagava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através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"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", mas John Snow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acreditava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cólera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propagava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pela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água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Assim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marcou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localizações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bombas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água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zona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verificou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centravam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torno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bomba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 Broad Street. 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pega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bomba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foi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retirada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epidemia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terminou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maioria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epidemiologistas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considera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investigação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nascimento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epidemiologia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campo!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99" name="Google Shape;999;p7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76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" name="Google Shape;1007;p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192838" cy="34845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8" name="Google Shape;1008;p7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Este é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mapa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área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mostra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distribuição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geográfica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peste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Madagáscar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durante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epidemia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peste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2017.  Note-se que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intensidade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coloração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reflecte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área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geográfica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; as cores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claras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reflectem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menos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peste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as cores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escuras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reflectem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peste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Além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disso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no canto superior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direito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desta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figura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encontra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-se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mapa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pequeno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mostra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localização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Madagáscar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(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cor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vermelha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)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largo da costa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sudeste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África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09" name="Google Shape;1009;p7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77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" name="Google Shape;1022;p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3" name="Google Shape;1023;p7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1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i="0" u="sng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Dizer</a:t>
            </a:r>
            <a:r>
              <a:rPr lang="en-US" sz="1200" b="1" i="0" u="sng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:</a:t>
            </a:r>
            <a:r>
              <a:rPr lang="en-US" sz="1200" b="1" i="0" u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processo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de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apresentação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de dados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em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tabelas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,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gráficos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e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mapas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faz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parte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da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fase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de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compilação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e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análise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do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ciclo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de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vigilância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.  No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caso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dos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sistemas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de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vigilância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One Health,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em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que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os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dados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estão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a ser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compilados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a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partir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de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múltiplos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sectores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,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estas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análises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,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gráficos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e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mapas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podem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ser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mais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complexos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, mas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fornecem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muito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mais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detalhes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sobre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o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verdadeiro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âmbito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do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problema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de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saúde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pública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. 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As </a:t>
            </a:r>
            <a:r>
              <a:rPr lang="en-US" sz="120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razões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incorporar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conceitos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de Uma Só </a:t>
            </a:r>
            <a:r>
              <a:rPr lang="en-US" sz="120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Saúde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nos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dados </a:t>
            </a:r>
            <a:r>
              <a:rPr lang="en-US" sz="120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relativos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eventos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saúde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na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interface </a:t>
            </a:r>
            <a:r>
              <a:rPr lang="en-US" sz="120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homem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-animal-</a:t>
            </a:r>
            <a:r>
              <a:rPr lang="en-US" sz="120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ambiente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prendem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-se com o facto de </a:t>
            </a:r>
            <a:r>
              <a:rPr lang="en-US" sz="120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animais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poderem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ser </a:t>
            </a:r>
            <a:r>
              <a:rPr lang="en-US" sz="120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sentinelas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doenças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que </a:t>
            </a:r>
            <a:r>
              <a:rPr lang="en-US" sz="120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podem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estar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vir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estar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ocorrer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populações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humanas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poderem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ser a </a:t>
            </a:r>
            <a:r>
              <a:rPr lang="en-US" sz="120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fonte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infeção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humana</a:t>
            </a:r>
            <a:r>
              <a:rPr lang="en-US" sz="120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i="0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Quattrocento Sans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i="0" u="sng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Dizer</a:t>
            </a:r>
            <a:r>
              <a:rPr lang="en-US" sz="1200" b="1" i="0" u="sng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:</a:t>
            </a:r>
            <a:r>
              <a:rPr lang="en-US" sz="1200" b="1" i="0" u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Utilizando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os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exemplos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seguintes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,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vamos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explorar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a forma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como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estas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análises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podem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ser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efectuadas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separadamente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ou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em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conjunto para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apresentar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b="0" i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os</a:t>
            </a:r>
            <a:r>
              <a:rPr lang="en-US" sz="1200" b="0" i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dados One Health. 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4" name="Google Shape;1024;p7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78</a:t>
            </a:fld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Google Shape;1037;p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192838" cy="34845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38" name="Google Shape;1038;p7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carbúnculo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doença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infecciosa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causada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bactéria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gram-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positiva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forma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bastonete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conhecida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Bacillus anthracis. 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carbúnculo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ocorre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naturalmente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no solo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afecta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normalmente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animais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domésticos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vida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selvagem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todo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mundo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Quando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animal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infetado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morre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a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bactéria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transforma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-se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esporos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quando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exposta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ao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oxigénio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Por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exemplo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carcaça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animal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infetado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é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cortada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lang="en-US" sz="1200" b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seres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humanos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infectados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carbúnculo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consumindo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produtos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animais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contaminados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bebendo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água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contaminada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esporos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inalando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esporos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fazendo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esporos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entrem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feridas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Por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exemplo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animal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infetado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bactéria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corpo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cortado,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bactéria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transforma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-se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esporos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8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8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8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39" name="Google Shape;1039;p7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79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5" name="Google Shape;195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Este conjunto de dados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mostra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três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casos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doentes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com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doença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b="1" i="0" u="sng" dirty="0" err="1">
                <a:latin typeface="Arial"/>
                <a:cs typeface="Arial"/>
              </a:rPr>
              <a:t>Perguntar</a:t>
            </a:r>
            <a:r>
              <a:rPr lang="en-US" b="1" i="1" u="sng" dirty="0">
                <a:latin typeface="Arial"/>
                <a:cs typeface="Arial"/>
              </a:rPr>
              <a:t>:</a:t>
            </a:r>
            <a:r>
              <a:rPr lang="en-US" b="1" i="1" u="none" dirty="0">
                <a:latin typeface="Arial"/>
                <a:cs typeface="Arial"/>
              </a:rPr>
              <a:t> </a:t>
            </a:r>
            <a:r>
              <a:rPr lang="en-US" b="0" i="0" dirty="0" err="1">
                <a:latin typeface="Arial"/>
                <a:cs typeface="Arial"/>
              </a:rPr>
              <a:t>Podem</a:t>
            </a:r>
            <a:r>
              <a:rPr lang="en-US" b="0" i="0" dirty="0">
                <a:latin typeface="Arial"/>
                <a:cs typeface="Arial"/>
              </a:rPr>
              <a:t> </a:t>
            </a:r>
            <a:r>
              <a:rPr lang="en-US" b="0" i="0" dirty="0" err="1">
                <a:latin typeface="Arial"/>
                <a:cs typeface="Arial"/>
              </a:rPr>
              <a:t>olhar</a:t>
            </a:r>
            <a:r>
              <a:rPr lang="en-US" b="0" i="0" dirty="0">
                <a:latin typeface="Arial"/>
                <a:cs typeface="Arial"/>
              </a:rPr>
              <a:t> para o conjunto de dados e </a:t>
            </a:r>
            <a:r>
              <a:rPr lang="en-US" b="0" i="0" dirty="0" err="1">
                <a:latin typeface="Arial"/>
                <a:cs typeface="Arial"/>
              </a:rPr>
              <a:t>ter</a:t>
            </a:r>
            <a:r>
              <a:rPr lang="en-US" b="0" i="0" dirty="0">
                <a:latin typeface="Arial"/>
                <a:cs typeface="Arial"/>
              </a:rPr>
              <a:t> </a:t>
            </a:r>
            <a:r>
              <a:rPr lang="en-US" b="0" i="0" dirty="0" err="1">
                <a:latin typeface="Arial"/>
                <a:cs typeface="Arial"/>
              </a:rPr>
              <a:t>uma</a:t>
            </a:r>
            <a:r>
              <a:rPr lang="en-US" b="0" i="0" dirty="0">
                <a:latin typeface="Arial"/>
                <a:cs typeface="Arial"/>
              </a:rPr>
              <a:t> </a:t>
            </a:r>
            <a:r>
              <a:rPr lang="en-US" b="0" i="0" dirty="0" err="1">
                <a:latin typeface="Arial"/>
                <a:cs typeface="Arial"/>
              </a:rPr>
              <a:t>ideia</a:t>
            </a:r>
            <a:r>
              <a:rPr lang="en-US" b="0" i="0" dirty="0">
                <a:latin typeface="Arial"/>
                <a:cs typeface="Arial"/>
              </a:rPr>
              <a:t> da </a:t>
            </a:r>
            <a:r>
              <a:rPr lang="en-US" b="0" i="0" dirty="0" err="1">
                <a:latin typeface="Arial"/>
                <a:cs typeface="Arial"/>
              </a:rPr>
              <a:t>distribuição</a:t>
            </a:r>
            <a:r>
              <a:rPr lang="en-US" b="0" i="0" dirty="0">
                <a:latin typeface="Arial"/>
                <a:cs typeface="Arial"/>
              </a:rPr>
              <a:t> </a:t>
            </a:r>
            <a:r>
              <a:rPr lang="en-US" b="0" i="0" dirty="0" err="1">
                <a:latin typeface="Arial"/>
                <a:cs typeface="Arial"/>
              </a:rPr>
              <a:t>por</a:t>
            </a:r>
            <a:r>
              <a:rPr lang="en-US" b="0" i="0" dirty="0">
                <a:latin typeface="Arial"/>
                <a:cs typeface="Arial"/>
              </a:rPr>
              <a:t> </a:t>
            </a:r>
            <a:r>
              <a:rPr lang="en-US" b="0" i="0" dirty="0" err="1">
                <a:latin typeface="Arial"/>
                <a:cs typeface="Arial"/>
              </a:rPr>
              <a:t>idade</a:t>
            </a:r>
            <a:r>
              <a:rPr lang="en-US" b="0" i="0" dirty="0">
                <a:latin typeface="Arial"/>
                <a:cs typeface="Arial"/>
              </a:rPr>
              <a:t> e </a:t>
            </a:r>
            <a:r>
              <a:rPr lang="en-US" b="0" i="0" dirty="0" err="1">
                <a:latin typeface="Arial"/>
                <a:cs typeface="Arial"/>
              </a:rPr>
              <a:t>sexo</a:t>
            </a:r>
            <a:r>
              <a:rPr lang="en-US" b="0" i="0" dirty="0">
                <a:latin typeface="Arial"/>
                <a:cs typeface="Arial"/>
              </a:rPr>
              <a:t> </a:t>
            </a:r>
            <a:r>
              <a:rPr lang="en-US" b="0" i="0" dirty="0" err="1">
                <a:latin typeface="Arial"/>
                <a:cs typeface="Arial"/>
              </a:rPr>
              <a:t>destes</a:t>
            </a:r>
            <a:r>
              <a:rPr lang="en-US" b="0" i="0" dirty="0">
                <a:latin typeface="Arial"/>
                <a:cs typeface="Arial"/>
              </a:rPr>
              <a:t> </a:t>
            </a:r>
            <a:r>
              <a:rPr lang="en-US" b="0" i="0" dirty="0" err="1">
                <a:latin typeface="Arial"/>
                <a:cs typeface="Arial"/>
              </a:rPr>
              <a:t>casos</a:t>
            </a:r>
            <a:r>
              <a:rPr lang="en-US" b="0" i="0" dirty="0">
                <a:latin typeface="Arial"/>
                <a:cs typeface="Arial"/>
              </a:rPr>
              <a:t>? </a:t>
            </a:r>
            <a:endParaRPr dirty="0">
              <a:latin typeface="Arial"/>
              <a:cs typeface="Arial"/>
            </a:endParaRPr>
          </a:p>
          <a:p>
            <a:pPr marL="2476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endParaRPr sz="1200" b="1" u="sng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Reconhecer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a(s) </a:t>
            </a:r>
            <a:r>
              <a:rPr lang="en-US" sz="1200" b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(s). </a:t>
            </a:r>
            <a:r>
              <a:rPr lang="en-US" sz="1200" b="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reforçar</a:t>
            </a:r>
            <a:r>
              <a:rPr lang="en-US" sz="1200" b="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a </a:t>
            </a:r>
            <a:r>
              <a:rPr lang="en-US" sz="1200" b="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resposta</a:t>
            </a:r>
            <a:r>
              <a:rPr lang="en-US" sz="1200" b="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correta</a:t>
            </a:r>
            <a:r>
              <a:rPr lang="en-US" sz="1200" b="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.  </a:t>
            </a:r>
            <a:r>
              <a:rPr lang="en-US" b="1" u="none" dirty="0">
                <a:latin typeface="Arial" panose="020B0604020202020204" pitchFamily="34" charset="0"/>
                <a:cs typeface="Arial" panose="020B0604020202020204" pitchFamily="34" charset="0"/>
              </a:rPr>
              <a:t>Responder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b="0" i="1" dirty="0">
                <a:latin typeface="Arial" panose="020B0604020202020204" pitchFamily="34" charset="0"/>
                <a:cs typeface="Arial" panose="020B0604020202020204" pitchFamily="34" charset="0"/>
              </a:rPr>
              <a:t>Sim, </a:t>
            </a:r>
            <a:r>
              <a:rPr lang="en-US" b="0" i="1" dirty="0" err="1">
                <a:latin typeface="Arial" panose="020B0604020202020204" pitchFamily="34" charset="0"/>
                <a:cs typeface="Arial" panose="020B0604020202020204" pitchFamily="34" charset="0"/>
              </a:rPr>
              <a:t>deve</a:t>
            </a:r>
            <a:r>
              <a:rPr lang="en-US" b="0" i="1" dirty="0">
                <a:latin typeface="Arial" panose="020B0604020202020204" pitchFamily="34" charset="0"/>
                <a:cs typeface="Arial" panose="020B0604020202020204" pitchFamily="34" charset="0"/>
              </a:rPr>
              <a:t> ser </a:t>
            </a:r>
            <a:r>
              <a:rPr lang="en-US" b="0" i="1" dirty="0" err="1">
                <a:latin typeface="Arial" panose="020B0604020202020204" pitchFamily="34" charset="0"/>
                <a:cs typeface="Arial" panose="020B0604020202020204" pitchFamily="34" charset="0"/>
              </a:rPr>
              <a:t>capaz</a:t>
            </a:r>
            <a:r>
              <a:rPr lang="en-US" b="0" i="1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b="0" i="1" dirty="0" err="1">
                <a:latin typeface="Arial" panose="020B0604020202020204" pitchFamily="34" charset="0"/>
                <a:cs typeface="Arial" panose="020B0604020202020204" pitchFamily="34" charset="0"/>
              </a:rPr>
              <a:t>processar</a:t>
            </a:r>
            <a:r>
              <a:rPr lang="en-US" b="0" i="1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b="0" i="1" dirty="0" err="1">
                <a:latin typeface="Arial" panose="020B0604020202020204" pitchFamily="34" charset="0"/>
                <a:cs typeface="Arial" panose="020B0604020202020204" pitchFamily="34" charset="0"/>
              </a:rPr>
              <a:t>informação</a:t>
            </a:r>
            <a:r>
              <a:rPr lang="en-US" b="0" i="1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b="0" i="1" dirty="0" err="1">
                <a:latin typeface="Arial" panose="020B0604020202020204" pitchFamily="34" charset="0"/>
                <a:cs typeface="Arial" panose="020B0604020202020204" pitchFamily="34" charset="0"/>
              </a:rPr>
              <a:t>três</a:t>
            </a:r>
            <a:r>
              <a:rPr lang="en-US" b="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0" i="1" dirty="0" err="1">
                <a:latin typeface="Arial" panose="020B0604020202020204" pitchFamily="34" charset="0"/>
                <a:cs typeface="Arial" panose="020B0604020202020204" pitchFamily="34" charset="0"/>
              </a:rPr>
              <a:t>casos</a:t>
            </a:r>
            <a:r>
              <a:rPr lang="en-US" b="0" i="1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b="0" i="1" dirty="0" err="1">
                <a:latin typeface="Arial" panose="020B0604020202020204" pitchFamily="34" charset="0"/>
                <a:cs typeface="Arial" panose="020B0604020202020204" pitchFamily="34" charset="0"/>
              </a:rPr>
              <a:t>idades</a:t>
            </a:r>
            <a:r>
              <a:rPr lang="en-US" b="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0" i="1" dirty="0" err="1">
                <a:latin typeface="Arial" panose="020B0604020202020204" pitchFamily="34" charset="0"/>
                <a:cs typeface="Arial" panose="020B0604020202020204" pitchFamily="34" charset="0"/>
              </a:rPr>
              <a:t>compreendidas</a:t>
            </a:r>
            <a:r>
              <a:rPr lang="en-US" b="0" i="1" dirty="0">
                <a:latin typeface="Arial" panose="020B0604020202020204" pitchFamily="34" charset="0"/>
                <a:cs typeface="Arial" panose="020B0604020202020204" pitchFamily="34" charset="0"/>
              </a:rPr>
              <a:t> entre </a:t>
            </a:r>
            <a:r>
              <a:rPr lang="en-US" b="0" i="1" dirty="0" err="1">
                <a:latin typeface="Arial" panose="020B0604020202020204" pitchFamily="34" charset="0"/>
                <a:cs typeface="Arial" panose="020B0604020202020204" pitchFamily="34" charset="0"/>
              </a:rPr>
              <a:t>os</a:t>
            </a:r>
            <a:r>
              <a:rPr lang="en-US" b="0" i="1" dirty="0">
                <a:latin typeface="Arial" panose="020B0604020202020204" pitchFamily="34" charset="0"/>
                <a:cs typeface="Arial" panose="020B0604020202020204" pitchFamily="34" charset="0"/>
              </a:rPr>
              <a:t> 9 e </a:t>
            </a:r>
            <a:r>
              <a:rPr lang="en-US" b="0" i="1" dirty="0" err="1">
                <a:latin typeface="Arial" panose="020B0604020202020204" pitchFamily="34" charset="0"/>
                <a:cs typeface="Arial" panose="020B0604020202020204" pitchFamily="34" charset="0"/>
              </a:rPr>
              <a:t>os</a:t>
            </a:r>
            <a:r>
              <a:rPr lang="en-US" b="0" i="1" dirty="0">
                <a:latin typeface="Arial" panose="020B0604020202020204" pitchFamily="34" charset="0"/>
                <a:cs typeface="Arial" panose="020B0604020202020204" pitchFamily="34" charset="0"/>
              </a:rPr>
              <a:t> 55 </a:t>
            </a:r>
            <a:r>
              <a:rPr lang="en-US" b="0" i="1" dirty="0" err="1">
                <a:latin typeface="Arial" panose="020B0604020202020204" pitchFamily="34" charset="0"/>
                <a:cs typeface="Arial" panose="020B0604020202020204" pitchFamily="34" charset="0"/>
              </a:rPr>
              <a:t>anos</a:t>
            </a:r>
            <a:r>
              <a:rPr lang="en-US" b="0" i="1" dirty="0">
                <a:latin typeface="Arial" panose="020B0604020202020204" pitchFamily="34" charset="0"/>
                <a:cs typeface="Arial" panose="020B0604020202020204" pitchFamily="34" charset="0"/>
              </a:rPr>
              <a:t>, 4 </a:t>
            </a:r>
            <a:r>
              <a:rPr lang="en-US" b="0" i="1" dirty="0" err="1">
                <a:latin typeface="Arial" panose="020B0604020202020204" pitchFamily="34" charset="0"/>
                <a:cs typeface="Arial" panose="020B0604020202020204" pitchFamily="34" charset="0"/>
              </a:rPr>
              <a:t>homens</a:t>
            </a:r>
            <a:r>
              <a:rPr lang="en-US" b="0" i="1" dirty="0">
                <a:latin typeface="Arial" panose="020B0604020202020204" pitchFamily="34" charset="0"/>
                <a:cs typeface="Arial" panose="020B0604020202020204" pitchFamily="34" charset="0"/>
              </a:rPr>
              <a:t> e 2 </a:t>
            </a:r>
            <a:r>
              <a:rPr lang="en-US" b="0" i="1" dirty="0" err="1">
                <a:latin typeface="Arial" panose="020B0604020202020204" pitchFamily="34" charset="0"/>
                <a:cs typeface="Arial" panose="020B0604020202020204" pitchFamily="34" charset="0"/>
              </a:rPr>
              <a:t>mulheres</a:t>
            </a:r>
            <a:r>
              <a:rPr lang="en-US" b="0" i="1" dirty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6" name="Google Shape;196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Google Shape;1046;p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192838" cy="34845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47" name="Google Shape;1047;p8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Comentário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prevenção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animais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pode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realizada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através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vacinação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rotina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animais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áreas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endémicas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da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eliminação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adequada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cadáveres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animais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importante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utilizar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equipamento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proteção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manusear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animais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evitar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consumo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animais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doentes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mortos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Por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último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manusear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animais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carcaças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animais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lave sempre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bem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mãos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!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48" name="Google Shape;1048;p8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80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" name="Google Shape;1055;p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56" name="Google Shape;1056;p8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Nesta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comparação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espécies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afectadas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localização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surto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sazonalidade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surtos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carbúnculo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durante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3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2014-17. </a:t>
            </a:r>
            <a:endParaRPr lang="en-US" sz="1200" b="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Perguntar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Esta é a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melhor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forma de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apresentar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estes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dados?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i="0" dirty="0">
              <a:latin typeface="Arial" panose="020B0604020202020204" pitchFamily="34" charset="0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i="0" u="sng" dirty="0" err="1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Confirmar</a:t>
            </a:r>
            <a:r>
              <a:rPr lang="en-US" sz="1200" b="1" i="0" u="none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a(s) </a:t>
            </a:r>
            <a:r>
              <a:rPr lang="en-US" sz="1200" b="0" i="0" dirty="0" err="1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0" i="0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(s). 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Trata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-se de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apresentação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concisa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mas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existe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componente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geográfica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um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mapa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pode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ser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melhor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forma de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apresentar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dados. </a:t>
            </a:r>
            <a:endParaRPr sz="1200" b="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200" b="0" i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Discutir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participantes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as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melhorias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sugeridas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o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quadro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endParaRPr sz="1200" b="1" i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57" name="Google Shape;1057;p8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81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" name="Google Shape;1063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64" name="Google Shape;1064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mostra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distribuição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carbúnculo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cutâneo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humano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entre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distritos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estudo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duas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regiões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Tanzânia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de 2006-2016. </a:t>
            </a:r>
            <a:endParaRPr lang="en-US" sz="1200" b="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Perguntar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Como é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melhoraria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?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i="0" u="sng" dirty="0" err="1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Confirmar</a:t>
            </a:r>
            <a:r>
              <a:rPr lang="en-US" sz="1200" b="1" i="0" u="none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a(s) </a:t>
            </a:r>
            <a:r>
              <a:rPr lang="en-US" sz="1200" b="0" i="0" dirty="0" err="1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0" i="0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(s).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Respostas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possíveis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Adicionar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verificar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áreas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onde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notificados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grandes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devem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surtos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são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consistentemente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elevados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;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comparar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humanos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dados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relativos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animais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surtos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etc. </a:t>
            </a:r>
            <a:endParaRPr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65" name="Google Shape;1065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82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" name="Google Shape;1072;p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73" name="Google Shape;1073;p8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mostra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distribuição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carbúnculo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bacteriano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animais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durante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estudo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2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Geórgia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endParaRPr lang="en-US" sz="1200" b="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Perguntar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Que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tipo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este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?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i="0" dirty="0">
              <a:latin typeface="Arial" panose="020B0604020202020204" pitchFamily="34" charset="0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i="0" u="sng" dirty="0" err="1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Confirmar</a:t>
            </a:r>
            <a:r>
              <a:rPr lang="en-US" sz="1200" b="1" i="0" u="none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a(s) </a:t>
            </a:r>
            <a:r>
              <a:rPr lang="en-US" sz="1200" b="0" i="0" dirty="0" err="1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0" i="0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(s). 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barras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empilhadas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i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Pergunte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Qual é a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vantagem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apresentar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estes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num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barras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empilhadas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?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i="0" dirty="0">
              <a:latin typeface="Arial" panose="020B0604020202020204" pitchFamily="34" charset="0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i="0" u="sng" dirty="0" err="1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Confirmar</a:t>
            </a:r>
            <a:r>
              <a:rPr lang="en-US" sz="1200" b="1" i="0" u="none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a(s) </a:t>
            </a:r>
            <a:r>
              <a:rPr lang="en-US" sz="1200" b="0" i="0" dirty="0" err="1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0" i="0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(s).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mensais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anuais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podem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ser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apresentados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conjunto. </a:t>
            </a:r>
            <a:endParaRPr b="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74" name="Google Shape;1074;p8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83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8036169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Google Shape;1084;p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5" name="Google Shape;1085;p8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gráfico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mostra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curva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epidémica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humanos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durante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surto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antraz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Zimbabué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lang="en-US" sz="1200" b="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Perguntar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que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humanos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atingiu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pico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?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i="0" u="sng" dirty="0" err="1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Confirmar</a:t>
            </a:r>
            <a:r>
              <a:rPr lang="en-US" sz="1200" b="1" i="0" u="none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a(s) </a:t>
            </a:r>
            <a:r>
              <a:rPr lang="en-US" sz="1200" b="0" i="0" dirty="0" err="1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0" i="0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(s).  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histograma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mostra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humanos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atingiram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pico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durante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primeira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semana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2014. </a:t>
            </a:r>
            <a:endParaRPr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anotações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mostram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datas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acontecimentos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comunicados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Departamento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Veterinário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possam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comparadas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com a curva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epidémica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endParaRPr lang="en-US" sz="1200" b="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Perguntar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acontecimento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acontecimentos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podem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levado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à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diminuição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humanos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?</a:t>
            </a:r>
          </a:p>
          <a:p>
            <a:pPr marL="171450" marR="0" lvl="0" indent="-171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i="0" u="sng" dirty="0" err="1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Confirmar</a:t>
            </a:r>
            <a:r>
              <a:rPr lang="en-US" sz="1200" b="1" i="0" u="none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a(s) </a:t>
            </a:r>
            <a:r>
              <a:rPr lang="en-US" sz="1200" b="0" i="0" dirty="0" err="1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0" i="0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(s).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vacinação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gado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contra o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carbúnculo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bacteriano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começou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na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semana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18 de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Dezembro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2014.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Outras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medidas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preventivas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podem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também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ter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sido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implementadas</a:t>
            </a:r>
            <a:r>
              <a:rPr lang="en-US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86" name="Google Shape;1086;p8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84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" name="Google Shape;1103;p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4" name="Google Shape;1104;p8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u="sng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mapa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mostra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mesmos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 do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diapositivo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69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foram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tabela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componente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geográfica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agora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apresentada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como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mapa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Esta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figura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contém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uma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vista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ampliada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distritos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afectados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a legenda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codifica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cores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número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intervalos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mapa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pequeno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mostra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localização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distritos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Tanzânia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05" name="Google Shape;1105;p8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85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" name="Google Shape;1114;p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15" name="Google Shape;1115;p8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Observação</a:t>
            </a:r>
            <a:r>
              <a:rPr lang="en-US" sz="1200" b="1" u="sng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Este é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mapa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pontual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carbúnculo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humano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durante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surto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no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Zimbabué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2014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afectou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duas alas. Uma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vez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área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afetada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pequena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um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mapa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detalhado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é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útil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identificar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elevações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aldeias,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estradas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massas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água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possam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ser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factores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risco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distribuição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propagação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animais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16" name="Google Shape;1116;p8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86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" name="Google Shape;1123;p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4" name="Google Shape;1124;p8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Notas</a:t>
            </a:r>
            <a:r>
              <a:rPr lang="en-US" sz="1200" b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</a:t>
            </a:r>
            <a:endParaRPr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endParaRPr lang="en-US" sz="1200" b="1" i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Faça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resumo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cada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dos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pontos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assinalados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Discuta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se </a:t>
            </a:r>
            <a:r>
              <a:rPr lang="en-US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necessário</a:t>
            </a:r>
            <a:r>
              <a:rPr lang="en-US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sz="1200" b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25" name="Google Shape;1125;p8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87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" name="Google Shape;1131;p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32" name="Google Shape;1132;p8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Notas do instrutor:</a:t>
            </a:r>
            <a:endParaRPr 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endParaRPr lang="en-US" sz="1200" b="1" i="1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1200" b="1" i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Faça um resumo de cada um dos pontos assinalados. Discuta se necessário.</a:t>
            </a:r>
            <a:endParaRPr lang="en-US" sz="1200" b="1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3" name="Google Shape;1133;p8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88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n-US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200" b="1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instrutor</a:t>
            </a:r>
            <a:r>
              <a:rPr lang="en-US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</a:pPr>
            <a:endParaRPr lang="en-US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71450" marR="0" indent="-171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b="1" i="0" u="sng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Peça</a:t>
            </a:r>
            <a:r>
              <a:rPr lang="en-US" sz="1200" b="1" i="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 </a:t>
            </a:r>
            <a:r>
              <a:rPr lang="en-US" sz="1200" b="0" i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um </a:t>
            </a:r>
            <a:r>
              <a:rPr lang="en-US" sz="1200" b="0" i="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voluntário</a:t>
            </a:r>
            <a:r>
              <a:rPr lang="en-US" sz="1200" b="0" i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que </a:t>
            </a:r>
            <a:r>
              <a:rPr lang="en-US" sz="1200" b="0" i="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leia</a:t>
            </a:r>
            <a:r>
              <a:rPr lang="en-US" sz="1200" b="0" i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os</a:t>
            </a:r>
            <a:r>
              <a:rPr lang="en-US" sz="1200" b="0" i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objectivos</a:t>
            </a:r>
            <a:r>
              <a:rPr lang="en-US" sz="1200" b="0" i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em</a:t>
            </a:r>
            <a:r>
              <a:rPr lang="en-US" sz="1200" b="0" i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voz</a:t>
            </a:r>
            <a:r>
              <a:rPr lang="en-US" sz="1200" b="0" i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alta.</a:t>
            </a:r>
            <a:endParaRPr lang="en-US" sz="1200" b="0" i="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1" i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1200" b="1" i="0" u="sng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Pergunte</a:t>
            </a:r>
            <a:r>
              <a:rPr lang="en-US" sz="1200" b="1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b="0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 </a:t>
            </a:r>
            <a:r>
              <a:rPr lang="en-US" sz="1200" b="0" i="0" u="none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estes</a:t>
            </a:r>
            <a:r>
              <a:rPr lang="en-US" sz="1200" b="0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b="0" i="0" u="none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objectivos</a:t>
            </a:r>
            <a:r>
              <a:rPr lang="en-US" sz="1200" b="0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b="0" i="0" u="none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foram</a:t>
            </a:r>
            <a:r>
              <a:rPr lang="en-US" sz="1200" b="0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b="0" i="0" u="none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adequadamente</a:t>
            </a:r>
            <a:r>
              <a:rPr lang="en-US" sz="1200" b="0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b="0" i="0" u="none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abordados</a:t>
            </a:r>
            <a:r>
              <a:rPr lang="en-US" sz="1200" b="0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lang="en-US" sz="1200" b="0" i="0" u="none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1200" b="1" i="0" u="sng" dirty="0" err="1">
                <a:effectLst/>
                <a:latin typeface="Arial"/>
                <a:ea typeface="Times New Roman" panose="02020603050405020304" pitchFamily="18" charset="0"/>
                <a:cs typeface="Arial"/>
              </a:rPr>
              <a:t>Perguntar</a:t>
            </a:r>
            <a:r>
              <a:rPr lang="en-US" sz="1200" b="1" i="0" u="none" dirty="0">
                <a:effectLst/>
                <a:latin typeface="Arial"/>
                <a:ea typeface="Times New Roman" panose="02020603050405020304" pitchFamily="18" charset="0"/>
                <a:cs typeface="Arial"/>
              </a:rPr>
              <a:t> </a:t>
            </a:r>
            <a:r>
              <a:rPr lang="en-US" sz="1200" b="0" i="0" u="none" dirty="0">
                <a:effectLst/>
                <a:latin typeface="Arial"/>
                <a:ea typeface="Times New Roman" panose="02020603050405020304" pitchFamily="18" charset="0"/>
                <a:cs typeface="Arial"/>
              </a:rPr>
              <a:t>se </a:t>
            </a:r>
            <a:r>
              <a:rPr lang="en-US" sz="1200" b="0" i="0" u="none" dirty="0" err="1">
                <a:effectLst/>
                <a:latin typeface="Arial"/>
                <a:ea typeface="Times New Roman" panose="02020603050405020304" pitchFamily="18" charset="0"/>
                <a:cs typeface="Arial"/>
              </a:rPr>
              <a:t>são</a:t>
            </a:r>
            <a:r>
              <a:rPr lang="en-US" sz="1200" b="0" i="0" u="none" dirty="0">
                <a:effectLst/>
                <a:latin typeface="Arial"/>
                <a:ea typeface="Times New Roman" panose="02020603050405020304" pitchFamily="18" charset="0"/>
                <a:cs typeface="Arial"/>
              </a:rPr>
              <a:t> </a:t>
            </a:r>
            <a:r>
              <a:rPr lang="en-US" sz="1200" b="0" i="0" u="none" dirty="0" err="1">
                <a:effectLst/>
                <a:latin typeface="Arial"/>
                <a:ea typeface="Times New Roman" panose="02020603050405020304" pitchFamily="18" charset="0"/>
                <a:cs typeface="Arial"/>
              </a:rPr>
              <a:t>necessários</a:t>
            </a:r>
            <a:r>
              <a:rPr lang="en-US" sz="1200" b="0" i="0" u="none" dirty="0">
                <a:effectLst/>
                <a:latin typeface="Arial"/>
                <a:ea typeface="Times New Roman" panose="02020603050405020304" pitchFamily="18" charset="0"/>
                <a:cs typeface="Arial"/>
              </a:rPr>
              <a:t> </a:t>
            </a:r>
            <a:r>
              <a:rPr lang="en-US" sz="1200" b="0" i="0" u="none" dirty="0" err="1">
                <a:effectLst/>
                <a:latin typeface="Arial"/>
                <a:ea typeface="Times New Roman" panose="02020603050405020304" pitchFamily="18" charset="0"/>
                <a:cs typeface="Arial"/>
              </a:rPr>
              <a:t>alguns</a:t>
            </a:r>
            <a:r>
              <a:rPr lang="en-US" sz="1200" b="0" i="0" u="none" dirty="0">
                <a:effectLst/>
                <a:latin typeface="Arial"/>
                <a:ea typeface="Times New Roman" panose="02020603050405020304" pitchFamily="18" charset="0"/>
                <a:cs typeface="Arial"/>
              </a:rPr>
              <a:t> </a:t>
            </a:r>
            <a:r>
              <a:rPr lang="en-US" sz="1200" b="0" i="0" u="none" dirty="0" err="1">
                <a:effectLst/>
                <a:latin typeface="Arial"/>
                <a:ea typeface="Times New Roman" panose="02020603050405020304" pitchFamily="18" charset="0"/>
                <a:cs typeface="Arial"/>
              </a:rPr>
              <a:t>esclarecimentos</a:t>
            </a:r>
            <a:r>
              <a:rPr lang="en-US" sz="1200" b="0" i="0" u="none" dirty="0">
                <a:effectLst/>
                <a:latin typeface="Arial"/>
                <a:ea typeface="Times New Roman" panose="02020603050405020304" pitchFamily="18" charset="0"/>
                <a:cs typeface="Arial"/>
              </a:rPr>
              <a:t>.  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lang="en-US" sz="1200" b="0" i="0" u="none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1200" b="1" i="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Responder </a:t>
            </a:r>
            <a:r>
              <a:rPr lang="en-US" sz="1200" b="1" i="0" u="sng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às</a:t>
            </a:r>
            <a:r>
              <a:rPr lang="en-US" sz="1200" b="1" i="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b="0" i="0" u="none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perguntas</a:t>
            </a:r>
            <a:r>
              <a:rPr lang="en-US" sz="1200" b="0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 </a:t>
            </a:r>
            <a:r>
              <a:rPr lang="en-US" sz="1200" b="0" i="0" u="none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ou</a:t>
            </a:r>
            <a:r>
              <a:rPr lang="en-US" sz="1200" b="0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b="0" i="0" u="none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esclarecer</a:t>
            </a:r>
            <a:r>
              <a:rPr lang="en-US" sz="1200" b="0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se </a:t>
            </a:r>
            <a:r>
              <a:rPr lang="en-US" sz="1200" b="0" i="0" u="none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necessário</a:t>
            </a:r>
            <a:r>
              <a:rPr lang="en-US" sz="1200" b="0" i="0" u="non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1200" b="1" i="1" u="sng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85697A-53E7-4ECD-9186-1E49D3D80F48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4268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5" name="Google Shape;205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Notas</a:t>
            </a:r>
            <a:r>
              <a:rPr lang="en-US" sz="1200" b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do </a:t>
            </a:r>
            <a:r>
              <a:rPr lang="en-US" sz="1200" b="1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instrutor</a:t>
            </a:r>
            <a:r>
              <a:rPr lang="en-US" sz="1200" b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endParaRPr sz="1200" b="1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 se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houvesse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40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ou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?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476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endParaRPr sz="1200" b="1" i="1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i="0" u="sng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Pergunte</a:t>
            </a:r>
            <a:r>
              <a:rPr lang="en-US" sz="1200" b="1" i="0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</a:t>
            </a:r>
            <a:r>
              <a:rPr lang="en-US" sz="1200" b="1" i="0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É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possível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descrever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distribuição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por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idade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sexo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destes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seu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supervisor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apenas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olhando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rapidamente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para </a:t>
            </a:r>
            <a:r>
              <a:rPr lang="en-US" sz="1200" b="0" i="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estes</a:t>
            </a:r>
            <a:r>
              <a:rPr lang="en-US" sz="1200" b="0" i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dados?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476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endParaRPr sz="1200" b="0" i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Reconhecer</a:t>
            </a:r>
            <a:r>
              <a:rPr lang="en-US" sz="1200" b="1" u="none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</a:t>
            </a:r>
            <a:r>
              <a:rPr lang="en-US" sz="1200" b="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a(s) </a:t>
            </a:r>
            <a:r>
              <a:rPr lang="en-US" sz="1200" b="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resposta</a:t>
            </a:r>
            <a:r>
              <a:rPr lang="en-US" sz="1200" b="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(s) </a:t>
            </a:r>
            <a:r>
              <a:rPr lang="en-US" sz="1200" b="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reforçando</a:t>
            </a:r>
            <a:r>
              <a:rPr lang="en-US" sz="1200" b="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a </a:t>
            </a:r>
            <a:r>
              <a:rPr lang="en-US" sz="1200" b="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resposta</a:t>
            </a:r>
            <a:r>
              <a:rPr lang="en-US" sz="1200" b="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 </a:t>
            </a:r>
            <a:r>
              <a:rPr lang="en-US" sz="1200" b="0" dirty="0" err="1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correta</a:t>
            </a:r>
            <a:r>
              <a:rPr lang="en-US" sz="1200" b="0" dirty="0"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. </a:t>
            </a:r>
            <a:r>
              <a:rPr lang="en-US" sz="12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Resposta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: </a:t>
            </a:r>
            <a:r>
              <a:rPr lang="en-US" sz="1200" b="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Não</a:t>
            </a:r>
            <a:r>
              <a:rPr lang="en-US" sz="1200" b="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476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endParaRPr sz="1200" b="0" u="sng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Dizer</a:t>
            </a:r>
            <a:r>
              <a:rPr lang="en-US" sz="1200" b="1" u="sng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:</a:t>
            </a:r>
            <a:r>
              <a:rPr lang="en-US" sz="1200" b="1" u="none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Quando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um conjunto de dados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tem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mais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que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apenas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alguns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casos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precisamos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de ferramentas para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ajudar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a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organizar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e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resumir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os</a:t>
            </a:r>
            <a:r>
              <a:rPr lang="en-US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dados.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476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71450" marR="0" lvl="0" indent="-1714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1200" b="1" u="sng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Pergunte</a:t>
            </a:r>
            <a:r>
              <a:rPr lang="en-US" sz="1200" b="1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0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se </a:t>
            </a:r>
            <a:r>
              <a:rPr lang="en-US" sz="1200" b="0" u="none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existem</a:t>
            </a:r>
            <a:r>
              <a:rPr lang="en-US" sz="1200" b="0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0" u="none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perguntas</a:t>
            </a:r>
            <a:r>
              <a:rPr lang="en-US" sz="1200" b="0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antes de </a:t>
            </a:r>
            <a:r>
              <a:rPr lang="en-US" sz="1200" b="0" u="none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passar</a:t>
            </a:r>
            <a:r>
              <a:rPr lang="en-US" sz="1200" b="0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0" u="none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ao</a:t>
            </a:r>
            <a:r>
              <a:rPr lang="en-US" sz="1200" b="0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0" u="none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diapositivo</a:t>
            </a:r>
            <a:r>
              <a:rPr lang="en-US" sz="1200" b="0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200" b="0" u="none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seguinte</a:t>
            </a:r>
            <a:r>
              <a:rPr lang="en-US" sz="1200" b="0" u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.</a:t>
            </a:r>
            <a:endParaRPr sz="120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6" name="Google Shape;206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9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Layouts/_rels/slideLayout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Layouts/_rels/slideLayout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Layouts/_rels/slideLayout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BCBA0E3-8F12-DE02-7156-ADAF19303223}"/>
              </a:ext>
            </a:extLst>
          </p:cNvPr>
          <p:cNvSpPr/>
          <p:nvPr/>
        </p:nvSpPr>
        <p:spPr>
          <a:xfrm>
            <a:off x="0" y="6728728"/>
            <a:ext cx="12192000" cy="203201"/>
          </a:xfrm>
          <a:prstGeom prst="rect">
            <a:avLst/>
          </a:prstGeom>
          <a:solidFill>
            <a:srgbClr val="1096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6250B61-CA87-D44C-E6B5-186384B3458D}"/>
              </a:ext>
            </a:extLst>
          </p:cNvPr>
          <p:cNvCxnSpPr/>
          <p:nvPr/>
        </p:nvCxnSpPr>
        <p:spPr>
          <a:xfrm>
            <a:off x="518160" y="1264888"/>
            <a:ext cx="11155680" cy="0"/>
          </a:xfrm>
          <a:prstGeom prst="line">
            <a:avLst/>
          </a:prstGeom>
          <a:ln w="50800">
            <a:solidFill>
              <a:srgbClr val="109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6F47D77-FD51-B78E-9697-A18E25F06BD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1601" y="4953232"/>
            <a:ext cx="2974848" cy="521208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b="1"/>
            </a:lvl1pPr>
          </a:lstStyle>
          <a:p>
            <a:pPr lvl="0"/>
            <a:r>
              <a:rPr lang="en-US" dirty="0"/>
              <a:t>Workshop #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AF7597B-B4C3-7115-0885-E06823DFB06C}"/>
              </a:ext>
            </a:extLst>
          </p:cNvPr>
          <p:cNvCxnSpPr/>
          <p:nvPr/>
        </p:nvCxnSpPr>
        <p:spPr>
          <a:xfrm>
            <a:off x="436228" y="5941994"/>
            <a:ext cx="11150779" cy="0"/>
          </a:xfrm>
          <a:prstGeom prst="line">
            <a:avLst/>
          </a:prstGeom>
          <a:ln w="50800">
            <a:solidFill>
              <a:srgbClr val="109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7D22B602-52E4-D036-0446-3B946A8D8CC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" y="279657"/>
            <a:ext cx="1920240" cy="8866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996AA8A-C5F1-70B6-7FC7-86027380F1F1}"/>
              </a:ext>
            </a:extLst>
          </p:cNvPr>
          <p:cNvSpPr txBox="1"/>
          <p:nvPr/>
        </p:nvSpPr>
        <p:spPr>
          <a:xfrm>
            <a:off x="9525001" y="6151452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/>
              <a:t>Version 3.0</a:t>
            </a:r>
          </a:p>
        </p:txBody>
      </p:sp>
      <p:pic>
        <p:nvPicPr>
          <p:cNvPr id="2" name="Picture 9">
            <a:extLst>
              <a:ext uri="{FF2B5EF4-FFF2-40B4-BE49-F238E27FC236}">
                <a16:creationId xmlns:a16="http://schemas.microsoft.com/office/drawing/2014/main" id="{E0708393-B392-61EE-F300-24A516E553C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7235207" y="1550094"/>
            <a:ext cx="4438633" cy="4105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>
            <a:extLst>
              <a:ext uri="{FF2B5EF4-FFF2-40B4-BE49-F238E27FC236}">
                <a16:creationId xmlns:a16="http://schemas.microsoft.com/office/drawing/2014/main" id="{B1D25929-50BD-729F-8087-0BB3443D81F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7235207" y="1550094"/>
            <a:ext cx="4438633" cy="4105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87B50E4-BB88-E53A-B429-2E2B9E6C278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8160" y="2110490"/>
            <a:ext cx="7607300" cy="15885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>
                <a:latin typeface="+mj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6D4176-B6D4-41B7-48C2-0936CA83333B}"/>
              </a:ext>
            </a:extLst>
          </p:cNvPr>
          <p:cNvSpPr txBox="1"/>
          <p:nvPr/>
        </p:nvSpPr>
        <p:spPr>
          <a:xfrm>
            <a:off x="520953" y="3105834"/>
            <a:ext cx="6451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i="1" dirty="0">
                <a:solidFill>
                  <a:srgbClr val="109648"/>
                </a:solidFill>
                <a:latin typeface="Franklin Gothic Medium" panose="020B0603020102020204" pitchFamily="34" charset="0"/>
              </a:rPr>
              <a:t>Using a One Health Approach</a:t>
            </a:r>
            <a:endParaRPr kumimoji="0" lang="en-US" sz="3600" b="0" i="1" u="none" strike="noStrike" kern="1200" cap="none" spc="0" normalizeH="0" baseline="0" noProof="0" dirty="0">
              <a:ln>
                <a:noFill/>
              </a:ln>
              <a:solidFill>
                <a:srgbClr val="109648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42D8E6C-6D51-4729-C637-F427A7A2C3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30534" y="279657"/>
            <a:ext cx="1443306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96516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Objectives Icon">
            <a:extLst>
              <a:ext uri="{FF2B5EF4-FFF2-40B4-BE49-F238E27FC236}">
                <a16:creationId xmlns:a16="http://schemas.microsoft.com/office/drawing/2014/main" id="{9147A5A8-D92D-B4E5-3D7F-A0589E45F7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3960" y="146159"/>
            <a:ext cx="939679" cy="895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2033EF92-E4D5-4276-7551-AF1D3EC82CA0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None/>
              <a:defRPr b="1"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At the end of this lesson, you will be able to: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Level 0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B58EC7-7629-12D9-5DBF-658FA277F825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17191D-AC48-87D0-3F3C-093BBAE15283}"/>
              </a:ext>
            </a:extLst>
          </p:cNvPr>
          <p:cNvSpPr txBox="1"/>
          <p:nvPr/>
        </p:nvSpPr>
        <p:spPr>
          <a:xfrm>
            <a:off x="838200" y="422510"/>
            <a:ext cx="105156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Learning Objectives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37A0136-1B03-6099-5C05-5070F1722097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51EB89-001E-3414-9EB4-98FE341421D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3EB989F-1171-345A-294E-8AB6BC87E5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70844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Objectives_Portugue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Objectives Icon">
            <a:extLst>
              <a:ext uri="{FF2B5EF4-FFF2-40B4-BE49-F238E27FC236}">
                <a16:creationId xmlns:a16="http://schemas.microsoft.com/office/drawing/2014/main" id="{9147A5A8-D92D-B4E5-3D7F-A0589E45F7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3960" y="146159"/>
            <a:ext cx="939679" cy="895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2033EF92-E4D5-4276-7551-AF1D3EC82CA0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None/>
              <a:defRPr b="1"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/>
              <a:t>At the end of this lesson, you will be able to: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Level 0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B58EC7-7629-12D9-5DBF-658FA277F825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17191D-AC48-87D0-3F3C-093BBAE15283}"/>
              </a:ext>
            </a:extLst>
          </p:cNvPr>
          <p:cNvSpPr txBox="1"/>
          <p:nvPr/>
        </p:nvSpPr>
        <p:spPr>
          <a:xfrm>
            <a:off x="838200" y="422510"/>
            <a:ext cx="105156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Objetivos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 de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aprendizagem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37A0136-1B03-6099-5C05-5070F1722097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51EB89-001E-3414-9EB4-98FE341421D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3EB989F-1171-345A-294E-8AB6BC87E5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467675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rveillance Cyc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C4E0B380-D1A2-CAC7-1336-0F66821A755B}"/>
              </a:ext>
            </a:extLst>
          </p:cNvPr>
          <p:cNvSpPr txBox="1"/>
          <p:nvPr/>
        </p:nvSpPr>
        <p:spPr>
          <a:xfrm>
            <a:off x="838200" y="422510"/>
            <a:ext cx="105156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Public Health Surveillance Cycle</a:t>
            </a:r>
            <a:endParaRPr lang="en-US" dirty="0"/>
          </a:p>
        </p:txBody>
      </p:sp>
      <p:graphicFrame>
        <p:nvGraphicFramePr>
          <p:cNvPr id="23" name="Diagram 22">
            <a:extLst>
              <a:ext uri="{FF2B5EF4-FFF2-40B4-BE49-F238E27FC236}">
                <a16:creationId xmlns:a16="http://schemas.microsoft.com/office/drawing/2014/main" id="{6A1551D6-1F43-EA83-79C8-B30499B342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6529144"/>
              </p:ext>
            </p:extLst>
          </p:nvPr>
        </p:nvGraphicFramePr>
        <p:xfrm>
          <a:off x="1231106" y="1557036"/>
          <a:ext cx="9729788" cy="4929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E1E58719-FE18-0CDF-A0D4-9454D66D905A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666BCF-E3C3-DC5C-2E21-E09A6F284ED7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872132-9FA7-1ADF-009C-44307E893E50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5D55F9-E597-D539-E999-29BBB1119D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1622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urveillance Cycle_Portugue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C4E0B380-D1A2-CAC7-1336-0F66821A755B}"/>
              </a:ext>
            </a:extLst>
          </p:cNvPr>
          <p:cNvSpPr txBox="1"/>
          <p:nvPr/>
        </p:nvSpPr>
        <p:spPr>
          <a:xfrm>
            <a:off x="838200" y="422510"/>
            <a:ext cx="105156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t-BR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Ciclo de vigilância em saúde pública</a:t>
            </a:r>
            <a:endParaRPr lang="en-US" sz="44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1E58719-FE18-0CDF-A0D4-9454D66D905A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666BCF-E3C3-DC5C-2E21-E09A6F284ED7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872132-9FA7-1ADF-009C-44307E893E5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5D55F9-E597-D539-E999-29BBB1119D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  <p:graphicFrame>
        <p:nvGraphicFramePr>
          <p:cNvPr id="3" name="Diagram 22">
            <a:extLst>
              <a:ext uri="{FF2B5EF4-FFF2-40B4-BE49-F238E27FC236}">
                <a16:creationId xmlns:a16="http://schemas.microsoft.com/office/drawing/2014/main" id="{BB39F81E-0727-4FD6-6262-A1EA77668744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2060346993"/>
              </p:ext>
            </p:extLst>
          </p:nvPr>
        </p:nvGraphicFramePr>
        <p:xfrm>
          <a:off x="1231106" y="1557036"/>
          <a:ext cx="9729788" cy="4929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307553740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rveillance Cycle + Moni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C4E0B380-D1A2-CAC7-1336-0F66821A755B}"/>
              </a:ext>
            </a:extLst>
          </p:cNvPr>
          <p:cNvSpPr txBox="1"/>
          <p:nvPr/>
        </p:nvSpPr>
        <p:spPr>
          <a:xfrm>
            <a:off x="838200" y="422510"/>
            <a:ext cx="105156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t-BR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Ciclo de Vigilância em Saúde Pública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6A95945-1B4F-18A0-3591-216AE73B49D2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11FA2A8-4F58-8C97-B6A6-7AD9C4742C16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D18A9FF-D000-A272-6125-FC21A3FDE53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7F95D9B-CFED-7F08-7896-E2D9DAE99B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  <p:graphicFrame>
        <p:nvGraphicFramePr>
          <p:cNvPr id="11" name="Diagram 22">
            <a:extLst>
              <a:ext uri="{FF2B5EF4-FFF2-40B4-BE49-F238E27FC236}">
                <a16:creationId xmlns:a16="http://schemas.microsoft.com/office/drawing/2014/main" id="{F7EE148B-7B73-9C85-A9BF-129896D3439C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4058049787"/>
              </p:ext>
            </p:extLst>
          </p:nvPr>
        </p:nvGraphicFramePr>
        <p:xfrm>
          <a:off x="1231106" y="1557036"/>
          <a:ext cx="9729788" cy="4929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2" name="Oval 11">
            <a:extLst>
              <a:ext uri="{FF2B5EF4-FFF2-40B4-BE49-F238E27FC236}">
                <a16:creationId xmlns:a16="http://schemas.microsoft.com/office/drawing/2014/main" id="{307E2525-0C20-BA90-F845-0421555E1ABC}"/>
              </a:ext>
            </a:extLst>
          </p:cNvPr>
          <p:cNvSpPr/>
          <p:nvPr userDrawn="1"/>
        </p:nvSpPr>
        <p:spPr>
          <a:xfrm>
            <a:off x="3057525" y="1857375"/>
            <a:ext cx="6486525" cy="4100513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3">
            <a:extLst>
              <a:ext uri="{FF2B5EF4-FFF2-40B4-BE49-F238E27FC236}">
                <a16:creationId xmlns:a16="http://schemas.microsoft.com/office/drawing/2014/main" id="{2F453C04-58F3-7DD6-B14A-FAD8529F189C}"/>
              </a:ext>
            </a:extLst>
          </p:cNvPr>
          <p:cNvSpPr txBox="1"/>
          <p:nvPr userDrawn="1"/>
        </p:nvSpPr>
        <p:spPr>
          <a:xfrm>
            <a:off x="3914774" y="3353633"/>
            <a:ext cx="47720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rgbClr val="00943B"/>
                </a:solidFill>
                <a:latin typeface="+mn-lt"/>
              </a:rPr>
              <a:t>MONITOR</a:t>
            </a:r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3DA39F93-A1BD-4042-306D-C812651201E3}"/>
              </a:ext>
            </a:extLst>
          </p:cNvPr>
          <p:cNvSpPr/>
          <p:nvPr userDrawn="1"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6">
            <a:extLst>
              <a:ext uri="{FF2B5EF4-FFF2-40B4-BE49-F238E27FC236}">
                <a16:creationId xmlns:a16="http://schemas.microsoft.com/office/drawing/2014/main" id="{1A7C487F-A9A3-8C8A-C07D-50BE9BB8CD79}"/>
              </a:ext>
            </a:extLst>
          </p:cNvPr>
          <p:cNvSpPr/>
          <p:nvPr userDrawn="1"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Picture 7">
            <a:extLst>
              <a:ext uri="{FF2B5EF4-FFF2-40B4-BE49-F238E27FC236}">
                <a16:creationId xmlns:a16="http://schemas.microsoft.com/office/drawing/2014/main" id="{87796404-F35D-4C83-370D-9898AA272EB2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17" name="Picture 8">
            <a:extLst>
              <a:ext uri="{FF2B5EF4-FFF2-40B4-BE49-F238E27FC236}">
                <a16:creationId xmlns:a16="http://schemas.microsoft.com/office/drawing/2014/main" id="{58715914-C09D-BD46-7543-BB6F1CE1F07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667806E3-5678-84C1-EA1C-EA9261E72AE8}"/>
              </a:ext>
            </a:extLst>
          </p:cNvPr>
          <p:cNvSpPr/>
          <p:nvPr userDrawn="1"/>
        </p:nvSpPr>
        <p:spPr>
          <a:xfrm>
            <a:off x="3057525" y="1857375"/>
            <a:ext cx="6486525" cy="4100513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9">
            <a:extLst>
              <a:ext uri="{FF2B5EF4-FFF2-40B4-BE49-F238E27FC236}">
                <a16:creationId xmlns:a16="http://schemas.microsoft.com/office/drawing/2014/main" id="{DD0D73C0-31B9-28C7-D726-D4E3632B0889}"/>
              </a:ext>
            </a:extLst>
          </p:cNvPr>
          <p:cNvSpPr txBox="1"/>
          <p:nvPr userDrawn="1"/>
        </p:nvSpPr>
        <p:spPr>
          <a:xfrm>
            <a:off x="3481754" y="3353633"/>
            <a:ext cx="55098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rgbClr val="00943B"/>
                </a:solidFill>
                <a:latin typeface="+mn-lt"/>
              </a:rPr>
              <a:t>MONITORAR</a:t>
            </a:r>
          </a:p>
        </p:txBody>
      </p:sp>
    </p:spTree>
    <p:extLst>
      <p:ext uri="{BB962C8B-B14F-4D97-AF65-F5344CB8AC3E}">
        <p14:creationId xmlns:p14="http://schemas.microsoft.com/office/powerpoint/2010/main" val="3373203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urveillance Cycle + Monitor Portugue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C4E0B380-D1A2-CAC7-1336-0F66821A755B}"/>
              </a:ext>
            </a:extLst>
          </p:cNvPr>
          <p:cNvSpPr txBox="1"/>
          <p:nvPr/>
        </p:nvSpPr>
        <p:spPr>
          <a:xfrm>
            <a:off x="838200" y="422510"/>
            <a:ext cx="105156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t-BR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Ciclo de Vigilância em Saúde Pública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6A95945-1B4F-18A0-3591-216AE73B49D2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11FA2A8-4F58-8C97-B6A6-7AD9C4742C16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D18A9FF-D000-A272-6125-FC21A3FDE53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7F95D9B-CFED-7F08-7896-E2D9DAE99B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  <p:graphicFrame>
        <p:nvGraphicFramePr>
          <p:cNvPr id="11" name="Diagram 22">
            <a:extLst>
              <a:ext uri="{FF2B5EF4-FFF2-40B4-BE49-F238E27FC236}">
                <a16:creationId xmlns:a16="http://schemas.microsoft.com/office/drawing/2014/main" id="{32E73FE1-E202-93BB-6C4C-63FA5C6E21B1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4058049787"/>
              </p:ext>
            </p:extLst>
          </p:nvPr>
        </p:nvGraphicFramePr>
        <p:xfrm>
          <a:off x="1231106" y="1557036"/>
          <a:ext cx="9729788" cy="4929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2" name="Oval 11">
            <a:extLst>
              <a:ext uri="{FF2B5EF4-FFF2-40B4-BE49-F238E27FC236}">
                <a16:creationId xmlns:a16="http://schemas.microsoft.com/office/drawing/2014/main" id="{7D966AB4-1993-2F29-5443-6A25A2C3F654}"/>
              </a:ext>
            </a:extLst>
          </p:cNvPr>
          <p:cNvSpPr/>
          <p:nvPr userDrawn="1"/>
        </p:nvSpPr>
        <p:spPr>
          <a:xfrm>
            <a:off x="3057525" y="1857375"/>
            <a:ext cx="6486525" cy="4100513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3">
            <a:extLst>
              <a:ext uri="{FF2B5EF4-FFF2-40B4-BE49-F238E27FC236}">
                <a16:creationId xmlns:a16="http://schemas.microsoft.com/office/drawing/2014/main" id="{DB6DA9E4-42C8-511D-B37A-AE75027D8023}"/>
              </a:ext>
            </a:extLst>
          </p:cNvPr>
          <p:cNvSpPr txBox="1"/>
          <p:nvPr userDrawn="1"/>
        </p:nvSpPr>
        <p:spPr>
          <a:xfrm>
            <a:off x="3914774" y="3353633"/>
            <a:ext cx="47720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rgbClr val="00943B"/>
                </a:solidFill>
                <a:latin typeface="+mn-lt"/>
              </a:rPr>
              <a:t>MONITOR</a:t>
            </a:r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9AA09595-3C1C-930D-513C-562CE5BF435A}"/>
              </a:ext>
            </a:extLst>
          </p:cNvPr>
          <p:cNvSpPr/>
          <p:nvPr userDrawn="1"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6">
            <a:extLst>
              <a:ext uri="{FF2B5EF4-FFF2-40B4-BE49-F238E27FC236}">
                <a16:creationId xmlns:a16="http://schemas.microsoft.com/office/drawing/2014/main" id="{BA7C0651-80F6-E04B-200D-0CCEC2C3CE10}"/>
              </a:ext>
            </a:extLst>
          </p:cNvPr>
          <p:cNvSpPr/>
          <p:nvPr userDrawn="1"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Picture 7">
            <a:extLst>
              <a:ext uri="{FF2B5EF4-FFF2-40B4-BE49-F238E27FC236}">
                <a16:creationId xmlns:a16="http://schemas.microsoft.com/office/drawing/2014/main" id="{1AEAF86D-3DCA-23AF-593B-3E884FFCD8ED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17" name="Picture 8">
            <a:extLst>
              <a:ext uri="{FF2B5EF4-FFF2-40B4-BE49-F238E27FC236}">
                <a16:creationId xmlns:a16="http://schemas.microsoft.com/office/drawing/2014/main" id="{F798873B-5B20-44AA-E0D8-678A2C1385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1C6C23FD-DEF5-0B36-18D3-EEFAA0290683}"/>
              </a:ext>
            </a:extLst>
          </p:cNvPr>
          <p:cNvSpPr/>
          <p:nvPr userDrawn="1"/>
        </p:nvSpPr>
        <p:spPr>
          <a:xfrm>
            <a:off x="3057525" y="1857375"/>
            <a:ext cx="6486525" cy="4100513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9">
            <a:extLst>
              <a:ext uri="{FF2B5EF4-FFF2-40B4-BE49-F238E27FC236}">
                <a16:creationId xmlns:a16="http://schemas.microsoft.com/office/drawing/2014/main" id="{C250F287-E6A1-9797-3F94-A8C49CF23399}"/>
              </a:ext>
            </a:extLst>
          </p:cNvPr>
          <p:cNvSpPr txBox="1"/>
          <p:nvPr userDrawn="1"/>
        </p:nvSpPr>
        <p:spPr>
          <a:xfrm>
            <a:off x="3481754" y="3353633"/>
            <a:ext cx="55098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rgbClr val="00943B"/>
                </a:solidFill>
                <a:latin typeface="+mn-lt"/>
              </a:rPr>
              <a:t>MONITORAR</a:t>
            </a:r>
          </a:p>
        </p:txBody>
      </p:sp>
    </p:spTree>
    <p:extLst>
      <p:ext uri="{BB962C8B-B14F-4D97-AF65-F5344CB8AC3E}">
        <p14:creationId xmlns:p14="http://schemas.microsoft.com/office/powerpoint/2010/main" val="4020861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</p:bldLst>
  </p:timing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covery_Dialo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Discovery Dialogue ">
            <a:extLst>
              <a:ext uri="{FF2B5EF4-FFF2-40B4-BE49-F238E27FC236}">
                <a16:creationId xmlns:a16="http://schemas.microsoft.com/office/drawing/2014/main" id="{CDFA0117-4129-C330-FEBE-24C8668D61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3961" y="146159"/>
            <a:ext cx="939678" cy="939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4AE688D-D5E1-F6F4-EACC-630908F1B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200"/>
            <a:ext cx="9752215" cy="8001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BE3BCCD1-CBDB-B768-424C-657C8206754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0310963-AC01-4579-B570-C8CE6E846F94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5FD2873-8152-A97C-05E1-5BAA30214544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16F905B-FA46-9E15-5E84-F20DBC57262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3489529-E55F-B5D2-2D02-64FE512A51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636194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iscovery_Dialo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Discovery Dialogue ">
            <a:extLst>
              <a:ext uri="{FF2B5EF4-FFF2-40B4-BE49-F238E27FC236}">
                <a16:creationId xmlns:a16="http://schemas.microsoft.com/office/drawing/2014/main" id="{CDFA0117-4129-C330-FEBE-24C8668D61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3961" y="146159"/>
            <a:ext cx="939678" cy="939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4AE688D-D5E1-F6F4-EACC-630908F1B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7675"/>
            <a:ext cx="9752215" cy="800100"/>
          </a:xfrm>
          <a:prstGeom prst="rect">
            <a:avLst/>
          </a:prstGeom>
          <a:solidFill>
            <a:srgbClr val="E7C2F6"/>
          </a:solidFill>
          <a:ln>
            <a:noFill/>
          </a:ln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BE3BCCD1-CBDB-B768-424C-657C8206754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873DDE5-43DB-6819-60A1-F3D03D0BB970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E91E8D-034D-93A4-BF8D-2AE79CF3689C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21F133-A657-4C3A-8C25-6EE6CF8F812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5A6E8D-7399-87ED-5775-F6B9EABC71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951563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ED9B6-017E-8CE5-A472-13ACC530A5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57200"/>
            <a:ext cx="9752215" cy="8001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Exercise X.XX</a:t>
            </a:r>
          </a:p>
        </p:txBody>
      </p:sp>
      <p:pic>
        <p:nvPicPr>
          <p:cNvPr id="9" name="Picture 7" descr="Activity Icon">
            <a:extLst>
              <a:ext uri="{FF2B5EF4-FFF2-40B4-BE49-F238E27FC236}">
                <a16:creationId xmlns:a16="http://schemas.microsoft.com/office/drawing/2014/main" id="{CC351CD5-5871-CC3F-EEC5-309B9ABF3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575" y="146157"/>
            <a:ext cx="939679" cy="939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BC5F78B-F129-F09F-12E9-7055CEFAB7AA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5FD15B-5221-B042-3376-0C208EFC76B2}"/>
              </a:ext>
            </a:extLst>
          </p:cNvPr>
          <p:cNvSpPr txBox="1"/>
          <p:nvPr/>
        </p:nvSpPr>
        <p:spPr>
          <a:xfrm>
            <a:off x="1007013" y="2951946"/>
            <a:ext cx="10177974" cy="954107"/>
          </a:xfrm>
          <a:prstGeom prst="rect">
            <a:avLst/>
          </a:prstGeom>
          <a:noFill/>
          <a:ln w="38100">
            <a:solidFill>
              <a:srgbClr val="00140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To complete the exercise, </a:t>
            </a:r>
          </a:p>
          <a:p>
            <a:pPr algn="ctr"/>
            <a:r>
              <a:rPr lang="en-US" sz="2800" dirty="0"/>
              <a:t>please turn to your Participant Exercise Book.</a:t>
            </a:r>
            <a:endParaRPr lang="en-US" sz="2800" strike="sngStrike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7FBA9CF-C98F-1F1B-D8B6-CBADD58EF832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6D6A8C-B61F-6D09-4254-7FF12FB98C6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3BC1284-77BC-F5D6-B3D6-86D806320F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0246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ctivity_Portugue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ED9B6-017E-8CE5-A472-13ACC530A5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57200"/>
            <a:ext cx="9752215" cy="8001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Exercise X.XX</a:t>
            </a:r>
          </a:p>
        </p:txBody>
      </p:sp>
      <p:pic>
        <p:nvPicPr>
          <p:cNvPr id="9" name="Picture 7" descr="Activity Icon">
            <a:extLst>
              <a:ext uri="{FF2B5EF4-FFF2-40B4-BE49-F238E27FC236}">
                <a16:creationId xmlns:a16="http://schemas.microsoft.com/office/drawing/2014/main" id="{CC351CD5-5871-CC3F-EEC5-309B9ABF3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575" y="146157"/>
            <a:ext cx="939679" cy="939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BC5F78B-F129-F09F-12E9-7055CEFAB7AA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5FD15B-5221-B042-3376-0C208EFC76B2}"/>
              </a:ext>
            </a:extLst>
          </p:cNvPr>
          <p:cNvSpPr txBox="1"/>
          <p:nvPr/>
        </p:nvSpPr>
        <p:spPr>
          <a:xfrm>
            <a:off x="1007013" y="2951946"/>
            <a:ext cx="10177974" cy="954107"/>
          </a:xfrm>
          <a:prstGeom prst="rect">
            <a:avLst/>
          </a:prstGeom>
          <a:noFill/>
          <a:ln w="38100">
            <a:solidFill>
              <a:srgbClr val="00140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800" dirty="0"/>
              <a:t>Para completar o exercício, consulte o seu Caderno de Exercícios do Participante.</a:t>
            </a:r>
            <a:endParaRPr lang="en-US" sz="2800" strike="sngStrike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7FBA9CF-C98F-1F1B-D8B6-CBADD58EF832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6D6A8C-B61F-6D09-4254-7FF12FB98C6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3BC1284-77BC-F5D6-B3D6-86D806320F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76533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BCBA0E3-8F12-DE02-7156-ADAF19303223}"/>
              </a:ext>
            </a:extLst>
          </p:cNvPr>
          <p:cNvSpPr/>
          <p:nvPr/>
        </p:nvSpPr>
        <p:spPr>
          <a:xfrm>
            <a:off x="0" y="6728728"/>
            <a:ext cx="12192000" cy="203201"/>
          </a:xfrm>
          <a:prstGeom prst="rect">
            <a:avLst/>
          </a:prstGeom>
          <a:solidFill>
            <a:srgbClr val="1096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6250B61-CA87-D44C-E6B5-186384B3458D}"/>
              </a:ext>
            </a:extLst>
          </p:cNvPr>
          <p:cNvCxnSpPr/>
          <p:nvPr/>
        </p:nvCxnSpPr>
        <p:spPr>
          <a:xfrm>
            <a:off x="518160" y="1264888"/>
            <a:ext cx="11155680" cy="0"/>
          </a:xfrm>
          <a:prstGeom prst="line">
            <a:avLst/>
          </a:prstGeom>
          <a:ln w="50800">
            <a:solidFill>
              <a:srgbClr val="109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AF7597B-B4C3-7115-0885-E06823DFB06C}"/>
              </a:ext>
            </a:extLst>
          </p:cNvPr>
          <p:cNvCxnSpPr/>
          <p:nvPr/>
        </p:nvCxnSpPr>
        <p:spPr>
          <a:xfrm>
            <a:off x="436228" y="5941994"/>
            <a:ext cx="11150779" cy="0"/>
          </a:xfrm>
          <a:prstGeom prst="line">
            <a:avLst/>
          </a:prstGeom>
          <a:ln w="50800">
            <a:solidFill>
              <a:srgbClr val="109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996AA8A-C5F1-70B6-7FC7-86027380F1F1}"/>
              </a:ext>
            </a:extLst>
          </p:cNvPr>
          <p:cNvSpPr txBox="1"/>
          <p:nvPr/>
        </p:nvSpPr>
        <p:spPr>
          <a:xfrm>
            <a:off x="9525001" y="6151452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/>
              <a:t>Version 3.0</a:t>
            </a:r>
          </a:p>
        </p:txBody>
      </p:sp>
      <p:pic>
        <p:nvPicPr>
          <p:cNvPr id="2" name="Picture 9">
            <a:extLst>
              <a:ext uri="{FF2B5EF4-FFF2-40B4-BE49-F238E27FC236}">
                <a16:creationId xmlns:a16="http://schemas.microsoft.com/office/drawing/2014/main" id="{E0708393-B392-61EE-F300-24A516E553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7235207" y="1550094"/>
            <a:ext cx="4438633" cy="4105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>
            <a:extLst>
              <a:ext uri="{FF2B5EF4-FFF2-40B4-BE49-F238E27FC236}">
                <a16:creationId xmlns:a16="http://schemas.microsoft.com/office/drawing/2014/main" id="{B1D25929-50BD-729F-8087-0BB3443D81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7235207" y="1550094"/>
            <a:ext cx="4438633" cy="4105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8E0E470-0C04-CD4C-666A-67502DF04E7C}"/>
              </a:ext>
            </a:extLst>
          </p:cNvPr>
          <p:cNvSpPr txBox="1"/>
          <p:nvPr/>
        </p:nvSpPr>
        <p:spPr>
          <a:xfrm>
            <a:off x="518160" y="3851013"/>
            <a:ext cx="6451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i="1" dirty="0">
                <a:solidFill>
                  <a:srgbClr val="109648"/>
                </a:solidFill>
                <a:latin typeface="Franklin Gothic Medium" panose="020B0603020102020204" pitchFamily="34" charset="0"/>
              </a:rPr>
              <a:t>Using a One Health Approach</a:t>
            </a:r>
            <a:endParaRPr kumimoji="0" lang="en-US" sz="3600" b="0" i="1" u="none" strike="noStrike" kern="1200" cap="none" spc="0" normalizeH="0" baseline="0" noProof="0" dirty="0">
              <a:ln>
                <a:noFill/>
              </a:ln>
              <a:solidFill>
                <a:srgbClr val="109648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87B50E4-BB88-E53A-B429-2E2B9E6C278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8160" y="2110490"/>
            <a:ext cx="7607300" cy="15885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>
                <a:latin typeface="+mj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0A4CD0BD-F2A5-9DCC-DF01-52B7349057C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1601" y="4953232"/>
            <a:ext cx="2974848" cy="521208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b="1"/>
            </a:lvl1pPr>
          </a:lstStyle>
          <a:p>
            <a:pPr lvl="0"/>
            <a:r>
              <a:rPr lang="en-US" dirty="0"/>
              <a:t>Workshop #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29E049-DE89-B63F-B8F6-6A84D53927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0534" y="279657"/>
            <a:ext cx="1443306" cy="9144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B8725D3-C7D0-0F7C-BF19-27163F73E385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" y="279657"/>
            <a:ext cx="1920240" cy="88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92802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ctivity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 descr="Activity Icon">
            <a:extLst>
              <a:ext uri="{FF2B5EF4-FFF2-40B4-BE49-F238E27FC236}">
                <a16:creationId xmlns:a16="http://schemas.microsoft.com/office/drawing/2014/main" id="{CC351CD5-5871-CC3F-EEC5-309B9ABF3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575" y="146157"/>
            <a:ext cx="939679" cy="939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B8E4CD8-3493-B8DB-1C53-E586220D62B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B813282-141B-B4DD-80BD-8C256489A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7675"/>
            <a:ext cx="9752215" cy="8001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FC30EE-4E25-6C7E-8377-6A46BC2365CB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D2FF57C-9C69-54AF-F8B2-BEBC7258011D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E2D5C3-86B4-2021-98BF-0CEE5CDD82E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29D48D4-75C8-59B7-3925-F10675A6BA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943604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ctivity_Answ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 descr="Activity Icon">
            <a:extLst>
              <a:ext uri="{FF2B5EF4-FFF2-40B4-BE49-F238E27FC236}">
                <a16:creationId xmlns:a16="http://schemas.microsoft.com/office/drawing/2014/main" id="{CC351CD5-5871-CC3F-EEC5-309B9ABF3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575" y="146157"/>
            <a:ext cx="939679" cy="939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B8E4CD8-3493-B8DB-1C53-E586220D62B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B813282-141B-B4DD-80BD-8C256489A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7675"/>
            <a:ext cx="9752215" cy="8001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FC30EE-4E25-6C7E-8377-6A46BC2365CB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04CD4AB-5899-EC47-36C7-6280531A5123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63DF97-FB46-826E-889B-427B7A0F5A7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DDACD0-D5A9-DCEA-75C8-7066B6E38E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178547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Heal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ED9B6-017E-8CE5-A472-13ACC530A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200"/>
            <a:ext cx="9752215" cy="8001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B8E4CD8-3493-B8DB-1C53-E586220D62B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</p:txBody>
      </p:sp>
      <p:pic>
        <p:nvPicPr>
          <p:cNvPr id="8" name="Picture 7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56497B94-BA8A-615F-A310-69C10004D1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2404" y="128052"/>
            <a:ext cx="1223563" cy="122356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3726634-4910-673A-DA30-7686280E4599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7D0720C-6B77-83E2-40D2-CB855EA83DBC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530E1F-7EF0-EEAA-1E8F-7973FCEE4A4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E001A98-CD2F-BF37-8BDB-E6F388E6DE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548816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CF023CA-73B6-B91A-F8EC-8CF0CB10C79B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243F1E9-ADA9-6E2A-AB31-594A70AC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200"/>
            <a:ext cx="10515600" cy="8001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1111021-4F1D-405C-4F10-B31870C589B9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AE977D-16C7-AAB2-4AEB-EB1089E4B5D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28FD81-DF63-DFE0-3655-40CF22A2E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721618"/>
      </p:ext>
    </p:extLst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ED9B6-017E-8CE5-A472-13ACC530A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2573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770386-F95F-461A-72F1-871066C9B939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3D9761C-B841-0BFC-50E3-32FA1F43FA79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C4FA01-299B-BC8D-9C36-8E7D368F779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A409412-CFCD-F3FF-71D8-427A4908DB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48614"/>
      </p:ext>
    </p:extLst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19B4A-B8B6-989A-D46E-007108FA7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8239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267ED3-C392-EC61-3599-169B8475B9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73345"/>
            <a:ext cx="5157787" cy="5217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EC667D-414C-9FC8-B69F-22627A5DD04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2111433"/>
            <a:ext cx="5157787" cy="403167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 marL="685800" indent="-228600"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buClr>
                <a:srgbClr val="109648"/>
              </a:buClr>
              <a:defRPr/>
            </a:lvl4pPr>
            <a:lvl5pPr marL="2057400" indent="-228600"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  <a:p>
            <a:pPr lvl="5"/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65D03D-24B7-A316-A2BC-01AE2BD269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473345"/>
            <a:ext cx="5183188" cy="5217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01F6D531-FBC4-462D-E18C-EAD2B50B49F2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170612" y="2111433"/>
            <a:ext cx="5157787" cy="403167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 marL="685800" indent="-228600"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buClr>
                <a:srgbClr val="109648"/>
              </a:buClr>
              <a:defRPr/>
            </a:lvl4pPr>
            <a:lvl5pPr marL="2057400" indent="-228600"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  <a:p>
            <a:pPr lvl="5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7F10DB2-E88B-7B35-F4F7-EBA7E7D5FB6A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EEFBFF7-FE76-582A-10D0-3700E8E83E71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B10DA3A-09FB-5DC5-032F-1B5BB3F8FAA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0D36ABF-CD83-3C0F-E472-5FE0F4038B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861178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eren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18CD85D-3785-586C-EAAE-FD67CC709A6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 sz="2400"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0"/>
            <a:r>
              <a:rPr lang="en-US" dirty="0"/>
              <a:t>Level 0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899A327-1A19-2BE0-9914-12C224ADDC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57200"/>
            <a:ext cx="10515600" cy="8001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1B2EC1A-26AC-AC4C-556E-39528BD4A073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5E78E6E-72AF-13CB-576C-7501F4F9058D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2B32D3-D914-C12F-4126-229E831D19B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66EE439-A0E7-D2FF-0910-46428FDA84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768174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8C36BF7-72A3-3A95-B253-F12F366439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937483-9282-4A70-F92D-1D1CFFE29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FB5E6D-5BAD-CC9B-69C9-9CBB45045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833508-4B97-19F9-5654-F86BA0A7271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96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0A74EA-FF24-D258-AA73-6CB93340F63C}"/>
              </a:ext>
            </a:extLst>
          </p:cNvPr>
          <p:cNvSpPr/>
          <p:nvPr/>
        </p:nvSpPr>
        <p:spPr>
          <a:xfrm>
            <a:off x="9540691" y="6196031"/>
            <a:ext cx="2651760" cy="731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7317499-96E7-3335-CB25-D67CC5E5DC0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A26A8E7-12C8-E575-B4A7-1418AB17ED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9852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F563C3A-6C07-DF13-2F88-3EB1DF7784C8}"/>
              </a:ext>
            </a:extLst>
          </p:cNvPr>
          <p:cNvSpPr/>
          <p:nvPr/>
        </p:nvSpPr>
        <p:spPr>
          <a:xfrm>
            <a:off x="0" y="0"/>
            <a:ext cx="12192000" cy="6356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701D2E6-8E45-127C-9D69-66B4258EC3A5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4BC32A3-A65C-DA8F-ABD4-BC975F9F4717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8FBEA7-8B93-2797-9DE5-88EBDE4EFA46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9181AE0-03F4-F621-D748-0E02EE1D9A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185170"/>
      </p:ext>
    </p:extLst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 1 w/ Reference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18CD85D-3785-586C-EAAE-FD67CC709A6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899A327-1A19-2BE0-9914-12C224ADD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200"/>
            <a:ext cx="10515600" cy="8001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84F70607-85CE-FE58-E529-70AA7F84ED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6510232"/>
            <a:ext cx="4772594" cy="21124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" b="0"/>
            </a:lvl1pPr>
          </a:lstStyle>
          <a:p>
            <a:pPr lvl="0"/>
            <a:r>
              <a:rPr lang="en-US" dirty="0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34014926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 2 Portugue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BCBA0E3-8F12-DE02-7156-ADAF19303223}"/>
              </a:ext>
            </a:extLst>
          </p:cNvPr>
          <p:cNvSpPr/>
          <p:nvPr/>
        </p:nvSpPr>
        <p:spPr>
          <a:xfrm>
            <a:off x="0" y="6728728"/>
            <a:ext cx="12192000" cy="203201"/>
          </a:xfrm>
          <a:prstGeom prst="rect">
            <a:avLst/>
          </a:prstGeom>
          <a:solidFill>
            <a:srgbClr val="1096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6250B61-CA87-D44C-E6B5-186384B3458D}"/>
              </a:ext>
            </a:extLst>
          </p:cNvPr>
          <p:cNvCxnSpPr/>
          <p:nvPr/>
        </p:nvCxnSpPr>
        <p:spPr>
          <a:xfrm>
            <a:off x="518160" y="1264888"/>
            <a:ext cx="11155680" cy="0"/>
          </a:xfrm>
          <a:prstGeom prst="line">
            <a:avLst/>
          </a:prstGeom>
          <a:ln w="50800">
            <a:solidFill>
              <a:srgbClr val="109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AF7597B-B4C3-7115-0885-E06823DFB06C}"/>
              </a:ext>
            </a:extLst>
          </p:cNvPr>
          <p:cNvCxnSpPr/>
          <p:nvPr/>
        </p:nvCxnSpPr>
        <p:spPr>
          <a:xfrm>
            <a:off x="436228" y="5941994"/>
            <a:ext cx="11150779" cy="0"/>
          </a:xfrm>
          <a:prstGeom prst="line">
            <a:avLst/>
          </a:prstGeom>
          <a:ln w="50800">
            <a:solidFill>
              <a:srgbClr val="109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996AA8A-C5F1-70B6-7FC7-86027380F1F1}"/>
              </a:ext>
            </a:extLst>
          </p:cNvPr>
          <p:cNvSpPr txBox="1"/>
          <p:nvPr/>
        </p:nvSpPr>
        <p:spPr>
          <a:xfrm>
            <a:off x="9525001" y="6151452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/>
              <a:t>Version 3.0</a:t>
            </a:r>
          </a:p>
        </p:txBody>
      </p:sp>
      <p:pic>
        <p:nvPicPr>
          <p:cNvPr id="2" name="Picture 9">
            <a:extLst>
              <a:ext uri="{FF2B5EF4-FFF2-40B4-BE49-F238E27FC236}">
                <a16:creationId xmlns:a16="http://schemas.microsoft.com/office/drawing/2014/main" id="{E0708393-B392-61EE-F300-24A516E553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7235207" y="1550094"/>
            <a:ext cx="4438633" cy="4105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>
            <a:extLst>
              <a:ext uri="{FF2B5EF4-FFF2-40B4-BE49-F238E27FC236}">
                <a16:creationId xmlns:a16="http://schemas.microsoft.com/office/drawing/2014/main" id="{B1D25929-50BD-729F-8087-0BB3443D81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7235207" y="1550094"/>
            <a:ext cx="4438633" cy="4105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8E0E470-0C04-CD4C-666A-67502DF04E7C}"/>
              </a:ext>
            </a:extLst>
          </p:cNvPr>
          <p:cNvSpPr txBox="1"/>
          <p:nvPr/>
        </p:nvSpPr>
        <p:spPr>
          <a:xfrm>
            <a:off x="518160" y="3528227"/>
            <a:ext cx="70385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600" i="1" dirty="0">
                <a:solidFill>
                  <a:srgbClr val="109648"/>
                </a:solidFill>
                <a:latin typeface="+mj-lt"/>
              </a:rPr>
              <a:t>Abordagem de Uma Só Saúde</a:t>
            </a:r>
            <a:endParaRPr lang="pt-BR" sz="3600" dirty="0">
              <a:solidFill>
                <a:srgbClr val="109648"/>
              </a:solidFill>
              <a:latin typeface="+mj-lt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1" u="none" strike="noStrike" kern="1200" cap="none" spc="0" normalizeH="0" baseline="0" noProof="0" dirty="0">
              <a:ln>
                <a:noFill/>
              </a:ln>
              <a:solidFill>
                <a:srgbClr val="109648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87B50E4-BB88-E53A-B429-2E2B9E6C278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8160" y="2110490"/>
            <a:ext cx="7607300" cy="15885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>
                <a:latin typeface="+mj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0A4CD0BD-F2A5-9DCC-DF01-52B7349057C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1601" y="4953232"/>
            <a:ext cx="2974848" cy="521208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b="1"/>
            </a:lvl1pPr>
          </a:lstStyle>
          <a:p>
            <a:pPr lvl="0"/>
            <a:r>
              <a:rPr lang="en-US" dirty="0" err="1"/>
              <a:t>Oficina</a:t>
            </a:r>
            <a:r>
              <a:rPr lang="en-US" dirty="0"/>
              <a:t> #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29E049-DE89-B63F-B8F6-6A84D53927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0534" y="279657"/>
            <a:ext cx="1443306" cy="9144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B8725D3-C7D0-0F7C-BF19-27163F73E385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" y="279657"/>
            <a:ext cx="1920240" cy="88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254953"/>
      </p:ext>
    </p:extLst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Custom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18CD85D-3785-586C-EAAE-FD67CC709A6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/>
              <a:t>Level 0</a:t>
            </a:r>
          </a:p>
          <a:p>
            <a:pPr lvl="1"/>
            <a:r>
              <a:rPr lang="en-US"/>
              <a:t>Level 1</a:t>
            </a:r>
          </a:p>
          <a:p>
            <a:pPr lvl="2"/>
            <a:r>
              <a:rPr lang="en-US"/>
              <a:t>Level 2</a:t>
            </a:r>
          </a:p>
          <a:p>
            <a:pPr lvl="3"/>
            <a:r>
              <a:rPr lang="en-US"/>
              <a:t>Level 3</a:t>
            </a:r>
          </a:p>
          <a:p>
            <a:pPr lvl="4"/>
            <a:r>
              <a:rPr lang="en-US"/>
              <a:t>Level 4</a:t>
            </a:r>
          </a:p>
          <a:p>
            <a:pPr lvl="5"/>
            <a:r>
              <a:rPr lang="en-US"/>
              <a:t>Level 5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899A327-1A19-2BE0-9914-12C224ADD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200"/>
            <a:ext cx="10515600" cy="8001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84F70607-85CE-FE58-E529-70AA7F84ED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6510232"/>
            <a:ext cx="4772594" cy="21124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" b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1063000143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ED9B6-017E-8CE5-A472-13ACC530A5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57200"/>
            <a:ext cx="9752215" cy="8001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Exercise X.XX</a:t>
            </a:r>
          </a:p>
        </p:txBody>
      </p:sp>
      <p:pic>
        <p:nvPicPr>
          <p:cNvPr id="9" name="Picture 7" descr="Activity Icon">
            <a:extLst>
              <a:ext uri="{FF2B5EF4-FFF2-40B4-BE49-F238E27FC236}">
                <a16:creationId xmlns:a16="http://schemas.microsoft.com/office/drawing/2014/main" id="{CC351CD5-5871-CC3F-EEC5-309B9ABF3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575" y="146157"/>
            <a:ext cx="939679" cy="939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BC5F78B-F129-F09F-12E9-7055CEFAB7AA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791BF66-13A8-BA66-0F31-11493DE6241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8222" y="6330789"/>
            <a:ext cx="1136199" cy="505373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50473E-64CE-71CB-DD07-24B4F16D2BF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/>
              <a:t>Level 0</a:t>
            </a:r>
          </a:p>
          <a:p>
            <a:pPr lvl="1"/>
            <a:r>
              <a:rPr lang="en-US"/>
              <a:t>Level 1</a:t>
            </a:r>
          </a:p>
          <a:p>
            <a:pPr lvl="2"/>
            <a:r>
              <a:rPr lang="en-US"/>
              <a:t>Level 2</a:t>
            </a:r>
          </a:p>
          <a:p>
            <a:pPr lvl="3"/>
            <a:r>
              <a:rPr lang="en-US"/>
              <a:t>Level 3</a:t>
            </a:r>
          </a:p>
          <a:p>
            <a:pPr lvl="4"/>
            <a:r>
              <a:rPr lang="en-US"/>
              <a:t>Level 4</a:t>
            </a:r>
          </a:p>
          <a:p>
            <a:pPr lvl="5"/>
            <a:r>
              <a:rPr lang="en-US"/>
              <a:t>Level 5</a:t>
            </a:r>
          </a:p>
        </p:txBody>
      </p:sp>
    </p:spTree>
    <p:extLst>
      <p:ext uri="{BB962C8B-B14F-4D97-AF65-F5344CB8AC3E}">
        <p14:creationId xmlns:p14="http://schemas.microsoft.com/office/powerpoint/2010/main" val="2059735573"/>
      </p:ext>
    </p:extLst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058"/>
          <p:cNvSpPr txBox="1">
            <a:spLocks noChangeArrowheads="1"/>
          </p:cNvSpPr>
          <p:nvPr/>
        </p:nvSpPr>
        <p:spPr bwMode="auto">
          <a:xfrm>
            <a:off x="0" y="6400800"/>
            <a:ext cx="508000" cy="3048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fld id="{2C7CEF8F-31C2-481E-A98D-355C0FD99D90}" type="slidenum">
              <a:rPr lang="en-US" altLang="en-US" sz="1400" smtClean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pPr algn="ctr" eaLnBrk="1" hangingPunct="1">
                <a:spcBef>
                  <a:spcPct val="50000"/>
                </a:spcBef>
                <a:defRPr/>
              </a:pPr>
              <a:t>‹#›</a:t>
            </a:fld>
            <a:endParaRPr lang="en-US" altLang="en-US" sz="1400">
              <a:latin typeface="Franklin Gothic Medium Cond" panose="020B06060304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 Box 2070"/>
          <p:cNvSpPr txBox="1">
            <a:spLocks noChangeArrowheads="1"/>
          </p:cNvSpPr>
          <p:nvPr/>
        </p:nvSpPr>
        <p:spPr bwMode="auto">
          <a:xfrm>
            <a:off x="304800" y="6248400"/>
            <a:ext cx="4876800" cy="457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400">
                <a:solidFill>
                  <a:schemeClr val="bg1"/>
                </a:solidFill>
                <a:latin typeface="Franklin Gothic Medium" pitchFamily="34" charset="0"/>
              </a:rPr>
              <a:t>Epidemiologic Bias</a:t>
            </a:r>
          </a:p>
        </p:txBody>
      </p:sp>
      <p:pic>
        <p:nvPicPr>
          <p:cNvPr id="5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6801" y="6108700"/>
            <a:ext cx="895351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6705601"/>
            <a:ext cx="11226800" cy="136525"/>
          </a:xfrm>
          <a:prstGeom prst="rect">
            <a:avLst/>
          </a:prstGeom>
          <a:solidFill>
            <a:srgbClr val="0095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cxnSp>
        <p:nvCxnSpPr>
          <p:cNvPr id="7" name="Straight Connector 6"/>
          <p:cNvCxnSpPr/>
          <p:nvPr/>
        </p:nvCxnSpPr>
        <p:spPr>
          <a:xfrm>
            <a:off x="548218" y="1314450"/>
            <a:ext cx="11095567" cy="0"/>
          </a:xfrm>
          <a:prstGeom prst="line">
            <a:avLst/>
          </a:prstGeom>
          <a:ln w="38100">
            <a:solidFill>
              <a:srgbClr val="0F9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13360"/>
            <a:ext cx="11094720" cy="1005840"/>
          </a:xfrm>
        </p:spPr>
        <p:txBody>
          <a:bodyPr anchor="b"/>
          <a:lstStyle>
            <a:lvl1pPr algn="l">
              <a:lnSpc>
                <a:spcPct val="90000"/>
              </a:lnSpc>
              <a:defRPr b="0">
                <a:latin typeface="Franklin Gothic Medium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25504886"/>
      </p:ext>
    </p:extLst>
  </p:cSld>
  <p:clrMapOvr>
    <a:masterClrMapping/>
  </p:clrMapOvr>
  <p:transition/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BCBA0E3-8F12-DE02-7156-ADAF19303223}"/>
              </a:ext>
            </a:extLst>
          </p:cNvPr>
          <p:cNvSpPr/>
          <p:nvPr/>
        </p:nvSpPr>
        <p:spPr>
          <a:xfrm>
            <a:off x="0" y="6728728"/>
            <a:ext cx="12192000" cy="203201"/>
          </a:xfrm>
          <a:prstGeom prst="rect">
            <a:avLst/>
          </a:prstGeom>
          <a:solidFill>
            <a:srgbClr val="1096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6250B61-CA87-D44C-E6B5-186384B3458D}"/>
              </a:ext>
            </a:extLst>
          </p:cNvPr>
          <p:cNvCxnSpPr/>
          <p:nvPr/>
        </p:nvCxnSpPr>
        <p:spPr>
          <a:xfrm>
            <a:off x="518160" y="1264888"/>
            <a:ext cx="11155680" cy="0"/>
          </a:xfrm>
          <a:prstGeom prst="line">
            <a:avLst/>
          </a:prstGeom>
          <a:ln w="50800">
            <a:solidFill>
              <a:srgbClr val="109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AF7597B-B4C3-7115-0885-E06823DFB06C}"/>
              </a:ext>
            </a:extLst>
          </p:cNvPr>
          <p:cNvCxnSpPr/>
          <p:nvPr/>
        </p:nvCxnSpPr>
        <p:spPr>
          <a:xfrm>
            <a:off x="436228" y="5941994"/>
            <a:ext cx="11150779" cy="0"/>
          </a:xfrm>
          <a:prstGeom prst="line">
            <a:avLst/>
          </a:prstGeom>
          <a:ln w="50800">
            <a:solidFill>
              <a:srgbClr val="109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7D22B602-52E4-D036-0446-3B946A8D8CC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" y="279657"/>
            <a:ext cx="2297447" cy="886664"/>
          </a:xfrm>
          <a:prstGeom prst="rect">
            <a:avLst/>
          </a:prstGeom>
        </p:spPr>
      </p:pic>
      <p:pic>
        <p:nvPicPr>
          <p:cNvPr id="2" name="Picture 9">
            <a:extLst>
              <a:ext uri="{FF2B5EF4-FFF2-40B4-BE49-F238E27FC236}">
                <a16:creationId xmlns:a16="http://schemas.microsoft.com/office/drawing/2014/main" id="{E0708393-B392-61EE-F300-24A516E553C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7235207" y="1550094"/>
            <a:ext cx="4438633" cy="4105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>
            <a:extLst>
              <a:ext uri="{FF2B5EF4-FFF2-40B4-BE49-F238E27FC236}">
                <a16:creationId xmlns:a16="http://schemas.microsoft.com/office/drawing/2014/main" id="{B1D25929-50BD-729F-8087-0BB3443D81F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7235207" y="1550094"/>
            <a:ext cx="4438633" cy="4105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87B50E4-BB88-E53A-B429-2E2B9E6C278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8160" y="2110490"/>
            <a:ext cx="7607300" cy="15885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>
                <a:latin typeface="+mj-lt"/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580600595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18CD85D-3785-586C-EAAE-FD67CC709A6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899A327-1A19-2BE0-9914-12C224ADD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200"/>
            <a:ext cx="10515600" cy="8001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A012C0-4146-57D0-F2EE-F33DF63A53C0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021BEC2-3E62-8BE6-B836-8522EE537AF6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3686C4-24F1-3BAA-1FD4-8CA36F6279A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B5E66C7-7E2D-D81F-DFA2-1921F4B71A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329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ED9B6-017E-8CE5-A472-13ACC530A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2573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2989720-4EA0-0ABF-4B88-73F1B5D3232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2B9E2F4-D3AC-A449-86D8-F09A9F3D375F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FFA21DF-0497-84CA-7B71-F8DCCAB60667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38680D-53E4-2ED5-E587-27E737DD741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50114D3-9FDA-8A2D-C38C-96A0F0C012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90035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18CD85D-3785-586C-EAAE-FD67CC709A6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899A327-1A19-2BE0-9914-12C224ADD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200"/>
            <a:ext cx="10515600" cy="8001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A012C0-4146-57D0-F2EE-F33DF63A53C0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021BEC2-3E62-8BE6-B836-8522EE537AF6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3686C4-24F1-3BAA-1FD4-8CA36F6279A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B5E66C7-7E2D-D81F-DFA2-1921F4B71A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35E1334E-27DD-2790-DD80-9381F9A8A14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65953" y="6510232"/>
            <a:ext cx="4772594" cy="21124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" b="0"/>
            </a:lvl1pPr>
          </a:lstStyle>
          <a:p>
            <a:pPr lvl="0"/>
            <a:r>
              <a:rPr lang="en-US" dirty="0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3771729134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 2 w/ Reference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ED9B6-017E-8CE5-A472-13ACC530A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2573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2989720-4EA0-0ABF-4B88-73F1B5D3232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2B9E2F4-D3AC-A449-86D8-F09A9F3D375F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60DC5D29-8967-A3DA-AC9D-DD46AA10AA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65953" y="6510232"/>
            <a:ext cx="4772594" cy="21124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" b="0"/>
            </a:lvl1pPr>
          </a:lstStyle>
          <a:p>
            <a:pPr lvl="0"/>
            <a:r>
              <a:rPr lang="en-US" dirty="0"/>
              <a:t>Reference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5BB4E67-6010-D6C5-3C74-C87172FA7B23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117103-9F89-0FDF-E8A7-2B01562F82A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4983902-74ED-87F7-369B-B57637D470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865802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38A0263-8F01-A34A-CA1A-199C37225B7F}"/>
              </a:ext>
            </a:extLst>
          </p:cNvPr>
          <p:cNvSpPr txBox="1"/>
          <p:nvPr/>
        </p:nvSpPr>
        <p:spPr>
          <a:xfrm>
            <a:off x="838200" y="422510"/>
            <a:ext cx="61436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Course Icons 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Key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D550D9-A1A6-D2B6-52FF-3C612CDDD960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7" name="Google Shape;36;p14">
            <a:extLst>
              <a:ext uri="{FF2B5EF4-FFF2-40B4-BE49-F238E27FC236}">
                <a16:creationId xmlns:a16="http://schemas.microsoft.com/office/drawing/2014/main" id="{1B90ED4D-4DD1-FD4C-88A0-C837BE2188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9026918"/>
              </p:ext>
            </p:extLst>
          </p:nvPr>
        </p:nvGraphicFramePr>
        <p:xfrm>
          <a:off x="1505065" y="1917027"/>
          <a:ext cx="9181875" cy="4276738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836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5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252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 dirty="0">
                          <a:solidFill>
                            <a:schemeClr val="tx1"/>
                          </a:solidFill>
                        </a:rPr>
                        <a:t>Icon</a:t>
                      </a:r>
                      <a:endParaRPr b="1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 dirty="0">
                          <a:solidFill>
                            <a:schemeClr val="tx1"/>
                          </a:solidFill>
                        </a:rPr>
                        <a:t>Use</a:t>
                      </a:r>
                      <a:endParaRPr b="1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5042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Objectives </a:t>
                      </a:r>
                      <a:r>
                        <a:rPr lang="en-US" sz="2000" b="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of</a:t>
                      </a:r>
                      <a:r>
                        <a:rPr lang="en-US" sz="200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the lesson</a:t>
                      </a:r>
                      <a:endParaRPr sz="2000"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5042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Discovery Dialogue </a:t>
                      </a:r>
                      <a:r>
                        <a:rPr lang="en-US" sz="200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invites sharing of ideas and experiences</a:t>
                      </a:r>
                      <a:endParaRPr sz="2000"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312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Activity </a:t>
                      </a:r>
                      <a:r>
                        <a:rPr lang="en-US" sz="2000" b="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completed by </a:t>
                      </a:r>
                      <a:r>
                        <a:rPr lang="en-US" sz="200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individual or group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01012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Highlight </a:t>
                      </a:r>
                      <a:r>
                        <a:rPr lang="en-US" sz="2000" b="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of </a:t>
                      </a:r>
                      <a:r>
                        <a:rPr lang="en-US" sz="200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multisectoral or One Health approach</a:t>
                      </a: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8" name="Google Shape;37;p14" descr="Objectives Icon">
            <a:extLst>
              <a:ext uri="{FF2B5EF4-FFF2-40B4-BE49-F238E27FC236}">
                <a16:creationId xmlns:a16="http://schemas.microsoft.com/office/drawing/2014/main" id="{CBB9782B-A8E1-C65D-9AF3-6E3BFB6811BE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947380" y="2445209"/>
            <a:ext cx="888251" cy="777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38;p14" descr="Discovery Dialogue ">
            <a:extLst>
              <a:ext uri="{FF2B5EF4-FFF2-40B4-BE49-F238E27FC236}">
                <a16:creationId xmlns:a16="http://schemas.microsoft.com/office/drawing/2014/main" id="{7CD87E88-EB7B-B47D-75A4-EF92C6B2236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29764" y="3387005"/>
            <a:ext cx="888251" cy="777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39;p14" descr="Activity Icon">
            <a:extLst>
              <a:ext uri="{FF2B5EF4-FFF2-40B4-BE49-F238E27FC236}">
                <a16:creationId xmlns:a16="http://schemas.microsoft.com/office/drawing/2014/main" id="{2A7635B7-817C-CFE7-27AD-FB050C7307E0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21623" y="4334684"/>
            <a:ext cx="888251" cy="777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41;p1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5E0F6D3-E023-08E2-7F13-386E4CE55BE2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802921" y="5192453"/>
            <a:ext cx="1121434" cy="113851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F85320-B0B4-8FE9-5CA1-40BC34F9E9FB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9005EF2-BA1D-B693-DEA9-D13F2E9D00C0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D38710-0883-42F9-1E0A-77A9BD571B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610683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ustom Layout_Portugue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38A0263-8F01-A34A-CA1A-199C37225B7F}"/>
              </a:ext>
            </a:extLst>
          </p:cNvPr>
          <p:cNvSpPr txBox="1"/>
          <p:nvPr/>
        </p:nvSpPr>
        <p:spPr>
          <a:xfrm>
            <a:off x="838200" y="413884"/>
            <a:ext cx="721887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t-BR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Comunicação visual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D550D9-A1A6-D2B6-52FF-3C612CDDD960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Google Shape;36;p14">
            <a:extLst>
              <a:ext uri="{FF2B5EF4-FFF2-40B4-BE49-F238E27FC236}">
                <a16:creationId xmlns:a16="http://schemas.microsoft.com/office/drawing/2014/main" id="{1B90ED4D-4DD1-FD4C-88A0-C837BE2188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931940"/>
              </p:ext>
            </p:extLst>
          </p:nvPr>
        </p:nvGraphicFramePr>
        <p:xfrm>
          <a:off x="1505065" y="1917027"/>
          <a:ext cx="9181875" cy="4276738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836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5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252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 dirty="0" err="1">
                          <a:solidFill>
                            <a:schemeClr val="tx1"/>
                          </a:solidFill>
                        </a:rPr>
                        <a:t>Ícones</a:t>
                      </a:r>
                      <a:endParaRPr b="1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 dirty="0" err="1">
                          <a:solidFill>
                            <a:schemeClr val="tx1"/>
                          </a:solidFill>
                        </a:rPr>
                        <a:t>Uso</a:t>
                      </a:r>
                      <a:endParaRPr b="1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5042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err="1"/>
                        <a:t>Objetivos</a:t>
                      </a:r>
                      <a:r>
                        <a:rPr lang="en-US" sz="2000" b="1" dirty="0"/>
                        <a:t> </a:t>
                      </a:r>
                      <a:r>
                        <a:rPr lang="en-US" sz="2000" dirty="0"/>
                        <a:t>da </a:t>
                      </a:r>
                      <a:r>
                        <a:rPr lang="en-US" sz="2000" dirty="0" err="1"/>
                        <a:t>lição</a:t>
                      </a:r>
                      <a:endParaRPr lang="en-US" sz="2000"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5042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t-BR" sz="2000" b="1" dirty="0"/>
                        <a:t>O Diálogo de Descobertas </a:t>
                      </a:r>
                      <a:r>
                        <a:rPr lang="pt-BR" sz="2000" dirty="0"/>
                        <a:t>convida ao compartilhamento de ideias e experiências</a:t>
                      </a: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312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t-BR" sz="2000" b="1" dirty="0"/>
                        <a:t>Atividade </a:t>
                      </a:r>
                      <a:r>
                        <a:rPr lang="pt-BR" sz="2000" dirty="0"/>
                        <a:t>realizada por indivíduo ou grupo</a:t>
                      </a: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01012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t-BR" sz="2000" b="1" dirty="0"/>
                        <a:t>Destaque para </a:t>
                      </a:r>
                      <a:r>
                        <a:rPr lang="pt-BR" sz="2000" dirty="0"/>
                        <a:t>a abordagem multissetorial ou Uma Só Saúde</a:t>
                      </a: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8" name="Google Shape;37;p14" descr="Objectives Icon">
            <a:extLst>
              <a:ext uri="{FF2B5EF4-FFF2-40B4-BE49-F238E27FC236}">
                <a16:creationId xmlns:a16="http://schemas.microsoft.com/office/drawing/2014/main" id="{CBB9782B-A8E1-C65D-9AF3-6E3BFB6811BE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947380" y="2445209"/>
            <a:ext cx="888251" cy="777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38;p14" descr="Discovery Dialogue ">
            <a:extLst>
              <a:ext uri="{FF2B5EF4-FFF2-40B4-BE49-F238E27FC236}">
                <a16:creationId xmlns:a16="http://schemas.microsoft.com/office/drawing/2014/main" id="{7CD87E88-EB7B-B47D-75A4-EF92C6B2236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29764" y="3387005"/>
            <a:ext cx="888251" cy="777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39;p14" descr="Activity Icon">
            <a:extLst>
              <a:ext uri="{FF2B5EF4-FFF2-40B4-BE49-F238E27FC236}">
                <a16:creationId xmlns:a16="http://schemas.microsoft.com/office/drawing/2014/main" id="{2A7635B7-817C-CFE7-27AD-FB050C7307E0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21623" y="4334684"/>
            <a:ext cx="888251" cy="777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41;p1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5E0F6D3-E023-08E2-7F13-386E4CE55BE2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802921" y="5192453"/>
            <a:ext cx="1121434" cy="113851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F85320-B0B4-8FE9-5CA1-40BC34F9E9FB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9005EF2-BA1D-B693-DEA9-D13F2E9D00C0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D38710-0883-42F9-1E0A-77A9BD571B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054302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7B8B486-EFC4-8DEE-CC1F-A4E4AD1EC6A7}"/>
              </a:ext>
            </a:extLst>
          </p:cNvPr>
          <p:cNvSpPr/>
          <p:nvPr/>
        </p:nvSpPr>
        <p:spPr>
          <a:xfrm>
            <a:off x="0" y="6728728"/>
            <a:ext cx="12192000" cy="203201"/>
          </a:xfrm>
          <a:prstGeom prst="rect">
            <a:avLst/>
          </a:prstGeom>
          <a:solidFill>
            <a:srgbClr val="1096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9FAA712-DD14-E1D3-B080-8A18549382F6}"/>
              </a:ext>
            </a:extLst>
          </p:cNvPr>
          <p:cNvSpPr txBox="1">
            <a:spLocks/>
          </p:cNvSpPr>
          <p:nvPr/>
        </p:nvSpPr>
        <p:spPr>
          <a:xfrm>
            <a:off x="-93879" y="6326347"/>
            <a:ext cx="496853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457200" rtl="0" eaLnBrk="1" latinLnBrk="0" hangingPunct="1">
              <a:defRPr lang="en-US" sz="1600" kern="1200" cap="all" smtClean="0">
                <a:solidFill>
                  <a:srgbClr val="000000"/>
                </a:solidFill>
                <a:latin typeface="Arial Re"/>
                <a:ea typeface="+mn-ea"/>
                <a:cs typeface="Arial Re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32F399E-A823-8741-8D87-6A1DD0C00948}" type="slidenum">
              <a:rPr lang="en-US" smtClean="0"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6ED80FB-2A60-D1A9-DC89-EA4B76A07465}"/>
              </a:ext>
            </a:extLst>
          </p:cNvPr>
          <p:cNvCxnSpPr/>
          <p:nvPr/>
        </p:nvCxnSpPr>
        <p:spPr>
          <a:xfrm>
            <a:off x="518160" y="1264888"/>
            <a:ext cx="11155680" cy="0"/>
          </a:xfrm>
          <a:prstGeom prst="line">
            <a:avLst/>
          </a:prstGeom>
          <a:ln w="50800">
            <a:solidFill>
              <a:srgbClr val="109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3422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  <p:sldLayoutId id="2147483734" r:id="rId16"/>
    <p:sldLayoutId id="2147483735" r:id="rId17"/>
    <p:sldLayoutId id="2147483736" r:id="rId18"/>
    <p:sldLayoutId id="2147483737" r:id="rId19"/>
    <p:sldLayoutId id="2147483738" r:id="rId20"/>
    <p:sldLayoutId id="2147483739" r:id="rId21"/>
    <p:sldLayoutId id="2147483740" r:id="rId22"/>
    <p:sldLayoutId id="2147483741" r:id="rId23"/>
    <p:sldLayoutId id="2147483742" r:id="rId24"/>
    <p:sldLayoutId id="2147483743" r:id="rId25"/>
    <p:sldLayoutId id="2147483744" r:id="rId26"/>
    <p:sldLayoutId id="2147483745" r:id="rId27"/>
    <p:sldLayoutId id="2147483746" r:id="rId28"/>
    <p:sldLayoutId id="2147483747" r:id="rId29"/>
    <p:sldLayoutId id="2147483748" r:id="rId30"/>
    <p:sldLayoutId id="2147483749" r:id="rId31"/>
    <p:sldLayoutId id="2147483750" r:id="rId32"/>
    <p:sldLayoutId id="2147483751" r:id="rId3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0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1.xml"/><Relationship Id="rId5" Type="http://schemas.openxmlformats.org/officeDocument/2006/relationships/chart" Target="../charts/chart22.xml"/><Relationship Id="rId4" Type="http://schemas.openxmlformats.org/officeDocument/2006/relationships/chart" Target="../charts/chart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5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9.xml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3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16/j.prevetmed.2018.10.005" TargetMode="External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2.xml"/><Relationship Id="rId4" Type="http://schemas.openxmlformats.org/officeDocument/2006/relationships/hyperlink" Target="https://www.cdc.gov/anthrax/index.html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dc.gov/anthrax/index.html" TargetMode="External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mc/articles/PMC6159598/" TargetMode="External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hyperlink" Target="https://bmcpublichealth.biomedcentral.com/track/pdf/10.1186/s12889-017-5007-z.pdf" TargetMode="External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371/journal.pone.0215228" TargetMode="External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2.xml"/><Relationship Id="rId4" Type="http://schemas.openxmlformats.org/officeDocument/2006/relationships/chart" Target="../charts/chart30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hyperlink" Target="https://link.springer.com/article/10.1186/s12889-021-10275-0" TargetMode="External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5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hyperlink" Target="https://bmcpublichealth.biomedcentral.com/track/pdf/10.1186/s12889-017-5007-z.pdf" TargetMode="External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2.xml"/><Relationship Id="rId4" Type="http://schemas.openxmlformats.org/officeDocument/2006/relationships/hyperlink" Target="https://link.springer.com/article/10.1186/s12889-021-10275-0" TargetMode="Externa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4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4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"/>
          <p:cNvSpPr txBox="1">
            <a:spLocks noGrp="1"/>
          </p:cNvSpPr>
          <p:nvPr>
            <p:ph type="body" sz="quarter" idx="17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</a:pPr>
            <a:r>
              <a:rPr lang="en-US" dirty="0" err="1"/>
              <a:t>Apresentação</a:t>
            </a:r>
            <a:r>
              <a:rPr lang="en-US" dirty="0"/>
              <a:t> de Dados</a:t>
            </a:r>
            <a:endParaRPr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CEBDA4-3560-1424-04CE-0CCE81F5ADE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err="1"/>
              <a:t>Oficina</a:t>
            </a:r>
            <a:r>
              <a:rPr lang="en-US" dirty="0"/>
              <a:t> 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Métodos</a:t>
            </a:r>
            <a:r>
              <a:rPr lang="en-US" dirty="0"/>
              <a:t> para </a:t>
            </a:r>
            <a:r>
              <a:rPr lang="en-US" dirty="0" err="1"/>
              <a:t>resumir</a:t>
            </a:r>
            <a:r>
              <a:rPr lang="en-US" dirty="0"/>
              <a:t> dados</a:t>
            </a:r>
            <a:endParaRPr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ADE36D8-02D4-6391-E068-48EA6D5890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2125" y="1851681"/>
            <a:ext cx="3250753" cy="319986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6CE1D6-EDB8-2A72-5837-F3F2CE31F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5533" y="2694200"/>
            <a:ext cx="3798276" cy="319986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77463A3-2B05-37F7-5B6E-706DCC62DF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610" y="1495790"/>
            <a:ext cx="4113827" cy="26123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1"/>
          <p:cNvSpPr txBox="1">
            <a:spLocks noGrp="1"/>
          </p:cNvSpPr>
          <p:nvPr>
            <p:ph type="body" sz="quarter" idx="17"/>
          </p:nvPr>
        </p:nvSpPr>
        <p:spPr>
          <a:xfrm>
            <a:off x="2292350" y="2634733"/>
            <a:ext cx="7607300" cy="15885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</a:pPr>
            <a:r>
              <a:rPr lang="en-US" sz="5400" dirty="0" err="1"/>
              <a:t>Tabelas</a:t>
            </a:r>
            <a:endParaRPr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/>
              <a:t>Uso de </a:t>
            </a:r>
            <a:r>
              <a:rPr lang="en-US" dirty="0" err="1"/>
              <a:t>tabelas</a:t>
            </a:r>
            <a:endParaRPr dirty="0"/>
          </a:p>
        </p:txBody>
      </p:sp>
      <p:sp>
        <p:nvSpPr>
          <p:cNvPr id="243" name="Google Shape;243;p12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dirty="0"/>
              <a:t>Qual </a:t>
            </a:r>
            <a:r>
              <a:rPr lang="en-US" dirty="0" err="1"/>
              <a:t>é</a:t>
            </a:r>
            <a:r>
              <a:rPr lang="en-US" dirty="0"/>
              <a:t> o </a:t>
            </a:r>
            <a:r>
              <a:rPr lang="en-US" dirty="0" err="1"/>
              <a:t>melhor</a:t>
            </a:r>
            <a:r>
              <a:rPr lang="en-US" dirty="0"/>
              <a:t> </a:t>
            </a:r>
            <a:r>
              <a:rPr lang="en-US" dirty="0" err="1"/>
              <a:t>uso</a:t>
            </a:r>
            <a:r>
              <a:rPr lang="en-US" dirty="0"/>
              <a:t> para as </a:t>
            </a:r>
            <a:r>
              <a:rPr lang="en-US" dirty="0" err="1"/>
              <a:t>tabelas</a:t>
            </a:r>
            <a:r>
              <a:rPr lang="en-US" dirty="0"/>
              <a:t>?</a:t>
            </a:r>
            <a:endParaRPr dirty="0"/>
          </a:p>
          <a:p>
            <a:pPr marL="228600" lvl="0" indent="-508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pic>
        <p:nvPicPr>
          <p:cNvPr id="244" name="Google Shape;244;p12" descr="Table with solid fill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89612" y="2021516"/>
            <a:ext cx="4790363" cy="38060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rgbClr val="E7C2F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/>
              <a:t>Uso de </a:t>
            </a:r>
            <a:r>
              <a:rPr lang="en-US" dirty="0" err="1"/>
              <a:t>tabelas</a:t>
            </a:r>
            <a:r>
              <a:rPr lang="en-US" dirty="0"/>
              <a:t> </a:t>
            </a:r>
            <a:r>
              <a:rPr lang="en-US" dirty="0" err="1"/>
              <a:t>resposta</a:t>
            </a:r>
            <a:endParaRPr dirty="0"/>
          </a:p>
        </p:txBody>
      </p:sp>
      <p:sp>
        <p:nvSpPr>
          <p:cNvPr id="251" name="Google Shape;251;p13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0C28"/>
              </a:buClr>
              <a:buSzPts val="2800"/>
              <a:buChar char="•"/>
            </a:pPr>
            <a:r>
              <a:rPr lang="en-US" sz="2800" b="0" i="0" dirty="0" err="1">
                <a:solidFill>
                  <a:srgbClr val="040C28"/>
                </a:solidFill>
              </a:rPr>
              <a:t>Organizar</a:t>
            </a:r>
            <a:r>
              <a:rPr lang="en-US" sz="2800" b="0" i="0" dirty="0">
                <a:solidFill>
                  <a:srgbClr val="040C28"/>
                </a:solidFill>
              </a:rPr>
              <a:t> dados </a:t>
            </a:r>
            <a:r>
              <a:rPr lang="en-US" sz="2800" b="0" i="0" dirty="0" err="1">
                <a:solidFill>
                  <a:srgbClr val="040C28"/>
                </a:solidFill>
              </a:rPr>
              <a:t>muito</a:t>
            </a:r>
            <a:r>
              <a:rPr lang="en-US" sz="2800" b="0" i="0" dirty="0">
                <a:solidFill>
                  <a:srgbClr val="040C28"/>
                </a:solidFill>
              </a:rPr>
              <a:t> </a:t>
            </a:r>
            <a:r>
              <a:rPr lang="en-US" sz="2800" b="0" i="0" dirty="0" err="1">
                <a:solidFill>
                  <a:srgbClr val="040C28"/>
                </a:solidFill>
              </a:rPr>
              <a:t>pormenorizados</a:t>
            </a:r>
            <a:r>
              <a:rPr lang="en-US" sz="2800" b="0" i="0" dirty="0">
                <a:solidFill>
                  <a:srgbClr val="040C28"/>
                </a:solidFill>
              </a:rPr>
              <a:t> </a:t>
            </a:r>
            <a:r>
              <a:rPr lang="en-US" sz="2800" b="0" i="0" dirty="0" err="1">
                <a:solidFill>
                  <a:srgbClr val="040C28"/>
                </a:solidFill>
              </a:rPr>
              <a:t>ou</a:t>
            </a:r>
            <a:r>
              <a:rPr lang="en-US" sz="2800" b="0" i="0" dirty="0">
                <a:solidFill>
                  <a:srgbClr val="040C28"/>
                </a:solidFill>
              </a:rPr>
              <a:t> </a:t>
            </a:r>
            <a:r>
              <a:rPr lang="en-US" sz="2800" b="0" i="0" dirty="0" err="1">
                <a:solidFill>
                  <a:srgbClr val="040C28"/>
                </a:solidFill>
              </a:rPr>
              <a:t>complicados</a:t>
            </a:r>
            <a:r>
              <a:rPr lang="en-US" sz="2800" b="0" i="0" dirty="0">
                <a:solidFill>
                  <a:srgbClr val="040C28"/>
                </a:solidFill>
              </a:rPr>
              <a:t> para </a:t>
            </a:r>
            <a:r>
              <a:rPr lang="en-US" sz="2800" b="0" i="0" dirty="0" err="1">
                <a:solidFill>
                  <a:srgbClr val="040C28"/>
                </a:solidFill>
              </a:rPr>
              <a:t>serem</a:t>
            </a:r>
            <a:r>
              <a:rPr lang="en-US" sz="2800" b="0" i="0" dirty="0">
                <a:solidFill>
                  <a:srgbClr val="040C28"/>
                </a:solidFill>
              </a:rPr>
              <a:t> </a:t>
            </a:r>
            <a:r>
              <a:rPr lang="en-US" sz="2800" b="0" i="0" dirty="0" err="1">
                <a:solidFill>
                  <a:srgbClr val="040C28"/>
                </a:solidFill>
              </a:rPr>
              <a:t>descritos</a:t>
            </a:r>
            <a:r>
              <a:rPr lang="en-US" sz="2800" b="0" i="0" dirty="0">
                <a:solidFill>
                  <a:srgbClr val="040C28"/>
                </a:solidFill>
              </a:rPr>
              <a:t> </a:t>
            </a:r>
            <a:r>
              <a:rPr lang="en-US" sz="2800" b="0" i="0" dirty="0" err="1">
                <a:solidFill>
                  <a:srgbClr val="040C28"/>
                </a:solidFill>
              </a:rPr>
              <a:t>adequadamente</a:t>
            </a:r>
            <a:r>
              <a:rPr lang="en-US" sz="2800" b="0" i="0" dirty="0">
                <a:solidFill>
                  <a:srgbClr val="040C28"/>
                </a:solidFill>
              </a:rPr>
              <a:t> no </a:t>
            </a:r>
            <a:r>
              <a:rPr lang="en-US" sz="2800" b="0" i="0" dirty="0" err="1">
                <a:solidFill>
                  <a:srgbClr val="040C28"/>
                </a:solidFill>
              </a:rPr>
              <a:t>texto</a:t>
            </a:r>
            <a:endParaRPr sz="2800" dirty="0"/>
          </a:p>
          <a:p>
            <a:pPr marL="228600" lvl="0" indent="-508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Componentes</a:t>
            </a:r>
            <a:r>
              <a:rPr lang="en-US" dirty="0"/>
              <a:t> da </a:t>
            </a:r>
            <a:r>
              <a:rPr lang="en-US" dirty="0" err="1"/>
              <a:t>tabela</a:t>
            </a:r>
            <a:endParaRPr dirty="0"/>
          </a:p>
        </p:txBody>
      </p:sp>
      <p:sp>
        <p:nvSpPr>
          <p:cNvPr id="260" name="Google Shape;260;p14"/>
          <p:cNvSpPr txBox="1"/>
          <p:nvPr/>
        </p:nvSpPr>
        <p:spPr>
          <a:xfrm>
            <a:off x="838200" y="1456163"/>
            <a:ext cx="10515600" cy="696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Noto Sans Symbols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Casos de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poliomielite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devido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poliovírus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tipo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selvagem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por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província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Paquistão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2009-2016 (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adaptado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)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1" name="Google Shape;261;p14"/>
          <p:cNvSpPr txBox="1"/>
          <p:nvPr/>
        </p:nvSpPr>
        <p:spPr>
          <a:xfrm>
            <a:off x="1529791" y="6497801"/>
            <a:ext cx="419212" cy="455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/>
              <a:ea typeface="Courier New"/>
              <a:cs typeface="Courier New"/>
              <a:sym typeface="Courier New"/>
            </a:endParaRPr>
          </a:p>
        </p:txBody>
      </p:sp>
      <p:graphicFrame>
        <p:nvGraphicFramePr>
          <p:cNvPr id="262" name="Google Shape;262;p14"/>
          <p:cNvGraphicFramePr/>
          <p:nvPr>
            <p:extLst>
              <p:ext uri="{D42A27DB-BD31-4B8C-83A1-F6EECF244321}">
                <p14:modId xmlns:p14="http://schemas.microsoft.com/office/powerpoint/2010/main" val="3339221552"/>
              </p:ext>
            </p:extLst>
          </p:nvPr>
        </p:nvGraphicFramePr>
        <p:xfrm>
          <a:off x="1996440" y="2291927"/>
          <a:ext cx="7681000" cy="31478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097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1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1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15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15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15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315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315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3152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315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2938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Província</a:t>
                      </a:r>
                      <a:endParaRPr/>
                    </a:p>
                  </a:txBody>
                  <a:tcPr marL="9525" marR="9525" marT="9525" marB="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2009</a:t>
                      </a:r>
                      <a:endParaRPr/>
                    </a:p>
                  </a:txBody>
                  <a:tcPr marL="9525" marR="9525" marT="9525" marB="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2010</a:t>
                      </a:r>
                      <a:endParaRPr/>
                    </a:p>
                  </a:txBody>
                  <a:tcPr marL="9525" marR="9525" marT="9525" marB="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2011</a:t>
                      </a:r>
                      <a:endParaRPr/>
                    </a:p>
                  </a:txBody>
                  <a:tcPr marL="9525" marR="9525" marT="9525" marB="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2012</a:t>
                      </a:r>
                      <a:endParaRPr/>
                    </a:p>
                  </a:txBody>
                  <a:tcPr marL="9525" marR="9525" marT="9525" marB="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2013</a:t>
                      </a:r>
                      <a:endParaRPr/>
                    </a:p>
                  </a:txBody>
                  <a:tcPr marL="9525" marR="9525" marT="9525" marB="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2014</a:t>
                      </a:r>
                      <a:endParaRPr/>
                    </a:p>
                  </a:txBody>
                  <a:tcPr marL="9525" marR="9525" marT="9525" marB="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2015</a:t>
                      </a:r>
                      <a:endParaRPr/>
                    </a:p>
                  </a:txBody>
                  <a:tcPr marL="9525" marR="9525" marT="9525" marB="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2016</a:t>
                      </a:r>
                      <a:endParaRPr/>
                    </a:p>
                  </a:txBody>
                  <a:tcPr marL="9525" marR="9525" marT="9525" marB="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Total</a:t>
                      </a:r>
                      <a:endParaRPr/>
                    </a:p>
                  </a:txBody>
                  <a:tcPr marL="9525" marR="9525" marT="9525" marB="0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</a:t>
                      </a:r>
                      <a:endParaRPr/>
                    </a:p>
                  </a:txBody>
                  <a:tcPr marL="91450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17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49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7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</a:t>
                      </a:r>
                      <a:endParaRPr/>
                    </a:p>
                  </a:txBody>
                  <a:tcPr marL="91450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12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27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33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30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12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132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</a:t>
                      </a:r>
                      <a:endParaRPr/>
                    </a:p>
                  </a:txBody>
                  <a:tcPr marL="91450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29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24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23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27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68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17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206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7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</a:t>
                      </a:r>
                      <a:endParaRPr/>
                    </a:p>
                  </a:txBody>
                  <a:tcPr marL="91450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74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59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65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179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16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433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7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</a:t>
                      </a:r>
                      <a:endParaRPr/>
                    </a:p>
                  </a:txBody>
                  <a:tcPr marL="91450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12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73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25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133</a:t>
                      </a:r>
                      <a:endParaRPr dirty="0"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7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</a:t>
                      </a:r>
                      <a:endParaRPr/>
                    </a:p>
                  </a:txBody>
                  <a:tcPr marL="91450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7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</a:t>
                      </a:r>
                      <a:endParaRPr/>
                    </a:p>
                  </a:txBody>
                  <a:tcPr marL="91450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38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Total</a:t>
                      </a:r>
                      <a:endParaRPr/>
                    </a:p>
                  </a:txBody>
                  <a:tcPr marL="91450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89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144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198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58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93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306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54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12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955</a:t>
                      </a:r>
                      <a:endParaRPr dirty="0"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pSp>
        <p:nvGrpSpPr>
          <p:cNvPr id="13" name="Group 12">
            <a:extLst>
              <a:ext uri="{FF2B5EF4-FFF2-40B4-BE49-F238E27FC236}">
                <a16:creationId xmlns:a16="http://schemas.microsoft.com/office/drawing/2014/main" id="{9FF67C9F-431F-5F9A-3871-FFADF6C2F221}"/>
              </a:ext>
            </a:extLst>
          </p:cNvPr>
          <p:cNvGrpSpPr/>
          <p:nvPr/>
        </p:nvGrpSpPr>
        <p:grpSpPr>
          <a:xfrm>
            <a:off x="9696352" y="2334039"/>
            <a:ext cx="1240535" cy="3200400"/>
            <a:chOff x="9677400" y="2291930"/>
            <a:chExt cx="1240535" cy="3200400"/>
          </a:xfrm>
        </p:grpSpPr>
        <p:sp>
          <p:nvSpPr>
            <p:cNvPr id="263" name="Google Shape;263;p14"/>
            <p:cNvSpPr/>
            <p:nvPr/>
          </p:nvSpPr>
          <p:spPr>
            <a:xfrm>
              <a:off x="9677400" y="2291930"/>
              <a:ext cx="198188" cy="3200400"/>
            </a:xfrm>
            <a:prstGeom prst="rightBrace">
              <a:avLst>
                <a:gd name="adj1" fmla="val 8333"/>
                <a:gd name="adj2" fmla="val 50000"/>
              </a:avLst>
            </a:prstGeom>
            <a:noFill/>
            <a:ln w="31750" cap="flat" cmpd="sng">
              <a:solidFill>
                <a:schemeClr val="accent2">
                  <a:lumMod val="5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14"/>
            <p:cNvSpPr txBox="1"/>
            <p:nvPr/>
          </p:nvSpPr>
          <p:spPr>
            <a:xfrm>
              <a:off x="9793146" y="3767775"/>
              <a:ext cx="1124789" cy="400069"/>
            </a:xfrm>
            <a:prstGeom prst="rect">
              <a:avLst/>
            </a:prstGeom>
            <a:solidFill>
              <a:schemeClr val="lt1"/>
            </a:solidFill>
            <a:ln w="28575" cap="flat" cmpd="sng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Linhas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0B53B70-5B8F-0475-126B-6B2151B951A1}"/>
              </a:ext>
            </a:extLst>
          </p:cNvPr>
          <p:cNvGrpSpPr/>
          <p:nvPr/>
        </p:nvGrpSpPr>
        <p:grpSpPr>
          <a:xfrm>
            <a:off x="1920944" y="5573052"/>
            <a:ext cx="7955280" cy="484913"/>
            <a:chOff x="1920944" y="5573052"/>
            <a:chExt cx="7955280" cy="484913"/>
          </a:xfrm>
        </p:grpSpPr>
        <p:sp>
          <p:nvSpPr>
            <p:cNvPr id="264" name="Google Shape;264;p14"/>
            <p:cNvSpPr/>
            <p:nvPr/>
          </p:nvSpPr>
          <p:spPr>
            <a:xfrm rot="5400000">
              <a:off x="5817894" y="1676102"/>
              <a:ext cx="161379" cy="7955280"/>
            </a:xfrm>
            <a:prstGeom prst="rightBrace">
              <a:avLst>
                <a:gd name="adj1" fmla="val 0"/>
                <a:gd name="adj2" fmla="val 50000"/>
              </a:avLst>
            </a:prstGeom>
            <a:noFill/>
            <a:ln w="31750" cap="flat" cmpd="sng">
              <a:solidFill>
                <a:srgbClr val="109648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14"/>
            <p:cNvSpPr txBox="1"/>
            <p:nvPr/>
          </p:nvSpPr>
          <p:spPr>
            <a:xfrm>
              <a:off x="5181603" y="5657855"/>
              <a:ext cx="1502805" cy="400110"/>
            </a:xfrm>
            <a:prstGeom prst="rect">
              <a:avLst/>
            </a:prstGeom>
            <a:solidFill>
              <a:schemeClr val="lt1"/>
            </a:solidFill>
            <a:ln w="28575" cap="flat" cmpd="sng">
              <a:solidFill>
                <a:srgbClr val="10964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109648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Colunas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3B1A6E5-E144-8536-9E2A-7AF4D905ECB7}"/>
              </a:ext>
            </a:extLst>
          </p:cNvPr>
          <p:cNvGrpSpPr/>
          <p:nvPr/>
        </p:nvGrpSpPr>
        <p:grpSpPr>
          <a:xfrm>
            <a:off x="4617360" y="2915249"/>
            <a:ext cx="1656348" cy="1063780"/>
            <a:chOff x="4617360" y="2915249"/>
            <a:chExt cx="1656348" cy="1063780"/>
          </a:xfrm>
        </p:grpSpPr>
        <p:cxnSp>
          <p:nvCxnSpPr>
            <p:cNvPr id="266" name="Google Shape;266;p14"/>
            <p:cNvCxnSpPr/>
            <p:nvPr/>
          </p:nvCxnSpPr>
          <p:spPr>
            <a:xfrm rot="10800000">
              <a:off x="5126415" y="3288298"/>
              <a:ext cx="369713" cy="274320"/>
            </a:xfrm>
            <a:prstGeom prst="straightConnector1">
              <a:avLst/>
            </a:prstGeom>
            <a:noFill/>
            <a:ln w="25400" cap="flat" cmpd="sng">
              <a:solidFill>
                <a:srgbClr val="0065A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67" name="Google Shape;267;p14"/>
            <p:cNvSpPr/>
            <p:nvPr/>
          </p:nvSpPr>
          <p:spPr>
            <a:xfrm>
              <a:off x="4617360" y="2915249"/>
              <a:ext cx="596901" cy="439694"/>
            </a:xfrm>
            <a:prstGeom prst="flowChartConnector">
              <a:avLst/>
            </a:prstGeom>
            <a:noFill/>
            <a:ln w="2857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73" name="Google Shape;273;p14"/>
            <p:cNvSpPr txBox="1"/>
            <p:nvPr/>
          </p:nvSpPr>
          <p:spPr>
            <a:xfrm>
              <a:off x="5242437" y="3578919"/>
              <a:ext cx="1031271" cy="400110"/>
            </a:xfrm>
            <a:prstGeom prst="rect">
              <a:avLst/>
            </a:prstGeom>
            <a:solidFill>
              <a:schemeClr val="lt1"/>
            </a:solidFill>
            <a:ln w="28575" cap="flat" cmpd="sng">
              <a:solidFill>
                <a:srgbClr val="0065A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65A4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Célula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285F223-BB14-A768-ECDE-8A6A8999082D}"/>
              </a:ext>
            </a:extLst>
          </p:cNvPr>
          <p:cNvGrpSpPr/>
          <p:nvPr/>
        </p:nvGrpSpPr>
        <p:grpSpPr>
          <a:xfrm>
            <a:off x="469782" y="2289024"/>
            <a:ext cx="2668149" cy="3195469"/>
            <a:chOff x="469782" y="2289024"/>
            <a:chExt cx="2668149" cy="3195469"/>
          </a:xfrm>
        </p:grpSpPr>
        <p:sp>
          <p:nvSpPr>
            <p:cNvPr id="281" name="Google Shape;281;p14"/>
            <p:cNvSpPr txBox="1"/>
            <p:nvPr/>
          </p:nvSpPr>
          <p:spPr>
            <a:xfrm>
              <a:off x="469782" y="3538187"/>
              <a:ext cx="1386336" cy="707846"/>
            </a:xfrm>
            <a:prstGeom prst="rect">
              <a:avLst/>
            </a:prstGeom>
            <a:solidFill>
              <a:schemeClr val="lt1"/>
            </a:solidFill>
            <a:ln w="28575" cap="flat" cmpd="sng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Rótulos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 de </a:t>
              </a:r>
              <a:r>
                <a:rPr kumimoji="0" lang="en-US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linha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2" name="Google Shape;282;p14"/>
            <p:cNvSpPr/>
            <p:nvPr/>
          </p:nvSpPr>
          <p:spPr>
            <a:xfrm>
              <a:off x="1949211" y="2289024"/>
              <a:ext cx="1188720" cy="3195469"/>
            </a:xfrm>
            <a:prstGeom prst="roundRect">
              <a:avLst/>
            </a:prstGeom>
            <a:noFill/>
            <a:ln w="28575" cap="flat" cmpd="sng">
              <a:solidFill>
                <a:schemeClr val="accent2">
                  <a:lumMod val="5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896BB24-26C5-FCA0-15F7-E14BA15D5465}"/>
              </a:ext>
            </a:extLst>
          </p:cNvPr>
          <p:cNvGrpSpPr/>
          <p:nvPr/>
        </p:nvGrpSpPr>
        <p:grpSpPr>
          <a:xfrm>
            <a:off x="469573" y="5657855"/>
            <a:ext cx="6532992" cy="1021920"/>
            <a:chOff x="469573" y="5657855"/>
            <a:chExt cx="6532992" cy="1021920"/>
          </a:xfrm>
        </p:grpSpPr>
        <p:sp>
          <p:nvSpPr>
            <p:cNvPr id="268" name="Google Shape;268;p14"/>
            <p:cNvSpPr txBox="1"/>
            <p:nvPr/>
          </p:nvSpPr>
          <p:spPr>
            <a:xfrm>
              <a:off x="469573" y="5657855"/>
              <a:ext cx="1373433" cy="1021920"/>
            </a:xfrm>
            <a:prstGeom prst="rect">
              <a:avLst/>
            </a:prstGeom>
            <a:solidFill>
              <a:schemeClr val="lt1"/>
            </a:solidFill>
            <a:ln w="28575" cap="flat" cmpd="sng">
              <a:solidFill>
                <a:srgbClr val="0065A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65A4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Nota de </a:t>
              </a:r>
              <a:r>
                <a:rPr kumimoji="0" lang="en-US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65A4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rodapé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65A4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, </a:t>
              </a:r>
              <a:r>
                <a:rPr kumimoji="0" lang="en-US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65A4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fonte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" name="Google Shape;265;p14">
              <a:extLst>
                <a:ext uri="{FF2B5EF4-FFF2-40B4-BE49-F238E27FC236}">
                  <a16:creationId xmlns:a16="http://schemas.microsoft.com/office/drawing/2014/main" id="{136F6728-0BEB-88E0-8422-0967AC3DF1E9}"/>
                </a:ext>
              </a:extLst>
            </p:cNvPr>
            <p:cNvSpPr/>
            <p:nvPr/>
          </p:nvSpPr>
          <p:spPr>
            <a:xfrm>
              <a:off x="1881925" y="6255822"/>
              <a:ext cx="5120640" cy="394057"/>
            </a:xfrm>
            <a:prstGeom prst="roundRect">
              <a:avLst/>
            </a:prstGeom>
            <a:noFill/>
            <a:ln w="28575" cap="flat" cmpd="sng">
              <a:solidFill>
                <a:srgbClr val="0065A4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E7076B9-6604-72AE-4227-23B0D18D84F4}"/>
              </a:ext>
            </a:extLst>
          </p:cNvPr>
          <p:cNvGrpSpPr/>
          <p:nvPr/>
        </p:nvGrpSpPr>
        <p:grpSpPr>
          <a:xfrm>
            <a:off x="8576632" y="2308067"/>
            <a:ext cx="1349351" cy="4105510"/>
            <a:chOff x="8576632" y="2308067"/>
            <a:chExt cx="1349351" cy="410551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0A2530D-7FDA-1757-6206-73336D51A01B}"/>
                </a:ext>
              </a:extLst>
            </p:cNvPr>
            <p:cNvGrpSpPr/>
            <p:nvPr/>
          </p:nvGrpSpPr>
          <p:grpSpPr>
            <a:xfrm>
              <a:off x="8576632" y="5442763"/>
              <a:ext cx="1349351" cy="970814"/>
              <a:chOff x="8576632" y="5526987"/>
              <a:chExt cx="1349351" cy="970814"/>
            </a:xfrm>
          </p:grpSpPr>
          <p:cxnSp>
            <p:nvCxnSpPr>
              <p:cNvPr id="269" name="Google Shape;269;p14"/>
              <p:cNvCxnSpPr>
                <a:cxnSpLocks/>
                <a:endCxn id="278" idx="0"/>
              </p:cNvCxnSpPr>
              <p:nvPr/>
            </p:nvCxnSpPr>
            <p:spPr>
              <a:xfrm>
                <a:off x="9251308" y="5526987"/>
                <a:ext cx="0" cy="262968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accent2">
                    <a:lumMod val="50000"/>
                  </a:schemeClr>
                </a:solidFill>
                <a:prstDash val="solid"/>
                <a:miter lim="800000"/>
                <a:headEnd type="none" w="med" len="med"/>
                <a:tailEnd type="none" w="sm" len="sm"/>
              </a:ln>
            </p:spPr>
          </p:cxnSp>
          <p:sp>
            <p:nvSpPr>
              <p:cNvPr id="278" name="Google Shape;278;p14"/>
              <p:cNvSpPr txBox="1"/>
              <p:nvPr/>
            </p:nvSpPr>
            <p:spPr>
              <a:xfrm>
                <a:off x="8576632" y="5789955"/>
                <a:ext cx="1349351" cy="707846"/>
              </a:xfrm>
              <a:prstGeom prst="rect">
                <a:avLst/>
              </a:prstGeom>
              <a:solidFill>
                <a:schemeClr val="lt1"/>
              </a:solidFill>
              <a:ln w="28575" cap="flat" cmpd="sng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rPr>
                  <a:t>Totais</a:t>
                </a: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rPr>
                  <a:t> de </a:t>
                </a:r>
                <a:r>
                  <a:rPr kumimoji="0" lang="en-US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rPr>
                  <a:t>linhas</a:t>
                </a:r>
                <a:endPara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4" name="Google Shape;280;p14">
              <a:extLst>
                <a:ext uri="{FF2B5EF4-FFF2-40B4-BE49-F238E27FC236}">
                  <a16:creationId xmlns:a16="http://schemas.microsoft.com/office/drawing/2014/main" id="{CC05460C-0073-03BE-CB37-DBDBBE4A0DFF}"/>
                </a:ext>
              </a:extLst>
            </p:cNvPr>
            <p:cNvSpPr/>
            <p:nvPr/>
          </p:nvSpPr>
          <p:spPr>
            <a:xfrm rot="5400000">
              <a:off x="7758274" y="3536791"/>
              <a:ext cx="3147850" cy="690402"/>
            </a:xfrm>
            <a:prstGeom prst="roundRect">
              <a:avLst>
                <a:gd name="adj" fmla="val 16667"/>
              </a:avLst>
            </a:prstGeom>
            <a:noFill/>
            <a:ln w="28575" cap="flat" cmpd="sng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36AE009-30FF-3138-A2FB-B90747F62B9B}"/>
              </a:ext>
            </a:extLst>
          </p:cNvPr>
          <p:cNvGrpSpPr/>
          <p:nvPr/>
        </p:nvGrpSpPr>
        <p:grpSpPr>
          <a:xfrm>
            <a:off x="1042416" y="536614"/>
            <a:ext cx="10910970" cy="1715997"/>
            <a:chOff x="1042416" y="536614"/>
            <a:chExt cx="10910970" cy="1715997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1EBD07F0-3D97-2DB1-516D-44DBBBCC96DE}"/>
                </a:ext>
              </a:extLst>
            </p:cNvPr>
            <p:cNvGrpSpPr/>
            <p:nvPr/>
          </p:nvGrpSpPr>
          <p:grpSpPr>
            <a:xfrm>
              <a:off x="6912865" y="536614"/>
              <a:ext cx="5040521" cy="893465"/>
              <a:chOff x="5956270" y="236497"/>
              <a:chExt cx="5040521" cy="893465"/>
            </a:xfrm>
          </p:grpSpPr>
          <p:sp>
            <p:nvSpPr>
              <p:cNvPr id="276" name="Google Shape;276;p14"/>
              <p:cNvSpPr txBox="1"/>
              <p:nvPr/>
            </p:nvSpPr>
            <p:spPr>
              <a:xfrm>
                <a:off x="5956270" y="236497"/>
                <a:ext cx="5040521" cy="400110"/>
              </a:xfrm>
              <a:prstGeom prst="rect">
                <a:avLst/>
              </a:prstGeom>
              <a:noFill/>
              <a:ln w="28575" cap="flat" cmpd="sng">
                <a:solidFill>
                  <a:srgbClr val="0065A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65A4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rPr>
                  <a:t>Título</a:t>
                </a: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65A4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rPr>
                  <a:t> </a:t>
                </a:r>
                <a:r>
                  <a:rPr kumimoji="0" lang="en-US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65A4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rPr>
                  <a:t>descritivo</a:t>
                </a: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65A4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rPr>
                  <a:t> (o </a:t>
                </a:r>
                <a:r>
                  <a:rPr kumimoji="0" lang="en-US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65A4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rPr>
                  <a:t>quê</a:t>
                </a: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65A4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rPr>
                  <a:t>, </a:t>
                </a:r>
                <a:r>
                  <a:rPr kumimoji="0" lang="en-US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65A4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rPr>
                  <a:t>onde</a:t>
                </a: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65A4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rPr>
                  <a:t>, </a:t>
                </a:r>
                <a:r>
                  <a:rPr kumimoji="0" lang="en-US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65A4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rPr>
                  <a:t>quando</a:t>
                </a: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65A4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rPr>
                  <a:t>)</a:t>
                </a:r>
                <a:endPara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cxnSp>
            <p:nvCxnSpPr>
              <p:cNvPr id="277" name="Google Shape;277;p14"/>
              <p:cNvCxnSpPr>
                <a:cxnSpLocks/>
              </p:cNvCxnSpPr>
              <p:nvPr/>
            </p:nvCxnSpPr>
            <p:spPr>
              <a:xfrm flipV="1">
                <a:off x="6482080" y="646792"/>
                <a:ext cx="0" cy="483170"/>
              </a:xfrm>
              <a:prstGeom prst="straightConnector1">
                <a:avLst/>
              </a:prstGeom>
              <a:noFill/>
              <a:ln w="31750" cap="flat" cmpd="sng">
                <a:solidFill>
                  <a:srgbClr val="0065A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65" name="Google Shape;265;p14"/>
            <p:cNvSpPr/>
            <p:nvPr/>
          </p:nvSpPr>
          <p:spPr>
            <a:xfrm>
              <a:off x="1042416" y="1338639"/>
              <a:ext cx="9875520" cy="913972"/>
            </a:xfrm>
            <a:prstGeom prst="roundRect">
              <a:avLst/>
            </a:prstGeom>
            <a:noFill/>
            <a:ln w="28575" cap="flat" cmpd="sng">
              <a:solidFill>
                <a:srgbClr val="0065A4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69CCF9A-7B1F-7F16-A77A-7317DCC13655}"/>
              </a:ext>
            </a:extLst>
          </p:cNvPr>
          <p:cNvGrpSpPr/>
          <p:nvPr/>
        </p:nvGrpSpPr>
        <p:grpSpPr>
          <a:xfrm>
            <a:off x="1825551" y="5036901"/>
            <a:ext cx="9601046" cy="707846"/>
            <a:chOff x="1825551" y="5036901"/>
            <a:chExt cx="9601046" cy="707846"/>
          </a:xfrm>
        </p:grpSpPr>
        <p:sp>
          <p:nvSpPr>
            <p:cNvPr id="272" name="Google Shape;272;p14"/>
            <p:cNvSpPr txBox="1"/>
            <p:nvPr/>
          </p:nvSpPr>
          <p:spPr>
            <a:xfrm>
              <a:off x="9945068" y="5036901"/>
              <a:ext cx="1481529" cy="707846"/>
            </a:xfrm>
            <a:prstGeom prst="rect">
              <a:avLst/>
            </a:prstGeom>
            <a:solidFill>
              <a:schemeClr val="lt1"/>
            </a:solidFill>
            <a:ln w="28575" cap="flat" cmpd="sng">
              <a:solidFill>
                <a:srgbClr val="10964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09648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Totais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109648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 de </a:t>
              </a:r>
              <a:r>
                <a:rPr kumimoji="0" lang="en-US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09648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colunas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0" name="Google Shape;280;p14"/>
            <p:cNvSpPr/>
            <p:nvPr/>
          </p:nvSpPr>
          <p:spPr>
            <a:xfrm>
              <a:off x="1825551" y="5070030"/>
              <a:ext cx="8046720" cy="457200"/>
            </a:xfrm>
            <a:prstGeom prst="roundRect">
              <a:avLst>
                <a:gd name="adj" fmla="val 16667"/>
              </a:avLst>
            </a:prstGeom>
            <a:noFill/>
            <a:ln w="28575" cap="flat" cmpd="sng">
              <a:solidFill>
                <a:srgbClr val="10964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021E982-8A9D-2DEC-E40A-3DA755662DE8}"/>
              </a:ext>
            </a:extLst>
          </p:cNvPr>
          <p:cNvGrpSpPr/>
          <p:nvPr/>
        </p:nvGrpSpPr>
        <p:grpSpPr>
          <a:xfrm>
            <a:off x="469573" y="2261937"/>
            <a:ext cx="9167158" cy="737670"/>
            <a:chOff x="469573" y="2261937"/>
            <a:chExt cx="9167158" cy="737670"/>
          </a:xfrm>
        </p:grpSpPr>
        <p:sp>
          <p:nvSpPr>
            <p:cNvPr id="275" name="Google Shape;275;p14"/>
            <p:cNvSpPr txBox="1"/>
            <p:nvPr/>
          </p:nvSpPr>
          <p:spPr>
            <a:xfrm>
              <a:off x="469573" y="2291761"/>
              <a:ext cx="1409949" cy="707846"/>
            </a:xfrm>
            <a:prstGeom prst="rect">
              <a:avLst/>
            </a:prstGeom>
            <a:solidFill>
              <a:schemeClr val="lt1"/>
            </a:solidFill>
            <a:ln w="28575" cap="flat" cmpd="sng">
              <a:solidFill>
                <a:srgbClr val="10964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09648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Rótulos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109648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 de </a:t>
              </a:r>
              <a:r>
                <a:rPr kumimoji="0" lang="en-US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09648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coluna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4" name="Google Shape;274;p14"/>
            <p:cNvSpPr/>
            <p:nvPr/>
          </p:nvSpPr>
          <p:spPr>
            <a:xfrm>
              <a:off x="1949002" y="2261937"/>
              <a:ext cx="7687729" cy="374278"/>
            </a:xfrm>
            <a:prstGeom prst="roundRect">
              <a:avLst/>
            </a:prstGeom>
            <a:noFill/>
            <a:ln w="31750" cap="flat" cmpd="sng">
              <a:solidFill>
                <a:srgbClr val="10964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9726C9C9-866C-13EF-239E-F47D542822F3}"/>
              </a:ext>
            </a:extLst>
          </p:cNvPr>
          <p:cNvSpPr txBox="1"/>
          <p:nvPr/>
        </p:nvSpPr>
        <p:spPr>
          <a:xfrm>
            <a:off x="1996439" y="6308450"/>
            <a:ext cx="50061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/>
              <a:t>Ali S, Ali SS, Khan AW. Braz J Infect Dis. 2016 Sep-Out;20(5):518-20.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15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b="1" dirty="0" err="1"/>
              <a:t>Tabela</a:t>
            </a:r>
            <a:r>
              <a:rPr lang="en-US" b="1" dirty="0"/>
              <a:t> de 1 </a:t>
            </a:r>
            <a:r>
              <a:rPr lang="en-US" b="1" dirty="0" err="1"/>
              <a:t>variável</a:t>
            </a:r>
            <a:r>
              <a:rPr lang="en-US" b="1" dirty="0"/>
              <a:t> (</a:t>
            </a:r>
            <a:r>
              <a:rPr lang="en-US" b="1" dirty="0" err="1"/>
              <a:t>distribuição</a:t>
            </a:r>
            <a:r>
              <a:rPr lang="en-US" b="1" dirty="0"/>
              <a:t> de </a:t>
            </a:r>
            <a:r>
              <a:rPr lang="en-US" b="1" dirty="0" err="1"/>
              <a:t>frequências</a:t>
            </a:r>
            <a:r>
              <a:rPr lang="en-US" b="1" dirty="0"/>
              <a:t>)</a:t>
            </a:r>
            <a:endParaRPr b="1" dirty="0"/>
          </a:p>
          <a:p>
            <a:pPr marL="685800" lvl="1" indent="-22860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2400"/>
              <a:buFont typeface="Noto Sans Symbols"/>
              <a:buChar char="▪"/>
            </a:pPr>
            <a:r>
              <a:rPr lang="en-US" dirty="0" err="1"/>
              <a:t>Intervalo</a:t>
            </a:r>
            <a:r>
              <a:rPr lang="en-US" dirty="0"/>
              <a:t> de </a:t>
            </a:r>
            <a:r>
              <a:rPr lang="en-US" dirty="0" err="1"/>
              <a:t>valores</a:t>
            </a:r>
            <a:r>
              <a:rPr lang="en-US" dirty="0"/>
              <a:t> de </a:t>
            </a:r>
            <a:r>
              <a:rPr lang="en-US" dirty="0" err="1"/>
              <a:t>uma</a:t>
            </a:r>
            <a:r>
              <a:rPr lang="en-US" dirty="0"/>
              <a:t> </a:t>
            </a:r>
            <a:r>
              <a:rPr lang="en-US" dirty="0" err="1"/>
              <a:t>única</a:t>
            </a:r>
            <a:r>
              <a:rPr lang="en-US" dirty="0"/>
              <a:t> </a:t>
            </a:r>
            <a:r>
              <a:rPr lang="en-US" dirty="0" err="1"/>
              <a:t>variável</a:t>
            </a:r>
            <a:endParaRPr dirty="0"/>
          </a:p>
          <a:p>
            <a:pPr marL="685800" lvl="1" indent="-22860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2400"/>
              <a:buFont typeface="Noto Sans Symbols"/>
              <a:buChar char="▪"/>
            </a:pPr>
            <a:r>
              <a:rPr lang="en-US" dirty="0" err="1"/>
              <a:t>Número</a:t>
            </a:r>
            <a:r>
              <a:rPr lang="en-US" dirty="0"/>
              <a:t> de </a:t>
            </a:r>
            <a:r>
              <a:rPr lang="en-US" dirty="0" err="1"/>
              <a:t>observações</a:t>
            </a:r>
            <a:r>
              <a:rPr lang="en-US" dirty="0"/>
              <a:t> com </a:t>
            </a:r>
            <a:r>
              <a:rPr lang="en-US" dirty="0" err="1"/>
              <a:t>cada</a:t>
            </a:r>
            <a:r>
              <a:rPr lang="en-US" dirty="0"/>
              <a:t> valor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b="1" dirty="0" err="1"/>
              <a:t>Tabela</a:t>
            </a:r>
            <a:r>
              <a:rPr lang="en-US" b="1" dirty="0"/>
              <a:t> de 2 </a:t>
            </a:r>
            <a:r>
              <a:rPr lang="en-US" b="1" dirty="0" err="1"/>
              <a:t>variáveis</a:t>
            </a:r>
            <a:endParaRPr b="1" dirty="0"/>
          </a:p>
          <a:p>
            <a:pPr marL="685800" lvl="1" indent="-22860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2400"/>
              <a:buFont typeface="Noto Sans Symbols"/>
              <a:buChar char="▪"/>
            </a:pPr>
            <a:r>
              <a:rPr lang="en-US" dirty="0" err="1"/>
              <a:t>Contagens</a:t>
            </a:r>
            <a:r>
              <a:rPr lang="en-US" dirty="0"/>
              <a:t> </a:t>
            </a:r>
            <a:r>
              <a:rPr lang="en-US" dirty="0" err="1"/>
              <a:t>apresentadas</a:t>
            </a:r>
            <a:r>
              <a:rPr lang="en-US" dirty="0"/>
              <a:t> para 2 </a:t>
            </a:r>
            <a:r>
              <a:rPr lang="en-US" dirty="0" err="1"/>
              <a:t>variáveis</a:t>
            </a:r>
            <a:r>
              <a:rPr lang="en-US" dirty="0"/>
              <a:t> </a:t>
            </a:r>
            <a:r>
              <a:rPr lang="en-US" dirty="0" err="1"/>
              <a:t>em</a:t>
            </a:r>
            <a:r>
              <a:rPr lang="en-US" dirty="0"/>
              <a:t> </a:t>
            </a:r>
            <a:r>
              <a:rPr lang="en-US" dirty="0" err="1"/>
              <a:t>simultâneo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b="1" dirty="0" err="1"/>
              <a:t>Tabelas</a:t>
            </a:r>
            <a:r>
              <a:rPr lang="en-US" b="1" dirty="0"/>
              <a:t> </a:t>
            </a:r>
            <a:r>
              <a:rPr lang="en-US" b="1" dirty="0" err="1"/>
              <a:t>compostas</a:t>
            </a:r>
            <a:r>
              <a:rPr lang="en-US" b="1" dirty="0"/>
              <a:t> (</a:t>
            </a:r>
            <a:r>
              <a:rPr lang="en-US" b="1" dirty="0" err="1"/>
              <a:t>combinadas</a:t>
            </a:r>
            <a:r>
              <a:rPr lang="en-US" b="1" dirty="0"/>
              <a:t>)</a:t>
            </a:r>
            <a:endParaRPr b="1" dirty="0"/>
          </a:p>
          <a:p>
            <a:pPr marL="685800" lvl="1" indent="-22860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2400"/>
              <a:buFont typeface="Noto Sans Symbols"/>
              <a:buChar char="▪"/>
            </a:pPr>
            <a:r>
              <a:rPr lang="en-US" dirty="0" err="1"/>
              <a:t>Combina</a:t>
            </a:r>
            <a:r>
              <a:rPr lang="en-US" dirty="0"/>
              <a:t> dados para </a:t>
            </a:r>
            <a:r>
              <a:rPr lang="en-US" dirty="0" err="1"/>
              <a:t>mostrar</a:t>
            </a:r>
            <a:r>
              <a:rPr lang="en-US" dirty="0"/>
              <a:t> </a:t>
            </a:r>
            <a:r>
              <a:rPr lang="en-US" dirty="0" err="1"/>
              <a:t>múltiplas</a:t>
            </a:r>
            <a:r>
              <a:rPr lang="en-US" dirty="0"/>
              <a:t> </a:t>
            </a:r>
            <a:r>
              <a:rPr lang="en-US" dirty="0" err="1"/>
              <a:t>variáveis</a:t>
            </a:r>
            <a:r>
              <a:rPr lang="en-US" dirty="0"/>
              <a:t> de </a:t>
            </a:r>
            <a:r>
              <a:rPr lang="en-US" dirty="0" err="1"/>
              <a:t>uma</a:t>
            </a:r>
            <a:r>
              <a:rPr lang="en-US" dirty="0"/>
              <a:t> </a:t>
            </a:r>
            <a:r>
              <a:rPr lang="en-US" dirty="0" err="1"/>
              <a:t>só</a:t>
            </a:r>
            <a:r>
              <a:rPr lang="en-US" dirty="0"/>
              <a:t> </a:t>
            </a:r>
            <a:r>
              <a:rPr lang="en-US" dirty="0" err="1"/>
              <a:t>vez</a:t>
            </a:r>
            <a:endParaRPr dirty="0"/>
          </a:p>
          <a:p>
            <a:pPr marL="228600" lvl="0" indent="-5080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289" name="Google Shape;289;p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Tipos</a:t>
            </a:r>
            <a:r>
              <a:rPr lang="en-US" dirty="0"/>
              <a:t> de </a:t>
            </a:r>
            <a:r>
              <a:rPr lang="en-US" dirty="0" err="1"/>
              <a:t>tabelas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16"/>
          <p:cNvSpPr txBox="1">
            <a:spLocks noGrp="1"/>
          </p:cNvSpPr>
          <p:nvPr>
            <p:ph type="title"/>
          </p:nvPr>
        </p:nvSpPr>
        <p:spPr>
          <a:xfrm>
            <a:off x="518615" y="111184"/>
            <a:ext cx="11931293" cy="125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sz="4000" dirty="0" err="1"/>
              <a:t>Distribuição</a:t>
            </a:r>
            <a:r>
              <a:rPr lang="en-US" sz="4000" dirty="0"/>
              <a:t> de </a:t>
            </a:r>
            <a:r>
              <a:rPr lang="en-US" sz="4000" dirty="0" err="1"/>
              <a:t>frequências</a:t>
            </a:r>
            <a:r>
              <a:rPr lang="en-US" sz="4000" dirty="0"/>
              <a:t> (</a:t>
            </a:r>
            <a:r>
              <a:rPr lang="en-US" sz="4000" dirty="0" err="1"/>
              <a:t>Tabela</a:t>
            </a:r>
            <a:r>
              <a:rPr lang="en-US" sz="4000" dirty="0"/>
              <a:t> de 1 </a:t>
            </a:r>
            <a:r>
              <a:rPr lang="en-US" sz="4000" dirty="0" err="1"/>
              <a:t>Variável</a:t>
            </a:r>
            <a:r>
              <a:rPr lang="en-US" sz="4000" dirty="0"/>
              <a:t>)</a:t>
            </a:r>
            <a:br>
              <a:rPr lang="en-US" sz="4000" dirty="0"/>
            </a:br>
            <a:r>
              <a:rPr lang="en-US" sz="3600" dirty="0" err="1"/>
              <a:t>Variáveis</a:t>
            </a:r>
            <a:r>
              <a:rPr lang="en-US" sz="3600" dirty="0"/>
              <a:t> </a:t>
            </a:r>
            <a:r>
              <a:rPr lang="en-US" sz="3600" dirty="0" err="1"/>
              <a:t>qualitativas</a:t>
            </a:r>
            <a:r>
              <a:rPr lang="en-US" sz="3600" dirty="0"/>
              <a:t> (</a:t>
            </a:r>
            <a:r>
              <a:rPr lang="en-US" sz="3600" dirty="0" err="1"/>
              <a:t>nominais</a:t>
            </a:r>
            <a:r>
              <a:rPr lang="en-US" sz="3600" dirty="0"/>
              <a:t>, </a:t>
            </a:r>
            <a:r>
              <a:rPr lang="en-US" sz="3600" dirty="0" err="1"/>
              <a:t>categóricas</a:t>
            </a:r>
            <a:r>
              <a:rPr lang="en-US" sz="3600" dirty="0"/>
              <a:t>)</a:t>
            </a:r>
            <a:endParaRPr sz="2800" dirty="0"/>
          </a:p>
        </p:txBody>
      </p:sp>
      <p:sp>
        <p:nvSpPr>
          <p:cNvPr id="297" name="Google Shape;297;p16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dirty="0" err="1"/>
              <a:t>Coluna</a:t>
            </a:r>
            <a:r>
              <a:rPr lang="en-US" dirty="0"/>
              <a:t> 1: Todos </a:t>
            </a:r>
            <a:r>
              <a:rPr lang="en-US" dirty="0" err="1"/>
              <a:t>os</a:t>
            </a:r>
            <a:r>
              <a:rPr lang="en-US" dirty="0"/>
              <a:t> </a:t>
            </a:r>
            <a:r>
              <a:rPr lang="en-US" dirty="0" err="1"/>
              <a:t>valores</a:t>
            </a:r>
            <a:r>
              <a:rPr lang="en-US" dirty="0"/>
              <a:t> </a:t>
            </a:r>
            <a:r>
              <a:rPr lang="en-US" dirty="0" err="1"/>
              <a:t>observados</a:t>
            </a:r>
            <a:r>
              <a:rPr lang="en-US" dirty="0"/>
              <a:t> (</a:t>
            </a:r>
            <a:r>
              <a:rPr lang="en-US" dirty="0" err="1"/>
              <a:t>mais</a:t>
            </a:r>
            <a:r>
              <a:rPr lang="en-US" dirty="0"/>
              <a:t> o total)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943B"/>
              </a:buClr>
              <a:buSzPts val="2800"/>
              <a:buFont typeface="Arial"/>
              <a:buNone/>
            </a:pPr>
            <a:r>
              <a:rPr lang="en-US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		(</a:t>
            </a:r>
            <a:r>
              <a:rPr lang="en-US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opcionalmente</a:t>
            </a:r>
            <a:r>
              <a:rPr lang="en-US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outro, </a:t>
            </a:r>
            <a:r>
              <a:rPr lang="en-US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desconhecido</a:t>
            </a:r>
            <a:r>
              <a:rPr lang="en-US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dirty="0" err="1"/>
              <a:t>Coluna</a:t>
            </a:r>
            <a:r>
              <a:rPr lang="en-US" dirty="0"/>
              <a:t> 2: </a:t>
            </a:r>
            <a:r>
              <a:rPr lang="en-US" dirty="0" err="1"/>
              <a:t>Número</a:t>
            </a:r>
            <a:r>
              <a:rPr lang="en-US" dirty="0"/>
              <a:t> de </a:t>
            </a:r>
            <a:r>
              <a:rPr lang="en-US" dirty="0" err="1"/>
              <a:t>registros</a:t>
            </a:r>
            <a:r>
              <a:rPr lang="en-US" dirty="0"/>
              <a:t> com </a:t>
            </a:r>
            <a:r>
              <a:rPr lang="en-US" dirty="0" err="1"/>
              <a:t>cada</a:t>
            </a:r>
            <a:r>
              <a:rPr lang="en-US" dirty="0"/>
              <a:t> valor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dirty="0" err="1"/>
              <a:t>Coluna</a:t>
            </a:r>
            <a:r>
              <a:rPr lang="en-US" dirty="0"/>
              <a:t> 3: </a:t>
            </a:r>
            <a:r>
              <a:rPr lang="en-US" dirty="0" err="1"/>
              <a:t>Percentuais</a:t>
            </a:r>
            <a:r>
              <a:rPr lang="en-US" dirty="0"/>
              <a:t> (</a:t>
            </a:r>
            <a:r>
              <a:rPr lang="en-US" dirty="0" err="1"/>
              <a:t>facultativo</a:t>
            </a:r>
            <a:r>
              <a:rPr lang="en-US" dirty="0"/>
              <a:t>)</a:t>
            </a:r>
            <a:endParaRPr dirty="0"/>
          </a:p>
          <a:p>
            <a:pPr marL="228600" lvl="0" indent="-5080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299" name="Google Shape;299;p16"/>
          <p:cNvSpPr txBox="1"/>
          <p:nvPr/>
        </p:nvSpPr>
        <p:spPr>
          <a:xfrm>
            <a:off x="2731457" y="3788527"/>
            <a:ext cx="6309365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Número de casos notificados de tuberculose por sexo, País E, 2023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300" name="Google Shape;300;p16"/>
          <p:cNvGraphicFramePr/>
          <p:nvPr>
            <p:extLst>
              <p:ext uri="{D42A27DB-BD31-4B8C-83A1-F6EECF244321}">
                <p14:modId xmlns:p14="http://schemas.microsoft.com/office/powerpoint/2010/main" val="3534871007"/>
              </p:ext>
            </p:extLst>
          </p:nvPr>
        </p:nvGraphicFramePr>
        <p:xfrm>
          <a:off x="2731457" y="4514392"/>
          <a:ext cx="2103125" cy="210310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103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257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solidFill>
                            <a:schemeClr val="dk1"/>
                          </a:solidFill>
                        </a:rPr>
                        <a:t>Sexo</a:t>
                      </a:r>
                      <a:endParaRPr b="1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57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dk1"/>
                          </a:solidFill>
                        </a:rPr>
                        <a:t>Masculino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57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dk1"/>
                          </a:solidFill>
                        </a:rPr>
                        <a:t>Feminino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57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solidFill>
                            <a:schemeClr val="dk1"/>
                          </a:solidFill>
                        </a:rPr>
                        <a:t>Total</a:t>
                      </a:r>
                      <a:endParaRPr b="1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2D08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01" name="Google Shape;301;p16"/>
          <p:cNvGraphicFramePr/>
          <p:nvPr>
            <p:extLst>
              <p:ext uri="{D42A27DB-BD31-4B8C-83A1-F6EECF244321}">
                <p14:modId xmlns:p14="http://schemas.microsoft.com/office/powerpoint/2010/main" val="623606753"/>
              </p:ext>
            </p:extLst>
          </p:nvPr>
        </p:nvGraphicFramePr>
        <p:xfrm>
          <a:off x="4834577" y="4515008"/>
          <a:ext cx="2103125" cy="210310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103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257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solidFill>
                            <a:schemeClr val="dk1"/>
                          </a:solidFill>
                        </a:rPr>
                        <a:t>Número de casos</a:t>
                      </a:r>
                      <a:endParaRPr b="1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57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dk1"/>
                          </a:solidFill>
                        </a:rPr>
                        <a:t>83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57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dk1"/>
                          </a:solidFill>
                        </a:rPr>
                        <a:t>42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57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solidFill>
                            <a:schemeClr val="dk1"/>
                          </a:solidFill>
                        </a:rPr>
                        <a:t>125</a:t>
                      </a:r>
                      <a:endParaRPr b="1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2D08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02" name="Google Shape;302;p16"/>
          <p:cNvGraphicFramePr/>
          <p:nvPr>
            <p:extLst>
              <p:ext uri="{D42A27DB-BD31-4B8C-83A1-F6EECF244321}">
                <p14:modId xmlns:p14="http://schemas.microsoft.com/office/powerpoint/2010/main" val="1525331403"/>
              </p:ext>
            </p:extLst>
          </p:nvPr>
        </p:nvGraphicFramePr>
        <p:xfrm>
          <a:off x="6937697" y="4514392"/>
          <a:ext cx="2103125" cy="210310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103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257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solidFill>
                            <a:schemeClr val="dk1"/>
                          </a:solidFill>
                        </a:rPr>
                        <a:t>Proporção</a:t>
                      </a:r>
                      <a:endParaRPr b="1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57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dk1"/>
                          </a:solidFill>
                        </a:rPr>
                        <a:t>66%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57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dk1"/>
                          </a:solidFill>
                        </a:rPr>
                        <a:t>34%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57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solidFill>
                            <a:schemeClr val="dk1"/>
                          </a:solidFill>
                        </a:rPr>
                        <a:t>100%</a:t>
                      </a:r>
                      <a:endParaRPr b="1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2D08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17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 strike="noStrike" cap="none" dirty="0" err="1">
                <a:solidFill>
                  <a:schemeClr val="dk1"/>
                </a:solidFill>
                <a:ea typeface="Arial"/>
                <a:cs typeface="Arial"/>
                <a:sym typeface="Arial"/>
              </a:rPr>
              <a:t>Coluna</a:t>
            </a:r>
            <a:r>
              <a:rPr lang="en-US" sz="2800" b="0" i="0" u="none" strike="noStrike" cap="none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 1: Todos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ea typeface="Arial"/>
                <a:cs typeface="Arial"/>
                <a:sym typeface="Arial"/>
              </a:rPr>
              <a:t>os</a:t>
            </a:r>
            <a:r>
              <a:rPr lang="en-US" sz="2800" b="0" i="0" u="none" strike="noStrike" cap="none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ea typeface="Arial"/>
                <a:cs typeface="Arial"/>
                <a:sym typeface="Arial"/>
              </a:rPr>
              <a:t>valores</a:t>
            </a:r>
            <a:r>
              <a:rPr lang="en-US" sz="2800" b="0" i="0" u="none" strike="noStrike" cap="none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ea typeface="Arial"/>
                <a:cs typeface="Arial"/>
                <a:sym typeface="Arial"/>
              </a:rPr>
              <a:t>possíveis</a:t>
            </a:r>
            <a:r>
              <a:rPr lang="en-US" sz="2800" b="0" i="0" u="none" strike="noStrike" cap="none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 (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ea typeface="Arial"/>
                <a:cs typeface="Arial"/>
                <a:sym typeface="Arial"/>
              </a:rPr>
              <a:t>mais</a:t>
            </a:r>
            <a:r>
              <a:rPr lang="en-US" sz="2800" b="0" i="0" u="none" strike="noStrike" cap="none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 o total)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ea typeface="Arial"/>
                <a:cs typeface="Arial"/>
                <a:sym typeface="Arial"/>
              </a:rPr>
              <a:t>ou</a:t>
            </a:r>
            <a:r>
              <a:rPr lang="en-US" sz="2800" b="0" i="0" u="none" strike="noStrike" cap="none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ea typeface="Arial"/>
                <a:cs typeface="Arial"/>
                <a:sym typeface="Arial"/>
              </a:rPr>
              <a:t>intervalos</a:t>
            </a:r>
            <a:r>
              <a:rPr lang="en-US" sz="2800" b="0" i="0" u="none" strike="noStrike" cap="none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 de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ea typeface="Arial"/>
                <a:cs typeface="Arial"/>
                <a:sym typeface="Arial"/>
              </a:rPr>
              <a:t>valores</a:t>
            </a:r>
            <a:r>
              <a:rPr lang="en-US" sz="2800" b="0" i="0" u="none" strike="noStrike" cap="none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 ("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ea typeface="Arial"/>
                <a:cs typeface="Arial"/>
                <a:sym typeface="Arial"/>
              </a:rPr>
              <a:t>intervalos</a:t>
            </a:r>
            <a:r>
              <a:rPr lang="en-US" sz="2800" b="0" i="0" u="none" strike="noStrike" cap="none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")</a:t>
            </a: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943B"/>
              </a:buClr>
              <a:buSzPts val="2800"/>
              <a:buFont typeface="Arial"/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			(</a:t>
            </a:r>
            <a:r>
              <a:rPr lang="en-US" sz="2800" b="0" i="0" u="none" strike="noStrike" cap="none" dirty="0" err="1">
                <a:solidFill>
                  <a:srgbClr val="000000"/>
                </a:solidFill>
                <a:ea typeface="Arial"/>
                <a:cs typeface="Arial"/>
                <a:sym typeface="Arial"/>
              </a:rPr>
              <a:t>opcionalmente</a:t>
            </a:r>
            <a:r>
              <a:rPr lang="en-US" sz="28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: outro, </a:t>
            </a:r>
            <a:r>
              <a:rPr lang="en-US" sz="2800" b="0" i="0" u="none" strike="noStrike" cap="none" dirty="0" err="1">
                <a:solidFill>
                  <a:srgbClr val="000000"/>
                </a:solidFill>
                <a:ea typeface="Arial"/>
                <a:cs typeface="Arial"/>
                <a:sym typeface="Arial"/>
              </a:rPr>
              <a:t>desconhecido</a:t>
            </a:r>
            <a:r>
              <a:rPr lang="en-US" sz="2800" b="0" i="0" u="none" strike="noStrike" cap="none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)</a:t>
            </a:r>
            <a:endParaRPr dirty="0"/>
          </a:p>
          <a:p>
            <a:pPr marL="228600" marR="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 strike="noStrike" cap="none" dirty="0" err="1">
                <a:solidFill>
                  <a:schemeClr val="dk1"/>
                </a:solidFill>
                <a:ea typeface="Arial"/>
                <a:cs typeface="Arial"/>
                <a:sym typeface="Arial"/>
              </a:rPr>
              <a:t>Coluna</a:t>
            </a:r>
            <a:r>
              <a:rPr lang="en-US" sz="2800" b="0" i="0" u="none" strike="noStrike" cap="none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 2: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ea typeface="Arial"/>
                <a:cs typeface="Arial"/>
                <a:sym typeface="Arial"/>
              </a:rPr>
              <a:t>Número</a:t>
            </a:r>
            <a:r>
              <a:rPr lang="en-US" sz="2800" b="0" i="0" u="none" strike="noStrike" cap="none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 de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ea typeface="Arial"/>
                <a:cs typeface="Arial"/>
                <a:sym typeface="Arial"/>
              </a:rPr>
              <a:t>registros</a:t>
            </a:r>
            <a:r>
              <a:rPr lang="en-US" sz="2800" b="0" i="0" u="none" strike="noStrike" cap="none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 com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ea typeface="Arial"/>
                <a:cs typeface="Arial"/>
                <a:sym typeface="Arial"/>
              </a:rPr>
              <a:t>cada</a:t>
            </a:r>
            <a:r>
              <a:rPr lang="en-US" sz="2800" b="0" i="0" u="none" strike="noStrike" cap="none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 valor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ea typeface="Arial"/>
                <a:cs typeface="Arial"/>
                <a:sym typeface="Arial"/>
              </a:rPr>
              <a:t>ou</a:t>
            </a:r>
            <a:r>
              <a:rPr lang="en-US" sz="2800" b="0" i="0" u="none" strike="noStrike" cap="none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 que se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ea typeface="Arial"/>
                <a:cs typeface="Arial"/>
                <a:sym typeface="Arial"/>
              </a:rPr>
              <a:t>enquadram</a:t>
            </a:r>
            <a:r>
              <a:rPr lang="en-US" sz="2800" b="0" i="0" u="none" strike="noStrike" cap="none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ea typeface="Arial"/>
                <a:cs typeface="Arial"/>
                <a:sym typeface="Arial"/>
              </a:rPr>
              <a:t>em</a:t>
            </a:r>
            <a:r>
              <a:rPr lang="en-US" sz="2800" b="0" i="0" u="none" strike="noStrike" cap="none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ea typeface="Arial"/>
                <a:cs typeface="Arial"/>
                <a:sym typeface="Arial"/>
              </a:rPr>
              <a:t>cada</a:t>
            </a:r>
            <a:r>
              <a:rPr lang="en-US" sz="2800" b="0" i="0" u="none" strike="noStrike" cap="none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ea typeface="Arial"/>
                <a:cs typeface="Arial"/>
                <a:sym typeface="Arial"/>
              </a:rPr>
              <a:t>intervalo</a:t>
            </a:r>
            <a:endParaRPr dirty="0"/>
          </a:p>
          <a:p>
            <a:pPr marL="228600" marR="0" lvl="0" indent="-22860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 strike="noStrike" cap="none" dirty="0" err="1">
                <a:solidFill>
                  <a:schemeClr val="dk1"/>
                </a:solidFill>
                <a:ea typeface="Arial"/>
                <a:cs typeface="Arial"/>
                <a:sym typeface="Arial"/>
              </a:rPr>
              <a:t>Coluna</a:t>
            </a:r>
            <a:r>
              <a:rPr lang="en-US" sz="2800" b="0" i="0" u="none" strike="noStrike" cap="none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 3: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ea typeface="Arial"/>
                <a:cs typeface="Arial"/>
                <a:sym typeface="Arial"/>
              </a:rPr>
              <a:t>Percentuais</a:t>
            </a:r>
            <a:r>
              <a:rPr lang="en-US" sz="2800" b="0" i="0" u="none" strike="noStrike" cap="none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 (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ea typeface="Arial"/>
                <a:cs typeface="Arial"/>
                <a:sym typeface="Arial"/>
              </a:rPr>
              <a:t>facultativo</a:t>
            </a:r>
            <a:r>
              <a:rPr lang="en-US" sz="2800" b="0" i="0" u="none" strike="noStrike" cap="none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)</a:t>
            </a:r>
            <a:endParaRPr sz="2800" b="0" i="0" u="none" strike="noStrike" cap="none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marL="685800" marR="0" lvl="1" indent="-76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943B"/>
              </a:buClr>
              <a:buSzPts val="2400"/>
              <a:buFont typeface="Arial"/>
              <a:buNone/>
            </a:pPr>
            <a:endParaRPr sz="2400" b="0" i="0" u="none" strike="noStrike" cap="none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marL="685800" marR="0" lvl="1" indent="-76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943B"/>
              </a:buClr>
              <a:buSzPts val="2400"/>
              <a:buFont typeface="Arial"/>
              <a:buNone/>
            </a:pPr>
            <a:endParaRPr sz="2400" b="0" i="0" u="none" strike="noStrike" cap="none" dirty="0">
              <a:solidFill>
                <a:schemeClr val="accent5"/>
              </a:solidFill>
              <a:ea typeface="Arial"/>
              <a:cs typeface="Arial"/>
              <a:sym typeface="Arial"/>
            </a:endParaRPr>
          </a:p>
          <a:p>
            <a:pPr marL="685800" marR="0" lvl="1" indent="-76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943B"/>
              </a:buClr>
              <a:buSzPts val="2400"/>
              <a:buFont typeface="Arial"/>
              <a:buNone/>
            </a:pPr>
            <a:endParaRPr sz="2400" b="0" i="0" u="none" strike="noStrike" cap="none" dirty="0">
              <a:solidFill>
                <a:schemeClr val="accent5"/>
              </a:solidFill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 dirty="0">
              <a:solidFill>
                <a:schemeClr val="dk1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" name="Google Shape;296;p16">
            <a:extLst>
              <a:ext uri="{FF2B5EF4-FFF2-40B4-BE49-F238E27FC236}">
                <a16:creationId xmlns:a16="http://schemas.microsoft.com/office/drawing/2014/main" id="{8906D13A-0DE0-3901-7515-0E410BE2A729}"/>
              </a:ext>
            </a:extLst>
          </p:cNvPr>
          <p:cNvSpPr txBox="1">
            <a:spLocks/>
          </p:cNvSpPr>
          <p:nvPr/>
        </p:nvSpPr>
        <p:spPr>
          <a:xfrm>
            <a:off x="518615" y="111184"/>
            <a:ext cx="11673385" cy="125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sz="4000" dirty="0" err="1"/>
              <a:t>Distribuição</a:t>
            </a:r>
            <a:r>
              <a:rPr lang="en-US" sz="4000" dirty="0"/>
              <a:t> de </a:t>
            </a:r>
            <a:r>
              <a:rPr lang="en-US" sz="4000" dirty="0" err="1"/>
              <a:t>frequências</a:t>
            </a:r>
            <a:r>
              <a:rPr lang="en-US" sz="4000" dirty="0"/>
              <a:t> (</a:t>
            </a:r>
            <a:r>
              <a:rPr lang="en-US" sz="4000" dirty="0" err="1"/>
              <a:t>Tabela</a:t>
            </a:r>
            <a:r>
              <a:rPr lang="en-US" sz="4000" dirty="0"/>
              <a:t> de 1 </a:t>
            </a:r>
            <a:r>
              <a:rPr lang="en-US" sz="4000" dirty="0" err="1"/>
              <a:t>Variável</a:t>
            </a:r>
            <a:r>
              <a:rPr lang="en-US" sz="4000" dirty="0"/>
              <a:t>)</a:t>
            </a:r>
            <a:br>
              <a:rPr lang="en-US" sz="4000" dirty="0"/>
            </a:br>
            <a:r>
              <a:rPr lang="en-US" sz="3600" dirty="0" err="1"/>
              <a:t>Variáveis</a:t>
            </a:r>
            <a:r>
              <a:rPr lang="en-US" sz="3600" dirty="0"/>
              <a:t> </a:t>
            </a:r>
            <a:r>
              <a:rPr lang="en-US" sz="3600" dirty="0" err="1"/>
              <a:t>quantitativas</a:t>
            </a:r>
            <a:endParaRPr lang="en-US" sz="2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" name="Google Shape;317;p18"/>
          <p:cNvGraphicFramePr/>
          <p:nvPr>
            <p:extLst>
              <p:ext uri="{D42A27DB-BD31-4B8C-83A1-F6EECF244321}">
                <p14:modId xmlns:p14="http://schemas.microsoft.com/office/powerpoint/2010/main" val="3965200"/>
              </p:ext>
            </p:extLst>
          </p:nvPr>
        </p:nvGraphicFramePr>
        <p:xfrm>
          <a:off x="1295400" y="2421004"/>
          <a:ext cx="9601200" cy="357540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320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5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solidFill>
                            <a:schemeClr val="dk1"/>
                          </a:solidFill>
                        </a:rPr>
                        <a:t>Faixa etária (anos)</a:t>
                      </a:r>
                      <a:endParaRPr sz="1600" b="1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solidFill>
                            <a:schemeClr val="dk1"/>
                          </a:solidFill>
                        </a:rPr>
                        <a:t>Número de casos</a:t>
                      </a:r>
                      <a:endParaRPr sz="1600" b="1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dirty="0">
                          <a:solidFill>
                            <a:schemeClr val="dk1"/>
                          </a:solidFill>
                        </a:rPr>
                        <a:t>Percentual (%)</a:t>
                      </a:r>
                      <a:endParaRPr sz="1600" b="1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&lt;5</a:t>
                      </a:r>
                      <a:endParaRPr sz="16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1</a:t>
                      </a:r>
                      <a:endParaRPr sz="16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1%</a:t>
                      </a:r>
                      <a:endParaRPr sz="16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5-14</a:t>
                      </a:r>
                      <a:endParaRPr sz="16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5</a:t>
                      </a:r>
                      <a:endParaRPr sz="16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4%</a:t>
                      </a:r>
                      <a:endParaRPr sz="16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15-24</a:t>
                      </a:r>
                      <a:endParaRPr sz="16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23</a:t>
                      </a:r>
                      <a:endParaRPr sz="16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18%</a:t>
                      </a:r>
                      <a:endParaRPr sz="16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25-44</a:t>
                      </a:r>
                      <a:endParaRPr sz="16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42</a:t>
                      </a:r>
                      <a:endParaRPr sz="16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33%</a:t>
                      </a:r>
                      <a:endParaRPr sz="16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45-64</a:t>
                      </a:r>
                      <a:endParaRPr sz="16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29</a:t>
                      </a:r>
                      <a:endParaRPr sz="16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23%</a:t>
                      </a:r>
                      <a:endParaRPr sz="16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≥65</a:t>
                      </a:r>
                      <a:endParaRPr sz="16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10</a:t>
                      </a:r>
                      <a:endParaRPr sz="16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8%</a:t>
                      </a:r>
                      <a:endParaRPr sz="16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Desconhecido</a:t>
                      </a:r>
                      <a:endParaRPr sz="16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15</a:t>
                      </a:r>
                      <a:endParaRPr sz="16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12%</a:t>
                      </a:r>
                      <a:endParaRPr sz="16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/>
                        <a:t>Total</a:t>
                      </a:r>
                      <a:endParaRPr sz="1600" b="1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2D08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/>
                        <a:t>125</a:t>
                      </a:r>
                      <a:endParaRPr sz="1600" b="1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2D08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dirty="0"/>
                        <a:t>100%</a:t>
                      </a:r>
                      <a:endParaRPr sz="1600" b="1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2D08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19" name="Google Shape;319;p18"/>
          <p:cNvSpPr txBox="1"/>
          <p:nvPr/>
        </p:nvSpPr>
        <p:spPr>
          <a:xfrm>
            <a:off x="1295400" y="1483270"/>
            <a:ext cx="9452212" cy="8229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Noto Sans Symbols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Número de casos notificados de tuberculose, por grupo etário (em anos), País E, 2023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Google Shape;296;p16">
            <a:extLst>
              <a:ext uri="{FF2B5EF4-FFF2-40B4-BE49-F238E27FC236}">
                <a16:creationId xmlns:a16="http://schemas.microsoft.com/office/drawing/2014/main" id="{4C18041F-350C-EF9E-515B-C71098495542}"/>
              </a:ext>
            </a:extLst>
          </p:cNvPr>
          <p:cNvSpPr txBox="1">
            <a:spLocks/>
          </p:cNvSpPr>
          <p:nvPr/>
        </p:nvSpPr>
        <p:spPr>
          <a:xfrm>
            <a:off x="518615" y="111184"/>
            <a:ext cx="11673385" cy="125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sz="4000" dirty="0" err="1"/>
              <a:t>Distribuição</a:t>
            </a:r>
            <a:r>
              <a:rPr lang="en-US" sz="4000" dirty="0"/>
              <a:t> de </a:t>
            </a:r>
            <a:r>
              <a:rPr lang="en-US" sz="4000" dirty="0" err="1"/>
              <a:t>frequências</a:t>
            </a:r>
            <a:r>
              <a:rPr lang="en-US" sz="4000" dirty="0"/>
              <a:t> (</a:t>
            </a:r>
            <a:r>
              <a:rPr lang="en-US" sz="4000" dirty="0" err="1"/>
              <a:t>Tabela</a:t>
            </a:r>
            <a:r>
              <a:rPr lang="en-US" sz="4000" dirty="0"/>
              <a:t> de 1 </a:t>
            </a:r>
            <a:r>
              <a:rPr lang="en-US" sz="4000" dirty="0" err="1"/>
              <a:t>Variável</a:t>
            </a:r>
            <a:r>
              <a:rPr lang="en-US" sz="4000" dirty="0"/>
              <a:t>)</a:t>
            </a:r>
            <a:br>
              <a:rPr lang="en-US" sz="4000" dirty="0"/>
            </a:br>
            <a:r>
              <a:rPr lang="en-US" sz="3600" dirty="0" err="1"/>
              <a:t>Variáveis</a:t>
            </a:r>
            <a:r>
              <a:rPr lang="en-US" sz="3600" dirty="0"/>
              <a:t> </a:t>
            </a:r>
            <a:r>
              <a:rPr lang="en-US" sz="3600" dirty="0" err="1"/>
              <a:t>quantitativas</a:t>
            </a:r>
            <a:endParaRPr lang="en-US" sz="2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19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100000"/>
              </a:lnSpc>
              <a:buClr>
                <a:schemeClr val="dk1"/>
              </a:buClr>
              <a:buSzPts val="2800"/>
              <a:buChar char="•"/>
            </a:pPr>
            <a:r>
              <a:rPr lang="en-US" dirty="0" err="1"/>
              <a:t>Mostra</a:t>
            </a:r>
            <a:r>
              <a:rPr lang="en-US" dirty="0"/>
              <a:t> </a:t>
            </a:r>
            <a:r>
              <a:rPr lang="en-US" dirty="0" err="1"/>
              <a:t>contagens</a:t>
            </a:r>
            <a:r>
              <a:rPr lang="en-US" dirty="0"/>
              <a:t> de </a:t>
            </a:r>
            <a:r>
              <a:rPr lang="en-US" dirty="0" err="1"/>
              <a:t>acordo</a:t>
            </a:r>
            <a:r>
              <a:rPr lang="en-US" dirty="0"/>
              <a:t> com duas </a:t>
            </a:r>
            <a:r>
              <a:rPr lang="en-US" dirty="0" err="1"/>
              <a:t>variáveis</a:t>
            </a:r>
            <a:r>
              <a:rPr lang="en-US" dirty="0"/>
              <a:t> </a:t>
            </a:r>
            <a:r>
              <a:rPr lang="en-US" dirty="0" err="1"/>
              <a:t>em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 err="1"/>
              <a:t>simultâneo</a:t>
            </a:r>
            <a:r>
              <a:rPr lang="en-US" dirty="0"/>
              <a:t> com:</a:t>
            </a:r>
            <a:endParaRPr dirty="0"/>
          </a:p>
          <a:p>
            <a:pPr marL="685800" lvl="1" indent="-228600" algn="l" rtl="0">
              <a:lnSpc>
                <a:spcPct val="100000"/>
              </a:lnSpc>
              <a:buSzPts val="2400"/>
              <a:buFont typeface="Noto Sans Symbols"/>
              <a:buChar char="▪"/>
            </a:pPr>
            <a:r>
              <a:rPr lang="en-US" dirty="0"/>
              <a:t>Uma </a:t>
            </a:r>
            <a:r>
              <a:rPr lang="en-US" dirty="0" err="1"/>
              <a:t>variável</a:t>
            </a:r>
            <a:r>
              <a:rPr lang="en-US" dirty="0"/>
              <a:t> </a:t>
            </a:r>
            <a:r>
              <a:rPr lang="en-US" dirty="0" err="1"/>
              <a:t>ao</a:t>
            </a:r>
            <a:r>
              <a:rPr lang="en-US" dirty="0"/>
              <a:t> </a:t>
            </a:r>
            <a:r>
              <a:rPr lang="en-US" dirty="0" err="1"/>
              <a:t>longo</a:t>
            </a:r>
            <a:r>
              <a:rPr lang="en-US" dirty="0"/>
              <a:t> das </a:t>
            </a:r>
            <a:r>
              <a:rPr lang="en-US" dirty="0" err="1"/>
              <a:t>linhas</a:t>
            </a:r>
            <a:endParaRPr dirty="0"/>
          </a:p>
          <a:p>
            <a:pPr marL="685800" lvl="1" indent="-228600" algn="l" rtl="0">
              <a:lnSpc>
                <a:spcPct val="100000"/>
              </a:lnSpc>
              <a:buSzPts val="2400"/>
              <a:buFont typeface="Noto Sans Symbols"/>
              <a:buChar char="▪"/>
            </a:pPr>
            <a:r>
              <a:rPr lang="en-US" dirty="0" err="1"/>
              <a:t>Outra</a:t>
            </a:r>
            <a:r>
              <a:rPr lang="en-US" dirty="0"/>
              <a:t> </a:t>
            </a:r>
            <a:r>
              <a:rPr lang="en-US" dirty="0" err="1"/>
              <a:t>variável</a:t>
            </a:r>
            <a:r>
              <a:rPr lang="en-US" dirty="0"/>
              <a:t> </a:t>
            </a:r>
            <a:r>
              <a:rPr lang="en-US" dirty="0" err="1"/>
              <a:t>ao</a:t>
            </a:r>
            <a:r>
              <a:rPr lang="en-US" dirty="0"/>
              <a:t> </a:t>
            </a:r>
            <a:r>
              <a:rPr lang="en-US" dirty="0" err="1"/>
              <a:t>longo</a:t>
            </a:r>
            <a:r>
              <a:rPr lang="en-US" dirty="0"/>
              <a:t> das </a:t>
            </a:r>
            <a:r>
              <a:rPr lang="en-US" dirty="0" err="1"/>
              <a:t>colunas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buClr>
                <a:schemeClr val="dk1"/>
              </a:buClr>
              <a:buSzPts val="2800"/>
              <a:buChar char="•"/>
            </a:pPr>
            <a:r>
              <a:rPr lang="en-US" dirty="0" err="1"/>
              <a:t>Também</a:t>
            </a:r>
            <a:r>
              <a:rPr lang="en-US" dirty="0"/>
              <a:t> </a:t>
            </a:r>
            <a:r>
              <a:rPr lang="en-US" dirty="0" err="1"/>
              <a:t>designada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"</a:t>
            </a:r>
            <a:r>
              <a:rPr lang="en-US" dirty="0" err="1"/>
              <a:t>tabela</a:t>
            </a:r>
            <a:r>
              <a:rPr lang="en-US" dirty="0"/>
              <a:t> </a:t>
            </a:r>
            <a:r>
              <a:rPr lang="en-US" dirty="0" err="1"/>
              <a:t>cruzada</a:t>
            </a:r>
            <a:r>
              <a:rPr lang="en-US" dirty="0"/>
              <a:t>"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tabela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de </a:t>
            </a:r>
            <a:r>
              <a:rPr lang="en-US" dirty="0" err="1"/>
              <a:t>contingência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buClr>
                <a:schemeClr val="dk1"/>
              </a:buClr>
              <a:buSzPts val="2800"/>
              <a:buChar char="•"/>
            </a:pPr>
            <a:r>
              <a:rPr lang="en-US" dirty="0" err="1"/>
              <a:t>Tabela</a:t>
            </a:r>
            <a:r>
              <a:rPr lang="en-US" dirty="0"/>
              <a:t> </a:t>
            </a:r>
            <a:r>
              <a:rPr lang="en-US" dirty="0" err="1"/>
              <a:t>dois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dois</a:t>
            </a:r>
            <a:r>
              <a:rPr lang="en-US" dirty="0"/>
              <a:t> = </a:t>
            </a:r>
            <a:r>
              <a:rPr lang="en-US" dirty="0" err="1"/>
              <a:t>tabela</a:t>
            </a:r>
            <a:r>
              <a:rPr lang="en-US" dirty="0"/>
              <a:t> de duas </a:t>
            </a:r>
            <a:r>
              <a:rPr lang="en-US" dirty="0" err="1"/>
              <a:t>variáveis</a:t>
            </a:r>
            <a:r>
              <a:rPr lang="en-US" dirty="0"/>
              <a:t> com ambas as </a:t>
            </a:r>
            <a:r>
              <a:rPr lang="en-US" dirty="0" err="1"/>
              <a:t>variáveis</a:t>
            </a:r>
            <a:r>
              <a:rPr lang="en-US" dirty="0"/>
              <a:t> com </a:t>
            </a:r>
            <a:r>
              <a:rPr lang="en-US" dirty="0" err="1"/>
              <a:t>apenas</a:t>
            </a:r>
            <a:r>
              <a:rPr lang="en-US" dirty="0"/>
              <a:t> duas </a:t>
            </a:r>
            <a:r>
              <a:rPr lang="en-US" dirty="0" err="1"/>
              <a:t>categorias</a:t>
            </a:r>
            <a:r>
              <a:rPr lang="en-US" dirty="0"/>
              <a:t> </a:t>
            </a:r>
            <a:r>
              <a:rPr lang="en-US" dirty="0" err="1"/>
              <a:t>cada</a:t>
            </a:r>
            <a:endParaRPr dirty="0"/>
          </a:p>
          <a:p>
            <a:pPr marL="228600" lvl="0" indent="-50800" algn="l" rtl="0">
              <a:lnSpc>
                <a:spcPct val="100000"/>
              </a:lnSpc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326" name="Google Shape;326;p1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Tabela</a:t>
            </a:r>
            <a:r>
              <a:rPr lang="en-US" dirty="0"/>
              <a:t> de 2 </a:t>
            </a:r>
            <a:r>
              <a:rPr lang="en-US" dirty="0" err="1"/>
              <a:t>variáveis</a:t>
            </a:r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3" name="Google Shape;333;p20"/>
          <p:cNvGraphicFramePr/>
          <p:nvPr>
            <p:extLst>
              <p:ext uri="{D42A27DB-BD31-4B8C-83A1-F6EECF244321}">
                <p14:modId xmlns:p14="http://schemas.microsoft.com/office/powerpoint/2010/main" val="1711870391"/>
              </p:ext>
            </p:extLst>
          </p:nvPr>
        </p:nvGraphicFramePr>
        <p:xfrm>
          <a:off x="655320" y="2375774"/>
          <a:ext cx="10881360" cy="356625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517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solidFill>
                            <a:schemeClr val="dk1"/>
                          </a:solidFill>
                        </a:rPr>
                        <a:t>Faixa etária (anos)</a:t>
                      </a:r>
                      <a:endParaRPr sz="1800" b="1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solidFill>
                            <a:schemeClr val="dk1"/>
                          </a:solidFill>
                        </a:rPr>
                        <a:t>Mulheres</a:t>
                      </a:r>
                      <a:endParaRPr sz="1800" b="1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solidFill>
                            <a:schemeClr val="dk1"/>
                          </a:solidFill>
                        </a:rPr>
                        <a:t>Homens</a:t>
                      </a:r>
                      <a:endParaRPr sz="1800" b="1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solidFill>
                            <a:schemeClr val="dk1"/>
                          </a:solidFill>
                        </a:rPr>
                        <a:t>Total</a:t>
                      </a:r>
                      <a:endParaRPr sz="1800" b="1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&lt;5</a:t>
                      </a:r>
                      <a:endParaRPr sz="18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0</a:t>
                      </a:r>
                      <a:endParaRPr sz="18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1</a:t>
                      </a:r>
                      <a:endParaRPr sz="18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1</a:t>
                      </a:r>
                      <a:endParaRPr sz="18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5-14</a:t>
                      </a:r>
                      <a:endParaRPr sz="18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3</a:t>
                      </a:r>
                      <a:endParaRPr sz="18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2</a:t>
                      </a:r>
                      <a:endParaRPr sz="18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5</a:t>
                      </a:r>
                      <a:endParaRPr sz="18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15-24</a:t>
                      </a:r>
                      <a:endParaRPr sz="18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9</a:t>
                      </a:r>
                      <a:endParaRPr sz="18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14</a:t>
                      </a:r>
                      <a:endParaRPr sz="18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23</a:t>
                      </a:r>
                      <a:endParaRPr sz="18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25-44</a:t>
                      </a:r>
                      <a:endParaRPr sz="18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11</a:t>
                      </a:r>
                      <a:endParaRPr sz="18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31</a:t>
                      </a:r>
                      <a:endParaRPr sz="18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42</a:t>
                      </a:r>
                      <a:endParaRPr sz="18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/>
                        <a:t>45-64</a:t>
                      </a:r>
                      <a:endParaRPr sz="18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8</a:t>
                      </a:r>
                      <a:endParaRPr sz="18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21</a:t>
                      </a:r>
                      <a:endParaRPr sz="18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29</a:t>
                      </a:r>
                      <a:endParaRPr sz="18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/>
                        <a:t>≥65</a:t>
                      </a:r>
                      <a:endParaRPr sz="18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3</a:t>
                      </a:r>
                      <a:endParaRPr sz="18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7</a:t>
                      </a:r>
                      <a:endParaRPr sz="18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10</a:t>
                      </a:r>
                      <a:endParaRPr sz="18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/>
                        <a:t>Desconhecido</a:t>
                      </a:r>
                      <a:endParaRPr sz="18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8</a:t>
                      </a:r>
                      <a:endParaRPr sz="18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7</a:t>
                      </a:r>
                      <a:endParaRPr sz="18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15</a:t>
                      </a:r>
                      <a:endParaRPr sz="18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/>
                        <a:t>Total</a:t>
                      </a:r>
                      <a:endParaRPr sz="1800" b="1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2D08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/>
                        <a:t>42</a:t>
                      </a:r>
                      <a:endParaRPr sz="1800" b="1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2D08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/>
                        <a:t>83</a:t>
                      </a:r>
                      <a:endParaRPr sz="1800" b="1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2D08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/>
                        <a:t>125</a:t>
                      </a:r>
                      <a:endParaRPr sz="1800" b="1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2D08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34" name="Google Shape;334;p2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Tabela</a:t>
            </a:r>
            <a:r>
              <a:rPr lang="en-US" dirty="0"/>
              <a:t> de 2 </a:t>
            </a:r>
            <a:r>
              <a:rPr lang="en-US" dirty="0" err="1"/>
              <a:t>variáveis</a:t>
            </a:r>
            <a:r>
              <a:rPr lang="en-US" dirty="0"/>
              <a:t>: </a:t>
            </a:r>
            <a:r>
              <a:rPr lang="en-US" dirty="0" err="1"/>
              <a:t>Exemplo</a:t>
            </a:r>
            <a:endParaRPr dirty="0"/>
          </a:p>
        </p:txBody>
      </p:sp>
      <p:sp>
        <p:nvSpPr>
          <p:cNvPr id="336" name="Google Shape;336;p20"/>
          <p:cNvSpPr txBox="1"/>
          <p:nvPr/>
        </p:nvSpPr>
        <p:spPr>
          <a:xfrm>
            <a:off x="1465428" y="1451285"/>
            <a:ext cx="9261143" cy="924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Noto Sans Symbols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Número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casos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notificados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tuberculose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por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grupo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etário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(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em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anos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) e </a:t>
            </a:r>
            <a:r>
              <a:rPr lang="en-US" sz="2400" b="1" dirty="0" err="1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gênero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País E, 2023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dirty="0" err="1"/>
              <a:t>Tabela</a:t>
            </a:r>
            <a:r>
              <a:rPr lang="en-US" dirty="0"/>
              <a:t> 2 x 2: </a:t>
            </a:r>
            <a:r>
              <a:rPr lang="en-US" dirty="0" err="1"/>
              <a:t>Exemplo</a:t>
            </a:r>
            <a:r>
              <a:rPr lang="en-US" dirty="0"/>
              <a:t> (1/2)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345" name="Google Shape;345;p21"/>
          <p:cNvGraphicFramePr/>
          <p:nvPr>
            <p:extLst>
              <p:ext uri="{D42A27DB-BD31-4B8C-83A1-F6EECF244321}">
                <p14:modId xmlns:p14="http://schemas.microsoft.com/office/powerpoint/2010/main" val="2735528736"/>
              </p:ext>
            </p:extLst>
          </p:nvPr>
        </p:nvGraphicFramePr>
        <p:xfrm>
          <a:off x="1624743" y="1572270"/>
          <a:ext cx="8636575" cy="37134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6121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21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21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73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727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96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C0000"/>
                        </a:buClr>
                        <a:buSzPts val="1820"/>
                        <a:buFont typeface="Noto Sans Symbols"/>
                        <a:buNone/>
                      </a:pPr>
                      <a:endParaRPr sz="2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C0000"/>
                        </a:buClr>
                        <a:buSzPts val="1820"/>
                        <a:buFont typeface="Noto Sans Symbols"/>
                        <a:buNone/>
                      </a:pPr>
                      <a:r>
                        <a:rPr lang="en-US" sz="2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Doente</a:t>
                      </a:r>
                      <a:endParaRPr sz="2800" dirty="0"/>
                    </a:p>
                  </a:txBody>
                  <a:tcPr marL="91450" marR="91450" marT="45725" marB="45725" anchor="b" anchorCtr="1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C0000"/>
                        </a:buClr>
                        <a:buSzPts val="1820"/>
                        <a:buFont typeface="Noto Sans Symbols"/>
                        <a:buNone/>
                      </a:pPr>
                      <a:r>
                        <a:rPr lang="en-US" sz="2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Não</a:t>
                      </a:r>
                      <a:r>
                        <a:rPr lang="en-US" sz="2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2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doente</a:t>
                      </a:r>
                      <a:endParaRPr sz="2800" dirty="0"/>
                    </a:p>
                  </a:txBody>
                  <a:tcPr marL="91450" marR="91450" marT="45725" marB="45725" anchor="b" anchorCtr="1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C0000"/>
                        </a:buClr>
                        <a:buSzPts val="1820"/>
                        <a:buFont typeface="Noto Sans Symbols"/>
                        <a:buNone/>
                      </a:pPr>
                      <a:r>
                        <a:rPr lang="en-US" sz="2800" b="0" i="0" u="sng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Total</a:t>
                      </a:r>
                      <a:endParaRPr sz="2800"/>
                    </a:p>
                  </a:txBody>
                  <a:tcPr marL="91450" marR="91450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C0000"/>
                        </a:buClr>
                        <a:buSzPts val="1820"/>
                        <a:buFont typeface="Noto Sans Symbols"/>
                        <a:buNone/>
                      </a:pPr>
                      <a:endParaRPr sz="2800" dirty="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C0000"/>
                        </a:buClr>
                        <a:buSzPts val="1820"/>
                        <a:buFont typeface="Noto Sans Symbols"/>
                        <a:buNone/>
                      </a:pPr>
                      <a:r>
                        <a:rPr lang="en-US" sz="2800" b="0" i="0" u="sng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Taxa de </a:t>
                      </a:r>
                      <a:r>
                        <a:rPr lang="en-US" sz="2800" b="0" i="0" u="sng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ataque</a:t>
                      </a:r>
                      <a:r>
                        <a:rPr lang="en-US" sz="2800" b="0" i="0" u="sng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(%)</a:t>
                      </a:r>
                      <a:endParaRPr sz="2800" dirty="0"/>
                    </a:p>
                  </a:txBody>
                  <a:tcPr marL="91450" marR="91450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00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C0000"/>
                        </a:buClr>
                        <a:buSzPts val="1820"/>
                        <a:buFont typeface="Noto Sans Symbols"/>
                        <a:buNone/>
                      </a:pPr>
                      <a:r>
                        <a:rPr lang="en-US" sz="2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Sim  </a:t>
                      </a:r>
                      <a:endParaRPr sz="2800"/>
                    </a:p>
                  </a:txBody>
                  <a:tcPr marL="91450" marR="182875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C0000"/>
                        </a:buClr>
                        <a:buSzPts val="1820"/>
                        <a:buFont typeface="Noto Sans Symbols"/>
                        <a:buNone/>
                      </a:pPr>
                      <a:r>
                        <a:rPr lang="en-US" sz="2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61</a:t>
                      </a:r>
                      <a:endParaRPr sz="2800"/>
                    </a:p>
                  </a:txBody>
                  <a:tcPr marL="91450" marR="9145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C0000"/>
                        </a:buClr>
                        <a:buSzPts val="1820"/>
                        <a:buFont typeface="Noto Sans Symbols"/>
                        <a:buNone/>
                      </a:pPr>
                      <a:r>
                        <a:rPr lang="en-US" sz="2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30</a:t>
                      </a:r>
                      <a:endParaRPr sz="2800"/>
                    </a:p>
                  </a:txBody>
                  <a:tcPr marL="91450" marR="9145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C0000"/>
                        </a:buClr>
                        <a:buSzPts val="1820"/>
                        <a:buFont typeface="Noto Sans Symbols"/>
                        <a:buNone/>
                      </a:pPr>
                      <a:r>
                        <a:rPr lang="en-US" sz="2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91</a:t>
                      </a:r>
                      <a:endParaRPr sz="2800" b="0" i="0" u="none" strike="noStrike" cap="none" baseline="-25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C0000"/>
                        </a:buClr>
                        <a:buSzPts val="1820"/>
                        <a:buFont typeface="Noto Sans Symbols"/>
                        <a:buNone/>
                      </a:pPr>
                      <a:r>
                        <a:rPr lang="en-US" sz="2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67</a:t>
                      </a:r>
                      <a:endParaRPr sz="2800" b="0" i="0" u="none" strike="noStrike" cap="none" baseline="-25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6600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C0000"/>
                        </a:buClr>
                        <a:buSzPts val="1820"/>
                        <a:buFont typeface="Noto Sans Symbols"/>
                        <a:buNone/>
                      </a:pPr>
                      <a:r>
                        <a:rPr lang="en-US" sz="2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Não</a:t>
                      </a:r>
                      <a:endParaRPr sz="2800"/>
                    </a:p>
                  </a:txBody>
                  <a:tcPr marL="91450" marR="182875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C0000"/>
                        </a:buClr>
                        <a:buSzPts val="1820"/>
                        <a:buFont typeface="Noto Sans Symbols"/>
                        <a:buNone/>
                      </a:pPr>
                      <a:r>
                        <a:rPr lang="en-US" sz="2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2800"/>
                    </a:p>
                  </a:txBody>
                  <a:tcPr marL="91450" marR="9145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C0000"/>
                        </a:buClr>
                        <a:buSzPts val="1820"/>
                        <a:buFont typeface="Noto Sans Symbols"/>
                        <a:buNone/>
                      </a:pPr>
                      <a:r>
                        <a:rPr lang="en-US" sz="2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43</a:t>
                      </a:r>
                      <a:endParaRPr sz="2800"/>
                    </a:p>
                  </a:txBody>
                  <a:tcPr marL="91450" marR="9145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C0000"/>
                        </a:buClr>
                        <a:buSzPts val="1820"/>
                        <a:buFont typeface="Noto Sans Symbols"/>
                        <a:buNone/>
                      </a:pPr>
                      <a:r>
                        <a:rPr lang="en-US" sz="2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50</a:t>
                      </a:r>
                      <a:endParaRPr sz="2800" b="0" i="0" u="none" strike="noStrike" cap="none" baseline="-25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0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C0000"/>
                        </a:buClr>
                        <a:buSzPts val="1820"/>
                        <a:buFont typeface="Noto Sans Symbols"/>
                        <a:buNone/>
                      </a:pPr>
                      <a:r>
                        <a:rPr lang="en-US" sz="2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14</a:t>
                      </a:r>
                      <a:endParaRPr sz="2800"/>
                    </a:p>
                  </a:txBody>
                  <a:tcPr marL="91450" marR="9145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8650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C0000"/>
                        </a:buClr>
                        <a:buSzPts val="1820"/>
                        <a:buFont typeface="Noto Sans Symbols"/>
                        <a:buNone/>
                      </a:pPr>
                      <a:r>
                        <a:rPr lang="en-US" sz="2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Total</a:t>
                      </a:r>
                      <a:endParaRPr sz="2800"/>
                    </a:p>
                  </a:txBody>
                  <a:tcPr marL="91450" marR="182875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C0000"/>
                        </a:buClr>
                        <a:buSzPts val="1820"/>
                        <a:buFont typeface="Noto Sans Symbols"/>
                        <a:buNone/>
                      </a:pPr>
                      <a:r>
                        <a:rPr lang="en-US" sz="2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68</a:t>
                      </a:r>
                      <a:endParaRPr sz="2800"/>
                    </a:p>
                  </a:txBody>
                  <a:tcPr marL="91450" marR="9145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C0000"/>
                        </a:buClr>
                        <a:buSzPts val="1820"/>
                        <a:buFont typeface="Noto Sans Symbols"/>
                        <a:buNone/>
                      </a:pPr>
                      <a:r>
                        <a:rPr lang="en-US" sz="2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73</a:t>
                      </a:r>
                      <a:endParaRPr sz="2800"/>
                    </a:p>
                  </a:txBody>
                  <a:tcPr marL="91450" marR="9145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C0000"/>
                        </a:buClr>
                        <a:buSzPts val="1820"/>
                        <a:buFont typeface="Noto Sans Symbols"/>
                        <a:buNone/>
                      </a:pPr>
                      <a:r>
                        <a:rPr lang="en-US" sz="2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141</a:t>
                      </a:r>
                      <a:endParaRPr sz="2800"/>
                    </a:p>
                  </a:txBody>
                  <a:tcPr marL="91450" marR="9145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C0000"/>
                        </a:buClr>
                        <a:buSzPts val="1820"/>
                        <a:buFont typeface="Noto Sans Symbols"/>
                        <a:buNone/>
                      </a:pPr>
                      <a:r>
                        <a:rPr lang="en-US" sz="2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48</a:t>
                      </a:r>
                      <a:endParaRPr sz="2800" dirty="0"/>
                    </a:p>
                  </a:txBody>
                  <a:tcPr marL="91450" marR="9145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B3580F47-35A2-0EF4-CE77-F8AFBCD3C959}"/>
              </a:ext>
            </a:extLst>
          </p:cNvPr>
          <p:cNvSpPr txBox="1"/>
          <p:nvPr/>
        </p:nvSpPr>
        <p:spPr>
          <a:xfrm>
            <a:off x="2063180" y="1356370"/>
            <a:ext cx="7759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/>
              <a:t>Taxa de incidência de diarreia aguda em pessoas que consumiram salada no Hotel X, Semana 1-3, País Z, 2025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1" name="Google Shape;351;p22"/>
          <p:cNvGraphicFramePr/>
          <p:nvPr>
            <p:extLst>
              <p:ext uri="{D42A27DB-BD31-4B8C-83A1-F6EECF244321}">
                <p14:modId xmlns:p14="http://schemas.microsoft.com/office/powerpoint/2010/main" val="1663567193"/>
              </p:ext>
            </p:extLst>
          </p:nvPr>
        </p:nvGraphicFramePr>
        <p:xfrm>
          <a:off x="1386840" y="1812510"/>
          <a:ext cx="9418320" cy="329185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834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641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dirty="0" err="1">
                          <a:solidFill>
                            <a:schemeClr val="dk1"/>
                          </a:solidFill>
                        </a:rPr>
                        <a:t>Doente</a:t>
                      </a:r>
                      <a:endParaRPr b="1"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dirty="0" err="1">
                          <a:solidFill>
                            <a:schemeClr val="dk1"/>
                          </a:solidFill>
                        </a:rPr>
                        <a:t>Não</a:t>
                      </a:r>
                      <a:r>
                        <a:rPr lang="en-US" sz="2400" b="1" dirty="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dk1"/>
                          </a:solidFill>
                        </a:rPr>
                        <a:t>doente</a:t>
                      </a:r>
                      <a:endParaRPr b="1"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>
                          <a:solidFill>
                            <a:schemeClr val="dk1"/>
                          </a:solidFill>
                        </a:rPr>
                        <a:t>Total</a:t>
                      </a:r>
                      <a:endParaRPr b="1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>
                          <a:solidFill>
                            <a:schemeClr val="dk1"/>
                          </a:solidFill>
                        </a:rPr>
                        <a:t>Taxa de ataque</a:t>
                      </a:r>
                      <a:endParaRPr b="1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0"/>
                        <a:t>Comeu salada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61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30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91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67%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0"/>
                        <a:t>Não comi salada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7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43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50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14%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/>
                        <a:t>Total</a:t>
                      </a:r>
                      <a:endParaRPr b="1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2D08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/>
                        <a:t>68</a:t>
                      </a:r>
                      <a:endParaRPr b="1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2D08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/>
                        <a:t>73</a:t>
                      </a:r>
                      <a:endParaRPr b="1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2D08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/>
                        <a:t>141</a:t>
                      </a:r>
                      <a:endParaRPr b="1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2D08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dirty="0"/>
                        <a:t>48%</a:t>
                      </a:r>
                      <a:endParaRPr b="1"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2D08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52" name="Google Shape;352;p2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Tabela</a:t>
            </a:r>
            <a:r>
              <a:rPr lang="en-US" dirty="0"/>
              <a:t> 2 x 2: </a:t>
            </a:r>
            <a:r>
              <a:rPr lang="en-US" dirty="0" err="1"/>
              <a:t>Exemplo</a:t>
            </a:r>
            <a:r>
              <a:rPr lang="en-US" dirty="0"/>
              <a:t> (2/2)</a:t>
            </a:r>
            <a:endParaRPr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2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Tabelas</a:t>
            </a:r>
            <a:r>
              <a:rPr lang="en-US" dirty="0"/>
              <a:t> </a:t>
            </a:r>
            <a:r>
              <a:rPr lang="en-US" dirty="0" err="1"/>
              <a:t>Múltiplas</a:t>
            </a:r>
            <a:r>
              <a:rPr lang="en-US" dirty="0"/>
              <a:t>: </a:t>
            </a:r>
            <a:r>
              <a:rPr lang="en-US" dirty="0" err="1"/>
              <a:t>Exemplos</a:t>
            </a:r>
            <a:endParaRPr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A70980-BCB0-30D3-9855-071700070D2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179095" y="6377880"/>
            <a:ext cx="8359452" cy="239484"/>
          </a:xfrm>
        </p:spPr>
        <p:txBody>
          <a:bodyPr/>
          <a:lstStyle/>
          <a:p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Adaptado de: </a:t>
            </a:r>
            <a:r>
              <a:rPr lang="en-US" sz="1200" b="0" i="0" u="none" strike="noStrike" cap="none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D'Acremont </a:t>
            </a: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V, </a:t>
            </a:r>
            <a:r>
              <a:rPr lang="en-US" sz="1200" b="0" i="0" u="none" strike="noStrike" cap="none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Kilowoko </a:t>
            </a: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M, </a:t>
            </a:r>
            <a:r>
              <a:rPr lang="en-US" sz="1200" b="0" i="0" u="none" strike="noStrike" cap="none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Kyungu </a:t>
            </a: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E, et al. Beyond Malaria - Causes of Fever in Outpatient Tanzanian Children. NEJM 2014;370:809-817.</a:t>
            </a:r>
            <a:endParaRPr lang="en-US"/>
          </a:p>
          <a:p>
            <a:endParaRPr lang="en-US"/>
          </a:p>
        </p:txBody>
      </p:sp>
      <p:graphicFrame>
        <p:nvGraphicFramePr>
          <p:cNvPr id="362" name="Google Shape;362;p23"/>
          <p:cNvGraphicFramePr/>
          <p:nvPr>
            <p:extLst>
              <p:ext uri="{D42A27DB-BD31-4B8C-83A1-F6EECF244321}">
                <p14:modId xmlns:p14="http://schemas.microsoft.com/office/powerpoint/2010/main" val="2326011497"/>
              </p:ext>
            </p:extLst>
          </p:nvPr>
        </p:nvGraphicFramePr>
        <p:xfrm>
          <a:off x="4192819" y="2181275"/>
          <a:ext cx="3840480" cy="393192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011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3152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Sintoma primário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%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Febre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313</a:t>
                      </a:r>
                      <a:endParaRPr/>
                    </a:p>
                  </a:txBody>
                  <a:tcPr marL="91450" marR="91450" marT="9525" marB="915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63</a:t>
                      </a:r>
                      <a:endParaRPr dirty="0"/>
                    </a:p>
                  </a:txBody>
                  <a:tcPr marL="91450" marR="91450" marT="9525" marB="915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Tosse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56</a:t>
                      </a:r>
                      <a:endParaRPr/>
                    </a:p>
                  </a:txBody>
                  <a:tcPr marL="91450" marR="91450" marT="9525" marB="915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 dirty="0"/>
                    </a:p>
                  </a:txBody>
                  <a:tcPr marL="91450" marR="91450" marT="9525" marB="915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Vómitos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47</a:t>
                      </a:r>
                      <a:endParaRPr/>
                    </a:p>
                  </a:txBody>
                  <a:tcPr marL="91450" marR="91450" marT="9525" marB="915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dirty="0"/>
                    </a:p>
                  </a:txBody>
                  <a:tcPr marL="91450" marR="91450" marT="9525" marB="915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Diarreia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33</a:t>
                      </a:r>
                      <a:endParaRPr/>
                    </a:p>
                  </a:txBody>
                  <a:tcPr marL="91450" marR="91450" marT="9525" marB="915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dirty="0"/>
                    </a:p>
                  </a:txBody>
                  <a:tcPr marL="91450" marR="91450" marT="9525" marB="915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Dor abdominal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15</a:t>
                      </a:r>
                      <a:endParaRPr/>
                    </a:p>
                  </a:txBody>
                  <a:tcPr marL="91450" marR="91450" marT="9525" marB="915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3</a:t>
                      </a:r>
                      <a:endParaRPr sz="2000" b="0" i="0" u="none" strike="noStrik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9525" marB="915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Outros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33</a:t>
                      </a:r>
                      <a:endParaRPr/>
                    </a:p>
                  </a:txBody>
                  <a:tcPr marL="91450" marR="91450" marT="9525" marB="915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dirty="0"/>
                    </a:p>
                  </a:txBody>
                  <a:tcPr marL="91450" marR="91450" marT="9525" marB="915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Total</a:t>
                      </a:r>
                      <a:endParaRPr b="1"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2D08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i="0" u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497</a:t>
                      </a:r>
                      <a:endParaRPr b="1"/>
                    </a:p>
                  </a:txBody>
                  <a:tcPr marL="91450" marR="91450" marT="9525" marB="915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2D08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i="0" u="none" strike="noStrik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100</a:t>
                      </a:r>
                      <a:endParaRPr b="1" dirty="0"/>
                    </a:p>
                  </a:txBody>
                  <a:tcPr marL="91450" marR="91450" marT="9525" marB="915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2D08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363" name="Google Shape;363;p23"/>
          <p:cNvGraphicFramePr/>
          <p:nvPr>
            <p:extLst>
              <p:ext uri="{D42A27DB-BD31-4B8C-83A1-F6EECF244321}">
                <p14:modId xmlns:p14="http://schemas.microsoft.com/office/powerpoint/2010/main" val="650353244"/>
              </p:ext>
            </p:extLst>
          </p:nvPr>
        </p:nvGraphicFramePr>
        <p:xfrm>
          <a:off x="8187518" y="2181275"/>
          <a:ext cx="3200400" cy="2124594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52994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Sexo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%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Feminino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237</a:t>
                      </a:r>
                      <a:endParaRPr/>
                    </a:p>
                  </a:txBody>
                  <a:tcPr marL="91450" marR="91450" marT="9525" marB="915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47</a:t>
                      </a:r>
                      <a:endParaRPr dirty="0"/>
                    </a:p>
                  </a:txBody>
                  <a:tcPr marL="91450" marR="91450" marT="9525" marB="915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Masculino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270</a:t>
                      </a:r>
                      <a:endParaRPr/>
                    </a:p>
                  </a:txBody>
                  <a:tcPr marL="91450" marR="91450" marT="9525" marB="915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53</a:t>
                      </a:r>
                      <a:endParaRPr dirty="0"/>
                    </a:p>
                  </a:txBody>
                  <a:tcPr marL="91450" marR="91450" marT="9525" marB="915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Total</a:t>
                      </a:r>
                      <a:endParaRPr b="1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2D08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i="0" u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507</a:t>
                      </a:r>
                      <a:endParaRPr b="1"/>
                    </a:p>
                  </a:txBody>
                  <a:tcPr marL="91450" marR="91450" marT="9525" marB="915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2D08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i="0" u="none" strike="noStrik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100</a:t>
                      </a:r>
                      <a:endParaRPr b="1" dirty="0"/>
                    </a:p>
                  </a:txBody>
                  <a:tcPr marL="91450" marR="91450" marT="9525" marB="915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2D08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64" name="Google Shape;364;p23"/>
          <p:cNvGraphicFramePr/>
          <p:nvPr>
            <p:extLst>
              <p:ext uri="{D42A27DB-BD31-4B8C-83A1-F6EECF244321}">
                <p14:modId xmlns:p14="http://schemas.microsoft.com/office/powerpoint/2010/main" val="2608474121"/>
              </p:ext>
            </p:extLst>
          </p:nvPr>
        </p:nvGraphicFramePr>
        <p:xfrm>
          <a:off x="838200" y="2181275"/>
          <a:ext cx="3200400" cy="347472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3152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Idade</a:t>
                      </a:r>
                      <a:endParaRPr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(anos)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%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&lt;1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150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30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1-2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228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45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3-4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75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15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5-7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36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8-10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18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Total</a:t>
                      </a:r>
                      <a:endParaRPr b="1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2D08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507</a:t>
                      </a:r>
                      <a:endParaRPr b="1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2D08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100</a:t>
                      </a:r>
                      <a:endParaRPr b="1"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2D08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65" name="Google Shape;365;p23"/>
          <p:cNvSpPr txBox="1"/>
          <p:nvPr/>
        </p:nvSpPr>
        <p:spPr>
          <a:xfrm>
            <a:off x="572068" y="1602997"/>
            <a:ext cx="11081983" cy="457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2400"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Caraterísticas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das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crianças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com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febre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Estudo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da Febre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Tanzânia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2014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24"/>
          <p:cNvSpPr txBox="1">
            <a:spLocks noGrp="1"/>
          </p:cNvSpPr>
          <p:nvPr>
            <p:ph sz="half" idx="2"/>
          </p:nvPr>
        </p:nvSpPr>
        <p:spPr>
          <a:xfrm>
            <a:off x="838200" y="1478857"/>
            <a:ext cx="4660232" cy="4639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100000"/>
              </a:lnSpc>
              <a:buClr>
                <a:schemeClr val="dk1"/>
              </a:buClr>
              <a:buSzPts val="2800"/>
              <a:buChar char="•"/>
            </a:pPr>
            <a:r>
              <a:rPr lang="en-US" dirty="0" err="1"/>
              <a:t>Combinar</a:t>
            </a:r>
            <a:r>
              <a:rPr lang="en-US" dirty="0"/>
              <a:t> duas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mais</a:t>
            </a:r>
            <a:r>
              <a:rPr lang="en-US" dirty="0"/>
              <a:t> </a:t>
            </a:r>
            <a:r>
              <a:rPr lang="en-US" dirty="0" err="1"/>
              <a:t>tabelas</a:t>
            </a:r>
            <a:r>
              <a:rPr lang="en-US" dirty="0"/>
              <a:t> de </a:t>
            </a:r>
            <a:r>
              <a:rPr lang="en-US" dirty="0" err="1"/>
              <a:t>variáveis</a:t>
            </a:r>
            <a:r>
              <a:rPr lang="en-US" dirty="0"/>
              <a:t> </a:t>
            </a:r>
            <a:r>
              <a:rPr lang="en-US" dirty="0" err="1"/>
              <a:t>unidireccionais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bidireccionais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buClr>
                <a:schemeClr val="dk1"/>
              </a:buClr>
              <a:buSzPts val="2800"/>
              <a:buChar char="•"/>
            </a:pPr>
            <a:r>
              <a:rPr lang="en-US" dirty="0" err="1"/>
              <a:t>Utiliza</a:t>
            </a:r>
            <a:r>
              <a:rPr lang="en-US" dirty="0"/>
              <a:t> o </a:t>
            </a:r>
            <a:r>
              <a:rPr lang="en-US" dirty="0" err="1"/>
              <a:t>espaço</a:t>
            </a:r>
            <a:r>
              <a:rPr lang="en-US" dirty="0"/>
              <a:t> </a:t>
            </a:r>
            <a:r>
              <a:rPr lang="en-US" dirty="0" err="1"/>
              <a:t>limitado</a:t>
            </a:r>
            <a:r>
              <a:rPr lang="en-US" dirty="0"/>
              <a:t> de forma </a:t>
            </a:r>
            <a:r>
              <a:rPr lang="en-US" dirty="0" err="1"/>
              <a:t>eficiente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buClr>
                <a:schemeClr val="dk1"/>
              </a:buClr>
              <a:buSzPts val="2800"/>
              <a:buChar char="•"/>
            </a:pPr>
            <a:r>
              <a:rPr lang="en-US" dirty="0" err="1"/>
              <a:t>Adequado</a:t>
            </a:r>
            <a:r>
              <a:rPr lang="en-US" dirty="0"/>
              <a:t> para </a:t>
            </a:r>
            <a:r>
              <a:rPr lang="en-US" dirty="0" err="1"/>
              <a:t>apresentações</a:t>
            </a:r>
            <a:r>
              <a:rPr lang="en-US" dirty="0"/>
              <a:t> </a:t>
            </a:r>
            <a:r>
              <a:rPr lang="en-US" dirty="0" err="1"/>
              <a:t>escritas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e </a:t>
            </a:r>
            <a:r>
              <a:rPr lang="en-US" dirty="0" err="1"/>
              <a:t>orais</a:t>
            </a:r>
            <a:endParaRPr dirty="0"/>
          </a:p>
          <a:p>
            <a:pPr marL="228600" lvl="0" indent="-50800" algn="l" rtl="0">
              <a:lnSpc>
                <a:spcPct val="100000"/>
              </a:lnSpc>
              <a:buClr>
                <a:schemeClr val="dk1"/>
              </a:buClr>
              <a:buSzPts val="28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372" name="Google Shape;372;p2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Tabela</a:t>
            </a:r>
            <a:r>
              <a:rPr lang="en-US" dirty="0"/>
              <a:t> </a:t>
            </a:r>
            <a:r>
              <a:rPr lang="en-US" dirty="0" err="1"/>
              <a:t>composta</a:t>
            </a:r>
            <a:r>
              <a:rPr lang="en-US" dirty="0"/>
              <a:t> (</a:t>
            </a:r>
            <a:r>
              <a:rPr lang="en-US" dirty="0" err="1"/>
              <a:t>Combinada</a:t>
            </a:r>
            <a:r>
              <a:rPr lang="en-US" dirty="0"/>
              <a:t>)</a:t>
            </a:r>
            <a:endParaRPr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5341B8-D543-7AD9-3EBA-84200096FBA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765953" y="6377880"/>
            <a:ext cx="4772594" cy="211243"/>
          </a:xfrm>
        </p:spPr>
        <p:txBody>
          <a:bodyPr/>
          <a:lstStyle/>
          <a:p>
            <a:r>
              <a:rPr lang="en-US"/>
              <a:t>Ortiz, Katz, Mahmoud, et. Al. Journal of Infectious Disease, 2007; 196:1685-1689.</a:t>
            </a:r>
          </a:p>
          <a:p>
            <a:endParaRPr lang="en-US"/>
          </a:p>
        </p:txBody>
      </p:sp>
      <p:pic>
        <p:nvPicPr>
          <p:cNvPr id="374" name="Google Shape;374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82863" y="1478857"/>
            <a:ext cx="6083690" cy="446672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2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Tabela</a:t>
            </a:r>
            <a:r>
              <a:rPr lang="en-US" dirty="0"/>
              <a:t> </a:t>
            </a:r>
            <a:r>
              <a:rPr lang="en-US" dirty="0" err="1"/>
              <a:t>composta</a:t>
            </a:r>
            <a:r>
              <a:rPr lang="en-US" dirty="0"/>
              <a:t>: </a:t>
            </a:r>
            <a:r>
              <a:rPr lang="en-US" dirty="0" err="1"/>
              <a:t>Exemplo</a:t>
            </a:r>
            <a:br>
              <a:rPr lang="en-US" sz="2400" dirty="0"/>
            </a:br>
            <a:endParaRPr sz="240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9EFF18C-FD35-A7C4-2D35-D1A672BE923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19926" y="6365848"/>
            <a:ext cx="6518621" cy="83073"/>
          </a:xfrm>
        </p:spPr>
        <p:txBody>
          <a:bodyPr/>
          <a:lstStyle/>
          <a:p>
            <a:r>
              <a:rPr lang="en-US" dirty="0" err="1"/>
              <a:t>Adaptado</a:t>
            </a:r>
            <a:r>
              <a:rPr lang="en-US" dirty="0"/>
              <a:t> de: </a:t>
            </a:r>
            <a:r>
              <a:rPr lang="en-US" dirty="0" err="1"/>
              <a:t>D'Acremont</a:t>
            </a:r>
            <a:r>
              <a:rPr lang="en-US" dirty="0"/>
              <a:t> V, </a:t>
            </a:r>
            <a:r>
              <a:rPr lang="en-US" dirty="0" err="1"/>
              <a:t>Kilowoko</a:t>
            </a:r>
            <a:r>
              <a:rPr lang="en-US" dirty="0"/>
              <a:t> M, Kyungu E, et al. Beyond Malaria - Causes of Fever in Outpatient Tanzanian Children. NEJM 2014;370:809-817</a:t>
            </a:r>
          </a:p>
        </p:txBody>
      </p:sp>
      <p:graphicFrame>
        <p:nvGraphicFramePr>
          <p:cNvPr id="383" name="Google Shape;383;p25"/>
          <p:cNvGraphicFramePr/>
          <p:nvPr>
            <p:extLst>
              <p:ext uri="{D42A27DB-BD31-4B8C-83A1-F6EECF244321}">
                <p14:modId xmlns:p14="http://schemas.microsoft.com/office/powerpoint/2010/main" val="678010123"/>
              </p:ext>
            </p:extLst>
          </p:nvPr>
        </p:nvGraphicFramePr>
        <p:xfrm>
          <a:off x="3482400" y="1790484"/>
          <a:ext cx="4829806" cy="448060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711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5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25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83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b="1"/>
                        <a:t>Caraterística</a:t>
                      </a:r>
                      <a:endParaRPr b="1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b="1"/>
                        <a:t>Número</a:t>
                      </a:r>
                      <a:endParaRPr b="1"/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b="1"/>
                        <a:t>(%)</a:t>
                      </a:r>
                      <a:endParaRPr b="1"/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473982"/>
                  </a:ext>
                </a:extLst>
              </a:tr>
              <a:tr h="3583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Sexo</a:t>
                      </a:r>
                      <a:r>
                        <a:rPr lang="en-US" sz="180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: </a:t>
                      </a:r>
                      <a:r>
                        <a:rPr lang="en-US" sz="1800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homens</a:t>
                      </a:r>
                      <a:endParaRPr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237 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(47)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19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Idade (anos)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&lt;1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1-2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3-4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5-7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7-10</a:t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(n=507)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150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228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75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36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18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chemeClr val="tx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(30)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(45)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(15)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(7)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(4)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706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Sintoma primário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Febre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0" u="none" strike="noStrike" cap="none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     Tosse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Vómitos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Diarreia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Dor abdominal</a:t>
                      </a:r>
                      <a:endParaRPr sz="180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Outros</a:t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(n=498)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313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56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47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33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15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33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chemeClr val="tx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(63)</a:t>
                      </a:r>
                      <a:endParaRPr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(11)</a:t>
                      </a:r>
                      <a:endParaRPr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(9)</a:t>
                      </a:r>
                      <a:endParaRPr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(7)</a:t>
                      </a:r>
                      <a:endParaRPr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(3)</a:t>
                      </a:r>
                      <a:endParaRPr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(7)</a:t>
                      </a:r>
                      <a:endParaRPr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84" name="Google Shape;384;p25"/>
          <p:cNvSpPr txBox="1"/>
          <p:nvPr/>
        </p:nvSpPr>
        <p:spPr>
          <a:xfrm>
            <a:off x="559559" y="1285346"/>
            <a:ext cx="11177516" cy="409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Noto Sans Symbols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Caraterísticas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das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crianças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com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febre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Estudo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da Febre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Tanzânia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2024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26"/>
          <p:cNvSpPr txBox="1">
            <a:spLocks noGrp="1"/>
          </p:cNvSpPr>
          <p:nvPr>
            <p:ph type="title"/>
          </p:nvPr>
        </p:nvSpPr>
        <p:spPr>
          <a:xfrm>
            <a:off x="838200" y="457200"/>
            <a:ext cx="10050379" cy="8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sz="4000" dirty="0" err="1"/>
              <a:t>Resumir</a:t>
            </a:r>
            <a:r>
              <a:rPr lang="en-US" sz="4000" dirty="0"/>
              <a:t> e </a:t>
            </a:r>
            <a:r>
              <a:rPr lang="en-US" sz="4000" dirty="0" err="1"/>
              <a:t>exibir</a:t>
            </a:r>
            <a:r>
              <a:rPr lang="en-US" sz="4000" dirty="0"/>
              <a:t> dados </a:t>
            </a:r>
            <a:r>
              <a:rPr lang="en-US" sz="4000" dirty="0" err="1"/>
              <a:t>em</a:t>
            </a:r>
            <a:r>
              <a:rPr lang="en-US" sz="4000" dirty="0"/>
              <a:t> </a:t>
            </a:r>
            <a:r>
              <a:rPr lang="en-US" sz="4000" dirty="0" err="1"/>
              <a:t>uma</a:t>
            </a:r>
            <a:r>
              <a:rPr lang="en-US" sz="4000" dirty="0"/>
              <a:t> </a:t>
            </a:r>
            <a:r>
              <a:rPr lang="en-US" sz="4000" dirty="0" err="1"/>
              <a:t>tabela</a:t>
            </a:r>
            <a:r>
              <a:rPr lang="en-US" sz="4000" dirty="0"/>
              <a:t> (1/3)</a:t>
            </a:r>
            <a:br>
              <a:rPr lang="en-US" sz="4000" dirty="0"/>
            </a:br>
            <a:endParaRPr 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27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Clr>
                <a:schemeClr val="dk1"/>
              </a:buClr>
              <a:buSzPts val="2800"/>
            </a:pPr>
            <a:r>
              <a:rPr lang="en-US" dirty="0" err="1"/>
              <a:t>Revisão</a:t>
            </a:r>
            <a:r>
              <a:rPr lang="en-US" dirty="0"/>
              <a:t> da </a:t>
            </a:r>
            <a:r>
              <a:rPr lang="en-US" dirty="0" err="1"/>
              <a:t>lista</a:t>
            </a:r>
            <a:r>
              <a:rPr lang="en-US" dirty="0"/>
              <a:t> de </a:t>
            </a:r>
            <a:r>
              <a:rPr lang="en-US" dirty="0" err="1"/>
              <a:t>casos</a:t>
            </a:r>
            <a:r>
              <a:rPr lang="en-US" dirty="0"/>
              <a:t> </a:t>
            </a:r>
            <a:r>
              <a:rPr lang="en-US" dirty="0" err="1"/>
              <a:t>sobre</a:t>
            </a:r>
            <a:r>
              <a:rPr lang="en-US" dirty="0"/>
              <a:t> </a:t>
            </a:r>
            <a:r>
              <a:rPr lang="en-US" dirty="0" err="1"/>
              <a:t>bactérias</a:t>
            </a:r>
            <a:r>
              <a:rPr lang="en-US" dirty="0"/>
              <a:t> Shigella </a:t>
            </a:r>
            <a:r>
              <a:rPr lang="en-US" dirty="0" err="1"/>
              <a:t>multirresistentes</a:t>
            </a:r>
            <a:r>
              <a:rPr lang="en-US" dirty="0"/>
              <a:t> </a:t>
            </a:r>
            <a:r>
              <a:rPr lang="en-US" dirty="0" err="1"/>
              <a:t>isoladas</a:t>
            </a:r>
            <a:r>
              <a:rPr lang="en-US" dirty="0"/>
              <a:t> de </a:t>
            </a:r>
            <a:r>
              <a:rPr lang="en-US" dirty="0" err="1"/>
              <a:t>casos</a:t>
            </a:r>
            <a:r>
              <a:rPr lang="en-US" dirty="0"/>
              <a:t> de </a:t>
            </a:r>
            <a:r>
              <a:rPr lang="en-US" dirty="0" err="1"/>
              <a:t>diarreia</a:t>
            </a:r>
            <a:r>
              <a:rPr lang="en-US" dirty="0"/>
              <a:t> </a:t>
            </a:r>
            <a:r>
              <a:rPr lang="en-US" dirty="0" err="1"/>
              <a:t>aguda</a:t>
            </a:r>
            <a:endParaRPr lang="en-US" dirty="0"/>
          </a:p>
          <a:p>
            <a:pPr>
              <a:buClr>
                <a:schemeClr val="dk1"/>
              </a:buClr>
              <a:buSzPts val="2800"/>
            </a:pPr>
            <a:r>
              <a:rPr lang="en-US" dirty="0" err="1"/>
              <a:t>Depois</a:t>
            </a:r>
            <a:r>
              <a:rPr lang="en-US" dirty="0"/>
              <a:t>, </a:t>
            </a:r>
            <a:r>
              <a:rPr lang="en-US" dirty="0" err="1"/>
              <a:t>criar</a:t>
            </a:r>
            <a:r>
              <a:rPr lang="en-US" dirty="0"/>
              <a:t>: </a:t>
            </a:r>
          </a:p>
          <a:p>
            <a:pPr lvl="1">
              <a:buSzPts val="2800"/>
            </a:pPr>
            <a:r>
              <a:rPr lang="en-US" b="1" dirty="0" err="1"/>
              <a:t>Tabela</a:t>
            </a:r>
            <a:r>
              <a:rPr lang="en-US" b="1" dirty="0"/>
              <a:t> 1 </a:t>
            </a:r>
            <a:r>
              <a:rPr lang="en-US" dirty="0"/>
              <a:t>(</a:t>
            </a:r>
            <a:r>
              <a:rPr lang="en-US" dirty="0" err="1"/>
              <a:t>distribuição</a:t>
            </a:r>
            <a:r>
              <a:rPr lang="en-US" dirty="0"/>
              <a:t> de </a:t>
            </a:r>
            <a:r>
              <a:rPr lang="en-US" dirty="0" err="1"/>
              <a:t>frequências</a:t>
            </a:r>
            <a:r>
              <a:rPr lang="en-US" dirty="0"/>
              <a:t>) para </a:t>
            </a:r>
            <a:r>
              <a:rPr lang="en-US" dirty="0" err="1"/>
              <a:t>resumir</a:t>
            </a:r>
            <a:r>
              <a:rPr lang="en-US" dirty="0"/>
              <a:t> a </a:t>
            </a:r>
            <a:r>
              <a:rPr lang="en-US" dirty="0" err="1"/>
              <a:t>distribuição</a:t>
            </a:r>
            <a:r>
              <a:rPr lang="en-US" dirty="0"/>
              <a:t> dos </a:t>
            </a:r>
            <a:r>
              <a:rPr lang="en-US" dirty="0" err="1"/>
              <a:t>casos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idade</a:t>
            </a:r>
            <a:r>
              <a:rPr lang="en-US" dirty="0"/>
              <a:t>. </a:t>
            </a:r>
            <a:r>
              <a:rPr lang="en-US" dirty="0" err="1"/>
              <a:t>Utilizar</a:t>
            </a:r>
            <a:r>
              <a:rPr lang="en-US" dirty="0"/>
              <a:t> </a:t>
            </a:r>
            <a:r>
              <a:rPr lang="en-US" dirty="0" err="1"/>
              <a:t>grupos</a:t>
            </a:r>
            <a:r>
              <a:rPr lang="en-US" dirty="0"/>
              <a:t> </a:t>
            </a:r>
            <a:r>
              <a:rPr lang="en-US" dirty="0" err="1"/>
              <a:t>etários</a:t>
            </a:r>
            <a:r>
              <a:rPr lang="en-US" dirty="0"/>
              <a:t> de 10 </a:t>
            </a:r>
            <a:r>
              <a:rPr lang="en-US" dirty="0" err="1"/>
              <a:t>anos</a:t>
            </a:r>
            <a:endParaRPr lang="en-US" sz="2800" dirty="0"/>
          </a:p>
          <a:p>
            <a:pPr lvl="1">
              <a:buSzPts val="2800"/>
            </a:pPr>
            <a:r>
              <a:rPr lang="en-US" b="1" dirty="0"/>
              <a:t>Quadro 2 </a:t>
            </a:r>
            <a:r>
              <a:rPr lang="en-US" dirty="0"/>
              <a:t>(</a:t>
            </a:r>
            <a:r>
              <a:rPr lang="en-US" dirty="0" err="1"/>
              <a:t>quadro</a:t>
            </a:r>
            <a:r>
              <a:rPr lang="en-US" dirty="0"/>
              <a:t> de 2 </a:t>
            </a:r>
            <a:r>
              <a:rPr lang="en-US" dirty="0" err="1"/>
              <a:t>variáveis</a:t>
            </a:r>
            <a:r>
              <a:rPr lang="en-US" dirty="0"/>
              <a:t>) com </a:t>
            </a:r>
            <a:r>
              <a:rPr lang="en-US" dirty="0" err="1"/>
              <a:t>resultados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sexo</a:t>
            </a:r>
            <a:endParaRPr lang="en-US" dirty="0"/>
          </a:p>
          <a:p>
            <a:pPr lvl="2">
              <a:buSzPts val="2800"/>
            </a:pPr>
            <a:r>
              <a:rPr lang="en-US" dirty="0" err="1"/>
              <a:t>Exercício</a:t>
            </a:r>
            <a:r>
              <a:rPr lang="en-US" dirty="0"/>
              <a:t> extra: </a:t>
            </a:r>
            <a:r>
              <a:rPr lang="en-US" dirty="0" err="1"/>
              <a:t>Calcular</a:t>
            </a:r>
            <a:r>
              <a:rPr lang="en-US" dirty="0"/>
              <a:t> a taxa de </a:t>
            </a:r>
            <a:r>
              <a:rPr lang="en-US" dirty="0" err="1"/>
              <a:t>letalidade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gênero</a:t>
            </a:r>
            <a:endParaRPr lang="en-US" dirty="0"/>
          </a:p>
          <a:p>
            <a:pPr lvl="1">
              <a:buSzPts val="2800"/>
            </a:pPr>
            <a:r>
              <a:rPr lang="en-US" b="1" dirty="0" err="1"/>
              <a:t>Tabela</a:t>
            </a:r>
            <a:r>
              <a:rPr lang="en-US" b="1" dirty="0"/>
              <a:t> 3 </a:t>
            </a:r>
            <a:r>
              <a:rPr lang="en-US" dirty="0"/>
              <a:t>(</a:t>
            </a:r>
            <a:r>
              <a:rPr lang="en-US" dirty="0" err="1"/>
              <a:t>distribuição</a:t>
            </a:r>
            <a:r>
              <a:rPr lang="en-US" dirty="0"/>
              <a:t> de </a:t>
            </a:r>
            <a:r>
              <a:rPr lang="en-US" dirty="0" err="1"/>
              <a:t>frequências</a:t>
            </a:r>
            <a:r>
              <a:rPr lang="en-US" dirty="0"/>
              <a:t>) para </a:t>
            </a:r>
            <a:r>
              <a:rPr lang="en-US" dirty="0" err="1"/>
              <a:t>resumir</a:t>
            </a:r>
            <a:r>
              <a:rPr lang="en-US" dirty="0"/>
              <a:t> a </a:t>
            </a:r>
            <a:r>
              <a:rPr lang="en-US" dirty="0" err="1"/>
              <a:t>espécie</a:t>
            </a:r>
            <a:r>
              <a:rPr lang="en-US" dirty="0"/>
              <a:t> e o </a:t>
            </a:r>
            <a:r>
              <a:rPr lang="en-US" dirty="0" err="1"/>
              <a:t>sorotipo</a:t>
            </a:r>
            <a:r>
              <a:rPr lang="en-US" dirty="0"/>
              <a:t> (</a:t>
            </a:r>
            <a:r>
              <a:rPr lang="en-US" dirty="0" err="1"/>
              <a:t>quando</a:t>
            </a:r>
            <a:r>
              <a:rPr lang="en-US" dirty="0"/>
              <a:t> </a:t>
            </a:r>
            <a:r>
              <a:rPr lang="en-US" dirty="0" err="1"/>
              <a:t>presente</a:t>
            </a:r>
            <a:r>
              <a:rPr lang="en-US" dirty="0"/>
              <a:t>) dos </a:t>
            </a:r>
            <a:r>
              <a:rPr lang="en-US" dirty="0" err="1"/>
              <a:t>isolados</a:t>
            </a:r>
            <a:endParaRPr lang="en-US" dirty="0"/>
          </a:p>
          <a:p>
            <a:pPr lvl="2">
              <a:buSzPts val="2800"/>
            </a:pPr>
            <a:r>
              <a:rPr lang="en-US" dirty="0" err="1"/>
              <a:t>Trabalhar</a:t>
            </a:r>
            <a:r>
              <a:rPr lang="en-US" dirty="0"/>
              <a:t> com um </a:t>
            </a:r>
            <a:r>
              <a:rPr lang="en-US" dirty="0" err="1"/>
              <a:t>colega</a:t>
            </a:r>
            <a:endParaRPr dirty="0"/>
          </a:p>
        </p:txBody>
      </p:sp>
      <p:sp>
        <p:nvSpPr>
          <p:cNvPr id="4" name="Google Shape;391;p26">
            <a:extLst>
              <a:ext uri="{FF2B5EF4-FFF2-40B4-BE49-F238E27FC236}">
                <a16:creationId xmlns:a16="http://schemas.microsoft.com/office/drawing/2014/main" id="{9B8314D6-C087-D8E6-9244-BEA809C85CA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447675"/>
            <a:ext cx="10002253" cy="8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sz="4000" dirty="0" err="1"/>
              <a:t>Resumir</a:t>
            </a:r>
            <a:r>
              <a:rPr lang="en-US" sz="4000" dirty="0"/>
              <a:t> e </a:t>
            </a:r>
            <a:r>
              <a:rPr lang="en-US" sz="4000" dirty="0" err="1"/>
              <a:t>exibir</a:t>
            </a:r>
            <a:r>
              <a:rPr lang="en-US" sz="4000" dirty="0"/>
              <a:t> dados </a:t>
            </a:r>
            <a:r>
              <a:rPr lang="en-US" sz="4000" dirty="0" err="1"/>
              <a:t>em</a:t>
            </a:r>
            <a:r>
              <a:rPr lang="en-US" sz="4000" dirty="0"/>
              <a:t> </a:t>
            </a:r>
            <a:r>
              <a:rPr lang="en-US" sz="4000" dirty="0" err="1"/>
              <a:t>uma</a:t>
            </a:r>
            <a:r>
              <a:rPr lang="en-US" sz="4000" dirty="0"/>
              <a:t> </a:t>
            </a:r>
            <a:r>
              <a:rPr lang="en-US" sz="4000" dirty="0" err="1"/>
              <a:t>tabela</a:t>
            </a:r>
            <a:r>
              <a:rPr lang="en-US" sz="4000" dirty="0"/>
              <a:t> (2/3)</a:t>
            </a:r>
            <a:br>
              <a:rPr lang="en-US" sz="4000" dirty="0"/>
            </a:br>
            <a:endParaRPr 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28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Clr>
                <a:schemeClr val="dk1"/>
              </a:buClr>
              <a:buSzPts val="2800"/>
            </a:pPr>
            <a:r>
              <a:rPr lang="en-US" dirty="0" err="1"/>
              <a:t>Revisão</a:t>
            </a:r>
            <a:r>
              <a:rPr lang="en-US" dirty="0"/>
              <a:t> da </a:t>
            </a:r>
            <a:r>
              <a:rPr lang="en-US" dirty="0" err="1"/>
              <a:t>lista</a:t>
            </a:r>
            <a:r>
              <a:rPr lang="en-US" dirty="0"/>
              <a:t> de </a:t>
            </a:r>
            <a:r>
              <a:rPr lang="en-US" dirty="0" err="1"/>
              <a:t>casos</a:t>
            </a:r>
            <a:r>
              <a:rPr lang="en-US" dirty="0"/>
              <a:t> </a:t>
            </a:r>
            <a:r>
              <a:rPr lang="en-US" dirty="0" err="1"/>
              <a:t>sobre</a:t>
            </a:r>
            <a:r>
              <a:rPr lang="en-US" dirty="0"/>
              <a:t> </a:t>
            </a:r>
            <a:r>
              <a:rPr lang="en-US" dirty="0" err="1"/>
              <a:t>bactérias</a:t>
            </a:r>
            <a:r>
              <a:rPr lang="en-US" dirty="0"/>
              <a:t> Shigella </a:t>
            </a:r>
            <a:r>
              <a:rPr lang="en-US" dirty="0" err="1"/>
              <a:t>multirresistentes</a:t>
            </a:r>
            <a:r>
              <a:rPr lang="en-US" dirty="0"/>
              <a:t> </a:t>
            </a:r>
            <a:r>
              <a:rPr lang="en-US" dirty="0" err="1"/>
              <a:t>isoladas</a:t>
            </a:r>
            <a:r>
              <a:rPr lang="en-US" dirty="0"/>
              <a:t> de </a:t>
            </a:r>
            <a:r>
              <a:rPr lang="en-US" dirty="0" err="1"/>
              <a:t>casos</a:t>
            </a:r>
            <a:r>
              <a:rPr lang="en-US" dirty="0"/>
              <a:t> de </a:t>
            </a:r>
            <a:r>
              <a:rPr lang="en-US" dirty="0" err="1"/>
              <a:t>diarreia</a:t>
            </a:r>
            <a:r>
              <a:rPr lang="en-US" dirty="0"/>
              <a:t> </a:t>
            </a:r>
            <a:r>
              <a:rPr lang="en-US" dirty="0" err="1"/>
              <a:t>aguda</a:t>
            </a:r>
            <a:endParaRPr lang="en-US" dirty="0"/>
          </a:p>
          <a:p>
            <a:pPr lvl="0">
              <a:buClr>
                <a:schemeClr val="dk1"/>
              </a:buClr>
              <a:buSzPts val="2800"/>
            </a:pPr>
            <a:r>
              <a:rPr lang="en-US" dirty="0" err="1"/>
              <a:t>Depois</a:t>
            </a:r>
            <a:r>
              <a:rPr lang="en-US" dirty="0"/>
              <a:t>, </a:t>
            </a:r>
            <a:r>
              <a:rPr lang="en-US" dirty="0" err="1"/>
              <a:t>criar</a:t>
            </a:r>
            <a:r>
              <a:rPr lang="en-US" dirty="0"/>
              <a:t>: </a:t>
            </a:r>
            <a:endParaRPr sz="2400" dirty="0"/>
          </a:p>
          <a:p>
            <a:pPr lvl="1">
              <a:buSzPts val="2600"/>
            </a:pPr>
            <a:r>
              <a:rPr lang="en-US" b="1" dirty="0" err="1"/>
              <a:t>Tabela</a:t>
            </a:r>
            <a:r>
              <a:rPr lang="en-US" b="1" dirty="0"/>
              <a:t> 4 </a:t>
            </a:r>
            <a:r>
              <a:rPr lang="en-US" dirty="0"/>
              <a:t>(</a:t>
            </a:r>
            <a:r>
              <a:rPr lang="en-US" dirty="0" err="1"/>
              <a:t>quadro</a:t>
            </a:r>
            <a:r>
              <a:rPr lang="en-US" dirty="0"/>
              <a:t> </a:t>
            </a:r>
            <a:r>
              <a:rPr lang="en-US" dirty="0" err="1"/>
              <a:t>composto</a:t>
            </a:r>
            <a:r>
              <a:rPr lang="en-US" dirty="0"/>
              <a:t>) que </a:t>
            </a:r>
            <a:r>
              <a:rPr lang="en-US" dirty="0" err="1"/>
              <a:t>combina</a:t>
            </a:r>
            <a:r>
              <a:rPr lang="en-US" dirty="0"/>
              <a:t> dados </a:t>
            </a:r>
            <a:r>
              <a:rPr lang="en-US" dirty="0" err="1"/>
              <a:t>sobre</a:t>
            </a:r>
            <a:r>
              <a:rPr lang="en-US" dirty="0"/>
              <a:t> </a:t>
            </a:r>
            <a:r>
              <a:rPr lang="en-US" dirty="0" err="1"/>
              <a:t>idade</a:t>
            </a:r>
            <a:r>
              <a:rPr lang="en-US" dirty="0"/>
              <a:t>, </a:t>
            </a:r>
            <a:r>
              <a:rPr lang="en-US" dirty="0" err="1"/>
              <a:t>gênero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e </a:t>
            </a:r>
            <a:r>
              <a:rPr lang="en-US" dirty="0" err="1"/>
              <a:t>resultados</a:t>
            </a:r>
            <a:endParaRPr dirty="0"/>
          </a:p>
          <a:p>
            <a:pPr lvl="2">
              <a:buSzPts val="2600"/>
            </a:pPr>
            <a:r>
              <a:rPr lang="en-US" dirty="0" err="1"/>
              <a:t>Trabalhar</a:t>
            </a:r>
            <a:r>
              <a:rPr lang="en-US" dirty="0"/>
              <a:t> com um </a:t>
            </a:r>
            <a:r>
              <a:rPr lang="en-US" dirty="0" err="1"/>
              <a:t>colega</a:t>
            </a:r>
            <a:endParaRPr dirty="0"/>
          </a:p>
          <a:p>
            <a:pPr marL="228600" lvl="0" indent="-508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4" name="Google Shape;391;p26">
            <a:extLst>
              <a:ext uri="{FF2B5EF4-FFF2-40B4-BE49-F238E27FC236}">
                <a16:creationId xmlns:a16="http://schemas.microsoft.com/office/drawing/2014/main" id="{F6FA3814-8D0C-5A47-6D20-AB6D67AB603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447675"/>
            <a:ext cx="9930063" cy="8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sz="4000" dirty="0" err="1"/>
              <a:t>Resumir</a:t>
            </a:r>
            <a:r>
              <a:rPr lang="en-US" sz="4000" dirty="0"/>
              <a:t> e </a:t>
            </a:r>
            <a:r>
              <a:rPr lang="en-US" sz="4000" dirty="0" err="1"/>
              <a:t>exibir</a:t>
            </a:r>
            <a:r>
              <a:rPr lang="en-US" sz="4000" dirty="0"/>
              <a:t> dados </a:t>
            </a:r>
            <a:r>
              <a:rPr lang="en-US" sz="4000" dirty="0" err="1"/>
              <a:t>em</a:t>
            </a:r>
            <a:r>
              <a:rPr lang="en-US" sz="4000" dirty="0"/>
              <a:t> </a:t>
            </a:r>
            <a:r>
              <a:rPr lang="en-US" sz="4000" dirty="0" err="1"/>
              <a:t>uma</a:t>
            </a:r>
            <a:r>
              <a:rPr lang="en-US" sz="4000" dirty="0"/>
              <a:t> </a:t>
            </a:r>
            <a:r>
              <a:rPr lang="en-US" sz="4000" dirty="0" err="1"/>
              <a:t>tabela</a:t>
            </a:r>
            <a:r>
              <a:rPr lang="en-US" sz="4000" dirty="0"/>
              <a:t> (1/3)</a:t>
            </a:r>
            <a:br>
              <a:rPr lang="en-US" sz="4000" dirty="0"/>
            </a:b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412" name="Google Shape;412;p28"/>
          <p:cNvSpPr txBox="1"/>
          <p:nvPr/>
        </p:nvSpPr>
        <p:spPr>
          <a:xfrm>
            <a:off x="3276600" y="6285748"/>
            <a:ext cx="6311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200"/>
              <a:buFont typeface="Noto Sans Symbols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Adaptado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Poramathikul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K,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Bodhidatta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L, et al.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Infecções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por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Shigella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resistentes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múltiplos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meDizermentos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Camboja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2014-15.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Emerg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Infect Dis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. 2016;1640-1643.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29"/>
          <p:cNvSpPr txBox="1">
            <a:spLocks noGrp="1"/>
          </p:cNvSpPr>
          <p:nvPr>
            <p:ph type="body" sz="quarter" idx="17"/>
          </p:nvPr>
        </p:nvSpPr>
        <p:spPr>
          <a:xfrm>
            <a:off x="2292350" y="2634733"/>
            <a:ext cx="7607300" cy="15885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</a:pPr>
            <a:r>
              <a:rPr lang="en-US" sz="5400" dirty="0" err="1"/>
              <a:t>Gráficos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"/>
          <p:cNvSpPr txBox="1">
            <a:spLocks noGrp="1"/>
          </p:cNvSpPr>
          <p:nvPr>
            <p:ph sz="half" idx="2"/>
          </p:nvPr>
        </p:nvSpPr>
        <p:spPr>
          <a:xfrm>
            <a:off x="573205" y="1478857"/>
            <a:ext cx="11122925" cy="4639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No final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desta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lição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será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capaz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de:</a:t>
            </a:r>
            <a:endParaRPr sz="700" dirty="0"/>
          </a:p>
          <a:p>
            <a:pPr marL="22860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b="0" dirty="0" err="1"/>
              <a:t>Explicar</a:t>
            </a:r>
            <a:r>
              <a:rPr lang="en-US" b="0" dirty="0"/>
              <a:t> o valor da </a:t>
            </a:r>
            <a:r>
              <a:rPr lang="en-US" b="0" dirty="0" err="1"/>
              <a:t>organização</a:t>
            </a:r>
            <a:r>
              <a:rPr lang="en-US" b="0" dirty="0"/>
              <a:t> e </a:t>
            </a:r>
            <a:r>
              <a:rPr lang="en-US" b="0" dirty="0" err="1"/>
              <a:t>apresentação</a:t>
            </a:r>
            <a:r>
              <a:rPr lang="en-US" b="0" dirty="0"/>
              <a:t> de dados</a:t>
            </a:r>
            <a:endParaRPr b="0" dirty="0"/>
          </a:p>
          <a:p>
            <a:pPr marL="22860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b="0" dirty="0" err="1"/>
              <a:t>Descrever</a:t>
            </a:r>
            <a:r>
              <a:rPr lang="en-US" b="0" dirty="0"/>
              <a:t> </a:t>
            </a:r>
            <a:r>
              <a:rPr lang="en-US" b="0" dirty="0" err="1"/>
              <a:t>os</a:t>
            </a:r>
            <a:r>
              <a:rPr lang="en-US" b="0" dirty="0"/>
              <a:t> </a:t>
            </a:r>
            <a:r>
              <a:rPr lang="en-US" b="0" dirty="0" err="1"/>
              <a:t>métodos</a:t>
            </a:r>
            <a:r>
              <a:rPr lang="en-US" b="0" dirty="0"/>
              <a:t> de </a:t>
            </a:r>
            <a:r>
              <a:rPr lang="en-US" b="0" dirty="0" err="1"/>
              <a:t>organização</a:t>
            </a:r>
            <a:r>
              <a:rPr lang="en-US" b="0" dirty="0"/>
              <a:t> e </a:t>
            </a:r>
            <a:r>
              <a:rPr lang="en-US" b="0" dirty="0" err="1"/>
              <a:t>apresentação</a:t>
            </a:r>
            <a:r>
              <a:rPr lang="en-US" b="0" dirty="0"/>
              <a:t> de dados</a:t>
            </a:r>
            <a:endParaRPr b="0" dirty="0"/>
          </a:p>
          <a:p>
            <a:pPr marL="22860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b="0" dirty="0" err="1"/>
              <a:t>Escolher</a:t>
            </a:r>
            <a:r>
              <a:rPr lang="en-US" b="0" dirty="0"/>
              <a:t> </a:t>
            </a:r>
            <a:r>
              <a:rPr lang="en-US" b="0" dirty="0" err="1"/>
              <a:t>uma</a:t>
            </a:r>
            <a:r>
              <a:rPr lang="en-US" b="0" dirty="0"/>
              <a:t> </a:t>
            </a:r>
            <a:r>
              <a:rPr lang="en-US" b="0" dirty="0" err="1"/>
              <a:t>tabela</a:t>
            </a:r>
            <a:r>
              <a:rPr lang="en-US" b="0" dirty="0"/>
              <a:t>, um </a:t>
            </a:r>
            <a:r>
              <a:rPr lang="en-US" b="0" dirty="0" err="1"/>
              <a:t>gráfico</a:t>
            </a:r>
            <a:r>
              <a:rPr lang="en-US" b="0" dirty="0"/>
              <a:t> </a:t>
            </a:r>
            <a:r>
              <a:rPr lang="en-US" b="0" dirty="0" err="1"/>
              <a:t>ou</a:t>
            </a:r>
            <a:r>
              <a:rPr lang="en-US" b="0" dirty="0"/>
              <a:t> um </a:t>
            </a:r>
            <a:r>
              <a:rPr lang="en-US" b="0" dirty="0" err="1"/>
              <a:t>mapa</a:t>
            </a:r>
            <a:r>
              <a:rPr lang="en-US" b="0" dirty="0"/>
              <a:t> que </a:t>
            </a:r>
            <a:r>
              <a:rPr lang="en-US" b="0" dirty="0" err="1"/>
              <a:t>seja</a:t>
            </a:r>
            <a:r>
              <a:rPr lang="en-US" b="0" dirty="0"/>
              <a:t> </a:t>
            </a:r>
            <a:r>
              <a:rPr lang="en-US" b="0" dirty="0" err="1"/>
              <a:t>apropriado</a:t>
            </a:r>
            <a:r>
              <a:rPr lang="en-US" b="0" dirty="0"/>
              <a:t> para </a:t>
            </a:r>
            <a:r>
              <a:rPr lang="en-US" b="0" dirty="0" err="1"/>
              <a:t>os</a:t>
            </a:r>
            <a:r>
              <a:rPr lang="en-US" b="0" dirty="0"/>
              <a:t> dados </a:t>
            </a:r>
            <a:endParaRPr b="0" dirty="0"/>
          </a:p>
          <a:p>
            <a:pPr marL="22860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b="0" dirty="0" err="1"/>
              <a:t>Utilizar</a:t>
            </a:r>
            <a:r>
              <a:rPr lang="en-US" b="0" dirty="0"/>
              <a:t> </a:t>
            </a:r>
            <a:r>
              <a:rPr lang="en-US" b="0" dirty="0" err="1"/>
              <a:t>papel</a:t>
            </a:r>
            <a:r>
              <a:rPr lang="en-US" b="0" dirty="0"/>
              <a:t> e </a:t>
            </a:r>
            <a:r>
              <a:rPr lang="en-US" b="0" dirty="0" err="1"/>
              <a:t>lápis</a:t>
            </a:r>
            <a:r>
              <a:rPr lang="en-US" b="0" dirty="0"/>
              <a:t> para </a:t>
            </a:r>
            <a:r>
              <a:rPr lang="en-US" b="0" dirty="0" err="1"/>
              <a:t>criar</a:t>
            </a:r>
            <a:r>
              <a:rPr lang="en-US" b="0" dirty="0"/>
              <a:t> </a:t>
            </a:r>
            <a:r>
              <a:rPr lang="en-US" b="0" dirty="0" err="1"/>
              <a:t>tabelas</a:t>
            </a:r>
            <a:r>
              <a:rPr lang="en-US" b="0" dirty="0"/>
              <a:t>, </a:t>
            </a:r>
            <a:r>
              <a:rPr lang="en-US" b="0" dirty="0" err="1"/>
              <a:t>gráficos</a:t>
            </a:r>
            <a:r>
              <a:rPr lang="en-US" b="0" dirty="0"/>
              <a:t> e </a:t>
            </a:r>
            <a:r>
              <a:rPr lang="en-US" b="0" dirty="0" err="1"/>
              <a:t>mapas</a:t>
            </a:r>
            <a:r>
              <a:rPr lang="en-US" b="0" dirty="0"/>
              <a:t> </a:t>
            </a:r>
            <a:endParaRPr b="0" dirty="0"/>
          </a:p>
          <a:p>
            <a:pPr marL="22860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b="0" dirty="0" err="1"/>
              <a:t>Incorporar</a:t>
            </a:r>
            <a:r>
              <a:rPr lang="en-US" b="0" dirty="0"/>
              <a:t> </a:t>
            </a:r>
            <a:r>
              <a:rPr lang="en-US" b="0" dirty="0" err="1"/>
              <a:t>os</a:t>
            </a:r>
            <a:r>
              <a:rPr lang="en-US" b="0" dirty="0"/>
              <a:t> </a:t>
            </a:r>
            <a:r>
              <a:rPr lang="en-US" b="0" dirty="0" err="1"/>
              <a:t>conceitos</a:t>
            </a:r>
            <a:r>
              <a:rPr lang="en-US" b="0" dirty="0"/>
              <a:t> de Uma Só </a:t>
            </a:r>
            <a:r>
              <a:rPr lang="en-US" b="0" dirty="0" err="1"/>
              <a:t>Saúde</a:t>
            </a:r>
            <a:r>
              <a:rPr lang="en-US" b="0" dirty="0"/>
              <a:t> </a:t>
            </a:r>
            <a:r>
              <a:rPr lang="en-US" b="0" dirty="0" err="1"/>
              <a:t>na</a:t>
            </a:r>
            <a:r>
              <a:rPr lang="en-US" b="0" dirty="0"/>
              <a:t> </a:t>
            </a:r>
            <a:r>
              <a:rPr lang="en-US" b="0" dirty="0" err="1"/>
              <a:t>organização</a:t>
            </a:r>
            <a:r>
              <a:rPr lang="en-US" b="0" dirty="0"/>
              <a:t> e </a:t>
            </a:r>
            <a:br>
              <a:rPr lang="en-US" b="0" dirty="0"/>
            </a:br>
            <a:r>
              <a:rPr lang="en-US" b="0" dirty="0" err="1"/>
              <a:t>apresentação</a:t>
            </a:r>
            <a:r>
              <a:rPr lang="en-US" b="0" dirty="0"/>
              <a:t> de dados</a:t>
            </a:r>
            <a:endParaRPr b="0" dirty="0"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3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Usos</a:t>
            </a:r>
            <a:r>
              <a:rPr lang="en-US" dirty="0"/>
              <a:t> de </a:t>
            </a:r>
            <a:r>
              <a:rPr lang="en-US" dirty="0" err="1"/>
              <a:t>gráficos</a:t>
            </a:r>
            <a:endParaRPr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94229C6-139B-5FB5-4664-A4DC915DC6E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 anchor="t"/>
          <a:lstStyle/>
          <a:p>
            <a:pPr marL="0" indent="0" algn="ctr">
              <a:buNone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Para que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os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gráficos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são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mais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frequentemente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utilizados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b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</a:b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epidemiologia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?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Graphic 3" descr="Scatterplot with solid fill">
            <a:extLst>
              <a:ext uri="{FF2B5EF4-FFF2-40B4-BE49-F238E27FC236}">
                <a16:creationId xmlns:a16="http://schemas.microsoft.com/office/drawing/2014/main" id="{FAB5CF2F-63F3-3516-924B-BA5DFD5212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2669143"/>
            <a:ext cx="2743200" cy="2743200"/>
          </a:xfrm>
          <a:prstGeom prst="rect">
            <a:avLst/>
          </a:prstGeom>
        </p:spPr>
      </p:pic>
      <p:pic>
        <p:nvPicPr>
          <p:cNvPr id="10" name="Graphic 9" descr="Pie chart with solid fill">
            <a:extLst>
              <a:ext uri="{FF2B5EF4-FFF2-40B4-BE49-F238E27FC236}">
                <a16:creationId xmlns:a16="http://schemas.microsoft.com/office/drawing/2014/main" id="{9ECA7155-4861-FCF2-6AE5-F3962C0383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724400" y="2752577"/>
            <a:ext cx="2743200" cy="2743200"/>
          </a:xfrm>
          <a:prstGeom prst="rect">
            <a:avLst/>
          </a:prstGeom>
        </p:spPr>
      </p:pic>
      <p:pic>
        <p:nvPicPr>
          <p:cNvPr id="12" name="Graphic 11" descr="Bar chart with solid fill">
            <a:extLst>
              <a:ext uri="{FF2B5EF4-FFF2-40B4-BE49-F238E27FC236}">
                <a16:creationId xmlns:a16="http://schemas.microsoft.com/office/drawing/2014/main" id="{1BA9D800-69E1-92E7-4D17-B726446447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10600" y="2669143"/>
            <a:ext cx="2743200" cy="27432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3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rgbClr val="E7C2F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Usos</a:t>
            </a:r>
            <a:r>
              <a:rPr lang="en-US" dirty="0"/>
              <a:t> de </a:t>
            </a:r>
            <a:r>
              <a:rPr lang="en-US" dirty="0" err="1"/>
              <a:t>gráficos</a:t>
            </a:r>
            <a:r>
              <a:rPr lang="en-US" dirty="0"/>
              <a:t> </a:t>
            </a:r>
            <a:r>
              <a:rPr lang="en-US" dirty="0" err="1"/>
              <a:t>resposta</a:t>
            </a:r>
            <a:endParaRPr dirty="0"/>
          </a:p>
        </p:txBody>
      </p:sp>
      <p:sp>
        <p:nvSpPr>
          <p:cNvPr id="434" name="Google Shape;434;p31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 dirty="0" err="1"/>
              <a:t>Os</a:t>
            </a:r>
            <a:r>
              <a:rPr lang="en-US" sz="2800" dirty="0"/>
              <a:t> </a:t>
            </a:r>
            <a:r>
              <a:rPr lang="en-US" sz="2800" dirty="0" err="1"/>
              <a:t>gráficos</a:t>
            </a:r>
            <a:r>
              <a:rPr lang="en-US" sz="2800" dirty="0"/>
              <a:t> </a:t>
            </a:r>
            <a:r>
              <a:rPr lang="en-US" sz="2800" dirty="0" err="1"/>
              <a:t>são</a:t>
            </a:r>
            <a:r>
              <a:rPr lang="en-US" sz="2800" dirty="0"/>
              <a:t> </a:t>
            </a:r>
            <a:r>
              <a:rPr lang="en-US" sz="2800" dirty="0" err="1"/>
              <a:t>mais</a:t>
            </a:r>
            <a:r>
              <a:rPr lang="en-US" sz="2800" dirty="0"/>
              <a:t> </a:t>
            </a:r>
            <a:r>
              <a:rPr lang="en-US" sz="2800" dirty="0" err="1"/>
              <a:t>frequentemente</a:t>
            </a:r>
            <a:r>
              <a:rPr lang="en-US" sz="2800" dirty="0"/>
              <a:t> </a:t>
            </a:r>
            <a:r>
              <a:rPr lang="en-US" sz="2800" dirty="0" err="1"/>
              <a:t>utilizados</a:t>
            </a:r>
            <a:r>
              <a:rPr lang="en-US" sz="2800" dirty="0"/>
              <a:t> para </a:t>
            </a:r>
            <a:r>
              <a:rPr lang="en-US" sz="2800" dirty="0" err="1"/>
              <a:t>apresentar</a:t>
            </a:r>
            <a:r>
              <a:rPr lang="en-US" sz="2800" dirty="0"/>
              <a:t> </a:t>
            </a:r>
            <a:r>
              <a:rPr lang="en-US" sz="2800" dirty="0" err="1"/>
              <a:t>associações</a:t>
            </a:r>
            <a:r>
              <a:rPr lang="en-US" sz="2800" dirty="0"/>
              <a:t> </a:t>
            </a:r>
            <a:r>
              <a:rPr lang="en-US" sz="2800" dirty="0" err="1"/>
              <a:t>temporais</a:t>
            </a:r>
            <a:r>
              <a:rPr lang="en-US" sz="2800" dirty="0"/>
              <a:t> e </a:t>
            </a:r>
            <a:r>
              <a:rPr lang="en-US" sz="2800" dirty="0" err="1"/>
              <a:t>padrões</a:t>
            </a:r>
            <a:r>
              <a:rPr lang="en-US" sz="2800" dirty="0"/>
              <a:t> </a:t>
            </a:r>
            <a:r>
              <a:rPr lang="en-US" sz="2800" dirty="0" err="1"/>
              <a:t>em</a:t>
            </a:r>
            <a:r>
              <a:rPr lang="en-US" sz="2800" dirty="0"/>
              <a:t> </a:t>
            </a:r>
            <a:br>
              <a:rPr lang="en-US" sz="2800" dirty="0"/>
            </a:br>
            <a:r>
              <a:rPr lang="en-US" sz="2800" dirty="0"/>
              <a:t>dados </a:t>
            </a:r>
            <a:r>
              <a:rPr lang="en-US" sz="2800" dirty="0" err="1"/>
              <a:t>epidemiológicos</a:t>
            </a:r>
            <a:r>
              <a:rPr lang="en-US" sz="2800" dirty="0"/>
              <a:t> 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 dirty="0" err="1"/>
              <a:t>Os</a:t>
            </a:r>
            <a:r>
              <a:rPr lang="en-US" sz="2800" dirty="0"/>
              <a:t> </a:t>
            </a:r>
            <a:r>
              <a:rPr lang="en-US" sz="2800" dirty="0" err="1"/>
              <a:t>gráficos</a:t>
            </a:r>
            <a:r>
              <a:rPr lang="en-US" sz="2800" dirty="0"/>
              <a:t> de </a:t>
            </a:r>
            <a:r>
              <a:rPr lang="en-US" sz="2800" dirty="0" err="1"/>
              <a:t>linhas</a:t>
            </a:r>
            <a:r>
              <a:rPr lang="en-US" sz="2800" dirty="0"/>
              <a:t>, </a:t>
            </a:r>
            <a:r>
              <a:rPr lang="en-US" sz="2800" dirty="0" err="1"/>
              <a:t>os</a:t>
            </a:r>
            <a:r>
              <a:rPr lang="en-US" sz="2800" dirty="0"/>
              <a:t> </a:t>
            </a:r>
            <a:r>
              <a:rPr lang="en-US" sz="2800" dirty="0" err="1"/>
              <a:t>histogramas</a:t>
            </a:r>
            <a:r>
              <a:rPr lang="en-US" sz="2800" dirty="0"/>
              <a:t> (curvas </a:t>
            </a:r>
            <a:r>
              <a:rPr lang="en-US" sz="2800" dirty="0" err="1"/>
              <a:t>epidêmicas</a:t>
            </a:r>
            <a:r>
              <a:rPr lang="en-US" sz="2800" dirty="0"/>
              <a:t>) e </a:t>
            </a:r>
            <a:r>
              <a:rPr lang="en-US" sz="2800" dirty="0" err="1"/>
              <a:t>os</a:t>
            </a:r>
            <a:r>
              <a:rPr lang="en-US" sz="2800" dirty="0"/>
              <a:t> </a:t>
            </a:r>
            <a:r>
              <a:rPr lang="en-US" sz="2800" dirty="0" err="1"/>
              <a:t>gráficos</a:t>
            </a:r>
            <a:r>
              <a:rPr lang="en-US" sz="2800" dirty="0"/>
              <a:t> de barras </a:t>
            </a:r>
            <a:r>
              <a:rPr lang="en-US" sz="2800" dirty="0" err="1"/>
              <a:t>são</a:t>
            </a:r>
            <a:r>
              <a:rPr lang="en-US" sz="2800" dirty="0"/>
              <a:t> </a:t>
            </a:r>
            <a:r>
              <a:rPr lang="en-US" sz="2800" dirty="0" err="1"/>
              <a:t>gráficos</a:t>
            </a:r>
            <a:r>
              <a:rPr lang="en-US" sz="2800" dirty="0"/>
              <a:t> </a:t>
            </a:r>
            <a:r>
              <a:rPr lang="en-US" sz="2800" dirty="0" err="1"/>
              <a:t>comuns</a:t>
            </a:r>
            <a:endParaRPr sz="2800" dirty="0"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3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Tipos</a:t>
            </a:r>
            <a:r>
              <a:rPr lang="en-US" dirty="0"/>
              <a:t> </a:t>
            </a:r>
            <a:r>
              <a:rPr lang="en-US" dirty="0" err="1"/>
              <a:t>comuns</a:t>
            </a:r>
            <a:r>
              <a:rPr lang="en-US" dirty="0"/>
              <a:t> de </a:t>
            </a:r>
            <a:r>
              <a:rPr lang="en-US" dirty="0" err="1"/>
              <a:t>gráficos</a:t>
            </a:r>
            <a:endParaRPr dirty="0"/>
          </a:p>
        </p:txBody>
      </p:sp>
      <p:pic>
        <p:nvPicPr>
          <p:cNvPr id="443" name="Google Shape;443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199" y="1669761"/>
            <a:ext cx="5029200" cy="2286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44" name="Google Shape;444;p32"/>
          <p:cNvSpPr txBox="1"/>
          <p:nvPr/>
        </p:nvSpPr>
        <p:spPr>
          <a:xfrm>
            <a:off x="3581400" y="6240333"/>
            <a:ext cx="50292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2800"/>
              <a:buFont typeface="Noto Sans Symbols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Gráfico de barras</a:t>
            </a: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45" name="Google Shape;445;p32"/>
          <p:cNvGraphicFramePr/>
          <p:nvPr>
            <p:extLst>
              <p:ext uri="{D42A27DB-BD31-4B8C-83A1-F6EECF244321}">
                <p14:modId xmlns:p14="http://schemas.microsoft.com/office/powerpoint/2010/main" val="1072528378"/>
              </p:ext>
            </p:extLst>
          </p:nvPr>
        </p:nvGraphicFramePr>
        <p:xfrm>
          <a:off x="3581400" y="4015410"/>
          <a:ext cx="5029200" cy="228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46" name="Google Shape;446;p32"/>
          <p:cNvGraphicFramePr/>
          <p:nvPr>
            <p:extLst>
              <p:ext uri="{D42A27DB-BD31-4B8C-83A1-F6EECF244321}">
                <p14:modId xmlns:p14="http://schemas.microsoft.com/office/powerpoint/2010/main" val="1216170711"/>
              </p:ext>
            </p:extLst>
          </p:nvPr>
        </p:nvGraphicFramePr>
        <p:xfrm>
          <a:off x="6324600" y="1669761"/>
          <a:ext cx="5029200" cy="228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47" name="Google Shape;447;p32"/>
          <p:cNvSpPr txBox="1"/>
          <p:nvPr/>
        </p:nvSpPr>
        <p:spPr>
          <a:xfrm>
            <a:off x="838199" y="1198568"/>
            <a:ext cx="50292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2800"/>
              <a:buFont typeface="Noto Sans Symbols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Gráfico de linhas</a:t>
            </a: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48" name="Google Shape;448;p32"/>
          <p:cNvSpPr txBox="1"/>
          <p:nvPr/>
        </p:nvSpPr>
        <p:spPr>
          <a:xfrm>
            <a:off x="6324600" y="1198903"/>
            <a:ext cx="5029200" cy="4525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2800"/>
              <a:buFont typeface="Noto Sans Symbols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Histograma</a:t>
            </a: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165100" algn="ctr" defTabSz="457200" rtl="0" eaLnBrk="1" fontAlgn="auto" latinLnBrk="0" hangingPunct="1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6600"/>
              </a:buClr>
              <a:buSzPts val="2800"/>
              <a:buFont typeface="Noto Sans Symbols"/>
              <a:buNone/>
              <a:tabLst/>
              <a:defRPr/>
            </a:pP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3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Tipos</a:t>
            </a:r>
            <a:r>
              <a:rPr lang="en-US" dirty="0"/>
              <a:t> de </a:t>
            </a:r>
            <a:r>
              <a:rPr lang="en-US" dirty="0" err="1"/>
              <a:t>variáveis</a:t>
            </a:r>
            <a:endParaRPr dirty="0"/>
          </a:p>
        </p:txBody>
      </p:sp>
      <p:sp>
        <p:nvSpPr>
          <p:cNvPr id="457" name="Google Shape;457;p33"/>
          <p:cNvSpPr/>
          <p:nvPr/>
        </p:nvSpPr>
        <p:spPr>
          <a:xfrm>
            <a:off x="838198" y="1560562"/>
            <a:ext cx="8150527" cy="1920240"/>
          </a:xfrm>
          <a:prstGeom prst="roundRect">
            <a:avLst>
              <a:gd name="adj" fmla="val 16667"/>
            </a:avLst>
          </a:prstGeom>
          <a:noFill/>
          <a:ln w="41275" cap="flat" cmpd="sng">
            <a:solidFill>
              <a:srgbClr val="109648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8" name="Google Shape;458;p33"/>
          <p:cNvSpPr/>
          <p:nvPr/>
        </p:nvSpPr>
        <p:spPr>
          <a:xfrm>
            <a:off x="936986" y="1599728"/>
            <a:ext cx="7564480" cy="163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Quantitativo / Numérico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57200" marR="0" lvl="1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ts val="2400"/>
              <a:buFont typeface="Noto Sans Symbols"/>
              <a:buChar char="▪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Medições numéricas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57200" marR="0" lvl="1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ts val="2400"/>
              <a:buFont typeface="Noto Sans Symbols"/>
              <a:buChar char="▪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Contagens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57200" marR="0" lvl="1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ts val="2400"/>
              <a:buFont typeface="Noto Sans Symbols"/>
              <a:buChar char="▪"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Exemplos: </a:t>
            </a:r>
            <a:r>
              <a:rPr kumimoji="0" lang="en-US" sz="2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tempo, 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idade, número de casos</a:t>
            </a: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9" name="Google Shape;459;p33"/>
          <p:cNvSpPr/>
          <p:nvPr/>
        </p:nvSpPr>
        <p:spPr>
          <a:xfrm>
            <a:off x="838198" y="3923956"/>
            <a:ext cx="8150528" cy="2710107"/>
          </a:xfrm>
          <a:prstGeom prst="roundRect">
            <a:avLst>
              <a:gd name="adj" fmla="val 16667"/>
            </a:avLst>
          </a:prstGeom>
          <a:noFill/>
          <a:ln w="41275" cap="flat" cmpd="sng">
            <a:solidFill>
              <a:srgbClr val="109648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0" name="Google Shape;460;p33"/>
          <p:cNvSpPr/>
          <p:nvPr/>
        </p:nvSpPr>
        <p:spPr>
          <a:xfrm>
            <a:off x="875521" y="3908019"/>
            <a:ext cx="8113203" cy="2000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Qualitativa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/ Nominal /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Categórica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57200" marR="0" lvl="1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ts val="2400"/>
              <a:buFont typeface="Noto Sans Symbols"/>
              <a:buChar char="▪"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Descrições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57200" marR="0" lvl="1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ts val="2400"/>
              <a:buFont typeface="Noto Sans Symbols"/>
              <a:buChar char="▪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Dados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não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numéricos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57200" marR="0" lvl="1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ts val="2400"/>
              <a:buFont typeface="Noto Sans Symbols"/>
              <a:buChar char="▪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Dados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ordenados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/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classificados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(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não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quantitativos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)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57200" marR="0" lvl="1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ts val="2400"/>
              <a:buFont typeface="Noto Sans Symbols"/>
              <a:buChar char="▪"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Exemplos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: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Doente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? (sim/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não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),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distrito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profissão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raça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3" name="Google Shape;463;p33"/>
          <p:cNvSpPr txBox="1"/>
          <p:nvPr/>
        </p:nvSpPr>
        <p:spPr>
          <a:xfrm>
            <a:off x="8411503" y="1842026"/>
            <a:ext cx="3663575" cy="1107955"/>
          </a:xfrm>
          <a:prstGeom prst="rect">
            <a:avLst/>
          </a:prstGeom>
          <a:solidFill>
            <a:srgbClr val="C4E0B2"/>
          </a:solidFill>
          <a:ln w="25400" cap="flat" cmpd="sng">
            <a:solidFill>
              <a:srgbClr val="10964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"dados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contínuos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" -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utilizar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gráfico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linhas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ou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histograma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64" name="Google Shape;464;p33"/>
          <p:cNvSpPr txBox="1"/>
          <p:nvPr/>
        </p:nvSpPr>
        <p:spPr>
          <a:xfrm>
            <a:off x="8411504" y="4454304"/>
            <a:ext cx="3663575" cy="769441"/>
          </a:xfrm>
          <a:prstGeom prst="rect">
            <a:avLst/>
          </a:prstGeom>
          <a:solidFill>
            <a:srgbClr val="C4E0B2"/>
          </a:solidFill>
          <a:ln w="25400" cap="flat" cmpd="sng">
            <a:solidFill>
              <a:srgbClr val="10964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"dados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não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contínuos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"-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utilizar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gráfico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barras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9" grpId="0" animBg="1"/>
      <p:bldP spid="46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3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Gráfico</a:t>
            </a:r>
            <a:r>
              <a:rPr lang="en-US" dirty="0"/>
              <a:t> de </a:t>
            </a:r>
            <a:r>
              <a:rPr lang="en-US" dirty="0" err="1"/>
              <a:t>linhas</a:t>
            </a:r>
            <a:r>
              <a:rPr lang="en-US" dirty="0"/>
              <a:t>: </a:t>
            </a:r>
            <a:r>
              <a:rPr lang="en-US" dirty="0" err="1"/>
              <a:t>Exemplo</a:t>
            </a:r>
            <a:endParaRPr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31C7804-6558-4587-9F94-67A46BB6C4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765953" y="6341789"/>
            <a:ext cx="4772594" cy="211243"/>
          </a:xfrm>
        </p:spPr>
        <p:txBody>
          <a:bodyPr/>
          <a:lstStyle/>
          <a:p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Dados do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Repositório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Dados do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Observatório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Mundial de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Saúde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da OMS,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acedido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1 de </a:t>
            </a:r>
            <a:r>
              <a:rPr lang="en-US" dirty="0">
                <a:solidFill>
                  <a:srgbClr val="0A0A0A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utubro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2018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endParaRPr lang="en-US" dirty="0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E06DA78-442F-F5D9-BEF3-C09E8D6896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44458871"/>
              </p:ext>
            </p:extLst>
          </p:nvPr>
        </p:nvGraphicFramePr>
        <p:xfrm>
          <a:off x="838200" y="2088297"/>
          <a:ext cx="10358195" cy="3830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Google Shape;474;p34">
            <a:extLst>
              <a:ext uri="{FF2B5EF4-FFF2-40B4-BE49-F238E27FC236}">
                <a16:creationId xmlns:a16="http://schemas.microsoft.com/office/drawing/2014/main" id="{BC78B413-A0FF-2B26-E539-569EECD1C895}"/>
              </a:ext>
            </a:extLst>
          </p:cNvPr>
          <p:cNvSpPr txBox="1"/>
          <p:nvPr/>
        </p:nvSpPr>
        <p:spPr>
          <a:xfrm>
            <a:off x="1378558" y="1257300"/>
            <a:ext cx="997524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Número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casos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notificados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leishmaniose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visceral 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cutânea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País X, 2010-2022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69606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D929709D-69AA-7C7A-BEB3-45E519AA58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5191506"/>
              </p:ext>
            </p:extLst>
          </p:nvPr>
        </p:nvGraphicFramePr>
        <p:xfrm>
          <a:off x="687452" y="2101871"/>
          <a:ext cx="10358195" cy="3830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83" name="Google Shape;483;p3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Componentes</a:t>
            </a:r>
            <a:r>
              <a:rPr lang="en-US" dirty="0"/>
              <a:t> do </a:t>
            </a:r>
            <a:r>
              <a:rPr lang="en-US" dirty="0" err="1"/>
              <a:t>gráfico</a:t>
            </a:r>
            <a:r>
              <a:rPr lang="en-US" dirty="0"/>
              <a:t> de </a:t>
            </a:r>
            <a:r>
              <a:rPr lang="en-US" dirty="0" err="1"/>
              <a:t>linhas</a:t>
            </a:r>
            <a:endParaRPr dirty="0"/>
          </a:p>
        </p:txBody>
      </p:sp>
      <p:sp>
        <p:nvSpPr>
          <p:cNvPr id="486" name="Google Shape;486;p35"/>
          <p:cNvSpPr txBox="1"/>
          <p:nvPr/>
        </p:nvSpPr>
        <p:spPr>
          <a:xfrm>
            <a:off x="9342923" y="447436"/>
            <a:ext cx="1024965" cy="461665"/>
          </a:xfrm>
          <a:prstGeom prst="rect">
            <a:avLst/>
          </a:prstGeom>
          <a:solidFill>
            <a:schemeClr val="lt1"/>
          </a:solidFill>
          <a:ln w="19050" cap="flat" cmpd="sng">
            <a:solidFill>
              <a:srgbClr val="0065A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65A4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Título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87" name="Google Shape;487;p35"/>
          <p:cNvSpPr txBox="1"/>
          <p:nvPr/>
        </p:nvSpPr>
        <p:spPr>
          <a:xfrm>
            <a:off x="10542949" y="2280522"/>
            <a:ext cx="1502089" cy="457200"/>
          </a:xfrm>
          <a:prstGeom prst="rect">
            <a:avLst/>
          </a:prstGeom>
          <a:solidFill>
            <a:schemeClr val="lt1"/>
          </a:solidFill>
          <a:ln w="19050" cap="flat" cmpd="sng">
            <a:solidFill>
              <a:srgbClr val="00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65A4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Legenda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88" name="Google Shape;488;p35"/>
          <p:cNvSpPr txBox="1"/>
          <p:nvPr/>
        </p:nvSpPr>
        <p:spPr>
          <a:xfrm>
            <a:off x="10732533" y="4034802"/>
            <a:ext cx="1197257" cy="461665"/>
          </a:xfrm>
          <a:prstGeom prst="rect">
            <a:avLst/>
          </a:prstGeom>
          <a:solidFill>
            <a:schemeClr val="lt1"/>
          </a:solidFill>
          <a:ln w="19050" cap="flat" cmpd="sng">
            <a:solidFill>
              <a:srgbClr val="10964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953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Dados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89" name="Google Shape;489;p35"/>
          <p:cNvSpPr/>
          <p:nvPr/>
        </p:nvSpPr>
        <p:spPr>
          <a:xfrm rot="-5400000">
            <a:off x="6270163" y="840023"/>
            <a:ext cx="457200" cy="8858623"/>
          </a:xfrm>
          <a:prstGeom prst="roundRect">
            <a:avLst/>
          </a:prstGeom>
          <a:noFill/>
          <a:ln w="31750" cap="flat" cmpd="sng">
            <a:solidFill>
              <a:schemeClr val="accent2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90" name="Google Shape;490;p35"/>
          <p:cNvSpPr txBox="1"/>
          <p:nvPr/>
        </p:nvSpPr>
        <p:spPr>
          <a:xfrm>
            <a:off x="6180294" y="5458464"/>
            <a:ext cx="3581730" cy="830956"/>
          </a:xfrm>
          <a:prstGeom prst="rect">
            <a:avLst/>
          </a:prstGeom>
          <a:noFill/>
          <a:ln w="19050" cap="flat" cmpd="sng">
            <a:solidFill>
              <a:schemeClr val="accent2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intervalos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no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eixo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x </a:t>
            </a:r>
            <a:b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</a:b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são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iguais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5" name="Google Shape;474;p34">
            <a:extLst>
              <a:ext uri="{FF2B5EF4-FFF2-40B4-BE49-F238E27FC236}">
                <a16:creationId xmlns:a16="http://schemas.microsoft.com/office/drawing/2014/main" id="{B6F63F45-8905-7707-F095-698FB43E3553}"/>
              </a:ext>
            </a:extLst>
          </p:cNvPr>
          <p:cNvSpPr txBox="1"/>
          <p:nvPr/>
        </p:nvSpPr>
        <p:spPr>
          <a:xfrm>
            <a:off x="1382344" y="1270874"/>
            <a:ext cx="997524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Número de casos notificados de leishmaniose visceral e cutânea,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País X, 2010-2022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91" name="Google Shape;491;p35"/>
          <p:cNvSpPr txBox="1"/>
          <p:nvPr/>
        </p:nvSpPr>
        <p:spPr>
          <a:xfrm>
            <a:off x="494127" y="5566960"/>
            <a:ext cx="4925779" cy="830956"/>
          </a:xfrm>
          <a:prstGeom prst="rect">
            <a:avLst/>
          </a:prstGeom>
          <a:solidFill>
            <a:srgbClr val="FFFFFF"/>
          </a:solidFill>
          <a:ln w="19050" cap="flat" cmpd="sng">
            <a:solidFill>
              <a:schemeClr val="accent2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O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eixo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começa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em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0;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intervalos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no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eixo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são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iguais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92" name="Google Shape;492;p35"/>
          <p:cNvSpPr txBox="1"/>
          <p:nvPr/>
        </p:nvSpPr>
        <p:spPr>
          <a:xfrm>
            <a:off x="11221808" y="5066226"/>
            <a:ext cx="970192" cy="400069"/>
          </a:xfrm>
          <a:prstGeom prst="rect">
            <a:avLst/>
          </a:prstGeom>
          <a:solidFill>
            <a:schemeClr val="lt1"/>
          </a:solidFill>
          <a:ln w="19050" cap="flat" cmpd="sng">
            <a:solidFill>
              <a:schemeClr val="accent2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eixo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x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94" name="Google Shape;494;p35"/>
          <p:cNvSpPr/>
          <p:nvPr/>
        </p:nvSpPr>
        <p:spPr>
          <a:xfrm>
            <a:off x="1235383" y="1297433"/>
            <a:ext cx="10047180" cy="800100"/>
          </a:xfrm>
          <a:prstGeom prst="roundRect">
            <a:avLst/>
          </a:prstGeom>
          <a:noFill/>
          <a:ln w="28575" cap="flat" cmpd="sng">
            <a:solidFill>
              <a:srgbClr val="0065A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95" name="Google Shape;495;p35"/>
          <p:cNvCxnSpPr>
            <a:cxnSpLocks/>
            <a:stCxn id="486" idx="2"/>
          </p:cNvCxnSpPr>
          <p:nvPr/>
        </p:nvCxnSpPr>
        <p:spPr>
          <a:xfrm flipH="1">
            <a:off x="9762024" y="909101"/>
            <a:ext cx="93382" cy="388332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96" name="Google Shape;496;p35"/>
          <p:cNvSpPr/>
          <p:nvPr/>
        </p:nvSpPr>
        <p:spPr>
          <a:xfrm>
            <a:off x="7234607" y="2287002"/>
            <a:ext cx="3190588" cy="450720"/>
          </a:xfrm>
          <a:prstGeom prst="roundRect">
            <a:avLst/>
          </a:prstGeom>
          <a:noFill/>
          <a:ln w="28575" cap="flat" cmpd="sng">
            <a:solidFill>
              <a:srgbClr val="0065A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97" name="Google Shape;497;p35"/>
          <p:cNvCxnSpPr>
            <a:cxnSpLocks/>
            <a:stCxn id="487" idx="1"/>
          </p:cNvCxnSpPr>
          <p:nvPr/>
        </p:nvCxnSpPr>
        <p:spPr>
          <a:xfrm flipH="1">
            <a:off x="10425195" y="2509122"/>
            <a:ext cx="117754" cy="1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98" name="Google Shape;498;p35"/>
          <p:cNvSpPr/>
          <p:nvPr/>
        </p:nvSpPr>
        <p:spPr>
          <a:xfrm>
            <a:off x="2141388" y="2866414"/>
            <a:ext cx="8858622" cy="1262554"/>
          </a:xfrm>
          <a:prstGeom prst="roundRect">
            <a:avLst/>
          </a:prstGeom>
          <a:noFill/>
          <a:ln w="28575" cap="flat" cmpd="sng">
            <a:solidFill>
              <a:srgbClr val="109648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9" name="Google Shape;499;p35"/>
          <p:cNvSpPr/>
          <p:nvPr/>
        </p:nvSpPr>
        <p:spPr>
          <a:xfrm>
            <a:off x="2141388" y="4563107"/>
            <a:ext cx="8858622" cy="378939"/>
          </a:xfrm>
          <a:prstGeom prst="roundRect">
            <a:avLst/>
          </a:prstGeom>
          <a:noFill/>
          <a:ln w="28575" cap="flat" cmpd="sng">
            <a:solidFill>
              <a:srgbClr val="109648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00" name="Google Shape;500;p35"/>
          <p:cNvCxnSpPr>
            <a:cxnSpLocks/>
            <a:stCxn id="498" idx="3"/>
            <a:endCxn id="488" idx="0"/>
          </p:cNvCxnSpPr>
          <p:nvPr/>
        </p:nvCxnSpPr>
        <p:spPr>
          <a:xfrm>
            <a:off x="11000010" y="3497691"/>
            <a:ext cx="331152" cy="537111"/>
          </a:xfrm>
          <a:prstGeom prst="straightConnector1">
            <a:avLst/>
          </a:prstGeom>
          <a:noFill/>
          <a:ln w="19050" cap="flat" cmpd="sng">
            <a:solidFill>
              <a:srgbClr val="109648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501" name="Google Shape;501;p35"/>
          <p:cNvCxnSpPr>
            <a:cxnSpLocks/>
            <a:stCxn id="499" idx="3"/>
            <a:endCxn id="488" idx="2"/>
          </p:cNvCxnSpPr>
          <p:nvPr/>
        </p:nvCxnSpPr>
        <p:spPr>
          <a:xfrm flipV="1">
            <a:off x="11000010" y="4496467"/>
            <a:ext cx="331152" cy="256110"/>
          </a:xfrm>
          <a:prstGeom prst="straightConnector1">
            <a:avLst/>
          </a:prstGeom>
          <a:noFill/>
          <a:ln w="19050" cap="flat" cmpd="sng">
            <a:solidFill>
              <a:srgbClr val="109648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02" name="Google Shape;502;p35"/>
          <p:cNvSpPr/>
          <p:nvPr/>
        </p:nvSpPr>
        <p:spPr>
          <a:xfrm>
            <a:off x="456203" y="2384905"/>
            <a:ext cx="182880" cy="2834640"/>
          </a:xfrm>
          <a:prstGeom prst="leftBrace">
            <a:avLst>
              <a:gd name="adj1" fmla="val 8333"/>
              <a:gd name="adj2" fmla="val 50000"/>
            </a:avLst>
          </a:prstGeom>
          <a:noFill/>
          <a:ln w="28575" cap="flat" cmpd="sng">
            <a:solidFill>
              <a:schemeClr val="accent2">
                <a:lumMod val="50000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3" name="Google Shape;503;p35"/>
          <p:cNvSpPr/>
          <p:nvPr/>
        </p:nvSpPr>
        <p:spPr>
          <a:xfrm rot="10800000">
            <a:off x="10957423" y="5016927"/>
            <a:ext cx="235037" cy="555797"/>
          </a:xfrm>
          <a:prstGeom prst="leftBrace">
            <a:avLst>
              <a:gd name="adj1" fmla="val 8333"/>
              <a:gd name="adj2" fmla="val 50000"/>
            </a:avLst>
          </a:prstGeom>
          <a:noFill/>
          <a:ln w="28575" cap="flat" cmpd="sng">
            <a:solidFill>
              <a:schemeClr val="accent2">
                <a:lumMod val="50000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4" name="Google Shape;504;p35"/>
          <p:cNvSpPr/>
          <p:nvPr/>
        </p:nvSpPr>
        <p:spPr>
          <a:xfrm flipH="1">
            <a:off x="1325531" y="2471994"/>
            <a:ext cx="1051832" cy="2747551"/>
          </a:xfrm>
          <a:prstGeom prst="roundRect">
            <a:avLst/>
          </a:prstGeom>
          <a:noFill/>
          <a:ln w="31750" cap="flat" cmpd="sng">
            <a:solidFill>
              <a:schemeClr val="accent2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81B9BBE-02BB-49F3-0828-B0972ED93583}"/>
              </a:ext>
            </a:extLst>
          </p:cNvPr>
          <p:cNvCxnSpPr>
            <a:cxnSpLocks/>
            <a:stCxn id="504" idx="2"/>
          </p:cNvCxnSpPr>
          <p:nvPr/>
        </p:nvCxnSpPr>
        <p:spPr>
          <a:xfrm>
            <a:off x="1851447" y="5219545"/>
            <a:ext cx="0" cy="43414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5" name="Google Shape;485;p35"/>
          <p:cNvSpPr txBox="1"/>
          <p:nvPr/>
        </p:nvSpPr>
        <p:spPr>
          <a:xfrm>
            <a:off x="1062" y="1925536"/>
            <a:ext cx="1143000" cy="45720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accent2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eixo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y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3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Criar</a:t>
            </a:r>
            <a:r>
              <a:rPr lang="en-US" dirty="0"/>
              <a:t> um </a:t>
            </a:r>
            <a:r>
              <a:rPr lang="en-US" dirty="0" err="1"/>
              <a:t>gráfico</a:t>
            </a:r>
            <a:r>
              <a:rPr lang="en-US" dirty="0"/>
              <a:t> de </a:t>
            </a:r>
            <a:r>
              <a:rPr lang="en-US" dirty="0" err="1"/>
              <a:t>linhas</a:t>
            </a:r>
            <a:endParaRPr dirty="0"/>
          </a:p>
        </p:txBody>
      </p:sp>
      <p:sp>
        <p:nvSpPr>
          <p:cNvPr id="513" name="Google Shape;513;p36"/>
          <p:cNvSpPr/>
          <p:nvPr/>
        </p:nvSpPr>
        <p:spPr>
          <a:xfrm>
            <a:off x="1413928" y="3172989"/>
            <a:ext cx="9364144" cy="64008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008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74295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Complete 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rotule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eixo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x e y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14" name="Google Shape;514;p36"/>
          <p:cNvSpPr/>
          <p:nvPr/>
        </p:nvSpPr>
        <p:spPr>
          <a:xfrm>
            <a:off x="1413928" y="2351893"/>
            <a:ext cx="9364144" cy="64008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008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685800" marR="0" lvl="0" indent="-230187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 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Desenhe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linhas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do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eixo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x e do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eixo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y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15" name="Google Shape;515;p36"/>
          <p:cNvSpPr/>
          <p:nvPr/>
        </p:nvSpPr>
        <p:spPr>
          <a:xfrm>
            <a:off x="1413928" y="3955868"/>
            <a:ext cx="9364144" cy="64008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008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73660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Trace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dados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16" name="Google Shape;516;p36"/>
          <p:cNvSpPr/>
          <p:nvPr/>
        </p:nvSpPr>
        <p:spPr>
          <a:xfrm>
            <a:off x="1407902" y="4735669"/>
            <a:ext cx="9364144" cy="64008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008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74930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Adicione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título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- o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quê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onde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quando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7" name="Google Shape;517;p36"/>
          <p:cNvSpPr/>
          <p:nvPr/>
        </p:nvSpPr>
        <p:spPr>
          <a:xfrm>
            <a:off x="1407902" y="5514933"/>
            <a:ext cx="9364144" cy="64008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008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74930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Adicione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legenda,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comentários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notas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rodapé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fontes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18" name="Google Shape;518;p36"/>
          <p:cNvSpPr txBox="1"/>
          <p:nvPr/>
        </p:nvSpPr>
        <p:spPr>
          <a:xfrm>
            <a:off x="1529707" y="5481030"/>
            <a:ext cx="585566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re Franklin Medium"/>
                <a:ea typeface="Libre Franklin Medium"/>
                <a:cs typeface="Libre Franklin Medium"/>
                <a:sym typeface="Libre Franklin Medium"/>
              </a:rPr>
              <a:t>6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19" name="Google Shape;519;p36"/>
          <p:cNvSpPr txBox="1"/>
          <p:nvPr/>
        </p:nvSpPr>
        <p:spPr>
          <a:xfrm>
            <a:off x="1453518" y="3921965"/>
            <a:ext cx="77116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re Franklin Medium"/>
                <a:ea typeface="Libre Franklin Medium"/>
                <a:cs typeface="Libre Franklin Medium"/>
                <a:sym typeface="Libre Franklin Medium"/>
              </a:rPr>
              <a:t>4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20" name="Google Shape;520;p36"/>
          <p:cNvSpPr txBox="1"/>
          <p:nvPr/>
        </p:nvSpPr>
        <p:spPr>
          <a:xfrm>
            <a:off x="1452682" y="4701766"/>
            <a:ext cx="77116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re Franklin Medium"/>
                <a:ea typeface="Libre Franklin Medium"/>
                <a:cs typeface="Libre Franklin Medium"/>
                <a:sym typeface="Libre Franklin Medium"/>
              </a:rPr>
              <a:t>5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21" name="Google Shape;521;p36"/>
          <p:cNvSpPr txBox="1"/>
          <p:nvPr/>
        </p:nvSpPr>
        <p:spPr>
          <a:xfrm>
            <a:off x="1452682" y="3139086"/>
            <a:ext cx="77116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re Franklin Medium"/>
                <a:ea typeface="Libre Franklin Medium"/>
                <a:cs typeface="Libre Franklin Medium"/>
                <a:sym typeface="Libre Franklin Medium"/>
              </a:rPr>
              <a:t>3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22" name="Google Shape;522;p36"/>
          <p:cNvSpPr txBox="1"/>
          <p:nvPr/>
        </p:nvSpPr>
        <p:spPr>
          <a:xfrm>
            <a:off x="1452682" y="2322189"/>
            <a:ext cx="77116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re Franklin Medium"/>
                <a:ea typeface="Libre Franklin Medium"/>
                <a:cs typeface="Libre Franklin Medium"/>
                <a:sym typeface="Libre Franklin Medium"/>
              </a:rPr>
              <a:t>2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23" name="Google Shape;523;p36"/>
          <p:cNvSpPr/>
          <p:nvPr/>
        </p:nvSpPr>
        <p:spPr>
          <a:xfrm>
            <a:off x="1413928" y="1566768"/>
            <a:ext cx="9364144" cy="64008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008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74295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Reveja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dados que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quer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representar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graficamente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24" name="Google Shape;524;p36"/>
          <p:cNvSpPr txBox="1"/>
          <p:nvPr/>
        </p:nvSpPr>
        <p:spPr>
          <a:xfrm>
            <a:off x="1452682" y="1543731"/>
            <a:ext cx="77116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re Franklin Medium"/>
                <a:ea typeface="Libre Franklin Medium"/>
                <a:cs typeface="Libre Franklin Medium"/>
                <a:sym typeface="Libre Franklin Medium"/>
              </a:rPr>
              <a:t>1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37"/>
          <p:cNvSpPr txBox="1">
            <a:spLocks noGrp="1"/>
          </p:cNvSpPr>
          <p:nvPr>
            <p:ph type="title"/>
          </p:nvPr>
        </p:nvSpPr>
        <p:spPr>
          <a:xfrm>
            <a:off x="483638" y="0"/>
            <a:ext cx="11708362" cy="12248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Crie</a:t>
            </a:r>
            <a:r>
              <a:rPr lang="en-US" dirty="0"/>
              <a:t> um </a:t>
            </a:r>
            <a:r>
              <a:rPr lang="en-US" dirty="0" err="1"/>
              <a:t>gráfico</a:t>
            </a:r>
            <a:r>
              <a:rPr lang="en-US" dirty="0"/>
              <a:t> de </a:t>
            </a:r>
            <a:r>
              <a:rPr lang="en-US" dirty="0" err="1"/>
              <a:t>linhas</a:t>
            </a:r>
            <a:r>
              <a:rPr lang="en-US" dirty="0"/>
              <a:t>: </a:t>
            </a:r>
            <a:br>
              <a:rPr lang="en-US" sz="3200" dirty="0"/>
            </a:br>
            <a:r>
              <a:rPr lang="en-US" sz="3200" dirty="0">
                <a:solidFill>
                  <a:srgbClr val="000000"/>
                </a:solidFill>
              </a:rPr>
              <a:t>Passo 1. </a:t>
            </a:r>
            <a:r>
              <a:rPr lang="en-US" sz="3200" dirty="0" err="1">
                <a:solidFill>
                  <a:srgbClr val="000000"/>
                </a:solidFill>
              </a:rPr>
              <a:t>Reveja</a:t>
            </a:r>
            <a:r>
              <a:rPr lang="en-US" sz="3200" dirty="0">
                <a:solidFill>
                  <a:srgbClr val="000000"/>
                </a:solidFill>
              </a:rPr>
              <a:t> </a:t>
            </a:r>
            <a:r>
              <a:rPr lang="en-US" sz="3200" dirty="0" err="1">
                <a:solidFill>
                  <a:srgbClr val="000000"/>
                </a:solidFill>
              </a:rPr>
              <a:t>os</a:t>
            </a:r>
            <a:r>
              <a:rPr lang="en-US" sz="3200" dirty="0">
                <a:solidFill>
                  <a:srgbClr val="000000"/>
                </a:solidFill>
              </a:rPr>
              <a:t> dados que </a:t>
            </a:r>
            <a:r>
              <a:rPr lang="en-US" sz="3200" dirty="0" err="1">
                <a:solidFill>
                  <a:srgbClr val="000000"/>
                </a:solidFill>
              </a:rPr>
              <a:t>pretende</a:t>
            </a:r>
            <a:r>
              <a:rPr lang="en-US" sz="3200" dirty="0">
                <a:solidFill>
                  <a:srgbClr val="000000"/>
                </a:solidFill>
              </a:rPr>
              <a:t> </a:t>
            </a:r>
            <a:r>
              <a:rPr lang="en-US" sz="3200" dirty="0" err="1">
                <a:solidFill>
                  <a:srgbClr val="000000"/>
                </a:solidFill>
              </a:rPr>
              <a:t>representar</a:t>
            </a:r>
            <a:r>
              <a:rPr lang="en-US" sz="3200" dirty="0">
                <a:solidFill>
                  <a:srgbClr val="000000"/>
                </a:solidFill>
              </a:rPr>
              <a:t> </a:t>
            </a:r>
            <a:r>
              <a:rPr lang="en-US" sz="3200" dirty="0" err="1">
                <a:solidFill>
                  <a:srgbClr val="000000"/>
                </a:solidFill>
              </a:rPr>
              <a:t>graficamente</a:t>
            </a:r>
            <a:endParaRPr sz="2000" dirty="0"/>
          </a:p>
        </p:txBody>
      </p:sp>
      <p:graphicFrame>
        <p:nvGraphicFramePr>
          <p:cNvPr id="533" name="Google Shape;533;p37"/>
          <p:cNvGraphicFramePr/>
          <p:nvPr>
            <p:extLst>
              <p:ext uri="{D42A27DB-BD31-4B8C-83A1-F6EECF244321}">
                <p14:modId xmlns:p14="http://schemas.microsoft.com/office/powerpoint/2010/main" val="670418138"/>
              </p:ext>
            </p:extLst>
          </p:nvPr>
        </p:nvGraphicFramePr>
        <p:xfrm>
          <a:off x="825293" y="2026159"/>
          <a:ext cx="2377440" cy="466355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188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Semana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N.º de </a:t>
                      </a:r>
                      <a:r>
                        <a:rPr lang="en-US" sz="2000" b="1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casos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14</a:t>
                      </a:r>
                      <a:endParaRPr dirty="0"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534" name="Google Shape;534;p37"/>
          <p:cNvGraphicFramePr/>
          <p:nvPr>
            <p:extLst>
              <p:ext uri="{D42A27DB-BD31-4B8C-83A1-F6EECF244321}">
                <p14:modId xmlns:p14="http://schemas.microsoft.com/office/powerpoint/2010/main" val="2023504803"/>
              </p:ext>
            </p:extLst>
          </p:nvPr>
        </p:nvGraphicFramePr>
        <p:xfrm>
          <a:off x="3409951" y="2029537"/>
          <a:ext cx="2377440" cy="466355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188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Semana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N.º de </a:t>
                      </a:r>
                      <a:r>
                        <a:rPr lang="en-US" sz="2000" b="1" dirty="0" err="1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casos</a:t>
                      </a:r>
                      <a:endParaRPr lang="en-US" sz="2000"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16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12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13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14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15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16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17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17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18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18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19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17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13</a:t>
                      </a:r>
                      <a:endParaRPr dirty="0"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535" name="Google Shape;535;p37"/>
          <p:cNvGraphicFramePr/>
          <p:nvPr>
            <p:extLst>
              <p:ext uri="{D42A27DB-BD31-4B8C-83A1-F6EECF244321}">
                <p14:modId xmlns:p14="http://schemas.microsoft.com/office/powerpoint/2010/main" val="1016482968"/>
              </p:ext>
            </p:extLst>
          </p:nvPr>
        </p:nvGraphicFramePr>
        <p:xfrm>
          <a:off x="5994609" y="2026159"/>
          <a:ext cx="2377440" cy="466355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188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75756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Semana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N.º de casos</a:t>
                      </a:r>
                      <a:endParaRPr lang="en-US" sz="20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953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21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15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953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22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17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953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23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24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953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24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15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953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25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18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953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26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28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1953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27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23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1953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28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36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1953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29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35</a:t>
                      </a:r>
                      <a:endParaRPr dirty="0"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1953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30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56</a:t>
                      </a:r>
                      <a:endParaRPr dirty="0"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536" name="Google Shape;536;p37"/>
          <p:cNvGraphicFramePr/>
          <p:nvPr>
            <p:extLst>
              <p:ext uri="{D42A27DB-BD31-4B8C-83A1-F6EECF244321}">
                <p14:modId xmlns:p14="http://schemas.microsoft.com/office/powerpoint/2010/main" val="2252462704"/>
              </p:ext>
            </p:extLst>
          </p:nvPr>
        </p:nvGraphicFramePr>
        <p:xfrm>
          <a:off x="8579267" y="2026159"/>
          <a:ext cx="2377440" cy="188980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188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Semana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N.º de casos</a:t>
                      </a:r>
                      <a:endParaRPr lang="en-US" sz="200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31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38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32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86</a:t>
                      </a: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33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106</a:t>
                      </a:r>
                      <a:endParaRPr dirty="0"/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37" name="Google Shape;537;p37"/>
          <p:cNvSpPr/>
          <p:nvPr/>
        </p:nvSpPr>
        <p:spPr>
          <a:xfrm>
            <a:off x="309466" y="1262575"/>
            <a:ext cx="11496869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Número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casos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gripe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confirmados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por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semana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País N,                      Semanas 1-33, 2019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38"/>
          <p:cNvSpPr txBox="1"/>
          <p:nvPr/>
        </p:nvSpPr>
        <p:spPr>
          <a:xfrm>
            <a:off x="9833793" y="5134486"/>
            <a:ext cx="986168" cy="430887"/>
          </a:xfrm>
          <a:prstGeom prst="rect">
            <a:avLst/>
          </a:prstGeom>
          <a:noFill/>
          <a:ln w="19050" cap="flat" cmpd="sng">
            <a:solidFill>
              <a:srgbClr val="00953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>
                <a:ln>
                  <a:noFill/>
                </a:ln>
                <a:solidFill>
                  <a:srgbClr val="109648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eixo x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47" name="Google Shape;547;p38"/>
          <p:cNvSpPr txBox="1"/>
          <p:nvPr/>
        </p:nvSpPr>
        <p:spPr>
          <a:xfrm>
            <a:off x="1727220" y="1474508"/>
            <a:ext cx="986167" cy="430887"/>
          </a:xfrm>
          <a:prstGeom prst="rect">
            <a:avLst/>
          </a:prstGeom>
          <a:noFill/>
          <a:ln w="19050" cap="flat" cmpd="sng">
            <a:solidFill>
              <a:srgbClr val="00953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>
                <a:ln>
                  <a:noFill/>
                </a:ln>
                <a:solidFill>
                  <a:srgbClr val="109648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eixo y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49" name="Google Shape;549;p38"/>
          <p:cNvSpPr/>
          <p:nvPr/>
        </p:nvSpPr>
        <p:spPr>
          <a:xfrm>
            <a:off x="1237965" y="2026109"/>
            <a:ext cx="914400" cy="3507018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0" name="Google Shape;550;p38"/>
          <p:cNvSpPr/>
          <p:nvPr/>
        </p:nvSpPr>
        <p:spPr>
          <a:xfrm rot="5400000">
            <a:off x="5239357" y="2443066"/>
            <a:ext cx="914400" cy="6844086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50A1F02-66E8-A33B-0352-0AB74587EDE2}"/>
              </a:ext>
            </a:extLst>
          </p:cNvPr>
          <p:cNvGrpSpPr/>
          <p:nvPr/>
        </p:nvGrpSpPr>
        <p:grpSpPr>
          <a:xfrm>
            <a:off x="1181100" y="2026109"/>
            <a:ext cx="8229600" cy="4114800"/>
            <a:chOff x="1981200" y="2124080"/>
            <a:chExt cx="8229600" cy="4114800"/>
          </a:xfrm>
        </p:grpSpPr>
        <p:graphicFrame>
          <p:nvGraphicFramePr>
            <p:cNvPr id="548" name="Google Shape;548;p38"/>
            <p:cNvGraphicFramePr/>
            <p:nvPr>
              <p:extLst>
                <p:ext uri="{D42A27DB-BD31-4B8C-83A1-F6EECF244321}">
                  <p14:modId xmlns:p14="http://schemas.microsoft.com/office/powerpoint/2010/main" val="1300548871"/>
                </p:ext>
              </p:extLst>
            </p:nvPr>
          </p:nvGraphicFramePr>
          <p:xfrm>
            <a:off x="1981200" y="2124080"/>
            <a:ext cx="8229600" cy="41148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cxnSp>
          <p:nvCxnSpPr>
            <p:cNvPr id="552" name="Google Shape;552;p38"/>
            <p:cNvCxnSpPr/>
            <p:nvPr/>
          </p:nvCxnSpPr>
          <p:spPr>
            <a:xfrm>
              <a:off x="3037394" y="5358810"/>
              <a:ext cx="1477926" cy="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553" name="Google Shape;553;p38"/>
          <p:cNvSpPr/>
          <p:nvPr/>
        </p:nvSpPr>
        <p:spPr>
          <a:xfrm rot="-5400000">
            <a:off x="398856" y="3432761"/>
            <a:ext cx="3507018" cy="723330"/>
          </a:xfrm>
          <a:prstGeom prst="flowChartConnector">
            <a:avLst/>
          </a:prstGeom>
          <a:noFill/>
          <a:ln w="31750" cap="flat" cmpd="sng">
            <a:solidFill>
              <a:srgbClr val="008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51" name="Google Shape;551;p38"/>
          <p:cNvSpPr/>
          <p:nvPr/>
        </p:nvSpPr>
        <p:spPr>
          <a:xfrm rot="-5400000">
            <a:off x="5344151" y="1462845"/>
            <a:ext cx="819675" cy="7774171"/>
          </a:xfrm>
          <a:prstGeom prst="flowChartConnector">
            <a:avLst/>
          </a:prstGeom>
          <a:noFill/>
          <a:ln w="31750" cap="flat" cmpd="sng">
            <a:solidFill>
              <a:srgbClr val="008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Google Shape;530;p37">
            <a:extLst>
              <a:ext uri="{FF2B5EF4-FFF2-40B4-BE49-F238E27FC236}">
                <a16:creationId xmlns:a16="http://schemas.microsoft.com/office/drawing/2014/main" id="{E7DBE891-F524-0CDC-D1F2-606359E081E2}"/>
              </a:ext>
            </a:extLst>
          </p:cNvPr>
          <p:cNvSpPr txBox="1">
            <a:spLocks/>
          </p:cNvSpPr>
          <p:nvPr/>
        </p:nvSpPr>
        <p:spPr>
          <a:xfrm>
            <a:off x="483638" y="0"/>
            <a:ext cx="11708362" cy="12248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Crie</a:t>
            </a:r>
            <a:r>
              <a:rPr lang="en-US" dirty="0"/>
              <a:t> um </a:t>
            </a:r>
            <a:r>
              <a:rPr lang="en-US" dirty="0" err="1"/>
              <a:t>gráfico</a:t>
            </a:r>
            <a:r>
              <a:rPr lang="en-US" dirty="0"/>
              <a:t> de </a:t>
            </a:r>
            <a:r>
              <a:rPr lang="en-US" dirty="0" err="1"/>
              <a:t>linhas</a:t>
            </a:r>
            <a:r>
              <a:rPr lang="en-US" dirty="0"/>
              <a:t>: </a:t>
            </a:r>
            <a:br>
              <a:rPr lang="en-US" sz="3200" dirty="0"/>
            </a:br>
            <a:r>
              <a:rPr lang="en-US" sz="4000" dirty="0">
                <a:solidFill>
                  <a:srgbClr val="000000"/>
                </a:solidFill>
              </a:rPr>
              <a:t>Passo 2. </a:t>
            </a:r>
            <a:r>
              <a:rPr lang="en-US" sz="4000" dirty="0" err="1">
                <a:solidFill>
                  <a:srgbClr val="000000"/>
                </a:solidFill>
              </a:rPr>
              <a:t>Desenhe</a:t>
            </a:r>
            <a:r>
              <a:rPr lang="en-US" sz="4000" dirty="0">
                <a:solidFill>
                  <a:srgbClr val="000000"/>
                </a:solidFill>
              </a:rPr>
              <a:t> as </a:t>
            </a:r>
            <a:r>
              <a:rPr lang="en-US" sz="4000" dirty="0" err="1">
                <a:solidFill>
                  <a:srgbClr val="000000"/>
                </a:solidFill>
              </a:rPr>
              <a:t>linhas</a:t>
            </a:r>
            <a:r>
              <a:rPr lang="en-US" sz="4000" dirty="0">
                <a:solidFill>
                  <a:srgbClr val="000000"/>
                </a:solidFill>
              </a:rPr>
              <a:t> do </a:t>
            </a:r>
            <a:r>
              <a:rPr lang="en-US" sz="4000" dirty="0" err="1">
                <a:solidFill>
                  <a:srgbClr val="000000"/>
                </a:solidFill>
              </a:rPr>
              <a:t>eixo</a:t>
            </a:r>
            <a:r>
              <a:rPr lang="en-US" sz="4000" dirty="0">
                <a:solidFill>
                  <a:srgbClr val="000000"/>
                </a:solidFill>
              </a:rPr>
              <a:t> x e do </a:t>
            </a:r>
            <a:r>
              <a:rPr lang="en-US" sz="4000" dirty="0" err="1">
                <a:solidFill>
                  <a:srgbClr val="000000"/>
                </a:solidFill>
              </a:rPr>
              <a:t>eixo</a:t>
            </a:r>
            <a:r>
              <a:rPr lang="en-US" sz="4000" dirty="0">
                <a:solidFill>
                  <a:srgbClr val="000000"/>
                </a:solidFill>
              </a:rPr>
              <a:t> y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7" name="Google Shape;567;p39"/>
          <p:cNvGraphicFramePr/>
          <p:nvPr>
            <p:extLst>
              <p:ext uri="{D42A27DB-BD31-4B8C-83A1-F6EECF244321}">
                <p14:modId xmlns:p14="http://schemas.microsoft.com/office/powerpoint/2010/main" val="3773236676"/>
              </p:ext>
            </p:extLst>
          </p:nvPr>
        </p:nvGraphicFramePr>
        <p:xfrm>
          <a:off x="1099457" y="2091423"/>
          <a:ext cx="82296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59" name="Google Shape;559;p39"/>
          <p:cNvSpPr/>
          <p:nvPr/>
        </p:nvSpPr>
        <p:spPr>
          <a:xfrm>
            <a:off x="2191066" y="5421842"/>
            <a:ext cx="6985591" cy="296367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3" name="Google Shape;563;p39"/>
          <p:cNvSpPr txBox="1"/>
          <p:nvPr/>
        </p:nvSpPr>
        <p:spPr>
          <a:xfrm>
            <a:off x="2730868" y="2143588"/>
            <a:ext cx="713799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Basear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os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intervalos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do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eixo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x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nos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dados: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64" name="Google Shape;564;p39"/>
          <p:cNvSpPr/>
          <p:nvPr/>
        </p:nvSpPr>
        <p:spPr>
          <a:xfrm>
            <a:off x="9436650" y="2143588"/>
            <a:ext cx="1873607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820C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Semanas 1 - 33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65" name="Google Shape;565;p39"/>
          <p:cNvSpPr txBox="1"/>
          <p:nvPr/>
        </p:nvSpPr>
        <p:spPr>
          <a:xfrm>
            <a:off x="2730867" y="2668329"/>
            <a:ext cx="32766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Decidir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intervalo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66" name="Google Shape;566;p39"/>
          <p:cNvSpPr txBox="1"/>
          <p:nvPr/>
        </p:nvSpPr>
        <p:spPr>
          <a:xfrm>
            <a:off x="2730866" y="3159283"/>
            <a:ext cx="6037217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Não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esqueça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rotular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eixo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x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568" name="Google Shape;568;p39"/>
          <p:cNvCxnSpPr/>
          <p:nvPr/>
        </p:nvCxnSpPr>
        <p:spPr>
          <a:xfrm>
            <a:off x="2191066" y="5326153"/>
            <a:ext cx="1477926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69" name="Google Shape;569;p39"/>
          <p:cNvSpPr/>
          <p:nvPr/>
        </p:nvSpPr>
        <p:spPr>
          <a:xfrm>
            <a:off x="862829" y="2077379"/>
            <a:ext cx="1180214" cy="333041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0" name="Google Shape;570;p39"/>
          <p:cNvSpPr/>
          <p:nvPr/>
        </p:nvSpPr>
        <p:spPr>
          <a:xfrm>
            <a:off x="2121954" y="5399527"/>
            <a:ext cx="7137991" cy="296368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1" name="Google Shape;571;p39"/>
          <p:cNvSpPr/>
          <p:nvPr/>
        </p:nvSpPr>
        <p:spPr>
          <a:xfrm>
            <a:off x="2191066" y="5766058"/>
            <a:ext cx="7137991" cy="296368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2" name="Google Shape;572;p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56511" y="5289808"/>
            <a:ext cx="7137990" cy="47625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530;p37">
            <a:extLst>
              <a:ext uri="{FF2B5EF4-FFF2-40B4-BE49-F238E27FC236}">
                <a16:creationId xmlns:a16="http://schemas.microsoft.com/office/drawing/2014/main" id="{16A6ABDD-2DB3-CE78-C590-DB649634416F}"/>
              </a:ext>
            </a:extLst>
          </p:cNvPr>
          <p:cNvSpPr txBox="1">
            <a:spLocks/>
          </p:cNvSpPr>
          <p:nvPr/>
        </p:nvSpPr>
        <p:spPr>
          <a:xfrm>
            <a:off x="483638" y="0"/>
            <a:ext cx="11708362" cy="12248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Crie</a:t>
            </a:r>
            <a:r>
              <a:rPr lang="en-US" dirty="0"/>
              <a:t> um </a:t>
            </a:r>
            <a:r>
              <a:rPr lang="en-US" dirty="0" err="1"/>
              <a:t>gráfico</a:t>
            </a:r>
            <a:r>
              <a:rPr lang="en-US" dirty="0"/>
              <a:t> de </a:t>
            </a:r>
            <a:r>
              <a:rPr lang="en-US" dirty="0" err="1"/>
              <a:t>linhas</a:t>
            </a:r>
            <a:r>
              <a:rPr lang="en-US" dirty="0"/>
              <a:t>: </a:t>
            </a:r>
            <a:br>
              <a:rPr lang="en-US" sz="3200" dirty="0"/>
            </a:br>
            <a:r>
              <a:rPr lang="en-US" dirty="0"/>
              <a:t>Passo 3a. </a:t>
            </a:r>
            <a:r>
              <a:rPr lang="en-US" dirty="0" err="1"/>
              <a:t>Preencha</a:t>
            </a:r>
            <a:r>
              <a:rPr lang="en-US" dirty="0"/>
              <a:t> e </a:t>
            </a:r>
            <a:r>
              <a:rPr lang="en-US" dirty="0" err="1"/>
              <a:t>rotule</a:t>
            </a:r>
            <a:r>
              <a:rPr lang="en-US" dirty="0"/>
              <a:t> o </a:t>
            </a:r>
            <a:r>
              <a:rPr lang="en-US" dirty="0" err="1"/>
              <a:t>eixo</a:t>
            </a:r>
            <a:r>
              <a:rPr lang="en-US" dirty="0"/>
              <a:t> x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Organização</a:t>
            </a:r>
            <a:r>
              <a:rPr lang="en-US" dirty="0"/>
              <a:t> e </a:t>
            </a:r>
            <a:r>
              <a:rPr lang="en-US" dirty="0" err="1"/>
              <a:t>apresentação</a:t>
            </a:r>
            <a:r>
              <a:rPr lang="en-US" dirty="0"/>
              <a:t> de dados</a:t>
            </a:r>
            <a:endParaRPr dirty="0"/>
          </a:p>
        </p:txBody>
      </p:sp>
      <p:sp>
        <p:nvSpPr>
          <p:cNvPr id="166" name="Google Shape;166;p4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dirty="0" err="1"/>
              <a:t>Porque</a:t>
            </a:r>
            <a:r>
              <a:rPr lang="en-US" dirty="0"/>
              <a:t> a </a:t>
            </a:r>
            <a:r>
              <a:rPr lang="en-US" dirty="0" err="1"/>
              <a:t>organização</a:t>
            </a:r>
            <a:r>
              <a:rPr lang="en-US" dirty="0"/>
              <a:t> e </a:t>
            </a:r>
            <a:r>
              <a:rPr lang="en-US" dirty="0" err="1"/>
              <a:t>apresentação</a:t>
            </a:r>
            <a:r>
              <a:rPr lang="en-US" dirty="0"/>
              <a:t> de dados </a:t>
            </a:r>
            <a:br>
              <a:rPr lang="en-US" dirty="0"/>
            </a:br>
            <a:r>
              <a:rPr lang="en-US" dirty="0"/>
              <a:t>é </a:t>
            </a:r>
            <a:r>
              <a:rPr lang="en-US" dirty="0" err="1"/>
              <a:t>importante</a:t>
            </a:r>
            <a:r>
              <a:rPr lang="en-US" dirty="0"/>
              <a:t>?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DA23A-8364-5F69-9565-B13DAF3ED4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9153" y="2620064"/>
            <a:ext cx="5630308" cy="37296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40"/>
          <p:cNvSpPr txBox="1"/>
          <p:nvPr/>
        </p:nvSpPr>
        <p:spPr>
          <a:xfrm>
            <a:off x="3080659" y="1943817"/>
            <a:ext cx="7244442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Basear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o topo dos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intervalos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do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eixo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y no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maior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valor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observado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: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82" name="Google Shape;582;p40"/>
          <p:cNvSpPr/>
          <p:nvPr/>
        </p:nvSpPr>
        <p:spPr>
          <a:xfrm>
            <a:off x="6756293" y="2378347"/>
            <a:ext cx="4635607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820C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106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820C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casos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820C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820C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820C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820C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semana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820C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33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83" name="Google Shape;583;p40"/>
          <p:cNvSpPr txBox="1"/>
          <p:nvPr/>
        </p:nvSpPr>
        <p:spPr>
          <a:xfrm>
            <a:off x="3080658" y="2907876"/>
            <a:ext cx="433339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Decidir o intervalo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84" name="Google Shape;584;p40"/>
          <p:cNvSpPr txBox="1"/>
          <p:nvPr/>
        </p:nvSpPr>
        <p:spPr>
          <a:xfrm>
            <a:off x="3080657" y="3441048"/>
            <a:ext cx="5845037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Não se esqueça de rotular o eixo y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585" name="Google Shape;585;p40"/>
          <p:cNvGraphicFramePr/>
          <p:nvPr>
            <p:extLst>
              <p:ext uri="{D42A27DB-BD31-4B8C-83A1-F6EECF244321}">
                <p14:modId xmlns:p14="http://schemas.microsoft.com/office/powerpoint/2010/main" val="1824711169"/>
              </p:ext>
            </p:extLst>
          </p:nvPr>
        </p:nvGraphicFramePr>
        <p:xfrm>
          <a:off x="1066800" y="2254709"/>
          <a:ext cx="82296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586" name="Google Shape;586;p40"/>
          <p:cNvCxnSpPr/>
          <p:nvPr/>
        </p:nvCxnSpPr>
        <p:spPr>
          <a:xfrm>
            <a:off x="2158409" y="5489439"/>
            <a:ext cx="1477926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87" name="Google Shape;587;p40"/>
          <p:cNvSpPr/>
          <p:nvPr/>
        </p:nvSpPr>
        <p:spPr>
          <a:xfrm>
            <a:off x="1083720" y="2659559"/>
            <a:ext cx="533399" cy="2749507"/>
          </a:xfrm>
          <a:prstGeom prst="rect">
            <a:avLst/>
          </a:prstGeom>
          <a:solidFill>
            <a:schemeClr val="lt1"/>
          </a:solid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8" name="Google Shape;588;p40"/>
          <p:cNvSpPr/>
          <p:nvPr/>
        </p:nvSpPr>
        <p:spPr>
          <a:xfrm>
            <a:off x="1513115" y="2231029"/>
            <a:ext cx="533399" cy="3324918"/>
          </a:xfrm>
          <a:prstGeom prst="rect">
            <a:avLst/>
          </a:prstGeom>
          <a:solidFill>
            <a:schemeClr val="lt1"/>
          </a:solid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530;p37">
            <a:extLst>
              <a:ext uri="{FF2B5EF4-FFF2-40B4-BE49-F238E27FC236}">
                <a16:creationId xmlns:a16="http://schemas.microsoft.com/office/drawing/2014/main" id="{B316487F-FCF3-AD19-BB88-DAFCFD1E61E5}"/>
              </a:ext>
            </a:extLst>
          </p:cNvPr>
          <p:cNvSpPr txBox="1">
            <a:spLocks/>
          </p:cNvSpPr>
          <p:nvPr/>
        </p:nvSpPr>
        <p:spPr>
          <a:xfrm>
            <a:off x="483638" y="0"/>
            <a:ext cx="11708362" cy="12248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Crie</a:t>
            </a:r>
            <a:r>
              <a:rPr lang="en-US" dirty="0"/>
              <a:t> um </a:t>
            </a:r>
            <a:r>
              <a:rPr lang="en-US" dirty="0" err="1"/>
              <a:t>gráfico</a:t>
            </a:r>
            <a:r>
              <a:rPr lang="en-US" dirty="0"/>
              <a:t> de </a:t>
            </a:r>
            <a:r>
              <a:rPr lang="en-US" dirty="0" err="1"/>
              <a:t>linhas</a:t>
            </a:r>
            <a:r>
              <a:rPr lang="en-US" dirty="0"/>
              <a:t>: </a:t>
            </a:r>
            <a:br>
              <a:rPr lang="en-US" sz="3200" dirty="0"/>
            </a:br>
            <a:r>
              <a:rPr lang="en-US" dirty="0"/>
              <a:t>Passo 3b. </a:t>
            </a:r>
            <a:r>
              <a:rPr lang="en-US" dirty="0" err="1"/>
              <a:t>Preencha</a:t>
            </a:r>
            <a:r>
              <a:rPr lang="en-US" dirty="0"/>
              <a:t> e </a:t>
            </a:r>
            <a:r>
              <a:rPr lang="en-US" dirty="0" err="1"/>
              <a:t>rotule</a:t>
            </a:r>
            <a:r>
              <a:rPr lang="en-US" dirty="0"/>
              <a:t> o </a:t>
            </a:r>
            <a:r>
              <a:rPr lang="en-US" dirty="0" err="1"/>
              <a:t>eixo</a:t>
            </a:r>
            <a:r>
              <a:rPr lang="en-US" dirty="0"/>
              <a:t> y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4" name="Google Shape;594;p41"/>
          <p:cNvGraphicFramePr/>
          <p:nvPr>
            <p:extLst>
              <p:ext uri="{D42A27DB-BD31-4B8C-83A1-F6EECF244321}">
                <p14:modId xmlns:p14="http://schemas.microsoft.com/office/powerpoint/2010/main" val="2841092172"/>
              </p:ext>
            </p:extLst>
          </p:nvPr>
        </p:nvGraphicFramePr>
        <p:xfrm>
          <a:off x="1981200" y="2124080"/>
          <a:ext cx="82296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95" name="Google Shape;595;p41"/>
          <p:cNvGraphicFramePr/>
          <p:nvPr>
            <p:extLst>
              <p:ext uri="{D42A27DB-BD31-4B8C-83A1-F6EECF244321}">
                <p14:modId xmlns:p14="http://schemas.microsoft.com/office/powerpoint/2010/main" val="407989752"/>
              </p:ext>
            </p:extLst>
          </p:nvPr>
        </p:nvGraphicFramePr>
        <p:xfrm>
          <a:off x="1981200" y="2114072"/>
          <a:ext cx="82296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Google Shape;530;p37">
            <a:extLst>
              <a:ext uri="{FF2B5EF4-FFF2-40B4-BE49-F238E27FC236}">
                <a16:creationId xmlns:a16="http://schemas.microsoft.com/office/drawing/2014/main" id="{CFCE3E8E-F2CC-3DF4-5053-FDA0CD052123}"/>
              </a:ext>
            </a:extLst>
          </p:cNvPr>
          <p:cNvSpPr txBox="1">
            <a:spLocks/>
          </p:cNvSpPr>
          <p:nvPr/>
        </p:nvSpPr>
        <p:spPr>
          <a:xfrm>
            <a:off x="483638" y="0"/>
            <a:ext cx="11708362" cy="12248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Crie</a:t>
            </a:r>
            <a:r>
              <a:rPr lang="en-US" dirty="0"/>
              <a:t> um </a:t>
            </a:r>
            <a:r>
              <a:rPr lang="en-US" dirty="0" err="1"/>
              <a:t>gráfico</a:t>
            </a:r>
            <a:r>
              <a:rPr lang="en-US" dirty="0"/>
              <a:t> de </a:t>
            </a:r>
            <a:r>
              <a:rPr lang="en-US" dirty="0" err="1"/>
              <a:t>linhas</a:t>
            </a:r>
            <a:r>
              <a:rPr lang="en-US" dirty="0"/>
              <a:t>: </a:t>
            </a:r>
            <a:br>
              <a:rPr lang="en-US" sz="3200" dirty="0"/>
            </a:br>
            <a:r>
              <a:rPr lang="en-US" dirty="0">
                <a:solidFill>
                  <a:srgbClr val="000000"/>
                </a:solidFill>
              </a:rPr>
              <a:t>Passo 4. </a:t>
            </a:r>
            <a:r>
              <a:rPr lang="en-US" dirty="0" err="1">
                <a:solidFill>
                  <a:srgbClr val="000000"/>
                </a:solidFill>
              </a:rPr>
              <a:t>Traçar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os</a:t>
            </a:r>
            <a:r>
              <a:rPr lang="en-US" dirty="0">
                <a:solidFill>
                  <a:srgbClr val="000000"/>
                </a:solidFill>
              </a:rPr>
              <a:t> dados</a:t>
            </a:r>
            <a:endParaRPr lang="en-US" sz="2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5" name="Google Shape;605;p42"/>
          <p:cNvGraphicFramePr/>
          <p:nvPr>
            <p:extLst>
              <p:ext uri="{D42A27DB-BD31-4B8C-83A1-F6EECF244321}">
                <p14:modId xmlns:p14="http://schemas.microsoft.com/office/powerpoint/2010/main" val="1966888354"/>
              </p:ext>
            </p:extLst>
          </p:nvPr>
        </p:nvGraphicFramePr>
        <p:xfrm>
          <a:off x="1981200" y="2123946"/>
          <a:ext cx="82296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06" name="Google Shape;606;p42"/>
          <p:cNvSpPr txBox="1"/>
          <p:nvPr/>
        </p:nvSpPr>
        <p:spPr>
          <a:xfrm>
            <a:off x="838200" y="1292949"/>
            <a:ext cx="1051560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Número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109648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casos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09648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109648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confirmados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09648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gripe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109648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notificados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09648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109648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por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09648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109648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semana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09648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09648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País X, 1 de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109648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janeiro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09648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- 16 de </a:t>
            </a:r>
            <a:r>
              <a:rPr lang="en-US" sz="2400" b="1" dirty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gosto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2019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Google Shape;530;p37">
            <a:extLst>
              <a:ext uri="{FF2B5EF4-FFF2-40B4-BE49-F238E27FC236}">
                <a16:creationId xmlns:a16="http://schemas.microsoft.com/office/drawing/2014/main" id="{5DEDE00A-368A-1F01-1B38-FF79A95AE952}"/>
              </a:ext>
            </a:extLst>
          </p:cNvPr>
          <p:cNvSpPr txBox="1">
            <a:spLocks/>
          </p:cNvSpPr>
          <p:nvPr/>
        </p:nvSpPr>
        <p:spPr>
          <a:xfrm>
            <a:off x="483638" y="0"/>
            <a:ext cx="11708362" cy="12248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Crie</a:t>
            </a:r>
            <a:r>
              <a:rPr lang="en-US" dirty="0"/>
              <a:t> um </a:t>
            </a:r>
            <a:r>
              <a:rPr lang="en-US" dirty="0" err="1"/>
              <a:t>gráfico</a:t>
            </a:r>
            <a:r>
              <a:rPr lang="en-US" dirty="0"/>
              <a:t> de </a:t>
            </a:r>
            <a:r>
              <a:rPr lang="en-US" dirty="0" err="1"/>
              <a:t>linhas</a:t>
            </a:r>
            <a:r>
              <a:rPr lang="en-US" dirty="0"/>
              <a:t>: </a:t>
            </a:r>
            <a:br>
              <a:rPr lang="en-US" sz="3200" dirty="0"/>
            </a:br>
            <a:r>
              <a:rPr lang="en-US" dirty="0">
                <a:solidFill>
                  <a:srgbClr val="000000"/>
                </a:solidFill>
              </a:rPr>
              <a:t>Passo 5. </a:t>
            </a:r>
            <a:r>
              <a:rPr lang="en-US" dirty="0" err="1">
                <a:solidFill>
                  <a:srgbClr val="000000"/>
                </a:solidFill>
              </a:rPr>
              <a:t>Adicionar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título</a:t>
            </a:r>
            <a:r>
              <a:rPr lang="en-US" dirty="0">
                <a:solidFill>
                  <a:srgbClr val="000000"/>
                </a:solidFill>
              </a:rPr>
              <a:t> - O </a:t>
            </a:r>
            <a:r>
              <a:rPr lang="en-US" dirty="0" err="1">
                <a:solidFill>
                  <a:srgbClr val="000000"/>
                </a:solidFill>
              </a:rPr>
              <a:t>quê</a:t>
            </a:r>
            <a:r>
              <a:rPr lang="en-US" dirty="0">
                <a:solidFill>
                  <a:srgbClr val="000000"/>
                </a:solidFill>
              </a:rPr>
              <a:t>, Onde, Quando </a:t>
            </a:r>
            <a:endParaRPr lang="en-US" sz="2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p43"/>
          <p:cNvSpPr txBox="1"/>
          <p:nvPr/>
        </p:nvSpPr>
        <p:spPr>
          <a:xfrm>
            <a:off x="838200" y="1298101"/>
            <a:ext cx="1051560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Número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casos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confirmados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gripe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notificados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por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semana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País N, 1 de </a:t>
            </a:r>
            <a:r>
              <a:rPr lang="en-US" sz="2400" b="1" dirty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J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aneiro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- 16 de </a:t>
            </a:r>
            <a:r>
              <a:rPr lang="en-US" sz="2400" b="1" dirty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gosto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2019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16" name="Google Shape;616;p43"/>
          <p:cNvSpPr txBox="1"/>
          <p:nvPr/>
        </p:nvSpPr>
        <p:spPr>
          <a:xfrm>
            <a:off x="2103120" y="6394194"/>
            <a:ext cx="771024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Fonte: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Relatório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Vigilância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Semanal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do País N, 19 de Agosto de 2019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617" name="Google Shape;617;p43"/>
          <p:cNvGraphicFramePr/>
          <p:nvPr>
            <p:extLst>
              <p:ext uri="{D42A27DB-BD31-4B8C-83A1-F6EECF244321}">
                <p14:modId xmlns:p14="http://schemas.microsoft.com/office/powerpoint/2010/main" val="1332161082"/>
              </p:ext>
            </p:extLst>
          </p:nvPr>
        </p:nvGraphicFramePr>
        <p:xfrm>
          <a:off x="1981200" y="2123946"/>
          <a:ext cx="82296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Google Shape;530;p37">
            <a:extLst>
              <a:ext uri="{FF2B5EF4-FFF2-40B4-BE49-F238E27FC236}">
                <a16:creationId xmlns:a16="http://schemas.microsoft.com/office/drawing/2014/main" id="{1CF35A76-42F6-BED4-3F6F-9318B5B63CE5}"/>
              </a:ext>
            </a:extLst>
          </p:cNvPr>
          <p:cNvSpPr txBox="1">
            <a:spLocks/>
          </p:cNvSpPr>
          <p:nvPr/>
        </p:nvSpPr>
        <p:spPr>
          <a:xfrm>
            <a:off x="483638" y="0"/>
            <a:ext cx="11708362" cy="12248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Crie</a:t>
            </a:r>
            <a:r>
              <a:rPr lang="en-US" dirty="0"/>
              <a:t> um </a:t>
            </a:r>
            <a:r>
              <a:rPr lang="en-US" dirty="0" err="1"/>
              <a:t>gráfico</a:t>
            </a:r>
            <a:r>
              <a:rPr lang="en-US" dirty="0"/>
              <a:t> de </a:t>
            </a:r>
            <a:r>
              <a:rPr lang="en-US" dirty="0" err="1"/>
              <a:t>linhas</a:t>
            </a:r>
            <a:r>
              <a:rPr lang="en-US" dirty="0"/>
              <a:t>: </a:t>
            </a:r>
          </a:p>
          <a:p>
            <a:pPr>
              <a:spcBef>
                <a:spcPts val="0"/>
              </a:spcBef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sz="3200" dirty="0"/>
              <a:t>Passo 6. </a:t>
            </a:r>
            <a:r>
              <a:rPr lang="en-US" sz="3200" dirty="0" err="1"/>
              <a:t>Adicionar</a:t>
            </a:r>
            <a:r>
              <a:rPr lang="en-US" sz="3200" dirty="0"/>
              <a:t> legenda, </a:t>
            </a:r>
            <a:r>
              <a:rPr lang="en-US" sz="3200" dirty="0" err="1"/>
              <a:t>comentários</a:t>
            </a:r>
            <a:r>
              <a:rPr lang="en-US" sz="3200" dirty="0"/>
              <a:t>, </a:t>
            </a:r>
            <a:r>
              <a:rPr lang="en-US" sz="3200" dirty="0" err="1"/>
              <a:t>notas</a:t>
            </a:r>
            <a:r>
              <a:rPr lang="en-US" sz="3200" dirty="0"/>
              <a:t> de </a:t>
            </a:r>
            <a:r>
              <a:rPr lang="en-US" sz="3200" dirty="0" err="1"/>
              <a:t>rodapé</a:t>
            </a:r>
            <a:r>
              <a:rPr lang="en-US" sz="3200" dirty="0"/>
              <a:t>, </a:t>
            </a:r>
            <a:r>
              <a:rPr lang="en-US" sz="3200" dirty="0" err="1"/>
              <a:t>fonte</a:t>
            </a:r>
            <a:endParaRPr lang="en-US" sz="2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p4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Gráfico</a:t>
            </a:r>
            <a:r>
              <a:rPr lang="en-US" dirty="0"/>
              <a:t> de </a:t>
            </a:r>
            <a:r>
              <a:rPr lang="en-US" dirty="0" err="1"/>
              <a:t>linhas</a:t>
            </a:r>
            <a:r>
              <a:rPr lang="en-US" dirty="0"/>
              <a:t>: </a:t>
            </a:r>
            <a:r>
              <a:rPr lang="en-US" dirty="0" err="1"/>
              <a:t>exemplo</a:t>
            </a:r>
            <a:endParaRPr dirty="0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C4D70F45-4FBF-F828-C89F-364790CB8C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5715725"/>
              </p:ext>
            </p:extLst>
          </p:nvPr>
        </p:nvGraphicFramePr>
        <p:xfrm>
          <a:off x="834413" y="2305071"/>
          <a:ext cx="10358195" cy="3830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Google Shape;474;p34">
            <a:extLst>
              <a:ext uri="{FF2B5EF4-FFF2-40B4-BE49-F238E27FC236}">
                <a16:creationId xmlns:a16="http://schemas.microsoft.com/office/drawing/2014/main" id="{C6D157CB-A60B-1ADA-8347-0022BF7AA52D}"/>
              </a:ext>
            </a:extLst>
          </p:cNvPr>
          <p:cNvSpPr txBox="1"/>
          <p:nvPr/>
        </p:nvSpPr>
        <p:spPr>
          <a:xfrm>
            <a:off x="762475" y="1474074"/>
            <a:ext cx="1059511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Número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casos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notificados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leishmaniose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visceral 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cutânea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País X, 2010-2022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Google Shape;475;p34">
            <a:extLst>
              <a:ext uri="{FF2B5EF4-FFF2-40B4-BE49-F238E27FC236}">
                <a16:creationId xmlns:a16="http://schemas.microsoft.com/office/drawing/2014/main" id="{FBB3BAAB-72BD-621E-5A60-70B3B5CAD5F1}"/>
              </a:ext>
            </a:extLst>
          </p:cNvPr>
          <p:cNvSpPr txBox="1"/>
          <p:nvPr/>
        </p:nvSpPr>
        <p:spPr>
          <a:xfrm>
            <a:off x="551046" y="6472763"/>
            <a:ext cx="9081951" cy="420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600"/>
              <a:buFont typeface="Noto Sans Symbols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Dados do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Repositório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Dados do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Observatório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Mundial de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Saúde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da OMS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p4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Criar</a:t>
            </a:r>
            <a:r>
              <a:rPr lang="en-US" dirty="0"/>
              <a:t> um </a:t>
            </a:r>
            <a:r>
              <a:rPr lang="en-US" dirty="0" err="1"/>
              <a:t>gráfico</a:t>
            </a:r>
            <a:r>
              <a:rPr lang="en-US" dirty="0"/>
              <a:t> de </a:t>
            </a:r>
            <a:r>
              <a:rPr lang="en-US" dirty="0" err="1"/>
              <a:t>linhas</a:t>
            </a:r>
            <a:r>
              <a:rPr lang="en-US" dirty="0"/>
              <a:t> (1/2)</a:t>
            </a:r>
            <a:endParaRPr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p46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Clr>
                <a:schemeClr val="dk1"/>
              </a:buClr>
              <a:buSzPts val="2800"/>
            </a:pPr>
            <a:r>
              <a:rPr lang="en-US" dirty="0" err="1"/>
              <a:t>Reveja</a:t>
            </a:r>
            <a:r>
              <a:rPr lang="en-US" dirty="0"/>
              <a:t> a </a:t>
            </a:r>
            <a:r>
              <a:rPr lang="en-US" dirty="0" err="1"/>
              <a:t>tabela</a:t>
            </a:r>
            <a:r>
              <a:rPr lang="en-US" dirty="0"/>
              <a:t> do </a:t>
            </a:r>
            <a:r>
              <a:rPr lang="en-US" dirty="0" err="1"/>
              <a:t>número</a:t>
            </a:r>
            <a:r>
              <a:rPr lang="en-US" dirty="0"/>
              <a:t> de </a:t>
            </a:r>
            <a:r>
              <a:rPr lang="en-US" dirty="0" err="1"/>
              <a:t>casos</a:t>
            </a:r>
            <a:r>
              <a:rPr lang="en-US" dirty="0"/>
              <a:t> de </a:t>
            </a:r>
            <a:r>
              <a:rPr lang="en-US" dirty="0" err="1"/>
              <a:t>antrax</a:t>
            </a:r>
            <a:r>
              <a:rPr lang="en-US" dirty="0"/>
              <a:t> </a:t>
            </a:r>
            <a:r>
              <a:rPr lang="en-US" dirty="0" err="1"/>
              <a:t>humano</a:t>
            </a:r>
            <a:r>
              <a:rPr lang="en-US" dirty="0"/>
              <a:t> e </a:t>
            </a:r>
            <a:r>
              <a:rPr lang="en-US" dirty="0" err="1"/>
              <a:t>bovino</a:t>
            </a:r>
            <a:r>
              <a:rPr lang="en-US" dirty="0"/>
              <a:t> </a:t>
            </a:r>
            <a:r>
              <a:rPr lang="en-US" dirty="0" err="1"/>
              <a:t>notificados</a:t>
            </a:r>
            <a:r>
              <a:rPr lang="en-US" dirty="0"/>
              <a:t> no </a:t>
            </a:r>
            <a:r>
              <a:rPr lang="en-US" dirty="0" err="1"/>
              <a:t>distrito</a:t>
            </a:r>
            <a:r>
              <a:rPr lang="en-US" dirty="0"/>
              <a:t> X </a:t>
            </a:r>
            <a:r>
              <a:rPr lang="en-US" dirty="0" err="1"/>
              <a:t>em</a:t>
            </a:r>
            <a:r>
              <a:rPr lang="en-US" dirty="0"/>
              <a:t> 2024</a:t>
            </a:r>
            <a:endParaRPr dirty="0"/>
          </a:p>
          <a:p>
            <a:pPr>
              <a:buClr>
                <a:schemeClr val="dk1"/>
              </a:buClr>
              <a:buSzPts val="2800"/>
            </a:pPr>
            <a:r>
              <a:rPr lang="en-US" dirty="0" err="1"/>
              <a:t>Crie</a:t>
            </a:r>
            <a:r>
              <a:rPr lang="en-US" dirty="0"/>
              <a:t> um </a:t>
            </a:r>
            <a:r>
              <a:rPr lang="en-US" dirty="0" err="1"/>
              <a:t>gráfico</a:t>
            </a:r>
            <a:r>
              <a:rPr lang="en-US" dirty="0"/>
              <a:t> de </a:t>
            </a:r>
            <a:r>
              <a:rPr lang="en-US" dirty="0" err="1"/>
              <a:t>linhas</a:t>
            </a:r>
            <a:r>
              <a:rPr lang="en-US" dirty="0"/>
              <a:t> que </a:t>
            </a:r>
            <a:r>
              <a:rPr lang="en-US" dirty="0" err="1"/>
              <a:t>mostre</a:t>
            </a:r>
            <a:r>
              <a:rPr lang="en-US" dirty="0"/>
              <a:t> o </a:t>
            </a:r>
            <a:r>
              <a:rPr lang="en-US" dirty="0" err="1"/>
              <a:t>número</a:t>
            </a:r>
            <a:r>
              <a:rPr lang="en-US" dirty="0"/>
              <a:t> de </a:t>
            </a:r>
            <a:r>
              <a:rPr lang="en-US" dirty="0" err="1"/>
              <a:t>casos</a:t>
            </a:r>
            <a:r>
              <a:rPr lang="en-US" dirty="0"/>
              <a:t> de </a:t>
            </a:r>
            <a:r>
              <a:rPr lang="en-US" dirty="0" err="1"/>
              <a:t>antrax</a:t>
            </a:r>
            <a:r>
              <a:rPr lang="en-US" dirty="0"/>
              <a:t> </a:t>
            </a:r>
            <a:r>
              <a:rPr lang="en-US" dirty="0" err="1"/>
              <a:t>humano</a:t>
            </a:r>
            <a:r>
              <a:rPr lang="en-US" dirty="0"/>
              <a:t> e </a:t>
            </a:r>
            <a:r>
              <a:rPr lang="en-US" dirty="0" err="1"/>
              <a:t>bovino</a:t>
            </a:r>
            <a:r>
              <a:rPr lang="en-US" dirty="0"/>
              <a:t> </a:t>
            </a:r>
            <a:r>
              <a:rPr lang="en-US" dirty="0" err="1"/>
              <a:t>notificados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mês</a:t>
            </a:r>
            <a:r>
              <a:rPr lang="en-US" dirty="0"/>
              <a:t> no Distrito X</a:t>
            </a:r>
            <a:endParaRPr dirty="0"/>
          </a:p>
          <a:p>
            <a:pPr lvl="1">
              <a:buSzPts val="2400"/>
            </a:pPr>
            <a:r>
              <a:rPr lang="en-US" dirty="0"/>
              <a:t>É </a:t>
            </a:r>
            <a:r>
              <a:rPr lang="en-US" dirty="0" err="1"/>
              <a:t>fornecido</a:t>
            </a:r>
            <a:r>
              <a:rPr lang="en-US" dirty="0"/>
              <a:t> </a:t>
            </a:r>
            <a:r>
              <a:rPr lang="en-US" dirty="0" err="1"/>
              <a:t>papel</a:t>
            </a:r>
            <a:r>
              <a:rPr lang="en-US" dirty="0"/>
              <a:t> </a:t>
            </a:r>
            <a:r>
              <a:rPr lang="en-US" dirty="0" err="1"/>
              <a:t>milimétrico</a:t>
            </a:r>
            <a:endParaRPr dirty="0"/>
          </a:p>
          <a:p>
            <a:pPr lvl="1">
              <a:buSzPts val="2400"/>
            </a:pPr>
            <a:r>
              <a:rPr lang="en-US" dirty="0" err="1"/>
              <a:t>Não</a:t>
            </a:r>
            <a:r>
              <a:rPr lang="en-US" dirty="0"/>
              <a:t> se </a:t>
            </a:r>
            <a:r>
              <a:rPr lang="en-US" dirty="0" err="1"/>
              <a:t>esqueça</a:t>
            </a:r>
            <a:r>
              <a:rPr lang="en-US" dirty="0"/>
              <a:t> de </a:t>
            </a:r>
            <a:r>
              <a:rPr lang="en-US" dirty="0" err="1"/>
              <a:t>incluir</a:t>
            </a:r>
            <a:r>
              <a:rPr lang="en-US" dirty="0"/>
              <a:t> </a:t>
            </a:r>
            <a:r>
              <a:rPr lang="en-US" dirty="0" err="1"/>
              <a:t>rótulos</a:t>
            </a:r>
            <a:r>
              <a:rPr lang="en-US" dirty="0"/>
              <a:t> e </a:t>
            </a:r>
            <a:r>
              <a:rPr lang="en-US" dirty="0" err="1"/>
              <a:t>títulos</a:t>
            </a:r>
            <a:r>
              <a:rPr lang="en-US" dirty="0"/>
              <a:t> </a:t>
            </a:r>
            <a:r>
              <a:rPr lang="en-US" dirty="0" err="1"/>
              <a:t>adequados</a:t>
            </a:r>
            <a:endParaRPr dirty="0"/>
          </a:p>
          <a:p>
            <a:pPr marL="228600" lvl="0" indent="-508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645" name="Google Shape;645;p4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Criar</a:t>
            </a:r>
            <a:r>
              <a:rPr lang="en-US" dirty="0"/>
              <a:t> um </a:t>
            </a:r>
            <a:r>
              <a:rPr lang="en-US" dirty="0" err="1"/>
              <a:t>gráfico</a:t>
            </a:r>
            <a:r>
              <a:rPr lang="en-US" dirty="0"/>
              <a:t> de </a:t>
            </a:r>
            <a:r>
              <a:rPr lang="en-US" dirty="0" err="1"/>
              <a:t>linhas</a:t>
            </a:r>
            <a:r>
              <a:rPr lang="en-US" dirty="0"/>
              <a:t> (2/2)</a:t>
            </a:r>
            <a:endParaRPr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4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Criar</a:t>
            </a:r>
            <a:r>
              <a:rPr lang="en-US" dirty="0"/>
              <a:t> um </a:t>
            </a:r>
            <a:r>
              <a:rPr lang="en-US" dirty="0" err="1"/>
              <a:t>gráfico</a:t>
            </a:r>
            <a:r>
              <a:rPr lang="en-US" dirty="0"/>
              <a:t> de </a:t>
            </a:r>
            <a:r>
              <a:rPr lang="en-US" dirty="0" err="1"/>
              <a:t>linhas</a:t>
            </a:r>
            <a:r>
              <a:rPr lang="en-US" dirty="0"/>
              <a:t> </a:t>
            </a:r>
            <a:r>
              <a:rPr lang="en-US" dirty="0" err="1"/>
              <a:t>resposta</a:t>
            </a:r>
            <a:endParaRPr dirty="0"/>
          </a:p>
        </p:txBody>
      </p:sp>
      <p:sp>
        <p:nvSpPr>
          <p:cNvPr id="656" name="Google Shape;656;p47"/>
          <p:cNvSpPr txBox="1"/>
          <p:nvPr/>
        </p:nvSpPr>
        <p:spPr>
          <a:xfrm>
            <a:off x="838199" y="4966777"/>
            <a:ext cx="10515600" cy="2092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Descrever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 o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padrão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 dos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casos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em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bovinos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.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2000" dirty="0" err="1">
                <a:solidFill>
                  <a:prstClr val="black"/>
                </a:solidFill>
                <a:sym typeface="Arial  "/>
              </a:rPr>
              <a:t>Descrever</a:t>
            </a:r>
            <a:r>
              <a:rPr lang="en-US" sz="2000" dirty="0">
                <a:solidFill>
                  <a:prstClr val="black"/>
                </a:solidFill>
                <a:sym typeface="Arial  "/>
              </a:rPr>
              <a:t> o </a:t>
            </a:r>
            <a:r>
              <a:rPr lang="en-US" sz="2000" dirty="0" err="1">
                <a:solidFill>
                  <a:prstClr val="black"/>
                </a:solidFill>
                <a:sym typeface="Arial  "/>
              </a:rPr>
              <a:t>padrão</a:t>
            </a:r>
            <a:r>
              <a:rPr lang="en-US" sz="2000" dirty="0">
                <a:solidFill>
                  <a:prstClr val="black"/>
                </a:solidFill>
                <a:sym typeface="Arial  "/>
              </a:rPr>
              <a:t> dos </a:t>
            </a:r>
            <a:r>
              <a:rPr lang="en-US" sz="2000" dirty="0" err="1">
                <a:solidFill>
                  <a:prstClr val="black"/>
                </a:solidFill>
                <a:sym typeface="Arial  "/>
              </a:rPr>
              <a:t>casos</a:t>
            </a:r>
            <a:r>
              <a:rPr lang="en-US" sz="2000" dirty="0">
                <a:solidFill>
                  <a:prstClr val="black"/>
                </a:solidFill>
                <a:sym typeface="Arial  "/>
              </a:rPr>
              <a:t> </a:t>
            </a:r>
            <a:r>
              <a:rPr lang="en-US" sz="2000" dirty="0" err="1">
                <a:solidFill>
                  <a:prstClr val="black"/>
                </a:solidFill>
                <a:sym typeface="Arial  "/>
              </a:rPr>
              <a:t>humanos</a:t>
            </a:r>
            <a:r>
              <a:rPr lang="en-US" sz="2000" dirty="0">
                <a:solidFill>
                  <a:prstClr val="black"/>
                </a:solidFill>
                <a:sym typeface="Arial  "/>
              </a:rPr>
              <a:t>.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Quando é que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os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funcionários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veterinários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 do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distrito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poderiam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ter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notificado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os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funcionários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 da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saúde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humana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 de que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poderia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estar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 </a:t>
            </a:r>
            <a:r>
              <a:rPr lang="en-US" sz="2000" dirty="0">
                <a:solidFill>
                  <a:srgbClr val="000000"/>
                </a:solidFill>
                <a:ea typeface="Arial  "/>
                <a:cs typeface="Arial  "/>
                <a:sym typeface="Arial  "/>
              </a:rPr>
              <a:t>o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correndo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 um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surto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? 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Que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fatores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podem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levar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 à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diminuição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 dos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casos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 de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bovinos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  "/>
                <a:cs typeface="Arial  "/>
                <a:sym typeface="Arial  "/>
              </a:rPr>
              <a:t>?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Arial  "/>
              <a:cs typeface="Arial  "/>
              <a:sym typeface="Arial  "/>
            </a:endParaRP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Arial"/>
              <a:cs typeface="Arial"/>
              <a:sym typeface="Arial"/>
            </a:endParaRPr>
          </a:p>
        </p:txBody>
      </p:sp>
      <p:graphicFrame>
        <p:nvGraphicFramePr>
          <p:cNvPr id="657" name="Google Shape;657;p47"/>
          <p:cNvGraphicFramePr/>
          <p:nvPr>
            <p:extLst>
              <p:ext uri="{D42A27DB-BD31-4B8C-83A1-F6EECF244321}">
                <p14:modId xmlns:p14="http://schemas.microsoft.com/office/powerpoint/2010/main" val="2460732337"/>
              </p:ext>
            </p:extLst>
          </p:nvPr>
        </p:nvGraphicFramePr>
        <p:xfrm>
          <a:off x="838199" y="1159852"/>
          <a:ext cx="10515600" cy="3931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48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Clr>
                <a:schemeClr val="dk1"/>
              </a:buClr>
              <a:buSzPts val="2800"/>
            </a:pPr>
            <a:r>
              <a:rPr lang="en-US" dirty="0" err="1"/>
              <a:t>Traça</a:t>
            </a:r>
            <a:r>
              <a:rPr lang="en-US" dirty="0"/>
              <a:t> a </a:t>
            </a:r>
            <a:r>
              <a:rPr lang="en-US" dirty="0" err="1"/>
              <a:t>ocorrência</a:t>
            </a:r>
            <a:r>
              <a:rPr lang="en-US" dirty="0"/>
              <a:t> de </a:t>
            </a:r>
            <a:r>
              <a:rPr lang="en-US" dirty="0" err="1"/>
              <a:t>doenças</a:t>
            </a:r>
            <a:r>
              <a:rPr lang="en-US" dirty="0"/>
              <a:t> </a:t>
            </a:r>
            <a:r>
              <a:rPr lang="en-US" dirty="0" err="1"/>
              <a:t>ao</a:t>
            </a:r>
            <a:r>
              <a:rPr lang="en-US" dirty="0"/>
              <a:t> </a:t>
            </a:r>
            <a:r>
              <a:rPr lang="en-US" dirty="0" err="1"/>
              <a:t>longo</a:t>
            </a:r>
            <a:r>
              <a:rPr lang="en-US" dirty="0"/>
              <a:t> do tempo</a:t>
            </a:r>
            <a:endParaRPr dirty="0"/>
          </a:p>
          <a:p>
            <a:pPr lvl="0">
              <a:buClr>
                <a:schemeClr val="dk1"/>
              </a:buClr>
              <a:buSzPts val="2800"/>
            </a:pPr>
            <a:r>
              <a:rPr lang="en-US" dirty="0"/>
              <a:t>O </a:t>
            </a:r>
            <a:r>
              <a:rPr lang="en-US" dirty="0" err="1"/>
              <a:t>eixo</a:t>
            </a:r>
            <a:r>
              <a:rPr lang="en-US" dirty="0"/>
              <a:t> X </a:t>
            </a:r>
            <a:r>
              <a:rPr lang="en-US" dirty="0" err="1"/>
              <a:t>representa</a:t>
            </a:r>
            <a:r>
              <a:rPr lang="en-US" dirty="0"/>
              <a:t> </a:t>
            </a:r>
            <a:r>
              <a:rPr lang="en-US" dirty="0" err="1"/>
              <a:t>quase</a:t>
            </a:r>
            <a:r>
              <a:rPr lang="en-US" dirty="0"/>
              <a:t> sempre o tempo</a:t>
            </a:r>
            <a:endParaRPr dirty="0"/>
          </a:p>
          <a:p>
            <a:pPr lvl="0">
              <a:buClr>
                <a:schemeClr val="dk1"/>
              </a:buClr>
              <a:buSzPts val="2800"/>
            </a:pPr>
            <a:r>
              <a:rPr lang="en-US" dirty="0"/>
              <a:t>O </a:t>
            </a:r>
            <a:r>
              <a:rPr lang="en-US" dirty="0" err="1"/>
              <a:t>eixo</a:t>
            </a:r>
            <a:r>
              <a:rPr lang="en-US" dirty="0"/>
              <a:t> Y </a:t>
            </a:r>
            <a:r>
              <a:rPr lang="en-US" dirty="0" err="1"/>
              <a:t>pode</a:t>
            </a:r>
            <a:r>
              <a:rPr lang="en-US" dirty="0"/>
              <a:t> ser </a:t>
            </a:r>
            <a:r>
              <a:rPr lang="en-US" dirty="0" err="1"/>
              <a:t>constituído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contagens</a:t>
            </a:r>
            <a:r>
              <a:rPr lang="en-US" dirty="0"/>
              <a:t>, </a:t>
            </a:r>
            <a:r>
              <a:rPr lang="en-US" dirty="0" err="1"/>
              <a:t>proporções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taxas</a:t>
            </a:r>
            <a:endParaRPr lang="en-US" sz="2400" dirty="0"/>
          </a:p>
          <a:p>
            <a:pPr lvl="1">
              <a:buSzPts val="2800"/>
            </a:pPr>
            <a:r>
              <a:rPr lang="en-US" dirty="0" err="1"/>
              <a:t>Começa</a:t>
            </a:r>
            <a:r>
              <a:rPr lang="en-US" dirty="0"/>
              <a:t> </a:t>
            </a:r>
            <a:r>
              <a:rPr lang="en-US" dirty="0" err="1"/>
              <a:t>em</a:t>
            </a:r>
            <a:r>
              <a:rPr lang="en-US" dirty="0"/>
              <a:t> 0, termina com o </a:t>
            </a:r>
            <a:r>
              <a:rPr lang="en-US" dirty="0" err="1"/>
              <a:t>próximo</a:t>
            </a:r>
            <a:r>
              <a:rPr lang="en-US" dirty="0"/>
              <a:t> </a:t>
            </a:r>
            <a:r>
              <a:rPr lang="en-US" dirty="0" err="1"/>
              <a:t>número</a:t>
            </a:r>
            <a:r>
              <a:rPr lang="en-US" dirty="0"/>
              <a:t> </a:t>
            </a:r>
            <a:r>
              <a:rPr lang="en-US" dirty="0" err="1"/>
              <a:t>redondo</a:t>
            </a:r>
            <a:r>
              <a:rPr lang="en-US" dirty="0"/>
              <a:t> </a:t>
            </a:r>
            <a:r>
              <a:rPr lang="en-US" dirty="0" err="1"/>
              <a:t>maior</a:t>
            </a:r>
            <a:r>
              <a:rPr lang="en-US" dirty="0"/>
              <a:t> do que o </a:t>
            </a:r>
            <a:r>
              <a:rPr lang="en-US" dirty="0" err="1"/>
              <a:t>maior</a:t>
            </a:r>
            <a:r>
              <a:rPr lang="en-US" dirty="0"/>
              <a:t> valor </a:t>
            </a:r>
            <a:r>
              <a:rPr lang="en-US" dirty="0" err="1"/>
              <a:t>necessário</a:t>
            </a:r>
            <a:r>
              <a:rPr lang="en-US" dirty="0"/>
              <a:t> para </a:t>
            </a:r>
            <a:r>
              <a:rPr lang="en-US" dirty="0" err="1"/>
              <a:t>traçar</a:t>
            </a:r>
            <a:endParaRPr dirty="0"/>
          </a:p>
          <a:p>
            <a:pPr lvl="0">
              <a:buClr>
                <a:schemeClr val="dk1"/>
              </a:buClr>
              <a:buSzPts val="2800"/>
            </a:pPr>
            <a:r>
              <a:rPr lang="en-US" dirty="0" err="1"/>
              <a:t>Os</a:t>
            </a:r>
            <a:r>
              <a:rPr lang="en-US" dirty="0"/>
              <a:t> </a:t>
            </a:r>
            <a:r>
              <a:rPr lang="en-US" dirty="0" err="1"/>
              <a:t>intervalos</a:t>
            </a:r>
            <a:r>
              <a:rPr lang="en-US" dirty="0"/>
              <a:t> </a:t>
            </a:r>
            <a:r>
              <a:rPr lang="en-US" dirty="0" err="1"/>
              <a:t>ao</a:t>
            </a:r>
            <a:r>
              <a:rPr lang="en-US" dirty="0"/>
              <a:t> </a:t>
            </a:r>
            <a:r>
              <a:rPr lang="en-US" dirty="0" err="1"/>
              <a:t>longo</a:t>
            </a:r>
            <a:r>
              <a:rPr lang="en-US" dirty="0"/>
              <a:t> do </a:t>
            </a:r>
            <a:r>
              <a:rPr lang="en-US" dirty="0" err="1"/>
              <a:t>eixo</a:t>
            </a:r>
            <a:r>
              <a:rPr lang="en-US" dirty="0"/>
              <a:t> x </a:t>
            </a:r>
            <a:r>
              <a:rPr lang="en-US" dirty="0" err="1"/>
              <a:t>devem</a:t>
            </a:r>
            <a:r>
              <a:rPr lang="en-US" dirty="0"/>
              <a:t> ser </a:t>
            </a:r>
            <a:r>
              <a:rPr lang="en-US" dirty="0" err="1"/>
              <a:t>iguais</a:t>
            </a:r>
            <a:endParaRPr dirty="0"/>
          </a:p>
          <a:p>
            <a:pPr lvl="0">
              <a:buClr>
                <a:schemeClr val="dk1"/>
              </a:buClr>
              <a:buSzPts val="2800"/>
            </a:pPr>
            <a:r>
              <a:rPr lang="en-US" dirty="0" err="1"/>
              <a:t>Os</a:t>
            </a:r>
            <a:r>
              <a:rPr lang="en-US" dirty="0"/>
              <a:t> </a:t>
            </a:r>
            <a:r>
              <a:rPr lang="en-US" dirty="0" err="1"/>
              <a:t>intervalos</a:t>
            </a:r>
            <a:r>
              <a:rPr lang="en-US" dirty="0"/>
              <a:t> </a:t>
            </a:r>
            <a:r>
              <a:rPr lang="en-US" dirty="0" err="1"/>
              <a:t>ao</a:t>
            </a:r>
            <a:r>
              <a:rPr lang="en-US" dirty="0"/>
              <a:t> </a:t>
            </a:r>
            <a:r>
              <a:rPr lang="en-US" dirty="0" err="1"/>
              <a:t>longo</a:t>
            </a:r>
            <a:r>
              <a:rPr lang="en-US" dirty="0"/>
              <a:t> do </a:t>
            </a:r>
            <a:r>
              <a:rPr lang="en-US" dirty="0" err="1"/>
              <a:t>eixo</a:t>
            </a:r>
            <a:r>
              <a:rPr lang="en-US" dirty="0"/>
              <a:t> y </a:t>
            </a:r>
            <a:r>
              <a:rPr lang="en-US" dirty="0" err="1"/>
              <a:t>devem</a:t>
            </a:r>
            <a:r>
              <a:rPr lang="en-US" dirty="0"/>
              <a:t> ser </a:t>
            </a:r>
            <a:r>
              <a:rPr lang="en-US" dirty="0" err="1"/>
              <a:t>iguais</a:t>
            </a:r>
            <a:endParaRPr dirty="0"/>
          </a:p>
          <a:p>
            <a:pPr lvl="0">
              <a:buClr>
                <a:schemeClr val="dk1"/>
              </a:buClr>
              <a:buSzPts val="2800"/>
            </a:pPr>
            <a:r>
              <a:rPr lang="en-US" dirty="0" err="1"/>
              <a:t>Não</a:t>
            </a:r>
            <a:r>
              <a:rPr lang="en-US" dirty="0"/>
              <a:t> se </a:t>
            </a:r>
            <a:r>
              <a:rPr lang="en-US" dirty="0" err="1"/>
              <a:t>esqueça</a:t>
            </a:r>
            <a:r>
              <a:rPr lang="en-US" dirty="0"/>
              <a:t> de </a:t>
            </a:r>
            <a:r>
              <a:rPr lang="en-US" dirty="0" err="1"/>
              <a:t>incluir</a:t>
            </a:r>
            <a:r>
              <a:rPr lang="en-US" dirty="0"/>
              <a:t> </a:t>
            </a:r>
            <a:r>
              <a:rPr lang="en-US" dirty="0" err="1"/>
              <a:t>rótulos</a:t>
            </a:r>
            <a:r>
              <a:rPr lang="en-US" dirty="0"/>
              <a:t> de </a:t>
            </a:r>
            <a:r>
              <a:rPr lang="en-US" dirty="0" err="1"/>
              <a:t>eixo</a:t>
            </a:r>
            <a:r>
              <a:rPr lang="en-US" dirty="0"/>
              <a:t>, legenda e </a:t>
            </a:r>
            <a:r>
              <a:rPr lang="en-US" dirty="0" err="1"/>
              <a:t>título</a:t>
            </a:r>
            <a:endParaRPr dirty="0"/>
          </a:p>
          <a:p>
            <a:pPr lvl="0">
              <a:buClr>
                <a:schemeClr val="dk1"/>
              </a:buClr>
              <a:buSzPts val="2800"/>
            </a:pPr>
            <a:r>
              <a:rPr lang="en-US" dirty="0"/>
              <a:t>Ideal para </a:t>
            </a:r>
            <a:r>
              <a:rPr lang="en-US" dirty="0" err="1"/>
              <a:t>comparar</a:t>
            </a:r>
            <a:r>
              <a:rPr lang="en-US" dirty="0"/>
              <a:t> </a:t>
            </a:r>
            <a:r>
              <a:rPr lang="en-US" dirty="0" err="1"/>
              <a:t>dois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mais</a:t>
            </a:r>
            <a:r>
              <a:rPr lang="en-US" dirty="0"/>
              <a:t> conjuntos de dados </a:t>
            </a:r>
            <a:endParaRPr dirty="0"/>
          </a:p>
          <a:p>
            <a:pPr marL="287020" lvl="0" indent="-10922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  <a:p>
            <a:pPr marL="287020" lvl="0" indent="-10922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664" name="Google Shape;664;p4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Gráfico</a:t>
            </a:r>
            <a:r>
              <a:rPr lang="en-US" dirty="0"/>
              <a:t> de </a:t>
            </a:r>
            <a:r>
              <a:rPr lang="en-US" dirty="0" err="1"/>
              <a:t>linhas</a:t>
            </a:r>
            <a:r>
              <a:rPr lang="en-US" dirty="0"/>
              <a:t>: </a:t>
            </a:r>
            <a:r>
              <a:rPr lang="en-US" dirty="0" err="1"/>
              <a:t>resumo</a:t>
            </a:r>
            <a:endParaRPr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p4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Histograma</a:t>
            </a:r>
            <a:r>
              <a:rPr lang="en-US" dirty="0"/>
              <a:t>: ferramenta </a:t>
            </a:r>
            <a:r>
              <a:rPr lang="en-US" dirty="0" err="1"/>
              <a:t>importante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para </a:t>
            </a:r>
            <a:r>
              <a:rPr lang="en-US" dirty="0" err="1"/>
              <a:t>surtos</a:t>
            </a:r>
            <a:endParaRPr dirty="0"/>
          </a:p>
        </p:txBody>
      </p:sp>
      <p:sp>
        <p:nvSpPr>
          <p:cNvPr id="672" name="Google Shape;672;p49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Clr>
                <a:schemeClr val="dk1"/>
              </a:buClr>
              <a:buSzPts val="2800"/>
            </a:pPr>
            <a:r>
              <a:rPr lang="en-US" dirty="0" err="1"/>
              <a:t>Distribuição</a:t>
            </a:r>
            <a:r>
              <a:rPr lang="en-US" dirty="0"/>
              <a:t> de </a:t>
            </a:r>
            <a:r>
              <a:rPr lang="en-US" dirty="0" err="1"/>
              <a:t>frequências</a:t>
            </a:r>
            <a:r>
              <a:rPr lang="en-US" dirty="0"/>
              <a:t> de dados </a:t>
            </a:r>
            <a:r>
              <a:rPr lang="en-US" dirty="0" err="1"/>
              <a:t>quantitativos</a:t>
            </a:r>
            <a:endParaRPr dirty="0"/>
          </a:p>
          <a:p>
            <a:pPr lvl="0">
              <a:buClr>
                <a:schemeClr val="dk1"/>
              </a:buClr>
              <a:buSzPts val="2800"/>
            </a:pPr>
            <a:r>
              <a:rPr lang="en-US" dirty="0" err="1"/>
              <a:t>Normalmente</a:t>
            </a:r>
            <a:r>
              <a:rPr lang="en-US" dirty="0"/>
              <a:t> </a:t>
            </a:r>
            <a:r>
              <a:rPr lang="en-US" dirty="0" err="1"/>
              <a:t>utilizado</a:t>
            </a:r>
            <a:r>
              <a:rPr lang="en-US" dirty="0"/>
              <a:t> para </a:t>
            </a:r>
            <a:r>
              <a:rPr lang="en-US" dirty="0" err="1"/>
              <a:t>surtos</a:t>
            </a:r>
            <a:r>
              <a:rPr lang="en-US" dirty="0"/>
              <a:t> ("Curva </a:t>
            </a:r>
            <a:r>
              <a:rPr lang="en-US" dirty="0" err="1"/>
              <a:t>epidêmica</a:t>
            </a:r>
            <a:r>
              <a:rPr lang="en-US" dirty="0"/>
              <a:t>")</a:t>
            </a:r>
            <a:endParaRPr dirty="0"/>
          </a:p>
          <a:p>
            <a:pPr lvl="0">
              <a:buClr>
                <a:schemeClr val="dk1"/>
              </a:buClr>
              <a:buSzPts val="2800"/>
            </a:pPr>
            <a:r>
              <a:rPr lang="en-US" dirty="0"/>
              <a:t>O </a:t>
            </a:r>
            <a:r>
              <a:rPr lang="en-US" dirty="0" err="1"/>
              <a:t>eixo</a:t>
            </a:r>
            <a:r>
              <a:rPr lang="en-US" dirty="0"/>
              <a:t> X é </a:t>
            </a:r>
            <a:r>
              <a:rPr lang="en-US" dirty="0" err="1"/>
              <a:t>normalmente</a:t>
            </a:r>
            <a:r>
              <a:rPr lang="en-US" dirty="0"/>
              <a:t> o tempo (data de </a:t>
            </a:r>
            <a:r>
              <a:rPr lang="en-US" dirty="0" err="1"/>
              <a:t>início</a:t>
            </a:r>
            <a:r>
              <a:rPr lang="en-US" dirty="0"/>
              <a:t> dos </a:t>
            </a:r>
            <a:r>
              <a:rPr lang="en-US" dirty="0" err="1"/>
              <a:t>sintomas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data do </a:t>
            </a:r>
            <a:r>
              <a:rPr lang="en-US" dirty="0" err="1"/>
              <a:t>diagnóstico</a:t>
            </a:r>
            <a:r>
              <a:rPr lang="en-US" dirty="0"/>
              <a:t>)</a:t>
            </a:r>
            <a:endParaRPr dirty="0"/>
          </a:p>
          <a:p>
            <a:pPr lvl="1">
              <a:buSzPts val="2400"/>
            </a:pPr>
            <a:r>
              <a:rPr lang="en-US" dirty="0"/>
              <a:t>Sem </a:t>
            </a:r>
            <a:r>
              <a:rPr lang="en-US" dirty="0" err="1"/>
              <a:t>espaços</a:t>
            </a:r>
            <a:r>
              <a:rPr lang="en-US" dirty="0"/>
              <a:t> entre </a:t>
            </a:r>
            <a:r>
              <a:rPr lang="en-US" dirty="0" err="1"/>
              <a:t>colunas</a:t>
            </a:r>
            <a:r>
              <a:rPr lang="en-US" dirty="0"/>
              <a:t> </a:t>
            </a:r>
            <a:r>
              <a:rPr lang="en-US" dirty="0" err="1"/>
              <a:t>adjacentes</a:t>
            </a:r>
            <a:endParaRPr dirty="0"/>
          </a:p>
          <a:p>
            <a:pPr lvl="1">
              <a:buSzPts val="2400"/>
            </a:pPr>
            <a:r>
              <a:rPr lang="en-US" dirty="0" err="1"/>
              <a:t>Utilizar</a:t>
            </a:r>
            <a:r>
              <a:rPr lang="en-US" dirty="0"/>
              <a:t> </a:t>
            </a:r>
            <a:r>
              <a:rPr lang="en-US" dirty="0" err="1"/>
              <a:t>intervalos</a:t>
            </a:r>
            <a:r>
              <a:rPr lang="en-US" dirty="0"/>
              <a:t> </a:t>
            </a:r>
            <a:r>
              <a:rPr lang="en-US" dirty="0" err="1"/>
              <a:t>iguais</a:t>
            </a:r>
            <a:r>
              <a:rPr lang="en-US" dirty="0"/>
              <a:t> </a:t>
            </a:r>
            <a:r>
              <a:rPr lang="en-US" dirty="0" err="1"/>
              <a:t>ao</a:t>
            </a:r>
            <a:r>
              <a:rPr lang="en-US" dirty="0"/>
              <a:t> </a:t>
            </a:r>
            <a:r>
              <a:rPr lang="en-US" dirty="0" err="1"/>
              <a:t>longo</a:t>
            </a:r>
            <a:r>
              <a:rPr lang="en-US" dirty="0"/>
              <a:t> do </a:t>
            </a:r>
            <a:r>
              <a:rPr lang="en-US" dirty="0" err="1"/>
              <a:t>eixo</a:t>
            </a:r>
            <a:r>
              <a:rPr lang="en-US" dirty="0"/>
              <a:t> x</a:t>
            </a:r>
            <a:endParaRPr dirty="0"/>
          </a:p>
          <a:p>
            <a:pPr lvl="0">
              <a:buClr>
                <a:schemeClr val="dk1"/>
              </a:buClr>
              <a:buSzPts val="2800"/>
            </a:pPr>
            <a:r>
              <a:rPr lang="en-US" dirty="0"/>
              <a:t>O </a:t>
            </a:r>
            <a:r>
              <a:rPr lang="en-US" dirty="0" err="1"/>
              <a:t>eixo</a:t>
            </a:r>
            <a:r>
              <a:rPr lang="en-US" dirty="0"/>
              <a:t> Y </a:t>
            </a:r>
            <a:r>
              <a:rPr lang="en-US" dirty="0" err="1"/>
              <a:t>representa</a:t>
            </a:r>
            <a:r>
              <a:rPr lang="en-US" dirty="0"/>
              <a:t> a </a:t>
            </a:r>
            <a:r>
              <a:rPr lang="en-US" dirty="0" err="1"/>
              <a:t>frequência</a:t>
            </a:r>
            <a:r>
              <a:rPr lang="en-US" dirty="0"/>
              <a:t> (</a:t>
            </a:r>
            <a:r>
              <a:rPr lang="en-US" dirty="0" err="1"/>
              <a:t>número</a:t>
            </a:r>
            <a:r>
              <a:rPr lang="en-US" dirty="0"/>
              <a:t> de </a:t>
            </a:r>
            <a:r>
              <a:rPr lang="en-US" dirty="0" err="1"/>
              <a:t>casos</a:t>
            </a:r>
            <a:r>
              <a:rPr lang="en-US" dirty="0"/>
              <a:t>)</a:t>
            </a:r>
            <a:endParaRPr dirty="0"/>
          </a:p>
          <a:p>
            <a:pPr lvl="1">
              <a:buSzPts val="2400"/>
            </a:pPr>
            <a:r>
              <a:rPr lang="en-US" dirty="0"/>
              <a:t>Altura da </a:t>
            </a:r>
            <a:r>
              <a:rPr lang="en-US" dirty="0" err="1"/>
              <a:t>coluna</a:t>
            </a:r>
            <a:r>
              <a:rPr lang="en-US" dirty="0"/>
              <a:t> </a:t>
            </a:r>
            <a:r>
              <a:rPr lang="en-US" dirty="0" err="1"/>
              <a:t>proporcional</a:t>
            </a:r>
            <a:r>
              <a:rPr lang="en-US" dirty="0"/>
              <a:t> </a:t>
            </a:r>
            <a:r>
              <a:rPr lang="en-US" dirty="0" err="1"/>
              <a:t>ao</a:t>
            </a:r>
            <a:r>
              <a:rPr lang="en-US" dirty="0"/>
              <a:t> </a:t>
            </a:r>
            <a:r>
              <a:rPr lang="en-US" dirty="0" err="1"/>
              <a:t>número</a:t>
            </a:r>
            <a:r>
              <a:rPr lang="en-US" dirty="0"/>
              <a:t> de </a:t>
            </a:r>
            <a:r>
              <a:rPr lang="en-US" dirty="0" err="1"/>
              <a:t>observações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 err="1"/>
              <a:t>nesse</a:t>
            </a:r>
            <a:r>
              <a:rPr lang="en-US" dirty="0"/>
              <a:t> </a:t>
            </a:r>
            <a:r>
              <a:rPr lang="en-US" dirty="0" err="1"/>
              <a:t>intervalo</a:t>
            </a:r>
            <a:endParaRPr dirty="0"/>
          </a:p>
          <a:p>
            <a:pPr marL="228600" lvl="0" indent="-508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5"/>
          <p:cNvSpPr txBox="1">
            <a:spLocks noGrp="1"/>
          </p:cNvSpPr>
          <p:nvPr>
            <p:ph type="title"/>
          </p:nvPr>
        </p:nvSpPr>
        <p:spPr>
          <a:xfrm>
            <a:off x="838200" y="0"/>
            <a:ext cx="9752215" cy="1247775"/>
          </a:xfrm>
          <a:prstGeom prst="rect">
            <a:avLst/>
          </a:prstGeom>
          <a:solidFill>
            <a:srgbClr val="E7C2F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Organização</a:t>
            </a:r>
            <a:r>
              <a:rPr lang="en-US" dirty="0"/>
              <a:t> e </a:t>
            </a:r>
            <a:r>
              <a:rPr lang="en-US" dirty="0" err="1"/>
              <a:t>apresentação</a:t>
            </a:r>
            <a:r>
              <a:rPr lang="en-US" dirty="0"/>
              <a:t> de </a:t>
            </a:r>
            <a:br>
              <a:rPr lang="en-US" dirty="0"/>
            </a:br>
            <a:r>
              <a:rPr lang="en-US" dirty="0"/>
              <a:t>dados </a:t>
            </a:r>
            <a:r>
              <a:rPr lang="en-US" dirty="0" err="1"/>
              <a:t>resposta</a:t>
            </a:r>
            <a:endParaRPr dirty="0"/>
          </a:p>
        </p:txBody>
      </p:sp>
      <p:sp>
        <p:nvSpPr>
          <p:cNvPr id="176" name="Google Shape;176;p5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dirty="0" err="1"/>
              <a:t>Compreender</a:t>
            </a:r>
            <a:r>
              <a:rPr lang="en-US" dirty="0"/>
              <a:t> </a:t>
            </a:r>
            <a:r>
              <a:rPr lang="en-US" dirty="0" err="1"/>
              <a:t>os</a:t>
            </a:r>
            <a:r>
              <a:rPr lang="en-US" dirty="0"/>
              <a:t> dados antes da </a:t>
            </a:r>
            <a:r>
              <a:rPr lang="en-US" dirty="0" err="1"/>
              <a:t>análise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dirty="0" err="1"/>
              <a:t>Identificar</a:t>
            </a:r>
            <a:r>
              <a:rPr lang="en-US" dirty="0"/>
              <a:t> </a:t>
            </a:r>
            <a:r>
              <a:rPr lang="en-US" dirty="0" err="1"/>
              <a:t>erros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dirty="0" err="1"/>
              <a:t>Identificar</a:t>
            </a:r>
            <a:r>
              <a:rPr lang="en-US" dirty="0"/>
              <a:t> e </a:t>
            </a:r>
            <a:r>
              <a:rPr lang="en-US" dirty="0" err="1"/>
              <a:t>apresentar</a:t>
            </a:r>
            <a:r>
              <a:rPr lang="en-US" dirty="0"/>
              <a:t>:</a:t>
            </a:r>
            <a:endParaRPr dirty="0"/>
          </a:p>
          <a:p>
            <a:pPr marL="685800" lvl="1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400"/>
              <a:buFont typeface="Noto Sans Symbols"/>
              <a:buChar char="▪"/>
            </a:pPr>
            <a:r>
              <a:rPr lang="en-US" dirty="0" err="1"/>
              <a:t>Padrões</a:t>
            </a:r>
            <a:endParaRPr dirty="0"/>
          </a:p>
          <a:p>
            <a:pPr marL="685800" lvl="1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400"/>
              <a:buFont typeface="Noto Sans Symbols"/>
              <a:buChar char="▪"/>
            </a:pPr>
            <a:r>
              <a:rPr lang="en-US" dirty="0" err="1"/>
              <a:t>Tendências</a:t>
            </a:r>
            <a:endParaRPr dirty="0"/>
          </a:p>
          <a:p>
            <a:pPr marL="685800" lvl="1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400"/>
              <a:buFont typeface="Noto Sans Symbols"/>
              <a:buChar char="▪"/>
            </a:pPr>
            <a:r>
              <a:rPr lang="en-US" dirty="0" err="1"/>
              <a:t>Relações</a:t>
            </a:r>
            <a:endParaRPr dirty="0"/>
          </a:p>
          <a:p>
            <a:pPr marL="685800" lvl="1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400"/>
              <a:buFont typeface="Noto Sans Symbols"/>
              <a:buChar char="▪"/>
            </a:pPr>
            <a:r>
              <a:rPr lang="en-US" dirty="0" err="1"/>
              <a:t>Excepções</a:t>
            </a:r>
            <a:r>
              <a:rPr lang="en-US" dirty="0"/>
              <a:t> e </a:t>
            </a:r>
            <a:r>
              <a:rPr lang="en-US" dirty="0" err="1"/>
              <a:t>valores</a:t>
            </a:r>
            <a:r>
              <a:rPr lang="en-US" dirty="0"/>
              <a:t> </a:t>
            </a:r>
            <a:r>
              <a:rPr lang="en-US" dirty="0" err="1"/>
              <a:t>anormais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dirty="0" err="1"/>
              <a:t>Facilitar</a:t>
            </a:r>
            <a:r>
              <a:rPr lang="en-US" dirty="0"/>
              <a:t> a </a:t>
            </a:r>
            <a:r>
              <a:rPr lang="en-US" dirty="0" err="1"/>
              <a:t>análise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dirty="0" err="1"/>
              <a:t>Comunicar</a:t>
            </a:r>
            <a:r>
              <a:rPr lang="en-US" dirty="0"/>
              <a:t> </a:t>
            </a:r>
            <a:r>
              <a:rPr lang="en-US" dirty="0" err="1"/>
              <a:t>informações</a:t>
            </a:r>
            <a:r>
              <a:rPr lang="en-US" dirty="0"/>
              <a:t> </a:t>
            </a:r>
            <a:r>
              <a:rPr lang="en-US" dirty="0" err="1"/>
              <a:t>aos</a:t>
            </a:r>
            <a:r>
              <a:rPr lang="en-US" dirty="0"/>
              <a:t> outros</a:t>
            </a:r>
            <a:endParaRPr dirty="0"/>
          </a:p>
          <a:p>
            <a:pPr marL="228600" lvl="0" indent="-508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p50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 sz="2000" b="1" dirty="0" err="1"/>
              <a:t>Número</a:t>
            </a:r>
            <a:r>
              <a:rPr lang="en-US" sz="2000" b="1" dirty="0"/>
              <a:t> de </a:t>
            </a:r>
            <a:r>
              <a:rPr lang="en-US" sz="2000" b="1" dirty="0" err="1"/>
              <a:t>casos</a:t>
            </a:r>
            <a:r>
              <a:rPr lang="en-US" sz="2000" b="1" dirty="0"/>
              <a:t> de </a:t>
            </a:r>
            <a:r>
              <a:rPr lang="en-US" sz="2000" b="1" dirty="0" err="1"/>
              <a:t>difteria</a:t>
            </a:r>
            <a:r>
              <a:rPr lang="en-US" sz="2000" b="1" dirty="0"/>
              <a:t> entre </a:t>
            </a:r>
            <a:r>
              <a:rPr lang="en-US" sz="2000" b="1" dirty="0" err="1"/>
              <a:t>os</a:t>
            </a:r>
            <a:r>
              <a:rPr lang="en-US" sz="2000" b="1" dirty="0"/>
              <a:t> </a:t>
            </a:r>
            <a:r>
              <a:rPr lang="en-US" sz="2000" b="1" dirty="0" err="1"/>
              <a:t>refugiados</a:t>
            </a:r>
            <a:r>
              <a:rPr lang="en-US" sz="2000" b="1" dirty="0"/>
              <a:t> Rohingya </a:t>
            </a:r>
            <a:r>
              <a:rPr lang="en-US" sz="2000" b="1" dirty="0" err="1"/>
              <a:t>por</a:t>
            </a:r>
            <a:r>
              <a:rPr lang="en-US" sz="2000" b="1" dirty="0"/>
              <a:t> data de </a:t>
            </a:r>
            <a:r>
              <a:rPr lang="en-US" sz="2000" b="1" dirty="0" err="1"/>
              <a:t>início</a:t>
            </a:r>
            <a:r>
              <a:rPr lang="en-US" sz="2000" b="1" dirty="0"/>
              <a:t> </a:t>
            </a:r>
            <a:br>
              <a:rPr lang="en-US" sz="2000" b="1" dirty="0"/>
            </a:br>
            <a:r>
              <a:rPr lang="en-US" sz="2000" b="1" dirty="0"/>
              <a:t>dos </a:t>
            </a:r>
            <a:r>
              <a:rPr lang="en-US" sz="2000" b="1" dirty="0" err="1"/>
              <a:t>sintomas</a:t>
            </a:r>
            <a:r>
              <a:rPr lang="en-US" sz="2000" b="1" dirty="0"/>
              <a:t>, Cox's Bazaar, Bangladesh, 3 de </a:t>
            </a:r>
            <a:r>
              <a:rPr lang="en-US" sz="2000" b="1" dirty="0" err="1"/>
              <a:t>Novembro</a:t>
            </a:r>
            <a:r>
              <a:rPr lang="en-US" sz="2000" b="1" dirty="0"/>
              <a:t> a 12 de </a:t>
            </a:r>
            <a:r>
              <a:rPr lang="en-US" sz="2000" b="1" dirty="0" err="1"/>
              <a:t>Dezembro</a:t>
            </a:r>
            <a:r>
              <a:rPr lang="en-US" sz="2000" b="1" dirty="0"/>
              <a:t> de 2017</a:t>
            </a:r>
            <a:endParaRPr b="1" dirty="0"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680" name="Google Shape;680;p5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>
                <a:sym typeface="Libre Franklin Medium"/>
              </a:rPr>
              <a:t>Histograma</a:t>
            </a:r>
            <a:r>
              <a:rPr lang="en-US" dirty="0">
                <a:sym typeface="Libre Franklin Medium"/>
              </a:rPr>
              <a:t>: </a:t>
            </a:r>
            <a:r>
              <a:rPr lang="en-US" dirty="0" err="1">
                <a:sym typeface="Libre Franklin Medium"/>
              </a:rPr>
              <a:t>Exemplo</a:t>
            </a:r>
            <a:endParaRPr dirty="0"/>
          </a:p>
        </p:txBody>
      </p:sp>
      <p:graphicFrame>
        <p:nvGraphicFramePr>
          <p:cNvPr id="682" name="Google Shape;682;p50"/>
          <p:cNvGraphicFramePr/>
          <p:nvPr>
            <p:extLst>
              <p:ext uri="{D42A27DB-BD31-4B8C-83A1-F6EECF244321}">
                <p14:modId xmlns:p14="http://schemas.microsoft.com/office/powerpoint/2010/main" val="465974801"/>
              </p:ext>
            </p:extLst>
          </p:nvPr>
        </p:nvGraphicFramePr>
        <p:xfrm>
          <a:off x="838200" y="2219735"/>
          <a:ext cx="105156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83" name="Google Shape;683;p50"/>
          <p:cNvSpPr txBox="1"/>
          <p:nvPr/>
        </p:nvSpPr>
        <p:spPr>
          <a:xfrm>
            <a:off x="3330934" y="6400800"/>
            <a:ext cx="6702848" cy="426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Noto Sans Symbols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Fonte: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Notícias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sobre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surtos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doenças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da OMS. 13 de </a:t>
            </a:r>
            <a:r>
              <a:rPr lang="en-US" sz="1400" dirty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D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ezembro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2017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5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Criar</a:t>
            </a:r>
            <a:r>
              <a:rPr lang="en-US" dirty="0"/>
              <a:t> um </a:t>
            </a:r>
            <a:r>
              <a:rPr lang="en-US" dirty="0" err="1"/>
              <a:t>histograma</a:t>
            </a:r>
            <a:endParaRPr dirty="0"/>
          </a:p>
        </p:txBody>
      </p:sp>
      <p:sp>
        <p:nvSpPr>
          <p:cNvPr id="692" name="Google Shape;692;p51"/>
          <p:cNvSpPr/>
          <p:nvPr/>
        </p:nvSpPr>
        <p:spPr>
          <a:xfrm>
            <a:off x="1654628" y="2441917"/>
            <a:ext cx="9318171" cy="82296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10964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74295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Atribuir uma coluna a cada intervalo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93" name="Google Shape;693;p51"/>
          <p:cNvSpPr/>
          <p:nvPr/>
        </p:nvSpPr>
        <p:spPr>
          <a:xfrm>
            <a:off x="1654628" y="1458074"/>
            <a:ext cx="9318171" cy="82296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10964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74295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Dividir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dados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quantitativos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em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intervalos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igual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largura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não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sobrepostos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94" name="Google Shape;694;p51"/>
          <p:cNvSpPr/>
          <p:nvPr/>
        </p:nvSpPr>
        <p:spPr>
          <a:xfrm>
            <a:off x="1654628" y="3425760"/>
            <a:ext cx="9318171" cy="82296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10964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73660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Contar o número de vezes que cada intervalo aparece; completar o eixo y</a:t>
            </a: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5" name="Google Shape;695;p51"/>
          <p:cNvSpPr/>
          <p:nvPr/>
        </p:nvSpPr>
        <p:spPr>
          <a:xfrm>
            <a:off x="1654628" y="4408711"/>
            <a:ext cx="9318171" cy="82296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10964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682625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Tornar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altura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coluna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igual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à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frequência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b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</a:b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cada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intervalo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6" name="Google Shape;696;p51"/>
          <p:cNvSpPr/>
          <p:nvPr/>
        </p:nvSpPr>
        <p:spPr>
          <a:xfrm>
            <a:off x="1654628" y="5395968"/>
            <a:ext cx="9318171" cy="82296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10964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685800" marR="0" lvl="1" indent="-63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Incluir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rótulos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eixo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com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unidades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e um </a:t>
            </a:r>
            <a:b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</a:b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título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descritivo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7" name="Google Shape;697;p51"/>
          <p:cNvSpPr txBox="1"/>
          <p:nvPr/>
        </p:nvSpPr>
        <p:spPr>
          <a:xfrm>
            <a:off x="1762573" y="5441688"/>
            <a:ext cx="877004" cy="731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re Franklin Medium"/>
                <a:ea typeface="Libre Franklin Medium"/>
                <a:cs typeface="Libre Franklin Medium"/>
                <a:sym typeface="Libre Franklin Medium"/>
              </a:rPr>
              <a:t>5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98" name="Google Shape;698;p51"/>
          <p:cNvSpPr txBox="1"/>
          <p:nvPr/>
        </p:nvSpPr>
        <p:spPr>
          <a:xfrm>
            <a:off x="1762573" y="3471480"/>
            <a:ext cx="877004" cy="731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re Franklin Medium"/>
                <a:ea typeface="Libre Franklin Medium"/>
                <a:cs typeface="Libre Franklin Medium"/>
                <a:sym typeface="Libre Franklin Medium"/>
              </a:rPr>
              <a:t>3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99" name="Google Shape;699;p51"/>
          <p:cNvSpPr txBox="1"/>
          <p:nvPr/>
        </p:nvSpPr>
        <p:spPr>
          <a:xfrm>
            <a:off x="1733273" y="4454012"/>
            <a:ext cx="877004" cy="731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re Franklin Medium"/>
                <a:ea typeface="Libre Franklin Medium"/>
                <a:cs typeface="Libre Franklin Medium"/>
                <a:sym typeface="Libre Franklin Medium"/>
              </a:rPr>
              <a:t>4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00" name="Google Shape;700;p51"/>
          <p:cNvSpPr txBox="1"/>
          <p:nvPr/>
        </p:nvSpPr>
        <p:spPr>
          <a:xfrm>
            <a:off x="1762573" y="2487637"/>
            <a:ext cx="877004" cy="731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re Franklin Medium"/>
                <a:ea typeface="Libre Franklin Medium"/>
                <a:cs typeface="Libre Franklin Medium"/>
                <a:sym typeface="Libre Franklin Medium"/>
              </a:rPr>
              <a:t>2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01" name="Google Shape;701;p51"/>
          <p:cNvSpPr txBox="1"/>
          <p:nvPr/>
        </p:nvSpPr>
        <p:spPr>
          <a:xfrm>
            <a:off x="1733273" y="1429420"/>
            <a:ext cx="877004" cy="731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re Franklin Medium"/>
                <a:ea typeface="Libre Franklin Medium"/>
                <a:cs typeface="Libre Franklin Medium"/>
                <a:sym typeface="Libre Franklin Medium"/>
              </a:rPr>
              <a:t>1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7" name="Google Shape;707;p52"/>
          <p:cNvGraphicFramePr/>
          <p:nvPr>
            <p:extLst>
              <p:ext uri="{D42A27DB-BD31-4B8C-83A1-F6EECF244321}">
                <p14:modId xmlns:p14="http://schemas.microsoft.com/office/powerpoint/2010/main" val="3607265843"/>
              </p:ext>
            </p:extLst>
          </p:nvPr>
        </p:nvGraphicFramePr>
        <p:xfrm>
          <a:off x="839807" y="1932132"/>
          <a:ext cx="2637515" cy="4191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0745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29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98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Idade </a:t>
                      </a:r>
                      <a:endParaRPr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i="0" u="sng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(anos)</a:t>
                      </a:r>
                      <a:endParaRPr sz="2000" b="1" i="0" u="sng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i="0" u="sng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Frequência</a:t>
                      </a:r>
                      <a:endParaRPr sz="2000" b="1" i="0" u="sng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0-4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12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5-9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17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10-14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15-19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21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20-24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30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25-29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35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30-34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25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35-39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15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40-44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45-49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22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708" name="Google Shape;708;p5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Criar</a:t>
            </a:r>
            <a:r>
              <a:rPr lang="en-US" dirty="0"/>
              <a:t> um </a:t>
            </a:r>
            <a:r>
              <a:rPr lang="en-US" dirty="0" err="1"/>
              <a:t>histograma</a:t>
            </a:r>
            <a:r>
              <a:rPr lang="en-US" dirty="0"/>
              <a:t>: </a:t>
            </a:r>
            <a:r>
              <a:rPr lang="en-US" dirty="0" err="1"/>
              <a:t>exemplo</a:t>
            </a:r>
            <a:r>
              <a:rPr lang="en-US" dirty="0"/>
              <a:t> (1/5)</a:t>
            </a:r>
            <a:endParaRPr dirty="0"/>
          </a:p>
        </p:txBody>
      </p:sp>
      <p:sp>
        <p:nvSpPr>
          <p:cNvPr id="710" name="Google Shape;710;p52"/>
          <p:cNvSpPr/>
          <p:nvPr/>
        </p:nvSpPr>
        <p:spPr>
          <a:xfrm>
            <a:off x="944218" y="6123139"/>
            <a:ext cx="838200" cy="408623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10964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Feito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11" name="Google Shape;711;p52"/>
          <p:cNvSpPr/>
          <p:nvPr/>
        </p:nvSpPr>
        <p:spPr>
          <a:xfrm>
            <a:off x="4358640" y="1981203"/>
            <a:ext cx="365760" cy="34855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2" name="Google Shape;712;p52"/>
          <p:cNvSpPr/>
          <p:nvPr/>
        </p:nvSpPr>
        <p:spPr>
          <a:xfrm>
            <a:off x="4800600" y="1981203"/>
            <a:ext cx="365760" cy="34855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13" name="Google Shape;713;p52"/>
          <p:cNvGrpSpPr/>
          <p:nvPr/>
        </p:nvGrpSpPr>
        <p:grpSpPr>
          <a:xfrm>
            <a:off x="836592" y="1258922"/>
            <a:ext cx="10639128" cy="800100"/>
            <a:chOff x="9743423" y="-38897"/>
            <a:chExt cx="4072699" cy="865973"/>
          </a:xfrm>
        </p:grpSpPr>
        <p:sp>
          <p:nvSpPr>
            <p:cNvPr id="714" name="Google Shape;714;p52"/>
            <p:cNvSpPr/>
            <p:nvPr/>
          </p:nvSpPr>
          <p:spPr>
            <a:xfrm>
              <a:off x="9749455" y="103692"/>
              <a:ext cx="4066667" cy="64948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25400" cap="flat" cmpd="sng">
              <a:solidFill>
                <a:srgbClr val="008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68580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Dividir</a:t>
              </a:r>
              <a:r>
                <a:rPr kumimoji="0" 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US" sz="2200" dirty="0" err="1">
                  <a:solidFill>
                    <a:prstClr val="black"/>
                  </a:solidFill>
                  <a:latin typeface="Arial"/>
                  <a:ea typeface="Arial"/>
                  <a:cs typeface="Arial"/>
                  <a:sym typeface="Arial"/>
                </a:rPr>
                <a:t>os</a:t>
              </a:r>
              <a:r>
                <a:rPr kumimoji="0" 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 dados </a:t>
              </a:r>
              <a:r>
                <a:rPr kumimoji="0" lang="en-US" sz="2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quantitativos</a:t>
              </a:r>
              <a:r>
                <a:rPr kumimoji="0" 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kumimoji="0" lang="en-US" sz="2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em</a:t>
              </a:r>
              <a:r>
                <a:rPr kumimoji="0" 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kumimoji="0" lang="en-US" sz="2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intervalos</a:t>
              </a:r>
              <a:r>
                <a:rPr kumimoji="0" 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kumimoji="0" lang="en-US" sz="2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sequenciais</a:t>
              </a:r>
              <a:r>
                <a:rPr kumimoji="0" 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 de </a:t>
              </a:r>
              <a:r>
                <a:rPr kumimoji="0" lang="en-US" sz="2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igual</a:t>
              </a:r>
              <a:r>
                <a:rPr kumimoji="0" 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kumimoji="0" lang="en-US" sz="2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largura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15" name="Google Shape;715;p52"/>
            <p:cNvSpPr txBox="1"/>
            <p:nvPr/>
          </p:nvSpPr>
          <p:spPr>
            <a:xfrm>
              <a:off x="9743423" y="-38897"/>
              <a:ext cx="354148" cy="86597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ibre Franklin Medium"/>
                  <a:ea typeface="Libre Franklin Medium"/>
                  <a:cs typeface="Libre Franklin Medium"/>
                  <a:sym typeface="Libre Franklin Medium"/>
                </a:rPr>
                <a:t>1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716" name="Google Shape;716;p52"/>
          <p:cNvSpPr/>
          <p:nvPr/>
        </p:nvSpPr>
        <p:spPr>
          <a:xfrm>
            <a:off x="4946969" y="5863479"/>
            <a:ext cx="6693673" cy="28318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7" name="Google Shape;717;p52"/>
          <p:cNvSpPr/>
          <p:nvPr/>
        </p:nvSpPr>
        <p:spPr>
          <a:xfrm>
            <a:off x="4386849" y="2406583"/>
            <a:ext cx="759295" cy="321225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8" name="Google Shape;718;p52"/>
          <p:cNvSpPr/>
          <p:nvPr/>
        </p:nvSpPr>
        <p:spPr>
          <a:xfrm>
            <a:off x="5913203" y="2056383"/>
            <a:ext cx="5247266" cy="54675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9" name="Google Shape;719;p52"/>
          <p:cNvSpPr/>
          <p:nvPr/>
        </p:nvSpPr>
        <p:spPr>
          <a:xfrm>
            <a:off x="4373045" y="2445734"/>
            <a:ext cx="759295" cy="321225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0" name="Google Shape;720;p52"/>
          <p:cNvSpPr/>
          <p:nvPr/>
        </p:nvSpPr>
        <p:spPr>
          <a:xfrm>
            <a:off x="5293800" y="5657993"/>
            <a:ext cx="6094389" cy="54864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721" name="Google Shape;721;p52"/>
          <p:cNvGraphicFramePr/>
          <p:nvPr/>
        </p:nvGraphicFramePr>
        <p:xfrm>
          <a:off x="4367058" y="2240248"/>
          <a:ext cx="7040880" cy="3886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22" name="Google Shape;722;p52"/>
          <p:cNvSpPr/>
          <p:nvPr/>
        </p:nvSpPr>
        <p:spPr>
          <a:xfrm>
            <a:off x="5858664" y="2056383"/>
            <a:ext cx="5247266" cy="54675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3" name="Google Shape;723;p52"/>
          <p:cNvSpPr/>
          <p:nvPr/>
        </p:nvSpPr>
        <p:spPr>
          <a:xfrm>
            <a:off x="4169627" y="2377583"/>
            <a:ext cx="1117989" cy="3384661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4" name="Google Shape;724;p52"/>
          <p:cNvSpPr/>
          <p:nvPr/>
        </p:nvSpPr>
        <p:spPr>
          <a:xfrm>
            <a:off x="5135460" y="5534714"/>
            <a:ext cx="6693673" cy="588417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0" name="Google Shape;730;p53"/>
          <p:cNvGraphicFramePr/>
          <p:nvPr>
            <p:extLst>
              <p:ext uri="{D42A27DB-BD31-4B8C-83A1-F6EECF244321}">
                <p14:modId xmlns:p14="http://schemas.microsoft.com/office/powerpoint/2010/main" val="1906589069"/>
              </p:ext>
            </p:extLst>
          </p:nvPr>
        </p:nvGraphicFramePr>
        <p:xfrm>
          <a:off x="839810" y="1932136"/>
          <a:ext cx="2576551" cy="4191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049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68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98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Idade </a:t>
                      </a:r>
                      <a:endParaRPr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i="0" u="sng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(anos)</a:t>
                      </a:r>
                      <a:endParaRPr sz="2000" b="1" i="0" u="sng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i="0" u="sng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Frequência</a:t>
                      </a:r>
                      <a:endParaRPr sz="2000" b="1" i="0" u="sng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0-4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12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5-9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17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10-14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15-19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21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20-24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30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25-29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35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30-34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25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35-39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15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40-44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45-49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22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731" name="Google Shape;731;p5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Criar</a:t>
            </a:r>
            <a:r>
              <a:rPr lang="en-US" dirty="0"/>
              <a:t> um </a:t>
            </a:r>
            <a:r>
              <a:rPr lang="en-US" dirty="0" err="1"/>
              <a:t>histograma</a:t>
            </a:r>
            <a:r>
              <a:rPr lang="en-US" dirty="0"/>
              <a:t>: </a:t>
            </a:r>
            <a:r>
              <a:rPr lang="en-US" dirty="0" err="1"/>
              <a:t>exemplo</a:t>
            </a:r>
            <a:r>
              <a:rPr lang="en-US" dirty="0"/>
              <a:t> (2/5)</a:t>
            </a:r>
            <a:endParaRPr dirty="0"/>
          </a:p>
        </p:txBody>
      </p:sp>
      <p:sp>
        <p:nvSpPr>
          <p:cNvPr id="733" name="Google Shape;733;p53"/>
          <p:cNvSpPr/>
          <p:nvPr/>
        </p:nvSpPr>
        <p:spPr>
          <a:xfrm>
            <a:off x="5257799" y="5569224"/>
            <a:ext cx="6094389" cy="27432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4" name="Google Shape;734;p53"/>
          <p:cNvSpPr/>
          <p:nvPr/>
        </p:nvSpPr>
        <p:spPr>
          <a:xfrm>
            <a:off x="4946969" y="5863479"/>
            <a:ext cx="6693673" cy="28318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5" name="Google Shape;735;p53"/>
          <p:cNvSpPr/>
          <p:nvPr/>
        </p:nvSpPr>
        <p:spPr>
          <a:xfrm>
            <a:off x="5858664" y="2056383"/>
            <a:ext cx="5247266" cy="54675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6" name="Google Shape;736;p53"/>
          <p:cNvSpPr/>
          <p:nvPr/>
        </p:nvSpPr>
        <p:spPr>
          <a:xfrm>
            <a:off x="3987410" y="2397585"/>
            <a:ext cx="759295" cy="321225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7" name="Google Shape;737;p53"/>
          <p:cNvSpPr/>
          <p:nvPr/>
        </p:nvSpPr>
        <p:spPr>
          <a:xfrm>
            <a:off x="4404870" y="2377583"/>
            <a:ext cx="759295" cy="321225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738" name="Google Shape;738;p53"/>
          <p:cNvGraphicFramePr/>
          <p:nvPr/>
        </p:nvGraphicFramePr>
        <p:xfrm>
          <a:off x="4367058" y="2240248"/>
          <a:ext cx="7040880" cy="3886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39" name="Google Shape;739;p53"/>
          <p:cNvSpPr/>
          <p:nvPr/>
        </p:nvSpPr>
        <p:spPr>
          <a:xfrm>
            <a:off x="6011064" y="2019941"/>
            <a:ext cx="5247266" cy="54675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0" name="Google Shape;740;p53"/>
          <p:cNvSpPr/>
          <p:nvPr/>
        </p:nvSpPr>
        <p:spPr>
          <a:xfrm>
            <a:off x="4169627" y="2377583"/>
            <a:ext cx="1117989" cy="3384661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1" name="Google Shape;741;p53"/>
          <p:cNvSpPr/>
          <p:nvPr/>
        </p:nvSpPr>
        <p:spPr>
          <a:xfrm>
            <a:off x="5135460" y="5839956"/>
            <a:ext cx="6693673" cy="28318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2" name="Google Shape;742;p53"/>
          <p:cNvSpPr/>
          <p:nvPr/>
        </p:nvSpPr>
        <p:spPr>
          <a:xfrm>
            <a:off x="5135460" y="5534715"/>
            <a:ext cx="6693673" cy="28318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43" name="Google Shape;743;p53"/>
          <p:cNvGrpSpPr/>
          <p:nvPr/>
        </p:nvGrpSpPr>
        <p:grpSpPr>
          <a:xfrm>
            <a:off x="838200" y="1286942"/>
            <a:ext cx="10513991" cy="769441"/>
            <a:chOff x="9744046" y="-16552"/>
            <a:chExt cx="4072076" cy="910864"/>
          </a:xfrm>
        </p:grpSpPr>
        <p:sp>
          <p:nvSpPr>
            <p:cNvPr id="744" name="Google Shape;744;p53"/>
            <p:cNvSpPr/>
            <p:nvPr/>
          </p:nvSpPr>
          <p:spPr>
            <a:xfrm>
              <a:off x="9749455" y="103692"/>
              <a:ext cx="4066667" cy="64948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25400" cap="flat" cmpd="sng">
              <a:solidFill>
                <a:srgbClr val="008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68580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Atribuir uma coluna a cada intervalo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45" name="Google Shape;745;p53"/>
            <p:cNvSpPr txBox="1"/>
            <p:nvPr/>
          </p:nvSpPr>
          <p:spPr>
            <a:xfrm>
              <a:off x="9744046" y="-16552"/>
              <a:ext cx="354148" cy="9108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ibre Franklin Medium"/>
                  <a:ea typeface="Libre Franklin Medium"/>
                  <a:cs typeface="Libre Franklin Medium"/>
                  <a:sym typeface="Libre Franklin Medium"/>
                </a:rPr>
                <a:t>2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1" name="Google Shape;751;p54"/>
          <p:cNvGraphicFramePr/>
          <p:nvPr/>
        </p:nvGraphicFramePr>
        <p:xfrm>
          <a:off x="4367058" y="2240248"/>
          <a:ext cx="7040880" cy="3886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52" name="Google Shape;752;p54"/>
          <p:cNvGraphicFramePr/>
          <p:nvPr>
            <p:extLst>
              <p:ext uri="{D42A27DB-BD31-4B8C-83A1-F6EECF244321}">
                <p14:modId xmlns:p14="http://schemas.microsoft.com/office/powerpoint/2010/main" val="3534335424"/>
              </p:ext>
            </p:extLst>
          </p:nvPr>
        </p:nvGraphicFramePr>
        <p:xfrm>
          <a:off x="839807" y="1932136"/>
          <a:ext cx="2607012" cy="4191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0621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48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98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Idade </a:t>
                      </a:r>
                      <a:endParaRPr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i="0" u="sng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(anos)</a:t>
                      </a:r>
                      <a:endParaRPr sz="2000" b="1" i="0" u="sng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i="0" u="sng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Frequência</a:t>
                      </a:r>
                      <a:endParaRPr sz="2000" b="1" i="0" u="sng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0-4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12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5-9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17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10-14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15-19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21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20-24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30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25-29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35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30-34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25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35-39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15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40-44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45-49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22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753" name="Google Shape;753;p5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Criar</a:t>
            </a:r>
            <a:r>
              <a:rPr lang="en-US" dirty="0"/>
              <a:t> um </a:t>
            </a:r>
            <a:r>
              <a:rPr lang="en-US" dirty="0" err="1"/>
              <a:t>histograma</a:t>
            </a:r>
            <a:r>
              <a:rPr lang="en-US" dirty="0"/>
              <a:t>: </a:t>
            </a:r>
            <a:r>
              <a:rPr lang="en-US" dirty="0" err="1"/>
              <a:t>exemplo</a:t>
            </a:r>
            <a:r>
              <a:rPr lang="en-US" dirty="0"/>
              <a:t> (3/5)</a:t>
            </a:r>
            <a:endParaRPr dirty="0"/>
          </a:p>
        </p:txBody>
      </p:sp>
      <p:sp>
        <p:nvSpPr>
          <p:cNvPr id="755" name="Google Shape;755;p54"/>
          <p:cNvSpPr/>
          <p:nvPr/>
        </p:nvSpPr>
        <p:spPr>
          <a:xfrm rot="-5400000">
            <a:off x="857389" y="3797045"/>
            <a:ext cx="3578087" cy="1185738"/>
          </a:xfrm>
          <a:prstGeom prst="flowChartConnector">
            <a:avLst/>
          </a:prstGeom>
          <a:noFill/>
          <a:ln w="31750" cap="flat" cmpd="sng">
            <a:solidFill>
              <a:srgbClr val="10964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56" name="Google Shape;756;p54"/>
          <p:cNvSpPr/>
          <p:nvPr/>
        </p:nvSpPr>
        <p:spPr>
          <a:xfrm>
            <a:off x="4946969" y="5863479"/>
            <a:ext cx="6693673" cy="28318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7" name="Google Shape;757;p54"/>
          <p:cNvSpPr/>
          <p:nvPr/>
        </p:nvSpPr>
        <p:spPr>
          <a:xfrm>
            <a:off x="5858664" y="2056383"/>
            <a:ext cx="5247266" cy="54675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8" name="Google Shape;758;p54"/>
          <p:cNvSpPr/>
          <p:nvPr/>
        </p:nvSpPr>
        <p:spPr>
          <a:xfrm>
            <a:off x="3987410" y="2397585"/>
            <a:ext cx="759295" cy="321225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9" name="Google Shape;759;p54"/>
          <p:cNvSpPr/>
          <p:nvPr/>
        </p:nvSpPr>
        <p:spPr>
          <a:xfrm>
            <a:off x="4528001" y="2377583"/>
            <a:ext cx="759295" cy="321225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60" name="Google Shape;760;p54"/>
          <p:cNvGrpSpPr/>
          <p:nvPr/>
        </p:nvGrpSpPr>
        <p:grpSpPr>
          <a:xfrm>
            <a:off x="852168" y="1303228"/>
            <a:ext cx="10500026" cy="769441"/>
            <a:chOff x="9749455" y="2727"/>
            <a:chExt cx="4066667" cy="910864"/>
          </a:xfrm>
        </p:grpSpPr>
        <p:sp>
          <p:nvSpPr>
            <p:cNvPr id="761" name="Google Shape;761;p54"/>
            <p:cNvSpPr/>
            <p:nvPr/>
          </p:nvSpPr>
          <p:spPr>
            <a:xfrm>
              <a:off x="9749455" y="103692"/>
              <a:ext cx="4066667" cy="64948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25400" cap="flat" cmpd="sng">
              <a:solidFill>
                <a:srgbClr val="008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68580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Contar</a:t>
              </a:r>
              <a:r>
                <a:rPr kumimoji="0" 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 o </a:t>
              </a:r>
              <a:r>
                <a:rPr kumimoji="0" lang="en-US" sz="2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número</a:t>
              </a:r>
              <a:r>
                <a:rPr kumimoji="0" 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 de </a:t>
              </a:r>
              <a:r>
                <a:rPr kumimoji="0" lang="en-US" sz="2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vezes</a:t>
              </a:r>
              <a:r>
                <a:rPr kumimoji="0" 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 que </a:t>
              </a:r>
              <a:r>
                <a:rPr kumimoji="0" lang="en-US" sz="2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cada</a:t>
              </a:r>
              <a:r>
                <a:rPr kumimoji="0" 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kumimoji="0" lang="en-US" sz="2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intervalo</a:t>
              </a:r>
              <a:r>
                <a:rPr kumimoji="0" 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kumimoji="0" lang="en-US" sz="2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aparece</a:t>
              </a:r>
              <a:r>
                <a:rPr lang="en-US" sz="2200" dirty="0">
                  <a:solidFill>
                    <a:prstClr val="black"/>
                  </a:solidFill>
                  <a:latin typeface="Arial"/>
                  <a:ea typeface="Arial"/>
                  <a:cs typeface="Arial"/>
                  <a:sym typeface="Arial"/>
                </a:rPr>
                <a:t>;</a:t>
              </a:r>
              <a:r>
                <a:rPr kumimoji="0" 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kumimoji="0" lang="en-US" sz="2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completar</a:t>
              </a:r>
              <a:r>
                <a:rPr kumimoji="0" 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 o </a:t>
              </a:r>
              <a:r>
                <a:rPr kumimoji="0" lang="en-US" sz="2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eixo</a:t>
              </a:r>
              <a:r>
                <a:rPr kumimoji="0" 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 y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62" name="Google Shape;762;p54"/>
            <p:cNvSpPr txBox="1"/>
            <p:nvPr/>
          </p:nvSpPr>
          <p:spPr>
            <a:xfrm>
              <a:off x="9749455" y="2727"/>
              <a:ext cx="354148" cy="9108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ibre Franklin Medium"/>
                  <a:ea typeface="Libre Franklin Medium"/>
                  <a:cs typeface="Libre Franklin Medium"/>
                  <a:sym typeface="Libre Franklin Medium"/>
                </a:rPr>
                <a:t>3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" name="Google Shape;768;p55"/>
          <p:cNvGraphicFramePr/>
          <p:nvPr>
            <p:extLst>
              <p:ext uri="{D42A27DB-BD31-4B8C-83A1-F6EECF244321}">
                <p14:modId xmlns:p14="http://schemas.microsoft.com/office/powerpoint/2010/main" val="16460363"/>
              </p:ext>
            </p:extLst>
          </p:nvPr>
        </p:nvGraphicFramePr>
        <p:xfrm>
          <a:off x="829868" y="1932136"/>
          <a:ext cx="2654553" cy="4191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0814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3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98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Idade </a:t>
                      </a:r>
                      <a:endParaRPr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i="0" u="sng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(anos)</a:t>
                      </a:r>
                      <a:endParaRPr sz="2000" b="1" i="0" u="sng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i="0" u="sng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Frequência</a:t>
                      </a:r>
                      <a:endParaRPr sz="2000" b="1" i="0" u="sng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0-4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12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5-9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17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10-14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15-19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21</a:t>
                      </a:r>
                      <a:endParaRPr sz="22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20-24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30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25-29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35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30-34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25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35-39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15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40-44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45-49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22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769" name="Google Shape;769;p5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Criar</a:t>
            </a:r>
            <a:r>
              <a:rPr lang="en-US" dirty="0"/>
              <a:t> um </a:t>
            </a:r>
            <a:r>
              <a:rPr lang="en-US" dirty="0" err="1"/>
              <a:t>histograma</a:t>
            </a:r>
            <a:r>
              <a:rPr lang="en-US" dirty="0"/>
              <a:t>: </a:t>
            </a:r>
            <a:r>
              <a:rPr lang="en-US" dirty="0" err="1"/>
              <a:t>exemplo</a:t>
            </a:r>
            <a:r>
              <a:rPr lang="en-US" dirty="0"/>
              <a:t> (4/5)</a:t>
            </a:r>
            <a:endParaRPr dirty="0"/>
          </a:p>
        </p:txBody>
      </p:sp>
      <p:graphicFrame>
        <p:nvGraphicFramePr>
          <p:cNvPr id="771" name="Google Shape;771;p55"/>
          <p:cNvGraphicFramePr/>
          <p:nvPr/>
        </p:nvGraphicFramePr>
        <p:xfrm>
          <a:off x="4367058" y="2240248"/>
          <a:ext cx="7040880" cy="3886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72" name="Google Shape;772;p55"/>
          <p:cNvSpPr/>
          <p:nvPr/>
        </p:nvSpPr>
        <p:spPr>
          <a:xfrm>
            <a:off x="4946969" y="5863479"/>
            <a:ext cx="6693673" cy="28318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3" name="Google Shape;773;p55"/>
          <p:cNvSpPr/>
          <p:nvPr/>
        </p:nvSpPr>
        <p:spPr>
          <a:xfrm>
            <a:off x="5858664" y="2056383"/>
            <a:ext cx="5247266" cy="54675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4" name="Google Shape;774;p55"/>
          <p:cNvSpPr/>
          <p:nvPr/>
        </p:nvSpPr>
        <p:spPr>
          <a:xfrm>
            <a:off x="3987410" y="2397585"/>
            <a:ext cx="759295" cy="321225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5" name="Google Shape;775;p55"/>
          <p:cNvSpPr/>
          <p:nvPr/>
        </p:nvSpPr>
        <p:spPr>
          <a:xfrm>
            <a:off x="5426359" y="4244401"/>
            <a:ext cx="402373" cy="28318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6" name="Google Shape;776;p55"/>
          <p:cNvSpPr/>
          <p:nvPr/>
        </p:nvSpPr>
        <p:spPr>
          <a:xfrm>
            <a:off x="6096000" y="3862124"/>
            <a:ext cx="402373" cy="28318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7" name="Google Shape;777;p55"/>
          <p:cNvSpPr/>
          <p:nvPr/>
        </p:nvSpPr>
        <p:spPr>
          <a:xfrm>
            <a:off x="6602489" y="4385991"/>
            <a:ext cx="402373" cy="28318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8" name="Google Shape;778;p55"/>
          <p:cNvSpPr/>
          <p:nvPr/>
        </p:nvSpPr>
        <p:spPr>
          <a:xfrm>
            <a:off x="7194749" y="3578944"/>
            <a:ext cx="402373" cy="28318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9" name="Google Shape;779;p55"/>
          <p:cNvSpPr/>
          <p:nvPr/>
        </p:nvSpPr>
        <p:spPr>
          <a:xfrm>
            <a:off x="7887498" y="2933780"/>
            <a:ext cx="402373" cy="28318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0" name="Google Shape;780;p55"/>
          <p:cNvSpPr/>
          <p:nvPr/>
        </p:nvSpPr>
        <p:spPr>
          <a:xfrm>
            <a:off x="8482297" y="2522696"/>
            <a:ext cx="402373" cy="28318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1" name="Google Shape;781;p55"/>
          <p:cNvSpPr/>
          <p:nvPr/>
        </p:nvSpPr>
        <p:spPr>
          <a:xfrm>
            <a:off x="9100156" y="3274677"/>
            <a:ext cx="402373" cy="28318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2" name="Google Shape;782;p55"/>
          <p:cNvSpPr/>
          <p:nvPr/>
        </p:nvSpPr>
        <p:spPr>
          <a:xfrm>
            <a:off x="9703498" y="4027636"/>
            <a:ext cx="402373" cy="28318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3" name="Google Shape;783;p55"/>
          <p:cNvSpPr/>
          <p:nvPr/>
        </p:nvSpPr>
        <p:spPr>
          <a:xfrm>
            <a:off x="10299845" y="4721212"/>
            <a:ext cx="402373" cy="28318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4" name="Google Shape;784;p55"/>
          <p:cNvSpPr/>
          <p:nvPr/>
        </p:nvSpPr>
        <p:spPr>
          <a:xfrm>
            <a:off x="10904743" y="4863301"/>
            <a:ext cx="402373" cy="28318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85" name="Google Shape;785;p55"/>
          <p:cNvGrpSpPr/>
          <p:nvPr/>
        </p:nvGrpSpPr>
        <p:grpSpPr>
          <a:xfrm>
            <a:off x="838200" y="1286942"/>
            <a:ext cx="10513991" cy="769441"/>
            <a:chOff x="9744046" y="-16552"/>
            <a:chExt cx="4072076" cy="910864"/>
          </a:xfrm>
        </p:grpSpPr>
        <p:sp>
          <p:nvSpPr>
            <p:cNvPr id="786" name="Google Shape;786;p55"/>
            <p:cNvSpPr/>
            <p:nvPr/>
          </p:nvSpPr>
          <p:spPr>
            <a:xfrm>
              <a:off x="9749455" y="103692"/>
              <a:ext cx="4066667" cy="64948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25400" cap="flat" cmpd="sng">
              <a:solidFill>
                <a:srgbClr val="008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68580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Tornar a altura da coluna igual à frequência de cada intervalo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7" name="Google Shape;787;p55"/>
            <p:cNvSpPr txBox="1"/>
            <p:nvPr/>
          </p:nvSpPr>
          <p:spPr>
            <a:xfrm>
              <a:off x="9744046" y="-16552"/>
              <a:ext cx="354148" cy="9108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ibre Franklin Medium"/>
                  <a:ea typeface="Libre Franklin Medium"/>
                  <a:cs typeface="Libre Franklin Medium"/>
                  <a:sym typeface="Libre Franklin Medium"/>
                </a:rPr>
                <a:t>4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3" name="Google Shape;793;p56"/>
          <p:cNvGraphicFramePr/>
          <p:nvPr>
            <p:extLst>
              <p:ext uri="{D42A27DB-BD31-4B8C-83A1-F6EECF244321}">
                <p14:modId xmlns:p14="http://schemas.microsoft.com/office/powerpoint/2010/main" val="1329228901"/>
              </p:ext>
            </p:extLst>
          </p:nvPr>
        </p:nvGraphicFramePr>
        <p:xfrm>
          <a:off x="839809" y="1932136"/>
          <a:ext cx="2544124" cy="4191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0364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76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98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Idade </a:t>
                      </a:r>
                      <a:endParaRPr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i="0" u="sng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(anos)</a:t>
                      </a:r>
                      <a:endParaRPr sz="2000" b="1" i="0" u="sng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i="0" u="sng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Frequência</a:t>
                      </a:r>
                      <a:endParaRPr sz="2000" b="1" i="0" u="sng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0-4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12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5-9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17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10-14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15-19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21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20-24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30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25-29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35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30-34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25</a:t>
                      </a:r>
                      <a:endParaRPr sz="22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35-39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15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40-44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45-49</a:t>
                      </a:r>
                      <a:endParaRPr sz="22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22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794" name="Google Shape;794;p5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Criar</a:t>
            </a:r>
            <a:r>
              <a:rPr lang="en-US" dirty="0"/>
              <a:t> um </a:t>
            </a:r>
            <a:r>
              <a:rPr lang="en-US" dirty="0" err="1"/>
              <a:t>histograma</a:t>
            </a:r>
            <a:r>
              <a:rPr lang="en-US" dirty="0"/>
              <a:t>: </a:t>
            </a:r>
            <a:r>
              <a:rPr lang="en-US" dirty="0" err="1"/>
              <a:t>exemplo</a:t>
            </a:r>
            <a:r>
              <a:rPr lang="en-US" dirty="0"/>
              <a:t> (5/5)</a:t>
            </a:r>
            <a:endParaRPr dirty="0"/>
          </a:p>
        </p:txBody>
      </p:sp>
      <p:sp>
        <p:nvSpPr>
          <p:cNvPr id="796" name="Google Shape;796;p56"/>
          <p:cNvSpPr/>
          <p:nvPr/>
        </p:nvSpPr>
        <p:spPr>
          <a:xfrm>
            <a:off x="5235421" y="5510529"/>
            <a:ext cx="6116770" cy="27432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7" name="Google Shape;797;p56"/>
          <p:cNvSpPr/>
          <p:nvPr/>
        </p:nvSpPr>
        <p:spPr>
          <a:xfrm>
            <a:off x="4358640" y="1981203"/>
            <a:ext cx="365760" cy="34855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798" name="Google Shape;798;p56"/>
          <p:cNvGraphicFramePr/>
          <p:nvPr/>
        </p:nvGraphicFramePr>
        <p:xfrm>
          <a:off x="4367058" y="2240248"/>
          <a:ext cx="7040880" cy="3886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99" name="Google Shape;799;p56"/>
          <p:cNvSpPr/>
          <p:nvPr/>
        </p:nvSpPr>
        <p:spPr>
          <a:xfrm>
            <a:off x="4946969" y="5863479"/>
            <a:ext cx="6693673" cy="28318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0" name="Google Shape;800;p56"/>
          <p:cNvSpPr/>
          <p:nvPr/>
        </p:nvSpPr>
        <p:spPr>
          <a:xfrm>
            <a:off x="5858664" y="1993753"/>
            <a:ext cx="5247266" cy="54675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1" name="Google Shape;801;p56"/>
          <p:cNvSpPr/>
          <p:nvPr/>
        </p:nvSpPr>
        <p:spPr>
          <a:xfrm>
            <a:off x="3987410" y="2397585"/>
            <a:ext cx="759295" cy="321225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2" name="Google Shape;802;p56"/>
          <p:cNvSpPr/>
          <p:nvPr/>
        </p:nvSpPr>
        <p:spPr>
          <a:xfrm>
            <a:off x="5426359" y="4244401"/>
            <a:ext cx="402373" cy="28318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3" name="Google Shape;803;p56"/>
          <p:cNvSpPr/>
          <p:nvPr/>
        </p:nvSpPr>
        <p:spPr>
          <a:xfrm>
            <a:off x="6096000" y="3862124"/>
            <a:ext cx="402373" cy="28318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4" name="Google Shape;804;p56"/>
          <p:cNvSpPr/>
          <p:nvPr/>
        </p:nvSpPr>
        <p:spPr>
          <a:xfrm>
            <a:off x="6602489" y="4385991"/>
            <a:ext cx="402373" cy="28318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5" name="Google Shape;805;p56"/>
          <p:cNvSpPr/>
          <p:nvPr/>
        </p:nvSpPr>
        <p:spPr>
          <a:xfrm>
            <a:off x="7194749" y="3578944"/>
            <a:ext cx="402373" cy="28318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6" name="Google Shape;806;p56"/>
          <p:cNvSpPr/>
          <p:nvPr/>
        </p:nvSpPr>
        <p:spPr>
          <a:xfrm>
            <a:off x="7887498" y="2933780"/>
            <a:ext cx="402373" cy="28318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7" name="Google Shape;807;p56"/>
          <p:cNvSpPr/>
          <p:nvPr/>
        </p:nvSpPr>
        <p:spPr>
          <a:xfrm>
            <a:off x="8482297" y="2522696"/>
            <a:ext cx="402373" cy="28318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8" name="Google Shape;808;p56"/>
          <p:cNvSpPr/>
          <p:nvPr/>
        </p:nvSpPr>
        <p:spPr>
          <a:xfrm>
            <a:off x="9100156" y="3274677"/>
            <a:ext cx="402373" cy="28318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9" name="Google Shape;809;p56"/>
          <p:cNvSpPr/>
          <p:nvPr/>
        </p:nvSpPr>
        <p:spPr>
          <a:xfrm>
            <a:off x="9703498" y="4027636"/>
            <a:ext cx="402373" cy="28318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0" name="Google Shape;810;p56"/>
          <p:cNvSpPr/>
          <p:nvPr/>
        </p:nvSpPr>
        <p:spPr>
          <a:xfrm>
            <a:off x="10299845" y="4721212"/>
            <a:ext cx="402373" cy="28318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1" name="Google Shape;811;p56"/>
          <p:cNvSpPr/>
          <p:nvPr/>
        </p:nvSpPr>
        <p:spPr>
          <a:xfrm>
            <a:off x="10904743" y="4863301"/>
            <a:ext cx="402373" cy="28318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12" name="Google Shape;812;p56"/>
          <p:cNvGrpSpPr/>
          <p:nvPr/>
        </p:nvGrpSpPr>
        <p:grpSpPr>
          <a:xfrm>
            <a:off x="852168" y="1280881"/>
            <a:ext cx="10500026" cy="769441"/>
            <a:chOff x="9749455" y="-23727"/>
            <a:chExt cx="4066667" cy="910864"/>
          </a:xfrm>
        </p:grpSpPr>
        <p:sp>
          <p:nvSpPr>
            <p:cNvPr id="813" name="Google Shape;813;p56"/>
            <p:cNvSpPr/>
            <p:nvPr/>
          </p:nvSpPr>
          <p:spPr>
            <a:xfrm>
              <a:off x="9749455" y="103692"/>
              <a:ext cx="4066667" cy="64948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25400" cap="flat" cmpd="sng">
              <a:solidFill>
                <a:srgbClr val="008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68580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Incluir</a:t>
              </a:r>
              <a:r>
                <a:rPr kumimoji="0" 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kumimoji="0" lang="en-US" sz="2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rótulos</a:t>
              </a:r>
              <a:r>
                <a:rPr kumimoji="0" 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 de </a:t>
              </a:r>
              <a:r>
                <a:rPr kumimoji="0" lang="en-US" sz="2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eixos</a:t>
              </a:r>
              <a:r>
                <a:rPr kumimoji="0" 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 com </a:t>
              </a:r>
              <a:r>
                <a:rPr kumimoji="0" lang="en-US" sz="2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unidades</a:t>
              </a:r>
              <a:r>
                <a:rPr kumimoji="0" 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 e um </a:t>
              </a:r>
              <a:r>
                <a:rPr kumimoji="0" lang="en-US" sz="2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título</a:t>
              </a:r>
              <a:r>
                <a:rPr kumimoji="0" 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kumimoji="0" lang="en-US" sz="2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descritivo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14" name="Google Shape;814;p56"/>
            <p:cNvSpPr txBox="1"/>
            <p:nvPr/>
          </p:nvSpPr>
          <p:spPr>
            <a:xfrm>
              <a:off x="9749455" y="-23727"/>
              <a:ext cx="354148" cy="9108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ibre Franklin Medium"/>
                  <a:ea typeface="Libre Franklin Medium"/>
                  <a:cs typeface="Libre Franklin Medium"/>
                  <a:sym typeface="Libre Franklin Medium"/>
                </a:rPr>
                <a:t>5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5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Criar</a:t>
            </a:r>
            <a:r>
              <a:rPr lang="en-US" dirty="0"/>
              <a:t> um </a:t>
            </a:r>
            <a:r>
              <a:rPr lang="en-US" dirty="0" err="1"/>
              <a:t>histograma</a:t>
            </a:r>
            <a:r>
              <a:rPr lang="en-US" dirty="0"/>
              <a:t> (1/2)</a:t>
            </a:r>
            <a:endParaRPr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58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Clr>
                <a:schemeClr val="dk1"/>
              </a:buClr>
              <a:buSzPts val="2800"/>
            </a:pPr>
            <a:r>
              <a:rPr lang="en-US" dirty="0"/>
              <a:t>Dados de </a:t>
            </a:r>
            <a:r>
              <a:rPr lang="en-US" dirty="0" err="1"/>
              <a:t>vigilância</a:t>
            </a:r>
            <a:r>
              <a:rPr lang="en-US" dirty="0"/>
              <a:t> da </a:t>
            </a:r>
            <a:r>
              <a:rPr lang="en-US" dirty="0" err="1"/>
              <a:t>doença</a:t>
            </a:r>
            <a:r>
              <a:rPr lang="en-US" dirty="0"/>
              <a:t> X, </a:t>
            </a:r>
            <a:r>
              <a:rPr lang="en-US" dirty="0" err="1"/>
              <a:t>país</a:t>
            </a:r>
            <a:r>
              <a:rPr lang="en-US" dirty="0"/>
              <a:t> Y</a:t>
            </a:r>
            <a:endParaRPr dirty="0"/>
          </a:p>
          <a:p>
            <a:pPr lvl="0">
              <a:buClr>
                <a:schemeClr val="dk1"/>
              </a:buClr>
              <a:buSzPts val="2800"/>
            </a:pPr>
            <a:r>
              <a:rPr lang="en-US" dirty="0"/>
              <a:t>Dados </a:t>
            </a:r>
            <a:r>
              <a:rPr lang="en-US" dirty="0" err="1"/>
              <a:t>disponíveis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dia</a:t>
            </a:r>
            <a:r>
              <a:rPr lang="en-US" dirty="0"/>
              <a:t>, </a:t>
            </a:r>
            <a:r>
              <a:rPr lang="en-US" dirty="0" err="1"/>
              <a:t>semana</a:t>
            </a:r>
            <a:r>
              <a:rPr lang="en-US" dirty="0"/>
              <a:t> e </a:t>
            </a:r>
            <a:r>
              <a:rPr lang="en-US" dirty="0" err="1"/>
              <a:t>mês</a:t>
            </a:r>
            <a:r>
              <a:rPr lang="en-US" dirty="0"/>
              <a:t> </a:t>
            </a:r>
            <a:r>
              <a:rPr lang="en-US" dirty="0" err="1"/>
              <a:t>até</a:t>
            </a:r>
            <a:r>
              <a:rPr lang="en-US" dirty="0"/>
              <a:t> </a:t>
            </a:r>
            <a:r>
              <a:rPr lang="en-US" dirty="0" err="1"/>
              <a:t>meados</a:t>
            </a:r>
            <a:r>
              <a:rPr lang="en-US" dirty="0"/>
              <a:t> de </a:t>
            </a:r>
            <a:r>
              <a:rPr lang="en-US" dirty="0" err="1"/>
              <a:t>agosto</a:t>
            </a:r>
            <a:r>
              <a:rPr lang="en-US" dirty="0"/>
              <a:t> de 2024</a:t>
            </a:r>
            <a:endParaRPr dirty="0"/>
          </a:p>
          <a:p>
            <a:pPr lvl="0">
              <a:buClr>
                <a:schemeClr val="dk1"/>
              </a:buClr>
              <a:buSzPts val="2800"/>
            </a:pPr>
            <a:r>
              <a:rPr lang="en-US" dirty="0" err="1"/>
              <a:t>Instruções</a:t>
            </a:r>
            <a:r>
              <a:rPr lang="en-US" dirty="0"/>
              <a:t>:</a:t>
            </a:r>
          </a:p>
          <a:p>
            <a:pPr lvl="1">
              <a:buSzPct val="100000"/>
            </a:pPr>
            <a:r>
              <a:rPr lang="en-US" dirty="0" err="1"/>
              <a:t>Desenhar</a:t>
            </a:r>
            <a:r>
              <a:rPr lang="en-US" dirty="0"/>
              <a:t> </a:t>
            </a:r>
            <a:r>
              <a:rPr lang="en-US" dirty="0" err="1"/>
              <a:t>histogramas</a:t>
            </a:r>
            <a:endParaRPr dirty="0"/>
          </a:p>
          <a:p>
            <a:pPr lvl="2">
              <a:buSzPts val="2800"/>
            </a:pPr>
            <a:r>
              <a:rPr lang="en-US" dirty="0"/>
              <a:t>Grupo 1: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semana</a:t>
            </a:r>
            <a:endParaRPr dirty="0"/>
          </a:p>
          <a:p>
            <a:pPr lvl="2">
              <a:buSzPts val="2800"/>
            </a:pPr>
            <a:r>
              <a:rPr lang="en-US" dirty="0"/>
              <a:t>Grupo 2: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mês</a:t>
            </a:r>
            <a:endParaRPr dirty="0"/>
          </a:p>
          <a:p>
            <a:pPr lvl="1">
              <a:buSzPct val="100000"/>
            </a:pPr>
            <a:r>
              <a:rPr lang="en-US" dirty="0" err="1"/>
              <a:t>Comparar</a:t>
            </a:r>
            <a:r>
              <a:rPr lang="en-US" dirty="0"/>
              <a:t> </a:t>
            </a:r>
            <a:r>
              <a:rPr lang="en-US" dirty="0" err="1"/>
              <a:t>histogramas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dia</a:t>
            </a:r>
            <a:r>
              <a:rPr lang="en-US" dirty="0"/>
              <a:t>, </a:t>
            </a:r>
            <a:r>
              <a:rPr lang="en-US" dirty="0" err="1"/>
              <a:t>semana</a:t>
            </a:r>
            <a:r>
              <a:rPr lang="en-US" dirty="0"/>
              <a:t>, </a:t>
            </a:r>
            <a:r>
              <a:rPr lang="en-US" dirty="0" err="1"/>
              <a:t>mês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831" name="Google Shape;831;p5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Criar</a:t>
            </a:r>
            <a:r>
              <a:rPr lang="en-US" dirty="0"/>
              <a:t> um </a:t>
            </a:r>
            <a:r>
              <a:rPr lang="en-US" dirty="0" err="1"/>
              <a:t>histograma</a:t>
            </a:r>
            <a:r>
              <a:rPr lang="en-US" dirty="0"/>
              <a:t> (2/2)</a:t>
            </a:r>
            <a:endParaRPr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p5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Criar</a:t>
            </a:r>
            <a:r>
              <a:rPr lang="en-US" dirty="0"/>
              <a:t> um </a:t>
            </a:r>
            <a:r>
              <a:rPr lang="en-US" dirty="0" err="1"/>
              <a:t>histograma</a:t>
            </a:r>
            <a:r>
              <a:rPr lang="en-US" dirty="0"/>
              <a:t> </a:t>
            </a:r>
            <a:r>
              <a:rPr lang="en-US" dirty="0" err="1"/>
              <a:t>resposta</a:t>
            </a:r>
            <a:endParaRPr dirty="0"/>
          </a:p>
        </p:txBody>
      </p:sp>
      <p:graphicFrame>
        <p:nvGraphicFramePr>
          <p:cNvPr id="842" name="Google Shape;842;p59"/>
          <p:cNvGraphicFramePr/>
          <p:nvPr>
            <p:extLst>
              <p:ext uri="{D42A27DB-BD31-4B8C-83A1-F6EECF244321}">
                <p14:modId xmlns:p14="http://schemas.microsoft.com/office/powerpoint/2010/main" val="3243399869"/>
              </p:ext>
            </p:extLst>
          </p:nvPr>
        </p:nvGraphicFramePr>
        <p:xfrm>
          <a:off x="838200" y="1282149"/>
          <a:ext cx="10515600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43" name="Google Shape;843;p59"/>
          <p:cNvGraphicFramePr/>
          <p:nvPr>
            <p:extLst>
              <p:ext uri="{D42A27DB-BD31-4B8C-83A1-F6EECF244321}">
                <p14:modId xmlns:p14="http://schemas.microsoft.com/office/powerpoint/2010/main" val="130638073"/>
              </p:ext>
            </p:extLst>
          </p:nvPr>
        </p:nvGraphicFramePr>
        <p:xfrm>
          <a:off x="828001" y="3632366"/>
          <a:ext cx="5715003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44" name="Google Shape;844;p59"/>
          <p:cNvGraphicFramePr/>
          <p:nvPr>
            <p:extLst>
              <p:ext uri="{D42A27DB-BD31-4B8C-83A1-F6EECF244321}">
                <p14:modId xmlns:p14="http://schemas.microsoft.com/office/powerpoint/2010/main" val="680263482"/>
              </p:ext>
            </p:extLst>
          </p:nvPr>
        </p:nvGraphicFramePr>
        <p:xfrm>
          <a:off x="6562105" y="3731460"/>
          <a:ext cx="4772594" cy="2575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6"/>
          <p:cNvSpPr/>
          <p:nvPr/>
        </p:nvSpPr>
        <p:spPr>
          <a:xfrm>
            <a:off x="8138462" y="4552064"/>
            <a:ext cx="1915299" cy="914400"/>
          </a:xfrm>
          <a:prstGeom prst="roundRect">
            <a:avLst>
              <a:gd name="adj" fmla="val 16667"/>
            </a:avLst>
          </a:prstGeom>
          <a:noFill/>
          <a:ln w="76200" cap="flat" cmpd="sng">
            <a:solidFill>
              <a:srgbClr val="F794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60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>
              <a:spcAft>
                <a:spcPts val="50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Utilizado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para dados </a:t>
            </a:r>
            <a:r>
              <a:rPr lang="en-US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qualitativos</a:t>
            </a:r>
            <a:endParaRPr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lvl="0" indent="-228600">
              <a:spcAft>
                <a:spcPts val="50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Pode ser vertical (</a:t>
            </a:r>
            <a:r>
              <a:rPr lang="en-US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colunas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</a:t>
            </a:r>
            <a:r>
              <a:rPr lang="en-US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ou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horizontal (barras)</a:t>
            </a:r>
            <a:endParaRPr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lvl="0" indent="-228600">
              <a:spcAft>
                <a:spcPts val="50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 barras </a:t>
            </a:r>
            <a:r>
              <a:rPr lang="en-US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têm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 </a:t>
            </a:r>
            <a:r>
              <a:rPr lang="en-US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mesma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largura</a:t>
            </a:r>
            <a:endParaRPr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lvl="0" indent="-228600">
              <a:spcAft>
                <a:spcPts val="50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 barras </a:t>
            </a:r>
            <a:r>
              <a:rPr lang="en-US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têm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espaços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("</a:t>
            </a:r>
            <a:r>
              <a:rPr lang="en-US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intervalos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") entre </a:t>
            </a:r>
            <a:r>
              <a:rPr lang="en-US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elas</a:t>
            </a:r>
            <a:endParaRPr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lvl="0" indent="-228600">
              <a:spcAft>
                <a:spcPts val="50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Vários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tipos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incluindo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  <a:endParaRPr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spcAft>
                <a:spcPts val="500"/>
              </a:spcAft>
              <a:buSzPts val="2400"/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Simples</a:t>
            </a:r>
            <a:endParaRPr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spcAft>
                <a:spcPts val="500"/>
              </a:spcAft>
              <a:buSzPts val="2400"/>
              <a:buFont typeface="Wingdings" panose="05000000000000000000" pitchFamily="2" charset="2"/>
              <a:buChar char="§"/>
            </a:pPr>
            <a:r>
              <a:rPr lang="en-US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Agrupados</a:t>
            </a:r>
            <a:endParaRPr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spcAft>
                <a:spcPts val="500"/>
              </a:spcAft>
              <a:buSzPts val="2400"/>
              <a:buFont typeface="Wingdings" panose="05000000000000000000" pitchFamily="2" charset="2"/>
              <a:buChar char="§"/>
            </a:pPr>
            <a:r>
              <a:rPr lang="en-US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Empilhados</a:t>
            </a:r>
            <a:endParaRPr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lvl="0" indent="-228600">
              <a:spcAft>
                <a:spcPts val="50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</a:t>
            </a:r>
            <a:r>
              <a:rPr lang="en-US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melhor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tipo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depende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da </a:t>
            </a:r>
            <a:r>
              <a:rPr lang="en-US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ênfase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pretendida</a:t>
            </a:r>
            <a:endParaRPr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851" name="Google Shape;851;p6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Gráficos</a:t>
            </a:r>
            <a:r>
              <a:rPr lang="en-US" dirty="0"/>
              <a:t> de barras</a:t>
            </a:r>
            <a:endParaRPr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Google Shape;860;p61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Primeira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escolha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para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revelar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estado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de VIH entre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adultos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seropositivos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(n=198), Say Specialist Hospital, Gombe,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Nigéria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2011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859" name="Google Shape;859;p6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Gráfico</a:t>
            </a:r>
            <a:r>
              <a:rPr lang="en-US" dirty="0"/>
              <a:t> de Barras Vertical, </a:t>
            </a:r>
            <a:r>
              <a:rPr lang="en-US" dirty="0" err="1"/>
              <a:t>Exemplo</a:t>
            </a:r>
            <a:r>
              <a:rPr lang="en-US" dirty="0"/>
              <a:t> (1/2)</a:t>
            </a:r>
            <a:endParaRPr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390C6D-7832-6AA5-62FB-2F5DE23CBC6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a-DK" sz="1200"/>
              <a:t>Adaptado de Dankoli, et al. Pan Afr Med J 2014; 18 (Suppl 1): 4.</a:t>
            </a:r>
          </a:p>
          <a:p>
            <a:endParaRPr lang="en-US"/>
          </a:p>
        </p:txBody>
      </p:sp>
      <p:graphicFrame>
        <p:nvGraphicFramePr>
          <p:cNvPr id="862" name="Google Shape;862;p61"/>
          <p:cNvGraphicFramePr/>
          <p:nvPr>
            <p:extLst>
              <p:ext uri="{D42A27DB-BD31-4B8C-83A1-F6EECF244321}">
                <p14:modId xmlns:p14="http://schemas.microsoft.com/office/powerpoint/2010/main" val="2100885142"/>
              </p:ext>
            </p:extLst>
          </p:nvPr>
        </p:nvGraphicFramePr>
        <p:xfrm>
          <a:off x="838200" y="2134017"/>
          <a:ext cx="1003039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" name="Google Shape;869;p62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Primeira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escolha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para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revelar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estado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de VIH entre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adultos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seropositivos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(n=198), Say Specialist Hospital, Gombe, Nigéria, 2011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5" name="Google Shape;859;p61">
            <a:extLst>
              <a:ext uri="{FF2B5EF4-FFF2-40B4-BE49-F238E27FC236}">
                <a16:creationId xmlns:a16="http://schemas.microsoft.com/office/drawing/2014/main" id="{7C605BA9-0375-7D31-5328-6B77A94BD74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Gráfico</a:t>
            </a:r>
            <a:r>
              <a:rPr lang="en-US" dirty="0"/>
              <a:t> de Barras Vertical, </a:t>
            </a:r>
            <a:r>
              <a:rPr lang="en-US" dirty="0" err="1"/>
              <a:t>Exemplo</a:t>
            </a:r>
            <a:r>
              <a:rPr lang="en-US" dirty="0"/>
              <a:t> (2/2)</a:t>
            </a:r>
            <a:endParaRPr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0DBA28-C896-6D71-CAFD-563A6B45676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a-DK" sz="1200"/>
              <a:t>Dankoli, et al. Pan Afr Med J 2014; 18 (Suppl 1): 4.</a:t>
            </a:r>
          </a:p>
          <a:p>
            <a:endParaRPr lang="en-US"/>
          </a:p>
        </p:txBody>
      </p:sp>
      <p:graphicFrame>
        <p:nvGraphicFramePr>
          <p:cNvPr id="871" name="Google Shape;871;p62"/>
          <p:cNvGraphicFramePr/>
          <p:nvPr>
            <p:extLst>
              <p:ext uri="{D42A27DB-BD31-4B8C-83A1-F6EECF244321}">
                <p14:modId xmlns:p14="http://schemas.microsoft.com/office/powerpoint/2010/main" val="2366385045"/>
              </p:ext>
            </p:extLst>
          </p:nvPr>
        </p:nvGraphicFramePr>
        <p:xfrm>
          <a:off x="838200" y="2134017"/>
          <a:ext cx="1003039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Google Shape;877;p6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Gráfico</a:t>
            </a:r>
            <a:r>
              <a:rPr lang="en-US" dirty="0"/>
              <a:t> de Barras Vertical com </a:t>
            </a:r>
            <a:r>
              <a:rPr lang="en-US" dirty="0" err="1"/>
              <a:t>respostas</a:t>
            </a:r>
            <a:r>
              <a:rPr lang="en-US" dirty="0"/>
              <a:t> </a:t>
            </a:r>
            <a:r>
              <a:rPr lang="en-US" dirty="0" err="1"/>
              <a:t>variadas</a:t>
            </a:r>
            <a:r>
              <a:rPr lang="en-US" dirty="0"/>
              <a:t>: </a:t>
            </a:r>
            <a:r>
              <a:rPr lang="en-US" dirty="0" err="1"/>
              <a:t>exemplo</a:t>
            </a:r>
            <a:endParaRPr dirty="0"/>
          </a:p>
        </p:txBody>
      </p:sp>
      <p:sp>
        <p:nvSpPr>
          <p:cNvPr id="878" name="Google Shape;878;p63"/>
          <p:cNvSpPr txBox="1">
            <a:spLocks noGrp="1"/>
          </p:cNvSpPr>
          <p:nvPr>
            <p:ph sz="half" idx="2"/>
          </p:nvPr>
        </p:nvSpPr>
        <p:spPr>
          <a:xfrm>
            <a:off x="838200" y="1478857"/>
            <a:ext cx="10712116" cy="4639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Causas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percepcionadas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pelos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profissionais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saúde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para a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não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adesão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dos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doentes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ao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tratamento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da TB (n=76), Plateau Say,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Nigéria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2011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A401149-BFF3-F061-FC6D-FA7867F0415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z="1200"/>
              <a:t>Ibrahim LM, </a:t>
            </a:r>
            <a:r>
              <a:rPr lang="en-US" sz="1200" err="1"/>
              <a:t>Hadjia </a:t>
            </a:r>
            <a:r>
              <a:rPr lang="en-US" sz="1200"/>
              <a:t>IS, et al. Pan </a:t>
            </a:r>
            <a:r>
              <a:rPr lang="en-US" sz="1200" err="1"/>
              <a:t>Afr </a:t>
            </a:r>
            <a:r>
              <a:rPr lang="en-US" sz="1200"/>
              <a:t>Med J. 2014;18(Suppl 1):8.</a:t>
            </a:r>
          </a:p>
          <a:p>
            <a:endParaRPr lang="en-US"/>
          </a:p>
        </p:txBody>
      </p:sp>
      <p:graphicFrame>
        <p:nvGraphicFramePr>
          <p:cNvPr id="880" name="Google Shape;880;p63"/>
          <p:cNvGraphicFramePr/>
          <p:nvPr>
            <p:extLst>
              <p:ext uri="{D42A27DB-BD31-4B8C-83A1-F6EECF244321}">
                <p14:modId xmlns:p14="http://schemas.microsoft.com/office/powerpoint/2010/main" val="2095477253"/>
              </p:ext>
            </p:extLst>
          </p:nvPr>
        </p:nvGraphicFramePr>
        <p:xfrm>
          <a:off x="838200" y="1994870"/>
          <a:ext cx="10030394" cy="4376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F67B017C-2429-4F6F-41A3-4DEE00B58931}"/>
              </a:ext>
            </a:extLst>
          </p:cNvPr>
          <p:cNvSpPr txBox="1"/>
          <p:nvPr/>
        </p:nvSpPr>
        <p:spPr>
          <a:xfrm rot="16200000">
            <a:off x="-228600" y="3108960"/>
            <a:ext cx="1984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tx1"/>
                </a:solidFill>
                <a:latin typeface="Arial"/>
              </a:rPr>
              <a:t>N.º de </a:t>
            </a:r>
            <a:r>
              <a:rPr lang="en-US" sz="1800" baseline="0" dirty="0" err="1">
                <a:solidFill>
                  <a:schemeClr val="tx1"/>
                </a:solidFill>
                <a:latin typeface="Arial"/>
              </a:rPr>
              <a:t>inquiridos</a:t>
            </a:r>
            <a:endParaRPr lang="en-US" sz="1800" dirty="0">
              <a:solidFill>
                <a:schemeClr val="tx1"/>
              </a:solidFill>
              <a:latin typeface="Arial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8A74470-8B71-4227-52F3-37693BCFD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Gráfico</a:t>
            </a:r>
            <a:r>
              <a:rPr lang="en-US" dirty="0"/>
              <a:t> de Barras Vertical com </a:t>
            </a:r>
            <a:r>
              <a:rPr lang="en-US" dirty="0" err="1"/>
              <a:t>respostas</a:t>
            </a:r>
            <a:r>
              <a:rPr lang="en-US" dirty="0"/>
              <a:t> </a:t>
            </a:r>
            <a:r>
              <a:rPr lang="en-US" dirty="0" err="1"/>
              <a:t>variadas</a:t>
            </a:r>
            <a:r>
              <a:rPr lang="en-US" dirty="0"/>
              <a:t>: </a:t>
            </a:r>
            <a:r>
              <a:rPr lang="en-US" dirty="0" err="1"/>
              <a:t>mesmo</a:t>
            </a:r>
            <a:r>
              <a:rPr lang="en-US" dirty="0"/>
              <a:t> </a:t>
            </a:r>
            <a:r>
              <a:rPr lang="en-US" dirty="0" err="1"/>
              <a:t>exemplo</a:t>
            </a:r>
            <a:br>
              <a:rPr lang="en-US" dirty="0"/>
            </a:br>
            <a:endParaRPr lang="pt-BR" dirty="0"/>
          </a:p>
        </p:txBody>
      </p:sp>
      <p:sp>
        <p:nvSpPr>
          <p:cNvPr id="887" name="Google Shape;887;p64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US" sz="24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Causas percepcionadas pelos profissionais de saúde da não adesão dos doentes ao tratamento da TB (n=76), Plateau Say, Nigéria, 2011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FF087FD-13F4-067A-ADF1-8735459D7A7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z="1200"/>
              <a:t>Ibrahim LM, </a:t>
            </a:r>
            <a:r>
              <a:rPr lang="en-US" sz="1200" err="1"/>
              <a:t>Hadjia </a:t>
            </a:r>
            <a:r>
              <a:rPr lang="en-US" sz="1200"/>
              <a:t>IS, et al. Pan </a:t>
            </a:r>
            <a:r>
              <a:rPr lang="en-US" sz="1200" err="1"/>
              <a:t>Afr </a:t>
            </a:r>
            <a:r>
              <a:rPr lang="en-US" sz="1200"/>
              <a:t>Med J. 2014;18(Suppl 1):8.</a:t>
            </a:r>
          </a:p>
          <a:p>
            <a:endParaRPr lang="en-US"/>
          </a:p>
        </p:txBody>
      </p:sp>
      <p:graphicFrame>
        <p:nvGraphicFramePr>
          <p:cNvPr id="889" name="Google Shape;889;p64"/>
          <p:cNvGraphicFramePr/>
          <p:nvPr>
            <p:extLst>
              <p:ext uri="{D42A27DB-BD31-4B8C-83A1-F6EECF244321}">
                <p14:modId xmlns:p14="http://schemas.microsoft.com/office/powerpoint/2010/main" val="339538654"/>
              </p:ext>
            </p:extLst>
          </p:nvPr>
        </p:nvGraphicFramePr>
        <p:xfrm>
          <a:off x="838200" y="2308166"/>
          <a:ext cx="10030394" cy="40315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p65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Distribuição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por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idade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gênero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das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crianças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&lt;5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anos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com</a:t>
            </a:r>
            <a:endParaRPr lang="en-US" dirty="0"/>
          </a:p>
          <a:p>
            <a:pPr marL="0" lvl="0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envenenamento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por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chumbo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Zamfara Say, Nigéria,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Setembro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de 2010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896" name="Google Shape;896;p6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Gráfico</a:t>
            </a:r>
            <a:r>
              <a:rPr lang="en-US" dirty="0"/>
              <a:t> de barras </a:t>
            </a:r>
            <a:r>
              <a:rPr lang="en-US" dirty="0" err="1"/>
              <a:t>agrupadas</a:t>
            </a:r>
            <a:r>
              <a:rPr lang="en-US" dirty="0"/>
              <a:t>: </a:t>
            </a:r>
            <a:r>
              <a:rPr lang="en-US" dirty="0" err="1"/>
              <a:t>exemplo</a:t>
            </a:r>
            <a:endParaRPr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884C6D-9D75-5C71-6405-B2D4BBC63A9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a-DK"/>
              <a:t>Ajumobi, et al. Pan Afr Med J 2014; 18 (Suppl 1): 14.</a:t>
            </a:r>
          </a:p>
        </p:txBody>
      </p:sp>
      <p:graphicFrame>
        <p:nvGraphicFramePr>
          <p:cNvPr id="898" name="Google Shape;898;p65"/>
          <p:cNvGraphicFramePr/>
          <p:nvPr>
            <p:extLst>
              <p:ext uri="{D42A27DB-BD31-4B8C-83A1-F6EECF244321}">
                <p14:modId xmlns:p14="http://schemas.microsoft.com/office/powerpoint/2010/main" val="1806026946"/>
              </p:ext>
            </p:extLst>
          </p:nvPr>
        </p:nvGraphicFramePr>
        <p:xfrm>
          <a:off x="838200" y="2285708"/>
          <a:ext cx="10030394" cy="42244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7" name="Google Shape;907;p66"/>
          <p:cNvGraphicFramePr/>
          <p:nvPr>
            <p:extLst>
              <p:ext uri="{D42A27DB-BD31-4B8C-83A1-F6EECF244321}">
                <p14:modId xmlns:p14="http://schemas.microsoft.com/office/powerpoint/2010/main" val="1896490643"/>
              </p:ext>
            </p:extLst>
          </p:nvPr>
        </p:nvGraphicFramePr>
        <p:xfrm>
          <a:off x="838200" y="2200232"/>
          <a:ext cx="10030394" cy="43098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04" name="Google Shape;904;p66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Distribuição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por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idade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género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das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crianças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&lt;5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anos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com</a:t>
            </a:r>
            <a:endParaRPr lang="en-US" dirty="0"/>
          </a:p>
          <a:p>
            <a:pPr marL="0" lvl="0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envenenamento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por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chumbo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Zamfara Say, Nigéria, </a:t>
            </a:r>
            <a:r>
              <a:rPr lang="en-US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Setembro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de 2010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F59F97-2661-5694-D177-1BF710744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Gráfico</a:t>
            </a:r>
            <a:r>
              <a:rPr lang="en-US" dirty="0"/>
              <a:t> de barras </a:t>
            </a:r>
            <a:r>
              <a:rPr lang="en-US" dirty="0" err="1"/>
              <a:t>agrupadas</a:t>
            </a:r>
            <a:r>
              <a:rPr lang="en-US" dirty="0"/>
              <a:t>: </a:t>
            </a:r>
            <a:r>
              <a:rPr lang="en-US" dirty="0" err="1"/>
              <a:t>exemplo</a:t>
            </a:r>
            <a:endParaRPr lang="pt-BR" dirty="0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39AE7B6F-7CC5-7314-1668-C21697176FE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a-DK"/>
              <a:t>Ajumobi, et al. Pan Afr Med J 2014; 18 (Suppl 1): 14.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Google Shape;914;p6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Criar</a:t>
            </a:r>
            <a:r>
              <a:rPr lang="en-US" dirty="0"/>
              <a:t> um </a:t>
            </a:r>
            <a:r>
              <a:rPr lang="en-US" dirty="0" err="1"/>
              <a:t>gráfico</a:t>
            </a:r>
            <a:r>
              <a:rPr lang="en-US" dirty="0"/>
              <a:t> de barras</a:t>
            </a:r>
            <a:endParaRPr dirty="0"/>
          </a:p>
        </p:txBody>
      </p:sp>
      <p:sp>
        <p:nvSpPr>
          <p:cNvPr id="916" name="Google Shape;916;p67"/>
          <p:cNvSpPr/>
          <p:nvPr/>
        </p:nvSpPr>
        <p:spPr>
          <a:xfrm>
            <a:off x="340722" y="2870196"/>
            <a:ext cx="11510555" cy="73152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008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74295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Atribuir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uma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barra a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cada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valor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17" name="Google Shape;917;p67"/>
          <p:cNvSpPr/>
          <p:nvPr/>
        </p:nvSpPr>
        <p:spPr>
          <a:xfrm>
            <a:off x="340722" y="1598112"/>
            <a:ext cx="11510555" cy="1163136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008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74295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Decidir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qual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tipo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gráfico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barras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é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mais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adequado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para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dados;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74295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Decidir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qual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orientação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é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mais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adequada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para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dados e </a:t>
            </a:r>
            <a:r>
              <a:rPr lang="en-US" sz="2400" b="1" dirty="0" err="1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os</a:t>
            </a:r>
            <a:r>
              <a:rPr lang="en-US" sz="2400" b="1" dirty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rótulos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18" name="Google Shape;918;p67"/>
          <p:cNvSpPr/>
          <p:nvPr/>
        </p:nvSpPr>
        <p:spPr>
          <a:xfrm>
            <a:off x="340722" y="3744494"/>
            <a:ext cx="11510555" cy="73152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008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73660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Contar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número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vezes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cada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valor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aparece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9" name="Google Shape;919;p67"/>
          <p:cNvSpPr/>
          <p:nvPr/>
        </p:nvSpPr>
        <p:spPr>
          <a:xfrm>
            <a:off x="340722" y="4617613"/>
            <a:ext cx="11510555" cy="73152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008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682625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Tornar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altura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ou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comprimento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da barra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igual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à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frequência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b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</a:b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cada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intervalo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0" name="Google Shape;920;p67"/>
          <p:cNvSpPr/>
          <p:nvPr/>
        </p:nvSpPr>
        <p:spPr>
          <a:xfrm>
            <a:off x="340722" y="5489664"/>
            <a:ext cx="11510555" cy="73152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008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685800" marR="0" lvl="1" indent="-63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Incluir etiquetas de eixo com unidades e um título descritivo</a:t>
            </a: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1" name="Google Shape;921;p67"/>
          <p:cNvSpPr txBox="1"/>
          <p:nvPr/>
        </p:nvSpPr>
        <p:spPr>
          <a:xfrm>
            <a:off x="274692" y="5487778"/>
            <a:ext cx="1000918" cy="731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re Franklin Medium"/>
                <a:ea typeface="Libre Franklin Medium"/>
                <a:cs typeface="Libre Franklin Medium"/>
                <a:sym typeface="Libre Franklin Medium"/>
              </a:rPr>
              <a:t>5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22" name="Google Shape;922;p67"/>
          <p:cNvSpPr txBox="1"/>
          <p:nvPr/>
        </p:nvSpPr>
        <p:spPr>
          <a:xfrm>
            <a:off x="274692" y="3730760"/>
            <a:ext cx="1000918" cy="731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re Franklin Medium"/>
                <a:ea typeface="Libre Franklin Medium"/>
                <a:cs typeface="Libre Franklin Medium"/>
                <a:sym typeface="Libre Franklin Medium"/>
              </a:rPr>
              <a:t>3</a:t>
            </a: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23" name="Google Shape;923;p67"/>
          <p:cNvSpPr txBox="1"/>
          <p:nvPr/>
        </p:nvSpPr>
        <p:spPr>
          <a:xfrm>
            <a:off x="274692" y="4591307"/>
            <a:ext cx="1000918" cy="731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re Franklin Medium"/>
                <a:ea typeface="Libre Franklin Medium"/>
                <a:cs typeface="Libre Franklin Medium"/>
                <a:sym typeface="Libre Franklin Medium"/>
              </a:rPr>
              <a:t>4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24" name="Google Shape;924;p67"/>
          <p:cNvSpPr txBox="1"/>
          <p:nvPr/>
        </p:nvSpPr>
        <p:spPr>
          <a:xfrm>
            <a:off x="274692" y="2892256"/>
            <a:ext cx="1000918" cy="731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re Franklin Medium"/>
                <a:ea typeface="Libre Franklin Medium"/>
                <a:cs typeface="Libre Franklin Medium"/>
                <a:sym typeface="Libre Franklin Medium"/>
              </a:rPr>
              <a:t>2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25" name="Google Shape;925;p67"/>
          <p:cNvSpPr txBox="1"/>
          <p:nvPr/>
        </p:nvSpPr>
        <p:spPr>
          <a:xfrm>
            <a:off x="274692" y="1813920"/>
            <a:ext cx="1000918" cy="731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re Franklin Medium"/>
                <a:ea typeface="Libre Franklin Medium"/>
                <a:cs typeface="Libre Franklin Medium"/>
                <a:sym typeface="Libre Franklin Medium"/>
              </a:rPr>
              <a:t>1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" name="Google Shape;931;p6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Histograma</a:t>
            </a:r>
            <a:r>
              <a:rPr lang="en-US" dirty="0"/>
              <a:t> versus </a:t>
            </a:r>
            <a:r>
              <a:rPr lang="en-US" dirty="0" err="1"/>
              <a:t>gráfico</a:t>
            </a:r>
            <a:r>
              <a:rPr lang="en-US" dirty="0"/>
              <a:t> de barras</a:t>
            </a:r>
            <a:endParaRPr dirty="0"/>
          </a:p>
        </p:txBody>
      </p:sp>
      <p:sp>
        <p:nvSpPr>
          <p:cNvPr id="933" name="Google Shape;933;p68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spcBef>
                <a:spcPts val="0"/>
              </a:spcBef>
              <a:buClr>
                <a:srgbClr val="00953A"/>
              </a:buClr>
              <a:buSzPts val="3200"/>
            </a:pPr>
            <a:r>
              <a:rPr lang="en-US" sz="3200" dirty="0" err="1">
                <a:solidFill>
                  <a:srgbClr val="00953A"/>
                </a:solidFill>
              </a:rPr>
              <a:t>Histograma</a:t>
            </a:r>
            <a:endParaRPr lang="en-US" sz="3200" dirty="0">
              <a:solidFill>
                <a:srgbClr val="00953A"/>
              </a:solidFill>
            </a:endParaRPr>
          </a:p>
        </p:txBody>
      </p:sp>
      <p:sp>
        <p:nvSpPr>
          <p:cNvPr id="932" name="Google Shape;932;p68"/>
          <p:cNvSpPr txBox="1">
            <a:spLocks noGrp="1"/>
          </p:cNvSpPr>
          <p:nvPr>
            <p:ph sz="half" idx="2"/>
          </p:nvPr>
        </p:nvSpPr>
        <p:spPr>
          <a:xfrm>
            <a:off x="156412" y="2111433"/>
            <a:ext cx="5988798" cy="4031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ts val="2800"/>
            </a:pPr>
            <a:r>
              <a:rPr lang="en-US" dirty="0" err="1"/>
              <a:t>Variáveis</a:t>
            </a:r>
            <a:r>
              <a:rPr lang="en-US" dirty="0"/>
              <a:t> </a:t>
            </a:r>
            <a:r>
              <a:rPr lang="en-US" dirty="0" err="1"/>
              <a:t>quantitativas</a:t>
            </a:r>
            <a:endParaRPr lang="en-US" dirty="0"/>
          </a:p>
          <a:p>
            <a:pPr lvl="0">
              <a:buClr>
                <a:schemeClr val="dk1"/>
              </a:buClr>
              <a:buSzPts val="2800"/>
            </a:pPr>
            <a:r>
              <a:rPr lang="en-US" dirty="0" err="1"/>
              <a:t>Utilizar</a:t>
            </a:r>
            <a:r>
              <a:rPr lang="en-US" dirty="0"/>
              <a:t> para </a:t>
            </a:r>
            <a:r>
              <a:rPr lang="en-US" dirty="0" err="1"/>
              <a:t>mostrar</a:t>
            </a:r>
            <a:r>
              <a:rPr lang="en-US" dirty="0"/>
              <a:t> a </a:t>
            </a:r>
            <a:r>
              <a:rPr lang="en-US" dirty="0" err="1"/>
              <a:t>distribuição</a:t>
            </a:r>
            <a:r>
              <a:rPr lang="en-US" dirty="0"/>
              <a:t> de </a:t>
            </a:r>
            <a:r>
              <a:rPr lang="en-US" dirty="0" err="1"/>
              <a:t>frequências</a:t>
            </a:r>
            <a:r>
              <a:rPr lang="en-US" dirty="0"/>
              <a:t> de </a:t>
            </a:r>
            <a:r>
              <a:rPr lang="en-US" dirty="0" err="1"/>
              <a:t>variáveis</a:t>
            </a:r>
            <a:r>
              <a:rPr lang="en-US" dirty="0"/>
              <a:t> </a:t>
            </a:r>
            <a:r>
              <a:rPr lang="en-US" dirty="0" err="1"/>
              <a:t>quantitativas</a:t>
            </a:r>
            <a:r>
              <a:rPr lang="en-US" dirty="0"/>
              <a:t> (</a:t>
            </a:r>
            <a:r>
              <a:rPr lang="en-US" dirty="0" err="1"/>
              <a:t>incluindo</a:t>
            </a:r>
            <a:r>
              <a:rPr lang="en-US" dirty="0"/>
              <a:t> o tempo)</a:t>
            </a:r>
          </a:p>
          <a:p>
            <a:pPr lvl="0">
              <a:buClr>
                <a:schemeClr val="dk1"/>
              </a:buClr>
              <a:buSzPts val="2800"/>
            </a:pPr>
            <a:r>
              <a:rPr lang="en-US" dirty="0"/>
              <a:t>Curva </a:t>
            </a:r>
            <a:r>
              <a:rPr lang="en-US" dirty="0" err="1"/>
              <a:t>epidêmica</a:t>
            </a:r>
            <a:endParaRPr lang="en-US" dirty="0"/>
          </a:p>
          <a:p>
            <a:pPr lvl="0">
              <a:buClr>
                <a:schemeClr val="dk1"/>
              </a:buClr>
              <a:buSzPts val="2800"/>
            </a:pPr>
            <a:endParaRPr lang="en-US" dirty="0"/>
          </a:p>
          <a:p>
            <a:pPr lvl="0">
              <a:buClr>
                <a:schemeClr val="dk1"/>
              </a:buClr>
              <a:buSzPts val="2800"/>
            </a:pPr>
            <a:r>
              <a:rPr lang="en-US" dirty="0" err="1"/>
              <a:t>Reorganizar</a:t>
            </a:r>
            <a:r>
              <a:rPr lang="en-US" dirty="0"/>
              <a:t> a </a:t>
            </a:r>
            <a:r>
              <a:rPr lang="en-US" dirty="0" err="1"/>
              <a:t>ordem</a:t>
            </a:r>
            <a:r>
              <a:rPr lang="en-US" dirty="0"/>
              <a:t> das </a:t>
            </a:r>
            <a:r>
              <a:rPr lang="en-US" dirty="0" err="1"/>
              <a:t>colunas</a:t>
            </a:r>
            <a:r>
              <a:rPr lang="en-US" dirty="0"/>
              <a:t>?</a:t>
            </a:r>
          </a:p>
        </p:txBody>
      </p:sp>
      <p:sp>
        <p:nvSpPr>
          <p:cNvPr id="934" name="Google Shape;934;p68"/>
          <p:cNvSpPr txBox="1">
            <a:spLocks noGrp="1"/>
          </p:cNvSpPr>
          <p:nvPr>
            <p:ph type="body" sz="quarter" idx="3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953A"/>
              </a:buClr>
              <a:buSzPts val="3200"/>
              <a:buNone/>
            </a:pPr>
            <a:r>
              <a:rPr lang="en-US" sz="3200" dirty="0" err="1">
                <a:solidFill>
                  <a:srgbClr val="00953A"/>
                </a:solidFill>
              </a:rPr>
              <a:t>Gráfico</a:t>
            </a:r>
            <a:r>
              <a:rPr lang="en-US" sz="3200" dirty="0">
                <a:solidFill>
                  <a:srgbClr val="00953A"/>
                </a:solidFill>
              </a:rPr>
              <a:t> de Barras</a:t>
            </a:r>
            <a:endParaRPr dirty="0"/>
          </a:p>
        </p:txBody>
      </p:sp>
      <p:sp>
        <p:nvSpPr>
          <p:cNvPr id="935" name="Google Shape;935;p68"/>
          <p:cNvSpPr txBox="1">
            <a:spLocks noGrp="1"/>
          </p:cNvSpPr>
          <p:nvPr>
            <p:ph sz="half" idx="13"/>
          </p:nvPr>
        </p:nvSpPr>
        <p:spPr>
          <a:xfrm>
            <a:off x="6170612" y="2111433"/>
            <a:ext cx="6021388" cy="4031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dirty="0" err="1"/>
              <a:t>Variáveis</a:t>
            </a:r>
            <a:r>
              <a:rPr lang="en-US" dirty="0"/>
              <a:t> </a:t>
            </a:r>
            <a:r>
              <a:rPr lang="en-US" dirty="0" err="1"/>
              <a:t>qualitativas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dirty="0" err="1"/>
              <a:t>Utilizar</a:t>
            </a:r>
            <a:r>
              <a:rPr lang="en-US" dirty="0"/>
              <a:t> para </a:t>
            </a:r>
            <a:r>
              <a:rPr lang="en-US" dirty="0" err="1"/>
              <a:t>comparar</a:t>
            </a:r>
            <a:r>
              <a:rPr lang="en-US" dirty="0"/>
              <a:t> </a:t>
            </a:r>
            <a:r>
              <a:rPr lang="en-US" dirty="0" err="1"/>
              <a:t>categorias</a:t>
            </a:r>
            <a:r>
              <a:rPr lang="en-US" dirty="0"/>
              <a:t> de </a:t>
            </a:r>
            <a:r>
              <a:rPr lang="en-US" dirty="0" err="1"/>
              <a:t>variáveis</a:t>
            </a:r>
            <a:r>
              <a:rPr lang="en-US" dirty="0"/>
              <a:t> </a:t>
            </a:r>
            <a:r>
              <a:rPr lang="en-US" dirty="0" err="1"/>
              <a:t>qualitativas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dirty="0" err="1"/>
              <a:t>Gênero</a:t>
            </a:r>
            <a:r>
              <a:rPr lang="en-US" dirty="0"/>
              <a:t>, </a:t>
            </a:r>
            <a:r>
              <a:rPr lang="en-US" dirty="0" err="1"/>
              <a:t>sintomas</a:t>
            </a:r>
            <a:r>
              <a:rPr lang="en-US" dirty="0"/>
              <a:t>, etc.</a:t>
            </a:r>
            <a:endParaRPr lang="pt-BR" sz="3200" dirty="0"/>
          </a:p>
          <a:p>
            <a:pPr marL="228600" lvl="0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endParaRPr sz="3200" dirty="0"/>
          </a:p>
          <a:p>
            <a:pPr marL="228600" lvl="0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dirty="0" err="1"/>
              <a:t>Reorganizar</a:t>
            </a:r>
            <a:r>
              <a:rPr lang="en-US" dirty="0"/>
              <a:t> a </a:t>
            </a:r>
            <a:r>
              <a:rPr lang="en-US" dirty="0" err="1"/>
              <a:t>ordem</a:t>
            </a:r>
            <a:r>
              <a:rPr lang="en-US" dirty="0"/>
              <a:t> das </a:t>
            </a:r>
            <a:r>
              <a:rPr lang="en-US" dirty="0" err="1"/>
              <a:t>colunas</a:t>
            </a:r>
            <a:r>
              <a:rPr lang="en-US" dirty="0"/>
              <a:t>?</a:t>
            </a:r>
            <a:endParaRPr dirty="0"/>
          </a:p>
          <a:p>
            <a:pPr marL="228600" lvl="0" indent="-508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937" name="Google Shape;937;p68"/>
          <p:cNvSpPr txBox="1"/>
          <p:nvPr/>
        </p:nvSpPr>
        <p:spPr>
          <a:xfrm>
            <a:off x="2052636" y="5465359"/>
            <a:ext cx="1002507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953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Não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953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!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38" name="Google Shape;938;p68"/>
          <p:cNvSpPr txBox="1"/>
          <p:nvPr/>
        </p:nvSpPr>
        <p:spPr>
          <a:xfrm>
            <a:off x="6807991" y="5554634"/>
            <a:ext cx="4824483" cy="867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00953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Sim! </a:t>
            </a:r>
            <a:r>
              <a:rPr kumimoji="0" lang="en-US" sz="2700" b="1" i="0" u="none" strike="noStrike" kern="1200" cap="none" spc="0" normalizeH="0" baseline="0" noProof="0" dirty="0" err="1">
                <a:ln>
                  <a:noFill/>
                </a:ln>
                <a:solidFill>
                  <a:srgbClr val="00953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Recomendado</a:t>
            </a: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00953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do </a:t>
            </a:r>
            <a:r>
              <a:rPr kumimoji="0" lang="en-US" sz="2700" b="1" i="0" u="none" strike="noStrike" kern="1200" cap="none" spc="0" normalizeH="0" baseline="0" noProof="0" dirty="0" err="1">
                <a:ln>
                  <a:noFill/>
                </a:ln>
                <a:solidFill>
                  <a:srgbClr val="00953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maior</a:t>
            </a: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00953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para o </a:t>
            </a:r>
            <a:r>
              <a:rPr kumimoji="0" lang="en-US" sz="2700" b="1" i="0" u="none" strike="noStrike" kern="1200" cap="none" spc="0" normalizeH="0" baseline="0" noProof="0" dirty="0" err="1">
                <a:ln>
                  <a:noFill/>
                </a:ln>
                <a:solidFill>
                  <a:srgbClr val="00953A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menor</a:t>
            </a:r>
            <a:endParaRPr kumimoji="0" sz="2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37F6231-1169-D5BC-38A2-4E1E1E29C4C3}"/>
              </a:ext>
            </a:extLst>
          </p:cNvPr>
          <p:cNvCxnSpPr>
            <a:cxnSpLocks/>
          </p:cNvCxnSpPr>
          <p:nvPr/>
        </p:nvCxnSpPr>
        <p:spPr>
          <a:xfrm>
            <a:off x="6124898" y="1473345"/>
            <a:ext cx="25402" cy="5019530"/>
          </a:xfrm>
          <a:prstGeom prst="line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Google Shape;945;p6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Criar</a:t>
            </a:r>
            <a:r>
              <a:rPr lang="en-US" dirty="0"/>
              <a:t> um </a:t>
            </a:r>
            <a:r>
              <a:rPr lang="en-US" dirty="0" err="1"/>
              <a:t>Gráfico</a:t>
            </a:r>
            <a:r>
              <a:rPr lang="en-US" dirty="0"/>
              <a:t> de Barras (1/2)</a:t>
            </a: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Trabalhar</a:t>
            </a:r>
            <a:r>
              <a:rPr lang="en-US" dirty="0"/>
              <a:t> com dados: </a:t>
            </a:r>
            <a:r>
              <a:rPr lang="en-US" dirty="0" err="1"/>
              <a:t>Exemplo</a:t>
            </a:r>
            <a:r>
              <a:rPr lang="en-US" dirty="0"/>
              <a:t> 1</a:t>
            </a:r>
            <a:endParaRPr dirty="0"/>
          </a:p>
        </p:txBody>
      </p:sp>
      <p:graphicFrame>
        <p:nvGraphicFramePr>
          <p:cNvPr id="191" name="Google Shape;191;p7"/>
          <p:cNvGraphicFramePr/>
          <p:nvPr>
            <p:extLst>
              <p:ext uri="{D42A27DB-BD31-4B8C-83A1-F6EECF244321}">
                <p14:modId xmlns:p14="http://schemas.microsoft.com/office/powerpoint/2010/main" val="2965081510"/>
              </p:ext>
            </p:extLst>
          </p:nvPr>
        </p:nvGraphicFramePr>
        <p:xfrm>
          <a:off x="838200" y="2156601"/>
          <a:ext cx="10424160" cy="228603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3017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144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1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Número</a:t>
                      </a:r>
                      <a:r>
                        <a:rPr lang="en-US" sz="24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do </a:t>
                      </a:r>
                      <a:r>
                        <a:rPr lang="en-US" sz="2400" b="1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caso</a:t>
                      </a:r>
                      <a:endParaRPr dirty="0"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Data de início</a:t>
                      </a:r>
                      <a:endParaRPr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Idade</a:t>
                      </a:r>
                      <a:endParaRPr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Sexo</a:t>
                      </a:r>
                      <a:endParaRPr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21 de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Novembro</a:t>
                      </a:r>
                      <a:endParaRPr dirty="0"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H</a:t>
                      </a:r>
                      <a:endParaRPr dirty="0"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21 de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Novembro</a:t>
                      </a:r>
                      <a:endParaRPr dirty="0"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39</a:t>
                      </a:r>
                      <a:endParaRPr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H</a:t>
                      </a:r>
                      <a:endParaRPr dirty="0"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22 de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Novembro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endParaRPr dirty="0"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29</a:t>
                      </a:r>
                      <a:endParaRPr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M</a:t>
                      </a:r>
                      <a:endParaRPr dirty="0"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Google Shape;192;p7">
            <a:extLst>
              <a:ext uri="{FF2B5EF4-FFF2-40B4-BE49-F238E27FC236}">
                <a16:creationId xmlns:a16="http://schemas.microsoft.com/office/drawing/2014/main" id="{29003C5C-FE5E-D772-2BB8-45041C2F3FAC}"/>
              </a:ext>
            </a:extLst>
          </p:cNvPr>
          <p:cNvSpPr txBox="1"/>
          <p:nvPr/>
        </p:nvSpPr>
        <p:spPr>
          <a:xfrm>
            <a:off x="838200" y="1515501"/>
            <a:ext cx="10424159" cy="533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457200">
              <a:lnSpc>
                <a:spcPct val="90000"/>
              </a:lnSpc>
              <a:buClr>
                <a:prstClr val="black"/>
              </a:buClr>
              <a:buSzPts val="2800"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Idade (anos) e sexo </a:t>
            </a:r>
            <a:r>
              <a:rPr lang="en-US" sz="2800" b="1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dos doentes </a:t>
            </a: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Pts val="2400"/>
              <a:buFont typeface="Arial"/>
              <a:buNone/>
              <a:tabLst/>
              <a:defRPr/>
            </a:pP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" name="Google Shape;954;p70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Clr>
                <a:schemeClr val="dk1"/>
              </a:buClr>
              <a:buSzPts val="2800"/>
            </a:pPr>
            <a:r>
              <a:rPr lang="en-US" dirty="0" err="1"/>
              <a:t>Trabalhar</a:t>
            </a:r>
            <a:r>
              <a:rPr lang="en-US" dirty="0"/>
              <a:t> </a:t>
            </a:r>
            <a:r>
              <a:rPr lang="en-US" dirty="0" err="1"/>
              <a:t>em</a:t>
            </a:r>
            <a:r>
              <a:rPr lang="en-US" dirty="0"/>
              <a:t> pares</a:t>
            </a:r>
            <a:endParaRPr dirty="0"/>
          </a:p>
          <a:p>
            <a:pPr lvl="0">
              <a:buClr>
                <a:schemeClr val="dk1"/>
              </a:buClr>
              <a:buSzPts val="2800"/>
            </a:pPr>
            <a:r>
              <a:rPr lang="en-US" dirty="0"/>
              <a:t>Utilize </a:t>
            </a:r>
            <a:r>
              <a:rPr lang="en-US" dirty="0" err="1"/>
              <a:t>os</a:t>
            </a:r>
            <a:r>
              <a:rPr lang="en-US" dirty="0"/>
              <a:t> dados </a:t>
            </a:r>
            <a:r>
              <a:rPr lang="en-US" dirty="0" err="1"/>
              <a:t>sobre</a:t>
            </a:r>
            <a:r>
              <a:rPr lang="en-US" dirty="0"/>
              <a:t> a </a:t>
            </a:r>
            <a:r>
              <a:rPr lang="en-US" dirty="0" err="1"/>
              <a:t>idade</a:t>
            </a:r>
            <a:r>
              <a:rPr lang="en-US" dirty="0"/>
              <a:t> e o </a:t>
            </a:r>
            <a:r>
              <a:rPr lang="en-US" dirty="0" err="1"/>
              <a:t>sexo</a:t>
            </a:r>
            <a:r>
              <a:rPr lang="en-US" dirty="0"/>
              <a:t> dos </a:t>
            </a:r>
            <a:r>
              <a:rPr lang="en-US" dirty="0" err="1"/>
              <a:t>casos</a:t>
            </a:r>
            <a:r>
              <a:rPr lang="en-US" dirty="0"/>
              <a:t> </a:t>
            </a:r>
            <a:r>
              <a:rPr lang="en-US" dirty="0" err="1"/>
              <a:t>confirmados</a:t>
            </a:r>
            <a:r>
              <a:rPr lang="en-US" dirty="0"/>
              <a:t> </a:t>
            </a:r>
            <a:r>
              <a:rPr lang="en-US" dirty="0" err="1"/>
              <a:t>durante</a:t>
            </a:r>
            <a:r>
              <a:rPr lang="en-US" dirty="0"/>
              <a:t> um </a:t>
            </a:r>
            <a:r>
              <a:rPr lang="en-US" dirty="0" err="1"/>
              <a:t>surto</a:t>
            </a:r>
            <a:r>
              <a:rPr lang="en-US" dirty="0"/>
              <a:t> de </a:t>
            </a:r>
            <a:r>
              <a:rPr lang="en-US" dirty="0" err="1"/>
              <a:t>difteria</a:t>
            </a:r>
            <a:r>
              <a:rPr lang="en-US" dirty="0"/>
              <a:t> no </a:t>
            </a:r>
            <a:r>
              <a:rPr lang="en-US" dirty="0" err="1"/>
              <a:t>país</a:t>
            </a:r>
            <a:r>
              <a:rPr lang="en-US" dirty="0"/>
              <a:t> B </a:t>
            </a:r>
            <a:r>
              <a:rPr lang="en-US" dirty="0" err="1"/>
              <a:t>em</a:t>
            </a:r>
            <a:r>
              <a:rPr lang="en-US" dirty="0"/>
              <a:t> 2024 para </a:t>
            </a:r>
            <a:r>
              <a:rPr lang="en-US" dirty="0" err="1"/>
              <a:t>criar</a:t>
            </a:r>
            <a:r>
              <a:rPr lang="en-US" dirty="0"/>
              <a:t> um </a:t>
            </a:r>
            <a:r>
              <a:rPr lang="en-US" dirty="0" err="1"/>
              <a:t>gráfico</a:t>
            </a:r>
            <a:r>
              <a:rPr lang="en-US" dirty="0"/>
              <a:t> de barras </a:t>
            </a:r>
            <a:r>
              <a:rPr lang="en-US" dirty="0" err="1"/>
              <a:t>agrupadas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idade</a:t>
            </a:r>
            <a:r>
              <a:rPr lang="en-US" dirty="0"/>
              <a:t> e </a:t>
            </a:r>
            <a:r>
              <a:rPr lang="en-US" dirty="0" err="1"/>
              <a:t>sexo</a:t>
            </a:r>
            <a:r>
              <a:rPr lang="en-US" dirty="0"/>
              <a:t> </a:t>
            </a:r>
            <a:endParaRPr dirty="0"/>
          </a:p>
          <a:p>
            <a:pPr marL="287020" lvl="0" indent="-10922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955" name="Google Shape;955;p7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Criar</a:t>
            </a:r>
            <a:r>
              <a:rPr lang="en-US" dirty="0"/>
              <a:t> um </a:t>
            </a:r>
            <a:r>
              <a:rPr lang="en-US" dirty="0" err="1"/>
              <a:t>Gráfico</a:t>
            </a:r>
            <a:r>
              <a:rPr lang="en-US" dirty="0"/>
              <a:t> de Barras (2/2)</a:t>
            </a:r>
            <a:endParaRPr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3" name="Google Shape;963;p71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US" sz="24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Número de casos de difteria por idade e sexo,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US" sz="24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País B, 2024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sp>
        <p:nvSpPr>
          <p:cNvPr id="964" name="Google Shape;964;p7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Criar</a:t>
            </a:r>
            <a:r>
              <a:rPr lang="en-US" dirty="0"/>
              <a:t> um </a:t>
            </a:r>
            <a:r>
              <a:rPr lang="en-US" dirty="0" err="1"/>
              <a:t>Gráfico</a:t>
            </a:r>
            <a:r>
              <a:rPr lang="en-US" dirty="0"/>
              <a:t> de Barras </a:t>
            </a:r>
            <a:r>
              <a:rPr lang="en-US" dirty="0" err="1"/>
              <a:t>resposta</a:t>
            </a:r>
            <a:endParaRPr dirty="0"/>
          </a:p>
        </p:txBody>
      </p:sp>
      <p:graphicFrame>
        <p:nvGraphicFramePr>
          <p:cNvPr id="966" name="Google Shape;966;p71"/>
          <p:cNvGraphicFramePr/>
          <p:nvPr>
            <p:extLst>
              <p:ext uri="{D42A27DB-BD31-4B8C-83A1-F6EECF244321}">
                <p14:modId xmlns:p14="http://schemas.microsoft.com/office/powerpoint/2010/main" val="2018306464"/>
              </p:ext>
            </p:extLst>
          </p:nvPr>
        </p:nvGraphicFramePr>
        <p:xfrm>
          <a:off x="838200" y="2195524"/>
          <a:ext cx="10030394" cy="373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Google Shape;972;p72"/>
          <p:cNvSpPr txBox="1">
            <a:spLocks noGrp="1"/>
          </p:cNvSpPr>
          <p:nvPr>
            <p:ph type="body" sz="quarter" idx="17"/>
          </p:nvPr>
        </p:nvSpPr>
        <p:spPr>
          <a:xfrm>
            <a:off x="2292350" y="2634733"/>
            <a:ext cx="7607300" cy="15885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</a:pPr>
            <a:r>
              <a:rPr lang="en-US" dirty="0"/>
              <a:t>Mapas</a:t>
            </a:r>
            <a:endParaRPr dirty="0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Google Shape;978;p7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/>
              <a:t>Uso de </a:t>
            </a:r>
            <a:r>
              <a:rPr lang="en-US" dirty="0" err="1"/>
              <a:t>mapas</a:t>
            </a:r>
            <a:endParaRPr dirty="0"/>
          </a:p>
        </p:txBody>
      </p:sp>
      <p:sp>
        <p:nvSpPr>
          <p:cNvPr id="979" name="Google Shape;979;p73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sz="2800"/>
              <a:t>Para que são utilizados os mapas em epidemiologia? </a:t>
            </a:r>
            <a:endParaRPr/>
          </a:p>
          <a:p>
            <a:pPr marL="228600" lvl="0" indent="-508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980" name="Google Shape;980;p73" descr="Map with pin with solid fill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14801" y="2834134"/>
            <a:ext cx="2693400" cy="266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raphic 2" descr="Earth globe: Africa and Europe with solid fill">
            <a:extLst>
              <a:ext uri="{FF2B5EF4-FFF2-40B4-BE49-F238E27FC236}">
                <a16:creationId xmlns:a16="http://schemas.microsoft.com/office/drawing/2014/main" id="{3CD14F26-763C-8CDF-8695-22C6ED4455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83800" y="2834134"/>
            <a:ext cx="2743200" cy="2743200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Google Shape;986;p7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rgbClr val="E7C2F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/>
              <a:t>Uso de </a:t>
            </a:r>
            <a:r>
              <a:rPr lang="en-US" dirty="0" err="1"/>
              <a:t>mapas</a:t>
            </a:r>
            <a:r>
              <a:rPr lang="en-US" dirty="0"/>
              <a:t> </a:t>
            </a:r>
            <a:r>
              <a:rPr lang="en-US" dirty="0" err="1"/>
              <a:t>resposta</a:t>
            </a:r>
            <a:endParaRPr dirty="0"/>
          </a:p>
        </p:txBody>
      </p:sp>
      <p:sp>
        <p:nvSpPr>
          <p:cNvPr id="987" name="Google Shape;987;p74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 dirty="0" err="1"/>
              <a:t>Os</a:t>
            </a:r>
            <a:r>
              <a:rPr lang="en-US" sz="2800" dirty="0"/>
              <a:t> </a:t>
            </a:r>
            <a:r>
              <a:rPr lang="en-US" sz="2800" dirty="0" err="1"/>
              <a:t>mapas</a:t>
            </a:r>
            <a:r>
              <a:rPr lang="en-US" sz="2800" dirty="0"/>
              <a:t> </a:t>
            </a:r>
            <a:r>
              <a:rPr lang="en-US" sz="2800" dirty="0" err="1"/>
              <a:t>são</a:t>
            </a:r>
            <a:r>
              <a:rPr lang="en-US" sz="2800" dirty="0"/>
              <a:t> </a:t>
            </a:r>
            <a:r>
              <a:rPr lang="en-US" sz="2800" dirty="0" err="1"/>
              <a:t>gráficos</a:t>
            </a:r>
            <a:r>
              <a:rPr lang="en-US" sz="2800" dirty="0"/>
              <a:t> que </a:t>
            </a:r>
            <a:r>
              <a:rPr lang="en-US" sz="2800" dirty="0" err="1"/>
              <a:t>incluem</a:t>
            </a:r>
            <a:r>
              <a:rPr lang="en-US" sz="2800" dirty="0"/>
              <a:t> </a:t>
            </a:r>
            <a:r>
              <a:rPr lang="en-US" sz="2800" dirty="0" err="1"/>
              <a:t>coordenadas</a:t>
            </a:r>
            <a:r>
              <a:rPr lang="en-US" sz="2800" dirty="0"/>
              <a:t> </a:t>
            </a:r>
            <a:r>
              <a:rPr lang="en-US" sz="2800" dirty="0" err="1"/>
              <a:t>geográficas</a:t>
            </a:r>
            <a:r>
              <a:rPr lang="en-US" sz="2800" dirty="0"/>
              <a:t> para </a:t>
            </a:r>
            <a:r>
              <a:rPr lang="en-US" sz="2800" dirty="0" err="1"/>
              <a:t>ilustrar</a:t>
            </a:r>
            <a:r>
              <a:rPr lang="en-US" sz="2800" dirty="0"/>
              <a:t> a </a:t>
            </a:r>
            <a:r>
              <a:rPr lang="en-US" sz="2800" dirty="0" err="1"/>
              <a:t>presença</a:t>
            </a:r>
            <a:r>
              <a:rPr lang="en-US" sz="2800" dirty="0"/>
              <a:t> </a:t>
            </a:r>
            <a:r>
              <a:rPr lang="en-US" sz="2800" dirty="0" err="1"/>
              <a:t>ou</a:t>
            </a:r>
            <a:r>
              <a:rPr lang="en-US" sz="2800" dirty="0"/>
              <a:t> </a:t>
            </a:r>
            <a:r>
              <a:rPr lang="en-US" sz="2800" dirty="0" err="1"/>
              <a:t>ausência</a:t>
            </a:r>
            <a:r>
              <a:rPr lang="en-US" sz="2800" dirty="0"/>
              <a:t> de </a:t>
            </a:r>
            <a:r>
              <a:rPr lang="en-US" sz="2800" dirty="0" err="1"/>
              <a:t>uma</a:t>
            </a:r>
            <a:r>
              <a:rPr lang="en-US" sz="2800" dirty="0"/>
              <a:t> </a:t>
            </a:r>
            <a:r>
              <a:rPr lang="en-US" sz="2800" dirty="0" err="1"/>
              <a:t>variável</a:t>
            </a:r>
            <a:r>
              <a:rPr lang="en-US" sz="2800" dirty="0"/>
              <a:t> num </a:t>
            </a:r>
            <a:br>
              <a:rPr lang="en-US" sz="2800" dirty="0"/>
            </a:br>
            <a:r>
              <a:rPr lang="en-US" sz="2800" dirty="0"/>
              <a:t>local </a:t>
            </a:r>
            <a:r>
              <a:rPr lang="en-US" sz="2800" dirty="0" err="1"/>
              <a:t>específico</a:t>
            </a:r>
            <a:endParaRPr sz="2800" dirty="0"/>
          </a:p>
          <a:p>
            <a:pPr marL="228600" lvl="0" indent="-508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" name="Google Shape;993;p75"/>
          <p:cNvSpPr txBox="1">
            <a:spLocks noGrp="1"/>
          </p:cNvSpPr>
          <p:nvPr>
            <p:ph sz="half" idx="2"/>
          </p:nvPr>
        </p:nvSpPr>
        <p:spPr>
          <a:xfrm>
            <a:off x="838200" y="1478857"/>
            <a:ext cx="10760242" cy="4639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800"/>
              <a:buNone/>
            </a:pPr>
            <a:r>
              <a:rPr lang="en-US" dirty="0" err="1"/>
              <a:t>Os</a:t>
            </a:r>
            <a:r>
              <a:rPr lang="en-US" dirty="0"/>
              <a:t> </a:t>
            </a:r>
            <a:r>
              <a:rPr lang="en-US" dirty="0" err="1"/>
              <a:t>mapas</a:t>
            </a:r>
            <a:r>
              <a:rPr lang="en-US" dirty="0"/>
              <a:t> </a:t>
            </a:r>
            <a:r>
              <a:rPr lang="en-US" dirty="0" err="1"/>
              <a:t>descrevem</a:t>
            </a:r>
            <a:r>
              <a:rPr lang="en-US" dirty="0"/>
              <a:t> a </a:t>
            </a:r>
            <a:r>
              <a:rPr lang="en-US" dirty="0" err="1"/>
              <a:t>distribuição</a:t>
            </a:r>
            <a:r>
              <a:rPr lang="en-US" dirty="0"/>
              <a:t> </a:t>
            </a:r>
            <a:r>
              <a:rPr lang="en-US" dirty="0" err="1"/>
              <a:t>geográfica</a:t>
            </a:r>
            <a:r>
              <a:rPr lang="en-US" dirty="0"/>
              <a:t> da </a:t>
            </a:r>
            <a:r>
              <a:rPr lang="en-US" dirty="0" err="1"/>
              <a:t>doença</a:t>
            </a:r>
            <a:endParaRPr lang="en-US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800"/>
              <a:buNone/>
            </a:pPr>
            <a:r>
              <a:rPr lang="en-US" dirty="0" err="1"/>
              <a:t>Os</a:t>
            </a:r>
            <a:r>
              <a:rPr lang="en-US" dirty="0"/>
              <a:t> </a:t>
            </a:r>
            <a:r>
              <a:rPr lang="en-US" dirty="0" err="1"/>
              <a:t>dois</a:t>
            </a:r>
            <a:r>
              <a:rPr lang="en-US" dirty="0"/>
              <a:t> </a:t>
            </a:r>
            <a:r>
              <a:rPr lang="en-US" dirty="0" err="1"/>
              <a:t>tipos</a:t>
            </a:r>
            <a:r>
              <a:rPr lang="en-US" dirty="0"/>
              <a:t> </a:t>
            </a:r>
            <a:r>
              <a:rPr lang="en-US" dirty="0" err="1"/>
              <a:t>mais</a:t>
            </a:r>
            <a:r>
              <a:rPr lang="en-US" dirty="0"/>
              <a:t> </a:t>
            </a:r>
            <a:r>
              <a:rPr lang="en-US" dirty="0" err="1"/>
              <a:t>comuns</a:t>
            </a:r>
            <a:r>
              <a:rPr lang="en-US" dirty="0"/>
              <a:t> </a:t>
            </a:r>
            <a:r>
              <a:rPr lang="en-US" dirty="0" err="1"/>
              <a:t>são</a:t>
            </a:r>
            <a:r>
              <a:rPr lang="en-US" dirty="0"/>
              <a:t>: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b="1" dirty="0"/>
              <a:t>Mapas de </a:t>
            </a:r>
            <a:r>
              <a:rPr lang="en-US" b="1" dirty="0" err="1"/>
              <a:t>pontos</a:t>
            </a:r>
            <a:endParaRPr b="1" dirty="0"/>
          </a:p>
          <a:p>
            <a:pPr lvl="1">
              <a:buSzPts val="2400"/>
              <a:buFont typeface="Noto Sans Symbols"/>
              <a:buChar char="▪"/>
            </a:pPr>
            <a:r>
              <a:rPr lang="en-US" dirty="0" err="1"/>
              <a:t>Os</a:t>
            </a:r>
            <a:r>
              <a:rPr lang="en-US" dirty="0"/>
              <a:t> </a:t>
            </a:r>
            <a:r>
              <a:rPr lang="en-US" dirty="0" err="1"/>
              <a:t>símbolos</a:t>
            </a:r>
            <a:r>
              <a:rPr lang="en-US" dirty="0"/>
              <a:t> </a:t>
            </a:r>
            <a:r>
              <a:rPr lang="en-US" dirty="0" err="1"/>
              <a:t>representam</a:t>
            </a:r>
            <a:r>
              <a:rPr lang="en-US" dirty="0"/>
              <a:t> a </a:t>
            </a:r>
            <a:r>
              <a:rPr lang="en-US" dirty="0" err="1"/>
              <a:t>localização</a:t>
            </a:r>
            <a:r>
              <a:rPr lang="en-US" dirty="0"/>
              <a:t> de </a:t>
            </a:r>
            <a:r>
              <a:rPr lang="en-US" dirty="0" err="1"/>
              <a:t>pessoas</a:t>
            </a:r>
            <a:r>
              <a:rPr lang="en-US" dirty="0"/>
              <a:t> </a:t>
            </a:r>
            <a:r>
              <a:rPr lang="en-US" dirty="0" err="1"/>
              <a:t>doentes</a:t>
            </a:r>
            <a:r>
              <a:rPr lang="en-US" dirty="0"/>
              <a:t>, </a:t>
            </a:r>
            <a:r>
              <a:rPr lang="en-US" dirty="0" err="1"/>
              <a:t>animais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 err="1"/>
              <a:t>evento</a:t>
            </a:r>
            <a:r>
              <a:rPr lang="en-US" dirty="0"/>
              <a:t> de </a:t>
            </a:r>
            <a:r>
              <a:rPr lang="en-US" dirty="0" err="1"/>
              <a:t>saúde</a:t>
            </a:r>
            <a:endParaRPr dirty="0"/>
          </a:p>
          <a:p>
            <a:pPr lvl="1">
              <a:buSzPts val="2400"/>
              <a:buFont typeface="Noto Sans Symbols"/>
              <a:buChar char="▪"/>
            </a:pPr>
            <a:r>
              <a:rPr lang="en-US" dirty="0" err="1"/>
              <a:t>Os</a:t>
            </a:r>
            <a:r>
              <a:rPr lang="en-US" dirty="0"/>
              <a:t> </a:t>
            </a:r>
            <a:r>
              <a:rPr lang="en-US" dirty="0" err="1"/>
              <a:t>símbolos</a:t>
            </a:r>
            <a:r>
              <a:rPr lang="en-US" dirty="0"/>
              <a:t> </a:t>
            </a:r>
            <a:r>
              <a:rPr lang="en-US" dirty="0" err="1"/>
              <a:t>podem</a:t>
            </a:r>
            <a:r>
              <a:rPr lang="en-US" dirty="0"/>
              <a:t> ser </a:t>
            </a:r>
            <a:r>
              <a:rPr lang="en-US" dirty="0" err="1"/>
              <a:t>proporcionais</a:t>
            </a:r>
            <a:r>
              <a:rPr lang="en-US" dirty="0"/>
              <a:t> </a:t>
            </a:r>
            <a:r>
              <a:rPr lang="en-US" dirty="0" err="1"/>
              <a:t>ao</a:t>
            </a:r>
            <a:r>
              <a:rPr lang="en-US" dirty="0"/>
              <a:t> </a:t>
            </a:r>
            <a:r>
              <a:rPr lang="en-US" dirty="0" err="1"/>
              <a:t>número</a:t>
            </a:r>
            <a:r>
              <a:rPr lang="en-US" dirty="0"/>
              <a:t> de </a:t>
            </a:r>
            <a:r>
              <a:rPr lang="en-US" dirty="0" err="1"/>
              <a:t>casos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b="1" dirty="0"/>
              <a:t>Mapas de </a:t>
            </a:r>
            <a:r>
              <a:rPr lang="en-US" b="1" dirty="0" err="1"/>
              <a:t>áreas</a:t>
            </a:r>
            <a:endParaRPr b="1" dirty="0"/>
          </a:p>
          <a:p>
            <a:pPr marL="685800" lvl="1" indent="-228600" algn="l" rtl="0">
              <a:lnSpc>
                <a:spcPct val="100000"/>
              </a:lnSpc>
              <a:buSzPts val="2400"/>
              <a:buFont typeface="Noto Sans Symbols"/>
              <a:buChar char="▪"/>
            </a:pPr>
            <a:r>
              <a:rPr lang="en-US" dirty="0"/>
              <a:t>O </a:t>
            </a:r>
            <a:r>
              <a:rPr lang="en-US" dirty="0" err="1"/>
              <a:t>sombreado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a </a:t>
            </a:r>
            <a:r>
              <a:rPr lang="en-US" dirty="0" err="1"/>
              <a:t>cor</a:t>
            </a:r>
            <a:r>
              <a:rPr lang="en-US" dirty="0"/>
              <a:t> </a:t>
            </a:r>
            <a:r>
              <a:rPr lang="en-US" dirty="0" err="1"/>
              <a:t>representam</a:t>
            </a:r>
            <a:r>
              <a:rPr lang="en-US" dirty="0"/>
              <a:t> </a:t>
            </a:r>
            <a:r>
              <a:rPr lang="en-US" dirty="0" err="1"/>
              <a:t>variações</a:t>
            </a:r>
            <a:r>
              <a:rPr lang="en-US" dirty="0"/>
              <a:t> </a:t>
            </a:r>
            <a:r>
              <a:rPr lang="en-US" dirty="0" err="1"/>
              <a:t>nas</a:t>
            </a:r>
            <a:r>
              <a:rPr lang="en-US" dirty="0"/>
              <a:t> </a:t>
            </a:r>
            <a:r>
              <a:rPr lang="en-US" dirty="0" err="1"/>
              <a:t>contagens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taxas</a:t>
            </a:r>
            <a:r>
              <a:rPr lang="en-US" dirty="0"/>
              <a:t> de </a:t>
            </a:r>
            <a:r>
              <a:rPr lang="en-US" dirty="0" err="1"/>
              <a:t>doença</a:t>
            </a:r>
            <a:endParaRPr dirty="0"/>
          </a:p>
          <a:p>
            <a:pPr marL="0" lvl="0" indent="0" algn="l" rtl="0">
              <a:lnSpc>
                <a:spcPct val="100000"/>
              </a:lnSpc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994" name="Google Shape;994;p7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/>
              <a:t>Mapas</a:t>
            </a:r>
            <a:endParaRPr dirty="0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Google Shape;1002;p7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/>
              <a:t>Mapa de </a:t>
            </a:r>
            <a:r>
              <a:rPr lang="en-US" dirty="0" err="1"/>
              <a:t>pontos</a:t>
            </a:r>
            <a:r>
              <a:rPr lang="en-US" dirty="0"/>
              <a:t>: </a:t>
            </a:r>
            <a:r>
              <a:rPr lang="en-US" dirty="0" err="1"/>
              <a:t>exemplo</a:t>
            </a:r>
            <a:endParaRPr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F01BC9-C2A6-6EAF-3DCF-B6A076AA8AF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624263" y="6522265"/>
            <a:ext cx="7914284" cy="179326"/>
          </a:xfrm>
        </p:spPr>
        <p:txBody>
          <a:bodyPr/>
          <a:lstStyle/>
          <a:p>
            <a:r>
              <a:rPr lang="en-US" dirty="0"/>
              <a:t>CDC. Principles of Epidemiology (</a:t>
            </a:r>
            <a:r>
              <a:rPr lang="en-US" dirty="0" err="1"/>
              <a:t>Princípios</a:t>
            </a:r>
            <a:r>
              <a:rPr lang="en-US" dirty="0"/>
              <a:t> de </a:t>
            </a:r>
            <a:r>
              <a:rPr lang="en-US" dirty="0" err="1"/>
              <a:t>Epidemiologia</a:t>
            </a:r>
            <a:r>
              <a:rPr lang="en-US" dirty="0"/>
              <a:t>), 3ª </a:t>
            </a:r>
            <a:r>
              <a:rPr lang="en-US" dirty="0" err="1"/>
              <a:t>edição</a:t>
            </a:r>
            <a:r>
              <a:rPr lang="en-US" dirty="0"/>
              <a:t>. Atlanta: CDC, 2006, </a:t>
            </a:r>
            <a:r>
              <a:rPr lang="en-US" dirty="0" err="1"/>
              <a:t>depois</a:t>
            </a:r>
            <a:r>
              <a:rPr lang="en-US" dirty="0"/>
              <a:t> de Snow.</a:t>
            </a:r>
          </a:p>
          <a:p>
            <a:endParaRPr lang="en-US" dirty="0"/>
          </a:p>
        </p:txBody>
      </p:sp>
      <p:pic>
        <p:nvPicPr>
          <p:cNvPr id="1004" name="Google Shape;1004;p76"/>
          <p:cNvPicPr preferRelativeResize="0"/>
          <p:nvPr/>
        </p:nvPicPr>
        <p:blipFill rotWithShape="1">
          <a:blip r:embed="rId3">
            <a:alphaModFix/>
          </a:blip>
          <a:srcRect l="3691" t="13327" r="4031" b="1111"/>
          <a:stretch/>
        </p:blipFill>
        <p:spPr>
          <a:xfrm>
            <a:off x="3884724" y="2118020"/>
            <a:ext cx="4422550" cy="4372109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</p:pic>
      <p:sp>
        <p:nvSpPr>
          <p:cNvPr id="1005" name="Google Shape;1005;p76"/>
          <p:cNvSpPr txBox="1"/>
          <p:nvPr/>
        </p:nvSpPr>
        <p:spPr>
          <a:xfrm>
            <a:off x="838201" y="1287023"/>
            <a:ext cx="1051560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Distribuição dos casos de cólera e dos poços de água implicados,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Zona de Golden Square em Londres, 1854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Google Shape;1012;p7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/>
              <a:t>Mapa da </a:t>
            </a:r>
            <a:r>
              <a:rPr lang="en-US" dirty="0" err="1"/>
              <a:t>área</a:t>
            </a:r>
            <a:r>
              <a:rPr lang="en-US" dirty="0"/>
              <a:t>: </a:t>
            </a:r>
            <a:r>
              <a:rPr lang="en-US" dirty="0" err="1"/>
              <a:t>exemplo</a:t>
            </a:r>
            <a:endParaRPr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B35E6A-271A-3C03-D1C3-6BD1AEA1660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442411" y="6510232"/>
            <a:ext cx="7096136" cy="219056"/>
          </a:xfrm>
        </p:spPr>
        <p:txBody>
          <a:bodyPr/>
          <a:lstStyle/>
          <a:p>
            <a:r>
              <a:rPr lang="en-US" dirty="0"/>
              <a:t>OMS. </a:t>
            </a:r>
            <a:r>
              <a:rPr lang="en-US" dirty="0" err="1"/>
              <a:t>Madagáscar</a:t>
            </a:r>
            <a:r>
              <a:rPr lang="en-US" dirty="0"/>
              <a:t>: </a:t>
            </a:r>
            <a:r>
              <a:rPr lang="en-US" dirty="0" err="1"/>
              <a:t>Relatório</a:t>
            </a:r>
            <a:r>
              <a:rPr lang="en-US" dirty="0"/>
              <a:t> da </a:t>
            </a:r>
            <a:r>
              <a:rPr lang="en-US" dirty="0" err="1"/>
              <a:t>Situação</a:t>
            </a:r>
            <a:r>
              <a:rPr lang="en-US" dirty="0"/>
              <a:t> Externa 12. 20 de </a:t>
            </a:r>
            <a:r>
              <a:rPr lang="en-US" dirty="0" err="1"/>
              <a:t>Novembro</a:t>
            </a:r>
            <a:r>
              <a:rPr lang="en-US" dirty="0"/>
              <a:t> de 2017, </a:t>
            </a:r>
            <a:r>
              <a:rPr lang="en-US" dirty="0" err="1"/>
              <a:t>Genebra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1014" name="Google Shape;1014;p77"/>
          <p:cNvSpPr txBox="1"/>
          <p:nvPr/>
        </p:nvSpPr>
        <p:spPr>
          <a:xfrm>
            <a:off x="838200" y="1295573"/>
            <a:ext cx="10515600" cy="54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Noto Sans Symbols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Distribuição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geográfica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dos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casos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peste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Madagascar, 2017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015" name="Google Shape;1015;p7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09602" y="1828800"/>
            <a:ext cx="3524597" cy="455074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cxnSp>
        <p:nvCxnSpPr>
          <p:cNvPr id="1016" name="Google Shape;1016;p77"/>
          <p:cNvCxnSpPr/>
          <p:nvPr/>
        </p:nvCxnSpPr>
        <p:spPr>
          <a:xfrm flipH="1">
            <a:off x="5516573" y="3019425"/>
            <a:ext cx="852064" cy="2224088"/>
          </a:xfrm>
          <a:prstGeom prst="straightConnector1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017" name="Google Shape;1017;p77"/>
          <p:cNvCxnSpPr>
            <a:cxnSpLocks/>
          </p:cNvCxnSpPr>
          <p:nvPr/>
        </p:nvCxnSpPr>
        <p:spPr>
          <a:xfrm flipH="1">
            <a:off x="5524501" y="5119200"/>
            <a:ext cx="844136" cy="1157775"/>
          </a:xfrm>
          <a:prstGeom prst="straightConnector1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018" name="Google Shape;1018;p77"/>
          <p:cNvGrpSpPr/>
          <p:nvPr/>
        </p:nvGrpSpPr>
        <p:grpSpPr>
          <a:xfrm>
            <a:off x="6368638" y="3019425"/>
            <a:ext cx="3634899" cy="2169496"/>
            <a:chOff x="4844637" y="3019425"/>
            <a:chExt cx="3634899" cy="2169496"/>
          </a:xfrm>
        </p:grpSpPr>
        <p:pic>
          <p:nvPicPr>
            <p:cNvPr id="1019" name="Google Shape;1019;p77"/>
            <p:cNvPicPr preferRelativeResize="0"/>
            <p:nvPr/>
          </p:nvPicPr>
          <p:blipFill rotWithShape="1">
            <a:blip r:embed="rId3">
              <a:alphaModFix/>
            </a:blip>
            <a:srcRect l="44864" t="74513"/>
            <a:stretch/>
          </p:blipFill>
          <p:spPr>
            <a:xfrm>
              <a:off x="4844637" y="3019425"/>
              <a:ext cx="3634899" cy="216949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20" name="Google Shape;1020;p77"/>
            <p:cNvSpPr txBox="1"/>
            <p:nvPr/>
          </p:nvSpPr>
          <p:spPr>
            <a:xfrm>
              <a:off x="4998720" y="3084969"/>
              <a:ext cx="1072896" cy="369332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Casos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1026;p7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/>
              <a:t>Sistemas de </a:t>
            </a:r>
            <a:r>
              <a:rPr lang="en-US" dirty="0" err="1"/>
              <a:t>Vigilância</a:t>
            </a:r>
            <a:endParaRPr dirty="0"/>
          </a:p>
        </p:txBody>
      </p:sp>
      <p:sp>
        <p:nvSpPr>
          <p:cNvPr id="1027" name="Google Shape;1027;p78"/>
          <p:cNvSpPr txBox="1"/>
          <p:nvPr/>
        </p:nvSpPr>
        <p:spPr>
          <a:xfrm>
            <a:off x="4891311" y="2316803"/>
            <a:ext cx="196669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Compilar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28" name="Google Shape;1028;p78"/>
          <p:cNvSpPr txBox="1"/>
          <p:nvPr/>
        </p:nvSpPr>
        <p:spPr>
          <a:xfrm>
            <a:off x="6946196" y="2112219"/>
            <a:ext cx="1790300" cy="54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Analisar e interpretar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29" name="Google Shape;1029;p78"/>
          <p:cNvSpPr txBox="1"/>
          <p:nvPr/>
        </p:nvSpPr>
        <p:spPr>
          <a:xfrm>
            <a:off x="8736496" y="2309566"/>
            <a:ext cx="211372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Comunicar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0" name="Google Shape;1030;p78"/>
          <p:cNvSpPr txBox="1"/>
          <p:nvPr/>
        </p:nvSpPr>
        <p:spPr>
          <a:xfrm>
            <a:off x="2924607" y="2309566"/>
            <a:ext cx="195800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Coletar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1031" name="Google Shape;1031;p78"/>
          <p:cNvGraphicFramePr/>
          <p:nvPr>
            <p:extLst>
              <p:ext uri="{D42A27DB-BD31-4B8C-83A1-F6EECF244321}">
                <p14:modId xmlns:p14="http://schemas.microsoft.com/office/powerpoint/2010/main" val="2671358097"/>
              </p:ext>
            </p:extLst>
          </p:nvPr>
        </p:nvGraphicFramePr>
        <p:xfrm>
          <a:off x="1341783" y="2803236"/>
          <a:ext cx="9519050" cy="292619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686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06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56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936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226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17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dirty="0" err="1">
                          <a:solidFill>
                            <a:schemeClr val="dk1"/>
                          </a:solidFill>
                        </a:rPr>
                        <a:t>Planejamento</a:t>
                      </a:r>
                      <a:endParaRPr b="1"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dirty="0">
                          <a:solidFill>
                            <a:schemeClr val="dk1"/>
                          </a:solidFill>
                        </a:rPr>
                        <a:t>Coleta de dados</a:t>
                      </a:r>
                      <a:endParaRPr b="1"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dirty="0" err="1">
                          <a:solidFill>
                            <a:schemeClr val="dk1"/>
                          </a:solidFill>
                        </a:rPr>
                        <a:t>Compartilhamento</a:t>
                      </a:r>
                      <a:r>
                        <a:rPr lang="en-US" sz="1800" b="1" dirty="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pt-BR" b="1" dirty="0"/>
                        <a:t>de dados</a:t>
                      </a:r>
                      <a:endParaRPr b="1"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>
                          <a:solidFill>
                            <a:schemeClr val="dk1"/>
                          </a:solidFill>
                        </a:rPr>
                        <a:t>Análise de dados</a:t>
                      </a:r>
                      <a:endParaRPr b="1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>
                          <a:solidFill>
                            <a:schemeClr val="dk1"/>
                          </a:solidFill>
                        </a:rPr>
                        <a:t>Divulgação dos resultados</a:t>
                      </a:r>
                      <a:endParaRPr b="1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 gridSpan="5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 err="1">
                          <a:solidFill>
                            <a:schemeClr val="dk1"/>
                          </a:solidFill>
                        </a:rPr>
                        <a:t>Realizado</a:t>
                      </a: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dk1"/>
                          </a:solidFill>
                        </a:rPr>
                        <a:t>separadamente</a:t>
                      </a: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dk1"/>
                          </a:solidFill>
                        </a:rPr>
                        <a:t>em</a:t>
                      </a: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dk1"/>
                          </a:solidFill>
                        </a:rPr>
                        <a:t>cada</a:t>
                      </a: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dk1"/>
                          </a:solidFill>
                        </a:rPr>
                        <a:t>setor</a:t>
                      </a:r>
                      <a:endParaRPr dirty="0"/>
                    </a:p>
                  </a:txBody>
                  <a:tcPr marL="91450" marR="91450" marT="91450" marB="9145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50">
                <a:tc gridSpan="5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 err="1">
                          <a:solidFill>
                            <a:schemeClr val="dk1"/>
                          </a:solidFill>
                        </a:rPr>
                        <a:t>Realizado</a:t>
                      </a: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dk1"/>
                          </a:solidFill>
                        </a:rPr>
                        <a:t>por</a:t>
                      </a: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 um </a:t>
                      </a:r>
                      <a:r>
                        <a:rPr lang="en-US" sz="1800" dirty="0" err="1">
                          <a:solidFill>
                            <a:schemeClr val="dk1"/>
                          </a:solidFill>
                        </a:rPr>
                        <a:t>único</a:t>
                      </a: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dk1"/>
                          </a:solidFill>
                        </a:rPr>
                        <a:t>setor</a:t>
                      </a: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 para </a:t>
                      </a:r>
                      <a:r>
                        <a:rPr lang="en-US" sz="1800" dirty="0" err="1">
                          <a:solidFill>
                            <a:schemeClr val="dk1"/>
                          </a:solidFill>
                        </a:rPr>
                        <a:t>todos</a:t>
                      </a: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dk1"/>
                          </a:solidFill>
                        </a:rPr>
                        <a:t>os</a:t>
                      </a: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dk1"/>
                          </a:solidFill>
                        </a:rPr>
                        <a:t>componentes</a:t>
                      </a:r>
                      <a:endParaRPr dirty="0"/>
                    </a:p>
                  </a:txBody>
                  <a:tcPr marL="91450" marR="91450" marT="91450" marB="9145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50">
                <a:tc gridSpan="5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Consulta </a:t>
                      </a:r>
                      <a:r>
                        <a:rPr lang="en-US" sz="1800" dirty="0" err="1">
                          <a:solidFill>
                            <a:schemeClr val="dk1"/>
                          </a:solidFill>
                        </a:rPr>
                        <a:t>intersetorial</a:t>
                      </a: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; </a:t>
                      </a:r>
                      <a:r>
                        <a:rPr lang="en-US" sz="1800" dirty="0" err="1">
                          <a:solidFill>
                            <a:schemeClr val="dk1"/>
                          </a:solidFill>
                        </a:rPr>
                        <a:t>intercâmbio</a:t>
                      </a: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 regular de dados</a:t>
                      </a:r>
                      <a:endParaRPr dirty="0"/>
                    </a:p>
                  </a:txBody>
                  <a:tcPr marL="91450" marR="91450" marT="91450" marB="9145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50">
                <a:tc gridSpan="5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 err="1">
                          <a:solidFill>
                            <a:schemeClr val="dk1"/>
                          </a:solidFill>
                        </a:rPr>
                        <a:t>Algumas</a:t>
                      </a: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dk1"/>
                          </a:solidFill>
                        </a:rPr>
                        <a:t>atividades</a:t>
                      </a: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dk1"/>
                          </a:solidFill>
                        </a:rPr>
                        <a:t>conjuntas</a:t>
                      </a: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; </a:t>
                      </a:r>
                      <a:r>
                        <a:rPr lang="en-US" sz="1800" dirty="0" err="1">
                          <a:solidFill>
                            <a:schemeClr val="dk1"/>
                          </a:solidFill>
                        </a:rPr>
                        <a:t>realizadas</a:t>
                      </a: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dk1"/>
                          </a:solidFill>
                        </a:rPr>
                        <a:t>por</a:t>
                      </a: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 um </a:t>
                      </a:r>
                      <a:r>
                        <a:rPr lang="en-US" sz="1800" dirty="0" err="1">
                          <a:solidFill>
                            <a:schemeClr val="dk1"/>
                          </a:solidFill>
                        </a:rPr>
                        <a:t>grupo</a:t>
                      </a: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 de </a:t>
                      </a:r>
                      <a:r>
                        <a:rPr lang="en-US" sz="1800" dirty="0" err="1">
                          <a:solidFill>
                            <a:schemeClr val="dk1"/>
                          </a:solidFill>
                        </a:rPr>
                        <a:t>trabalho</a:t>
                      </a: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 multi-</a:t>
                      </a:r>
                      <a:r>
                        <a:rPr lang="en-US" sz="1800" dirty="0" err="1">
                          <a:solidFill>
                            <a:schemeClr val="dk1"/>
                          </a:solidFill>
                        </a:rPr>
                        <a:t>setorial</a:t>
                      </a: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 </a:t>
                      </a:r>
                      <a:endParaRPr dirty="0"/>
                    </a:p>
                  </a:txBody>
                  <a:tcPr marL="91450" marR="91450" marT="91450" marB="9145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50">
                <a:tc gridSpan="5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 err="1">
                          <a:solidFill>
                            <a:schemeClr val="dk1"/>
                          </a:solidFill>
                        </a:rPr>
                        <a:t>Vigilância</a:t>
                      </a: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dk1"/>
                          </a:solidFill>
                        </a:rPr>
                        <a:t>realizada</a:t>
                      </a: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dk1"/>
                          </a:solidFill>
                        </a:rPr>
                        <a:t>conjuntamente</a:t>
                      </a: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 com um </a:t>
                      </a:r>
                      <a:r>
                        <a:rPr lang="en-US" sz="1800" dirty="0" err="1">
                          <a:solidFill>
                            <a:schemeClr val="dk1"/>
                          </a:solidFill>
                        </a:rPr>
                        <a:t>organismo</a:t>
                      </a: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dk1"/>
                          </a:solidFill>
                        </a:rPr>
                        <a:t>multissetorial</a:t>
                      </a:r>
                      <a:endParaRPr dirty="0"/>
                    </a:p>
                  </a:txBody>
                  <a:tcPr marL="91450" marR="91450" marT="91450" marB="9145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32" name="Google Shape;1032;p78"/>
          <p:cNvSpPr txBox="1"/>
          <p:nvPr/>
        </p:nvSpPr>
        <p:spPr>
          <a:xfrm rot="-5400000">
            <a:off x="-334795" y="3912333"/>
            <a:ext cx="2345990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Possíveis graus de colaboração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3" name="Google Shape;1033;p78"/>
          <p:cNvSpPr txBox="1"/>
          <p:nvPr/>
        </p:nvSpPr>
        <p:spPr>
          <a:xfrm>
            <a:off x="3338109" y="1488714"/>
            <a:ext cx="551578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Etapas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do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processo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vigilância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4" name="Google Shape;1034;p78"/>
          <p:cNvSpPr/>
          <p:nvPr/>
        </p:nvSpPr>
        <p:spPr>
          <a:xfrm>
            <a:off x="6946196" y="2106427"/>
            <a:ext cx="1790300" cy="64008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0099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5808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35" name="Google Shape;1035;p78"/>
          <p:cNvSpPr txBox="1"/>
          <p:nvPr/>
        </p:nvSpPr>
        <p:spPr>
          <a:xfrm>
            <a:off x="2924607" y="6341269"/>
            <a:ext cx="6675120" cy="2112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2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Adaptado de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Bordier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M, et al. agosto de 2020. Caraterísticas dos sistemas de vigilância One Health: uma revisão sistemática da literatura. </a:t>
            </a:r>
            <a:r>
              <a:rPr kumimoji="0" lang="en-US" sz="1200" b="0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  <a:hlinkClick r:id="rId3"/>
              </a:rPr>
              <a:t>https://doi.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  <a:hlinkClick r:id="rId3"/>
              </a:rPr>
              <a:t>org/10.1016/j.prevetmed.2018.10.005 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Google Shape;1041;p79"/>
          <p:cNvSpPr txBox="1">
            <a:spLocks noGrp="1"/>
          </p:cNvSpPr>
          <p:nvPr>
            <p:ph type="title"/>
          </p:nvPr>
        </p:nvSpPr>
        <p:spPr>
          <a:xfrm>
            <a:off x="838200" y="0"/>
            <a:ext cx="10515600" cy="125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sz="4200" dirty="0" err="1"/>
              <a:t>Apresentação</a:t>
            </a:r>
            <a:r>
              <a:rPr lang="en-US" sz="4200" dirty="0"/>
              <a:t> de dados </a:t>
            </a:r>
            <a:r>
              <a:rPr lang="en-US" sz="4200" dirty="0" err="1"/>
              <a:t>utilizando</a:t>
            </a:r>
            <a:r>
              <a:rPr lang="en-US" sz="4200" dirty="0"/>
              <a:t> o </a:t>
            </a:r>
            <a:r>
              <a:rPr lang="en-US" sz="4200" dirty="0" err="1"/>
              <a:t>Antraz</a:t>
            </a:r>
            <a:r>
              <a:rPr lang="en-US" sz="4200" dirty="0"/>
              <a:t> </a:t>
            </a:r>
            <a:r>
              <a:rPr lang="en-US" sz="4200" dirty="0" err="1"/>
              <a:t>como</a:t>
            </a:r>
            <a:r>
              <a:rPr lang="en-US" sz="4200" dirty="0"/>
              <a:t> um </a:t>
            </a:r>
            <a:r>
              <a:rPr lang="en-US" sz="4200" dirty="0" err="1"/>
              <a:t>exemplo</a:t>
            </a:r>
            <a:r>
              <a:rPr lang="en-US" sz="4200" dirty="0"/>
              <a:t> de </a:t>
            </a:r>
            <a:r>
              <a:rPr lang="en-US" sz="4200" dirty="0" err="1"/>
              <a:t>saúde</a:t>
            </a:r>
            <a:r>
              <a:rPr lang="en-US" sz="4200" dirty="0"/>
              <a:t>: </a:t>
            </a:r>
            <a:r>
              <a:rPr lang="en-US" sz="4200" dirty="0" err="1"/>
              <a:t>Parte</a:t>
            </a:r>
            <a:r>
              <a:rPr lang="en-US" sz="4200" dirty="0"/>
              <a:t> I</a:t>
            </a:r>
            <a:endParaRPr sz="4200" dirty="0"/>
          </a:p>
        </p:txBody>
      </p:sp>
      <p:sp>
        <p:nvSpPr>
          <p:cNvPr id="1042" name="Google Shape;1042;p79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n-US" dirty="0" err="1"/>
              <a:t>Carbúnculo</a:t>
            </a:r>
            <a:r>
              <a:rPr lang="en-US" dirty="0"/>
              <a:t>/</a:t>
            </a:r>
            <a:r>
              <a:rPr lang="en-US" dirty="0" err="1"/>
              <a:t>Antraz</a:t>
            </a:r>
            <a:r>
              <a:rPr lang="en-US" dirty="0"/>
              <a:t> - </a:t>
            </a:r>
            <a:r>
              <a:rPr lang="en-US" dirty="0" err="1"/>
              <a:t>causado</a:t>
            </a:r>
            <a:r>
              <a:rPr lang="en-US" dirty="0"/>
              <a:t> pela </a:t>
            </a:r>
            <a:r>
              <a:rPr lang="en-US" dirty="0" err="1"/>
              <a:t>bactéria</a:t>
            </a:r>
            <a:r>
              <a:rPr lang="en-US" dirty="0"/>
              <a:t> </a:t>
            </a:r>
            <a:r>
              <a:rPr lang="en-US" i="1" dirty="0"/>
              <a:t>Bacillus anthracis</a:t>
            </a:r>
          </a:p>
          <a:p>
            <a:pPr lvl="1">
              <a:buSzPts val="2400"/>
            </a:pPr>
            <a:r>
              <a:rPr lang="en-US" dirty="0"/>
              <a:t>Quando um animal </a:t>
            </a:r>
            <a:r>
              <a:rPr lang="en-US" dirty="0" err="1"/>
              <a:t>infectado</a:t>
            </a:r>
            <a:r>
              <a:rPr lang="en-US" dirty="0"/>
              <a:t> </a:t>
            </a:r>
            <a:r>
              <a:rPr lang="en-US" dirty="0" err="1"/>
              <a:t>morre</a:t>
            </a:r>
            <a:r>
              <a:rPr lang="en-US" dirty="0"/>
              <a:t>, a </a:t>
            </a:r>
            <a:r>
              <a:rPr lang="en-US" dirty="0" err="1"/>
              <a:t>bactéria</a:t>
            </a:r>
            <a:r>
              <a:rPr lang="en-US" dirty="0"/>
              <a:t> </a:t>
            </a:r>
            <a:r>
              <a:rPr lang="en-US" dirty="0" err="1"/>
              <a:t>transforma</a:t>
            </a:r>
            <a:r>
              <a:rPr lang="en-US" dirty="0"/>
              <a:t>-se </a:t>
            </a:r>
            <a:r>
              <a:rPr lang="en-US" dirty="0" err="1"/>
              <a:t>em</a:t>
            </a:r>
            <a:r>
              <a:rPr lang="en-US" dirty="0"/>
              <a:t> </a:t>
            </a:r>
            <a:r>
              <a:rPr lang="en-US" dirty="0" err="1"/>
              <a:t>esporos</a:t>
            </a:r>
            <a:r>
              <a:rPr lang="en-US" dirty="0"/>
              <a:t> </a:t>
            </a:r>
            <a:r>
              <a:rPr lang="en-US" dirty="0" err="1"/>
              <a:t>quando</a:t>
            </a:r>
            <a:r>
              <a:rPr lang="en-US" dirty="0"/>
              <a:t> </a:t>
            </a:r>
            <a:r>
              <a:rPr lang="en-US" dirty="0" err="1"/>
              <a:t>exposta</a:t>
            </a:r>
            <a:r>
              <a:rPr lang="en-US" dirty="0"/>
              <a:t> </a:t>
            </a:r>
            <a:r>
              <a:rPr lang="en-US" dirty="0" err="1"/>
              <a:t>ao</a:t>
            </a:r>
            <a:r>
              <a:rPr lang="en-US" dirty="0"/>
              <a:t> </a:t>
            </a:r>
            <a:r>
              <a:rPr lang="en-US" dirty="0" err="1"/>
              <a:t>oxigênio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dirty="0" err="1"/>
              <a:t>Os</a:t>
            </a:r>
            <a:r>
              <a:rPr lang="en-US" dirty="0"/>
              <a:t> </a:t>
            </a:r>
            <a:r>
              <a:rPr lang="en-US" dirty="0" err="1"/>
              <a:t>seres</a:t>
            </a:r>
            <a:r>
              <a:rPr lang="en-US" dirty="0"/>
              <a:t> </a:t>
            </a:r>
            <a:r>
              <a:rPr lang="en-US" dirty="0" err="1"/>
              <a:t>humanos</a:t>
            </a:r>
            <a:r>
              <a:rPr lang="en-US" dirty="0"/>
              <a:t> </a:t>
            </a:r>
            <a:r>
              <a:rPr lang="en-US" dirty="0" err="1"/>
              <a:t>são</a:t>
            </a:r>
            <a:r>
              <a:rPr lang="en-US" dirty="0"/>
              <a:t> </a:t>
            </a:r>
            <a:r>
              <a:rPr lang="en-US" dirty="0" err="1"/>
              <a:t>infectados</a:t>
            </a:r>
            <a:r>
              <a:rPr lang="en-US" dirty="0"/>
              <a:t> </a:t>
            </a:r>
            <a:r>
              <a:rPr lang="en-US" dirty="0" err="1"/>
              <a:t>quando</a:t>
            </a:r>
            <a:r>
              <a:rPr lang="en-US" dirty="0"/>
              <a:t>:</a:t>
            </a:r>
            <a:endParaRPr dirty="0"/>
          </a:p>
          <a:p>
            <a:pPr lvl="1">
              <a:buSzPts val="2400"/>
            </a:pPr>
            <a:r>
              <a:rPr lang="en-US" dirty="0" err="1"/>
              <a:t>Comem</a:t>
            </a:r>
            <a:r>
              <a:rPr lang="en-US" dirty="0"/>
              <a:t> </a:t>
            </a:r>
            <a:r>
              <a:rPr lang="en-US" dirty="0" err="1"/>
              <a:t>produtos</a:t>
            </a:r>
            <a:r>
              <a:rPr lang="en-US" dirty="0"/>
              <a:t> </a:t>
            </a:r>
            <a:r>
              <a:rPr lang="en-US" dirty="0" err="1"/>
              <a:t>animais</a:t>
            </a:r>
            <a:r>
              <a:rPr lang="en-US" dirty="0"/>
              <a:t> </a:t>
            </a:r>
            <a:r>
              <a:rPr lang="en-US" dirty="0" err="1"/>
              <a:t>contaminados</a:t>
            </a:r>
            <a:endParaRPr dirty="0"/>
          </a:p>
          <a:p>
            <a:pPr lvl="1">
              <a:buSzPts val="2400"/>
            </a:pPr>
            <a:r>
              <a:rPr lang="en-US" dirty="0" err="1"/>
              <a:t>Ingerem</a:t>
            </a:r>
            <a:r>
              <a:rPr lang="en-US" dirty="0"/>
              <a:t>/</a:t>
            </a:r>
            <a:r>
              <a:rPr lang="en-US" dirty="0" err="1"/>
              <a:t>utilizam</a:t>
            </a:r>
            <a:r>
              <a:rPr lang="en-US" dirty="0"/>
              <a:t> </a:t>
            </a:r>
            <a:r>
              <a:rPr lang="en-US" dirty="0" err="1"/>
              <a:t>água</a:t>
            </a:r>
            <a:r>
              <a:rPr lang="en-US" dirty="0"/>
              <a:t> </a:t>
            </a:r>
            <a:r>
              <a:rPr lang="en-US" dirty="0" err="1"/>
              <a:t>potável</a:t>
            </a:r>
            <a:r>
              <a:rPr lang="en-US" dirty="0"/>
              <a:t> </a:t>
            </a:r>
            <a:r>
              <a:rPr lang="en-US" dirty="0" err="1"/>
              <a:t>contaminada</a:t>
            </a:r>
            <a:r>
              <a:rPr lang="en-US" dirty="0"/>
              <a:t> com </a:t>
            </a:r>
            <a:r>
              <a:rPr lang="en-US" dirty="0" err="1"/>
              <a:t>esporos</a:t>
            </a:r>
            <a:endParaRPr dirty="0"/>
          </a:p>
          <a:p>
            <a:pPr lvl="1">
              <a:buSzPts val="2400"/>
            </a:pPr>
            <a:r>
              <a:rPr lang="en-US" dirty="0" err="1"/>
              <a:t>Respiram</a:t>
            </a:r>
            <a:r>
              <a:rPr lang="en-US" dirty="0"/>
              <a:t> </a:t>
            </a:r>
            <a:r>
              <a:rPr lang="en-US" dirty="0" err="1"/>
              <a:t>esporos</a:t>
            </a:r>
            <a:endParaRPr dirty="0"/>
          </a:p>
          <a:p>
            <a:pPr lvl="1">
              <a:buSzPts val="2400"/>
            </a:pPr>
            <a:r>
              <a:rPr lang="en-US" dirty="0" err="1"/>
              <a:t>Esporos</a:t>
            </a:r>
            <a:r>
              <a:rPr lang="en-US" dirty="0"/>
              <a:t> </a:t>
            </a:r>
            <a:r>
              <a:rPr lang="en-US" dirty="0" err="1"/>
              <a:t>entram</a:t>
            </a:r>
            <a:r>
              <a:rPr lang="en-US" dirty="0"/>
              <a:t> </a:t>
            </a:r>
            <a:r>
              <a:rPr lang="en-US" dirty="0" err="1"/>
              <a:t>em</a:t>
            </a:r>
            <a:r>
              <a:rPr lang="en-US" dirty="0"/>
              <a:t> </a:t>
            </a:r>
            <a:r>
              <a:rPr lang="en-US" dirty="0" err="1"/>
              <a:t>feridas</a:t>
            </a:r>
            <a:r>
              <a:rPr lang="en-US" dirty="0"/>
              <a:t> </a:t>
            </a:r>
            <a:r>
              <a:rPr lang="en-US" dirty="0" err="1"/>
              <a:t>abertas</a:t>
            </a:r>
            <a:endParaRPr lang="en-US" dirty="0"/>
          </a:p>
          <a:p>
            <a:pPr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n-US" dirty="0" err="1"/>
              <a:t>Os</a:t>
            </a:r>
            <a:r>
              <a:rPr lang="en-US" dirty="0"/>
              <a:t> </a:t>
            </a:r>
            <a:r>
              <a:rPr lang="en-US" dirty="0" err="1"/>
              <a:t>animais</a:t>
            </a:r>
            <a:r>
              <a:rPr lang="en-US" dirty="0"/>
              <a:t> </a:t>
            </a:r>
            <a:r>
              <a:rPr lang="en-US" dirty="0" err="1"/>
              <a:t>domésticos</a:t>
            </a:r>
            <a:r>
              <a:rPr lang="en-US" dirty="0"/>
              <a:t> e </a:t>
            </a:r>
            <a:r>
              <a:rPr lang="en-US" dirty="0" err="1"/>
              <a:t>selvagens</a:t>
            </a:r>
            <a:r>
              <a:rPr lang="en-US" dirty="0"/>
              <a:t> </a:t>
            </a:r>
            <a:r>
              <a:rPr lang="en-US" dirty="0" err="1"/>
              <a:t>são</a:t>
            </a:r>
            <a:r>
              <a:rPr lang="en-US" dirty="0"/>
              <a:t> </a:t>
            </a:r>
            <a:r>
              <a:rPr lang="en-US" dirty="0" err="1"/>
              <a:t>infectados</a:t>
            </a:r>
            <a:r>
              <a:rPr lang="en-US" dirty="0"/>
              <a:t> </a:t>
            </a:r>
            <a:r>
              <a:rPr lang="en-US" dirty="0" err="1"/>
              <a:t>através</a:t>
            </a:r>
            <a:r>
              <a:rPr lang="en-US" dirty="0"/>
              <a:t> de:</a:t>
            </a:r>
          </a:p>
          <a:p>
            <a:pPr lvl="1">
              <a:buSzPts val="2400"/>
            </a:pPr>
            <a:r>
              <a:rPr lang="en-US" dirty="0" err="1"/>
              <a:t>Respiração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ingestão</a:t>
            </a:r>
            <a:r>
              <a:rPr lang="en-US" dirty="0"/>
              <a:t> de </a:t>
            </a:r>
            <a:r>
              <a:rPr lang="en-US" dirty="0" err="1"/>
              <a:t>esporos</a:t>
            </a:r>
            <a:r>
              <a:rPr lang="en-US" dirty="0"/>
              <a:t> </a:t>
            </a:r>
            <a:r>
              <a:rPr lang="en-US" dirty="0" err="1"/>
              <a:t>presentes</a:t>
            </a:r>
            <a:r>
              <a:rPr lang="en-US" dirty="0"/>
              <a:t> no solo, </a:t>
            </a:r>
            <a:r>
              <a:rPr lang="en-US" dirty="0" err="1"/>
              <a:t>plantas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 err="1"/>
              <a:t>água</a:t>
            </a:r>
            <a:r>
              <a:rPr lang="en-US" dirty="0"/>
              <a:t> </a:t>
            </a:r>
            <a:r>
              <a:rPr lang="en-US" dirty="0" err="1"/>
              <a:t>contaminados</a:t>
            </a:r>
            <a:endParaRPr lang="en-US" dirty="0"/>
          </a:p>
        </p:txBody>
      </p:sp>
      <p:pic>
        <p:nvPicPr>
          <p:cNvPr id="1043" name="Google Shape;1043;p79" descr="Anthrax Toxi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96786" y="2548549"/>
            <a:ext cx="2418195" cy="184383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044" name="Google Shape;1044;p79"/>
          <p:cNvSpPr txBox="1"/>
          <p:nvPr/>
        </p:nvSpPr>
        <p:spPr>
          <a:xfrm>
            <a:off x="4110386" y="6510232"/>
            <a:ext cx="5486400" cy="2112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200"/>
              <a:buFont typeface="Arial"/>
              <a:buNone/>
              <a:tabLst/>
              <a:defRPr/>
            </a:pPr>
            <a:r>
              <a:rPr kumimoji="0" lang="en-US" sz="1200" b="0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  <a:hlinkClick r:id="rId4"/>
              </a:rPr>
              <a:t>https://www.cdc.gov/anthrax/index.html 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Trabalhar</a:t>
            </a:r>
            <a:r>
              <a:rPr lang="en-US" dirty="0"/>
              <a:t> com dados: </a:t>
            </a:r>
            <a:r>
              <a:rPr lang="en-US" dirty="0" err="1"/>
              <a:t>Exemplo</a:t>
            </a:r>
            <a:r>
              <a:rPr lang="en-US" dirty="0"/>
              <a:t> 2</a:t>
            </a:r>
            <a:endParaRPr dirty="0"/>
          </a:p>
        </p:txBody>
      </p:sp>
      <p:graphicFrame>
        <p:nvGraphicFramePr>
          <p:cNvPr id="201" name="Google Shape;201;p8"/>
          <p:cNvGraphicFramePr/>
          <p:nvPr>
            <p:extLst>
              <p:ext uri="{D42A27DB-BD31-4B8C-83A1-F6EECF244321}">
                <p14:modId xmlns:p14="http://schemas.microsoft.com/office/powerpoint/2010/main" val="3008568057"/>
              </p:ext>
            </p:extLst>
          </p:nvPr>
        </p:nvGraphicFramePr>
        <p:xfrm>
          <a:off x="838201" y="2148022"/>
          <a:ext cx="10424170" cy="36576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3017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31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031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144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1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Número</a:t>
                      </a:r>
                      <a:r>
                        <a:rPr lang="en-US" sz="24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do </a:t>
                      </a:r>
                      <a:r>
                        <a:rPr lang="en-US" sz="2400" b="1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caso</a:t>
                      </a:r>
                      <a:endParaRPr dirty="0"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Data de início</a:t>
                      </a:r>
                      <a:endParaRPr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Idade</a:t>
                      </a:r>
                      <a:endParaRPr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48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(anos)</a:t>
                      </a:r>
                      <a:endParaRPr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Sexo</a:t>
                      </a:r>
                      <a:endParaRPr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21 de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Novembro</a:t>
                      </a:r>
                      <a:endParaRPr dirty="0"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</a:t>
                      </a:r>
                      <a:endParaRPr dirty="0"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21 de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Novembro</a:t>
                      </a:r>
                      <a:endParaRPr dirty="0"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39</a:t>
                      </a:r>
                      <a:endParaRPr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</a:t>
                      </a:r>
                      <a:endParaRPr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22 de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Novembro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endParaRPr dirty="0"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29</a:t>
                      </a:r>
                      <a:endParaRPr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</a:t>
                      </a:r>
                      <a:endParaRPr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21 de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Novembro</a:t>
                      </a:r>
                      <a:endParaRPr dirty="0"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</a:t>
                      </a:r>
                      <a:endParaRPr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22 de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Novembro</a:t>
                      </a:r>
                      <a:endParaRPr dirty="0"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55</a:t>
                      </a:r>
                      <a:endParaRPr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</a:t>
                      </a:r>
                      <a:endParaRPr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22 de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Novembro</a:t>
                      </a:r>
                      <a:endParaRPr dirty="0"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2400"/>
                        <a:buFont typeface="Noto Sans Symbols"/>
                        <a:buNone/>
                      </a:pP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</a:t>
                      </a:r>
                      <a:endParaRPr dirty="0"/>
                    </a:p>
                  </a:txBody>
                  <a:tcPr marL="91450" marR="9145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Google Shape;192;p7">
            <a:extLst>
              <a:ext uri="{FF2B5EF4-FFF2-40B4-BE49-F238E27FC236}">
                <a16:creationId xmlns:a16="http://schemas.microsoft.com/office/drawing/2014/main" id="{093751B2-44EF-2BEB-6164-2B21DC8AE2BD}"/>
              </a:ext>
            </a:extLst>
          </p:cNvPr>
          <p:cNvSpPr txBox="1"/>
          <p:nvPr/>
        </p:nvSpPr>
        <p:spPr>
          <a:xfrm>
            <a:off x="838200" y="1515501"/>
            <a:ext cx="10424159" cy="533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457200">
              <a:lnSpc>
                <a:spcPct val="90000"/>
              </a:lnSpc>
              <a:buClr>
                <a:prstClr val="black"/>
              </a:buClr>
              <a:buSzPts val="2800"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Idade (anos) e sexo dos </a:t>
            </a:r>
            <a:r>
              <a:rPr lang="en-US" sz="2800" b="1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doentes </a:t>
            </a: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Pts val="2400"/>
              <a:buFont typeface="Arial"/>
              <a:buNone/>
              <a:tabLst/>
              <a:defRPr/>
            </a:pP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" name="Google Shape;1051;p80"/>
          <p:cNvSpPr txBox="1">
            <a:spLocks noGrp="1"/>
          </p:cNvSpPr>
          <p:nvPr>
            <p:ph sz="half" idx="2"/>
          </p:nvPr>
        </p:nvSpPr>
        <p:spPr>
          <a:xfrm>
            <a:off x="653143" y="1478857"/>
            <a:ext cx="5671457" cy="4639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dirty="0" err="1"/>
              <a:t>Prevenção</a:t>
            </a:r>
            <a:endParaRPr dirty="0"/>
          </a:p>
          <a:p>
            <a:pPr lvl="1">
              <a:buSzPts val="2400"/>
            </a:pPr>
            <a:r>
              <a:rPr lang="en-US" dirty="0" err="1"/>
              <a:t>Vacinação</a:t>
            </a:r>
            <a:r>
              <a:rPr lang="en-US" dirty="0"/>
              <a:t> de </a:t>
            </a:r>
            <a:r>
              <a:rPr lang="en-US" dirty="0" err="1"/>
              <a:t>rotina</a:t>
            </a:r>
            <a:r>
              <a:rPr lang="en-US" dirty="0"/>
              <a:t> dos </a:t>
            </a:r>
            <a:r>
              <a:rPr lang="en-US" dirty="0" err="1"/>
              <a:t>animais</a:t>
            </a:r>
            <a:endParaRPr dirty="0"/>
          </a:p>
          <a:p>
            <a:pPr lvl="1">
              <a:buSzPts val="2400"/>
            </a:pPr>
            <a:r>
              <a:rPr lang="en-US" dirty="0" err="1"/>
              <a:t>Eliminação</a:t>
            </a:r>
            <a:r>
              <a:rPr lang="en-US" dirty="0"/>
              <a:t> </a:t>
            </a:r>
            <a:r>
              <a:rPr lang="en-US" dirty="0" err="1"/>
              <a:t>adequada</a:t>
            </a:r>
            <a:r>
              <a:rPr lang="en-US" dirty="0"/>
              <a:t> de </a:t>
            </a:r>
            <a:r>
              <a:rPr lang="en-US" dirty="0" err="1"/>
              <a:t>carcaças</a:t>
            </a:r>
            <a:r>
              <a:rPr lang="en-US" dirty="0"/>
              <a:t> de </a:t>
            </a:r>
            <a:r>
              <a:rPr lang="en-US" dirty="0" err="1"/>
              <a:t>animais</a:t>
            </a:r>
            <a:r>
              <a:rPr lang="en-US" dirty="0"/>
              <a:t> </a:t>
            </a:r>
            <a:r>
              <a:rPr lang="en-US" dirty="0" err="1"/>
              <a:t>infectados</a:t>
            </a:r>
            <a:r>
              <a:rPr lang="en-US" dirty="0"/>
              <a:t> com </a:t>
            </a:r>
            <a:r>
              <a:rPr lang="en-US" dirty="0" err="1"/>
              <a:t>antraz</a:t>
            </a:r>
            <a:endParaRPr dirty="0"/>
          </a:p>
          <a:p>
            <a:pPr lvl="1">
              <a:buSzPts val="2400"/>
            </a:pPr>
            <a:r>
              <a:rPr lang="en-US" dirty="0" err="1"/>
              <a:t>Utilização</a:t>
            </a:r>
            <a:r>
              <a:rPr lang="en-US" dirty="0"/>
              <a:t> de </a:t>
            </a:r>
            <a:r>
              <a:rPr lang="en-US" dirty="0" err="1"/>
              <a:t>equipamento</a:t>
            </a:r>
            <a:r>
              <a:rPr lang="en-US" dirty="0"/>
              <a:t> de </a:t>
            </a:r>
            <a:r>
              <a:rPr lang="en-US" dirty="0" err="1"/>
              <a:t>proteção</a:t>
            </a:r>
            <a:r>
              <a:rPr lang="en-US" dirty="0"/>
              <a:t> no </a:t>
            </a:r>
            <a:r>
              <a:rPr lang="en-US" dirty="0" err="1"/>
              <a:t>manuseamento</a:t>
            </a:r>
            <a:r>
              <a:rPr lang="en-US" dirty="0"/>
              <a:t> de </a:t>
            </a:r>
            <a:r>
              <a:rPr lang="en-US" dirty="0" err="1"/>
              <a:t>peles</a:t>
            </a:r>
            <a:r>
              <a:rPr lang="en-US" dirty="0"/>
              <a:t> de </a:t>
            </a:r>
            <a:r>
              <a:rPr lang="en-US" dirty="0" err="1"/>
              <a:t>animais</a:t>
            </a:r>
            <a:endParaRPr dirty="0"/>
          </a:p>
          <a:p>
            <a:pPr lvl="1">
              <a:buSzPts val="2400"/>
            </a:pPr>
            <a:r>
              <a:rPr lang="en-US" dirty="0" err="1"/>
              <a:t>Evitar</a:t>
            </a:r>
            <a:r>
              <a:rPr lang="en-US" dirty="0"/>
              <a:t> o </a:t>
            </a:r>
            <a:r>
              <a:rPr lang="en-US" dirty="0" err="1"/>
              <a:t>consumo</a:t>
            </a:r>
            <a:r>
              <a:rPr lang="en-US" dirty="0"/>
              <a:t> de </a:t>
            </a:r>
            <a:r>
              <a:rPr lang="en-US" dirty="0" err="1"/>
              <a:t>animais</a:t>
            </a:r>
            <a:r>
              <a:rPr lang="en-US" dirty="0"/>
              <a:t> </a:t>
            </a:r>
            <a:r>
              <a:rPr lang="en-US" dirty="0" err="1"/>
              <a:t>doentes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animais</a:t>
            </a:r>
            <a:r>
              <a:rPr lang="en-US" dirty="0"/>
              <a:t> </a:t>
            </a:r>
            <a:r>
              <a:rPr lang="en-US" dirty="0" err="1"/>
              <a:t>mortos</a:t>
            </a:r>
            <a:endParaRPr dirty="0"/>
          </a:p>
          <a:p>
            <a:pPr lvl="1">
              <a:buSzPts val="2400"/>
            </a:pPr>
            <a:r>
              <a:rPr lang="en-US" dirty="0" err="1"/>
              <a:t>Lavar</a:t>
            </a:r>
            <a:r>
              <a:rPr lang="en-US" dirty="0"/>
              <a:t> sempre </a:t>
            </a:r>
            <a:r>
              <a:rPr lang="en-US" dirty="0" err="1"/>
              <a:t>bem</a:t>
            </a:r>
            <a:r>
              <a:rPr lang="en-US" dirty="0"/>
              <a:t> as </a:t>
            </a:r>
            <a:r>
              <a:rPr lang="en-US" dirty="0" err="1"/>
              <a:t>mãos</a:t>
            </a:r>
            <a:r>
              <a:rPr lang="en-US" dirty="0"/>
              <a:t> </a:t>
            </a:r>
            <a:r>
              <a:rPr lang="en-US" dirty="0" err="1"/>
              <a:t>quando</a:t>
            </a:r>
            <a:r>
              <a:rPr lang="en-US" dirty="0"/>
              <a:t> </a:t>
            </a:r>
            <a:r>
              <a:rPr lang="en-US" dirty="0" err="1"/>
              <a:t>manusear</a:t>
            </a:r>
            <a:r>
              <a:rPr lang="en-US" dirty="0"/>
              <a:t> </a:t>
            </a:r>
            <a:r>
              <a:rPr lang="en-US" dirty="0" err="1"/>
              <a:t>animais</a:t>
            </a:r>
            <a:endParaRPr dirty="0"/>
          </a:p>
          <a:p>
            <a:pPr marL="685800" lvl="1" indent="-101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endParaRPr sz="2000" dirty="0"/>
          </a:p>
        </p:txBody>
      </p:sp>
      <p:sp>
        <p:nvSpPr>
          <p:cNvPr id="1053" name="Google Shape;1053;p80"/>
          <p:cNvSpPr txBox="1"/>
          <p:nvPr/>
        </p:nvSpPr>
        <p:spPr>
          <a:xfrm>
            <a:off x="4097686" y="6510232"/>
            <a:ext cx="5486400" cy="2112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200"/>
              <a:buFont typeface="Arial"/>
              <a:buNone/>
              <a:tabLst/>
              <a:defRPr/>
            </a:pPr>
            <a:r>
              <a:rPr kumimoji="0" lang="en-US" sz="1200" b="0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  <a:hlinkClick r:id="rId3"/>
              </a:rPr>
              <a:t>https://www.cdc.gov/anthrax/index.html 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026" name="Picture 2" descr="Piles of animal hides at a leather tannery.">
            <a:extLst>
              <a:ext uri="{FF2B5EF4-FFF2-40B4-BE49-F238E27FC236}">
                <a16:creationId xmlns:a16="http://schemas.microsoft.com/office/drawing/2014/main" id="{8DF74D5D-B744-FD80-6290-A5C9E68A32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787" y="4011371"/>
            <a:ext cx="3425628" cy="2286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hearing wool from a sheep.">
            <a:extLst>
              <a:ext uri="{FF2B5EF4-FFF2-40B4-BE49-F238E27FC236}">
                <a16:creationId xmlns:a16="http://schemas.microsoft.com/office/drawing/2014/main" id="{BF0F50A1-337B-A36C-AFB4-A3A686D92E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786" y="1512511"/>
            <a:ext cx="3425629" cy="2286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Google Shape;1041;p79">
            <a:extLst>
              <a:ext uri="{FF2B5EF4-FFF2-40B4-BE49-F238E27FC236}">
                <a16:creationId xmlns:a16="http://schemas.microsoft.com/office/drawing/2014/main" id="{BFE7C6B3-83A4-17BE-92B9-14BA34A565B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0"/>
            <a:ext cx="10515600" cy="125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sz="4200" dirty="0" err="1"/>
              <a:t>Apresentação</a:t>
            </a:r>
            <a:r>
              <a:rPr lang="en-US" sz="4200" dirty="0"/>
              <a:t> de dados </a:t>
            </a:r>
            <a:r>
              <a:rPr lang="en-US" sz="4200" dirty="0" err="1"/>
              <a:t>utilizando</a:t>
            </a:r>
            <a:r>
              <a:rPr lang="en-US" sz="4200" dirty="0"/>
              <a:t> o </a:t>
            </a:r>
            <a:r>
              <a:rPr lang="en-US" sz="4200" dirty="0" err="1"/>
              <a:t>Antraz</a:t>
            </a:r>
            <a:r>
              <a:rPr lang="en-US" sz="4200" dirty="0"/>
              <a:t> </a:t>
            </a:r>
            <a:r>
              <a:rPr lang="en-US" sz="4200" dirty="0" err="1"/>
              <a:t>como</a:t>
            </a:r>
            <a:r>
              <a:rPr lang="en-US" sz="4200" dirty="0"/>
              <a:t> um </a:t>
            </a:r>
            <a:r>
              <a:rPr lang="en-US" sz="4200" dirty="0" err="1"/>
              <a:t>exemplo</a:t>
            </a:r>
            <a:r>
              <a:rPr lang="en-US" sz="4200" dirty="0"/>
              <a:t> de </a:t>
            </a:r>
            <a:r>
              <a:rPr lang="en-US" sz="4200" dirty="0" err="1"/>
              <a:t>saúde</a:t>
            </a:r>
            <a:r>
              <a:rPr lang="en-US" sz="4200" dirty="0"/>
              <a:t>: </a:t>
            </a:r>
            <a:r>
              <a:rPr lang="en-US" sz="4200" dirty="0" err="1"/>
              <a:t>Parte</a:t>
            </a:r>
            <a:r>
              <a:rPr lang="en-US" sz="4200" dirty="0"/>
              <a:t> II</a:t>
            </a:r>
            <a:endParaRPr sz="4200" dirty="0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0" name="Google Shape;1060;p81"/>
          <p:cNvGraphicFramePr/>
          <p:nvPr>
            <p:extLst>
              <p:ext uri="{D42A27DB-BD31-4B8C-83A1-F6EECF244321}">
                <p14:modId xmlns:p14="http://schemas.microsoft.com/office/powerpoint/2010/main" val="1683186997"/>
              </p:ext>
            </p:extLst>
          </p:nvPr>
        </p:nvGraphicFramePr>
        <p:xfrm>
          <a:off x="522514" y="1404990"/>
          <a:ext cx="11252200" cy="4798527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33279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71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5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213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18287">
                <a:tc gridSpan="4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i="0" u="none" strike="noStrike" dirty="0" err="1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Tabela</a:t>
                      </a: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 1. </a:t>
                      </a:r>
                      <a:r>
                        <a:rPr lang="en-US" sz="2400" b="1" i="0" u="none" strike="noStrike" dirty="0" err="1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Espécies</a:t>
                      </a: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2400" b="1" i="0" u="none" strike="noStrike" dirty="0" err="1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afetadas</a:t>
                      </a: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2400" b="1" i="0" u="none" strike="noStrike" dirty="0" err="1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pelos</a:t>
                      </a: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2400" b="1" i="0" u="none" strike="noStrike" dirty="0" err="1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surtos</a:t>
                      </a: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 de </a:t>
                      </a:r>
                      <a:r>
                        <a:rPr lang="en-US" sz="2400" b="1" i="0" u="none" strike="noStrike" dirty="0" err="1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antraz</a:t>
                      </a: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 de 2014, 2015 e 2017 </a:t>
                      </a:r>
                      <a:r>
                        <a:rPr lang="en-US" sz="2400" b="1" i="0" u="none" strike="noStrike" dirty="0" err="1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em</a:t>
                      </a: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 Nakuru West Subcounty, </a:t>
                      </a:r>
                      <a:r>
                        <a:rPr lang="en-US" sz="2400" b="1" i="0" u="none" strike="noStrike" dirty="0" err="1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Quênia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+mn-lt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525" marR="9525" marT="9525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51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Ano</a:t>
                      </a:r>
                      <a:endParaRPr dirty="0"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2014</a:t>
                      </a:r>
                      <a:endParaRPr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2015</a:t>
                      </a:r>
                      <a:endParaRPr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2017</a:t>
                      </a:r>
                      <a:endParaRPr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51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i="0" u="none" strike="noStrike" dirty="0" err="1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Espécies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2000" b="1" i="0" u="none" strike="noStrike" dirty="0" err="1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afetadas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 (</a:t>
                      </a:r>
                      <a:r>
                        <a:rPr lang="en-US" sz="2000" b="1" i="0" u="none" strike="noStrike" dirty="0" err="1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casos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)</a:t>
                      </a:r>
                      <a:endParaRPr dirty="0"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Humanos (n=6)</a:t>
                      </a:r>
                      <a:endParaRPr>
                        <a:latin typeface="+mn-lt"/>
                      </a:endParaRPr>
                    </a:p>
                  </a:txBody>
                  <a:tcPr marL="171450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Humanos (n=0)</a:t>
                      </a:r>
                      <a:endParaRPr>
                        <a:latin typeface="+mn-lt"/>
                      </a:endParaRPr>
                    </a:p>
                  </a:txBody>
                  <a:tcPr marL="171450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Humanos (n=9)</a:t>
                      </a:r>
                      <a:endParaRPr>
                        <a:latin typeface="+mn-lt"/>
                      </a:endParaRPr>
                    </a:p>
                  </a:txBody>
                  <a:tcPr marL="171450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51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0" i="0" u="none" strike="noStrike">
                        <a:solidFill>
                          <a:srgbClr val="000000"/>
                        </a:solidFill>
                        <a:latin typeface="+mn-lt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Bovinos (n=8)</a:t>
                      </a:r>
                      <a:endParaRPr>
                        <a:latin typeface="+mn-lt"/>
                      </a:endParaRPr>
                    </a:p>
                  </a:txBody>
                  <a:tcPr marL="171450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Bovinos (n=10)</a:t>
                      </a:r>
                      <a:endParaRPr dirty="0">
                        <a:latin typeface="+mn-lt"/>
                      </a:endParaRPr>
                    </a:p>
                  </a:txBody>
                  <a:tcPr marL="171450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Bovinos (n=2)</a:t>
                      </a:r>
                      <a:endParaRPr dirty="0">
                        <a:latin typeface="+mn-lt"/>
                      </a:endParaRPr>
                    </a:p>
                  </a:txBody>
                  <a:tcPr marL="171450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51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0" i="0" u="none" strike="noStrike">
                        <a:solidFill>
                          <a:srgbClr val="000000"/>
                        </a:solidFill>
                        <a:latin typeface="+mn-lt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Vida </a:t>
                      </a:r>
                      <a:r>
                        <a:rPr lang="en-US" sz="2000" b="0" i="0" u="none" strike="noStrike" dirty="0" err="1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selvagem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 (n=0)</a:t>
                      </a:r>
                      <a:endParaRPr dirty="0">
                        <a:latin typeface="+mn-lt"/>
                      </a:endParaRPr>
                    </a:p>
                  </a:txBody>
                  <a:tcPr marL="171450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Vida selvagem (n=766)*</a:t>
                      </a:r>
                      <a:endParaRPr>
                        <a:latin typeface="+mn-lt"/>
                      </a:endParaRPr>
                    </a:p>
                  </a:txBody>
                  <a:tcPr marL="171450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Vida selvagem (n=2)*</a:t>
                      </a:r>
                      <a:endParaRPr>
                        <a:latin typeface="+mn-lt"/>
                      </a:endParaRPr>
                    </a:p>
                  </a:txBody>
                  <a:tcPr marL="171450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51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Localização</a:t>
                      </a:r>
                      <a:endParaRPr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0" i="0" u="none" strike="noStrike">
                        <a:solidFill>
                          <a:srgbClr val="000000"/>
                        </a:solidFill>
                        <a:latin typeface="+mn-lt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71450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0" i="0" u="none" strike="noStrike">
                        <a:solidFill>
                          <a:srgbClr val="000000"/>
                        </a:solidFill>
                        <a:latin typeface="+mn-lt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71450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0" i="0" u="none" strike="noStrike">
                        <a:solidFill>
                          <a:srgbClr val="000000"/>
                        </a:solidFill>
                        <a:latin typeface="+mn-lt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71450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51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   Humanos, bovinos</a:t>
                      </a:r>
                      <a:endParaRPr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Aldeia de Soimet</a:t>
                      </a:r>
                      <a:endParaRPr>
                        <a:latin typeface="+mn-lt"/>
                      </a:endParaRPr>
                    </a:p>
                  </a:txBody>
                  <a:tcPr marL="171450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Aldeia de Elementaita</a:t>
                      </a:r>
                      <a:endParaRPr>
                        <a:latin typeface="+mn-lt"/>
                      </a:endParaRPr>
                    </a:p>
                  </a:txBody>
                  <a:tcPr marL="171450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Aldeia de Soimet</a:t>
                      </a:r>
                      <a:endParaRPr>
                        <a:latin typeface="+mn-lt"/>
                      </a:endParaRPr>
                    </a:p>
                  </a:txBody>
                  <a:tcPr marL="171450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51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   Vida selvagem</a:t>
                      </a:r>
                      <a:endParaRPr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LNNP</a:t>
                      </a:r>
                      <a:endParaRPr>
                        <a:latin typeface="+mn-lt"/>
                      </a:endParaRPr>
                    </a:p>
                  </a:txBody>
                  <a:tcPr marL="171450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LNNP</a:t>
                      </a:r>
                      <a:endParaRPr>
                        <a:latin typeface="+mn-lt"/>
                      </a:endParaRPr>
                    </a:p>
                  </a:txBody>
                  <a:tcPr marL="171450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LNNP</a:t>
                      </a:r>
                      <a:endParaRPr>
                        <a:latin typeface="+mn-lt"/>
                      </a:endParaRPr>
                    </a:p>
                  </a:txBody>
                  <a:tcPr marL="171450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983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0" i="0" u="none" strike="noStrike">
                        <a:solidFill>
                          <a:srgbClr val="000000"/>
                        </a:solidFill>
                        <a:latin typeface="+mn-lt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Época do ano</a:t>
                      </a:r>
                      <a:endParaRPr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 dirty="0" err="1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Fevereiro-Março</a:t>
                      </a:r>
                      <a:endParaRPr dirty="0">
                        <a:latin typeface="+mn-lt"/>
                      </a:endParaRPr>
                    </a:p>
                  </a:txBody>
                  <a:tcPr marL="171450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 dirty="0" err="1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Julho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-Agosto</a:t>
                      </a:r>
                      <a:endParaRPr dirty="0">
                        <a:latin typeface="+mn-lt"/>
                      </a:endParaRPr>
                    </a:p>
                  </a:txBody>
                  <a:tcPr marL="171450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 dirty="0" err="1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Junho-Julho</a:t>
                      </a:r>
                      <a:endParaRPr dirty="0">
                        <a:latin typeface="+mn-lt"/>
                      </a:endParaRPr>
                    </a:p>
                  </a:txBody>
                  <a:tcPr marL="171450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8850"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LNNP = Parque Nacional do Lago Nakuru</a:t>
                      </a:r>
                      <a:endParaRPr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>
                        <a:solidFill>
                          <a:srgbClr val="000000"/>
                        </a:solidFill>
                        <a:latin typeface="+mn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>
                        <a:solidFill>
                          <a:srgbClr val="000000"/>
                        </a:solidFill>
                        <a:latin typeface="+mn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2100">
                <a:tc gridSpan="4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* As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espécies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 de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animais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selvagens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 e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os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números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afectados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nos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surtos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 de 2015 e 2017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são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apresentados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noutro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quadro</a:t>
                      </a:r>
                      <a:endParaRPr dirty="0"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061" name="Google Shape;1061;p81"/>
          <p:cNvSpPr txBox="1"/>
          <p:nvPr/>
        </p:nvSpPr>
        <p:spPr>
          <a:xfrm>
            <a:off x="1494736" y="6351208"/>
            <a:ext cx="8138160" cy="2112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2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Muturi, et al. 2018.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Brotes recurrentes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de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ántrax en humanos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ganado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y fauna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silvestre en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la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misma localidad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Kenia, 2014-2017. Am. J. Trop. Med.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Hyg. </a:t>
            </a:r>
            <a:r>
              <a:rPr kumimoji="0" lang="en-US" sz="1200" b="0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  <a:hlinkClick r:id="rId3"/>
              </a:rPr>
              <a:t>https://www.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  <a:hlinkClick r:id="rId3"/>
              </a:rPr>
              <a:t>ncbi.nlm.nih.gov/pmc/articles/PMC6159598/  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Google Shape;1059;p81">
            <a:extLst>
              <a:ext uri="{FF2B5EF4-FFF2-40B4-BE49-F238E27FC236}">
                <a16:creationId xmlns:a16="http://schemas.microsoft.com/office/drawing/2014/main" id="{769B2EBD-3192-3950-5819-823D1B36069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457200"/>
            <a:ext cx="9752215" cy="8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Tabelas</a:t>
            </a:r>
            <a:r>
              <a:rPr lang="en-US" dirty="0"/>
              <a:t> de </a:t>
            </a:r>
            <a:r>
              <a:rPr lang="en-US" dirty="0" err="1"/>
              <a:t>Antraz</a:t>
            </a:r>
            <a:r>
              <a:rPr lang="en-US" dirty="0"/>
              <a:t>: </a:t>
            </a:r>
            <a:r>
              <a:rPr lang="en-US" dirty="0" err="1"/>
              <a:t>Exemplo</a:t>
            </a:r>
            <a:r>
              <a:rPr lang="en-US" dirty="0"/>
              <a:t> 1</a:t>
            </a:r>
            <a:endParaRPr dirty="0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8" name="Google Shape;1068;p82"/>
          <p:cNvGraphicFramePr/>
          <p:nvPr>
            <p:extLst>
              <p:ext uri="{D42A27DB-BD31-4B8C-83A1-F6EECF244321}">
                <p14:modId xmlns:p14="http://schemas.microsoft.com/office/powerpoint/2010/main" val="3381750533"/>
              </p:ext>
            </p:extLst>
          </p:nvPr>
        </p:nvGraphicFramePr>
        <p:xfrm>
          <a:off x="838200" y="2489957"/>
          <a:ext cx="10515625" cy="3287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915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5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44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87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Regiões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Distritos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Número de casos (%)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7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Arusha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Ngorongoro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115 (80)</a:t>
                      </a:r>
                      <a:endParaRPr/>
                    </a:p>
                  </a:txBody>
                  <a:tcPr marL="514350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Meru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 (5)</a:t>
                      </a:r>
                      <a:endParaRPr/>
                    </a:p>
                  </a:txBody>
                  <a:tcPr marL="514350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Monduli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21 (15)</a:t>
                      </a:r>
                      <a:endParaRPr/>
                    </a:p>
                  </a:txBody>
                  <a:tcPr marL="514350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Total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143</a:t>
                      </a:r>
                      <a:endParaRPr/>
                    </a:p>
                  </a:txBody>
                  <a:tcPr marL="514350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Kilimanjaro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Moshi rural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71 (38)</a:t>
                      </a:r>
                      <a:endParaRPr/>
                    </a:p>
                  </a:txBody>
                  <a:tcPr marL="514350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Hai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77 (41)</a:t>
                      </a:r>
                      <a:endParaRPr/>
                    </a:p>
                  </a:txBody>
                  <a:tcPr marL="514350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87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Rombo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17 (9)</a:t>
                      </a:r>
                      <a:endParaRPr/>
                    </a:p>
                  </a:txBody>
                  <a:tcPr marL="514350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87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Siha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22 (12)</a:t>
                      </a:r>
                      <a:endParaRPr/>
                    </a:p>
                  </a:txBody>
                  <a:tcPr marL="514350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87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Total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187</a:t>
                      </a:r>
                      <a:endParaRPr/>
                    </a:p>
                  </a:txBody>
                  <a:tcPr marL="514350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069" name="Google Shape;1069;p82"/>
          <p:cNvSpPr txBox="1"/>
          <p:nvPr/>
        </p:nvSpPr>
        <p:spPr>
          <a:xfrm>
            <a:off x="702130" y="1341562"/>
            <a:ext cx="1065167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Tabela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2.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Distribuição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dos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casos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antraz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cutâneo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humano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distritos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estudo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regiões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Arusha e Kilimanjaro de 2006 a 2016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70" name="Google Shape;1070;p82"/>
          <p:cNvSpPr txBox="1"/>
          <p:nvPr/>
        </p:nvSpPr>
        <p:spPr>
          <a:xfrm>
            <a:off x="76200" y="6388100"/>
            <a:ext cx="9546760" cy="151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Mwakapeje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kumimoji="0" lang="en-US" sz="11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et al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. 2018. </a:t>
            </a:r>
            <a:r>
              <a:rPr kumimoji="0" lang="en-US" sz="11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Brotes 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de </a:t>
            </a:r>
            <a:r>
              <a:rPr kumimoji="0" lang="en-US" sz="11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ántrax en 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las zonas de </a:t>
            </a:r>
            <a:r>
              <a:rPr kumimoji="0" lang="en-US" sz="11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interfaz 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entre </a:t>
            </a:r>
            <a:r>
              <a:rPr kumimoji="0" lang="en-US" sz="11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humanos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kumimoji="0" lang="en-US" sz="11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ganado 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y </a:t>
            </a:r>
            <a:r>
              <a:rPr kumimoji="0" lang="en-US" sz="11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vida silvestre 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del </a:t>
            </a:r>
            <a:r>
              <a:rPr kumimoji="0" lang="en-US" sz="11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norte 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de Tanzania: </a:t>
            </a:r>
            <a:r>
              <a:rPr kumimoji="0" lang="en-US" sz="11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una revisión retrospetiva 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de </a:t>
            </a:r>
            <a:r>
              <a:rPr kumimoji="0" lang="en-US" sz="11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registros 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2006-2016. </a:t>
            </a:r>
            <a:r>
              <a:rPr kumimoji="0" lang="en-US" sz="11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BMC Public Health. </a:t>
            </a:r>
            <a:r>
              <a:rPr kumimoji="0" lang="en-US" sz="1100" b="0" i="0" u="sng" strike="noStrike" kern="1200" cap="none" spc="0" normalizeH="0" baseline="0" noProof="0">
                <a:ln>
                  <a:noFill/>
                </a:ln>
                <a:solidFill>
                  <a:srgbClr val="262699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  <a:hlinkClick r:id="rId3"/>
              </a:rPr>
              <a:t>https://bmcpublichealth.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262699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  <a:hlinkClick r:id="rId3"/>
              </a:rPr>
              <a:t>biomedcentral.com/track/pdf/10.1186/s12889-017-5007-z.pdf </a:t>
            </a: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262699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1059;p81">
            <a:extLst>
              <a:ext uri="{FF2B5EF4-FFF2-40B4-BE49-F238E27FC236}">
                <a16:creationId xmlns:a16="http://schemas.microsoft.com/office/drawing/2014/main" id="{FB2C94FA-3693-EE95-3A06-0DB63906E36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Tabelas</a:t>
            </a:r>
            <a:r>
              <a:rPr lang="en-US" dirty="0"/>
              <a:t> de </a:t>
            </a:r>
            <a:r>
              <a:rPr lang="en-US" dirty="0" err="1"/>
              <a:t>Antraz</a:t>
            </a:r>
            <a:r>
              <a:rPr lang="en-US" dirty="0"/>
              <a:t>: </a:t>
            </a:r>
            <a:r>
              <a:rPr lang="en-US" dirty="0" err="1"/>
              <a:t>Exemplo</a:t>
            </a:r>
            <a:r>
              <a:rPr lang="en-US" dirty="0"/>
              <a:t> 2</a:t>
            </a:r>
            <a:endParaRPr dirty="0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" name="Google Shape;1076;p83"/>
          <p:cNvSpPr txBox="1"/>
          <p:nvPr/>
        </p:nvSpPr>
        <p:spPr>
          <a:xfrm>
            <a:off x="522514" y="1385606"/>
            <a:ext cx="11669486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Figura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1.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Distribuição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dos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casos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carbúnculo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hemático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em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animais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criação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entre 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unho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2013 e </a:t>
            </a: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aio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2015,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por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mês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ano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início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Geórgia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1" name="Google Shape;1081;p83"/>
          <p:cNvSpPr txBox="1"/>
          <p:nvPr/>
        </p:nvSpPr>
        <p:spPr>
          <a:xfrm>
            <a:off x="1472102" y="6341269"/>
            <a:ext cx="8138160" cy="2112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Rao, et al. 2019.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Factores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de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riesgo asociados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 la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aparición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de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brotes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de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ántrax en el ganado en el país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de Georgia: Una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investigación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de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casos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y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controles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2013-2015. </a:t>
            </a:r>
            <a:r>
              <a:rPr kumimoji="0" lang="en-US" sz="12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PLOS ONE. </a:t>
            </a:r>
            <a:r>
              <a:rPr kumimoji="0" lang="en-US" sz="1200" b="0" i="0" u="sng" strike="noStrike" kern="1200" cap="none" spc="0" normalizeH="0" baseline="0" noProof="0">
                <a:ln>
                  <a:noFill/>
                </a:ln>
                <a:solidFill>
                  <a:srgbClr val="262699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  <a:hlinkClick r:id="rId3"/>
              </a:rPr>
              <a:t>https://doi.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262699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  <a:hlinkClick r:id="rId3"/>
              </a:rPr>
              <a:t>org/10.1371/journal.pone.0215228 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FD8ACE1-8537-93BD-997D-350B5D8D44FB}"/>
              </a:ext>
            </a:extLst>
          </p:cNvPr>
          <p:cNvGrpSpPr/>
          <p:nvPr/>
        </p:nvGrpSpPr>
        <p:grpSpPr>
          <a:xfrm>
            <a:off x="979714" y="1714500"/>
            <a:ext cx="10531929" cy="4557493"/>
            <a:chOff x="2472965" y="1616507"/>
            <a:chExt cx="7016856" cy="4755499"/>
          </a:xfrm>
        </p:grpSpPr>
        <p:sp>
          <p:nvSpPr>
            <p:cNvPr id="1077" name="Google Shape;1077;p83"/>
            <p:cNvSpPr txBox="1"/>
            <p:nvPr/>
          </p:nvSpPr>
          <p:spPr>
            <a:xfrm>
              <a:off x="2915927" y="5971937"/>
              <a:ext cx="6360143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Mês de início ou morte</a:t>
              </a:r>
              <a:endParaRPr kumimoji="0" sz="20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78" name="Google Shape;1078;p83"/>
            <p:cNvSpPr txBox="1"/>
            <p:nvPr/>
          </p:nvSpPr>
          <p:spPr>
            <a:xfrm rot="16200000">
              <a:off x="495284" y="3594188"/>
              <a:ext cx="4355431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Calibri"/>
                  <a:cs typeface="Calibri"/>
                  <a:sym typeface="Calibri"/>
                </a:rPr>
                <a:t>Número de animais</a:t>
              </a:r>
              <a:endParaRPr kumimoji="0" sz="20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aphicFrame>
          <p:nvGraphicFramePr>
            <p:cNvPr id="4" name="Chart 3">
              <a:extLst>
                <a:ext uri="{FF2B5EF4-FFF2-40B4-BE49-F238E27FC236}">
                  <a16:creationId xmlns:a16="http://schemas.microsoft.com/office/drawing/2014/main" id="{E02AC995-06F9-7A4D-0706-9A970763550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677352878"/>
                </p:ext>
              </p:extLst>
            </p:nvPr>
          </p:nvGraphicFramePr>
          <p:xfrm>
            <a:off x="2702177" y="2239611"/>
            <a:ext cx="6787644" cy="373232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sp>
        <p:nvSpPr>
          <p:cNvPr id="6" name="Google Shape;1059;p81">
            <a:extLst>
              <a:ext uri="{FF2B5EF4-FFF2-40B4-BE49-F238E27FC236}">
                <a16:creationId xmlns:a16="http://schemas.microsoft.com/office/drawing/2014/main" id="{B9A626BD-A5C6-78BC-31D5-DB80FC1D297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Gráficos</a:t>
            </a:r>
            <a:r>
              <a:rPr lang="en-US" dirty="0"/>
              <a:t> de </a:t>
            </a:r>
            <a:r>
              <a:rPr lang="en-US" dirty="0" err="1"/>
              <a:t>Antraz</a:t>
            </a:r>
            <a:r>
              <a:rPr lang="en-US" dirty="0"/>
              <a:t>: </a:t>
            </a:r>
            <a:r>
              <a:rPr lang="en-US" dirty="0" err="1"/>
              <a:t>Exemplo</a:t>
            </a:r>
            <a:r>
              <a:rPr lang="en-US" dirty="0"/>
              <a:t> 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9929674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" name="Google Shape;1091;p84"/>
          <p:cNvSpPr txBox="1"/>
          <p:nvPr/>
        </p:nvSpPr>
        <p:spPr>
          <a:xfrm>
            <a:off x="838200" y="1358658"/>
            <a:ext cx="10515600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Figura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1. Curva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epidêmica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para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casos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humanos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no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surto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carbúnculo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no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distrito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Makoni, alas 22 e 23, entre </a:t>
            </a:r>
            <a:r>
              <a:rPr lang="en-US" sz="20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aio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2013 e </a:t>
            </a:r>
            <a:r>
              <a:rPr lang="en-US" sz="20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arço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2014,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Zimbabué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96" name="Google Shape;1096;p84"/>
          <p:cNvSpPr/>
          <p:nvPr/>
        </p:nvSpPr>
        <p:spPr>
          <a:xfrm>
            <a:off x="6172201" y="2041265"/>
            <a:ext cx="1263947" cy="34855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101" name="Google Shape;1101;p84"/>
          <p:cNvSpPr txBox="1"/>
          <p:nvPr/>
        </p:nvSpPr>
        <p:spPr>
          <a:xfrm>
            <a:off x="1763186" y="6359557"/>
            <a:ext cx="7863840" cy="2112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Makurumidze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et al. 2021. Investigação de um surto de antraz no distrito de Makoni, Zimbabué. </a:t>
            </a:r>
            <a:r>
              <a:rPr kumimoji="0" lang="en-US" sz="12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BMC Public Health. </a:t>
            </a:r>
            <a:r>
              <a:rPr kumimoji="0" lang="en-US" sz="12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  <a:hlinkClick r:id="rId3"/>
              </a:rPr>
              <a:t>https://link.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  <a:hlinkClick r:id="rId3"/>
              </a:rPr>
              <a:t>springer.com/article/10.1186/s12889-021-10275-0 </a:t>
            </a: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FF8664F-9D32-0D76-5EBE-71722A795DB4}"/>
              </a:ext>
            </a:extLst>
          </p:cNvPr>
          <p:cNvGrpSpPr/>
          <p:nvPr/>
        </p:nvGrpSpPr>
        <p:grpSpPr>
          <a:xfrm>
            <a:off x="2513385" y="2064590"/>
            <a:ext cx="6941244" cy="4277741"/>
            <a:chOff x="2513385" y="2064590"/>
            <a:chExt cx="6941244" cy="4277741"/>
          </a:xfrm>
        </p:grpSpPr>
        <p:sp>
          <p:nvSpPr>
            <p:cNvPr id="1090" name="Google Shape;1090;p84"/>
            <p:cNvSpPr txBox="1"/>
            <p:nvPr/>
          </p:nvSpPr>
          <p:spPr>
            <a:xfrm>
              <a:off x="3917517" y="5973040"/>
              <a:ext cx="3877976" cy="369291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Data </a:t>
              </a:r>
              <a:r>
                <a:rPr kumimoji="0" 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por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kumimoji="0" 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intervalo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 de duas </a:t>
              </a:r>
              <a:r>
                <a:rPr kumimoji="0" 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semanas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92" name="Google Shape;1092;p84"/>
            <p:cNvSpPr/>
            <p:nvPr/>
          </p:nvSpPr>
          <p:spPr>
            <a:xfrm>
              <a:off x="3352800" y="2191705"/>
              <a:ext cx="1145878" cy="348557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/>
                <a:ea typeface="Courier New"/>
                <a:cs typeface="Courier New"/>
                <a:sym typeface="Courier New"/>
              </a:endParaRPr>
            </a:p>
          </p:txBody>
        </p:sp>
        <p:sp>
          <p:nvSpPr>
            <p:cNvPr id="1093" name="Google Shape;1093;p84"/>
            <p:cNvSpPr/>
            <p:nvPr/>
          </p:nvSpPr>
          <p:spPr>
            <a:xfrm>
              <a:off x="3736393" y="3663514"/>
              <a:ext cx="1232352" cy="348557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/>
                <a:ea typeface="Courier New"/>
                <a:cs typeface="Courier New"/>
                <a:sym typeface="Courier New"/>
              </a:endParaRPr>
            </a:p>
          </p:txBody>
        </p:sp>
        <p:sp>
          <p:nvSpPr>
            <p:cNvPr id="1094" name="Google Shape;1094;p84"/>
            <p:cNvSpPr/>
            <p:nvPr/>
          </p:nvSpPr>
          <p:spPr>
            <a:xfrm>
              <a:off x="4352570" y="2642386"/>
              <a:ext cx="1318575" cy="348557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/>
                <a:ea typeface="Courier New"/>
                <a:cs typeface="Courier New"/>
                <a:sym typeface="Courier New"/>
              </a:endParaRPr>
            </a:p>
          </p:txBody>
        </p:sp>
        <p:sp>
          <p:nvSpPr>
            <p:cNvPr id="1095" name="Google Shape;1095;p84"/>
            <p:cNvSpPr/>
            <p:nvPr/>
          </p:nvSpPr>
          <p:spPr>
            <a:xfrm>
              <a:off x="5153469" y="2064590"/>
              <a:ext cx="1038226" cy="348557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/>
                <a:ea typeface="Courier New"/>
                <a:cs typeface="Courier New"/>
                <a:sym typeface="Courier New"/>
              </a:endParaRPr>
            </a:p>
          </p:txBody>
        </p:sp>
        <p:sp>
          <p:nvSpPr>
            <p:cNvPr id="1097" name="Google Shape;1097;p84"/>
            <p:cNvSpPr/>
            <p:nvPr/>
          </p:nvSpPr>
          <p:spPr>
            <a:xfrm>
              <a:off x="7728401" y="3149045"/>
              <a:ext cx="1333500" cy="348557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/>
                <a:ea typeface="Courier New"/>
                <a:cs typeface="Courier New"/>
                <a:sym typeface="Courier New"/>
              </a:endParaRPr>
            </a:p>
          </p:txBody>
        </p:sp>
        <p:sp>
          <p:nvSpPr>
            <p:cNvPr id="1098" name="Google Shape;1098;p84"/>
            <p:cNvSpPr/>
            <p:nvPr/>
          </p:nvSpPr>
          <p:spPr>
            <a:xfrm>
              <a:off x="7297042" y="2219877"/>
              <a:ext cx="1510849" cy="348557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/>
                <a:ea typeface="Courier New"/>
                <a:cs typeface="Courier New"/>
                <a:sym typeface="Courier New"/>
              </a:endParaRPr>
            </a:p>
          </p:txBody>
        </p:sp>
        <p:sp>
          <p:nvSpPr>
            <p:cNvPr id="1099" name="Google Shape;1099;p84"/>
            <p:cNvSpPr txBox="1"/>
            <p:nvPr/>
          </p:nvSpPr>
          <p:spPr>
            <a:xfrm rot="-5400000">
              <a:off x="1484999" y="3618948"/>
              <a:ext cx="2426104" cy="369332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Número de casos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1100" name="Google Shape;1100;p84"/>
            <p:cNvPicPr preferRelativeResize="0"/>
            <p:nvPr/>
          </p:nvPicPr>
          <p:blipFill rotWithShape="1">
            <a:blip r:embed="rId4">
              <a:alphaModFix/>
            </a:blip>
            <a:srcRect l="17018" t="2714" r="13269" b="15455"/>
            <a:stretch/>
          </p:blipFill>
          <p:spPr>
            <a:xfrm>
              <a:off x="2928761" y="2136841"/>
              <a:ext cx="6525868" cy="389420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6BD3082-5575-36FC-8CF2-FB7DDA3CD3A6}"/>
                </a:ext>
              </a:extLst>
            </p:cNvPr>
            <p:cNvSpPr/>
            <p:nvPr/>
          </p:nvSpPr>
          <p:spPr>
            <a:xfrm>
              <a:off x="3304168" y="2759500"/>
              <a:ext cx="2464673" cy="12711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DEA518AB-475B-206A-2258-DBE5F451219D}"/>
                </a:ext>
              </a:extLst>
            </p:cNvPr>
            <p:cNvSpPr txBox="1"/>
            <p:nvPr/>
          </p:nvSpPr>
          <p:spPr>
            <a:xfrm>
              <a:off x="7286408" y="2574067"/>
              <a:ext cx="1775493" cy="7386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Medidas</a:t>
              </a:r>
              <a:r>
                <a:rPr lang="en-US" sz="1400" dirty="0"/>
                <a:t> de </a:t>
              </a:r>
              <a:r>
                <a:rPr lang="en-US" sz="1400" dirty="0" err="1"/>
                <a:t>prevenção</a:t>
              </a:r>
              <a:r>
                <a:rPr lang="en-US" sz="1400" dirty="0"/>
                <a:t> e </a:t>
              </a:r>
              <a:r>
                <a:rPr lang="en-US" sz="1400" dirty="0" err="1"/>
                <a:t>controlo</a:t>
              </a:r>
              <a:endParaRPr lang="en-US" sz="1400" dirty="0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18127F6F-135B-F6FE-1077-A5CD188932FF}"/>
                </a:ext>
              </a:extLst>
            </p:cNvPr>
            <p:cNvSpPr txBox="1"/>
            <p:nvPr/>
          </p:nvSpPr>
          <p:spPr>
            <a:xfrm>
              <a:off x="7717768" y="3369957"/>
              <a:ext cx="1658120" cy="6400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dirty="0" err="1"/>
                <a:t>Surto</a:t>
              </a:r>
              <a:r>
                <a:rPr lang="en-US" sz="1600" dirty="0"/>
                <a:t> </a:t>
              </a:r>
              <a:r>
                <a:rPr lang="en-US" sz="1600" dirty="0" err="1"/>
                <a:t>declarado</a:t>
              </a:r>
              <a:r>
                <a:rPr lang="en-US" sz="1600" dirty="0"/>
                <a:t> </a:t>
              </a:r>
              <a:r>
                <a:rPr lang="en-US" sz="1600" dirty="0" err="1"/>
                <a:t>terminado</a:t>
              </a:r>
              <a:endParaRPr lang="en-US" sz="1600" dirty="0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7EB0385-4CD7-4A8F-532F-4C086E20327F}"/>
                </a:ext>
              </a:extLst>
            </p:cNvPr>
            <p:cNvSpPr txBox="1"/>
            <p:nvPr/>
          </p:nvSpPr>
          <p:spPr>
            <a:xfrm>
              <a:off x="6181438" y="2200401"/>
              <a:ext cx="1064448" cy="7386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Morte </a:t>
              </a:r>
              <a:r>
                <a:rPr lang="en-US" sz="1400" dirty="0" err="1"/>
                <a:t>por</a:t>
              </a:r>
              <a:r>
                <a:rPr lang="en-US" sz="1400" dirty="0"/>
                <a:t> </a:t>
              </a:r>
              <a:r>
                <a:rPr lang="en-US" sz="1400" dirty="0" err="1"/>
                <a:t>carbúnculo</a:t>
              </a:r>
              <a:r>
                <a:rPr lang="en-US" sz="1400" dirty="0"/>
                <a:t> </a:t>
              </a:r>
              <a:r>
                <a:rPr lang="en-US" sz="1400" dirty="0" err="1"/>
                <a:t>humano</a:t>
              </a:r>
              <a:endParaRPr lang="en-US" sz="1400" dirty="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53CA5A5-3E90-6247-449A-847D9274666B}"/>
                </a:ext>
              </a:extLst>
            </p:cNvPr>
            <p:cNvSpPr txBox="1"/>
            <p:nvPr/>
          </p:nvSpPr>
          <p:spPr>
            <a:xfrm>
              <a:off x="4753360" y="2119861"/>
              <a:ext cx="1369083" cy="584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dirty="0" err="1"/>
                <a:t>Vacinação</a:t>
              </a:r>
              <a:r>
                <a:rPr lang="en-US" sz="1600" dirty="0"/>
                <a:t> de </a:t>
              </a:r>
              <a:r>
                <a:rPr lang="en-US" sz="1600" dirty="0" err="1"/>
                <a:t>bovinos</a:t>
              </a:r>
              <a:endParaRPr lang="en-US" sz="1600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BEB5A6C-B4D8-1549-6EC2-3E251A3E4362}"/>
                </a:ext>
              </a:extLst>
            </p:cNvPr>
            <p:cNvSpPr txBox="1"/>
            <p:nvPr/>
          </p:nvSpPr>
          <p:spPr>
            <a:xfrm>
              <a:off x="3304168" y="3170230"/>
              <a:ext cx="789394" cy="95410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Primeira</a:t>
              </a:r>
              <a:r>
                <a:rPr lang="en-US" sz="1400" dirty="0"/>
                <a:t> </a:t>
              </a:r>
              <a:r>
                <a:rPr lang="en-US" sz="1400" dirty="0" err="1"/>
                <a:t>morte</a:t>
              </a:r>
              <a:r>
                <a:rPr lang="en-US" sz="1400" dirty="0"/>
                <a:t> de um animal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80F58B3-38BE-8024-9EF9-94007D6F69D4}"/>
                </a:ext>
              </a:extLst>
            </p:cNvPr>
            <p:cNvSpPr txBox="1"/>
            <p:nvPr/>
          </p:nvSpPr>
          <p:spPr>
            <a:xfrm>
              <a:off x="3776906" y="4030603"/>
              <a:ext cx="1570899" cy="95410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Primeiro </a:t>
              </a:r>
              <a:r>
                <a:rPr lang="en-US" sz="1400" dirty="0" err="1"/>
                <a:t>caso</a:t>
              </a:r>
              <a:r>
                <a:rPr lang="en-US" sz="1400" dirty="0"/>
                <a:t> de </a:t>
              </a:r>
              <a:r>
                <a:rPr lang="en-US" sz="1400" dirty="0" err="1"/>
                <a:t>carbúnculo</a:t>
              </a:r>
              <a:r>
                <a:rPr lang="en-US" sz="1400" dirty="0"/>
                <a:t> </a:t>
              </a:r>
              <a:r>
                <a:rPr lang="en-US" sz="1400" dirty="0" err="1"/>
                <a:t>humano</a:t>
              </a:r>
              <a:r>
                <a:rPr lang="en-US" sz="1400" dirty="0"/>
                <a:t> </a:t>
              </a:r>
              <a:r>
                <a:rPr lang="en-US" sz="1400" dirty="0" err="1"/>
                <a:t>registado</a:t>
              </a:r>
              <a:endParaRPr lang="en-US" sz="1400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F0210C1-B327-173A-D950-8585A4E88142}"/>
                </a:ext>
              </a:extLst>
            </p:cNvPr>
            <p:cNvSpPr txBox="1"/>
            <p:nvPr/>
          </p:nvSpPr>
          <p:spPr>
            <a:xfrm>
              <a:off x="4122934" y="2916326"/>
              <a:ext cx="1853912" cy="116955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Diagnóstico</a:t>
              </a:r>
              <a:r>
                <a:rPr lang="en-US" sz="1400" dirty="0"/>
                <a:t> do </a:t>
              </a:r>
              <a:r>
                <a:rPr lang="en-US" sz="1400" dirty="0" err="1"/>
                <a:t>carbúnculo</a:t>
              </a:r>
              <a:r>
                <a:rPr lang="en-US" sz="1400" dirty="0"/>
                <a:t> </a:t>
              </a:r>
              <a:r>
                <a:rPr lang="en-US" sz="1400" dirty="0" err="1"/>
                <a:t>bacteriano</a:t>
              </a:r>
              <a:r>
                <a:rPr lang="en-US" sz="1400" dirty="0"/>
                <a:t> </a:t>
              </a:r>
              <a:r>
                <a:rPr lang="en-US" sz="1400" dirty="0" err="1"/>
                <a:t>em</a:t>
              </a:r>
              <a:r>
                <a:rPr lang="en-US" sz="1400" dirty="0"/>
                <a:t> </a:t>
              </a:r>
              <a:r>
                <a:rPr lang="en-US" sz="1400" dirty="0" err="1"/>
                <a:t>animais</a:t>
              </a:r>
              <a:r>
                <a:rPr lang="en-US" sz="1400" dirty="0"/>
                <a:t> </a:t>
              </a:r>
              <a:r>
                <a:rPr lang="en-US" sz="1400" dirty="0" err="1"/>
                <a:t>pelo</a:t>
              </a:r>
              <a:r>
                <a:rPr lang="en-US" sz="1400" dirty="0"/>
                <a:t> </a:t>
              </a:r>
              <a:r>
                <a:rPr lang="en-US" sz="1400" dirty="0" err="1"/>
                <a:t>serviço</a:t>
              </a:r>
              <a:r>
                <a:rPr lang="en-US" sz="1400" dirty="0"/>
                <a:t> </a:t>
              </a:r>
              <a:r>
                <a:rPr lang="en-US" sz="1400" dirty="0" err="1"/>
                <a:t>veterinário</a:t>
              </a:r>
              <a:endParaRPr lang="en-US" sz="1400" dirty="0"/>
            </a:p>
          </p:txBody>
        </p:sp>
      </p:grpSp>
      <p:sp>
        <p:nvSpPr>
          <p:cNvPr id="13" name="Google Shape;1059;p81">
            <a:extLst>
              <a:ext uri="{FF2B5EF4-FFF2-40B4-BE49-F238E27FC236}">
                <a16:creationId xmlns:a16="http://schemas.microsoft.com/office/drawing/2014/main" id="{04986824-1A93-0AE4-3512-7766198AEE2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Tabelas</a:t>
            </a:r>
            <a:r>
              <a:rPr lang="en-US" dirty="0"/>
              <a:t> de </a:t>
            </a:r>
            <a:r>
              <a:rPr lang="en-US" dirty="0" err="1"/>
              <a:t>Antraz</a:t>
            </a:r>
            <a:r>
              <a:rPr lang="en-US" dirty="0"/>
              <a:t>: </a:t>
            </a:r>
            <a:r>
              <a:rPr lang="en-US" dirty="0" err="1"/>
              <a:t>Exemplo</a:t>
            </a:r>
            <a:r>
              <a:rPr lang="en-US" dirty="0"/>
              <a:t> 2</a:t>
            </a:r>
            <a:endParaRPr dirty="0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" name="Google Shape;1109;p85"/>
          <p:cNvSpPr txBox="1"/>
          <p:nvPr/>
        </p:nvSpPr>
        <p:spPr>
          <a:xfrm>
            <a:off x="3549583" y="1313684"/>
            <a:ext cx="8362984" cy="101566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Figura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1. Mapa </a:t>
            </a:r>
            <a:r>
              <a:rPr lang="en-US" sz="20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 magnitude dos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casos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carbúnculo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humano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nos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distritos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das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regiões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Arusha e Kilimanjaro para o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período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2015 a </a:t>
            </a:r>
            <a:r>
              <a:rPr lang="en-US" sz="20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utubro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2016,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Tanzânia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12" name="Google Shape;1112;p85"/>
          <p:cNvSpPr txBox="1"/>
          <p:nvPr/>
        </p:nvSpPr>
        <p:spPr>
          <a:xfrm>
            <a:off x="-120313" y="6368094"/>
            <a:ext cx="9856206" cy="273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Mwakapeje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et al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. 2018. Surtos de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antraz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nas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áreas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interface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humanos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gado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e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vida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selvagem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do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norte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Tanzânia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: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uma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revisão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retrospetiva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registos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2006-2016. 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BMC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Saúde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Pública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200" u="sng" dirty="0">
                <a:solidFill>
                  <a:srgbClr val="262699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https://bmcpublichealth.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99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  <a:hlinkClick r:id="rId3"/>
              </a:rPr>
              <a:t>biomedcentral.com/track/pdf/10.1186/s12889-017-5007-z.pdf 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rgbClr val="262699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43EC85-205B-F5EA-3576-907DABEA3B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9583" y="2425259"/>
            <a:ext cx="5665304" cy="37074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80DF36E-B260-8912-EB91-94B3E04C5D9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96" t="2279" r="2329" b="2264"/>
          <a:stretch/>
        </p:blipFill>
        <p:spPr>
          <a:xfrm>
            <a:off x="279433" y="1468659"/>
            <a:ext cx="3192511" cy="3723827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EC7CF467-98AF-DA7A-509B-8B37E5B7E1AD}"/>
              </a:ext>
            </a:extLst>
          </p:cNvPr>
          <p:cNvGrpSpPr/>
          <p:nvPr/>
        </p:nvGrpSpPr>
        <p:grpSpPr>
          <a:xfrm>
            <a:off x="9214887" y="3405694"/>
            <a:ext cx="2977113" cy="1659098"/>
            <a:chOff x="9214887" y="3405694"/>
            <a:chExt cx="2977113" cy="165909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5092E02-F43B-6E2D-F226-FE288600960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214887" y="3493137"/>
              <a:ext cx="2870387" cy="1571655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4755F8B-B21C-2D3D-BC87-053B343354CC}"/>
                </a:ext>
              </a:extLst>
            </p:cNvPr>
            <p:cNvSpPr txBox="1"/>
            <p:nvPr/>
          </p:nvSpPr>
          <p:spPr>
            <a:xfrm>
              <a:off x="9260760" y="3680952"/>
              <a:ext cx="293124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Casos de </a:t>
              </a:r>
              <a:r>
                <a:rPr lang="en-US" sz="1200" dirty="0" err="1"/>
                <a:t>antraz</a:t>
              </a:r>
              <a:r>
                <a:rPr lang="en-US" sz="1200" dirty="0"/>
                <a:t> </a:t>
              </a:r>
              <a:r>
                <a:rPr lang="en-US" sz="1200" dirty="0" err="1"/>
                <a:t>por</a:t>
              </a:r>
              <a:r>
                <a:rPr lang="en-US" sz="1200" dirty="0"/>
                <a:t> </a:t>
              </a:r>
              <a:r>
                <a:rPr lang="en-US" sz="1200" dirty="0" err="1"/>
                <a:t>distrito</a:t>
              </a:r>
              <a:r>
                <a:rPr lang="en-US" sz="1200" dirty="0"/>
                <a:t>, 2015-2016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DAB7368-F749-F678-02C2-896A237F8026}"/>
                </a:ext>
              </a:extLst>
            </p:cNvPr>
            <p:cNvSpPr txBox="1"/>
            <p:nvPr/>
          </p:nvSpPr>
          <p:spPr>
            <a:xfrm>
              <a:off x="9228861" y="3405694"/>
              <a:ext cx="2825496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200" b="1"/>
                <a:t>Legenda</a:t>
              </a:r>
              <a:endParaRPr lang="en-US" sz="1200"/>
            </a:p>
          </p:txBody>
        </p:sp>
      </p:grpSp>
      <p:sp>
        <p:nvSpPr>
          <p:cNvPr id="10" name="Google Shape;1059;p81">
            <a:extLst>
              <a:ext uri="{FF2B5EF4-FFF2-40B4-BE49-F238E27FC236}">
                <a16:creationId xmlns:a16="http://schemas.microsoft.com/office/drawing/2014/main" id="{DD56BA11-FBD4-D37F-A360-14FFD096353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/>
              <a:t>Mapas de </a:t>
            </a:r>
            <a:r>
              <a:rPr lang="en-US" dirty="0" err="1"/>
              <a:t>Antraz</a:t>
            </a:r>
            <a:r>
              <a:rPr lang="en-US" dirty="0"/>
              <a:t>: </a:t>
            </a:r>
            <a:r>
              <a:rPr lang="en-US" dirty="0" err="1"/>
              <a:t>Exemplo</a:t>
            </a:r>
            <a:r>
              <a:rPr lang="en-US" dirty="0"/>
              <a:t> 1</a:t>
            </a:r>
            <a:endParaRPr dirty="0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059;p81">
            <a:extLst>
              <a:ext uri="{FF2B5EF4-FFF2-40B4-BE49-F238E27FC236}">
                <a16:creationId xmlns:a16="http://schemas.microsoft.com/office/drawing/2014/main" id="{CDA7A3A6-6D12-8093-0EEE-F085A5FEC5B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Tabelas</a:t>
            </a:r>
            <a:r>
              <a:rPr lang="en-US" dirty="0"/>
              <a:t> de </a:t>
            </a:r>
            <a:r>
              <a:rPr lang="en-US" dirty="0" err="1"/>
              <a:t>Antraz</a:t>
            </a:r>
            <a:r>
              <a:rPr lang="en-US" dirty="0"/>
              <a:t>: </a:t>
            </a:r>
            <a:r>
              <a:rPr lang="en-US" dirty="0" err="1"/>
              <a:t>Exemplo</a:t>
            </a:r>
            <a:r>
              <a:rPr lang="en-US" dirty="0"/>
              <a:t> 2</a:t>
            </a:r>
            <a:endParaRPr dirty="0"/>
          </a:p>
        </p:txBody>
      </p:sp>
      <p:pic>
        <p:nvPicPr>
          <p:cNvPr id="1119" name="Google Shape;1119;p86"/>
          <p:cNvPicPr preferRelativeResize="0">
            <a:picLocks noGrp="1"/>
          </p:cNvPicPr>
          <p:nvPr>
            <p:ph sz="half" idx="2"/>
          </p:nvPr>
        </p:nvPicPr>
        <p:blipFill rotWithShape="1">
          <a:blip r:embed="rId3">
            <a:alphaModFix/>
          </a:blip>
          <a:stretch/>
        </p:blipFill>
        <p:spPr>
          <a:xfrm>
            <a:off x="2112051" y="1623934"/>
            <a:ext cx="7967897" cy="4638675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8BC741-DD05-2401-C911-0CCA141F53BD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6369050"/>
            <a:ext cx="8139113" cy="211138"/>
          </a:xfrm>
          <a:prstGeom prst="rect">
            <a:avLst/>
          </a:prstGeom>
        </p:spPr>
        <p:txBody>
          <a:bodyPr/>
          <a:lstStyle/>
          <a:p>
            <a:pPr marL="0" indent="0" algn="r">
              <a:buNone/>
            </a:pPr>
            <a:r>
              <a:rPr lang="en-US" sz="1200" dirty="0" err="1"/>
              <a:t>Makurumidze</a:t>
            </a:r>
            <a:r>
              <a:rPr lang="en-US" sz="1200" dirty="0"/>
              <a:t>, </a:t>
            </a:r>
            <a:r>
              <a:rPr lang="en-US" sz="1200" i="1" dirty="0"/>
              <a:t>et al</a:t>
            </a:r>
            <a:r>
              <a:rPr lang="en-US" sz="1200" dirty="0"/>
              <a:t>. 2021. </a:t>
            </a:r>
            <a:r>
              <a:rPr lang="en-US" sz="1200" dirty="0" err="1"/>
              <a:t>Investigação</a:t>
            </a:r>
            <a:r>
              <a:rPr lang="en-US" sz="1200" dirty="0"/>
              <a:t> de um </a:t>
            </a:r>
            <a:r>
              <a:rPr lang="en-US" sz="1200" dirty="0" err="1"/>
              <a:t>surto</a:t>
            </a:r>
            <a:r>
              <a:rPr lang="en-US" sz="1200" dirty="0"/>
              <a:t> de </a:t>
            </a:r>
            <a:r>
              <a:rPr lang="en-US" sz="1200" dirty="0" err="1"/>
              <a:t>antraz</a:t>
            </a:r>
            <a:r>
              <a:rPr lang="en-US" sz="1200" dirty="0"/>
              <a:t> no </a:t>
            </a:r>
            <a:r>
              <a:rPr lang="en-US" sz="1200" dirty="0" err="1"/>
              <a:t>distrito</a:t>
            </a:r>
            <a:r>
              <a:rPr lang="en-US" sz="1200" dirty="0"/>
              <a:t> de Makoni, </a:t>
            </a:r>
            <a:r>
              <a:rPr lang="en-US" sz="1200" dirty="0" err="1"/>
              <a:t>Zimbabué</a:t>
            </a:r>
            <a:r>
              <a:rPr lang="en-US" sz="1200" dirty="0"/>
              <a:t>. BMC Public Health. </a:t>
            </a:r>
            <a:r>
              <a:rPr lang="en-US" sz="1200" dirty="0">
                <a:hlinkClick r:id="rId4"/>
              </a:rPr>
              <a:t>https://link.</a:t>
            </a:r>
            <a:r>
              <a:rPr lang="en-US" sz="1200" dirty="0"/>
              <a:t>springer.com/article/10.1186/s12889-021-10275-0  </a:t>
            </a:r>
          </a:p>
        </p:txBody>
      </p:sp>
      <p:sp>
        <p:nvSpPr>
          <p:cNvPr id="1120" name="Google Shape;1120;p86"/>
          <p:cNvSpPr txBox="1"/>
          <p:nvPr/>
        </p:nvSpPr>
        <p:spPr>
          <a:xfrm>
            <a:off x="1547597" y="1219242"/>
            <a:ext cx="9600695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Figura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3. Casos de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carbúnculo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humano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durante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surto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no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Zimbabue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em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2014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99CA4F-6CDC-E2CA-EE23-D874213902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478857"/>
            <a:ext cx="11265568" cy="4639309"/>
          </a:xfrm>
        </p:spPr>
        <p:txBody>
          <a:bodyPr/>
          <a:lstStyle/>
          <a:p>
            <a:pPr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n-US" dirty="0"/>
              <a:t>Dados </a:t>
            </a:r>
            <a:r>
              <a:rPr lang="en-US" dirty="0" err="1"/>
              <a:t>podem</a:t>
            </a:r>
            <a:r>
              <a:rPr lang="en-US" dirty="0"/>
              <a:t> ser </a:t>
            </a:r>
            <a:r>
              <a:rPr lang="en-US" dirty="0" err="1"/>
              <a:t>organizados</a:t>
            </a:r>
            <a:r>
              <a:rPr lang="en-US" dirty="0"/>
              <a:t> </a:t>
            </a:r>
            <a:r>
              <a:rPr lang="en-US" dirty="0" err="1"/>
              <a:t>através</a:t>
            </a:r>
            <a:r>
              <a:rPr lang="en-US" dirty="0"/>
              <a:t> de </a:t>
            </a:r>
            <a:r>
              <a:rPr lang="en-US" dirty="0" err="1"/>
              <a:t>tabelas</a:t>
            </a:r>
            <a:r>
              <a:rPr lang="en-US" dirty="0"/>
              <a:t>, </a:t>
            </a:r>
            <a:r>
              <a:rPr lang="en-US" dirty="0" err="1"/>
              <a:t>gráficos</a:t>
            </a:r>
            <a:r>
              <a:rPr lang="en-US" dirty="0"/>
              <a:t> e </a:t>
            </a:r>
            <a:r>
              <a:rPr lang="en-US" dirty="0" err="1"/>
              <a:t>mapas</a:t>
            </a:r>
            <a:endParaRPr lang="en-US" dirty="0"/>
          </a:p>
          <a:p>
            <a:pPr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n-US" dirty="0"/>
              <a:t>A </a:t>
            </a:r>
            <a:r>
              <a:rPr lang="en-US" dirty="0" err="1"/>
              <a:t>apresentação</a:t>
            </a:r>
            <a:r>
              <a:rPr lang="en-US" dirty="0"/>
              <a:t> visual dos dados </a:t>
            </a:r>
            <a:r>
              <a:rPr lang="en-US" dirty="0" err="1"/>
              <a:t>ajuda</a:t>
            </a:r>
            <a:r>
              <a:rPr lang="en-US" dirty="0"/>
              <a:t> a </a:t>
            </a:r>
            <a:r>
              <a:rPr lang="en-US" dirty="0" err="1"/>
              <a:t>verificar</a:t>
            </a:r>
            <a:r>
              <a:rPr lang="en-US" dirty="0"/>
              <a:t> e a </a:t>
            </a:r>
            <a:r>
              <a:rPr lang="en-US" dirty="0" err="1"/>
              <a:t>analisar</a:t>
            </a:r>
            <a:r>
              <a:rPr lang="en-US" dirty="0"/>
              <a:t> </a:t>
            </a:r>
            <a:r>
              <a:rPr lang="en-US" dirty="0" err="1"/>
              <a:t>os</a:t>
            </a:r>
            <a:r>
              <a:rPr lang="en-US" dirty="0"/>
              <a:t> dados, a </a:t>
            </a:r>
            <a:r>
              <a:rPr lang="en-US" dirty="0" err="1"/>
              <a:t>explorar</a:t>
            </a:r>
            <a:r>
              <a:rPr lang="en-US" dirty="0"/>
              <a:t> </a:t>
            </a:r>
            <a:r>
              <a:rPr lang="en-US" dirty="0" err="1"/>
              <a:t>padrões</a:t>
            </a:r>
            <a:r>
              <a:rPr lang="en-US" dirty="0"/>
              <a:t> e </a:t>
            </a:r>
            <a:r>
              <a:rPr lang="en-US" dirty="0" err="1"/>
              <a:t>tendências</a:t>
            </a:r>
            <a:r>
              <a:rPr lang="en-US" dirty="0"/>
              <a:t> e a </a:t>
            </a:r>
            <a:r>
              <a:rPr lang="en-US" dirty="0" err="1"/>
              <a:t>comunicar</a:t>
            </a:r>
            <a:r>
              <a:rPr lang="en-US" dirty="0"/>
              <a:t> </a:t>
            </a:r>
            <a:r>
              <a:rPr lang="en-US" dirty="0" err="1"/>
              <a:t>informações</a:t>
            </a:r>
            <a:r>
              <a:rPr lang="en-US" dirty="0"/>
              <a:t> a outros</a:t>
            </a:r>
          </a:p>
          <a:p>
            <a:pPr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n-US" dirty="0" err="1"/>
              <a:t>Comece</a:t>
            </a:r>
            <a:r>
              <a:rPr lang="en-US" dirty="0"/>
              <a:t> sempre com </a:t>
            </a:r>
            <a:r>
              <a:rPr lang="en-US" dirty="0" err="1"/>
              <a:t>tabelas</a:t>
            </a:r>
            <a:r>
              <a:rPr lang="en-US" dirty="0"/>
              <a:t> para </a:t>
            </a:r>
            <a:r>
              <a:rPr lang="en-US" dirty="0" err="1"/>
              <a:t>organizar</a:t>
            </a:r>
            <a:r>
              <a:rPr lang="en-US" dirty="0"/>
              <a:t> </a:t>
            </a:r>
            <a:r>
              <a:rPr lang="en-US" dirty="0" err="1"/>
              <a:t>os</a:t>
            </a:r>
            <a:r>
              <a:rPr lang="en-US" dirty="0"/>
              <a:t> dados</a:t>
            </a:r>
          </a:p>
          <a:p>
            <a:pPr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n-US" dirty="0" err="1"/>
              <a:t>Utilizar</a:t>
            </a:r>
            <a:r>
              <a:rPr lang="en-US" dirty="0"/>
              <a:t> </a:t>
            </a:r>
            <a:r>
              <a:rPr lang="en-US" dirty="0" err="1"/>
              <a:t>títulos</a:t>
            </a:r>
            <a:r>
              <a:rPr lang="en-US" dirty="0"/>
              <a:t> e </a:t>
            </a:r>
            <a:r>
              <a:rPr lang="en-US" dirty="0" err="1"/>
              <a:t>rótulos</a:t>
            </a:r>
            <a:r>
              <a:rPr lang="en-US" dirty="0"/>
              <a:t> </a:t>
            </a:r>
            <a:r>
              <a:rPr lang="en-US" dirty="0" err="1"/>
              <a:t>adequados</a:t>
            </a:r>
            <a:endParaRPr lang="en-US" dirty="0"/>
          </a:p>
          <a:p>
            <a:pPr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n-US" dirty="0"/>
              <a:t>As </a:t>
            </a:r>
            <a:r>
              <a:rPr lang="en-US" dirty="0" err="1"/>
              <a:t>tabelas</a:t>
            </a:r>
            <a:r>
              <a:rPr lang="en-US" dirty="0"/>
              <a:t> de </a:t>
            </a:r>
            <a:r>
              <a:rPr lang="en-US" dirty="0" err="1"/>
              <a:t>uma</a:t>
            </a:r>
            <a:r>
              <a:rPr lang="en-US" dirty="0"/>
              <a:t> </a:t>
            </a:r>
            <a:r>
              <a:rPr lang="en-US" dirty="0" err="1"/>
              <a:t>variável</a:t>
            </a:r>
            <a:r>
              <a:rPr lang="en-US" dirty="0"/>
              <a:t> </a:t>
            </a:r>
            <a:r>
              <a:rPr lang="en-US" dirty="0" err="1"/>
              <a:t>são</a:t>
            </a:r>
            <a:r>
              <a:rPr lang="en-US" dirty="0"/>
              <a:t> </a:t>
            </a:r>
            <a:r>
              <a:rPr lang="en-US" dirty="0" err="1"/>
              <a:t>úteis</a:t>
            </a:r>
            <a:r>
              <a:rPr lang="en-US" dirty="0"/>
              <a:t> para </a:t>
            </a:r>
            <a:r>
              <a:rPr lang="en-US" dirty="0" err="1"/>
              <a:t>apresentar</a:t>
            </a:r>
            <a:r>
              <a:rPr lang="en-US" dirty="0"/>
              <a:t> </a:t>
            </a:r>
            <a:r>
              <a:rPr lang="en-US" dirty="0" err="1"/>
              <a:t>distribuições</a:t>
            </a:r>
            <a:r>
              <a:rPr lang="en-US" dirty="0"/>
              <a:t> de </a:t>
            </a:r>
            <a:r>
              <a:rPr lang="en-US" dirty="0" err="1"/>
              <a:t>frequências</a:t>
            </a:r>
            <a:endParaRPr lang="en-US" dirty="0"/>
          </a:p>
          <a:p>
            <a:pPr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n-US" dirty="0"/>
              <a:t>As </a:t>
            </a:r>
            <a:r>
              <a:rPr lang="en-US" dirty="0" err="1"/>
              <a:t>tabelas</a:t>
            </a:r>
            <a:r>
              <a:rPr lang="en-US" dirty="0"/>
              <a:t> de duas </a:t>
            </a:r>
            <a:r>
              <a:rPr lang="en-US" dirty="0" err="1"/>
              <a:t>variáveis</a:t>
            </a:r>
            <a:r>
              <a:rPr lang="en-US" dirty="0"/>
              <a:t> </a:t>
            </a:r>
            <a:r>
              <a:rPr lang="en-US" dirty="0" err="1"/>
              <a:t>podem</a:t>
            </a:r>
            <a:r>
              <a:rPr lang="en-US" dirty="0"/>
              <a:t> </a:t>
            </a:r>
            <a:r>
              <a:rPr lang="en-US" dirty="0" err="1"/>
              <a:t>mostrar</a:t>
            </a:r>
            <a:r>
              <a:rPr lang="en-US" dirty="0"/>
              <a:t> </a:t>
            </a:r>
            <a:r>
              <a:rPr lang="en-US" dirty="0" err="1"/>
              <a:t>relações</a:t>
            </a:r>
            <a:r>
              <a:rPr lang="en-US" dirty="0"/>
              <a:t> entre </a:t>
            </a:r>
            <a:br>
              <a:rPr lang="en-US" dirty="0"/>
            </a:br>
            <a:r>
              <a:rPr lang="en-US" dirty="0"/>
              <a:t>duas </a:t>
            </a:r>
            <a:r>
              <a:rPr lang="en-US" dirty="0" err="1"/>
              <a:t>variáveis</a:t>
            </a:r>
            <a:endParaRPr lang="en-US" dirty="0"/>
          </a:p>
        </p:txBody>
      </p:sp>
      <p:sp>
        <p:nvSpPr>
          <p:cNvPr id="1128" name="Google Shape;1128;p8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Resumo</a:t>
            </a:r>
            <a:r>
              <a:rPr lang="en-US" dirty="0"/>
              <a:t> (1/2)</a:t>
            </a:r>
            <a:endParaRPr dirty="0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" name="Google Shape;1135;p88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dirty="0" err="1"/>
              <a:t>Os</a:t>
            </a:r>
            <a:r>
              <a:rPr lang="en-US" dirty="0"/>
              <a:t> </a:t>
            </a:r>
            <a:r>
              <a:rPr lang="en-US" dirty="0" err="1"/>
              <a:t>gráficos</a:t>
            </a:r>
            <a:r>
              <a:rPr lang="en-US" dirty="0"/>
              <a:t> de </a:t>
            </a:r>
            <a:r>
              <a:rPr lang="en-US" dirty="0" err="1"/>
              <a:t>linhas</a:t>
            </a:r>
            <a:r>
              <a:rPr lang="en-US" dirty="0"/>
              <a:t> </a:t>
            </a:r>
            <a:r>
              <a:rPr lang="en-US" dirty="0" err="1"/>
              <a:t>são</a:t>
            </a:r>
            <a:r>
              <a:rPr lang="en-US" dirty="0"/>
              <a:t> </a:t>
            </a:r>
            <a:r>
              <a:rPr lang="en-US" dirty="0" err="1"/>
              <a:t>úteis</a:t>
            </a:r>
            <a:r>
              <a:rPr lang="en-US" dirty="0"/>
              <a:t> para </a:t>
            </a:r>
            <a:r>
              <a:rPr lang="en-US" dirty="0" err="1"/>
              <a:t>mostrar</a:t>
            </a:r>
            <a:r>
              <a:rPr lang="en-US" dirty="0"/>
              <a:t> </a:t>
            </a:r>
            <a:r>
              <a:rPr lang="en-US" dirty="0" err="1"/>
              <a:t>padrões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tendências</a:t>
            </a:r>
            <a:r>
              <a:rPr lang="en-US" dirty="0"/>
              <a:t> </a:t>
            </a:r>
            <a:r>
              <a:rPr lang="en-US" dirty="0" err="1"/>
              <a:t>ao</a:t>
            </a:r>
            <a:r>
              <a:rPr lang="en-US" dirty="0"/>
              <a:t> </a:t>
            </a:r>
            <a:r>
              <a:rPr lang="en-US" dirty="0" err="1"/>
              <a:t>longo</a:t>
            </a:r>
            <a:r>
              <a:rPr lang="en-US" dirty="0"/>
              <a:t> de </a:t>
            </a:r>
            <a:r>
              <a:rPr lang="en-US" dirty="0" err="1"/>
              <a:t>uma</a:t>
            </a:r>
            <a:r>
              <a:rPr lang="en-US" dirty="0"/>
              <a:t> </a:t>
            </a:r>
            <a:r>
              <a:rPr lang="en-US" dirty="0" err="1"/>
              <a:t>variável</a:t>
            </a:r>
            <a:r>
              <a:rPr lang="en-US" dirty="0"/>
              <a:t>, </a:t>
            </a:r>
            <a:r>
              <a:rPr lang="en-US" dirty="0" err="1"/>
              <a:t>normalmente</a:t>
            </a:r>
            <a:r>
              <a:rPr lang="en-US" dirty="0"/>
              <a:t> o tempo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dirty="0" err="1"/>
              <a:t>Os</a:t>
            </a:r>
            <a:r>
              <a:rPr lang="en-US" dirty="0"/>
              <a:t> </a:t>
            </a:r>
            <a:r>
              <a:rPr lang="en-US" dirty="0" err="1"/>
              <a:t>histogramas</a:t>
            </a:r>
            <a:r>
              <a:rPr lang="en-US" dirty="0"/>
              <a:t> </a:t>
            </a:r>
            <a:r>
              <a:rPr lang="en-US" dirty="0" err="1"/>
              <a:t>são</a:t>
            </a:r>
            <a:r>
              <a:rPr lang="en-US" dirty="0"/>
              <a:t> </a:t>
            </a:r>
            <a:r>
              <a:rPr lang="en-US" dirty="0" err="1"/>
              <a:t>mais</a:t>
            </a:r>
            <a:r>
              <a:rPr lang="en-US" dirty="0"/>
              <a:t> </a:t>
            </a:r>
            <a:r>
              <a:rPr lang="en-US" dirty="0" err="1"/>
              <a:t>frequentemente</a:t>
            </a:r>
            <a:r>
              <a:rPr lang="en-US" dirty="0"/>
              <a:t> </a:t>
            </a:r>
            <a:r>
              <a:rPr lang="en-US" dirty="0" err="1"/>
              <a:t>utilizados</a:t>
            </a:r>
            <a:r>
              <a:rPr lang="en-US" dirty="0"/>
              <a:t> </a:t>
            </a:r>
            <a:r>
              <a:rPr lang="en-US" dirty="0" err="1"/>
              <a:t>em</a:t>
            </a:r>
            <a:r>
              <a:rPr lang="en-US" dirty="0"/>
              <a:t> </a:t>
            </a:r>
            <a:r>
              <a:rPr lang="en-US" dirty="0" err="1"/>
              <a:t>epidemiologia</a:t>
            </a:r>
            <a:r>
              <a:rPr lang="en-US" dirty="0"/>
              <a:t> para curvas </a:t>
            </a:r>
            <a:r>
              <a:rPr lang="en-US" dirty="0" err="1"/>
              <a:t>epidêmicas</a:t>
            </a:r>
            <a:r>
              <a:rPr lang="en-US" dirty="0"/>
              <a:t> (</a:t>
            </a:r>
            <a:r>
              <a:rPr lang="en-US" dirty="0" err="1"/>
              <a:t>casos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tempo)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dirty="0" err="1"/>
              <a:t>Os</a:t>
            </a:r>
            <a:r>
              <a:rPr lang="en-US" dirty="0"/>
              <a:t> </a:t>
            </a:r>
            <a:r>
              <a:rPr lang="en-US" dirty="0" err="1"/>
              <a:t>gráficos</a:t>
            </a:r>
            <a:r>
              <a:rPr lang="en-US" dirty="0"/>
              <a:t> de barras </a:t>
            </a:r>
            <a:r>
              <a:rPr lang="en-US" dirty="0" err="1"/>
              <a:t>fornecem</a:t>
            </a:r>
            <a:r>
              <a:rPr lang="en-US" dirty="0"/>
              <a:t> </a:t>
            </a:r>
            <a:r>
              <a:rPr lang="en-US" dirty="0" err="1"/>
              <a:t>uma</a:t>
            </a:r>
            <a:r>
              <a:rPr lang="en-US" dirty="0"/>
              <a:t> </a:t>
            </a:r>
            <a:r>
              <a:rPr lang="en-US" dirty="0" err="1"/>
              <a:t>apresentação</a:t>
            </a:r>
            <a:r>
              <a:rPr lang="en-US" dirty="0"/>
              <a:t> visual dos dados de </a:t>
            </a:r>
            <a:r>
              <a:rPr lang="en-US" dirty="0" err="1"/>
              <a:t>uma</a:t>
            </a:r>
            <a:r>
              <a:rPr lang="en-US" dirty="0"/>
              <a:t> </a:t>
            </a:r>
            <a:r>
              <a:rPr lang="en-US" dirty="0" err="1"/>
              <a:t>tabela</a:t>
            </a:r>
            <a:r>
              <a:rPr lang="en-US" dirty="0"/>
              <a:t> de </a:t>
            </a:r>
            <a:r>
              <a:rPr lang="en-US" dirty="0" err="1"/>
              <a:t>uma</a:t>
            </a:r>
            <a:r>
              <a:rPr lang="en-US" dirty="0"/>
              <a:t> </a:t>
            </a:r>
            <a:r>
              <a:rPr lang="en-US" dirty="0" err="1"/>
              <a:t>variável</a:t>
            </a:r>
            <a:r>
              <a:rPr lang="en-US" dirty="0"/>
              <a:t>. </a:t>
            </a:r>
            <a:r>
              <a:rPr lang="en-US" dirty="0" err="1"/>
              <a:t>Os</a:t>
            </a:r>
            <a:r>
              <a:rPr lang="en-US" dirty="0"/>
              <a:t> </a:t>
            </a:r>
            <a:r>
              <a:rPr lang="en-US" dirty="0" err="1"/>
              <a:t>gráficos</a:t>
            </a:r>
            <a:r>
              <a:rPr lang="en-US" dirty="0"/>
              <a:t> de barras </a:t>
            </a:r>
            <a:r>
              <a:rPr lang="en-US" dirty="0" err="1"/>
              <a:t>agrupados</a:t>
            </a:r>
            <a:r>
              <a:rPr lang="en-US" dirty="0"/>
              <a:t> </a:t>
            </a:r>
            <a:r>
              <a:rPr lang="en-US" dirty="0" err="1"/>
              <a:t>podem</a:t>
            </a:r>
            <a:r>
              <a:rPr lang="en-US" dirty="0"/>
              <a:t> </a:t>
            </a:r>
            <a:r>
              <a:rPr lang="en-US" dirty="0" err="1"/>
              <a:t>mostrar</a:t>
            </a:r>
            <a:r>
              <a:rPr lang="en-US" dirty="0"/>
              <a:t> duas </a:t>
            </a:r>
            <a:r>
              <a:rPr lang="en-US" dirty="0" err="1"/>
              <a:t>variáveis</a:t>
            </a:r>
            <a:r>
              <a:rPr lang="en-US" dirty="0"/>
              <a:t>.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dirty="0" err="1"/>
              <a:t>Os</a:t>
            </a:r>
            <a:r>
              <a:rPr lang="en-US" dirty="0"/>
              <a:t> </a:t>
            </a:r>
            <a:r>
              <a:rPr lang="en-US" dirty="0" err="1"/>
              <a:t>mapas</a:t>
            </a:r>
            <a:r>
              <a:rPr lang="en-US" dirty="0"/>
              <a:t> </a:t>
            </a:r>
            <a:r>
              <a:rPr lang="en-US" dirty="0" err="1"/>
              <a:t>são</a:t>
            </a:r>
            <a:r>
              <a:rPr lang="en-US" dirty="0"/>
              <a:t> </a:t>
            </a:r>
            <a:r>
              <a:rPr lang="en-US" dirty="0" err="1"/>
              <a:t>úteis</a:t>
            </a:r>
            <a:r>
              <a:rPr lang="en-US" dirty="0"/>
              <a:t> para </a:t>
            </a:r>
            <a:r>
              <a:rPr lang="en-US" dirty="0" err="1"/>
              <a:t>mostrar</a:t>
            </a:r>
            <a:r>
              <a:rPr lang="en-US" dirty="0"/>
              <a:t> a </a:t>
            </a:r>
            <a:r>
              <a:rPr lang="en-US" dirty="0" err="1"/>
              <a:t>distribuição</a:t>
            </a:r>
            <a:r>
              <a:rPr lang="en-US" dirty="0"/>
              <a:t> </a:t>
            </a:r>
            <a:r>
              <a:rPr lang="en-US" dirty="0" err="1"/>
              <a:t>geográfica</a:t>
            </a:r>
            <a:r>
              <a:rPr lang="en-US" dirty="0"/>
              <a:t> de </a:t>
            </a:r>
            <a:r>
              <a:rPr lang="en-US" dirty="0" err="1"/>
              <a:t>eventos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condições</a:t>
            </a:r>
            <a:r>
              <a:rPr lang="en-US" dirty="0"/>
              <a:t> de </a:t>
            </a:r>
            <a:r>
              <a:rPr lang="en-US" dirty="0" err="1"/>
              <a:t>saúde</a:t>
            </a:r>
            <a:endParaRPr dirty="0"/>
          </a:p>
          <a:p>
            <a:pPr marL="228600" lvl="0" indent="-5080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1136" name="Google Shape;1136;p8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Resumo</a:t>
            </a:r>
            <a:r>
              <a:rPr lang="en-US" dirty="0"/>
              <a:t> (2/2)</a:t>
            </a:r>
            <a:endParaRPr dirty="0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0B7C431-A0D9-F171-1613-CB86AAA4D23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n-US" dirty="0" err="1"/>
              <a:t>Explicar</a:t>
            </a:r>
            <a:r>
              <a:rPr lang="en-US" dirty="0"/>
              <a:t> o valor da </a:t>
            </a:r>
            <a:r>
              <a:rPr lang="en-US" dirty="0" err="1"/>
              <a:t>organização</a:t>
            </a:r>
            <a:r>
              <a:rPr lang="en-US" dirty="0"/>
              <a:t> e </a:t>
            </a:r>
            <a:r>
              <a:rPr lang="en-US" dirty="0" err="1"/>
              <a:t>apresentação</a:t>
            </a:r>
            <a:r>
              <a:rPr lang="en-US" dirty="0"/>
              <a:t> de dados</a:t>
            </a:r>
          </a:p>
          <a:p>
            <a:pPr lv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n-US" dirty="0" err="1"/>
              <a:t>Descrever</a:t>
            </a:r>
            <a:r>
              <a:rPr lang="en-US" dirty="0"/>
              <a:t> </a:t>
            </a:r>
            <a:r>
              <a:rPr lang="en-US" dirty="0" err="1"/>
              <a:t>os</a:t>
            </a:r>
            <a:r>
              <a:rPr lang="en-US" dirty="0"/>
              <a:t> </a:t>
            </a:r>
            <a:r>
              <a:rPr lang="en-US" dirty="0" err="1"/>
              <a:t>métodos</a:t>
            </a:r>
            <a:r>
              <a:rPr lang="en-US" dirty="0"/>
              <a:t> de </a:t>
            </a:r>
            <a:r>
              <a:rPr lang="en-US" dirty="0" err="1"/>
              <a:t>organização</a:t>
            </a:r>
            <a:r>
              <a:rPr lang="en-US" dirty="0"/>
              <a:t> e </a:t>
            </a:r>
            <a:r>
              <a:rPr lang="en-US" dirty="0" err="1"/>
              <a:t>apresentação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de dados</a:t>
            </a:r>
          </a:p>
          <a:p>
            <a:pPr lv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n-US" dirty="0" err="1"/>
              <a:t>Escolher</a:t>
            </a:r>
            <a:r>
              <a:rPr lang="en-US" dirty="0"/>
              <a:t> </a:t>
            </a:r>
            <a:r>
              <a:rPr lang="en-US" dirty="0" err="1"/>
              <a:t>uma</a:t>
            </a:r>
            <a:r>
              <a:rPr lang="en-US" dirty="0"/>
              <a:t> </a:t>
            </a:r>
            <a:r>
              <a:rPr lang="en-US" dirty="0" err="1"/>
              <a:t>tabela</a:t>
            </a:r>
            <a:r>
              <a:rPr lang="en-US" dirty="0"/>
              <a:t>, um </a:t>
            </a:r>
            <a:r>
              <a:rPr lang="en-US" dirty="0" err="1"/>
              <a:t>gráfico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um </a:t>
            </a:r>
            <a:r>
              <a:rPr lang="en-US" dirty="0" err="1"/>
              <a:t>mapa</a:t>
            </a:r>
            <a:r>
              <a:rPr lang="en-US" dirty="0"/>
              <a:t> que </a:t>
            </a:r>
            <a:r>
              <a:rPr lang="en-US" dirty="0" err="1"/>
              <a:t>seja</a:t>
            </a:r>
            <a:r>
              <a:rPr lang="en-US" dirty="0"/>
              <a:t> </a:t>
            </a:r>
            <a:r>
              <a:rPr lang="en-US" dirty="0" err="1"/>
              <a:t>apropriado</a:t>
            </a:r>
            <a:r>
              <a:rPr lang="en-US" dirty="0"/>
              <a:t> para </a:t>
            </a:r>
            <a:r>
              <a:rPr lang="en-US" dirty="0" err="1"/>
              <a:t>os</a:t>
            </a:r>
            <a:r>
              <a:rPr lang="en-US" dirty="0"/>
              <a:t> dados </a:t>
            </a:r>
          </a:p>
          <a:p>
            <a:pPr lv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n-US" dirty="0" err="1"/>
              <a:t>Utilizar</a:t>
            </a:r>
            <a:r>
              <a:rPr lang="en-US" dirty="0"/>
              <a:t> </a:t>
            </a:r>
            <a:r>
              <a:rPr lang="en-US" dirty="0" err="1"/>
              <a:t>papel</a:t>
            </a:r>
            <a:r>
              <a:rPr lang="en-US" dirty="0"/>
              <a:t> e </a:t>
            </a:r>
            <a:r>
              <a:rPr lang="en-US" dirty="0" err="1"/>
              <a:t>lápis</a:t>
            </a:r>
            <a:r>
              <a:rPr lang="en-US" dirty="0"/>
              <a:t> para </a:t>
            </a:r>
            <a:r>
              <a:rPr lang="en-US" dirty="0" err="1"/>
              <a:t>criar</a:t>
            </a:r>
            <a:r>
              <a:rPr lang="en-US" dirty="0"/>
              <a:t> </a:t>
            </a:r>
            <a:r>
              <a:rPr lang="en-US" dirty="0" err="1"/>
              <a:t>tabelas</a:t>
            </a:r>
            <a:r>
              <a:rPr lang="en-US" dirty="0"/>
              <a:t>, </a:t>
            </a:r>
            <a:r>
              <a:rPr lang="en-US" dirty="0" err="1"/>
              <a:t>gráficos</a:t>
            </a:r>
            <a:r>
              <a:rPr lang="en-US" dirty="0"/>
              <a:t> e </a:t>
            </a:r>
            <a:r>
              <a:rPr lang="en-US" dirty="0" err="1"/>
              <a:t>mapas</a:t>
            </a:r>
            <a:r>
              <a:rPr lang="en-US" dirty="0"/>
              <a:t> </a:t>
            </a:r>
          </a:p>
          <a:p>
            <a:pPr lv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n-US" dirty="0" err="1"/>
              <a:t>Incorporar</a:t>
            </a:r>
            <a:r>
              <a:rPr lang="en-US" dirty="0"/>
              <a:t> </a:t>
            </a:r>
            <a:r>
              <a:rPr lang="en-US" dirty="0" err="1"/>
              <a:t>os</a:t>
            </a:r>
            <a:r>
              <a:rPr lang="en-US" dirty="0"/>
              <a:t> </a:t>
            </a:r>
            <a:r>
              <a:rPr lang="en-US" dirty="0" err="1"/>
              <a:t>conceitos</a:t>
            </a:r>
            <a:r>
              <a:rPr lang="en-US" dirty="0"/>
              <a:t> de Uma Só </a:t>
            </a:r>
            <a:r>
              <a:rPr lang="en-US" dirty="0" err="1"/>
              <a:t>Saúde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organização</a:t>
            </a:r>
            <a:r>
              <a:rPr lang="en-US" dirty="0"/>
              <a:t> e </a:t>
            </a:r>
            <a:br>
              <a:rPr lang="en-US" dirty="0"/>
            </a:br>
            <a:r>
              <a:rPr lang="en-US" dirty="0" err="1"/>
              <a:t>apresentação</a:t>
            </a:r>
            <a:r>
              <a:rPr lang="en-US" dirty="0"/>
              <a:t> de dados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2BE9001-FF9E-F013-6350-5A846B688D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Revisão</a:t>
            </a:r>
            <a:r>
              <a:rPr lang="en-US" dirty="0"/>
              <a:t> dos </a:t>
            </a:r>
            <a:r>
              <a:rPr lang="en-US" dirty="0" err="1"/>
              <a:t>objetivos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81262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</a:pPr>
            <a:r>
              <a:rPr lang="en-US" dirty="0" err="1"/>
              <a:t>Trabalhar</a:t>
            </a:r>
            <a:r>
              <a:rPr lang="en-US" dirty="0"/>
              <a:t> com dados: </a:t>
            </a:r>
            <a:r>
              <a:rPr lang="en-US" dirty="0" err="1"/>
              <a:t>Exemplo</a:t>
            </a:r>
            <a:r>
              <a:rPr lang="en-US" dirty="0"/>
              <a:t> 3</a:t>
            </a:r>
            <a:endParaRPr dirty="0"/>
          </a:p>
        </p:txBody>
      </p:sp>
      <p:graphicFrame>
        <p:nvGraphicFramePr>
          <p:cNvPr id="211" name="Google Shape;211;p9"/>
          <p:cNvGraphicFramePr/>
          <p:nvPr>
            <p:extLst>
              <p:ext uri="{D42A27DB-BD31-4B8C-83A1-F6EECF244321}">
                <p14:modId xmlns:p14="http://schemas.microsoft.com/office/powerpoint/2010/main" val="2011290090"/>
              </p:ext>
            </p:extLst>
          </p:nvPr>
        </p:nvGraphicFramePr>
        <p:xfrm>
          <a:off x="130327" y="2048902"/>
          <a:ext cx="2743200" cy="39929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03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54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Caso</a:t>
                      </a:r>
                      <a:endParaRPr sz="1800"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Idade</a:t>
                      </a:r>
                      <a:endParaRPr sz="180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1" i="0" u="none" strike="noStrike" cap="none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Sexo</a:t>
                      </a:r>
                      <a:endParaRPr sz="180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180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180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H</a:t>
                      </a:r>
                      <a:endParaRPr sz="1800"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80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39</a:t>
                      </a:r>
                      <a:endParaRPr sz="180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H</a:t>
                      </a:r>
                      <a:endParaRPr sz="1800"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180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29</a:t>
                      </a:r>
                      <a:endParaRPr sz="180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M</a:t>
                      </a:r>
                      <a:endParaRPr sz="1800"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180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180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H</a:t>
                      </a:r>
                      <a:endParaRPr sz="1800"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180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55</a:t>
                      </a:r>
                      <a:endParaRPr sz="180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M</a:t>
                      </a:r>
                      <a:endParaRPr sz="1800"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180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 sz="180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H</a:t>
                      </a:r>
                      <a:endParaRPr sz="1800"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180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180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H</a:t>
                      </a:r>
                      <a:endParaRPr sz="1800"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180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180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M</a:t>
                      </a:r>
                      <a:endParaRPr sz="1800"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180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17</a:t>
                      </a:r>
                      <a:endParaRPr sz="180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H</a:t>
                      </a:r>
                      <a:endParaRPr sz="1800"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180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180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</a:t>
                      </a:r>
                      <a:endParaRPr sz="1800"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212" name="Google Shape;212;p9"/>
          <p:cNvGraphicFramePr/>
          <p:nvPr>
            <p:extLst>
              <p:ext uri="{D42A27DB-BD31-4B8C-83A1-F6EECF244321}">
                <p14:modId xmlns:p14="http://schemas.microsoft.com/office/powerpoint/2010/main" val="964353252"/>
              </p:ext>
            </p:extLst>
          </p:nvPr>
        </p:nvGraphicFramePr>
        <p:xfrm>
          <a:off x="3157714" y="2048902"/>
          <a:ext cx="2743200" cy="39929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0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93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Caso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Idade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800" b="1" i="0" u="none" strike="noStrike" cap="none">
                          <a:solidFill>
                            <a:schemeClr val="dk1"/>
                          </a:solidFill>
                          <a:latin typeface="+mn-lt"/>
                          <a:cs typeface="Arial"/>
                          <a:sym typeface="Arial"/>
                        </a:rPr>
                        <a:t>Sexo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H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12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H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13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H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14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40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H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15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40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M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16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H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17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H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18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43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M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19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71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M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M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213" name="Google Shape;213;p9"/>
          <p:cNvGraphicFramePr/>
          <p:nvPr>
            <p:extLst>
              <p:ext uri="{D42A27DB-BD31-4B8C-83A1-F6EECF244321}">
                <p14:modId xmlns:p14="http://schemas.microsoft.com/office/powerpoint/2010/main" val="1192748137"/>
              </p:ext>
            </p:extLst>
          </p:nvPr>
        </p:nvGraphicFramePr>
        <p:xfrm>
          <a:off x="6185102" y="2053004"/>
          <a:ext cx="2743200" cy="39929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15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3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Caso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1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Idade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800" b="1" i="0" u="none" strike="noStrike" cap="none">
                          <a:solidFill>
                            <a:schemeClr val="dk1"/>
                          </a:solidFill>
                          <a:latin typeface="+mn-lt"/>
                          <a:cs typeface="Arial"/>
                          <a:sym typeface="Arial"/>
                        </a:rPr>
                        <a:t>Sexo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21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38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M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22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34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M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23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H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24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H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25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M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26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H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27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H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28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41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H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29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H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30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H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214" name="Google Shape;214;p9"/>
          <p:cNvGraphicFramePr/>
          <p:nvPr>
            <p:extLst>
              <p:ext uri="{D42A27DB-BD31-4B8C-83A1-F6EECF244321}">
                <p14:modId xmlns:p14="http://schemas.microsoft.com/office/powerpoint/2010/main" val="3464786761"/>
              </p:ext>
            </p:extLst>
          </p:nvPr>
        </p:nvGraphicFramePr>
        <p:xfrm>
          <a:off x="9212489" y="2048902"/>
          <a:ext cx="2743200" cy="39929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07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1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Caso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Idade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800" b="1" i="0" u="none" strike="noStrike" cap="none">
                          <a:solidFill>
                            <a:schemeClr val="dk1"/>
                          </a:solidFill>
                          <a:latin typeface="+mn-lt"/>
                          <a:cs typeface="Arial"/>
                          <a:sym typeface="Arial"/>
                        </a:rPr>
                        <a:t>Sexo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31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H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32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31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M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33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M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34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H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35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M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36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H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37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38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H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38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H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39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H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40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16</a:t>
                      </a:r>
                      <a:endParaRPr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0021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en-US" sz="16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M</a:t>
                      </a:r>
                      <a:endParaRPr dirty="0"/>
                    </a:p>
                  </a:txBody>
                  <a:tcPr marL="91400" marR="91400" marT="45725" marB="45725" anchor="ctr" anchorCtr="1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2" name="Google Shape;192;p7">
            <a:extLst>
              <a:ext uri="{FF2B5EF4-FFF2-40B4-BE49-F238E27FC236}">
                <a16:creationId xmlns:a16="http://schemas.microsoft.com/office/drawing/2014/main" id="{7E77892B-46A3-5DE7-6B8E-B163A1FB340E}"/>
              </a:ext>
            </a:extLst>
          </p:cNvPr>
          <p:cNvSpPr txBox="1"/>
          <p:nvPr/>
        </p:nvSpPr>
        <p:spPr>
          <a:xfrm>
            <a:off x="838200" y="1515501"/>
            <a:ext cx="10424159" cy="533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457200">
              <a:lnSpc>
                <a:spcPct val="90000"/>
              </a:lnSpc>
              <a:buClr>
                <a:prstClr val="black"/>
              </a:buClr>
              <a:buSzPts val="2800"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Idade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(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anos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) e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sexo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dos </a:t>
            </a:r>
            <a:r>
              <a:rPr lang="en-US" sz="2800" b="1" dirty="0" err="1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doentes</a:t>
            </a:r>
            <a:r>
              <a:rPr lang="en-US" sz="2800" b="1" dirty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Pts val="2400"/>
              <a:buFont typeface="Arial"/>
              <a:buNone/>
              <a:tabLst/>
              <a:defRPr/>
            </a:pP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eme2PT_11_14_2024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Franklin Gothic Medium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2PT_11_14_2024" id="{62F852CC-3320-4244-9CF1-A3638F56D625}" vid="{8CC065A4-8F2B-46DC-8FA1-8453EE6020A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263BB87ED693489DF545C68D111AB5" ma:contentTypeVersion="18" ma:contentTypeDescription="Create a new document." ma:contentTypeScope="" ma:versionID="1cec4caab88798aa6c527385697c2251">
  <xsd:schema xmlns:xsd="http://www.w3.org/2001/XMLSchema" xmlns:xs="http://www.w3.org/2001/XMLSchema" xmlns:p="http://schemas.microsoft.com/office/2006/metadata/properties" xmlns:ns2="52ff0146-47b4-4d51-8c1c-03266fcd63a2" xmlns:ns3="cd03f174-a395-49eb-8ee9-8d943e22f40d" targetNamespace="http://schemas.microsoft.com/office/2006/metadata/properties" ma:root="true" ma:fieldsID="2ae390c631a92185dce381efc91d733f" ns2:_="" ns3:_="">
    <xsd:import namespace="52ff0146-47b4-4d51-8c1c-03266fcd63a2"/>
    <xsd:import namespace="cd03f174-a395-49eb-8ee9-8d943e22f4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ForReference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ff0146-47b4-4d51-8c1c-03266fcd63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9353dbe8-8260-4ccf-8219-3d2995e6fa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ForReference" ma:index="24" nillable="true" ma:displayName="For Reference" ma:default="0" ma:description="Yes/No if this file is important to understand the context and history of ZFETP." ma:format="Dropdown" ma:internalName="ForReference">
      <xsd:simpleType>
        <xsd:restriction base="dms:Boolean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03f174-a395-49eb-8ee9-8d943e22f40d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8d37e551-fb76-4f25-8c56-d73644bbf5a5}" ma:internalName="TaxCatchAll" ma:showField="CatchAllData" ma:web="cd03f174-a395-49eb-8ee9-8d943e22f4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2ff0146-47b4-4d51-8c1c-03266fcd63a2">
      <Terms xmlns="http://schemas.microsoft.com/office/infopath/2007/PartnerControls"/>
    </lcf76f155ced4ddcb4097134ff3c332f>
    <TaxCatchAll xmlns="cd03f174-a395-49eb-8ee9-8d943e22f40d" xsi:nil="true"/>
    <ForReference xmlns="52ff0146-47b4-4d51-8c1c-03266fcd63a2">false</ForReference>
  </documentManagement>
</p:properties>
</file>

<file path=customXml/itemProps1.xml><?xml version="1.0" encoding="utf-8"?>
<ds:datastoreItem xmlns:ds="http://schemas.openxmlformats.org/officeDocument/2006/customXml" ds:itemID="{CF0C162C-FDA5-47BB-8F01-769497B030F1}"/>
</file>

<file path=customXml/itemProps2.xml><?xml version="1.0" encoding="utf-8"?>
<ds:datastoreItem xmlns:ds="http://schemas.openxmlformats.org/officeDocument/2006/customXml" ds:itemID="{563208D7-4B86-49AE-B982-ED4EEC46C7F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A1E7517-B32B-4971-AC14-3923E1D985AD}">
  <ds:schemaRefs>
    <ds:schemaRef ds:uri="52ff0146-47b4-4d51-8c1c-03266fcd63a2"/>
    <ds:schemaRef ds:uri="cd03f174-a395-49eb-8ee9-8d943e22f40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Theme2PT_11_14_2024</Template>
  <TotalTime>6833</TotalTime>
  <Words>15216</Words>
  <Application>Microsoft Office PowerPoint</Application>
  <PresentationFormat>Widescreen</PresentationFormat>
  <Paragraphs>1931</Paragraphs>
  <Slides>89</Slides>
  <Notes>89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89</vt:i4>
      </vt:variant>
    </vt:vector>
  </HeadingPairs>
  <TitlesOfParts>
    <vt:vector size="101" baseType="lpstr">
      <vt:lpstr>Arial</vt:lpstr>
      <vt:lpstr>Arial  </vt:lpstr>
      <vt:lpstr>Arial Re</vt:lpstr>
      <vt:lpstr>Calibri</vt:lpstr>
      <vt:lpstr>Courier New</vt:lpstr>
      <vt:lpstr>Franklin Gothic Medium</vt:lpstr>
      <vt:lpstr>Franklin Gothic Medium Cond</vt:lpstr>
      <vt:lpstr>Libre Franklin Medium</vt:lpstr>
      <vt:lpstr>Noto Sans Symbols</vt:lpstr>
      <vt:lpstr>Times New Roman</vt:lpstr>
      <vt:lpstr>Wingdings</vt:lpstr>
      <vt:lpstr>Theme2PT_11_14_2024</vt:lpstr>
      <vt:lpstr>PowerPoint Presentation</vt:lpstr>
      <vt:lpstr>PowerPoint Presentation</vt:lpstr>
      <vt:lpstr>PowerPoint Presentation</vt:lpstr>
      <vt:lpstr>Organização e apresentação de dados</vt:lpstr>
      <vt:lpstr>Organização e apresentação de  dados resposta</vt:lpstr>
      <vt:lpstr>PowerPoint Presentation</vt:lpstr>
      <vt:lpstr>Trabalhar com dados: Exemplo 1</vt:lpstr>
      <vt:lpstr>Trabalhar com dados: Exemplo 2</vt:lpstr>
      <vt:lpstr>Trabalhar com dados: Exemplo 3</vt:lpstr>
      <vt:lpstr>Métodos para resumir dados</vt:lpstr>
      <vt:lpstr>PowerPoint Presentation</vt:lpstr>
      <vt:lpstr>Uso de tabelas</vt:lpstr>
      <vt:lpstr>Uso de tabelas resposta</vt:lpstr>
      <vt:lpstr>Componentes da tabela</vt:lpstr>
      <vt:lpstr>Tipos de tabelas</vt:lpstr>
      <vt:lpstr>Distribuição de frequências (Tabela de 1 Variável) Variáveis qualitativas (nominais, categóricas)</vt:lpstr>
      <vt:lpstr>PowerPoint Presentation</vt:lpstr>
      <vt:lpstr>PowerPoint Presentation</vt:lpstr>
      <vt:lpstr>Tabela de 2 variáveis</vt:lpstr>
      <vt:lpstr>Tabela de 2 variáveis: Exemplo</vt:lpstr>
      <vt:lpstr>Tabela 2 x 2: Exemplo (1/2)</vt:lpstr>
      <vt:lpstr>Tabela 2 x 2: Exemplo (2/2)</vt:lpstr>
      <vt:lpstr>Tabelas Múltiplas: Exemplos</vt:lpstr>
      <vt:lpstr>Tabela composta (Combinada)</vt:lpstr>
      <vt:lpstr>Tabela composta: Exemplo </vt:lpstr>
      <vt:lpstr>Resumir e exibir dados em uma tabela (1/3) </vt:lpstr>
      <vt:lpstr>Resumir e exibir dados em uma tabela (2/3) </vt:lpstr>
      <vt:lpstr>Resumir e exibir dados em uma tabela (1/3) </vt:lpstr>
      <vt:lpstr>PowerPoint Presentation</vt:lpstr>
      <vt:lpstr>Usos de gráficos</vt:lpstr>
      <vt:lpstr>Usos de gráficos resposta</vt:lpstr>
      <vt:lpstr>Tipos comuns de gráficos</vt:lpstr>
      <vt:lpstr>Tipos de variáveis</vt:lpstr>
      <vt:lpstr>Gráfico de linhas: Exemplo</vt:lpstr>
      <vt:lpstr>Componentes do gráfico de linhas</vt:lpstr>
      <vt:lpstr>Criar um gráfico de linhas</vt:lpstr>
      <vt:lpstr>Crie um gráfico de linhas:  Passo 1. Reveja os dados que pretende representar graficamente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Gráfico de linhas: exemplo</vt:lpstr>
      <vt:lpstr>Criar um gráfico de linhas (1/2)</vt:lpstr>
      <vt:lpstr>Criar um gráfico de linhas (2/2)</vt:lpstr>
      <vt:lpstr>Criar um gráfico de linhas resposta</vt:lpstr>
      <vt:lpstr>Gráfico de linhas: resumo</vt:lpstr>
      <vt:lpstr>Histograma: ferramenta importante  para surtos</vt:lpstr>
      <vt:lpstr>Histograma: Exemplo</vt:lpstr>
      <vt:lpstr>Criar um histograma</vt:lpstr>
      <vt:lpstr>Criar um histograma: exemplo (1/5)</vt:lpstr>
      <vt:lpstr>Criar um histograma: exemplo (2/5)</vt:lpstr>
      <vt:lpstr>Criar um histograma: exemplo (3/5)</vt:lpstr>
      <vt:lpstr>Criar um histograma: exemplo (4/5)</vt:lpstr>
      <vt:lpstr>Criar um histograma: exemplo (5/5)</vt:lpstr>
      <vt:lpstr>Criar um histograma (1/2)</vt:lpstr>
      <vt:lpstr>Criar um histograma (2/2)</vt:lpstr>
      <vt:lpstr>Criar um histograma resposta</vt:lpstr>
      <vt:lpstr>Gráficos de barras</vt:lpstr>
      <vt:lpstr>Gráfico de Barras Vertical, Exemplo (1/2)</vt:lpstr>
      <vt:lpstr>Gráfico de Barras Vertical, Exemplo (2/2)</vt:lpstr>
      <vt:lpstr>Gráfico de Barras Vertical com respostas variadas: exemplo</vt:lpstr>
      <vt:lpstr>Gráfico de Barras Vertical com respostas variadas: mesmo exemplo </vt:lpstr>
      <vt:lpstr>Gráfico de barras agrupadas: exemplo</vt:lpstr>
      <vt:lpstr>Gráfico de barras agrupadas: exemplo</vt:lpstr>
      <vt:lpstr>Criar um gráfico de barras</vt:lpstr>
      <vt:lpstr>Histograma versus gráfico de barras</vt:lpstr>
      <vt:lpstr>Criar um Gráfico de Barras (1/2)</vt:lpstr>
      <vt:lpstr>Criar um Gráfico de Barras (2/2)</vt:lpstr>
      <vt:lpstr>Criar um Gráfico de Barras resposta</vt:lpstr>
      <vt:lpstr>PowerPoint Presentation</vt:lpstr>
      <vt:lpstr>Uso de mapas</vt:lpstr>
      <vt:lpstr>Uso de mapas resposta</vt:lpstr>
      <vt:lpstr>Mapas</vt:lpstr>
      <vt:lpstr>Mapa de pontos: exemplo</vt:lpstr>
      <vt:lpstr>Mapa da área: exemplo</vt:lpstr>
      <vt:lpstr>Sistemas de Vigilância</vt:lpstr>
      <vt:lpstr>Apresentação de dados utilizando o Antraz como um exemplo de saúde: Parte I</vt:lpstr>
      <vt:lpstr>Apresentação de dados utilizando o Antraz como um exemplo de saúde: Parte II</vt:lpstr>
      <vt:lpstr>Tabelas de Antraz: Exemplo 1</vt:lpstr>
      <vt:lpstr>Tabelas de Antraz: Exemplo 2</vt:lpstr>
      <vt:lpstr>Gráficos de Antraz: Exemplo 1</vt:lpstr>
      <vt:lpstr>Tabelas de Antraz: Exemplo 2</vt:lpstr>
      <vt:lpstr>Mapas de Antraz: Exemplo 1</vt:lpstr>
      <vt:lpstr>Tabelas de Antraz: Exemplo 2</vt:lpstr>
      <vt:lpstr>Resumo (1/2)</vt:lpstr>
      <vt:lpstr>Resumo (2/2)</vt:lpstr>
      <vt:lpstr>Revisão dos objetivos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Lucido, Briana (CDC/GHC/DGHP)</dc:creator>
  <cp:keywords>, docId:B9ACB6DD5F7E7CDEC35A69F7824A1849</cp:keywords>
  <cp:lastModifiedBy>Gallagher, Darby (CDC/GHC/DGHP)</cp:lastModifiedBy>
  <cp:revision>43</cp:revision>
  <dcterms:created xsi:type="dcterms:W3CDTF">2024-03-26T16:14:48Z</dcterms:created>
  <dcterms:modified xsi:type="dcterms:W3CDTF">2026-01-25T21:05:16Z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b94a7b8-f06c-4dfe-bdcc-9b548fd58c31_Enabled">
    <vt:lpwstr>true</vt:lpwstr>
  </property>
  <property fmtid="{D5CDD505-2E9C-101B-9397-08002B2CF9AE}" pid="3" name="MSIP_Label_7b94a7b8-f06c-4dfe-bdcc-9b548fd58c31_SetDate">
    <vt:lpwstr>2024-03-26T16:15:24Z</vt:lpwstr>
  </property>
  <property fmtid="{D5CDD505-2E9C-101B-9397-08002B2CF9AE}" pid="4" name="MSIP_Label_7b94a7b8-f06c-4dfe-bdcc-9b548fd58c31_Method">
    <vt:lpwstr>Privileged</vt:lpwstr>
  </property>
  <property fmtid="{D5CDD505-2E9C-101B-9397-08002B2CF9AE}" pid="5" name="MSIP_Label_7b94a7b8-f06c-4dfe-bdcc-9b548fd58c31_Name">
    <vt:lpwstr>7b94a7b8-f06c-4dfe-bdcc-9b548fd58c31</vt:lpwstr>
  </property>
  <property fmtid="{D5CDD505-2E9C-101B-9397-08002B2CF9AE}" pid="6" name="MSIP_Label_7b94a7b8-f06c-4dfe-bdcc-9b548fd58c31_SiteId">
    <vt:lpwstr>9ce70869-60db-44fd-abe8-d2767077fc8f</vt:lpwstr>
  </property>
  <property fmtid="{D5CDD505-2E9C-101B-9397-08002B2CF9AE}" pid="7" name="MSIP_Label_7b94a7b8-f06c-4dfe-bdcc-9b548fd58c31_ActionId">
    <vt:lpwstr>769482f1-59a0-4051-bd31-67159b0a0dbe</vt:lpwstr>
  </property>
  <property fmtid="{D5CDD505-2E9C-101B-9397-08002B2CF9AE}" pid="8" name="MSIP_Label_7b94a7b8-f06c-4dfe-bdcc-9b548fd58c31_ContentBits">
    <vt:lpwstr>0</vt:lpwstr>
  </property>
  <property fmtid="{D5CDD505-2E9C-101B-9397-08002B2CF9AE}" pid="9" name="ContentTypeId">
    <vt:lpwstr>0x010100BB263BB87ED693489DF545C68D111AB5</vt:lpwstr>
  </property>
  <property fmtid="{D5CDD505-2E9C-101B-9397-08002B2CF9AE}" pid="10" name="MediaServiceImageTags">
    <vt:lpwstr/>
  </property>
</Properties>
</file>