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94" r:id="rId4"/>
  </p:sldMasterIdLst>
  <p:notesMasterIdLst>
    <p:notesMasterId r:id="rId56"/>
  </p:notesMasterIdLst>
  <p:handoutMasterIdLst>
    <p:handoutMasterId r:id="rId57"/>
  </p:handoutMasterIdLst>
  <p:sldIdLst>
    <p:sldId id="267" r:id="rId5"/>
    <p:sldId id="426" r:id="rId6"/>
    <p:sldId id="268" r:id="rId7"/>
    <p:sldId id="421" r:id="rId8"/>
    <p:sldId id="420" r:id="rId9"/>
    <p:sldId id="389" r:id="rId10"/>
    <p:sldId id="457" r:id="rId11"/>
    <p:sldId id="324" r:id="rId12"/>
    <p:sldId id="325" r:id="rId13"/>
    <p:sldId id="326" r:id="rId14"/>
    <p:sldId id="423" r:id="rId15"/>
    <p:sldId id="370" r:id="rId16"/>
    <p:sldId id="458" r:id="rId17"/>
    <p:sldId id="429" r:id="rId18"/>
    <p:sldId id="459" r:id="rId19"/>
    <p:sldId id="427" r:id="rId20"/>
    <p:sldId id="365" r:id="rId21"/>
    <p:sldId id="378" r:id="rId22"/>
    <p:sldId id="395" r:id="rId23"/>
    <p:sldId id="450" r:id="rId24"/>
    <p:sldId id="330" r:id="rId25"/>
    <p:sldId id="396" r:id="rId26"/>
    <p:sldId id="428" r:id="rId27"/>
    <p:sldId id="430" r:id="rId28"/>
    <p:sldId id="439" r:id="rId29"/>
    <p:sldId id="440" r:id="rId30"/>
    <p:sldId id="441" r:id="rId31"/>
    <p:sldId id="452" r:id="rId32"/>
    <p:sldId id="401" r:id="rId33"/>
    <p:sldId id="384" r:id="rId34"/>
    <p:sldId id="386" r:id="rId35"/>
    <p:sldId id="411" r:id="rId36"/>
    <p:sldId id="413" r:id="rId37"/>
    <p:sldId id="414" r:id="rId38"/>
    <p:sldId id="288" r:id="rId39"/>
    <p:sldId id="434" r:id="rId40"/>
    <p:sldId id="444" r:id="rId41"/>
    <p:sldId id="446" r:id="rId42"/>
    <p:sldId id="447" r:id="rId43"/>
    <p:sldId id="448" r:id="rId44"/>
    <p:sldId id="449" r:id="rId45"/>
    <p:sldId id="373" r:id="rId46"/>
    <p:sldId id="436" r:id="rId47"/>
    <p:sldId id="369" r:id="rId48"/>
    <p:sldId id="382" r:id="rId49"/>
    <p:sldId id="417" r:id="rId50"/>
    <p:sldId id="418" r:id="rId51"/>
    <p:sldId id="341" r:id="rId52"/>
    <p:sldId id="342" r:id="rId53"/>
    <p:sldId id="437" r:id="rId54"/>
    <p:sldId id="456" r:id="rId55"/>
  </p:sldIdLst>
  <p:sldSz cx="12192000" cy="6858000"/>
  <p:notesSz cx="7010400" cy="9296400"/>
  <p:custDataLst>
    <p:tags r:id="rId58"/>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56" userDrawn="1">
          <p15:clr>
            <a:srgbClr val="A4A3A4"/>
          </p15:clr>
        </p15:guide>
        <p15:guide id="2" orient="horz" pos="801" userDrawn="1">
          <p15:clr>
            <a:srgbClr val="A4A3A4"/>
          </p15:clr>
        </p15:guide>
        <p15:guide id="3" orient="horz" pos="968" userDrawn="1">
          <p15:clr>
            <a:srgbClr val="A4A3A4"/>
          </p15:clr>
        </p15:guide>
        <p15:guide id="4" orient="horz" pos="1120" userDrawn="1">
          <p15:clr>
            <a:srgbClr val="A4A3A4"/>
          </p15:clr>
        </p15:guide>
        <p15:guide id="5" orient="horz" pos="4088" userDrawn="1">
          <p15:clr>
            <a:srgbClr val="A4A3A4"/>
          </p15:clr>
        </p15:guide>
        <p15:guide id="6" pos="565" userDrawn="1">
          <p15:clr>
            <a:srgbClr val="A4A3A4"/>
          </p15:clr>
        </p15:guide>
        <p15:guide id="7" pos="7093" userDrawn="1">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4DB2600-21EE-D893-DD4F-9291234FEEBB}" name="Lucido, Briana (CDC/GHC/DGHP)" initials="LB(" userId="S::KPQ7@cdc.gov::6e1083d0-5170-4474-b4a4-63e2f31446d3" providerId="AD"/>
  <p188:author id="{813E3416-FA04-957D-15E1-16A5CA630B82}" name="Harris, Julie (CDC/GHC/DGHP)" initials="HJ(" userId="S::ggt5@cdc.gov::f314a2f1-d216-401e-99c8-e30988af447c" providerId="AD"/>
  <p188:author id="{22CCCB37-7700-91D8-8499-DC9CFECDA438}" name="Rullan Oliver, Paola (CDC/DDPHSIS/CGH/DGHP)" initials="R(" userId="S::qmw7@cdc.gov::30cd57ae-ff56-4def-bb77-6cf4520de54c" providerId="AD"/>
  <p188:author id="{7B023D38-FFBC-E2C2-D214-7162B76BE166}" name="Quick, Linda (CDC/DDPHSIS/CGH/DGHP)" initials="Q(" userId="S::maq2@cdc.gov::0d533c83-808d-433f-96e1-46f2a324ca7d" providerId="AD"/>
  <p188:author id="{32569148-467A-A74C-8AEE-DCF781BA2D12}" name="Evering-Watley, Michele (CDC/GHC/DGHP)" initials="EWM(" userId="S::mee4@cdc.gov::2206c350-ccdb-4c4f-b595-dfe690500610" providerId="AD"/>
  <p188:author id="{3E1F4367-6FAA-4772-F624-76151D004D17}" name="Lisa Bryde" initials="LB" userId="ccd265dea34debd2" providerId="Windows Live"/>
  <p188:author id="{35CA6E6A-2BDC-3AEC-A8DA-274ECF148F5A}" name="Shadomy, Sean (CDC/DDID/NCEZID/OD)" initials="S(" userId="S::auf4@cdc.gov::2dd13278-842f-4b96-b887-4692c6b7720f" providerId="AD"/>
  <p188:author id="{94EE2075-FD33-9ED2-CB2C-3273E10570BD}" name="Franc, Katherine (CDC/DDPHSIS/CGH/DGHP)" initials="FK(" userId="S::oea4@cdc.gov::47c58039-5ac2-4c54-9daf-139bbe46ae30" providerId="AD"/>
  <p188:author id="{EF4F937E-3A28-66A7-32E9-1BE86B055B0F}" name="Martel, Lise (CDC/GHC/DGHP)" initials="ML(" userId="S::Diz0@cdc.gov::fbce038f-8655-4557-9709-9829739673e8" providerId="AD"/>
  <p188:author id="{44F1E284-E9B1-5329-8243-E4483718664C}" name="Yard, Ellen E. (CDC/GHC/DGHP)" initials="Y(" userId="S::igf8@cdc.gov::19c9ef13-1d29-41fa-9fd7-59de21a7a375" providerId="AD"/>
  <p188:author id="{1BE4CF86-EB45-136F-A227-D51F6A84DB7B}" name="Detmar, Ariana (CDC/DDPHSIS/CGH/DGHP)" initials="D(" userId="S::rvv7@cdc.gov::4844990c-63f5-4e1a-8e8c-f06bb4065d79" providerId="AD"/>
  <p188:author id="{3591CE88-7405-8A34-0010-169CA64CD850}" name="Rossow, John (CDC/DDPHSIS/CGH/DGHP)" initials="RJ(" userId="S::mwi4@cdc.gov::f624bd00-984b-4499-bcbe-e695391cce31" providerId="AD"/>
  <p188:author id="{677E6A8E-C9A6-07BD-E1D8-448ECDAFF898}" name="Gallagher, Darby (CDC/GHC/DGHP)" initials="DG" userId="S::zss9@cdc.gov::a845a694-00ae-430c-a73d-6baae6728f31" providerId="AD"/>
  <p188:author id="{7E1A0B9E-0C2F-1455-9A5B-124370CFDCF0}" name="Albanna, Sara (CDC/GHC/DGHP)" initials="AS(" userId="S::uic6@cdc.gov::66ccce23-a100-40f3-9ea6-11e572d3e19a" providerId="AD"/>
  <p188:author id="{D71DB8A5-77F4-3016-5A88-EDAC4D4F1636}" name="Yard, Ellen E. (CDC/DDPHSIS/CGH/DGHP)" initials="YEE(" userId="S::IGF8@cdc.gov::19c9ef13-1d29-41fa-9fd7-59de21a7a375" providerId="AD"/>
  <p188:author id="{F37FA4DA-4525-A167-31F2-D420EB21BAEC}" name="Kadzik, Melissa (CDC/DDID/NCEZID/OD)" initials="KM(" userId="S::vpg8@cdc.gov::b90028fa-56dd-40d7-a30f-07148bfb782d" providerId="AD"/>
  <p188:author id="{259CC9E1-0F04-21DF-6259-20B5DE873655}" name="Barton Behravesh, Casey (CDC/DDID/NCEZID/OD)" initials="B(" userId="S::dlx9@cdc.gov::dae2ccbd-305f-49dc-bfea-b7c12be78a4e" providerId="AD"/>
  <p188:author id="{B692A5F4-97DE-BB51-F96B-B9FECA0E4692}" name="Guerra, Marta (CDC/DDPHSIS/CGH/DGHP)" initials="G(" userId="S::hzg4@cdc.gov::d7d9e8b8-b328-4938-bdb6-031756c4f46c" providerId="AD"/>
  <p188:author id="{FBFF19FB-0023-E87E-02C2-0D63C785B2E0}" name="Belles, Hayley (CDC/DDID/NCEZID/OD)" initials="B(" userId="S::snx0@cdc.gov::d368474b-c27b-42ad-a844-80d07880de8f"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53A"/>
    <a:srgbClr val="FA961D"/>
    <a:srgbClr val="0065A4"/>
    <a:srgbClr val="006600"/>
    <a:srgbClr val="996633"/>
    <a:srgbClr val="F7941D"/>
    <a:srgbClr val="635025"/>
    <a:srgbClr val="FFDB69"/>
    <a:srgbClr val="FB961D"/>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811"/>
    <p:restoredTop sz="80627" autoAdjust="0"/>
  </p:normalViewPr>
  <p:slideViewPr>
    <p:cSldViewPr snapToGrid="0">
      <p:cViewPr>
        <p:scale>
          <a:sx n="48" d="100"/>
          <a:sy n="48" d="100"/>
        </p:scale>
        <p:origin x="840" y="24"/>
      </p:cViewPr>
      <p:guideLst>
        <p:guide orient="horz" pos="256"/>
        <p:guide orient="horz" pos="801"/>
        <p:guide orient="horz" pos="968"/>
        <p:guide orient="horz" pos="1120"/>
        <p:guide orient="horz" pos="4088"/>
        <p:guide pos="565"/>
        <p:guide pos="7093"/>
      </p:guideLst>
    </p:cSldViewPr>
  </p:slideViewPr>
  <p:notesTextViewPr>
    <p:cViewPr>
      <p:scale>
        <a:sx n="1" d="1"/>
        <a:sy n="1" d="1"/>
      </p:scale>
      <p:origin x="0" y="0"/>
    </p:cViewPr>
  </p:notesTextViewPr>
  <p:notesViewPr>
    <p:cSldViewPr snapToGrid="0">
      <p:cViewPr>
        <p:scale>
          <a:sx n="1" d="2"/>
          <a:sy n="1" d="2"/>
        </p:scale>
        <p:origin x="0" y="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tags" Target="tags/tag1.xml"/><Relationship Id="rId5" Type="http://schemas.openxmlformats.org/officeDocument/2006/relationships/slide" Target="slides/slide1.xml"/><Relationship Id="rId61" Type="http://schemas.openxmlformats.org/officeDocument/2006/relationships/theme" Target="theme/them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handoutMaster" Target="handoutMasters/handoutMaster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a:solidFill>
                <a:schemeClr val="tx1"/>
              </a:solidFill>
              <a:latin typeface="+mn-lt"/>
            </a:rPr>
            <a:t>Detetar, Diagnosticar</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a:solidFill>
                <a:schemeClr val="tx1"/>
              </a:solidFill>
              <a:latin typeface="+mn-lt"/>
            </a:rPr>
            <a:t>Recolher</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Compilar, analisar</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a:solidFill>
                <a:schemeClr val="tx1"/>
              </a:solidFill>
              <a:latin typeface="+mn-lt"/>
            </a:rPr>
            <a:t>Interpretar</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Tomar medidas</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Comunicar</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1916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99575"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err="1">
              <a:solidFill>
                <a:schemeClr val="tx1"/>
              </a:solidFill>
              <a:latin typeface="+mn-lt"/>
            </a:rPr>
            <a:t>Detectar</a:t>
          </a:r>
          <a:r>
            <a:rPr lang="en-US" sz="2800" b="1" dirty="0">
              <a:solidFill>
                <a:schemeClr val="tx1"/>
              </a:solidFill>
              <a:latin typeface="+mn-lt"/>
            </a:rPr>
            <a:t>, </a:t>
          </a:r>
          <a:r>
            <a:rPr lang="en-US" sz="2800" b="1" dirty="0" err="1">
              <a:solidFill>
                <a:schemeClr val="tx1"/>
              </a:solidFill>
              <a:latin typeface="+mn-lt"/>
            </a:rPr>
            <a:t>diagnosticar</a:t>
          </a:r>
          <a:endParaRPr lang="en-US" sz="2800" b="1" dirty="0">
            <a:solidFill>
              <a:schemeClr val="tx1"/>
            </a:solidFill>
            <a:latin typeface="+mn-lt"/>
          </a:endParaRP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err="1">
              <a:solidFill>
                <a:schemeClr val="tx1"/>
              </a:solidFill>
              <a:latin typeface="+mn-lt"/>
            </a:rPr>
            <a:t>Coletar</a:t>
          </a:r>
          <a:endParaRPr lang="en-US" sz="2800" b="1" dirty="0">
            <a:solidFill>
              <a:schemeClr val="tx1"/>
            </a:solidFill>
            <a:latin typeface="+mn-lt"/>
          </a:endParaRP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Compilar, analisar</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dirty="0" err="1">
              <a:solidFill>
                <a:schemeClr val="tx1"/>
              </a:solidFill>
              <a:latin typeface="+mn-lt"/>
            </a:rPr>
            <a:t>Interpretar</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Tomar medidas</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Comunicar</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701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4422"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1012"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err="1">
              <a:solidFill>
                <a:schemeClr val="tx1"/>
              </a:solidFill>
              <a:latin typeface="+mn-lt"/>
            </a:rPr>
            <a:t>Detectar</a:t>
          </a:r>
          <a:r>
            <a:rPr lang="en-US" sz="2800" b="1" dirty="0">
              <a:solidFill>
                <a:schemeClr val="tx1"/>
              </a:solidFill>
              <a:latin typeface="+mn-lt"/>
            </a:rPr>
            <a:t>, </a:t>
          </a:r>
          <a:r>
            <a:rPr lang="en-US" sz="2800" b="1" dirty="0" err="1">
              <a:solidFill>
                <a:schemeClr val="tx1"/>
              </a:solidFill>
              <a:latin typeface="+mn-lt"/>
            </a:rPr>
            <a:t>diagnosticar</a:t>
          </a:r>
          <a:endParaRPr lang="en-US" sz="2800" b="1" dirty="0">
            <a:solidFill>
              <a:schemeClr val="tx1"/>
            </a:solidFill>
            <a:latin typeface="+mn-lt"/>
          </a:endParaRP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err="1">
              <a:solidFill>
                <a:schemeClr val="tx1"/>
              </a:solidFill>
              <a:latin typeface="+mn-lt"/>
            </a:rPr>
            <a:t>Coletar</a:t>
          </a:r>
          <a:endParaRPr lang="en-US" sz="2800" b="1" dirty="0">
            <a:solidFill>
              <a:schemeClr val="tx1"/>
            </a:solidFill>
            <a:latin typeface="+mn-lt"/>
          </a:endParaRP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Compilar, analisar</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dirty="0" err="1">
              <a:solidFill>
                <a:schemeClr val="tx1"/>
              </a:solidFill>
              <a:latin typeface="+mn-lt"/>
            </a:rPr>
            <a:t>Interpretar</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Tomar medidas</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Comunicar</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2291" custScaleY="118958">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2724"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3208"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err="1">
              <a:solidFill>
                <a:schemeClr val="tx1"/>
              </a:solidFill>
              <a:latin typeface="+mn-lt"/>
            </a:rPr>
            <a:t>Detectar</a:t>
          </a:r>
          <a:r>
            <a:rPr lang="en-US" sz="2800" b="1" dirty="0">
              <a:solidFill>
                <a:schemeClr val="tx1"/>
              </a:solidFill>
              <a:latin typeface="+mn-lt"/>
            </a:rPr>
            <a:t>, </a:t>
          </a:r>
          <a:r>
            <a:rPr lang="en-US" sz="2800" b="1" dirty="0" err="1">
              <a:solidFill>
                <a:schemeClr val="tx1"/>
              </a:solidFill>
              <a:latin typeface="+mn-lt"/>
            </a:rPr>
            <a:t>diagnosticar</a:t>
          </a:r>
          <a:endParaRPr lang="en-US" sz="2800" b="1" dirty="0">
            <a:solidFill>
              <a:schemeClr val="tx1"/>
            </a:solidFill>
            <a:latin typeface="+mn-lt"/>
          </a:endParaRP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err="1">
              <a:solidFill>
                <a:schemeClr val="tx1"/>
              </a:solidFill>
              <a:latin typeface="+mn-lt"/>
            </a:rPr>
            <a:t>Coletar</a:t>
          </a:r>
          <a:endParaRPr lang="en-US" sz="2800" b="1" dirty="0">
            <a:solidFill>
              <a:schemeClr val="tx1"/>
            </a:solidFill>
            <a:latin typeface="+mn-lt"/>
          </a:endParaRP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Compilar, analisar</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dirty="0" err="1">
              <a:solidFill>
                <a:schemeClr val="tx1"/>
              </a:solidFill>
              <a:latin typeface="+mn-lt"/>
            </a:rPr>
            <a:t>Interpretar</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Tomar medidas</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Comunicar</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5729" custScaleY="109208">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2724"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3208"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40933" y="-100911"/>
          <a:ext cx="7267426" cy="4909295"/>
        </a:xfrm>
        <a:prstGeom prst="circularArrow">
          <a:avLst>
            <a:gd name="adj1" fmla="val 5274"/>
            <a:gd name="adj2" fmla="val 312630"/>
            <a:gd name="adj3" fmla="val 13859409"/>
            <a:gd name="adj4" fmla="val 1734626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950901" y="1619"/>
          <a:ext cx="2247491"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Detetar, Diagnosticar</a:t>
          </a:r>
        </a:p>
      </dsp:txBody>
      <dsp:txXfrm>
        <a:off x="3996937" y="47655"/>
        <a:ext cx="2155419" cy="850976"/>
      </dsp:txXfrm>
    </dsp:sp>
    <dsp:sp modelId="{1695DC22-9A36-4B48-AEFF-7E4FDFC1713F}">
      <dsp:nvSpPr>
        <dsp:cNvPr id="0" name=""/>
        <dsp:cNvSpPr/>
      </dsp:nvSpPr>
      <dsp:spPr>
        <a:xfrm>
          <a:off x="7001195"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Recolher</a:t>
          </a:r>
        </a:p>
      </dsp:txBody>
      <dsp:txXfrm>
        <a:off x="7047231" y="974944"/>
        <a:ext cx="1794024" cy="850976"/>
      </dsp:txXfrm>
    </dsp:sp>
    <dsp:sp modelId="{07166AA7-B419-46BE-8707-58768C01B0F0}">
      <dsp:nvSpPr>
        <dsp:cNvPr id="0" name=""/>
        <dsp:cNvSpPr/>
      </dsp:nvSpPr>
      <dsp:spPr>
        <a:xfrm>
          <a:off x="6940446" y="2986004"/>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Compilar, analisar</a:t>
          </a:r>
        </a:p>
      </dsp:txBody>
      <dsp:txXfrm>
        <a:off x="6986482" y="3032040"/>
        <a:ext cx="1794024" cy="850976"/>
      </dsp:txXfrm>
    </dsp:sp>
    <dsp:sp modelId="{03ED3239-7976-43C1-9470-0A426C83A8ED}">
      <dsp:nvSpPr>
        <dsp:cNvPr id="0" name=""/>
        <dsp:cNvSpPr/>
      </dsp:nvSpPr>
      <dsp:spPr>
        <a:xfrm>
          <a:off x="4202138" y="3986440"/>
          <a:ext cx="1878080"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Interpretar</a:t>
          </a:r>
          <a:endParaRPr lang="en-US" sz="2800" b="1" kern="1200" dirty="0">
            <a:solidFill>
              <a:schemeClr val="tx1"/>
            </a:solidFill>
            <a:latin typeface="+mn-lt"/>
          </a:endParaRPr>
        </a:p>
      </dsp:txBody>
      <dsp:txXfrm>
        <a:off x="4248174" y="4032476"/>
        <a:ext cx="1786008" cy="850976"/>
      </dsp:txXfrm>
    </dsp:sp>
    <dsp:sp modelId="{CB7BE2BC-AC16-42C7-9D95-B7BD321D88D7}">
      <dsp:nvSpPr>
        <dsp:cNvPr id="0" name=""/>
        <dsp:cNvSpPr/>
      </dsp:nvSpPr>
      <dsp:spPr>
        <a:xfrm>
          <a:off x="73355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Comunicar</a:t>
          </a:r>
        </a:p>
      </dsp:txBody>
      <dsp:txXfrm>
        <a:off x="779592" y="3074634"/>
        <a:ext cx="2633035" cy="850976"/>
      </dsp:txXfrm>
    </dsp:sp>
    <dsp:sp modelId="{74BED3F0-1F3F-4B93-9710-4F13C5417E70}">
      <dsp:nvSpPr>
        <dsp:cNvPr id="0" name=""/>
        <dsp:cNvSpPr/>
      </dsp:nvSpPr>
      <dsp:spPr>
        <a:xfrm>
          <a:off x="67119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Tomar medidas</a:t>
          </a:r>
        </a:p>
      </dsp:txBody>
      <dsp:txXfrm>
        <a:off x="717232" y="974946"/>
        <a:ext cx="2127486" cy="85097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20082" y="-212333"/>
          <a:ext cx="7267426" cy="4909295"/>
        </a:xfrm>
        <a:prstGeom prst="circularArrow">
          <a:avLst>
            <a:gd name="adj1" fmla="val 5274"/>
            <a:gd name="adj2" fmla="val 312630"/>
            <a:gd name="adj3" fmla="val 13516107"/>
            <a:gd name="adj4" fmla="val 17557495"/>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761716" y="1619"/>
          <a:ext cx="2584159"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Detectar</a:t>
          </a:r>
          <a:r>
            <a:rPr lang="en-US" sz="2800" b="1" kern="1200" dirty="0">
              <a:solidFill>
                <a:schemeClr val="tx1"/>
              </a:solidFill>
              <a:latin typeface="+mn-lt"/>
            </a:rPr>
            <a:t>, </a:t>
          </a:r>
          <a:r>
            <a:rPr lang="en-US" sz="2800" b="1" kern="1200" dirty="0" err="1">
              <a:solidFill>
                <a:schemeClr val="tx1"/>
              </a:solidFill>
              <a:latin typeface="+mn-lt"/>
            </a:rPr>
            <a:t>diagnosticar</a:t>
          </a:r>
          <a:endParaRPr lang="en-US" sz="2800" b="1" kern="1200" dirty="0">
            <a:solidFill>
              <a:schemeClr val="tx1"/>
            </a:solidFill>
            <a:latin typeface="+mn-lt"/>
          </a:endParaRPr>
        </a:p>
      </dsp:txBody>
      <dsp:txXfrm>
        <a:off x="3807752" y="47655"/>
        <a:ext cx="2492087" cy="850976"/>
      </dsp:txXfrm>
    </dsp:sp>
    <dsp:sp modelId="{1695DC22-9A36-4B48-AEFF-7E4FDFC1713F}">
      <dsp:nvSpPr>
        <dsp:cNvPr id="0" name=""/>
        <dsp:cNvSpPr/>
      </dsp:nvSpPr>
      <dsp:spPr>
        <a:xfrm>
          <a:off x="6980344"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Coletar</a:t>
          </a:r>
          <a:endParaRPr lang="en-US" sz="2800" b="1" kern="1200" dirty="0">
            <a:solidFill>
              <a:schemeClr val="tx1"/>
            </a:solidFill>
            <a:latin typeface="+mn-lt"/>
          </a:endParaRPr>
        </a:p>
      </dsp:txBody>
      <dsp:txXfrm>
        <a:off x="7026380" y="974944"/>
        <a:ext cx="1794024" cy="850976"/>
      </dsp:txXfrm>
    </dsp:sp>
    <dsp:sp modelId="{07166AA7-B419-46BE-8707-58768C01B0F0}">
      <dsp:nvSpPr>
        <dsp:cNvPr id="0" name=""/>
        <dsp:cNvSpPr/>
      </dsp:nvSpPr>
      <dsp:spPr>
        <a:xfrm>
          <a:off x="6877894" y="2986004"/>
          <a:ext cx="1969499"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Compilar, analisar</a:t>
          </a:r>
        </a:p>
      </dsp:txBody>
      <dsp:txXfrm>
        <a:off x="6923930" y="3032040"/>
        <a:ext cx="1877427" cy="850976"/>
      </dsp:txXfrm>
    </dsp:sp>
    <dsp:sp modelId="{03ED3239-7976-43C1-9470-0A426C83A8ED}">
      <dsp:nvSpPr>
        <dsp:cNvPr id="0" name=""/>
        <dsp:cNvSpPr/>
      </dsp:nvSpPr>
      <dsp:spPr>
        <a:xfrm>
          <a:off x="4073431" y="3986440"/>
          <a:ext cx="2093793"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Interpretar</a:t>
          </a:r>
          <a:endParaRPr lang="en-US" sz="2800" b="1" kern="1200" dirty="0">
            <a:solidFill>
              <a:schemeClr val="tx1"/>
            </a:solidFill>
            <a:latin typeface="+mn-lt"/>
          </a:endParaRPr>
        </a:p>
      </dsp:txBody>
      <dsp:txXfrm>
        <a:off x="4119467" y="4032476"/>
        <a:ext cx="2001721" cy="850976"/>
      </dsp:txXfrm>
    </dsp:sp>
    <dsp:sp modelId="{CB7BE2BC-AC16-42C7-9D95-B7BD321D88D7}">
      <dsp:nvSpPr>
        <dsp:cNvPr id="0" name=""/>
        <dsp:cNvSpPr/>
      </dsp:nvSpPr>
      <dsp:spPr>
        <a:xfrm>
          <a:off x="712705"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Comunicar</a:t>
          </a:r>
        </a:p>
      </dsp:txBody>
      <dsp:txXfrm>
        <a:off x="758741" y="3074634"/>
        <a:ext cx="2633035" cy="850976"/>
      </dsp:txXfrm>
    </dsp:sp>
    <dsp:sp modelId="{74BED3F0-1F3F-4B93-9710-4F13C5417E70}">
      <dsp:nvSpPr>
        <dsp:cNvPr id="0" name=""/>
        <dsp:cNvSpPr/>
      </dsp:nvSpPr>
      <dsp:spPr>
        <a:xfrm>
          <a:off x="650345"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Tomar medidas</a:t>
          </a:r>
        </a:p>
      </dsp:txBody>
      <dsp:txXfrm>
        <a:off x="696381" y="974946"/>
        <a:ext cx="2127486" cy="85097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28089" y="-135973"/>
          <a:ext cx="7267426" cy="4909295"/>
        </a:xfrm>
        <a:prstGeom prst="circularArrow">
          <a:avLst>
            <a:gd name="adj1" fmla="val 5274"/>
            <a:gd name="adj2" fmla="val 312630"/>
            <a:gd name="adj3" fmla="val 13608813"/>
            <a:gd name="adj4" fmla="val 17499713"/>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814234" y="-43075"/>
          <a:ext cx="2495136" cy="1121831"/>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Detectar</a:t>
          </a:r>
          <a:r>
            <a:rPr lang="en-US" sz="2800" b="1" kern="1200" dirty="0">
              <a:solidFill>
                <a:schemeClr val="tx1"/>
              </a:solidFill>
              <a:latin typeface="+mn-lt"/>
            </a:rPr>
            <a:t>, </a:t>
          </a:r>
          <a:r>
            <a:rPr lang="en-US" sz="2800" b="1" kern="1200" dirty="0" err="1">
              <a:solidFill>
                <a:schemeClr val="tx1"/>
              </a:solidFill>
              <a:latin typeface="+mn-lt"/>
            </a:rPr>
            <a:t>diagnosticar</a:t>
          </a:r>
          <a:endParaRPr lang="en-US" sz="2800" b="1" kern="1200" dirty="0">
            <a:solidFill>
              <a:schemeClr val="tx1"/>
            </a:solidFill>
            <a:latin typeface="+mn-lt"/>
          </a:endParaRPr>
        </a:p>
      </dsp:txBody>
      <dsp:txXfrm>
        <a:off x="3868997" y="11688"/>
        <a:ext cx="2385610" cy="1012305"/>
      </dsp:txXfrm>
    </dsp:sp>
    <dsp:sp modelId="{1695DC22-9A36-4B48-AEFF-7E4FDFC1713F}">
      <dsp:nvSpPr>
        <dsp:cNvPr id="0" name=""/>
        <dsp:cNvSpPr/>
      </dsp:nvSpPr>
      <dsp:spPr>
        <a:xfrm>
          <a:off x="6988351" y="973604"/>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Coletar</a:t>
          </a:r>
          <a:endParaRPr lang="en-US" sz="2800" b="1" kern="1200" dirty="0">
            <a:solidFill>
              <a:schemeClr val="tx1"/>
            </a:solidFill>
            <a:latin typeface="+mn-lt"/>
          </a:endParaRPr>
        </a:p>
      </dsp:txBody>
      <dsp:txXfrm>
        <a:off x="7034387" y="1019640"/>
        <a:ext cx="1794024" cy="850976"/>
      </dsp:txXfrm>
    </dsp:sp>
    <dsp:sp modelId="{07166AA7-B419-46BE-8707-58768C01B0F0}">
      <dsp:nvSpPr>
        <dsp:cNvPr id="0" name=""/>
        <dsp:cNvSpPr/>
      </dsp:nvSpPr>
      <dsp:spPr>
        <a:xfrm>
          <a:off x="6901913" y="3030699"/>
          <a:ext cx="1937473"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Compilar, analisar</a:t>
          </a:r>
        </a:p>
      </dsp:txBody>
      <dsp:txXfrm>
        <a:off x="6947949" y="3076735"/>
        <a:ext cx="1845401" cy="850976"/>
      </dsp:txXfrm>
    </dsp:sp>
    <dsp:sp modelId="{03ED3239-7976-43C1-9470-0A426C83A8ED}">
      <dsp:nvSpPr>
        <dsp:cNvPr id="0" name=""/>
        <dsp:cNvSpPr/>
      </dsp:nvSpPr>
      <dsp:spPr>
        <a:xfrm>
          <a:off x="4060728" y="4029516"/>
          <a:ext cx="2135212"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Interpretar</a:t>
          </a:r>
          <a:endParaRPr lang="en-US" sz="2800" b="1" kern="1200" dirty="0">
            <a:solidFill>
              <a:schemeClr val="tx1"/>
            </a:solidFill>
            <a:latin typeface="+mn-lt"/>
          </a:endParaRPr>
        </a:p>
      </dsp:txBody>
      <dsp:txXfrm>
        <a:off x="4106764" y="4075552"/>
        <a:ext cx="2043140" cy="850976"/>
      </dsp:txXfrm>
    </dsp:sp>
    <dsp:sp modelId="{CB7BE2BC-AC16-42C7-9D95-B7BD321D88D7}">
      <dsp:nvSpPr>
        <dsp:cNvPr id="0" name=""/>
        <dsp:cNvSpPr/>
      </dsp:nvSpPr>
      <dsp:spPr>
        <a:xfrm>
          <a:off x="720712" y="3073293"/>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Comunicar</a:t>
          </a:r>
        </a:p>
      </dsp:txBody>
      <dsp:txXfrm>
        <a:off x="766748" y="3119329"/>
        <a:ext cx="2633035" cy="850976"/>
      </dsp:txXfrm>
    </dsp:sp>
    <dsp:sp modelId="{74BED3F0-1F3F-4B93-9710-4F13C5417E70}">
      <dsp:nvSpPr>
        <dsp:cNvPr id="0" name=""/>
        <dsp:cNvSpPr/>
      </dsp:nvSpPr>
      <dsp:spPr>
        <a:xfrm>
          <a:off x="658351" y="973606"/>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Tomar medidas</a:t>
          </a:r>
        </a:p>
      </dsp:txBody>
      <dsp:txXfrm>
        <a:off x="704387" y="1019642"/>
        <a:ext cx="2127486" cy="85097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28089" y="-181858"/>
          <a:ext cx="7267426" cy="4909295"/>
        </a:xfrm>
        <a:prstGeom prst="circularArrow">
          <a:avLst>
            <a:gd name="adj1" fmla="val 5274"/>
            <a:gd name="adj2" fmla="val 312630"/>
            <a:gd name="adj3" fmla="val 13541438"/>
            <a:gd name="adj4" fmla="val 17541650"/>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781812" y="-20089"/>
          <a:ext cx="2559980" cy="1029884"/>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Detectar</a:t>
          </a:r>
          <a:r>
            <a:rPr lang="en-US" sz="2800" b="1" kern="1200" dirty="0">
              <a:solidFill>
                <a:schemeClr val="tx1"/>
              </a:solidFill>
              <a:latin typeface="+mn-lt"/>
            </a:rPr>
            <a:t>, </a:t>
          </a:r>
          <a:r>
            <a:rPr lang="en-US" sz="2800" b="1" kern="1200" dirty="0" err="1">
              <a:solidFill>
                <a:schemeClr val="tx1"/>
              </a:solidFill>
              <a:latin typeface="+mn-lt"/>
            </a:rPr>
            <a:t>diagnosticar</a:t>
          </a:r>
          <a:endParaRPr lang="en-US" sz="2800" b="1" kern="1200" dirty="0">
            <a:solidFill>
              <a:schemeClr val="tx1"/>
            </a:solidFill>
            <a:latin typeface="+mn-lt"/>
          </a:endParaRPr>
        </a:p>
      </dsp:txBody>
      <dsp:txXfrm>
        <a:off x="3832087" y="30186"/>
        <a:ext cx="2459430" cy="929334"/>
      </dsp:txXfrm>
    </dsp:sp>
    <dsp:sp modelId="{1695DC22-9A36-4B48-AEFF-7E4FDFC1713F}">
      <dsp:nvSpPr>
        <dsp:cNvPr id="0" name=""/>
        <dsp:cNvSpPr/>
      </dsp:nvSpPr>
      <dsp:spPr>
        <a:xfrm>
          <a:off x="6988351" y="950617"/>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Coletar</a:t>
          </a:r>
          <a:endParaRPr lang="en-US" sz="2800" b="1" kern="1200" dirty="0">
            <a:solidFill>
              <a:schemeClr val="tx1"/>
            </a:solidFill>
            <a:latin typeface="+mn-lt"/>
          </a:endParaRPr>
        </a:p>
      </dsp:txBody>
      <dsp:txXfrm>
        <a:off x="7034387" y="996653"/>
        <a:ext cx="1794024" cy="850976"/>
      </dsp:txXfrm>
    </dsp:sp>
    <dsp:sp modelId="{07166AA7-B419-46BE-8707-58768C01B0F0}">
      <dsp:nvSpPr>
        <dsp:cNvPr id="0" name=""/>
        <dsp:cNvSpPr/>
      </dsp:nvSpPr>
      <dsp:spPr>
        <a:xfrm>
          <a:off x="6901913" y="3007712"/>
          <a:ext cx="1937473"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Compilar, analisar</a:t>
          </a:r>
        </a:p>
      </dsp:txBody>
      <dsp:txXfrm>
        <a:off x="6947949" y="3053748"/>
        <a:ext cx="1845401" cy="850976"/>
      </dsp:txXfrm>
    </dsp:sp>
    <dsp:sp modelId="{03ED3239-7976-43C1-9470-0A426C83A8ED}">
      <dsp:nvSpPr>
        <dsp:cNvPr id="0" name=""/>
        <dsp:cNvSpPr/>
      </dsp:nvSpPr>
      <dsp:spPr>
        <a:xfrm>
          <a:off x="4060728" y="4006529"/>
          <a:ext cx="2135212"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Interpretar</a:t>
          </a:r>
          <a:endParaRPr lang="en-US" sz="2800" b="1" kern="1200" dirty="0">
            <a:solidFill>
              <a:schemeClr val="tx1"/>
            </a:solidFill>
            <a:latin typeface="+mn-lt"/>
          </a:endParaRPr>
        </a:p>
      </dsp:txBody>
      <dsp:txXfrm>
        <a:off x="4106764" y="4052565"/>
        <a:ext cx="2043140" cy="850976"/>
      </dsp:txXfrm>
    </dsp:sp>
    <dsp:sp modelId="{CB7BE2BC-AC16-42C7-9D95-B7BD321D88D7}">
      <dsp:nvSpPr>
        <dsp:cNvPr id="0" name=""/>
        <dsp:cNvSpPr/>
      </dsp:nvSpPr>
      <dsp:spPr>
        <a:xfrm>
          <a:off x="720712" y="3050307"/>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Comunicar</a:t>
          </a:r>
        </a:p>
      </dsp:txBody>
      <dsp:txXfrm>
        <a:off x="766748" y="3096343"/>
        <a:ext cx="2633035" cy="850976"/>
      </dsp:txXfrm>
    </dsp:sp>
    <dsp:sp modelId="{74BED3F0-1F3F-4B93-9710-4F13C5417E70}">
      <dsp:nvSpPr>
        <dsp:cNvPr id="0" name=""/>
        <dsp:cNvSpPr/>
      </dsp:nvSpPr>
      <dsp:spPr>
        <a:xfrm>
          <a:off x="658351" y="950619"/>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Tomar medidas</a:t>
          </a:r>
        </a:p>
      </dsp:txBody>
      <dsp:txXfrm>
        <a:off x="704387" y="996655"/>
        <a:ext cx="2127486" cy="850976"/>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33D849EF-FCA9-404F-9469-680990089EB8}" type="datetimeFigureOut">
              <a:rPr lang="en-US" smtClean="0"/>
              <a:pPr/>
              <a:t>1/6/2026</a:t>
            </a:fld>
            <a:endParaRPr lang="en-US"/>
          </a:p>
        </p:txBody>
      </p:sp>
      <p:sp>
        <p:nvSpPr>
          <p:cNvPr id="4" name="Footer Placeholder 3"/>
          <p:cNvSpPr>
            <a:spLocks noGrp="1"/>
          </p:cNvSpPr>
          <p:nvPr>
            <p:ph type="ftr" sz="quarter" idx="2"/>
          </p:nvPr>
        </p:nvSpPr>
        <p:spPr>
          <a:xfrm>
            <a:off x="-1" y="8829967"/>
            <a:ext cx="3970938" cy="464820"/>
          </a:xfrm>
          <a:prstGeom prst="rect">
            <a:avLst/>
          </a:prstGeom>
        </p:spPr>
        <p:txBody>
          <a:bodyPr vert="horz" lIns="93177" tIns="46589" rIns="93177" bIns="46589" rtlCol="0" anchor="b"/>
          <a:lstStyle>
            <a:lvl1pPr algn="l">
              <a:defRPr sz="1200"/>
            </a:lvl1pPr>
          </a:lstStyle>
          <a:p>
            <a:r>
              <a:rPr lang="en-US"/>
              <a:t>FETPF2.0_f.02_Collect_PPT_2020-02.pptx</a:t>
            </a:r>
          </a:p>
        </p:txBody>
      </p:sp>
      <p:sp>
        <p:nvSpPr>
          <p:cNvPr id="5" name="Slide Number Placeholder 4"/>
          <p:cNvSpPr>
            <a:spLocks noGrp="1"/>
          </p:cNvSpPr>
          <p:nvPr>
            <p:ph type="sldNum" sz="quarter" idx="3"/>
          </p:nvPr>
        </p:nvSpPr>
        <p:spPr>
          <a:xfrm>
            <a:off x="5738141" y="8829967"/>
            <a:ext cx="1270636" cy="464820"/>
          </a:xfrm>
          <a:prstGeom prst="rect">
            <a:avLst/>
          </a:prstGeom>
        </p:spPr>
        <p:txBody>
          <a:bodyPr vert="horz" lIns="93177" tIns="46589" rIns="93177" bIns="46589" rtlCol="0" anchor="b"/>
          <a:lstStyle>
            <a:lvl1pPr algn="r">
              <a:defRPr sz="1200"/>
            </a:lvl1pPr>
          </a:lstStyle>
          <a:p>
            <a:fld id="{6FF527BD-D5FC-E442-8C9A-BA2CD7597EEF}" type="slidenum">
              <a:rPr lang="en-US" smtClean="0"/>
              <a:pPr/>
              <a:t>‹#›</a:t>
            </a:fld>
            <a:endParaRPr lang="en-US"/>
          </a:p>
        </p:txBody>
      </p:sp>
    </p:spTree>
    <p:extLst>
      <p:ext uri="{BB962C8B-B14F-4D97-AF65-F5344CB8AC3E}">
        <p14:creationId xmlns:p14="http://schemas.microsoft.com/office/powerpoint/2010/main" val="4628561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4CC05E50-762A-4E84-B6FD-0D35300143AA}" type="datetimeFigureOut">
              <a:rPr lang="en-US" smtClean="0"/>
              <a:t>1/6/2026</a:t>
            </a:fld>
            <a:endParaRPr lang="en-US"/>
          </a:p>
        </p:txBody>
      </p:sp>
      <p:sp>
        <p:nvSpPr>
          <p:cNvPr id="4" name="Slide Image Placeholder 3"/>
          <p:cNvSpPr>
            <a:spLocks noGrp="1" noRot="1" noChangeAspect="1"/>
          </p:cNvSpPr>
          <p:nvPr>
            <p:ph type="sldImg" idx="2"/>
          </p:nvPr>
        </p:nvSpPr>
        <p:spPr>
          <a:xfrm>
            <a:off x="406400" y="696913"/>
            <a:ext cx="61976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Clique para editar os estilos de texto principal</a:t>
            </a:r>
          </a:p>
          <a:p>
            <a:pPr lvl="1"/>
            <a:r>
              <a:rPr lang="en-US"/>
              <a:t>Segundo nível</a:t>
            </a:r>
          </a:p>
          <a:p>
            <a:pPr lvl="2"/>
            <a:r>
              <a:rPr lang="en-US"/>
              <a:t>Terceiro nível</a:t>
            </a:r>
          </a:p>
          <a:p>
            <a:pPr lvl="3"/>
            <a:r>
              <a:rPr lang="en-US"/>
              <a:t>Quarto nível</a:t>
            </a:r>
          </a:p>
          <a:p>
            <a:pPr lvl="4"/>
            <a:r>
              <a:rPr lang="en-US"/>
              <a:t>Quinto nível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2EB32458-B0FD-4E0D-A69A-149897CA0BBB}" type="slidenum">
              <a:rPr lang="en-US" smtClean="0"/>
              <a:t>‹#›</a:t>
            </a:fld>
            <a:endParaRPr lang="en-US"/>
          </a:p>
        </p:txBody>
      </p:sp>
    </p:spTree>
    <p:extLst>
      <p:ext uri="{BB962C8B-B14F-4D97-AF65-F5344CB8AC3E}">
        <p14:creationId xmlns:p14="http://schemas.microsoft.com/office/powerpoint/2010/main" val="35706254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s://www.cdc.gov/habs/about-ohhabs.html"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Arial" panose="020B0604020202020204" pitchFamily="34" charset="0"/>
                <a:cs typeface="Arial" panose="020B0604020202020204" pitchFamily="34" charset="0"/>
              </a:rPr>
              <a:t>Notas do instrutor:</a:t>
            </a:r>
            <a:endParaRPr lang="en-US" sz="1200" b="1" dirty="0">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pt-BR" sz="1200" b="0" i="1" dirty="0">
                <a:solidFill>
                  <a:srgbClr val="111111"/>
                </a:solidFill>
                <a:effectLst/>
                <a:latin typeface="Arial" panose="020B0604020202020204" pitchFamily="34" charset="0"/>
                <a:cs typeface="Arial" panose="020B0604020202020204" pitchFamily="34" charset="0"/>
              </a:rPr>
              <a:t>Sinta-se à vontade para modificar esta apresentação conforme necessário para se adequar ao seu contexto local. Se forem feitas modificações, indique:</a:t>
            </a:r>
            <a:r>
              <a:rPr lang="pt-BR" sz="1200" b="1" i="1" dirty="0">
                <a:solidFill>
                  <a:srgbClr val="111111"/>
                </a:solidFill>
                <a:effectLst/>
                <a:latin typeface="Arial" panose="020B0604020202020204" pitchFamily="34" charset="0"/>
                <a:cs typeface="Arial" panose="020B0604020202020204" pitchFamily="34" charset="0"/>
              </a:rPr>
              <a:t> "Esta apresentação foi modificada em parte da versão original do CDC" </a:t>
            </a:r>
            <a:r>
              <a:rPr lang="pt-BR" sz="1200" b="0" i="1" dirty="0">
                <a:solidFill>
                  <a:srgbClr val="111111"/>
                </a:solidFill>
                <a:effectLst/>
                <a:latin typeface="Arial" panose="020B0604020202020204" pitchFamily="34" charset="0"/>
                <a:cs typeface="Arial" panose="020B0604020202020204" pitchFamily="34" charset="0"/>
              </a:rPr>
              <a:t>neste slide.</a:t>
            </a:r>
            <a:endParaRPr lang="en-US" sz="1200" b="0" i="1"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endParaRPr lang="en-US" sz="1200" b="1" u="sng" dirty="0">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sz="1200" b="1" u="sng" dirty="0" err="1">
                <a:latin typeface="Arial" panose="020B0604020202020204" pitchFamily="34" charset="0"/>
                <a:ea typeface="Times New Roman" panose="02020603050405020304" pitchFamily="18" charset="0"/>
                <a:cs typeface="Arial" panose="020B0604020202020204" pitchFamily="34" charset="0"/>
              </a:rPr>
              <a:t>Dizer</a:t>
            </a:r>
            <a:r>
              <a:rPr lang="en-US" sz="1200" b="1" u="sng" dirty="0">
                <a:latin typeface="Arial" panose="020B0604020202020204" pitchFamily="34" charset="0"/>
                <a:ea typeface="Times New Roman" panose="02020603050405020304" pitchFamily="18" charset="0"/>
                <a:cs typeface="Arial" panose="020B0604020202020204" pitchFamily="34" charset="0"/>
              </a:rPr>
              <a:t>:</a:t>
            </a:r>
            <a:r>
              <a:rPr lang="en-US" sz="1200" b="1" u="none" dirty="0">
                <a:latin typeface="Arial" panose="020B0604020202020204" pitchFamily="34" charset="0"/>
                <a:ea typeface="Times New Roman" panose="02020603050405020304" pitchFamily="18" charset="0"/>
                <a:cs typeface="Arial" panose="020B0604020202020204" pitchFamily="34" charset="0"/>
              </a:rPr>
              <a:t> </a:t>
            </a:r>
            <a:r>
              <a:rPr lang="en-US" sz="1200" dirty="0">
                <a:latin typeface="Arial" panose="020B0604020202020204" pitchFamily="34" charset="0"/>
                <a:ea typeface="Times New Roman" panose="02020603050405020304" pitchFamily="18" charset="0"/>
                <a:cs typeface="Arial" panose="020B0604020202020204" pitchFamily="34" charset="0"/>
              </a:rPr>
              <a:t>Esta lição centra-se na </a:t>
            </a:r>
            <a:r>
              <a:rPr lang="en-US" sz="1200" dirty="0" err="1">
                <a:latin typeface="Arial" panose="020B0604020202020204" pitchFamily="34" charset="0"/>
                <a:ea typeface="Times New Roman" panose="02020603050405020304" pitchFamily="18" charset="0"/>
                <a:cs typeface="Arial" panose="020B0604020202020204" pitchFamily="34" charset="0"/>
              </a:rPr>
              <a:t>notificação</a:t>
            </a:r>
            <a:r>
              <a:rPr lang="en-US" sz="1200" dirty="0">
                <a:latin typeface="Arial" panose="020B0604020202020204" pitchFamily="34" charset="0"/>
                <a:ea typeface="Times New Roman" panose="02020603050405020304" pitchFamily="18" charset="0"/>
                <a:cs typeface="Arial" panose="020B0604020202020204" pitchFamily="34" charset="0"/>
              </a:rPr>
              <a:t> de doenças e na recolha de dados de vigilância. </a:t>
            </a:r>
          </a:p>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064EA7F3-87C3-4B9C-A326-5DF204C82D74}" type="slidenum">
              <a:rPr lang="en-US" smtClean="0"/>
              <a:t>1</a:t>
            </a:fld>
            <a:endParaRPr lang="en-US" dirty="0"/>
          </a:p>
        </p:txBody>
      </p:sp>
    </p:spTree>
    <p:extLst>
      <p:ext uri="{BB962C8B-B14F-4D97-AF65-F5344CB8AC3E}">
        <p14:creationId xmlns:p14="http://schemas.microsoft.com/office/powerpoint/2010/main" val="11946153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panose="020B0604020202020204" pitchFamily="34" charset="0"/>
                <a:cs typeface="Arial" panose="020B0604020202020204" pitchFamily="34" charset="0"/>
              </a:rPr>
              <a:t>Notas do instrutor:</a:t>
            </a:r>
          </a:p>
          <a:p>
            <a:pPr marL="0" marR="0">
              <a:lnSpc>
                <a:spcPct val="115000"/>
              </a:lnSpc>
              <a:spcBef>
                <a:spcPts val="0"/>
              </a:spcBef>
              <a:spcAft>
                <a:spcPts val="1200"/>
              </a:spcAft>
            </a:pPr>
            <a:endParaRPr lang="en-US" sz="1200" b="1" u="sng"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fr-FR" sz="1200" b="1" i="0" u="sng" dirty="0">
                <a:latin typeface="Arial" panose="020B0604020202020204" pitchFamily="34" charset="0"/>
                <a:cs typeface="Arial" panose="020B0604020202020204" pitchFamily="34" charset="0"/>
              </a:rPr>
              <a:t>Dizer</a:t>
            </a:r>
            <a:r>
              <a:rPr lang="fr-FR" sz="1200" b="1" i="1" u="sng" dirty="0">
                <a:latin typeface="Arial" panose="020B0604020202020204" pitchFamily="34" charset="0"/>
                <a:cs typeface="Arial" panose="020B0604020202020204" pitchFamily="34" charset="0"/>
              </a:rPr>
              <a:t>:</a:t>
            </a:r>
            <a:r>
              <a:rPr lang="fr-FR" sz="1200" b="1" i="1" u="none" dirty="0">
                <a:latin typeface="Arial" panose="020B0604020202020204" pitchFamily="34"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O RSI inclui um </a:t>
            </a:r>
            <a:r>
              <a:rPr lang="en-US" sz="1200" b="0" dirty="0">
                <a:effectLst/>
                <a:latin typeface="Arial" panose="020B0604020202020204" pitchFamily="34" charset="0"/>
                <a:ea typeface="Times New Roman" panose="02020603050405020304" pitchFamily="18" charset="0"/>
                <a:cs typeface="Arial" panose="020B0604020202020204" pitchFamily="34" charset="0"/>
              </a:rPr>
              <a:t>instrumento de decisão </a:t>
            </a:r>
            <a:r>
              <a:rPr lang="en-US" sz="1200" dirty="0">
                <a:effectLst/>
                <a:latin typeface="Arial" panose="020B0604020202020204" pitchFamily="34" charset="0"/>
                <a:ea typeface="Times New Roman" panose="02020603050405020304" pitchFamily="18" charset="0"/>
                <a:cs typeface="Arial" panose="020B0604020202020204" pitchFamily="34" charset="0"/>
              </a:rPr>
              <a:t>para determinar se um evento detectado por um sistema de vigilância nacional deve ser comunicado à OMS.  Todos os eventos de potencial interesse para a saúde pública internacional, por exemplo, a doença do vírus Zika, têm de ser avaliados utilizando o instrumento de decisão do RSI.</a:t>
            </a:r>
          </a:p>
          <a:p>
            <a:pPr marL="171450" marR="0" indent="-171450">
              <a:lnSpc>
                <a:spcPct val="115000"/>
              </a:lnSpc>
              <a:spcBef>
                <a:spcPts val="0"/>
              </a:spcBef>
              <a:spcAft>
                <a:spcPts val="1200"/>
              </a:spcAft>
              <a:buFont typeface="Wingdings" panose="05000000000000000000" pitchFamily="2" charset="2"/>
              <a:buChar char="§"/>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fr-FR" sz="1200" b="1" i="0" u="sng" dirty="0">
                <a:latin typeface="Arial" panose="020B0604020202020204" pitchFamily="34" charset="0"/>
                <a:cs typeface="Arial" panose="020B0604020202020204" pitchFamily="34" charset="0"/>
              </a:rPr>
              <a:t>Pergunta</a:t>
            </a:r>
            <a:r>
              <a:rPr lang="fr-FR" sz="1200" b="1" i="1" u="sng" dirty="0">
                <a:latin typeface="Arial" panose="020B0604020202020204" pitchFamily="34" charset="0"/>
                <a:cs typeface="Arial" panose="020B0604020202020204" pitchFamily="34" charset="0"/>
              </a:rPr>
              <a:t>:</a:t>
            </a:r>
            <a:r>
              <a:rPr lang="fr-FR" sz="1200" b="1" i="1" u="none" dirty="0">
                <a:latin typeface="Arial" panose="020B0604020202020204" pitchFamily="34" charset="0"/>
                <a:cs typeface="Arial" panose="020B0604020202020204" pitchFamily="34" charset="0"/>
              </a:rPr>
              <a:t> </a:t>
            </a:r>
            <a:r>
              <a:rPr lang="en-US" sz="1200" dirty="0">
                <a:latin typeface="Arial" panose="020B0604020202020204" pitchFamily="34" charset="0"/>
                <a:ea typeface="Times New Roman"/>
                <a:cs typeface="Arial" panose="020B0604020202020204" pitchFamily="34" charset="0"/>
                <a:sym typeface="Times New Roman"/>
              </a:rPr>
              <a:t>Alguma vez teve de comunicar um acontecimento invulgar ou um grupo com uma causa desconhecida? </a:t>
            </a:r>
          </a:p>
          <a:p>
            <a:pPr marL="285750" marR="0" indent="-285750">
              <a:lnSpc>
                <a:spcPct val="115000"/>
              </a:lnSpc>
              <a:spcBef>
                <a:spcPts val="0"/>
              </a:spcBef>
              <a:spcAft>
                <a:spcPts val="1200"/>
              </a:spcAft>
              <a:buFont typeface="Arial" panose="020B0604020202020204" pitchFamily="34" charset="0"/>
              <a:buChar char="•"/>
            </a:pPr>
            <a:endParaRPr lang="en-US" sz="1200" dirty="0">
              <a:latin typeface="Arial" panose="020B0604020202020204" pitchFamily="34" charset="0"/>
              <a:ea typeface="Times New Roman"/>
              <a:cs typeface="Arial" panose="020B0604020202020204" pitchFamily="34" charset="0"/>
              <a:sym typeface="Times New Roman"/>
            </a:endParaRP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v"/>
              <a:tabLst/>
              <a:defRPr/>
            </a:pPr>
            <a:r>
              <a:rPr lang="en-US" sz="1200" b="1" i="1" dirty="0">
                <a:latin typeface="Arial" panose="020B0604020202020204" pitchFamily="34" charset="0"/>
                <a:ea typeface="Times New Roman"/>
                <a:cs typeface="Arial" panose="020B0604020202020204" pitchFamily="34" charset="0"/>
                <a:sym typeface="Times New Roman"/>
              </a:rPr>
              <a:t>Utilize perguntas abertas de seguimento para saber mais sobre o que foi relatado.</a:t>
            </a:r>
            <a:endParaRPr lang="en-US" sz="1200" b="1" dirty="0">
              <a:latin typeface="Arial" panose="020B0604020202020204" pitchFamily="34" charset="0"/>
              <a:ea typeface="Times New Roman"/>
              <a:cs typeface="Arial" panose="020B0604020202020204" pitchFamily="34" charset="0"/>
              <a:sym typeface="Times New Roman"/>
            </a:endParaRPr>
          </a:p>
          <a:p>
            <a:pPr marL="0" marR="0" indent="0">
              <a:lnSpc>
                <a:spcPct val="115000"/>
              </a:lnSpc>
              <a:spcBef>
                <a:spcPts val="0"/>
              </a:spcBef>
              <a:spcAft>
                <a:spcPts val="1200"/>
              </a:spcAft>
              <a:buFont typeface="Arial" panose="020B0604020202020204" pitchFamily="34" charset="0"/>
              <a:buNone/>
            </a:pPr>
            <a:endParaRPr lang="en-US" sz="1200" dirty="0">
              <a:latin typeface="Arial (Body)"/>
              <a:ea typeface="Times New Roman"/>
              <a:cs typeface="Arial" panose="020B0604020202020204" pitchFamily="34" charset="0"/>
              <a:sym typeface="Times New Roman"/>
            </a:endParaRPr>
          </a:p>
          <a:p>
            <a:pPr marL="0" marR="0" lvl="0" indent="0" algn="l" defTabSz="914400" rtl="0" eaLnBrk="1" fontAlgn="auto" latinLnBrk="0" hangingPunct="1">
              <a:lnSpc>
                <a:spcPct val="115000"/>
              </a:lnSpc>
              <a:spcBef>
                <a:spcPts val="0"/>
              </a:spcBef>
              <a:spcAft>
                <a:spcPts val="1200"/>
              </a:spcAft>
              <a:buClrTx/>
              <a:buSzTx/>
              <a:buFont typeface="Wingdings" panose="05000000000000000000" pitchFamily="2" charset="2"/>
              <a:buNone/>
              <a:tabLst/>
              <a:defRPr/>
            </a:pPr>
            <a:endParaRPr lang="en-US" sz="1800" dirty="0">
              <a:latin typeface="Arial (Body)"/>
              <a:cs typeface="Arial" panose="020B0604020202020204" pitchFamily="34" charset="0"/>
            </a:endParaRPr>
          </a:p>
          <a:p>
            <a:pPr marL="0" marR="0" indent="0">
              <a:lnSpc>
                <a:spcPct val="115000"/>
              </a:lnSpc>
              <a:spcBef>
                <a:spcPts val="0"/>
              </a:spcBef>
              <a:spcAft>
                <a:spcPts val="1200"/>
              </a:spcAft>
              <a:buFont typeface="Arial" panose="020B0604020202020204" pitchFamily="34" charset="0"/>
              <a:buNone/>
            </a:pPr>
            <a:endParaRPr lang="en-US" sz="1800" dirty="0">
              <a:effectLst/>
              <a:latin typeface="Arial (Body)"/>
              <a:ea typeface="Times New Roman" panose="02020603050405020304" pitchFamily="18" charset="0"/>
              <a:cs typeface="Arial" panose="020B0604020202020204" pitchFamily="34" charset="0"/>
            </a:endParaRPr>
          </a:p>
          <a:p>
            <a:pPr marL="0" marR="0">
              <a:spcBef>
                <a:spcPts val="1200"/>
              </a:spcBef>
              <a:spcAft>
                <a:spcPts val="600"/>
              </a:spcAft>
            </a:pPr>
            <a:endParaRPr lang="en-US" sz="1800" b="1" dirty="0">
              <a:effectLst/>
              <a:latin typeface="Arial Bold" panose="020B0704020202020204" pitchFamily="34" charset="0"/>
            </a:endParaRPr>
          </a:p>
          <a:p>
            <a:pPr marL="0" marR="0">
              <a:lnSpc>
                <a:spcPct val="115000"/>
              </a:lnSpc>
              <a:spcBef>
                <a:spcPts val="0"/>
              </a:spcBef>
              <a:spcAft>
                <a:spcPts val="1200"/>
              </a:spcAft>
            </a:pPr>
            <a:endParaRPr lang="en-US" sz="1800" b="1"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2EB32458-B0FD-4E0D-A69A-149897CA0BBB}" type="slidenum">
              <a:rPr lang="en-US" smtClean="0"/>
              <a:t>10</a:t>
            </a:fld>
            <a:endParaRPr lang="en-US"/>
          </a:p>
        </p:txBody>
      </p:sp>
    </p:spTree>
    <p:extLst>
      <p:ext uri="{BB962C8B-B14F-4D97-AF65-F5344CB8AC3E}">
        <p14:creationId xmlns:p14="http://schemas.microsoft.com/office/powerpoint/2010/main" val="29055784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marR="0">
              <a:lnSpc>
                <a:spcPct val="115000"/>
              </a:lnSpc>
              <a:spcBef>
                <a:spcPts val="0"/>
              </a:spcBef>
              <a:spcAft>
                <a:spcPts val="1200"/>
              </a:spcAft>
            </a:pPr>
            <a:r>
              <a:rPr lang="en-US" sz="1200" b="1" i="0" dirty="0">
                <a:effectLst/>
                <a:latin typeface="Arial" panose="020B0604020202020204" pitchFamily="34" charset="0"/>
                <a:ea typeface="Calibri" panose="020F0502020204030204" pitchFamily="34" charset="0"/>
                <a:cs typeface="Arial" panose="020B0604020202020204" pitchFamily="34" charset="0"/>
              </a:rPr>
              <a:t>Notas do instrutor: </a:t>
            </a:r>
          </a:p>
          <a:p>
            <a:pPr marL="0" marR="0">
              <a:lnSpc>
                <a:spcPct val="115000"/>
              </a:lnSpc>
              <a:spcBef>
                <a:spcPts val="0"/>
              </a:spcBef>
              <a:spcAft>
                <a:spcPts val="1200"/>
              </a:spcAft>
            </a:pPr>
            <a:endParaRPr lang="en-US" sz="1200" b="1" i="0" dirty="0">
              <a:effectLst/>
              <a:latin typeface="Arial" panose="020B0604020202020204" pitchFamily="34" charset="0"/>
              <a:ea typeface="Calibri" panose="020F050202020403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fr-FR" sz="1200" b="1" i="0" u="sng" dirty="0">
                <a:latin typeface="Arial" panose="020B0604020202020204" pitchFamily="34" charset="0"/>
                <a:cs typeface="Arial" panose="020B0604020202020204" pitchFamily="34" charset="0"/>
              </a:rPr>
              <a:t>Dizer</a:t>
            </a:r>
            <a:r>
              <a:rPr lang="fr-FR" sz="1200" b="1" i="1" u="sng" dirty="0">
                <a:latin typeface="Arial" panose="020B0604020202020204" pitchFamily="34" charset="0"/>
                <a:cs typeface="Arial" panose="020B0604020202020204" pitchFamily="34" charset="0"/>
              </a:rPr>
              <a:t>:</a:t>
            </a:r>
            <a:r>
              <a:rPr lang="fr-FR" sz="1200" b="1" i="1" u="none" dirty="0">
                <a:latin typeface="Arial" panose="020B0604020202020204" pitchFamily="34" charset="0"/>
                <a:cs typeface="Arial" panose="020B0604020202020204" pitchFamily="34" charset="0"/>
              </a:rPr>
              <a:t> </a:t>
            </a:r>
            <a:r>
              <a:rPr lang="en-US" sz="1200" dirty="0">
                <a:effectLst/>
                <a:latin typeface="Arial" panose="020B0604020202020204" pitchFamily="34" charset="0"/>
                <a:ea typeface="Calibri" panose="020F0502020204030204" pitchFamily="34" charset="0"/>
                <a:cs typeface="Arial" panose="020B0604020202020204" pitchFamily="34" charset="0"/>
              </a:rPr>
              <a:t>No que diz respeito às diretrizes de </a:t>
            </a:r>
            <a:r>
              <a:rPr lang="en-US" sz="1200" dirty="0" err="1">
                <a:effectLst/>
                <a:latin typeface="Arial" panose="020B0604020202020204" pitchFamily="34" charset="0"/>
                <a:ea typeface="Calibri" panose="020F0502020204030204" pitchFamily="34" charset="0"/>
                <a:cs typeface="Arial" panose="020B0604020202020204" pitchFamily="34" charset="0"/>
              </a:rPr>
              <a:t>notificação</a:t>
            </a:r>
            <a:r>
              <a:rPr lang="en-US" sz="1200" dirty="0">
                <a:effectLst/>
                <a:latin typeface="Arial" panose="020B0604020202020204" pitchFamily="34" charset="0"/>
                <a:ea typeface="Calibri" panose="020F0502020204030204" pitchFamily="34" charset="0"/>
                <a:cs typeface="Arial" panose="020B0604020202020204" pitchFamily="34" charset="0"/>
              </a:rPr>
              <a:t> em matéria de saúde animal, os Códigos Sanitários para os Animais Terrestres e Aquáticos ajudam a aumentar a sensibilização para a ocorrência, evolução e distribuição das doenças animais, incluindo as zoonoses, em todo o mundo. Os países membros que fazem parte da WOAH são obrigados a notificar as doenças que satisfazem os quatro critérios de </a:t>
            </a:r>
            <a:r>
              <a:rPr lang="en-US" sz="1200" dirty="0" err="1">
                <a:effectLst/>
                <a:latin typeface="Arial" panose="020B0604020202020204" pitchFamily="34" charset="0"/>
                <a:ea typeface="Calibri" panose="020F0502020204030204" pitchFamily="34" charset="0"/>
                <a:cs typeface="Arial" panose="020B0604020202020204" pitchFamily="34" charset="0"/>
              </a:rPr>
              <a:t>notificação</a:t>
            </a:r>
            <a:r>
              <a:rPr lang="en-US" sz="1200" dirty="0">
                <a:effectLst/>
                <a:latin typeface="Arial" panose="020B0604020202020204" pitchFamily="34" charset="0"/>
                <a:ea typeface="Calibri" panose="020F0502020204030204" pitchFamily="34" charset="0"/>
                <a:cs typeface="Arial" panose="020B0604020202020204" pitchFamily="34" charset="0"/>
              </a:rPr>
              <a:t>, o que significa que a doença:</a:t>
            </a:r>
          </a:p>
          <a:p>
            <a:pPr marL="628650" marR="0" lvl="1" indent="-171450">
              <a:lnSpc>
                <a:spcPct val="115000"/>
              </a:lnSpc>
              <a:spcBef>
                <a:spcPts val="0"/>
              </a:spcBef>
              <a:spcAft>
                <a:spcPts val="1200"/>
              </a:spcAft>
              <a:buFont typeface="Courier New" panose="02070309020205020404" pitchFamily="49" charset="0"/>
              <a:buChar char="o"/>
            </a:pPr>
            <a:r>
              <a:rPr lang="en-US" sz="1200" dirty="0">
                <a:effectLst/>
                <a:latin typeface="Arial" panose="020B0604020202020204" pitchFamily="34" charset="0"/>
                <a:ea typeface="Calibri" panose="020F0502020204030204" pitchFamily="34" charset="0"/>
                <a:cs typeface="Arial" panose="020B0604020202020204" pitchFamily="34" charset="0"/>
              </a:rPr>
              <a:t>É suscetível de propagação internacional</a:t>
            </a:r>
          </a:p>
          <a:p>
            <a:pPr marL="628650" marR="0" lvl="1" indent="-171450">
              <a:lnSpc>
                <a:spcPct val="115000"/>
              </a:lnSpc>
              <a:spcBef>
                <a:spcPts val="0"/>
              </a:spcBef>
              <a:spcAft>
                <a:spcPts val="1200"/>
              </a:spcAft>
              <a:buFont typeface="Courier New" panose="02070309020205020404" pitchFamily="49" charset="0"/>
              <a:buChar char="o"/>
            </a:pPr>
            <a:r>
              <a:rPr lang="en-US" sz="1200" dirty="0">
                <a:effectLst/>
                <a:latin typeface="Arial" panose="020B0604020202020204" pitchFamily="34" charset="0"/>
                <a:ea typeface="Calibri" panose="020F0502020204030204" pitchFamily="34" charset="0"/>
                <a:cs typeface="Arial" panose="020B0604020202020204" pitchFamily="34" charset="0"/>
              </a:rPr>
              <a:t>Não está presente em todos os países</a:t>
            </a:r>
          </a:p>
          <a:p>
            <a:pPr marL="628650" marR="0" lvl="1" indent="-171450">
              <a:lnSpc>
                <a:spcPct val="115000"/>
              </a:lnSpc>
              <a:spcBef>
                <a:spcPts val="0"/>
              </a:spcBef>
              <a:spcAft>
                <a:spcPts val="1200"/>
              </a:spcAft>
              <a:buFont typeface="Courier New" panose="02070309020205020404" pitchFamily="49" charset="0"/>
              <a:buChar char="o"/>
            </a:pPr>
            <a:r>
              <a:rPr lang="en-US" sz="1200" dirty="0">
                <a:effectLst/>
                <a:latin typeface="Arial" panose="020B0604020202020204" pitchFamily="34" charset="0"/>
                <a:ea typeface="Calibri" panose="020F0502020204030204" pitchFamily="34" charset="0"/>
                <a:cs typeface="Arial" panose="020B0604020202020204" pitchFamily="34" charset="0"/>
              </a:rPr>
              <a:t>Dispõe de um meio fiável de deteção/diagnóstico e de uma definição de caso</a:t>
            </a:r>
          </a:p>
          <a:p>
            <a:pPr marL="628650" marR="0" lvl="1" indent="-171450">
              <a:lnSpc>
                <a:spcPct val="115000"/>
              </a:lnSpc>
              <a:spcBef>
                <a:spcPts val="0"/>
              </a:spcBef>
              <a:spcAft>
                <a:spcPts val="1200"/>
              </a:spcAft>
              <a:buFont typeface="Courier New" panose="02070309020205020404" pitchFamily="49" charset="0"/>
              <a:buChar char="o"/>
            </a:pPr>
            <a:r>
              <a:rPr lang="en-US" sz="1200" dirty="0">
                <a:effectLst/>
                <a:latin typeface="Arial" panose="020B0604020202020204" pitchFamily="34" charset="0"/>
                <a:ea typeface="Calibri" panose="020F0502020204030204" pitchFamily="34" charset="0"/>
                <a:cs typeface="Arial" panose="020B0604020202020204" pitchFamily="34" charset="0"/>
              </a:rPr>
              <a:t>E é transmissível aos seres humanos ou pode ter um impacto significativo nos animais domésticos ou na vida selvagem </a:t>
            </a:r>
          </a:p>
        </p:txBody>
      </p:sp>
      <p:sp>
        <p:nvSpPr>
          <p:cNvPr id="4" name="Slide Number Placeholder 3"/>
          <p:cNvSpPr>
            <a:spLocks noGrp="1"/>
          </p:cNvSpPr>
          <p:nvPr>
            <p:ph type="sldNum" sz="quarter" idx="5"/>
          </p:nvPr>
        </p:nvSpPr>
        <p:spPr/>
        <p:txBody>
          <a:bodyPr/>
          <a:lstStyle/>
          <a:p>
            <a:fld id="{2EB32458-B0FD-4E0D-A69A-149897CA0BBB}" type="slidenum">
              <a:rPr lang="en-US" smtClean="0"/>
              <a:t>11</a:t>
            </a:fld>
            <a:endParaRPr lang="en-US"/>
          </a:p>
        </p:txBody>
      </p:sp>
    </p:spTree>
    <p:extLst>
      <p:ext uri="{BB962C8B-B14F-4D97-AF65-F5344CB8AC3E}">
        <p14:creationId xmlns:p14="http://schemas.microsoft.com/office/powerpoint/2010/main" val="28054915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marR="0">
              <a:lnSpc>
                <a:spcPct val="115000"/>
              </a:lnSpc>
              <a:spcBef>
                <a:spcPts val="0"/>
              </a:spcBef>
              <a:spcAft>
                <a:spcPts val="1200"/>
              </a:spcAft>
            </a:pPr>
            <a:r>
              <a:rPr lang="en-US" sz="1200" b="1" i="0" dirty="0">
                <a:effectLst/>
                <a:latin typeface="Arial" panose="020B0604020202020204" pitchFamily="34" charset="0"/>
                <a:ea typeface="Calibri" panose="020F0502020204030204" pitchFamily="34" charset="0"/>
                <a:cs typeface="Arial" panose="020B0604020202020204" pitchFamily="34" charset="0"/>
              </a:rPr>
              <a:t>Notas do instrutor: </a:t>
            </a:r>
          </a:p>
          <a:p>
            <a:pPr marL="0" marR="0">
              <a:lnSpc>
                <a:spcPct val="115000"/>
              </a:lnSpc>
              <a:spcBef>
                <a:spcPts val="0"/>
              </a:spcBef>
              <a:spcAft>
                <a:spcPts val="1200"/>
              </a:spcAft>
            </a:pPr>
            <a:endParaRPr lang="en-US" sz="1200" b="1" i="1" dirty="0">
              <a:effectLst/>
              <a:latin typeface="Arial" panose="020B0604020202020204" pitchFamily="34" charset="0"/>
              <a:ea typeface="Calibri" panose="020F0502020204030204" pitchFamily="34" charset="0"/>
              <a:cs typeface="Arial" panose="020B0604020202020204" pitchFamily="34" charset="0"/>
            </a:endParaRP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v"/>
              <a:tabLst/>
              <a:defRPr/>
            </a:pPr>
            <a:r>
              <a:rPr lang="en-US" sz="1200" b="1" i="1" dirty="0">
                <a:effectLst/>
                <a:latin typeface="Arial" panose="020B0604020202020204" pitchFamily="34" charset="0"/>
                <a:ea typeface="Calibri" panose="020F0502020204030204" pitchFamily="34" charset="0"/>
                <a:cs typeface="Arial" panose="020B0604020202020204" pitchFamily="34" charset="0"/>
              </a:rPr>
              <a:t>Substitua </a:t>
            </a:r>
            <a:r>
              <a:rPr lang="en-US" sz="1200" b="1" i="1" dirty="0" err="1">
                <a:effectLst/>
                <a:latin typeface="Arial" panose="020B0604020202020204" pitchFamily="34" charset="0"/>
                <a:ea typeface="Calibri" panose="020F0502020204030204" pitchFamily="34" charset="0"/>
                <a:cs typeface="Arial" panose="020B0604020202020204" pitchFamily="34" charset="0"/>
              </a:rPr>
              <a:t>este</a:t>
            </a:r>
            <a:r>
              <a:rPr lang="en-US" sz="1200" b="1" i="1" dirty="0">
                <a:effectLst/>
                <a:latin typeface="Arial" panose="020B0604020202020204" pitchFamily="34" charset="0"/>
                <a:ea typeface="Calibri" panose="020F0502020204030204" pitchFamily="34" charset="0"/>
                <a:cs typeface="Arial" panose="020B0604020202020204" pitchFamily="34" charset="0"/>
              </a:rPr>
              <a:t> slide por um que enumere as doenças de </a:t>
            </a:r>
            <a:r>
              <a:rPr lang="en-US" sz="1200" b="1" i="1" dirty="0" err="1">
                <a:effectLst/>
                <a:latin typeface="Arial" panose="020B0604020202020204" pitchFamily="34" charset="0"/>
                <a:ea typeface="Calibri" panose="020F0502020204030204" pitchFamily="34" charset="0"/>
                <a:cs typeface="Arial" panose="020B0604020202020204" pitchFamily="34" charset="0"/>
              </a:rPr>
              <a:t>notificação</a:t>
            </a:r>
            <a:r>
              <a:rPr lang="en-US" sz="1200" b="1" i="1" dirty="0">
                <a:effectLst/>
                <a:latin typeface="Arial" panose="020B0604020202020204" pitchFamily="34" charset="0"/>
                <a:ea typeface="Calibri" panose="020F0502020204030204" pitchFamily="34" charset="0"/>
                <a:cs typeface="Arial" panose="020B0604020202020204" pitchFamily="34" charset="0"/>
              </a:rPr>
              <a:t>/</a:t>
            </a:r>
            <a:r>
              <a:rPr lang="en-US" sz="1200" b="1" i="1" dirty="0" err="1">
                <a:effectLst/>
                <a:latin typeface="Arial" panose="020B0604020202020204" pitchFamily="34" charset="0"/>
                <a:ea typeface="Calibri" panose="020F0502020204030204" pitchFamily="34" charset="0"/>
                <a:cs typeface="Arial" panose="020B0604020202020204" pitchFamily="34" charset="0"/>
              </a:rPr>
              <a:t>declaração</a:t>
            </a:r>
            <a:r>
              <a:rPr lang="en-US" sz="1200" b="1" i="1" dirty="0">
                <a:effectLst/>
                <a:latin typeface="Arial" panose="020B0604020202020204" pitchFamily="34" charset="0"/>
                <a:ea typeface="Calibri" panose="020F0502020204030204" pitchFamily="34" charset="0"/>
                <a:cs typeface="Arial" panose="020B0604020202020204" pitchFamily="34" charset="0"/>
              </a:rPr>
              <a:t> obrigatória no seu país. As doenças e condições notificáveis da IDS listadas neste slide são fornecidas como exemplo. Dependendo do local onde se encontra, pode optar por consultar ou não a lista IDS. </a:t>
            </a:r>
            <a:endParaRPr lang="en-US" sz="1200" b="1"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15000"/>
              </a:lnSpc>
              <a:spcBef>
                <a:spcPts val="0"/>
              </a:spcBef>
              <a:spcAft>
                <a:spcPts val="1200"/>
              </a:spcAft>
            </a:pPr>
            <a:endParaRPr lang="en-US" sz="1200" dirty="0">
              <a:effectLst/>
              <a:latin typeface="Arial" panose="020B0604020202020204" pitchFamily="34" charset="0"/>
              <a:ea typeface="Calibri" panose="020F050202020403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fr-FR" sz="1200" b="1" i="0" u="sng" dirty="0" err="1">
                <a:latin typeface="Arial" panose="020B0604020202020204" pitchFamily="34" charset="0"/>
                <a:cs typeface="Arial" panose="020B0604020202020204" pitchFamily="34" charset="0"/>
              </a:rPr>
              <a:t>Dizer</a:t>
            </a:r>
            <a:r>
              <a:rPr lang="fr-FR" sz="1200" b="1" i="0" u="sng" dirty="0">
                <a:latin typeface="Arial" panose="020B0604020202020204" pitchFamily="34" charset="0"/>
                <a:cs typeface="Arial" panose="020B0604020202020204" pitchFamily="34" charset="0"/>
              </a:rPr>
              <a:t>:</a:t>
            </a:r>
            <a:r>
              <a:rPr lang="fr-FR" sz="1200" b="1" i="0" u="none" dirty="0">
                <a:latin typeface="Arial" panose="020B0604020202020204" pitchFamily="34" charset="0"/>
                <a:cs typeface="Arial" panose="020B0604020202020204" pitchFamily="34" charset="0"/>
              </a:rPr>
              <a:t> </a:t>
            </a:r>
            <a:r>
              <a:rPr lang="en-US" sz="1200" i="0" dirty="0">
                <a:effectLst/>
                <a:latin typeface="Arial" panose="020B0604020202020204" pitchFamily="34" charset="0"/>
                <a:ea typeface="Calibri" panose="020F0502020204030204" pitchFamily="34" charset="0"/>
                <a:cs typeface="Arial" panose="020B0604020202020204" pitchFamily="34" charset="0"/>
              </a:rPr>
              <a:t>Como se recordará da última lição, a Vigilância Integrada das Doenças ou IDS é um programa global da OMS. Os gabinetes regionais da OMS desenvolvem diretrizes para as suas próprias regiões relativamente aos sistemas de vigilância de doenças. Cada gabinete regional da OMS apoia um quadro para os sistemas de vigilância de doenças e estes podem diferir entre regiões.  Por conseguinte, cada país pode adaptar esta lista ao seu contexto específico.</a:t>
            </a:r>
          </a:p>
          <a:p>
            <a:pPr marL="171450" marR="0" indent="-171450">
              <a:lnSpc>
                <a:spcPct val="115000"/>
              </a:lnSpc>
              <a:spcBef>
                <a:spcPts val="0"/>
              </a:spcBef>
              <a:spcAft>
                <a:spcPts val="1200"/>
              </a:spcAft>
              <a:buFont typeface="Wingdings" panose="05000000000000000000" pitchFamily="2" charset="2"/>
              <a:buChar char="§"/>
            </a:pPr>
            <a:endParaRPr lang="en-US" sz="1200" i="0" dirty="0">
              <a:effectLst/>
              <a:latin typeface="Arial" panose="020B0604020202020204" pitchFamily="34" charset="0"/>
              <a:ea typeface="Calibri" panose="020F050202020403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fr-FR" sz="1200" b="1" i="0" u="sng" dirty="0" err="1">
                <a:latin typeface="Arial" panose="020B0604020202020204" pitchFamily="34" charset="0"/>
                <a:cs typeface="Arial" panose="020B0604020202020204" pitchFamily="34" charset="0"/>
              </a:rPr>
              <a:t>Dizer</a:t>
            </a:r>
            <a:r>
              <a:rPr lang="fr-FR" sz="1200" b="1" i="1" u="sng" dirty="0">
                <a:latin typeface="Arial" panose="020B0604020202020204" pitchFamily="34" charset="0"/>
                <a:cs typeface="Arial" panose="020B0604020202020204" pitchFamily="34" charset="0"/>
              </a:rPr>
              <a:t>:</a:t>
            </a:r>
            <a:r>
              <a:rPr lang="fr-FR" sz="1200" b="1" i="1" u="none" dirty="0">
                <a:latin typeface="Arial" panose="020B0604020202020204" pitchFamily="34" charset="0"/>
                <a:cs typeface="Arial" panose="020B0604020202020204" pitchFamily="34" charset="0"/>
              </a:rPr>
              <a:t> </a:t>
            </a:r>
            <a:r>
              <a:rPr lang="en-US" sz="1200" b="0" i="0" dirty="0">
                <a:effectLst/>
                <a:latin typeface="Arial" panose="020B0604020202020204" pitchFamily="34" charset="0"/>
                <a:ea typeface="Calibri" panose="020F0502020204030204" pitchFamily="34" charset="0"/>
                <a:cs typeface="Arial" panose="020B0604020202020204" pitchFamily="34" charset="0"/>
              </a:rPr>
              <a:t>Pelo menos em alguns países, a lista de doenças e condições notificáveis inclui tanto doenças infecciosas como condições e eventos selecionados de doenças não transmissíveis (</a:t>
            </a:r>
            <a:r>
              <a:rPr lang="en-US" sz="1200" b="0" i="1" dirty="0">
                <a:effectLst/>
                <a:latin typeface="Arial" panose="020B0604020202020204" pitchFamily="34" charset="0"/>
                <a:ea typeface="Calibri" panose="020F0502020204030204" pitchFamily="34" charset="0"/>
                <a:cs typeface="Arial" panose="020B0604020202020204" pitchFamily="34" charset="0"/>
              </a:rPr>
              <a:t>coluna da direita</a:t>
            </a:r>
            <a:r>
              <a:rPr lang="en-US" sz="1200" b="0" i="0" dirty="0">
                <a:effectLst/>
                <a:latin typeface="Arial" panose="020B0604020202020204" pitchFamily="34" charset="0"/>
                <a:ea typeface="Calibri" panose="020F0502020204030204" pitchFamily="34" charset="0"/>
                <a:cs typeface="Arial" panose="020B0604020202020204" pitchFamily="34" charset="0"/>
              </a:rPr>
              <a:t>), tais como diabetes, hipertensão, lesões e mortes maternas.</a:t>
            </a:r>
          </a:p>
          <a:p>
            <a:pPr marL="171450" marR="0" indent="-171450">
              <a:lnSpc>
                <a:spcPct val="115000"/>
              </a:lnSpc>
              <a:spcBef>
                <a:spcPts val="0"/>
              </a:spcBef>
              <a:spcAft>
                <a:spcPts val="1200"/>
              </a:spcAft>
              <a:buFont typeface="Arial" panose="020B0604020202020204" pitchFamily="34" charset="0"/>
              <a:buChar char="•"/>
            </a:pPr>
            <a:endParaRPr lang="en-US" sz="1200" b="0" i="0" dirty="0">
              <a:effectLst/>
              <a:latin typeface="+mn-lt"/>
              <a:ea typeface="Calibri" panose="020F0502020204030204" pitchFamily="34" charset="0"/>
              <a:cs typeface="Arial" panose="020B0604020202020204" pitchFamily="34" charset="0"/>
            </a:endParaRPr>
          </a:p>
          <a:p>
            <a:pPr marL="0" marR="0" indent="0">
              <a:lnSpc>
                <a:spcPct val="115000"/>
              </a:lnSpc>
              <a:spcBef>
                <a:spcPts val="0"/>
              </a:spcBef>
              <a:spcAft>
                <a:spcPts val="1200"/>
              </a:spcAft>
              <a:buFont typeface="Arial" panose="020B0604020202020204" pitchFamily="34" charset="0"/>
              <a:buNone/>
            </a:pPr>
            <a:endParaRPr lang="en-US" sz="1200" b="0" i="1" dirty="0">
              <a:effectLst/>
              <a:latin typeface="+mn-lt"/>
              <a:ea typeface="Calibri" panose="020F0502020204030204" pitchFamily="34" charset="0"/>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2EB32458-B0FD-4E0D-A69A-149897CA0BBB}" type="slidenum">
              <a:rPr lang="en-US" smtClean="0"/>
              <a:t>12</a:t>
            </a:fld>
            <a:endParaRPr lang="en-US"/>
          </a:p>
        </p:txBody>
      </p:sp>
    </p:spTree>
    <p:extLst>
      <p:ext uri="{BB962C8B-B14F-4D97-AF65-F5344CB8AC3E}">
        <p14:creationId xmlns:p14="http://schemas.microsoft.com/office/powerpoint/2010/main" val="5521781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1200"/>
              </a:spcBef>
              <a:spcAft>
                <a:spcPts val="600"/>
              </a:spcAft>
            </a:pPr>
            <a:r>
              <a:rPr lang="en-US" sz="1200" b="1" i="0" dirty="0">
                <a:effectLst/>
                <a:latin typeface="Arial" panose="020B0604020202020204" pitchFamily="34" charset="0"/>
                <a:ea typeface="Calibri" panose="020F0502020204030204" pitchFamily="34" charset="0"/>
                <a:cs typeface="Arial" panose="020B0604020202020204" pitchFamily="34" charset="0"/>
              </a:rPr>
              <a:t>Notas do instrutor:</a:t>
            </a:r>
            <a:endParaRPr lang="en-US" sz="1200" b="1" dirty="0">
              <a:effectLst/>
              <a:latin typeface="Arial Bold" panose="020B0704020202020204" pitchFamily="34" charset="0"/>
            </a:endParaRPr>
          </a:p>
          <a:p>
            <a:pPr marL="0" marR="0">
              <a:spcBef>
                <a:spcPts val="1200"/>
              </a:spcBef>
              <a:spcAft>
                <a:spcPts val="600"/>
              </a:spcAft>
            </a:pPr>
            <a:endParaRPr lang="en-US" sz="1200" b="1" dirty="0">
              <a:effectLst/>
              <a:latin typeface="Arial Bold"/>
              <a:ea typeface="Times New Roman" panose="02020603050405020304" pitchFamily="18" charset="0"/>
              <a:cs typeface="Arial Bold"/>
            </a:endParaRPr>
          </a:p>
          <a:p>
            <a:pPr marL="171450" indent="-171450">
              <a:spcBef>
                <a:spcPts val="1200"/>
              </a:spcBef>
              <a:spcAft>
                <a:spcPts val="600"/>
              </a:spcAft>
              <a:buFont typeface="Wingdings" panose="05000000000000000000" pitchFamily="2" charset="2"/>
              <a:buChar char="§"/>
            </a:pPr>
            <a:r>
              <a:rPr lang="fr-FR" sz="1200" b="1" i="0" u="sng" dirty="0">
                <a:latin typeface="Arial" panose="020B0604020202020204" pitchFamily="34" charset="0"/>
                <a:cs typeface="Arial" panose="020B0604020202020204" pitchFamily="34" charset="0"/>
              </a:rPr>
              <a:t>Dizer</a:t>
            </a:r>
            <a:r>
              <a:rPr lang="fr-FR" sz="1200" b="1" i="1" u="sng" dirty="0">
                <a:latin typeface="Arial" panose="020B0604020202020204" pitchFamily="34" charset="0"/>
                <a:cs typeface="Arial" panose="020B0604020202020204" pitchFamily="34" charset="0"/>
              </a:rPr>
              <a:t>:</a:t>
            </a:r>
            <a:r>
              <a:rPr lang="fr-FR" sz="1200" b="1" i="1" u="none" dirty="0">
                <a:latin typeface="Arial" panose="020B0604020202020204" pitchFamily="34" charset="0"/>
                <a:cs typeface="Arial" panose="020B0604020202020204" pitchFamily="34" charset="0"/>
              </a:rPr>
              <a:t> </a:t>
            </a:r>
            <a:r>
              <a:rPr lang="en-US" sz="1200" b="0" dirty="0">
                <a:latin typeface="Arial" panose="020B0604020202020204" pitchFamily="34" charset="0"/>
                <a:ea typeface="Times New Roman" panose="02020603050405020304" pitchFamily="18" charset="0"/>
                <a:cs typeface="Arial" panose="020B0604020202020204" pitchFamily="34" charset="0"/>
              </a:rPr>
              <a:t>Há alguns termos em vigilância e </a:t>
            </a:r>
            <a:r>
              <a:rPr lang="en-US" sz="1200" b="0" dirty="0" err="1">
                <a:latin typeface="Arial" panose="020B0604020202020204" pitchFamily="34" charset="0"/>
                <a:ea typeface="Times New Roman" panose="02020603050405020304" pitchFamily="18" charset="0"/>
                <a:cs typeface="Arial" panose="020B0604020202020204" pitchFamily="34" charset="0"/>
              </a:rPr>
              <a:t>notificação</a:t>
            </a:r>
            <a:r>
              <a:rPr lang="en-US" sz="1200" b="0" dirty="0">
                <a:latin typeface="Arial" panose="020B0604020202020204" pitchFamily="34" charset="0"/>
                <a:ea typeface="Times New Roman" panose="02020603050405020304" pitchFamily="18" charset="0"/>
                <a:cs typeface="Arial" panose="020B0604020202020204" pitchFamily="34" charset="0"/>
              </a:rPr>
              <a:t> que são frequentemente confundidos. </a:t>
            </a:r>
            <a:r>
              <a:rPr lang="en-US" sz="1200" b="1" dirty="0">
                <a:latin typeface="Arial" panose="020B0604020202020204" pitchFamily="34" charset="0"/>
                <a:ea typeface="Times New Roman" panose="02020603050405020304" pitchFamily="18" charset="0"/>
                <a:cs typeface="Arial" panose="020B0604020202020204" pitchFamily="34" charset="0"/>
              </a:rPr>
              <a:t>A eliminação </a:t>
            </a:r>
            <a:r>
              <a:rPr lang="en-US" sz="1200" b="0" dirty="0">
                <a:latin typeface="Arial" panose="020B0604020202020204" pitchFamily="34" charset="0"/>
                <a:ea typeface="Times New Roman" panose="02020603050405020304" pitchFamily="18" charset="0"/>
                <a:cs typeface="Arial" panose="020B0604020202020204" pitchFamily="34" charset="0"/>
              </a:rPr>
              <a:t>é a redução de uma doença a zero casos numa determinada área geográfica. Quando um país tem zero casos de uma doença durante um determinado período de tempo, o país declara que a doença foi eliminada. </a:t>
            </a:r>
          </a:p>
          <a:p>
            <a:pPr marL="171450" indent="-171450">
              <a:spcBef>
                <a:spcPts val="1200"/>
              </a:spcBef>
              <a:spcAft>
                <a:spcPts val="600"/>
              </a:spcAft>
              <a:buFont typeface="Wingdings" panose="05000000000000000000" pitchFamily="2" charset="2"/>
              <a:buChar char="§"/>
            </a:pPr>
            <a:endParaRPr lang="en-US" sz="1200" b="0" dirty="0">
              <a:latin typeface="Arial" panose="020B0604020202020204" pitchFamily="34" charset="0"/>
              <a:ea typeface="Times New Roman" panose="02020603050405020304" pitchFamily="18" charset="0"/>
              <a:cs typeface="Arial" panose="020B0604020202020204" pitchFamily="34" charset="0"/>
            </a:endParaRPr>
          </a:p>
          <a:p>
            <a:pPr marL="171450" indent="-171450">
              <a:spcBef>
                <a:spcPts val="1200"/>
              </a:spcBef>
              <a:spcAft>
                <a:spcPts val="600"/>
              </a:spcAft>
              <a:buFont typeface="Wingdings" panose="05000000000000000000" pitchFamily="2" charset="2"/>
              <a:buChar char="§"/>
            </a:pPr>
            <a:r>
              <a:rPr lang="en-US" sz="1200" b="1" u="sng" dirty="0">
                <a:latin typeface="Arial" panose="020B0604020202020204" pitchFamily="34" charset="0"/>
                <a:ea typeface="Times New Roman" panose="02020603050405020304" pitchFamily="18" charset="0"/>
                <a:cs typeface="Arial" panose="020B0604020202020204" pitchFamily="34" charset="0"/>
              </a:rPr>
              <a:t>Dizer:</a:t>
            </a:r>
            <a:r>
              <a:rPr lang="en-US" sz="1200" b="1" u="none" dirty="0">
                <a:latin typeface="Arial" panose="020B0604020202020204" pitchFamily="34" charset="0"/>
                <a:ea typeface="Times New Roman" panose="02020603050405020304" pitchFamily="18" charset="0"/>
                <a:cs typeface="Arial" panose="020B0604020202020204" pitchFamily="34" charset="0"/>
              </a:rPr>
              <a:t> </a:t>
            </a:r>
            <a:r>
              <a:rPr lang="en-US" sz="1200" b="0" dirty="0">
                <a:latin typeface="Arial" panose="020B0604020202020204" pitchFamily="34" charset="0"/>
                <a:ea typeface="Times New Roman" panose="02020603050405020304" pitchFamily="18" charset="0"/>
                <a:cs typeface="Arial" panose="020B0604020202020204" pitchFamily="34" charset="0"/>
              </a:rPr>
              <a:t>Quando uma doença tem zero casos a nível mundial, pode afirmar-se que foi </a:t>
            </a:r>
            <a:r>
              <a:rPr lang="en-US" sz="1200" b="1" dirty="0">
                <a:latin typeface="Arial" panose="020B0604020202020204" pitchFamily="34" charset="0"/>
                <a:ea typeface="Times New Roman" panose="02020603050405020304" pitchFamily="18" charset="0"/>
                <a:cs typeface="Arial" panose="020B0604020202020204" pitchFamily="34" charset="0"/>
              </a:rPr>
              <a:t>erradicada</a:t>
            </a:r>
            <a:r>
              <a:rPr lang="en-US" sz="1200" b="0" dirty="0">
                <a:latin typeface="Arial" panose="020B0604020202020204" pitchFamily="34" charset="0"/>
                <a:ea typeface="Times New Roman" panose="02020603050405020304" pitchFamily="18" charset="0"/>
                <a:cs typeface="Arial" panose="020B0604020202020204" pitchFamily="34" charset="0"/>
              </a:rPr>
              <a:t>. Um exemplo de doença humana é a varíola.  Um exemplo animal é a erradicação da peste bovina, causada por um vírus relacionado com o vírus do sarampo. </a:t>
            </a:r>
          </a:p>
          <a:p>
            <a:pPr marL="171450" indent="-171450">
              <a:spcBef>
                <a:spcPts val="1200"/>
              </a:spcBef>
              <a:spcAft>
                <a:spcPts val="600"/>
              </a:spcAft>
              <a:buFont typeface="Wingdings" panose="05000000000000000000" pitchFamily="2" charset="2"/>
              <a:buChar char="§"/>
            </a:pPr>
            <a:endParaRPr lang="en-US" sz="1200" b="0" dirty="0">
              <a:latin typeface="Arial" panose="020B0604020202020204" pitchFamily="34" charset="0"/>
              <a:ea typeface="Times New Roman" panose="02020603050405020304" pitchFamily="18" charset="0"/>
              <a:cs typeface="Arial" panose="020B0604020202020204" pitchFamily="34" charset="0"/>
            </a:endParaRPr>
          </a:p>
          <a:p>
            <a:pPr marL="171450" indent="-171450">
              <a:spcBef>
                <a:spcPts val="1200"/>
              </a:spcBef>
              <a:spcAft>
                <a:spcPts val="600"/>
              </a:spcAft>
              <a:buFont typeface="Wingdings" panose="05000000000000000000" pitchFamily="2" charset="2"/>
              <a:buChar char="§"/>
            </a:pPr>
            <a:r>
              <a:rPr lang="en-US" sz="1200" b="1" u="sng" dirty="0">
                <a:latin typeface="Arial" panose="020B0604020202020204" pitchFamily="34" charset="0"/>
                <a:ea typeface="Times New Roman" panose="02020603050405020304" pitchFamily="18" charset="0"/>
                <a:cs typeface="Arial" panose="020B0604020202020204" pitchFamily="34" charset="0"/>
              </a:rPr>
              <a:t>Dizer:</a:t>
            </a:r>
            <a:r>
              <a:rPr lang="en-US" sz="1200" b="1" u="none" dirty="0">
                <a:latin typeface="Arial" panose="020B0604020202020204" pitchFamily="34" charset="0"/>
                <a:ea typeface="Times New Roman" panose="02020603050405020304" pitchFamily="18" charset="0"/>
                <a:cs typeface="Arial" panose="020B0604020202020204" pitchFamily="34" charset="0"/>
              </a:rPr>
              <a:t> </a:t>
            </a:r>
            <a:r>
              <a:rPr lang="en-US" sz="1200" b="0" dirty="0">
                <a:latin typeface="Arial" panose="020B0604020202020204" pitchFamily="34" charset="0"/>
                <a:ea typeface="Times New Roman" panose="02020603050405020304" pitchFamily="18" charset="0"/>
                <a:cs typeface="Arial" panose="020B0604020202020204" pitchFamily="34" charset="0"/>
              </a:rPr>
              <a:t>Outro termo frequentemente utilizado é </a:t>
            </a:r>
            <a:r>
              <a:rPr lang="en-US" sz="1200" b="1" dirty="0">
                <a:latin typeface="Arial" panose="020B0604020202020204" pitchFamily="34" charset="0"/>
                <a:ea typeface="Times New Roman" panose="02020603050405020304" pitchFamily="18" charset="0"/>
                <a:cs typeface="Arial" panose="020B0604020202020204" pitchFamily="34" charset="0"/>
              </a:rPr>
              <a:t>doença animal transfronteiriça</a:t>
            </a:r>
            <a:r>
              <a:rPr lang="en-US" sz="1200" b="0" dirty="0">
                <a:latin typeface="Arial" panose="020B0604020202020204" pitchFamily="34" charset="0"/>
                <a:ea typeface="Times New Roman" panose="02020603050405020304" pitchFamily="18" charset="0"/>
                <a:cs typeface="Arial" panose="020B0604020202020204" pitchFamily="34" charset="0"/>
              </a:rPr>
              <a:t>, que se refere a doenças altamente contagiosas com um potencial acrescido de epidemias. As DAT podem ser doenças infecciosas emergentes, doenças de origem alimentar ou zoonoses.</a:t>
            </a:r>
          </a:p>
          <a:p>
            <a:pPr>
              <a:spcBef>
                <a:spcPts val="1200"/>
              </a:spcBef>
              <a:spcAft>
                <a:spcPts val="600"/>
              </a:spcAft>
            </a:pPr>
            <a:endParaRPr lang="en-US" sz="1200" b="0" dirty="0">
              <a:latin typeface="Arial" panose="020B0604020202020204" pitchFamily="34" charset="0"/>
              <a:ea typeface="Times New Roman" panose="02020603050405020304" pitchFamily="18" charset="0"/>
              <a:cs typeface="Arial" panose="020B0604020202020204" pitchFamily="34" charset="0"/>
            </a:endParaRPr>
          </a:p>
          <a:p>
            <a:pPr marL="171450" indent="-171450">
              <a:spcBef>
                <a:spcPts val="1200"/>
              </a:spcBef>
              <a:spcAft>
                <a:spcPts val="600"/>
              </a:spcAft>
              <a:buFont typeface="Wingdings" panose="05000000000000000000" pitchFamily="2" charset="2"/>
              <a:buChar char="§"/>
            </a:pPr>
            <a:r>
              <a:rPr lang="en-US" sz="1200" b="1" u="sng" dirty="0">
                <a:latin typeface="Arial" panose="020B0604020202020204" pitchFamily="34" charset="0"/>
                <a:ea typeface="Times New Roman" panose="02020603050405020304" pitchFamily="18" charset="0"/>
                <a:cs typeface="Arial" panose="020B0604020202020204" pitchFamily="34" charset="0"/>
              </a:rPr>
              <a:t>Dizer:</a:t>
            </a:r>
            <a:r>
              <a:rPr lang="en-US" sz="1200" b="1" u="none" dirty="0">
                <a:latin typeface="Arial" panose="020B0604020202020204" pitchFamily="34" charset="0"/>
                <a:ea typeface="Times New Roman" panose="02020603050405020304" pitchFamily="18" charset="0"/>
                <a:cs typeface="Arial" panose="020B0604020202020204" pitchFamily="34" charset="0"/>
              </a:rPr>
              <a:t> </a:t>
            </a:r>
            <a:r>
              <a:rPr lang="en-US" sz="1200" b="0" dirty="0">
                <a:latin typeface="Arial" panose="020B0604020202020204" pitchFamily="34" charset="0"/>
                <a:ea typeface="Times New Roman" panose="02020603050405020304" pitchFamily="18" charset="0"/>
                <a:cs typeface="Arial" panose="020B0604020202020204" pitchFamily="34" charset="0"/>
              </a:rPr>
              <a:t>Vamos rever estes termos durante o exercício que se segue.</a:t>
            </a:r>
          </a:p>
          <a:p>
            <a:endParaRPr lang="en-US" b="0" dirty="0"/>
          </a:p>
        </p:txBody>
      </p:sp>
      <p:sp>
        <p:nvSpPr>
          <p:cNvPr id="4" name="Slide Number Placeholder 3"/>
          <p:cNvSpPr>
            <a:spLocks noGrp="1"/>
          </p:cNvSpPr>
          <p:nvPr>
            <p:ph type="sldNum" sz="quarter" idx="5"/>
          </p:nvPr>
        </p:nvSpPr>
        <p:spPr/>
        <p:txBody>
          <a:bodyPr/>
          <a:lstStyle/>
          <a:p>
            <a:fld id="{2EB32458-B0FD-4E0D-A69A-149897CA0BBB}" type="slidenum">
              <a:rPr lang="en-US" smtClean="0"/>
              <a:t>13</a:t>
            </a:fld>
            <a:endParaRPr lang="en-US"/>
          </a:p>
        </p:txBody>
      </p:sp>
    </p:spTree>
    <p:extLst>
      <p:ext uri="{BB962C8B-B14F-4D97-AF65-F5344CB8AC3E}">
        <p14:creationId xmlns:p14="http://schemas.microsoft.com/office/powerpoint/2010/main" val="6945895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200" b="1" i="0" dirty="0">
                <a:solidFill>
                  <a:srgbClr val="000000"/>
                </a:solidFill>
                <a:effectLst/>
                <a:latin typeface="Arial" panose="020B0604020202020204" pitchFamily="34" charset="0"/>
                <a:ea typeface="Calibri" panose="020F0502020204030204" pitchFamily="34" charset="0"/>
                <a:cs typeface="Arial" panose="020B0604020202020204" pitchFamily="34" charset="0"/>
              </a:rPr>
              <a:t>Notas do instrutor:</a:t>
            </a:r>
            <a:endParaRPr lang="en-US" sz="1200" b="0" i="0" dirty="0">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pPr marL="171450" marR="0" indent="-171450">
              <a:spcBef>
                <a:spcPts val="0"/>
              </a:spcBef>
              <a:spcAft>
                <a:spcPts val="0"/>
              </a:spcAft>
              <a:buFont typeface="Arial" panose="020B0604020202020204" pitchFamily="34" charset="0"/>
              <a:buChar char="•"/>
            </a:pPr>
            <a:endParaRPr lang="en-US" sz="1200" b="1" u="sng"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spcBef>
                <a:spcPts val="0"/>
              </a:spcBef>
              <a:spcAft>
                <a:spcPts val="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Dizer: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0" dirty="0">
                <a:solidFill>
                  <a:srgbClr val="000000"/>
                </a:solidFill>
                <a:effectLst/>
                <a:latin typeface="Arial" panose="020B0604020202020204" pitchFamily="34" charset="0"/>
                <a:ea typeface="Calibri" panose="020F0502020204030204" pitchFamily="34" charset="0"/>
                <a:cs typeface="Arial" panose="020B0604020202020204" pitchFamily="34" charset="0"/>
              </a:rPr>
              <a:t>O objetivo desta atividade é </a:t>
            </a:r>
            <a:r>
              <a:rPr lang="en-US" sz="1200" dirty="0">
                <a:solidFill>
                  <a:srgbClr val="000000"/>
                </a:solidFill>
                <a:effectLst/>
                <a:latin typeface="Arial" panose="020B0604020202020204" pitchFamily="34" charset="0"/>
                <a:ea typeface="Calibri" panose="020F0502020204030204" pitchFamily="34" charset="0"/>
                <a:cs typeface="Arial" panose="020B0604020202020204" pitchFamily="34" charset="0"/>
              </a:rPr>
              <a:t>comparar as doenças de declaração obrigatória em todos os sectores; fazer uma lista das doenças com tendência epidémica, das doenças que devem ser eliminadas/erradicadas e das doenças ou eventos de interesse internacional.  Utilizando a lista de doenças humanas e animais de declaração obrigatória para o seu país, preencha este modelo para classificar os diferentes tipos de doenças de declaração obrigatória.  De seguida, teremos um debate em grupo.</a:t>
            </a:r>
          </a:p>
          <a:p>
            <a:pPr marL="0" marR="0"/>
            <a:endParaRPr lang="en-US" sz="1200" dirty="0">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en-US" sz="1200" b="1" i="1" dirty="0">
                <a:solidFill>
                  <a:srgbClr val="000000"/>
                </a:solidFill>
                <a:effectLst/>
                <a:latin typeface="Arial" panose="020B0604020202020204" pitchFamily="34" charset="0"/>
                <a:ea typeface="Calibri" panose="020F0502020204030204" pitchFamily="34" charset="0"/>
                <a:cs typeface="Arial" panose="020B0604020202020204" pitchFamily="34" charset="0"/>
              </a:rPr>
              <a:t>Tempo total: 35-55 minutos (o tempo varia consoante o número de grupos formados)</a:t>
            </a:r>
            <a:endParaRPr lang="fr-FR" sz="1200" b="1" i="1" dirty="0">
              <a:effectLst/>
              <a:latin typeface="Arial" panose="020B0604020202020204" pitchFamily="34" charset="0"/>
              <a:ea typeface="Calibri" panose="020F0502020204030204" pitchFamily="34" charset="0"/>
              <a:cs typeface="Arial" panose="020B0604020202020204" pitchFamily="34" charset="0"/>
            </a:endParaRP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1" i="1" dirty="0">
                <a:solidFill>
                  <a:srgbClr val="000000"/>
                </a:solidFill>
                <a:effectLst/>
                <a:latin typeface="Arial" panose="020B0604020202020204" pitchFamily="34" charset="0"/>
                <a:ea typeface="Calibri" panose="020F0502020204030204" pitchFamily="34" charset="0"/>
                <a:cs typeface="Arial" panose="020B0604020202020204" pitchFamily="34" charset="0"/>
              </a:rPr>
              <a:t>Dividir os participantes em 2-4 grupos multissectoriais. Peça a cada grupo que preencha o quadro no quadro branco. </a:t>
            </a:r>
            <a:endParaRPr lang="fr-FR" sz="1200" b="1" i="1" dirty="0">
              <a:effectLst/>
              <a:latin typeface="Arial" panose="020B0604020202020204" pitchFamily="34" charset="0"/>
              <a:ea typeface="Calibri" panose="020F0502020204030204" pitchFamily="34" charset="0"/>
              <a:cs typeface="Arial" panose="020B0604020202020204" pitchFamily="34" charset="0"/>
            </a:endParaRPr>
          </a:p>
          <a:p>
            <a:pPr marL="685800" marR="0" lvl="1" indent="-228600" algn="l" defTabSz="914400" rtl="0" eaLnBrk="1" fontAlgn="auto" latinLnBrk="0" hangingPunct="1">
              <a:lnSpc>
                <a:spcPct val="107000"/>
              </a:lnSpc>
              <a:spcBef>
                <a:spcPts val="0"/>
              </a:spcBef>
              <a:spcAft>
                <a:spcPts val="0"/>
              </a:spcAft>
              <a:buClrTx/>
              <a:buSzTx/>
              <a:buFont typeface="+mj-lt"/>
              <a:buAutoNum type="arabicPeriod"/>
              <a:tabLst/>
              <a:defRPr/>
            </a:pPr>
            <a:r>
              <a:rPr lang="en-US" sz="1200" b="1" i="1" dirty="0">
                <a:solidFill>
                  <a:srgbClr val="000000"/>
                </a:solidFill>
                <a:effectLst/>
                <a:latin typeface="Arial" panose="020B0604020202020204" pitchFamily="34" charset="0"/>
                <a:ea typeface="Calibri" panose="020F0502020204030204" pitchFamily="34" charset="0"/>
                <a:cs typeface="Arial" panose="020B0604020202020204" pitchFamily="34" charset="0"/>
              </a:rPr>
              <a:t>Dar a todos os grupos 15 minutos para o exercício</a:t>
            </a:r>
          </a:p>
          <a:p>
            <a:pPr marL="685800" marR="0" lvl="1" indent="-228600">
              <a:lnSpc>
                <a:spcPct val="107000"/>
              </a:lnSpc>
              <a:spcBef>
                <a:spcPts val="0"/>
              </a:spcBef>
              <a:spcAft>
                <a:spcPts val="0"/>
              </a:spcAft>
              <a:buFont typeface="+mj-lt"/>
              <a:buAutoNum type="arabicPeriod"/>
            </a:pPr>
            <a:r>
              <a:rPr lang="en-US" sz="1200" b="1" i="1" dirty="0">
                <a:solidFill>
                  <a:srgbClr val="000000"/>
                </a:solidFill>
                <a:effectLst/>
                <a:latin typeface="Arial" panose="020B0604020202020204" pitchFamily="34" charset="0"/>
                <a:ea typeface="Calibri" panose="020F0502020204030204" pitchFamily="34" charset="0"/>
                <a:cs typeface="Arial" panose="020B0604020202020204" pitchFamily="34" charset="0"/>
              </a:rPr>
              <a:t>Cada grupo apresenta a sua lista e destaca as semelhanças entre as listas (doenças zoonóticas)</a:t>
            </a:r>
            <a:endParaRPr lang="fr-FR" sz="1200" b="1" i="1"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15000"/>
              </a:lnSpc>
              <a:spcBef>
                <a:spcPts val="0"/>
              </a:spcBef>
              <a:spcAft>
                <a:spcPts val="0"/>
              </a:spcAft>
            </a:pPr>
            <a:r>
              <a:rPr lang="en-US" sz="1200" i="1" kern="1200" dirty="0">
                <a:effectLst/>
                <a:latin typeface="Arial" panose="020B0604020202020204" pitchFamily="34" charset="0"/>
                <a:ea typeface="Calibri" panose="020F0502020204030204" pitchFamily="34" charset="0"/>
                <a:cs typeface="Arial" panose="020B0604020202020204" pitchFamily="34" charset="0"/>
              </a:rPr>
              <a:t> </a:t>
            </a:r>
            <a:endParaRPr lang="en-US" sz="1200" i="1" dirty="0">
              <a:effectLst/>
              <a:latin typeface="Arial" panose="020B0604020202020204" pitchFamily="34" charset="0"/>
              <a:ea typeface="Calibri" panose="020F050202020403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en-US" sz="1200" b="1" i="1" dirty="0">
                <a:solidFill>
                  <a:srgbClr val="000000"/>
                </a:solidFill>
                <a:effectLst/>
                <a:latin typeface="Arial" panose="020B0604020202020204" pitchFamily="34" charset="0"/>
                <a:ea typeface="Calibri" panose="020F0502020204030204" pitchFamily="34" charset="0"/>
                <a:cs typeface="Arial" panose="020B0604020202020204" pitchFamily="34" charset="0"/>
              </a:rPr>
              <a:t>Vá para o próximo diapositivo para obter mais instruções sobre este exercício. </a:t>
            </a:r>
          </a:p>
          <a:p>
            <a:pPr marL="0" marR="0">
              <a:lnSpc>
                <a:spcPct val="115000"/>
              </a:lnSpc>
              <a:spcBef>
                <a:spcPts val="0"/>
              </a:spcBef>
              <a:spcAft>
                <a:spcPts val="0"/>
              </a:spcAft>
            </a:pPr>
            <a:r>
              <a:rPr lang="en-US" sz="1200" kern="1200" dirty="0">
                <a:effectLst/>
                <a:latin typeface="Arial" panose="020B0604020202020204" pitchFamily="34" charset="0"/>
                <a:ea typeface="Calibri" panose="020F0502020204030204" pitchFamily="34" charset="0"/>
                <a:cs typeface="Arial" panose="020B0604020202020204" pitchFamily="34" charset="0"/>
              </a:rPr>
              <a:t> </a:t>
            </a:r>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EB32458-B0FD-4E0D-A69A-149897CA0BBB}" type="slidenum">
              <a:rPr lang="en-US" smtClean="0"/>
              <a:t>14</a:t>
            </a:fld>
            <a:endParaRPr lang="en-US"/>
          </a:p>
        </p:txBody>
      </p:sp>
    </p:spTree>
    <p:extLst>
      <p:ext uri="{BB962C8B-B14F-4D97-AF65-F5344CB8AC3E}">
        <p14:creationId xmlns:p14="http://schemas.microsoft.com/office/powerpoint/2010/main" val="31956045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p11: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4" name="Google Shape;204;p11:notes"/>
          <p:cNvSpPr txBox="1">
            <a:spLocks noGrp="1"/>
          </p:cNvSpPr>
          <p:nvPr>
            <p:ph type="body" idx="1"/>
          </p:nvPr>
        </p:nvSpPr>
        <p:spPr>
          <a:xfrm>
            <a:off x="701040" y="4415790"/>
            <a:ext cx="5608320" cy="4183380"/>
          </a:xfrm>
          <a:prstGeom prst="rect">
            <a:avLst/>
          </a:prstGeom>
          <a:noFill/>
          <a:ln>
            <a:noFill/>
          </a:ln>
        </p:spPr>
        <p:txBody>
          <a:bodyPr spcFirstLastPara="1" wrap="square" lIns="93175" tIns="46575" rIns="93175" bIns="46575" anchor="t" anchorCtr="0">
            <a:noAutofit/>
          </a:bodyPr>
          <a:lstStyle/>
          <a:p>
            <a:pPr marL="0" marR="0">
              <a:spcBef>
                <a:spcPts val="0"/>
              </a:spcBef>
              <a:spcAft>
                <a:spcPts val="0"/>
              </a:spcAft>
            </a:pPr>
            <a:r>
              <a:rPr lang="en-US" sz="1200" b="1" i="0" dirty="0">
                <a:solidFill>
                  <a:srgbClr val="000000"/>
                </a:solidFill>
                <a:effectLst/>
                <a:latin typeface="Arial" panose="020B0604020202020204" pitchFamily="34" charset="0"/>
                <a:ea typeface="Calibri" panose="020F0502020204030204" pitchFamily="34" charset="0"/>
                <a:cs typeface="Arial" panose="020B0604020202020204" pitchFamily="34" charset="0"/>
              </a:rPr>
              <a:t>Notas do instrutor:</a:t>
            </a:r>
          </a:p>
          <a:p>
            <a:pPr marL="0" marR="0">
              <a:spcBef>
                <a:spcPts val="0"/>
              </a:spcBef>
              <a:spcAft>
                <a:spcPts val="0"/>
              </a:spcAft>
            </a:pPr>
            <a:endParaRPr lang="en-US" sz="1200" b="1" i="0" dirty="0">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
                <a:srgbClr val="000000"/>
              </a:buClr>
              <a:buSzPts val="1800"/>
              <a:buFont typeface="Wingdings" panose="05000000000000000000" pitchFamily="2" charset="2"/>
              <a:buChar char="§"/>
              <a:tabLst/>
              <a:defRP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Dizer: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solidFill>
                  <a:srgbClr val="000000"/>
                </a:solidFill>
                <a:effectLst/>
                <a:latin typeface="Arial" panose="020B0604020202020204" pitchFamily="34" charset="0"/>
                <a:ea typeface="Calibri"/>
                <a:cs typeface="Arial" panose="020B0604020202020204" pitchFamily="34" charset="0"/>
                <a:sym typeface="Calibri"/>
              </a:rPr>
              <a:t>Uma </a:t>
            </a:r>
            <a:r>
              <a:rPr lang="en-US" sz="1200" dirty="0">
                <a:solidFill>
                  <a:srgbClr val="000000"/>
                </a:solidFill>
                <a:latin typeface="Arial" panose="020B0604020202020204" pitchFamily="34" charset="0"/>
                <a:ea typeface="Calibri"/>
                <a:cs typeface="Arial" panose="020B0604020202020204" pitchFamily="34" charset="0"/>
                <a:sym typeface="Calibri"/>
              </a:rPr>
              <a:t>doença pode ser acrescentada a todas as caixas onde for apropriado. A gripe é preenchida como um exemplo de uma doença zoonótica que é uma doença de interesse internacional. As listas de doenças não têm de ser zoonóticas.</a:t>
            </a:r>
          </a:p>
          <a:p>
            <a:pPr marL="171450" marR="0" lvl="0" indent="-171450" algn="l" defTabSz="914400" rtl="0" eaLnBrk="1" fontAlgn="auto" latinLnBrk="0" hangingPunct="1">
              <a:lnSpc>
                <a:spcPct val="100000"/>
              </a:lnSpc>
              <a:spcBef>
                <a:spcPts val="0"/>
              </a:spcBef>
              <a:spcAft>
                <a:spcPts val="0"/>
              </a:spcAft>
              <a:buClr>
                <a:srgbClr val="000000"/>
              </a:buClr>
              <a:buSzPts val="1800"/>
              <a:buFont typeface="Wingdings" panose="05000000000000000000" pitchFamily="2" charset="2"/>
              <a:buChar char="§"/>
              <a:tabLst/>
              <a:defRPr/>
            </a:pPr>
            <a:endParaRPr lang="en-US" sz="1200" dirty="0">
              <a:solidFill>
                <a:srgbClr val="000000"/>
              </a:solidFill>
              <a:latin typeface="Arial" panose="020B0604020202020204" pitchFamily="34" charset="0"/>
              <a:ea typeface="Calibri"/>
              <a:cs typeface="Arial" panose="020B0604020202020204" pitchFamily="34" charset="0"/>
              <a:sym typeface="Calibri"/>
            </a:endParaRPr>
          </a:p>
          <a:p>
            <a:pPr marL="171450" marR="0" lvl="0" indent="-171450" algn="l" defTabSz="914400" rtl="0" eaLnBrk="1" fontAlgn="auto" latinLnBrk="0" hangingPunct="1">
              <a:lnSpc>
                <a:spcPct val="100000"/>
              </a:lnSpc>
              <a:spcBef>
                <a:spcPts val="0"/>
              </a:spcBef>
              <a:spcAft>
                <a:spcPts val="0"/>
              </a:spcAft>
              <a:buClr>
                <a:srgbClr val="000000"/>
              </a:buClr>
              <a:buSzPts val="1800"/>
              <a:buFont typeface="Wingdings" panose="05000000000000000000" pitchFamily="2" charset="2"/>
              <a:buChar char="§"/>
              <a:tabLst/>
              <a:defRP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Dizer: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solidFill>
                  <a:srgbClr val="000000"/>
                </a:solidFill>
                <a:latin typeface="Arial" panose="020B0604020202020204" pitchFamily="34" charset="0"/>
                <a:ea typeface="Calibri"/>
                <a:cs typeface="Arial" panose="020B0604020202020204" pitchFamily="34" charset="0"/>
                <a:sym typeface="Calibri"/>
              </a:rPr>
              <a:t>Têm 10 minutos para esta atividade.</a:t>
            </a:r>
            <a:endParaRPr lang="en-US" sz="1200" dirty="0">
              <a:latin typeface="Arial" panose="020B0604020202020204" pitchFamily="34" charset="0"/>
              <a:ea typeface="Calibri"/>
              <a:cs typeface="Arial" panose="020B0604020202020204" pitchFamily="34" charset="0"/>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i="0" dirty="0">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en-US" sz="1200" b="1" i="1" dirty="0">
                <a:solidFill>
                  <a:srgbClr val="000000"/>
                </a:solidFill>
                <a:effectLst/>
                <a:latin typeface="Arial" panose="020B0604020202020204" pitchFamily="34" charset="0"/>
                <a:ea typeface="Calibri" panose="020F0502020204030204" pitchFamily="34" charset="0"/>
                <a:cs typeface="Arial" panose="020B0604020202020204" pitchFamily="34" charset="0"/>
              </a:rPr>
              <a:t>Tempo total: 30 minutos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i="0" dirty="0">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sz="1200" b="1" i="1" u="sng" dirty="0">
                <a:solidFill>
                  <a:srgbClr val="000000"/>
                </a:solidFill>
                <a:effectLst/>
                <a:latin typeface="Arial" panose="020B0604020202020204" pitchFamily="34" charset="0"/>
                <a:ea typeface="Calibri" panose="020F0502020204030204" pitchFamily="34" charset="0"/>
                <a:cs typeface="Arial" panose="020B0604020202020204" pitchFamily="34" charset="0"/>
              </a:rPr>
              <a:t>Parte 1 </a:t>
            </a:r>
            <a:r>
              <a:rPr lang="en-US" sz="1200" b="1" i="1" dirty="0">
                <a:solidFill>
                  <a:srgbClr val="000000"/>
                </a:solidFill>
                <a:effectLst/>
                <a:latin typeface="Arial" panose="020B0604020202020204" pitchFamily="34" charset="0"/>
                <a:ea typeface="Calibri" panose="020F0502020204030204" pitchFamily="34" charset="0"/>
                <a:cs typeface="Arial" panose="020B0604020202020204" pitchFamily="34" charset="0"/>
              </a:rPr>
              <a:t>- Preencher o quadro (10 minutos) </a:t>
            </a:r>
          </a:p>
          <a:p>
            <a:pPr marL="685800" lvl="1" indent="-228600">
              <a:buFont typeface="+mj-lt"/>
              <a:buAutoNum type="arabicPeriod"/>
              <a:defRPr/>
            </a:pPr>
            <a:r>
              <a:rPr lang="en-US" sz="1200" b="1" i="1" dirty="0">
                <a:solidFill>
                  <a:srgbClr val="000000"/>
                </a:solidFill>
                <a:effectLst/>
                <a:latin typeface="Arial"/>
                <a:ea typeface="Calibri" panose="020F0502020204030204" pitchFamily="34" charset="0"/>
                <a:cs typeface="Arial"/>
              </a:rPr>
              <a:t>Dividir os participantes em </a:t>
            </a:r>
            <a:r>
              <a:rPr lang="en-US" b="1" i="1" dirty="0">
                <a:solidFill>
                  <a:srgbClr val="000000"/>
                </a:solidFill>
                <a:latin typeface="Arial"/>
                <a:ea typeface="Calibri" panose="020F0502020204030204" pitchFamily="34" charset="0"/>
                <a:cs typeface="Arial"/>
              </a:rPr>
              <a:t>3-4 </a:t>
            </a:r>
            <a:r>
              <a:rPr lang="en-US" sz="1200" b="1" i="1" dirty="0">
                <a:solidFill>
                  <a:srgbClr val="000000"/>
                </a:solidFill>
                <a:effectLst/>
                <a:latin typeface="Arial"/>
                <a:ea typeface="Calibri" panose="020F0502020204030204" pitchFamily="34" charset="0"/>
                <a:cs typeface="Arial"/>
              </a:rPr>
              <a:t>grupos </a:t>
            </a:r>
            <a:r>
              <a:rPr lang="en-US" b="1" i="1" dirty="0">
                <a:solidFill>
                  <a:srgbClr val="000000"/>
                </a:solidFill>
                <a:latin typeface="Arial"/>
                <a:ea typeface="Calibri" panose="020F0502020204030204" pitchFamily="34" charset="0"/>
                <a:cs typeface="Arial"/>
              </a:rPr>
              <a:t>multisectoriais. </a:t>
            </a:r>
            <a:endParaRPr lang="en-US" sz="1200" b="1" i="1" dirty="0">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1" i="1" dirty="0">
                <a:solidFill>
                  <a:srgbClr val="000000"/>
                </a:solidFill>
                <a:effectLst/>
                <a:latin typeface="Arial" panose="020B0604020202020204" pitchFamily="34" charset="0"/>
                <a:ea typeface="Calibri" panose="020F0502020204030204" pitchFamily="34" charset="0"/>
                <a:cs typeface="Arial" panose="020B0604020202020204" pitchFamily="34" charset="0"/>
              </a:rPr>
              <a:t>Peça a cada grupo que preencha a tabela em papel de carta ou de quadro branco.</a:t>
            </a:r>
            <a:r>
              <a:rPr lang="en-US" sz="1200" b="1" i="1" dirty="0">
                <a:solidFill>
                  <a:srgbClr val="000000"/>
                </a:solidFill>
                <a:latin typeface="Arial" panose="020B0604020202020204" pitchFamily="34" charset="0"/>
                <a:ea typeface="Calibri"/>
                <a:cs typeface="Arial" panose="020B0604020202020204" pitchFamily="34" charset="0"/>
                <a:sym typeface="Calibri"/>
              </a:rPr>
              <a:t> O facilitador pode desenhar a tabela em papel de carta ou de quadro branco com antecedência. </a:t>
            </a:r>
          </a:p>
          <a:p>
            <a:pPr marL="457200" marR="0" lvl="1" indent="0" algn="l" rtl="0">
              <a:lnSpc>
                <a:spcPct val="107000"/>
              </a:lnSpc>
              <a:spcBef>
                <a:spcPts val="0"/>
              </a:spcBef>
              <a:spcAft>
                <a:spcPts val="0"/>
              </a:spcAft>
              <a:buFont typeface="Wingdings" panose="05000000000000000000" pitchFamily="2" charset="2"/>
              <a:buNone/>
            </a:pPr>
            <a:endParaRPr lang="en-US" sz="1200" b="1" i="1" dirty="0">
              <a:solidFill>
                <a:srgbClr val="000000"/>
              </a:solidFill>
              <a:latin typeface="Arial" panose="020B0604020202020204" pitchFamily="34" charset="0"/>
              <a:ea typeface="Calibri"/>
              <a:cs typeface="Arial" panose="020B0604020202020204" pitchFamily="34" charset="0"/>
              <a:sym typeface="Calibri"/>
            </a:endParaRPr>
          </a:p>
          <a:p>
            <a:pPr marL="457200" marR="0" lvl="1" indent="0" algn="l" rtl="0">
              <a:lnSpc>
                <a:spcPct val="107000"/>
              </a:lnSpc>
              <a:spcBef>
                <a:spcPts val="0"/>
              </a:spcBef>
              <a:spcAft>
                <a:spcPts val="0"/>
              </a:spcAft>
              <a:buFont typeface="Wingdings" panose="05000000000000000000" pitchFamily="2" charset="2"/>
              <a:buNone/>
            </a:pPr>
            <a:r>
              <a:rPr lang="en-US" sz="1200" b="1" i="1" u="sng" dirty="0">
                <a:solidFill>
                  <a:srgbClr val="000000"/>
                </a:solidFill>
                <a:latin typeface="Arial" panose="020B0604020202020204" pitchFamily="34" charset="0"/>
                <a:ea typeface="Calibri"/>
                <a:cs typeface="Arial" panose="020B0604020202020204" pitchFamily="34" charset="0"/>
                <a:sym typeface="Calibri"/>
              </a:rPr>
              <a:t>Parte 2 </a:t>
            </a:r>
            <a:r>
              <a:rPr lang="en-US" sz="1200" b="1" i="1" dirty="0">
                <a:solidFill>
                  <a:srgbClr val="000000"/>
                </a:solidFill>
                <a:latin typeface="Arial" panose="020B0604020202020204" pitchFamily="34" charset="0"/>
                <a:ea typeface="Calibri"/>
                <a:cs typeface="Arial" panose="020B0604020202020204" pitchFamily="34" charset="0"/>
                <a:sym typeface="Calibri"/>
              </a:rPr>
              <a:t>- Apresentação e debate (20 minutos)</a:t>
            </a:r>
            <a:endParaRPr lang="en-US" sz="1200" b="1" i="1" dirty="0">
              <a:latin typeface="Arial" panose="020B0604020202020204" pitchFamily="34" charset="0"/>
              <a:ea typeface="Calibri"/>
              <a:cs typeface="Arial" panose="020B0604020202020204" pitchFamily="34" charset="0"/>
              <a:sym typeface="Calibri"/>
            </a:endParaRPr>
          </a:p>
          <a:p>
            <a:pPr marL="685800" marR="0" lvl="1" indent="-228600">
              <a:lnSpc>
                <a:spcPct val="107000"/>
              </a:lnSpc>
              <a:spcBef>
                <a:spcPts val="0"/>
              </a:spcBef>
              <a:spcAft>
                <a:spcPts val="0"/>
              </a:spcAft>
              <a:buFont typeface="+mj-lt"/>
              <a:buAutoNum type="arabicPeriod"/>
            </a:pPr>
            <a:r>
              <a:rPr lang="en-US" sz="1200" b="1" i="1" dirty="0">
                <a:solidFill>
                  <a:srgbClr val="000000"/>
                </a:solidFill>
                <a:effectLst/>
                <a:latin typeface="Arial" panose="020B0604020202020204" pitchFamily="34" charset="0"/>
                <a:ea typeface="Calibri" panose="020F0502020204030204" pitchFamily="34" charset="0"/>
                <a:cs typeface="Arial" panose="020B0604020202020204" pitchFamily="34" charset="0"/>
              </a:rPr>
              <a:t>Cada grupo apresenta a sua lista. </a:t>
            </a:r>
          </a:p>
          <a:p>
            <a:pPr marL="685800" marR="0" lvl="1" indent="-228600">
              <a:lnSpc>
                <a:spcPct val="115000"/>
              </a:lnSpc>
              <a:spcBef>
                <a:spcPts val="0"/>
              </a:spcBef>
              <a:spcAft>
                <a:spcPts val="0"/>
              </a:spcAft>
              <a:buAutoNum type="arabicPeriod"/>
            </a:pPr>
            <a:r>
              <a:rPr lang="en-US" sz="1200" b="1" i="1" dirty="0">
                <a:solidFill>
                  <a:schemeClr val="tx1"/>
                </a:solidFill>
                <a:effectLst/>
                <a:latin typeface="Arial" panose="020B0604020202020204" pitchFamily="34" charset="0"/>
                <a:ea typeface="Calibri"/>
                <a:cs typeface="Arial" panose="020B0604020202020204" pitchFamily="34" charset="0"/>
                <a:sym typeface="Calibri"/>
              </a:rPr>
              <a:t>Facilite um </a:t>
            </a:r>
            <a:r>
              <a:rPr lang="en-US" sz="1200" b="1" i="1" kern="1200" dirty="0">
                <a:solidFill>
                  <a:schemeClr val="tx1"/>
                </a:solidFill>
                <a:effectLst/>
                <a:latin typeface="Arial" panose="020B0604020202020204" pitchFamily="34" charset="0"/>
                <a:ea typeface="Calibri"/>
                <a:cs typeface="Arial" panose="020B0604020202020204" pitchFamily="34" charset="0"/>
                <a:sym typeface="Calibri"/>
              </a:rPr>
              <a:t>debate utilizando as perguntas abaixo:</a:t>
            </a:r>
            <a:endParaRPr sz="1200" b="1" i="1" dirty="0">
              <a:latin typeface="Arial" panose="020B0604020202020204" pitchFamily="34" charset="0"/>
              <a:ea typeface="Calibri"/>
              <a:cs typeface="Arial" panose="020B0604020202020204" pitchFamily="34" charset="0"/>
              <a:sym typeface="Calibri"/>
            </a:endParaRPr>
          </a:p>
          <a:p>
            <a:pPr marL="914400" marR="0" lvl="2" indent="-171450" algn="l" rtl="0">
              <a:spcBef>
                <a:spcPts val="0"/>
              </a:spcBef>
              <a:spcAft>
                <a:spcPts val="0"/>
              </a:spcAft>
              <a:buClr>
                <a:schemeClr val="dk1"/>
              </a:buClr>
              <a:buSzPts val="1100"/>
              <a:buFont typeface="Arial" panose="020B0604020202020204" pitchFamily="34" charset="0"/>
              <a:buChar char="•"/>
            </a:pPr>
            <a:r>
              <a:rPr lang="en-US" sz="1200" b="1" i="1" dirty="0">
                <a:latin typeface="Arial" panose="020B0604020202020204" pitchFamily="34" charset="0"/>
                <a:ea typeface="Calibri"/>
                <a:cs typeface="Arial" panose="020B0604020202020204" pitchFamily="34" charset="0"/>
                <a:sym typeface="Calibri"/>
              </a:rPr>
              <a:t>Quais são as semelhanças e as diferenças entre as listas?</a:t>
            </a:r>
          </a:p>
          <a:p>
            <a:pPr lvl="2" indent="-171450">
              <a:buClr>
                <a:schemeClr val="dk1"/>
              </a:buClr>
              <a:buSzPts val="1100"/>
              <a:buFont typeface="Arial" panose="020B0604020202020204" pitchFamily="34" charset="0"/>
              <a:buChar char="•"/>
            </a:pPr>
            <a:r>
              <a:rPr lang="en-US" sz="1200" b="1" i="1" dirty="0">
                <a:latin typeface="Arial"/>
                <a:ea typeface="Calibri"/>
                <a:cs typeface="Arial"/>
                <a:sym typeface="Calibri"/>
              </a:rPr>
              <a:t>Quais destas doenças são zoonóticas?</a:t>
            </a:r>
            <a:r>
              <a:rPr lang="en-US" b="1" i="1" dirty="0">
                <a:latin typeface="Arial"/>
                <a:ea typeface="Calibri"/>
                <a:cs typeface="Arial"/>
                <a:sym typeface="Calibri"/>
              </a:rPr>
              <a:t> Quais têm uma componente ambiental?</a:t>
            </a:r>
            <a:endParaRPr lang="en-US" sz="1200" b="1" i="1" dirty="0">
              <a:latin typeface="Arial" panose="020B0604020202020204" pitchFamily="34" charset="0"/>
              <a:ea typeface="Calibri"/>
              <a:cs typeface="Arial" panose="020B0604020202020204" pitchFamily="34" charset="0"/>
              <a:sym typeface="Times New Roman"/>
            </a:endParaRPr>
          </a:p>
          <a:p>
            <a:pPr marL="914400" marR="0" lvl="2" indent="-171450" algn="l" rtl="0">
              <a:spcBef>
                <a:spcPts val="0"/>
              </a:spcBef>
              <a:spcAft>
                <a:spcPts val="0"/>
              </a:spcAft>
              <a:buClr>
                <a:schemeClr val="dk1"/>
              </a:buClr>
              <a:buSzPts val="1100"/>
              <a:buFont typeface="Arial" panose="020B0604020202020204" pitchFamily="34" charset="0"/>
              <a:buChar char="•"/>
            </a:pPr>
            <a:r>
              <a:rPr lang="en-US" sz="1200" b="1" i="1" dirty="0">
                <a:latin typeface="Arial" panose="020B0604020202020204" pitchFamily="34" charset="0"/>
                <a:ea typeface="Calibri"/>
                <a:cs typeface="Arial" panose="020B0604020202020204" pitchFamily="34" charset="0"/>
                <a:sym typeface="Calibri"/>
              </a:rPr>
              <a:t>As mesmas doenças são alvo de erradicação ou eliminação por cada sector? Em caso afirmativo, existe comunicação sobre a vigilância entre os sectores?</a:t>
            </a:r>
          </a:p>
          <a:p>
            <a:pPr lvl="2" indent="-171450">
              <a:buClr>
                <a:schemeClr val="dk1"/>
              </a:buClr>
              <a:buSzPts val="1100"/>
              <a:buFont typeface="Arial" panose="020B0604020202020204" pitchFamily="34" charset="0"/>
              <a:buChar char="•"/>
            </a:pPr>
            <a:r>
              <a:rPr lang="en-US" sz="1200" b="1" i="1" dirty="0">
                <a:latin typeface="Arial"/>
                <a:ea typeface="Calibri"/>
                <a:cs typeface="Arial"/>
                <a:sym typeface="Calibri"/>
              </a:rPr>
              <a:t>Que </a:t>
            </a:r>
            <a:r>
              <a:rPr lang="en-US" b="1" i="1" dirty="0">
                <a:latin typeface="Arial"/>
                <a:ea typeface="Calibri"/>
                <a:cs typeface="Arial"/>
                <a:sym typeface="Calibri"/>
              </a:rPr>
              <a:t>doenças animais </a:t>
            </a:r>
            <a:r>
              <a:rPr lang="en-US" sz="1200" b="1" i="1" dirty="0">
                <a:latin typeface="Arial"/>
                <a:ea typeface="Calibri"/>
                <a:cs typeface="Arial"/>
                <a:sym typeface="Calibri"/>
              </a:rPr>
              <a:t>são </a:t>
            </a:r>
            <a:r>
              <a:rPr lang="en-US" b="1" i="1" dirty="0">
                <a:latin typeface="Arial"/>
                <a:ea typeface="Calibri"/>
                <a:cs typeface="Arial"/>
                <a:sym typeface="Calibri"/>
              </a:rPr>
              <a:t>transfronteiriças</a:t>
            </a:r>
            <a:r>
              <a:rPr lang="en-US" sz="1200" b="1" i="1" dirty="0">
                <a:latin typeface="Arial"/>
                <a:ea typeface="Calibri"/>
                <a:cs typeface="Arial"/>
                <a:sym typeface="Calibri"/>
              </a:rPr>
              <a:t>?</a:t>
            </a:r>
            <a:endParaRPr lang="en-US" sz="1200" b="1" i="1" dirty="0">
              <a:latin typeface="Arial"/>
              <a:ea typeface="Calibri"/>
              <a:cs typeface="Arial"/>
              <a:sym typeface="Times New Roman"/>
            </a:endParaRPr>
          </a:p>
          <a:p>
            <a:pPr marL="914400" marR="0" lvl="2" indent="-171450" algn="l" rtl="0">
              <a:spcBef>
                <a:spcPts val="0"/>
              </a:spcBef>
              <a:spcAft>
                <a:spcPts val="0"/>
              </a:spcAft>
              <a:buClr>
                <a:schemeClr val="dk1"/>
              </a:buClr>
              <a:buSzPts val="1100"/>
              <a:buFont typeface="Arial" panose="020B0604020202020204" pitchFamily="34" charset="0"/>
              <a:buChar char="•"/>
            </a:pPr>
            <a:r>
              <a:rPr lang="en-US" sz="1200" b="1" i="1" dirty="0">
                <a:latin typeface="Arial" panose="020B0604020202020204" pitchFamily="34" charset="0"/>
                <a:ea typeface="Calibri"/>
                <a:cs typeface="Arial" panose="020B0604020202020204" pitchFamily="34" charset="0"/>
                <a:sym typeface="Calibri"/>
              </a:rPr>
              <a:t>Os postos de saúde fronteiriços humanos e animais efectuam a vigilância de alguma destas doenças?</a:t>
            </a:r>
            <a:endParaRPr sz="1200" b="1" i="1" dirty="0">
              <a:latin typeface="Arial" panose="020B0604020202020204" pitchFamily="34" charset="0"/>
              <a:ea typeface="Times New Roman"/>
              <a:cs typeface="Arial" panose="020B0604020202020204" pitchFamily="34" charset="0"/>
              <a:sym typeface="Times New Roman"/>
            </a:endParaRPr>
          </a:p>
          <a:p>
            <a:pPr marL="0" marR="0" lvl="0" indent="0" algn="l" rtl="0">
              <a:lnSpc>
                <a:spcPct val="115000"/>
              </a:lnSpc>
              <a:spcBef>
                <a:spcPts val="0"/>
              </a:spcBef>
              <a:spcAft>
                <a:spcPts val="0"/>
              </a:spcAft>
              <a:buNone/>
            </a:pPr>
            <a:r>
              <a:rPr lang="en-US" sz="1200" i="1" dirty="0">
                <a:latin typeface="Arial" panose="020B0604020202020204" pitchFamily="34" charset="0"/>
                <a:ea typeface="Arial"/>
                <a:cs typeface="Arial" panose="020B0604020202020204" pitchFamily="34" charset="0"/>
                <a:sym typeface="Arial"/>
              </a:rPr>
              <a:t> </a:t>
            </a:r>
            <a:endParaRPr sz="1200" i="1"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0"/>
              </a:spcBef>
              <a:spcAft>
                <a:spcPts val="0"/>
              </a:spcAft>
              <a:buFont typeface="Wingdings" panose="05000000000000000000" pitchFamily="2" charset="2"/>
              <a:buChar char="v"/>
            </a:pPr>
            <a:r>
              <a:rPr lang="en-US" sz="1200" b="1" i="1" dirty="0">
                <a:latin typeface="Arial" panose="020B0604020202020204" pitchFamily="34" charset="0"/>
                <a:ea typeface="Arial"/>
                <a:cs typeface="Arial" panose="020B0604020202020204" pitchFamily="34" charset="0"/>
                <a:sym typeface="Arial"/>
              </a:rPr>
              <a:t>Fonte: OMS-AFRO, CDC. Diretrizes Técnicas para a IDSR na Região Africana, 2</a:t>
            </a:r>
            <a:r>
              <a:rPr lang="en-US" sz="1200" b="1" i="1" baseline="30000" dirty="0">
                <a:latin typeface="Arial" panose="020B0604020202020204" pitchFamily="34" charset="0"/>
                <a:ea typeface="Arial"/>
                <a:cs typeface="Arial" panose="020B0604020202020204" pitchFamily="34" charset="0"/>
                <a:sym typeface="Arial"/>
              </a:rPr>
              <a:t>nd</a:t>
            </a:r>
            <a:r>
              <a:rPr lang="en-US" sz="1200" b="1" i="1" dirty="0">
                <a:latin typeface="Arial" panose="020B0604020202020204" pitchFamily="34" charset="0"/>
                <a:ea typeface="Arial"/>
                <a:cs typeface="Arial" panose="020B0604020202020204" pitchFamily="34" charset="0"/>
                <a:sym typeface="Arial"/>
              </a:rPr>
              <a:t> edição 2010.</a:t>
            </a:r>
            <a:endParaRPr sz="1200" b="1" i="1" dirty="0">
              <a:latin typeface="Arial" panose="020B0604020202020204" pitchFamily="34" charset="0"/>
              <a:ea typeface="Times New Roman"/>
              <a:cs typeface="Arial" panose="020B0604020202020204" pitchFamily="34" charset="0"/>
              <a:sym typeface="Times New Roman"/>
            </a:endParaRPr>
          </a:p>
        </p:txBody>
      </p:sp>
      <p:sp>
        <p:nvSpPr>
          <p:cNvPr id="205" name="Google Shape;205;p11:notes"/>
          <p:cNvSpPr txBox="1">
            <a:spLocks noGrp="1"/>
          </p:cNvSpPr>
          <p:nvPr>
            <p:ph type="sldNum" idx="12"/>
          </p:nvPr>
        </p:nvSpPr>
        <p:spPr>
          <a:xfrm>
            <a:off x="3970938" y="8829967"/>
            <a:ext cx="3037840" cy="464820"/>
          </a:xfrm>
          <a:prstGeom prst="rect">
            <a:avLst/>
          </a:prstGeom>
          <a:noFill/>
          <a:ln>
            <a:noFill/>
          </a:ln>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US"/>
              <a:t>15</a:t>
            </a:fld>
            <a:endParaRPr/>
          </a:p>
        </p:txBody>
      </p:sp>
    </p:spTree>
    <p:extLst>
      <p:ext uri="{BB962C8B-B14F-4D97-AF65-F5344CB8AC3E}">
        <p14:creationId xmlns:p14="http://schemas.microsoft.com/office/powerpoint/2010/main" val="18332724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panose="020B0604020202020204" pitchFamily="34" charset="0"/>
                <a:ea typeface="Calibri" panose="020F0502020204030204" pitchFamily="34" charset="0"/>
                <a:cs typeface="Arial" panose="020B0604020202020204" pitchFamily="34" charset="0"/>
              </a:rPr>
              <a:t>Notas do instrutor:</a:t>
            </a:r>
          </a:p>
          <a:p>
            <a:pPr marL="171450" marR="0" lvl="0" indent="-171450" algn="l" defTabSz="914400" rtl="0" eaLnBrk="1" fontAlgn="auto" latinLnBrk="0" hangingPunct="1">
              <a:lnSpc>
                <a:spcPct val="115000"/>
              </a:lnSpc>
              <a:spcBef>
                <a:spcPts val="0"/>
              </a:spcBef>
              <a:spcAft>
                <a:spcPts val="600"/>
              </a:spcAft>
              <a:buClrTx/>
              <a:buSzTx/>
              <a:buFont typeface="Arial" panose="020B0604020202020204" pitchFamily="34" charset="0"/>
              <a:buChar char="•"/>
              <a:tabLst/>
              <a:defRPr/>
            </a:pPr>
            <a:endParaRPr lang="en-US" sz="1200" b="1" u="none"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15000"/>
              </a:lnSpc>
              <a:spcBef>
                <a:spcPts val="0"/>
              </a:spcBef>
              <a:spcAft>
                <a:spcPts val="600"/>
              </a:spcAft>
              <a:buClrTx/>
              <a:buSzTx/>
              <a:buFont typeface="Wingdings" panose="05000000000000000000" pitchFamily="2" charset="2"/>
              <a:buChar char="§"/>
              <a:tabLst/>
              <a:defRP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Dizer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u="none" dirty="0" err="1">
                <a:effectLst/>
                <a:latin typeface="Arial" panose="020B0604020202020204" pitchFamily="34" charset="0"/>
                <a:ea typeface="Calibri" panose="020F0502020204030204" pitchFamily="34" charset="0"/>
                <a:cs typeface="Arial" panose="020B0604020202020204" pitchFamily="34" charset="0"/>
              </a:rPr>
              <a:t>J</a:t>
            </a:r>
            <a:r>
              <a:rPr lang="en-US" sz="1200" dirty="0" err="1">
                <a:effectLst/>
                <a:latin typeface="Arial" panose="020B0604020202020204" pitchFamily="34" charset="0"/>
                <a:ea typeface="Calibri" panose="020F0502020204030204" pitchFamily="34" charset="0"/>
                <a:cs typeface="Arial" panose="020B0604020202020204" pitchFamily="34" charset="0"/>
              </a:rPr>
              <a:t>á</a:t>
            </a:r>
            <a:r>
              <a:rPr lang="en-US" sz="1200" dirty="0">
                <a:effectLst/>
                <a:latin typeface="Arial" panose="020B0604020202020204" pitchFamily="34" charset="0"/>
                <a:ea typeface="Calibri" panose="020F0502020204030204" pitchFamily="34" charset="0"/>
                <a:cs typeface="Arial" panose="020B0604020202020204" pitchFamily="34" charset="0"/>
              </a:rPr>
              <a:t> falámos sobre o que deve ser comunicado. Vamos passar à forma como os relatórios passam ao nível seguinte.  A vigilância pode ser efectuada de várias formas. Uma forma importante de classificar a recolha de dados é como "passiva" ou "ativa". As palavras "passiva" e "ativa" referem-se ao ponto de vista da agência de saúde. Por outras palavras, a agência de saúde está passivamente de braços cruzados, dependendo de outros - normalmente, o prestador de cuidados de saúde, o trabalhador da saúde animal ou a clínica - para apresentar relatórios, ou a agência de saúde está ativamente a tentar obter informações sobre os casos? </a:t>
            </a:r>
          </a:p>
          <a:p>
            <a:pPr marL="171450" marR="0" lvl="0" indent="-171450" algn="l" defTabSz="914400" rtl="0" eaLnBrk="1" fontAlgn="auto" latinLnBrk="0" hangingPunct="1">
              <a:lnSpc>
                <a:spcPct val="115000"/>
              </a:lnSpc>
              <a:spcBef>
                <a:spcPts val="0"/>
              </a:spcBef>
              <a:spcAft>
                <a:spcPts val="600"/>
              </a:spcAft>
              <a:buClrTx/>
              <a:buSzTx/>
              <a:buFont typeface="Wingdings" panose="05000000000000000000" pitchFamily="2" charset="2"/>
              <a:buChar char="§"/>
              <a:tabLst/>
              <a:defRPr/>
            </a:pPr>
            <a:endParaRPr lang="en-US" sz="1200" b="1" u="sng"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15000"/>
              </a:lnSpc>
              <a:spcBef>
                <a:spcPts val="0"/>
              </a:spcBef>
              <a:spcAft>
                <a:spcPts val="600"/>
              </a:spcAft>
              <a:buClrTx/>
              <a:buSzTx/>
              <a:buFont typeface="Wingdings" panose="05000000000000000000" pitchFamily="2" charset="2"/>
              <a:buChar char="§"/>
              <a:tabLst/>
              <a:defRP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Dizer: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Com a vigilância passiva, normalmente é o prestador de cuidados de saúde ou o veterinário que inicia a comunicação. A vigilância passiva é utilizada para monitorizar tendências ao longo do tempo, do local e da pessoa. </a:t>
            </a:r>
            <a:r>
              <a:rPr lang="en-US" sz="1200" b="1" i="0" dirty="0">
                <a:latin typeface="Arial (Body)"/>
                <a:ea typeface="Times New Roman"/>
                <a:cs typeface="Arial" panose="020B0604020202020204" pitchFamily="34" charset="0"/>
                <a:sym typeface="Times New Roman"/>
              </a:rPr>
              <a:t>&lt;CLICAR&gt; </a:t>
            </a:r>
            <a:r>
              <a:rPr lang="en-US" sz="1200" b="1"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Em contrapartida, a vigilância "ativa" requer uma abordagem proactiva.  </a:t>
            </a:r>
          </a:p>
          <a:p>
            <a:pPr marL="171450" marR="0" lvl="0" indent="-171450" algn="l" defTabSz="914400" rtl="0" eaLnBrk="1" fontAlgn="auto" latinLnBrk="0" hangingPunct="1">
              <a:lnSpc>
                <a:spcPct val="115000"/>
              </a:lnSpc>
              <a:spcBef>
                <a:spcPts val="0"/>
              </a:spcBef>
              <a:spcAft>
                <a:spcPts val="600"/>
              </a:spcAft>
              <a:buClrTx/>
              <a:buSzTx/>
              <a:buFont typeface="Wingdings" panose="05000000000000000000" pitchFamily="2" charset="2"/>
              <a:buChar char="§"/>
              <a:tabLst/>
              <a:defRPr/>
            </a:pPr>
            <a:endParaRPr lang="en-US" sz="1200" b="1" u="sng"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15000"/>
              </a:lnSpc>
              <a:spcBef>
                <a:spcPts val="0"/>
              </a:spcBef>
              <a:spcAft>
                <a:spcPts val="600"/>
              </a:spcAft>
              <a:buClrTx/>
              <a:buSzTx/>
              <a:buFont typeface="Wingdings" panose="05000000000000000000" pitchFamily="2" charset="2"/>
              <a:buChar char="§"/>
              <a:tabLst/>
              <a:defRP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Dizer: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O departamento de saúde procura, de facto, obter relatórios dos prestadores de cuidados de saúde, telefonando ou visitando hospitais e clínicas uma vez por semana para perguntar se viram algum caso de doença X, ou para analisar eles próprios os livros de registo. Os agentes de vigilância veterinária podem visitar periodicamente explorações agrícolas ou ranchos e inquirir sobre doenças ou mortes de animais. </a:t>
            </a:r>
          </a:p>
          <a:p>
            <a:pPr marL="171450" marR="0" lvl="0" indent="-171450" algn="l" defTabSz="914400" rtl="0" eaLnBrk="1" fontAlgn="auto" latinLnBrk="0" hangingPunct="1">
              <a:lnSpc>
                <a:spcPct val="115000"/>
              </a:lnSpc>
              <a:spcBef>
                <a:spcPts val="0"/>
              </a:spcBef>
              <a:spcAft>
                <a:spcPts val="600"/>
              </a:spcAft>
              <a:buClrTx/>
              <a:buSzTx/>
              <a:buFont typeface="Wingdings" panose="05000000000000000000" pitchFamily="2" charset="2"/>
              <a:buChar char="§"/>
              <a:tabLst/>
              <a:defRPr/>
            </a:pPr>
            <a:endParaRPr lang="en-US" sz="1200" b="1" u="sng"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15000"/>
              </a:lnSpc>
              <a:spcBef>
                <a:spcPts val="0"/>
              </a:spcBef>
              <a:spcAft>
                <a:spcPts val="600"/>
              </a:spcAft>
              <a:buClrTx/>
              <a:buSzTx/>
              <a:buFont typeface="Wingdings" panose="05000000000000000000" pitchFamily="2" charset="2"/>
              <a:buChar char="§"/>
              <a:tabLst/>
              <a:defRP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Estado:</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Uma vez que a vigilância ativa requer mais recursos e é mais morosa e dispendiosa para os sistemas de saúde pública, a maioria das agências de saúde utiliza a vigilância ativa apenas por breves períodos, por exemplo, durante um surto em que é importante encontrar todos os casos (</a:t>
            </a:r>
            <a:r>
              <a:rPr lang="en-US" sz="1200" i="1" dirty="0">
                <a:effectLst/>
                <a:latin typeface="Arial" panose="020B0604020202020204" pitchFamily="34" charset="0"/>
                <a:ea typeface="Times New Roman" panose="02020603050405020304" pitchFamily="18" charset="0"/>
                <a:cs typeface="Arial" panose="020B0604020202020204" pitchFamily="34" charset="0"/>
              </a:rPr>
              <a:t>por exemplo, Ébola</a:t>
            </a:r>
            <a:r>
              <a:rPr lang="en-US" sz="1200" dirty="0">
                <a:effectLst/>
                <a:latin typeface="Arial" panose="020B0604020202020204" pitchFamily="34" charset="0"/>
                <a:ea typeface="Times New Roman" panose="02020603050405020304" pitchFamily="18" charset="0"/>
                <a:cs typeface="Arial" panose="020B0604020202020204" pitchFamily="34" charset="0"/>
              </a:rPr>
              <a:t>) ou quando há financiamento especial disponível.</a:t>
            </a:r>
          </a:p>
          <a:p>
            <a:pPr marL="171450" marR="0" lvl="0" indent="-171450" algn="l" defTabSz="914400" rtl="0" eaLnBrk="1" fontAlgn="auto" latinLnBrk="0" hangingPunct="1">
              <a:lnSpc>
                <a:spcPct val="115000"/>
              </a:lnSpc>
              <a:spcBef>
                <a:spcPts val="0"/>
              </a:spcBef>
              <a:spcAft>
                <a:spcPts val="600"/>
              </a:spcAft>
              <a:buClrTx/>
              <a:buSzTx/>
              <a:buFont typeface="Wingdings" panose="05000000000000000000" pitchFamily="2" charset="2"/>
              <a:buChar char="§"/>
              <a:tabLst/>
              <a:defRPr/>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15000"/>
              </a:lnSpc>
              <a:spcBef>
                <a:spcPts val="0"/>
              </a:spcBef>
              <a:spcAft>
                <a:spcPts val="600"/>
              </a:spcAft>
              <a:buClrTx/>
              <a:buSzTx/>
              <a:buFont typeface="Wingdings" panose="05000000000000000000" pitchFamily="2" charset="2"/>
              <a:buChar char="§"/>
              <a:tabLst/>
              <a:defRPr/>
            </a:pPr>
            <a:r>
              <a:rPr lang="en-US" sz="1200" b="1" i="0" u="sng" dirty="0">
                <a:effectLst/>
                <a:latin typeface="Arial" panose="020B0604020202020204" pitchFamily="34" charset="0"/>
                <a:ea typeface="Times New Roman" panose="02020603050405020304" pitchFamily="18" charset="0"/>
                <a:cs typeface="Arial" panose="020B0604020202020204" pitchFamily="34" charset="0"/>
              </a:rPr>
              <a:t>Facilite</a:t>
            </a:r>
            <a:r>
              <a:rPr lang="en-US" sz="1200" b="1" i="0"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i="0" dirty="0">
                <a:effectLst/>
                <a:latin typeface="Arial" panose="020B0604020202020204" pitchFamily="34" charset="0"/>
                <a:ea typeface="Times New Roman" panose="02020603050405020304" pitchFamily="18" charset="0"/>
                <a:cs typeface="Arial" panose="020B0604020202020204" pitchFamily="34" charset="0"/>
              </a:rPr>
              <a:t>um breve debate utilizando estas perguntas:</a:t>
            </a:r>
          </a:p>
          <a:p>
            <a:pPr marL="685800" marR="0" lvl="1" indent="-228600" algn="l" defTabSz="914400" rtl="0" eaLnBrk="1" fontAlgn="auto" latinLnBrk="0" hangingPunct="1">
              <a:lnSpc>
                <a:spcPct val="115000"/>
              </a:lnSpc>
              <a:spcBef>
                <a:spcPts val="0"/>
              </a:spcBef>
              <a:spcAft>
                <a:spcPts val="600"/>
              </a:spcAft>
              <a:buClrTx/>
              <a:buSzTx/>
              <a:buFont typeface="+mj-lt"/>
              <a:buAutoNum type="arabicPeriod"/>
              <a:tabLst/>
              <a:defRPr/>
            </a:pPr>
            <a:r>
              <a:rPr lang="en-US" sz="1200" dirty="0">
                <a:effectLst/>
                <a:latin typeface="Arial" panose="020B0604020202020204" pitchFamily="34" charset="0"/>
                <a:ea typeface="Times New Roman" panose="02020603050405020304" pitchFamily="18" charset="0"/>
                <a:cs typeface="Arial" panose="020B0604020202020204" pitchFamily="34" charset="0"/>
              </a:rPr>
              <a:t>Que níveis do seu sistema de saúde pública (</a:t>
            </a:r>
            <a:r>
              <a:rPr lang="en-US" sz="1200" i="1" dirty="0">
                <a:effectLst/>
                <a:latin typeface="Arial" panose="020B0604020202020204" pitchFamily="34" charset="0"/>
                <a:ea typeface="Times New Roman" panose="02020603050405020304" pitchFamily="18" charset="0"/>
                <a:cs typeface="Arial" panose="020B0604020202020204" pitchFamily="34" charset="0"/>
              </a:rPr>
              <a:t>ou seja, nacional, regional, distrital, provincial, local, comunitário</a:t>
            </a:r>
            <a:r>
              <a:rPr lang="en-US" sz="1200" dirty="0">
                <a:effectLst/>
                <a:latin typeface="Arial" panose="020B0604020202020204" pitchFamily="34" charset="0"/>
                <a:ea typeface="Times New Roman" panose="02020603050405020304" pitchFamily="18" charset="0"/>
                <a:cs typeface="Arial" panose="020B0604020202020204" pitchFamily="34" charset="0"/>
              </a:rPr>
              <a:t>) utilizam mais frequentemente a vigilância ativa? </a:t>
            </a:r>
          </a:p>
          <a:p>
            <a:pPr marL="1143000" marR="0" lvl="2" indent="-228600" algn="l" defTabSz="914400" rtl="0" eaLnBrk="1" fontAlgn="auto" latinLnBrk="0" hangingPunct="1">
              <a:lnSpc>
                <a:spcPct val="115000"/>
              </a:lnSpc>
              <a:spcBef>
                <a:spcPts val="0"/>
              </a:spcBef>
              <a:spcAft>
                <a:spcPts val="600"/>
              </a:spcAft>
              <a:buClrTx/>
              <a:buSzTx/>
              <a:buFont typeface="+mj-lt"/>
              <a:buAutoNum type="alphaLcPeriod"/>
              <a:tabLst/>
              <a:defRPr/>
            </a:pPr>
            <a:r>
              <a:rPr lang="en-US" sz="1200" dirty="0">
                <a:effectLst/>
                <a:latin typeface="Arial" panose="020B0604020202020204" pitchFamily="34" charset="0"/>
                <a:ea typeface="Times New Roman" panose="02020603050405020304" pitchFamily="18" charset="0"/>
                <a:cs typeface="Arial" panose="020B0604020202020204" pitchFamily="34" charset="0"/>
              </a:rPr>
              <a:t>Porque é que acha que isso acontece?</a:t>
            </a:r>
          </a:p>
          <a:p>
            <a:pPr marL="685800" marR="0" lvl="1" indent="-228600" algn="l" defTabSz="914400" rtl="0" eaLnBrk="1" fontAlgn="auto" latinLnBrk="0" hangingPunct="1">
              <a:lnSpc>
                <a:spcPct val="115000"/>
              </a:lnSpc>
              <a:spcBef>
                <a:spcPts val="0"/>
              </a:spcBef>
              <a:spcAft>
                <a:spcPts val="600"/>
              </a:spcAft>
              <a:buClrTx/>
              <a:buSzTx/>
              <a:buFont typeface="+mj-lt"/>
              <a:buAutoNum type="arabicPeriod"/>
              <a:tabLst/>
              <a:defRPr/>
            </a:pPr>
            <a:r>
              <a:rPr lang="en-US" sz="1200" dirty="0">
                <a:effectLst/>
                <a:latin typeface="Arial" panose="020B0604020202020204" pitchFamily="34" charset="0"/>
                <a:ea typeface="Times New Roman" panose="02020603050405020304" pitchFamily="18" charset="0"/>
                <a:cs typeface="Arial" panose="020B0604020202020204" pitchFamily="34" charset="0"/>
              </a:rPr>
              <a:t>Quais os níveis do nosso sistema de saúde pública que dependem maioritariamente ou totalmente da vigilância passiva?</a:t>
            </a:r>
          </a:p>
          <a:p>
            <a:pPr marL="0" marR="0">
              <a:lnSpc>
                <a:spcPct val="115000"/>
              </a:lnSpc>
              <a:spcBef>
                <a:spcPts val="0"/>
              </a:spcBef>
              <a:spcAft>
                <a:spcPts val="1200"/>
              </a:spcAft>
            </a:pP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1" fontAlgn="auto" latinLnBrk="0" hangingPunct="1">
              <a:lnSpc>
                <a:spcPct val="115000"/>
              </a:lnSpc>
              <a:spcBef>
                <a:spcPts val="0"/>
              </a:spcBef>
              <a:spcAft>
                <a:spcPts val="600"/>
              </a:spcAft>
              <a:buClrTx/>
              <a:buSzTx/>
              <a:buFontTx/>
              <a:buNone/>
              <a:tabLst/>
              <a:defRPr/>
            </a:pPr>
            <a:endParaRPr lang="en-US" sz="1200" dirty="0">
              <a:effectLst/>
              <a:latin typeface="Arial" panose="020B0604020202020204" pitchFamily="34" charset="0"/>
              <a:ea typeface="Calibri" panose="020F0502020204030204" pitchFamily="34" charset="0"/>
              <a:cs typeface="Arial" panose="020B0604020202020204" pitchFamily="34" charset="0"/>
            </a:endParaRPr>
          </a:p>
          <a:p>
            <a:pPr marL="171450" marR="0" lvl="0" indent="-171450" algn="l" defTabSz="914400" rtl="0" eaLnBrk="1" fontAlgn="auto" latinLnBrk="0" hangingPunct="1">
              <a:lnSpc>
                <a:spcPct val="115000"/>
              </a:lnSpc>
              <a:spcBef>
                <a:spcPts val="0"/>
              </a:spcBef>
              <a:spcAft>
                <a:spcPts val="600"/>
              </a:spcAft>
              <a:buClrTx/>
              <a:buSzTx/>
              <a:buFont typeface="Wingdings" panose="05000000000000000000" pitchFamily="2" charset="2"/>
              <a:buChar char="v"/>
              <a:tabLst/>
              <a:defRPr/>
            </a:pPr>
            <a:r>
              <a:rPr lang="en-US" sz="1200" b="1" i="1" dirty="0">
                <a:effectLst/>
                <a:latin typeface="Arial" panose="020B0604020202020204" pitchFamily="34" charset="0"/>
                <a:ea typeface="Calibri" panose="020F0502020204030204" pitchFamily="34" charset="0"/>
                <a:cs typeface="Arial" panose="020B0604020202020204" pitchFamily="34" charset="0"/>
              </a:rPr>
              <a:t>Para determinar se está a referir-se a uma vigilância ativa ou passiva, pergunte a si próprio: "O departamento ou agência de saúde está a depender de outros - normalmente, o prestador de cuidados de saúde, o profissional de saúde animal ou a clínica - para apresentar relatórios ou o departamento ou agência de saúde está a contactar e a inquirir ativamente?" </a:t>
            </a:r>
            <a:r>
              <a:rPr lang="en-US" sz="1200" b="1" i="1" dirty="0">
                <a:effectLst/>
                <a:latin typeface="Arial" panose="020B0604020202020204" pitchFamily="34" charset="0"/>
                <a:ea typeface="Times New Roman" panose="02020603050405020304" pitchFamily="18" charset="0"/>
                <a:cs typeface="Arial" panose="020B0604020202020204" pitchFamily="34" charset="0"/>
              </a:rPr>
              <a:t>Na vigilância passiva, normalmente é o prestador de cuidados de saúde ou o veterinário que inicia a comunicação. É considerada passiva porque o departamento ou agência de saúde não está a iniciar qualquer ação para recolher dados e está apenas a receber os dados fornecidos. A vigilância passiva é a mais comum e menos dispendiosa. A vigilância passiva é utilizada para monitorizar as tendências ao longo do tempo, do local e da pessoa.</a:t>
            </a:r>
          </a:p>
          <a:p>
            <a:pPr marL="171450" marR="0" lvl="0" indent="-171450" algn="l" defTabSz="914400" rtl="0" eaLnBrk="1" fontAlgn="auto" latinLnBrk="0" hangingPunct="1">
              <a:lnSpc>
                <a:spcPct val="115000"/>
              </a:lnSpc>
              <a:spcBef>
                <a:spcPts val="0"/>
              </a:spcBef>
              <a:spcAft>
                <a:spcPts val="600"/>
              </a:spcAft>
              <a:buClrTx/>
              <a:buSzTx/>
              <a:buFont typeface="Wingdings" panose="05000000000000000000" pitchFamily="2" charset="2"/>
              <a:buChar char="v"/>
              <a:tabLst/>
              <a:defRPr/>
            </a:pPr>
            <a:endParaRPr lang="en-US" sz="1200" dirty="0">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15000"/>
              </a:lnSpc>
              <a:spcBef>
                <a:spcPts val="0"/>
              </a:spcBef>
              <a:spcAft>
                <a:spcPts val="600"/>
              </a:spcAft>
              <a:buClrTx/>
              <a:buSzTx/>
              <a:buFontTx/>
              <a:buNone/>
              <a:tabLst/>
              <a:defRPr/>
            </a:pPr>
            <a:endParaRPr lang="en-US" sz="1200" dirty="0">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15000"/>
              </a:lnSpc>
              <a:spcBef>
                <a:spcPts val="0"/>
              </a:spcBef>
              <a:spcAft>
                <a:spcPts val="600"/>
              </a:spcAft>
              <a:buClrTx/>
              <a:buSzTx/>
              <a:buFontTx/>
              <a:buNone/>
              <a:tabLst/>
              <a:defRPr/>
            </a:pPr>
            <a:endParaRPr lang="en-US" sz="1200" dirty="0">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15000"/>
              </a:lnSpc>
              <a:spcBef>
                <a:spcPts val="0"/>
              </a:spcBef>
              <a:spcAft>
                <a:spcPts val="600"/>
              </a:spcAft>
              <a:buClrTx/>
              <a:buSzTx/>
              <a:buFontTx/>
              <a:buNone/>
              <a:tabLst/>
              <a:defRPr/>
            </a:pPr>
            <a:endParaRPr lang="en-US" sz="1200" dirty="0">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15000"/>
              </a:lnSpc>
              <a:spcBef>
                <a:spcPts val="0"/>
              </a:spcBef>
              <a:spcAft>
                <a:spcPts val="600"/>
              </a:spcAft>
              <a:buClrTx/>
              <a:buSzTx/>
              <a:buFontTx/>
              <a:buNone/>
              <a:tabLst/>
              <a:defRPr/>
            </a:pPr>
            <a:endParaRPr lang="en-US" sz="1200" dirty="0">
              <a:effectLst/>
              <a:latin typeface="Arial" panose="020B0604020202020204" pitchFamily="34" charset="0"/>
              <a:ea typeface="Calibri" panose="020F0502020204030204" pitchFamily="34" charset="0"/>
              <a:cs typeface="Arial" panose="020B0604020202020204" pitchFamily="34" charset="0"/>
            </a:endParaRPr>
          </a:p>
          <a:p>
            <a:endParaRPr lang="en-US" b="1" dirty="0">
              <a:solidFill>
                <a:srgbClr val="FF0000"/>
              </a:solidFill>
            </a:endParaRPr>
          </a:p>
        </p:txBody>
      </p:sp>
      <p:sp>
        <p:nvSpPr>
          <p:cNvPr id="4" name="Slide Number Placeholder 3"/>
          <p:cNvSpPr>
            <a:spLocks noGrp="1"/>
          </p:cNvSpPr>
          <p:nvPr>
            <p:ph type="sldNum" sz="quarter" idx="5"/>
          </p:nvPr>
        </p:nvSpPr>
        <p:spPr/>
        <p:txBody>
          <a:bodyPr/>
          <a:lstStyle/>
          <a:p>
            <a:fld id="{2EB32458-B0FD-4E0D-A69A-149897CA0BBB}" type="slidenum">
              <a:rPr lang="en-US" smtClean="0"/>
              <a:t>16</a:t>
            </a:fld>
            <a:endParaRPr lang="en-US"/>
          </a:p>
        </p:txBody>
      </p:sp>
    </p:spTree>
    <p:extLst>
      <p:ext uri="{BB962C8B-B14F-4D97-AF65-F5344CB8AC3E}">
        <p14:creationId xmlns:p14="http://schemas.microsoft.com/office/powerpoint/2010/main" val="25973809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panose="020B0604020202020204" pitchFamily="34" charset="0"/>
                <a:cs typeface="Arial" panose="020B0604020202020204" pitchFamily="34" charset="0"/>
              </a:rPr>
              <a:t>Notas do instrutor:</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0" marR="0">
              <a:lnSpc>
                <a:spcPct val="115000"/>
              </a:lnSpc>
              <a:spcBef>
                <a:spcPts val="0"/>
              </a:spcBef>
              <a:spcAft>
                <a:spcPts val="6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Dizer: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Outra diferença na forma como os dados de vigilância são recolhidos é se são comunicadas contagens ou registos individuais.  </a:t>
            </a:r>
            <a:r>
              <a:rPr lang="en-US" sz="1200" b="1" i="1" dirty="0">
                <a:effectLst/>
                <a:latin typeface="Arial" panose="020B0604020202020204" pitchFamily="34" charset="0"/>
                <a:ea typeface="Times New Roman" panose="02020603050405020304" pitchFamily="18" charset="0"/>
                <a:cs typeface="Arial" panose="020B0604020202020204" pitchFamily="34" charset="0"/>
              </a:rPr>
              <a:t>A </a:t>
            </a:r>
            <a:r>
              <a:rPr lang="en-US" sz="1200" b="1" i="1" dirty="0" err="1">
                <a:effectLst/>
                <a:latin typeface="Arial" panose="020B0604020202020204" pitchFamily="34" charset="0"/>
                <a:ea typeface="Times New Roman" panose="02020603050405020304" pitchFamily="18" charset="0"/>
                <a:cs typeface="Arial" panose="020B0604020202020204" pitchFamily="34" charset="0"/>
              </a:rPr>
              <a:t>notificação</a:t>
            </a:r>
            <a:r>
              <a:rPr lang="en-US" sz="1200" b="1" i="1" dirty="0">
                <a:effectLst/>
                <a:latin typeface="Arial" panose="020B0604020202020204" pitchFamily="34" charset="0"/>
                <a:ea typeface="Times New Roman" panose="02020603050405020304" pitchFamily="18" charset="0"/>
                <a:cs typeface="Arial" panose="020B0604020202020204" pitchFamily="34" charset="0"/>
              </a:rPr>
              <a:t> agregada significa que o local de </a:t>
            </a:r>
            <a:r>
              <a:rPr lang="en-US" sz="1200" b="1" i="1" dirty="0" err="1">
                <a:effectLst/>
                <a:latin typeface="Arial" panose="020B0604020202020204" pitchFamily="34" charset="0"/>
                <a:ea typeface="Times New Roman" panose="02020603050405020304" pitchFamily="18" charset="0"/>
                <a:cs typeface="Arial" panose="020B0604020202020204" pitchFamily="34" charset="0"/>
              </a:rPr>
              <a:t>notificação</a:t>
            </a:r>
            <a:r>
              <a:rPr lang="en-US" sz="1200" b="1" i="1" dirty="0">
                <a:effectLst/>
                <a:latin typeface="Arial" panose="020B0604020202020204" pitchFamily="34" charset="0"/>
                <a:ea typeface="Times New Roman" panose="02020603050405020304" pitchFamily="18" charset="0"/>
                <a:cs typeface="Arial" panose="020B0604020202020204" pitchFamily="34" charset="0"/>
              </a:rPr>
              <a:t> comunica o número de casos de cada doença durante o período de </a:t>
            </a:r>
            <a:r>
              <a:rPr lang="en-US" sz="1200" b="1" i="1" dirty="0" err="1">
                <a:effectLst/>
                <a:latin typeface="Arial" panose="020B0604020202020204" pitchFamily="34" charset="0"/>
                <a:ea typeface="Times New Roman" panose="02020603050405020304" pitchFamily="18" charset="0"/>
                <a:cs typeface="Arial" panose="020B0604020202020204" pitchFamily="34" charset="0"/>
              </a:rPr>
              <a:t>notificação</a:t>
            </a:r>
            <a:r>
              <a:rPr lang="en-US" sz="1200" b="1" i="1" dirty="0">
                <a:effectLst/>
                <a:latin typeface="Arial" panose="020B0604020202020204" pitchFamily="34" charset="0"/>
                <a:ea typeface="Times New Roman" panose="02020603050405020304" pitchFamily="18" charset="0"/>
                <a:cs typeface="Arial" panose="020B0604020202020204" pitchFamily="34" charset="0"/>
              </a:rPr>
              <a:t>.</a:t>
            </a:r>
            <a:r>
              <a:rPr lang="en-US" sz="1200" dirty="0">
                <a:effectLst/>
                <a:latin typeface="Arial" panose="020B0604020202020204" pitchFamily="34" charset="0"/>
                <a:ea typeface="Times New Roman" panose="02020603050405020304" pitchFamily="18" charset="0"/>
                <a:cs typeface="Arial" panose="020B0604020202020204" pitchFamily="34" charset="0"/>
              </a:rPr>
              <a:t> Em algumas jurisdições, as contagens são divididas em categorias de idade e sexo. Os relatórios agregados são frequentemente compilados numa base semanal ou mensal.  </a:t>
            </a:r>
            <a:r>
              <a:rPr lang="en-US" sz="1200" b="0" dirty="0">
                <a:effectLst/>
                <a:latin typeface="Arial" panose="020B0604020202020204" pitchFamily="34" charset="0"/>
                <a:ea typeface="Times New Roman" panose="02020603050405020304" pitchFamily="18" charset="0"/>
                <a:cs typeface="Arial" panose="020B0604020202020204" pitchFamily="34" charset="0"/>
              </a:rPr>
              <a:t>No primeiro quadro, os casos de paludismo humano e diarreia são comunicados de forma agregada por idade e sexo. No segundo quadro, o número de casos de animais de uma doença como a febre aftosa é comunicado de forma agregada por espécie de animal afetado e por localização dos casos, neste caso o distrito.</a:t>
            </a:r>
          </a:p>
          <a:p>
            <a:endParaRPr lang="en-US" dirty="0"/>
          </a:p>
        </p:txBody>
      </p:sp>
      <p:sp>
        <p:nvSpPr>
          <p:cNvPr id="4" name="Slide Number Placeholder 3"/>
          <p:cNvSpPr>
            <a:spLocks noGrp="1"/>
          </p:cNvSpPr>
          <p:nvPr>
            <p:ph type="sldNum" sz="quarter" idx="5"/>
          </p:nvPr>
        </p:nvSpPr>
        <p:spPr/>
        <p:txBody>
          <a:bodyPr/>
          <a:lstStyle/>
          <a:p>
            <a:fld id="{2EB32458-B0FD-4E0D-A69A-149897CA0BBB}" type="slidenum">
              <a:rPr lang="en-US" smtClean="0"/>
              <a:t>17</a:t>
            </a:fld>
            <a:endParaRPr lang="en-US"/>
          </a:p>
        </p:txBody>
      </p:sp>
    </p:spTree>
    <p:extLst>
      <p:ext uri="{BB962C8B-B14F-4D97-AF65-F5344CB8AC3E}">
        <p14:creationId xmlns:p14="http://schemas.microsoft.com/office/powerpoint/2010/main" val="17125719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err="1">
                <a:effectLst/>
                <a:latin typeface="Arial" panose="020B0604020202020204" pitchFamily="34" charset="0"/>
                <a:cs typeface="Arial" panose="020B0604020202020204" pitchFamily="34" charset="0"/>
              </a:rPr>
              <a:t>Notas</a:t>
            </a:r>
            <a:r>
              <a:rPr lang="en-US" sz="1200" b="1" dirty="0">
                <a:effectLst/>
                <a:latin typeface="Arial" panose="020B0604020202020204" pitchFamily="34" charset="0"/>
                <a:cs typeface="Arial" panose="020B0604020202020204" pitchFamily="34" charset="0"/>
              </a:rPr>
              <a:t> do </a:t>
            </a:r>
            <a:r>
              <a:rPr lang="en-US" sz="1200" b="1" dirty="0" err="1">
                <a:effectLst/>
                <a:latin typeface="Arial" panose="020B0604020202020204" pitchFamily="34" charset="0"/>
                <a:cs typeface="Arial" panose="020B0604020202020204" pitchFamily="34" charset="0"/>
              </a:rPr>
              <a:t>instrutor</a:t>
            </a:r>
            <a:r>
              <a:rPr lang="en-US" sz="1200" b="1" dirty="0">
                <a:effectLst/>
                <a:latin typeface="Arial" panose="020B0604020202020204" pitchFamily="34" charset="0"/>
                <a:cs typeface="Arial" panose="020B0604020202020204" pitchFamily="34" charset="0"/>
              </a:rPr>
              <a:t>: </a:t>
            </a:r>
          </a:p>
          <a:p>
            <a:pPr marL="0" marR="0">
              <a:lnSpc>
                <a:spcPct val="115000"/>
              </a:lnSpc>
              <a:spcBef>
                <a:spcPts val="0"/>
              </a:spcBef>
              <a:spcAft>
                <a:spcPts val="600"/>
              </a:spcAft>
            </a:pPr>
            <a:endParaRPr lang="en-US" sz="1200" b="1" u="sng"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Dizer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Ao </a:t>
            </a:r>
            <a:r>
              <a:rPr lang="en-US" sz="1200" dirty="0" err="1">
                <a:effectLst/>
                <a:latin typeface="Arial" panose="020B0604020202020204" pitchFamily="34" charset="0"/>
                <a:ea typeface="Times New Roman" panose="02020603050405020304" pitchFamily="18" charset="0"/>
                <a:cs typeface="Arial" panose="020B0604020202020204" pitchFamily="34" charset="0"/>
              </a:rPr>
              <a:t>contrário</a:t>
            </a:r>
            <a:r>
              <a:rPr lang="en-US" sz="1200" dirty="0">
                <a:effectLst/>
                <a:latin typeface="Arial" panose="020B0604020202020204" pitchFamily="34" charset="0"/>
                <a:ea typeface="Times New Roman" panose="02020603050405020304" pitchFamily="18" charset="0"/>
                <a:cs typeface="Arial" panose="020B0604020202020204" pitchFamily="34" charset="0"/>
              </a:rPr>
              <a:t> da </a:t>
            </a:r>
            <a:r>
              <a:rPr lang="en-US" sz="1200" dirty="0" err="1">
                <a:effectLst/>
                <a:latin typeface="Arial" panose="020B0604020202020204" pitchFamily="34" charset="0"/>
                <a:ea typeface="Times New Roman" panose="02020603050405020304" pitchFamily="18" charset="0"/>
                <a:cs typeface="Arial" panose="020B0604020202020204" pitchFamily="34" charset="0"/>
              </a:rPr>
              <a:t>notificação</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agregada</a:t>
            </a:r>
            <a:r>
              <a:rPr lang="en-US" sz="1200" dirty="0">
                <a:effectLst/>
                <a:latin typeface="Arial" panose="020B0604020202020204" pitchFamily="34" charset="0"/>
                <a:ea typeface="Times New Roman" panose="02020603050405020304" pitchFamily="18" charset="0"/>
                <a:cs typeface="Arial" panose="020B0604020202020204" pitchFamily="34" charset="0"/>
              </a:rPr>
              <a:t>, a </a:t>
            </a:r>
            <a:r>
              <a:rPr lang="en-US" sz="1200" dirty="0" err="1">
                <a:effectLst/>
                <a:latin typeface="Arial" panose="020B0604020202020204" pitchFamily="34" charset="0"/>
                <a:ea typeface="Times New Roman" panose="02020603050405020304" pitchFamily="18" charset="0"/>
                <a:cs typeface="Arial" panose="020B0604020202020204" pitchFamily="34" charset="0"/>
              </a:rPr>
              <a:t>notificação</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baseada</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em</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casos</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requer</a:t>
            </a:r>
            <a:r>
              <a:rPr lang="en-US" sz="1200" dirty="0">
                <a:effectLst/>
                <a:latin typeface="Arial" panose="020B0604020202020204" pitchFamily="34" charset="0"/>
                <a:ea typeface="Times New Roman" panose="02020603050405020304" pitchFamily="18" charset="0"/>
                <a:cs typeface="Arial" panose="020B0604020202020204" pitchFamily="34" charset="0"/>
              </a:rPr>
              <a:t> a </a:t>
            </a:r>
            <a:r>
              <a:rPr lang="en-US" sz="1200" dirty="0" err="1">
                <a:effectLst/>
                <a:latin typeface="Arial" panose="020B0604020202020204" pitchFamily="34" charset="0"/>
                <a:ea typeface="Times New Roman" panose="02020603050405020304" pitchFamily="18" charset="0"/>
                <a:cs typeface="Arial" panose="020B0604020202020204" pitchFamily="34" charset="0"/>
              </a:rPr>
              <a:t>notificação</a:t>
            </a:r>
            <a:r>
              <a:rPr lang="en-US" sz="1200" dirty="0">
                <a:effectLst/>
                <a:latin typeface="Arial" panose="020B0604020202020204" pitchFamily="34" charset="0"/>
                <a:ea typeface="Times New Roman" panose="02020603050405020304" pitchFamily="18" charset="0"/>
                <a:cs typeface="Arial" panose="020B0604020202020204" pitchFamily="34" charset="0"/>
              </a:rPr>
              <a:t> de </a:t>
            </a:r>
            <a:r>
              <a:rPr lang="en-US" sz="1200" dirty="0" err="1">
                <a:effectLst/>
                <a:latin typeface="Arial" panose="020B0604020202020204" pitchFamily="34" charset="0"/>
                <a:ea typeface="Times New Roman" panose="02020603050405020304" pitchFamily="18" charset="0"/>
                <a:cs typeface="Arial" panose="020B0604020202020204" pitchFamily="34" charset="0"/>
              </a:rPr>
              <a:t>cada</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caso</a:t>
            </a:r>
            <a:r>
              <a:rPr lang="en-US" sz="1200" dirty="0">
                <a:effectLst/>
                <a:latin typeface="Arial" panose="020B0604020202020204" pitchFamily="34" charset="0"/>
                <a:ea typeface="Times New Roman" panose="02020603050405020304" pitchFamily="18" charset="0"/>
                <a:cs typeface="Arial" panose="020B0604020202020204" pitchFamily="34" charset="0"/>
              </a:rPr>
              <a:t> individual </a:t>
            </a:r>
            <a:r>
              <a:rPr lang="en-US" sz="1200" dirty="0" err="1">
                <a:effectLst/>
                <a:latin typeface="Arial" panose="020B0604020202020204" pitchFamily="34" charset="0"/>
                <a:ea typeface="Times New Roman" panose="02020603050405020304" pitchFamily="18" charset="0"/>
                <a:cs typeface="Arial" panose="020B0604020202020204" pitchFamily="34" charset="0"/>
              </a:rPr>
              <a:t>observado</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durante</a:t>
            </a:r>
            <a:r>
              <a:rPr lang="en-US" sz="1200" dirty="0">
                <a:effectLst/>
                <a:latin typeface="Arial" panose="020B0604020202020204" pitchFamily="34" charset="0"/>
                <a:ea typeface="Times New Roman" panose="02020603050405020304" pitchFamily="18" charset="0"/>
                <a:cs typeface="Arial" panose="020B0604020202020204" pitchFamily="34" charset="0"/>
              </a:rPr>
              <a:t> o </a:t>
            </a:r>
            <a:r>
              <a:rPr lang="en-US" sz="1200" dirty="0" err="1">
                <a:effectLst/>
                <a:latin typeface="Arial" panose="020B0604020202020204" pitchFamily="34" charset="0"/>
                <a:ea typeface="Times New Roman" panose="02020603050405020304" pitchFamily="18" charset="0"/>
                <a:cs typeface="Arial" panose="020B0604020202020204" pitchFamily="34" charset="0"/>
              </a:rPr>
              <a:t>período</a:t>
            </a:r>
            <a:r>
              <a:rPr lang="en-US" sz="1200" dirty="0">
                <a:effectLst/>
                <a:latin typeface="Arial" panose="020B0604020202020204" pitchFamily="34" charset="0"/>
                <a:ea typeface="Times New Roman" panose="02020603050405020304" pitchFamily="18" charset="0"/>
                <a:cs typeface="Arial" panose="020B0604020202020204" pitchFamily="34" charset="0"/>
              </a:rPr>
              <a:t> de </a:t>
            </a:r>
            <a:r>
              <a:rPr lang="en-US" sz="1200" dirty="0" err="1">
                <a:effectLst/>
                <a:latin typeface="Arial" panose="020B0604020202020204" pitchFamily="34" charset="0"/>
                <a:ea typeface="Times New Roman" panose="02020603050405020304" pitchFamily="18" charset="0"/>
                <a:cs typeface="Arial" panose="020B0604020202020204" pitchFamily="34" charset="0"/>
              </a:rPr>
              <a:t>notificação</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i="1" dirty="0">
                <a:effectLst/>
                <a:latin typeface="Arial" panose="020B0604020202020204" pitchFamily="34" charset="0"/>
                <a:ea typeface="Times New Roman" panose="02020603050405020304" pitchFamily="18" charset="0"/>
                <a:cs typeface="Arial" panose="020B0604020202020204" pitchFamily="34" charset="0"/>
              </a:rPr>
              <a:t>Por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exemplo</a:t>
            </a:r>
            <a:r>
              <a:rPr lang="en-US" sz="1200" i="1" dirty="0">
                <a:effectLst/>
                <a:latin typeface="Arial" panose="020B0604020202020204" pitchFamily="34" charset="0"/>
                <a:ea typeface="Times New Roman" panose="02020603050405020304" pitchFamily="18" charset="0"/>
                <a:cs typeface="Arial" panose="020B0604020202020204" pitchFamily="34" charset="0"/>
              </a:rPr>
              <a:t>, a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notificação</a:t>
            </a:r>
            <a:r>
              <a:rPr lang="en-US" sz="1200" i="1" dirty="0">
                <a:effectLst/>
                <a:latin typeface="Arial" panose="020B0604020202020204" pitchFamily="34" charset="0"/>
                <a:ea typeface="Times New Roman" panose="02020603050405020304" pitchFamily="18" charset="0"/>
                <a:cs typeface="Arial" panose="020B0604020202020204" pitchFamily="34" charset="0"/>
              </a:rPr>
              <a:t>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pode</a:t>
            </a:r>
            <a:r>
              <a:rPr lang="en-US" sz="1200" i="1" dirty="0">
                <a:effectLst/>
                <a:latin typeface="Arial" panose="020B0604020202020204" pitchFamily="34" charset="0"/>
                <a:ea typeface="Times New Roman" panose="02020603050405020304" pitchFamily="18" charset="0"/>
                <a:cs typeface="Arial" panose="020B0604020202020204" pitchFamily="34" charset="0"/>
              </a:rPr>
              <a:t> ser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feita</a:t>
            </a:r>
            <a:r>
              <a:rPr lang="en-US" sz="1200" i="1" dirty="0">
                <a:effectLst/>
                <a:latin typeface="Arial" panose="020B0604020202020204" pitchFamily="34" charset="0"/>
                <a:ea typeface="Times New Roman" panose="02020603050405020304" pitchFamily="18" charset="0"/>
                <a:cs typeface="Arial" panose="020B0604020202020204" pitchFamily="34" charset="0"/>
              </a:rPr>
              <a:t>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numa</a:t>
            </a:r>
            <a:r>
              <a:rPr lang="en-US" sz="1200" i="1" dirty="0">
                <a:effectLst/>
                <a:latin typeface="Arial" panose="020B0604020202020204" pitchFamily="34" charset="0"/>
                <a:ea typeface="Times New Roman" panose="02020603050405020304" pitchFamily="18" charset="0"/>
                <a:cs typeface="Arial" panose="020B0604020202020204" pitchFamily="34" charset="0"/>
              </a:rPr>
              <a:t>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lista</a:t>
            </a:r>
            <a:r>
              <a:rPr lang="en-US" sz="1200" i="1" dirty="0">
                <a:effectLst/>
                <a:latin typeface="Arial" panose="020B0604020202020204" pitchFamily="34" charset="0"/>
                <a:ea typeface="Times New Roman" panose="02020603050405020304" pitchFamily="18" charset="0"/>
                <a:cs typeface="Arial" panose="020B0604020202020204" pitchFamily="34" charset="0"/>
              </a:rPr>
              <a:t> de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linhas</a:t>
            </a:r>
            <a:r>
              <a:rPr lang="en-US" sz="1200" i="1" dirty="0">
                <a:effectLst/>
                <a:latin typeface="Arial" panose="020B0604020202020204" pitchFamily="34" charset="0"/>
                <a:ea typeface="Times New Roman" panose="02020603050405020304" pitchFamily="18" charset="0"/>
                <a:cs typeface="Arial" panose="020B0604020202020204" pitchFamily="34" charset="0"/>
              </a:rPr>
              <a:t>,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em</a:t>
            </a:r>
            <a:r>
              <a:rPr lang="en-US" sz="1200" i="1" dirty="0">
                <a:effectLst/>
                <a:latin typeface="Arial" panose="020B0604020202020204" pitchFamily="34" charset="0"/>
                <a:ea typeface="Times New Roman" panose="02020603050405020304" pitchFamily="18" charset="0"/>
                <a:cs typeface="Arial" panose="020B0604020202020204" pitchFamily="34" charset="0"/>
              </a:rPr>
              <a:t>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papel</a:t>
            </a:r>
            <a:r>
              <a:rPr lang="en-US" sz="1200" i="1" dirty="0">
                <a:effectLst/>
                <a:latin typeface="Arial" panose="020B0604020202020204" pitchFamily="34" charset="0"/>
                <a:ea typeface="Times New Roman" panose="02020603050405020304" pitchFamily="18" charset="0"/>
                <a:cs typeface="Arial" panose="020B0604020202020204" pitchFamily="34" charset="0"/>
              </a:rPr>
              <a:t>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ou</a:t>
            </a:r>
            <a:r>
              <a:rPr lang="en-US" sz="1200" i="1" dirty="0">
                <a:effectLst/>
                <a:latin typeface="Arial" panose="020B0604020202020204" pitchFamily="34" charset="0"/>
                <a:ea typeface="Times New Roman" panose="02020603050405020304" pitchFamily="18" charset="0"/>
                <a:cs typeface="Arial" panose="020B0604020202020204" pitchFamily="34" charset="0"/>
              </a:rPr>
              <a:t>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eletrónica</a:t>
            </a:r>
            <a:r>
              <a:rPr lang="en-US" sz="1200" i="1" dirty="0">
                <a:effectLst/>
                <a:latin typeface="Arial" panose="020B0604020202020204" pitchFamily="34" charset="0"/>
                <a:ea typeface="Times New Roman" panose="02020603050405020304" pitchFamily="18" charset="0"/>
                <a:cs typeface="Arial" panose="020B0604020202020204" pitchFamily="34" charset="0"/>
              </a:rPr>
              <a:t>,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ou</a:t>
            </a:r>
            <a:r>
              <a:rPr lang="en-US" sz="1200" i="1" dirty="0">
                <a:effectLst/>
                <a:latin typeface="Arial" panose="020B0604020202020204" pitchFamily="34" charset="0"/>
                <a:ea typeface="Times New Roman" panose="02020603050405020304" pitchFamily="18" charset="0"/>
                <a:cs typeface="Arial" panose="020B0604020202020204" pitchFamily="34" charset="0"/>
              </a:rPr>
              <a:t> num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formulário</a:t>
            </a:r>
            <a:r>
              <a:rPr lang="en-US" sz="1200" i="1" dirty="0">
                <a:effectLst/>
                <a:latin typeface="Arial" panose="020B0604020202020204" pitchFamily="34" charset="0"/>
                <a:ea typeface="Times New Roman" panose="02020603050405020304" pitchFamily="18" charset="0"/>
                <a:cs typeface="Arial" panose="020B0604020202020204" pitchFamily="34" charset="0"/>
              </a:rPr>
              <a:t> de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notificação</a:t>
            </a:r>
            <a:r>
              <a:rPr lang="en-US" sz="1200" i="1" dirty="0">
                <a:effectLst/>
                <a:latin typeface="Arial" panose="020B0604020202020204" pitchFamily="34" charset="0"/>
                <a:ea typeface="Times New Roman" panose="02020603050405020304" pitchFamily="18" charset="0"/>
                <a:cs typeface="Arial" panose="020B0604020202020204" pitchFamily="34" charset="0"/>
              </a:rPr>
              <a:t> de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casos</a:t>
            </a:r>
            <a:r>
              <a:rPr lang="en-US" sz="1200" i="1" dirty="0">
                <a:effectLst/>
                <a:latin typeface="Arial" panose="020B0604020202020204" pitchFamily="34" charset="0"/>
                <a:ea typeface="Times New Roman" panose="02020603050405020304" pitchFamily="18" charset="0"/>
                <a:cs typeface="Arial" panose="020B0604020202020204" pitchFamily="34" charset="0"/>
              </a:rPr>
              <a:t>.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Embora</a:t>
            </a:r>
            <a:r>
              <a:rPr lang="en-US" sz="1200" i="1" dirty="0">
                <a:effectLst/>
                <a:latin typeface="Arial" panose="020B0604020202020204" pitchFamily="34" charset="0"/>
                <a:ea typeface="Times New Roman" panose="02020603050405020304" pitchFamily="18" charset="0"/>
                <a:cs typeface="Arial" panose="020B0604020202020204" pitchFamily="34" charset="0"/>
              </a:rPr>
              <a:t> os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exemplos</a:t>
            </a:r>
            <a:r>
              <a:rPr lang="en-US" sz="1200" i="1" dirty="0">
                <a:effectLst/>
                <a:latin typeface="Arial" panose="020B0604020202020204" pitchFamily="34" charset="0"/>
                <a:ea typeface="Times New Roman" panose="02020603050405020304" pitchFamily="18" charset="0"/>
                <a:cs typeface="Arial" panose="020B0604020202020204" pitchFamily="34" charset="0"/>
              </a:rPr>
              <a:t> de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listas</a:t>
            </a:r>
            <a:r>
              <a:rPr lang="en-US" sz="1200" i="1" dirty="0">
                <a:effectLst/>
                <a:latin typeface="Arial" panose="020B0604020202020204" pitchFamily="34" charset="0"/>
                <a:ea typeface="Times New Roman" panose="02020603050405020304" pitchFamily="18" charset="0"/>
                <a:cs typeface="Arial" panose="020B0604020202020204" pitchFamily="34" charset="0"/>
              </a:rPr>
              <a:t> de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casos</a:t>
            </a:r>
            <a:r>
              <a:rPr lang="en-US" sz="1200" i="1" dirty="0">
                <a:effectLst/>
                <a:latin typeface="Arial" panose="020B0604020202020204" pitchFamily="34" charset="0"/>
                <a:ea typeface="Times New Roman" panose="02020603050405020304" pitchFamily="18" charset="0"/>
                <a:cs typeface="Arial" panose="020B0604020202020204" pitchFamily="34" charset="0"/>
              </a:rPr>
              <a:t>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apresentados</a:t>
            </a:r>
            <a:r>
              <a:rPr lang="en-US" sz="1200" i="1" dirty="0">
                <a:effectLst/>
                <a:latin typeface="Arial" panose="020B0604020202020204" pitchFamily="34" charset="0"/>
                <a:ea typeface="Times New Roman" panose="02020603050405020304" pitchFamily="18" charset="0"/>
                <a:cs typeface="Arial" panose="020B0604020202020204" pitchFamily="34" charset="0"/>
              </a:rPr>
              <a:t>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sejam</a:t>
            </a:r>
            <a:r>
              <a:rPr lang="en-US" sz="1200" i="1" dirty="0">
                <a:effectLst/>
                <a:latin typeface="Arial" panose="020B0604020202020204" pitchFamily="34" charset="0"/>
                <a:ea typeface="Times New Roman" panose="02020603050405020304" pitchFamily="18" charset="0"/>
                <a:cs typeface="Arial" panose="020B0604020202020204" pitchFamily="34" charset="0"/>
              </a:rPr>
              <a:t>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ligeiramente</a:t>
            </a:r>
            <a:r>
              <a:rPr lang="en-US" sz="1200" i="1" dirty="0">
                <a:effectLst/>
                <a:latin typeface="Arial" panose="020B0604020202020204" pitchFamily="34" charset="0"/>
                <a:ea typeface="Times New Roman" panose="02020603050405020304" pitchFamily="18" charset="0"/>
                <a:cs typeface="Arial" panose="020B0604020202020204" pitchFamily="34" charset="0"/>
              </a:rPr>
              <a:t>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diferentes</a:t>
            </a:r>
            <a:r>
              <a:rPr lang="en-US" sz="1200" i="1" dirty="0">
                <a:effectLst/>
                <a:latin typeface="Arial" panose="020B0604020202020204" pitchFamily="34" charset="0"/>
                <a:ea typeface="Times New Roman" panose="02020603050405020304" pitchFamily="18" charset="0"/>
                <a:cs typeface="Arial" panose="020B0604020202020204" pitchFamily="34" charset="0"/>
              </a:rPr>
              <a:t> para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recolher</a:t>
            </a:r>
            <a:r>
              <a:rPr lang="en-US" sz="1200" i="1" dirty="0">
                <a:effectLst/>
                <a:latin typeface="Arial" panose="020B0604020202020204" pitchFamily="34" charset="0"/>
                <a:ea typeface="Times New Roman" panose="02020603050405020304" pitchFamily="18" charset="0"/>
                <a:cs typeface="Arial" panose="020B0604020202020204" pitchFamily="34" charset="0"/>
              </a:rPr>
              <a:t> dados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sobre</a:t>
            </a:r>
            <a:r>
              <a:rPr lang="en-US" sz="1200" i="1" dirty="0">
                <a:effectLst/>
                <a:latin typeface="Arial" panose="020B0604020202020204" pitchFamily="34" charset="0"/>
                <a:ea typeface="Times New Roman" panose="02020603050405020304" pitchFamily="18" charset="0"/>
                <a:cs typeface="Arial" panose="020B0604020202020204" pitchFamily="34" charset="0"/>
              </a:rPr>
              <a:t>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casos</a:t>
            </a:r>
            <a:r>
              <a:rPr lang="en-US" sz="1200" i="1" dirty="0">
                <a:effectLst/>
                <a:latin typeface="Arial" panose="020B0604020202020204" pitchFamily="34" charset="0"/>
                <a:ea typeface="Times New Roman" panose="02020603050405020304" pitchFamily="18" charset="0"/>
                <a:cs typeface="Arial" panose="020B0604020202020204" pitchFamily="34" charset="0"/>
              </a:rPr>
              <a:t>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humanos</a:t>
            </a:r>
            <a:r>
              <a:rPr lang="en-US" sz="1200" i="1" dirty="0">
                <a:effectLst/>
                <a:latin typeface="Arial" panose="020B0604020202020204" pitchFamily="34" charset="0"/>
                <a:ea typeface="Times New Roman" panose="02020603050405020304" pitchFamily="18" charset="0"/>
                <a:cs typeface="Arial" panose="020B0604020202020204" pitchFamily="34" charset="0"/>
              </a:rPr>
              <a:t> e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casos</a:t>
            </a:r>
            <a:r>
              <a:rPr lang="en-US" sz="1200" i="1" dirty="0">
                <a:effectLst/>
                <a:latin typeface="Arial" panose="020B0604020202020204" pitchFamily="34" charset="0"/>
                <a:ea typeface="Times New Roman" panose="02020603050405020304" pitchFamily="18" charset="0"/>
                <a:cs typeface="Arial" panose="020B0604020202020204" pitchFamily="34" charset="0"/>
              </a:rPr>
              <a:t>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animais</a:t>
            </a:r>
            <a:r>
              <a:rPr lang="en-US" sz="1200" i="1" dirty="0">
                <a:effectLst/>
                <a:latin typeface="Arial" panose="020B0604020202020204" pitchFamily="34" charset="0"/>
                <a:ea typeface="Times New Roman" panose="02020603050405020304" pitchFamily="18" charset="0"/>
                <a:cs typeface="Arial" panose="020B0604020202020204" pitchFamily="34" charset="0"/>
              </a:rPr>
              <a:t>, os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estilos</a:t>
            </a:r>
            <a:r>
              <a:rPr lang="en-US" sz="1200" i="1" dirty="0">
                <a:effectLst/>
                <a:latin typeface="Arial" panose="020B0604020202020204" pitchFamily="34" charset="0"/>
                <a:ea typeface="Times New Roman" panose="02020603050405020304" pitchFamily="18" charset="0"/>
                <a:cs typeface="Arial" panose="020B0604020202020204" pitchFamily="34" charset="0"/>
              </a:rPr>
              <a:t> das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listas</a:t>
            </a:r>
            <a:r>
              <a:rPr lang="en-US" sz="1200" i="1" dirty="0">
                <a:effectLst/>
                <a:latin typeface="Arial" panose="020B0604020202020204" pitchFamily="34" charset="0"/>
                <a:ea typeface="Times New Roman" panose="02020603050405020304" pitchFamily="18" charset="0"/>
                <a:cs typeface="Arial" panose="020B0604020202020204" pitchFamily="34" charset="0"/>
              </a:rPr>
              <a:t> de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casos</a:t>
            </a:r>
            <a:r>
              <a:rPr lang="en-US" sz="1200" i="1" dirty="0">
                <a:effectLst/>
                <a:latin typeface="Arial" panose="020B0604020202020204" pitchFamily="34" charset="0"/>
                <a:ea typeface="Times New Roman" panose="02020603050405020304" pitchFamily="18" charset="0"/>
                <a:cs typeface="Arial" panose="020B0604020202020204" pitchFamily="34" charset="0"/>
              </a:rPr>
              <a:t>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são</a:t>
            </a:r>
            <a:r>
              <a:rPr lang="en-US" sz="1200" i="1" dirty="0">
                <a:effectLst/>
                <a:latin typeface="Arial" panose="020B0604020202020204" pitchFamily="34" charset="0"/>
                <a:ea typeface="Times New Roman" panose="02020603050405020304" pitchFamily="18" charset="0"/>
                <a:cs typeface="Arial" panose="020B0604020202020204" pitchFamily="34" charset="0"/>
              </a:rPr>
              <a:t>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muito</a:t>
            </a:r>
            <a:r>
              <a:rPr lang="en-US" sz="1200" i="1" dirty="0">
                <a:effectLst/>
                <a:latin typeface="Arial" panose="020B0604020202020204" pitchFamily="34" charset="0"/>
                <a:ea typeface="Times New Roman" panose="02020603050405020304" pitchFamily="18" charset="0"/>
                <a:cs typeface="Arial" panose="020B0604020202020204" pitchFamily="34" charset="0"/>
              </a:rPr>
              <a:t>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semelhantes</a:t>
            </a:r>
            <a:r>
              <a:rPr lang="en-US" sz="1200" i="1" dirty="0">
                <a:effectLst/>
                <a:latin typeface="Arial" panose="020B0604020202020204" pitchFamily="34" charset="0"/>
                <a:ea typeface="Times New Roman" panose="02020603050405020304" pitchFamily="18" charset="0"/>
                <a:cs typeface="Arial" panose="020B0604020202020204" pitchFamily="34" charset="0"/>
              </a:rPr>
              <a:t>. Em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vez</a:t>
            </a:r>
            <a:r>
              <a:rPr lang="en-US" sz="1200" i="1" dirty="0">
                <a:effectLst/>
                <a:latin typeface="Arial" panose="020B0604020202020204" pitchFamily="34" charset="0"/>
                <a:ea typeface="Times New Roman" panose="02020603050405020304" pitchFamily="18" charset="0"/>
                <a:cs typeface="Arial" panose="020B0604020202020204" pitchFamily="34" charset="0"/>
              </a:rPr>
              <a:t> do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nome</a:t>
            </a:r>
            <a:r>
              <a:rPr lang="en-US" sz="1200" i="1" dirty="0">
                <a:effectLst/>
                <a:latin typeface="Arial" panose="020B0604020202020204" pitchFamily="34" charset="0"/>
                <a:ea typeface="Times New Roman" panose="02020603050405020304" pitchFamily="18" charset="0"/>
                <a:cs typeface="Arial" panose="020B0604020202020204" pitchFamily="34" charset="0"/>
              </a:rPr>
              <a:t> do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doente</a:t>
            </a:r>
            <a:r>
              <a:rPr lang="en-US" sz="1200" i="1" dirty="0">
                <a:effectLst/>
                <a:latin typeface="Arial" panose="020B0604020202020204" pitchFamily="34" charset="0"/>
                <a:ea typeface="Times New Roman" panose="02020603050405020304" pitchFamily="18" charset="0"/>
                <a:cs typeface="Arial" panose="020B0604020202020204" pitchFamily="34" charset="0"/>
              </a:rPr>
              <a:t>, um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profissional</a:t>
            </a:r>
            <a:r>
              <a:rPr lang="en-US" sz="1200" i="1" dirty="0">
                <a:effectLst/>
                <a:latin typeface="Arial" panose="020B0604020202020204" pitchFamily="34" charset="0"/>
                <a:ea typeface="Times New Roman" panose="02020603050405020304" pitchFamily="18" charset="0"/>
                <a:cs typeface="Arial" panose="020B0604020202020204" pitchFamily="34" charset="0"/>
              </a:rPr>
              <a:t> de saúde animal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pode</a:t>
            </a:r>
            <a:r>
              <a:rPr lang="en-US" sz="1200" i="1" dirty="0">
                <a:effectLst/>
                <a:latin typeface="Arial" panose="020B0604020202020204" pitchFamily="34" charset="0"/>
                <a:ea typeface="Times New Roman" panose="02020603050405020304" pitchFamily="18" charset="0"/>
                <a:cs typeface="Arial" panose="020B0604020202020204" pitchFamily="34" charset="0"/>
              </a:rPr>
              <a:t>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atribuir</a:t>
            </a:r>
            <a:r>
              <a:rPr lang="en-US" sz="1200" i="1" dirty="0">
                <a:effectLst/>
                <a:latin typeface="Arial" panose="020B0604020202020204" pitchFamily="34" charset="0"/>
                <a:ea typeface="Times New Roman" panose="02020603050405020304" pitchFamily="18" charset="0"/>
                <a:cs typeface="Arial" panose="020B0604020202020204" pitchFamily="34" charset="0"/>
              </a:rPr>
              <a:t> um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número</a:t>
            </a:r>
            <a:r>
              <a:rPr lang="en-US" sz="1200" i="1" dirty="0">
                <a:effectLst/>
                <a:latin typeface="Arial" panose="020B0604020202020204" pitchFamily="34" charset="0"/>
                <a:ea typeface="Times New Roman" panose="02020603050405020304" pitchFamily="18" charset="0"/>
                <a:cs typeface="Arial" panose="020B0604020202020204" pitchFamily="34" charset="0"/>
              </a:rPr>
              <a:t> de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identificação</a:t>
            </a:r>
            <a:r>
              <a:rPr lang="en-US" sz="1200" i="1" dirty="0">
                <a:effectLst/>
                <a:latin typeface="Arial" panose="020B0604020202020204" pitchFamily="34" charset="0"/>
                <a:ea typeface="Times New Roman" panose="02020603050405020304" pitchFamily="18" charset="0"/>
                <a:cs typeface="Arial" panose="020B0604020202020204" pitchFamily="34" charset="0"/>
              </a:rPr>
              <a:t>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único</a:t>
            </a:r>
            <a:r>
              <a:rPr lang="en-US" sz="1200" i="1" dirty="0">
                <a:effectLst/>
                <a:latin typeface="Arial" panose="020B0604020202020204" pitchFamily="34" charset="0"/>
                <a:ea typeface="Times New Roman" panose="02020603050405020304" pitchFamily="18" charset="0"/>
                <a:cs typeface="Arial" panose="020B0604020202020204" pitchFamily="34" charset="0"/>
              </a:rPr>
              <a:t> a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cada</a:t>
            </a:r>
            <a:r>
              <a:rPr lang="en-US" sz="1200" i="1" dirty="0">
                <a:effectLst/>
                <a:latin typeface="Arial" panose="020B0604020202020204" pitchFamily="34" charset="0"/>
                <a:ea typeface="Times New Roman" panose="02020603050405020304" pitchFamily="18" charset="0"/>
                <a:cs typeface="Arial" panose="020B0604020202020204" pitchFamily="34" charset="0"/>
              </a:rPr>
              <a:t> animal.</a:t>
            </a:r>
          </a:p>
          <a:p>
            <a:pPr marL="171450" marR="0" indent="-171450">
              <a:lnSpc>
                <a:spcPct val="115000"/>
              </a:lnSpc>
              <a:spcBef>
                <a:spcPts val="0"/>
              </a:spcBef>
              <a:spcAft>
                <a:spcPts val="600"/>
              </a:spcAft>
              <a:buFont typeface="Wingdings" panose="05000000000000000000" pitchFamily="2" charset="2"/>
              <a:buChar char="§"/>
            </a:pPr>
            <a:endParaRPr lang="en-US" sz="1200" i="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n-US" sz="1200" b="1" i="0" u="sng" dirty="0" err="1">
                <a:effectLst/>
                <a:latin typeface="Arial" panose="020B0604020202020204" pitchFamily="34" charset="0"/>
                <a:ea typeface="Times New Roman" panose="02020603050405020304" pitchFamily="18" charset="0"/>
                <a:cs typeface="Arial" panose="020B0604020202020204" pitchFamily="34" charset="0"/>
              </a:rPr>
              <a:t>Facilite</a:t>
            </a:r>
            <a:r>
              <a:rPr lang="en-US" sz="1200" b="1" i="0"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i="0" dirty="0">
                <a:effectLst/>
                <a:latin typeface="Arial" panose="020B0604020202020204" pitchFamily="34" charset="0"/>
                <a:ea typeface="Times New Roman" panose="02020603050405020304" pitchFamily="18" charset="0"/>
                <a:cs typeface="Arial" panose="020B0604020202020204" pitchFamily="34" charset="0"/>
              </a:rPr>
              <a:t>um breve debate </a:t>
            </a:r>
            <a:r>
              <a:rPr lang="en-US" sz="1200" i="0" dirty="0" err="1">
                <a:effectLst/>
                <a:latin typeface="Arial" panose="020B0604020202020204" pitchFamily="34" charset="0"/>
                <a:ea typeface="Times New Roman" panose="02020603050405020304" pitchFamily="18" charset="0"/>
                <a:cs typeface="Arial" panose="020B0604020202020204" pitchFamily="34" charset="0"/>
              </a:rPr>
              <a:t>utilizando</a:t>
            </a:r>
            <a:r>
              <a:rPr lang="en-US" sz="1200" i="0" dirty="0">
                <a:effectLst/>
                <a:latin typeface="Arial" panose="020B0604020202020204" pitchFamily="34" charset="0"/>
                <a:ea typeface="Times New Roman" panose="02020603050405020304" pitchFamily="18" charset="0"/>
                <a:cs typeface="Arial" panose="020B0604020202020204" pitchFamily="34" charset="0"/>
              </a:rPr>
              <a:t> </a:t>
            </a:r>
            <a:r>
              <a:rPr lang="en-US" sz="1200" i="0" dirty="0" err="1">
                <a:effectLst/>
                <a:latin typeface="Arial" panose="020B0604020202020204" pitchFamily="34" charset="0"/>
                <a:ea typeface="Times New Roman" panose="02020603050405020304" pitchFamily="18" charset="0"/>
                <a:cs typeface="Arial" panose="020B0604020202020204" pitchFamily="34" charset="0"/>
              </a:rPr>
              <a:t>estas</a:t>
            </a:r>
            <a:r>
              <a:rPr lang="en-US" sz="1200" i="0" dirty="0">
                <a:effectLst/>
                <a:latin typeface="Arial" panose="020B0604020202020204" pitchFamily="34" charset="0"/>
                <a:ea typeface="Times New Roman" panose="02020603050405020304" pitchFamily="18" charset="0"/>
                <a:cs typeface="Arial" panose="020B0604020202020204" pitchFamily="34" charset="0"/>
              </a:rPr>
              <a:t> </a:t>
            </a:r>
            <a:r>
              <a:rPr lang="en-US" sz="1200" i="0" dirty="0" err="1">
                <a:effectLst/>
                <a:latin typeface="Arial" panose="020B0604020202020204" pitchFamily="34" charset="0"/>
                <a:ea typeface="Times New Roman" panose="02020603050405020304" pitchFamily="18" charset="0"/>
                <a:cs typeface="Arial" panose="020B0604020202020204" pitchFamily="34" charset="0"/>
              </a:rPr>
              <a:t>perguntas</a:t>
            </a:r>
            <a:r>
              <a:rPr lang="en-US" sz="1200" i="0" dirty="0">
                <a:effectLst/>
                <a:latin typeface="Arial" panose="020B0604020202020204" pitchFamily="34" charset="0"/>
                <a:ea typeface="Times New Roman" panose="02020603050405020304" pitchFamily="18" charset="0"/>
                <a:cs typeface="Arial" panose="020B0604020202020204" pitchFamily="34" charset="0"/>
              </a:rPr>
              <a:t>:</a:t>
            </a:r>
            <a:endParaRPr lang="en-US" sz="1200" b="0" i="0" dirty="0">
              <a:latin typeface="Arial" panose="020B0604020202020204" pitchFamily="34" charset="0"/>
              <a:cs typeface="Arial" panose="020B0604020202020204" pitchFamily="34" charset="0"/>
            </a:endParaRPr>
          </a:p>
          <a:p>
            <a:pPr marL="685800" marR="0" lvl="1" indent="-228600">
              <a:lnSpc>
                <a:spcPct val="115000"/>
              </a:lnSpc>
              <a:spcBef>
                <a:spcPts val="0"/>
              </a:spcBef>
              <a:spcAft>
                <a:spcPts val="600"/>
              </a:spcAft>
              <a:buFont typeface="+mj-lt"/>
              <a:buAutoNum type="arabicPeriod"/>
            </a:pPr>
            <a:r>
              <a:rPr lang="en-US" sz="1200" b="0" i="0" dirty="0">
                <a:latin typeface="Arial" panose="020B0604020202020204" pitchFamily="34" charset="0"/>
                <a:cs typeface="Arial" panose="020B0604020202020204" pitchFamily="34" charset="0"/>
              </a:rPr>
              <a:t>Que </a:t>
            </a:r>
            <a:r>
              <a:rPr lang="en-US" sz="1200" b="0" i="0" dirty="0" err="1">
                <a:latin typeface="Arial" panose="020B0604020202020204" pitchFamily="34" charset="0"/>
                <a:cs typeface="Arial" panose="020B0604020202020204" pitchFamily="34" charset="0"/>
              </a:rPr>
              <a:t>tipo</a:t>
            </a:r>
            <a:r>
              <a:rPr lang="en-US" sz="1200" b="0" i="0" dirty="0">
                <a:latin typeface="Arial" panose="020B0604020202020204" pitchFamily="34" charset="0"/>
                <a:cs typeface="Arial" panose="020B0604020202020204" pitchFamily="34" charset="0"/>
              </a:rPr>
              <a:t> de </a:t>
            </a:r>
            <a:r>
              <a:rPr lang="en-US" sz="1200" b="0" i="0" dirty="0" err="1">
                <a:latin typeface="Arial" panose="020B0604020202020204" pitchFamily="34" charset="0"/>
                <a:cs typeface="Arial" panose="020B0604020202020204" pitchFamily="34" charset="0"/>
              </a:rPr>
              <a:t>relatórios</a:t>
            </a:r>
            <a:r>
              <a:rPr lang="en-US" sz="1200" b="0" i="0" dirty="0">
                <a:latin typeface="Arial" panose="020B0604020202020204" pitchFamily="34" charset="0"/>
                <a:cs typeface="Arial" panose="020B0604020202020204" pitchFamily="34" charset="0"/>
              </a:rPr>
              <a:t> </a:t>
            </a:r>
            <a:r>
              <a:rPr lang="en-US" sz="1200" b="0" i="0" dirty="0" err="1">
                <a:latin typeface="Arial" panose="020B0604020202020204" pitchFamily="34" charset="0"/>
                <a:cs typeface="Arial" panose="020B0604020202020204" pitchFamily="34" charset="0"/>
              </a:rPr>
              <a:t>são</a:t>
            </a:r>
            <a:r>
              <a:rPr lang="en-US" sz="1200" b="0" i="0" dirty="0">
                <a:latin typeface="Arial" panose="020B0604020202020204" pitchFamily="34" charset="0"/>
                <a:cs typeface="Arial" panose="020B0604020202020204" pitchFamily="34" charset="0"/>
              </a:rPr>
              <a:t> </a:t>
            </a:r>
            <a:r>
              <a:rPr lang="en-US" sz="1200" b="0" i="0" dirty="0" err="1">
                <a:latin typeface="Arial" panose="020B0604020202020204" pitchFamily="34" charset="0"/>
                <a:cs typeface="Arial" panose="020B0604020202020204" pitchFamily="34" charset="0"/>
              </a:rPr>
              <a:t>elaborados</a:t>
            </a:r>
            <a:r>
              <a:rPr lang="en-US" sz="1200" b="0" i="0" dirty="0">
                <a:latin typeface="Arial" panose="020B0604020202020204" pitchFamily="34" charset="0"/>
                <a:cs typeface="Arial" panose="020B0604020202020204" pitchFamily="34" charset="0"/>
              </a:rPr>
              <a:t> a </a:t>
            </a:r>
            <a:r>
              <a:rPr lang="en-US" sz="1200" b="0" i="0" dirty="0" err="1">
                <a:latin typeface="Arial" panose="020B0604020202020204" pitchFamily="34" charset="0"/>
                <a:cs typeface="Arial" panose="020B0604020202020204" pitchFamily="34" charset="0"/>
              </a:rPr>
              <a:t>nível</a:t>
            </a:r>
            <a:r>
              <a:rPr lang="en-US" sz="1200" b="0" i="0" dirty="0">
                <a:latin typeface="Arial" panose="020B0604020202020204" pitchFamily="34" charset="0"/>
                <a:cs typeface="Arial" panose="020B0604020202020204" pitchFamily="34" charset="0"/>
              </a:rPr>
              <a:t> local, </a:t>
            </a:r>
            <a:r>
              <a:rPr lang="en-US" sz="1200" b="0" i="0" dirty="0" err="1">
                <a:latin typeface="Arial" panose="020B0604020202020204" pitchFamily="34" charset="0"/>
                <a:cs typeface="Arial" panose="020B0604020202020204" pitchFamily="34" charset="0"/>
              </a:rPr>
              <a:t>subnacional</a:t>
            </a:r>
            <a:r>
              <a:rPr lang="en-US" sz="1200" b="0" i="0" dirty="0">
                <a:latin typeface="Arial" panose="020B0604020202020204" pitchFamily="34" charset="0"/>
                <a:cs typeface="Arial" panose="020B0604020202020204" pitchFamily="34" charset="0"/>
              </a:rPr>
              <a:t> e </a:t>
            </a:r>
            <a:r>
              <a:rPr lang="en-US" sz="1200" b="0" i="0" dirty="0" err="1">
                <a:latin typeface="Arial" panose="020B0604020202020204" pitchFamily="34" charset="0"/>
                <a:cs typeface="Arial" panose="020B0604020202020204" pitchFamily="34" charset="0"/>
              </a:rPr>
              <a:t>nacional</a:t>
            </a:r>
            <a:r>
              <a:rPr lang="en-US" sz="1200" b="0" i="0" dirty="0">
                <a:latin typeface="Arial" panose="020B0604020202020204" pitchFamily="34" charset="0"/>
                <a:cs typeface="Arial" panose="020B0604020202020204" pitchFamily="34" charset="0"/>
              </a:rPr>
              <a:t>? </a:t>
            </a:r>
          </a:p>
          <a:p>
            <a:pPr marL="1143000" marR="0" lvl="2" indent="-228600">
              <a:lnSpc>
                <a:spcPct val="115000"/>
              </a:lnSpc>
              <a:spcBef>
                <a:spcPts val="0"/>
              </a:spcBef>
              <a:spcAft>
                <a:spcPts val="600"/>
              </a:spcAft>
              <a:buFont typeface="+mj-lt"/>
              <a:buAutoNum type="alphaLcPeriod"/>
            </a:pPr>
            <a:r>
              <a:rPr lang="en-US" sz="1200" b="0" i="0" dirty="0" err="1">
                <a:latin typeface="Arial" panose="020B0604020202020204" pitchFamily="34" charset="0"/>
                <a:cs typeface="Arial" panose="020B0604020202020204" pitchFamily="34" charset="0"/>
              </a:rPr>
              <a:t>Porquê</a:t>
            </a:r>
            <a:r>
              <a:rPr lang="en-US" sz="1200" b="0" i="0" dirty="0">
                <a:latin typeface="Arial" panose="020B0604020202020204" pitchFamily="34" charset="0"/>
                <a:cs typeface="Arial" panose="020B0604020202020204" pitchFamily="34" charset="0"/>
              </a:rPr>
              <a:t>?</a:t>
            </a:r>
          </a:p>
          <a:p>
            <a:pPr marL="457200" marR="0" lvl="1" indent="0">
              <a:lnSpc>
                <a:spcPct val="115000"/>
              </a:lnSpc>
              <a:spcBef>
                <a:spcPts val="0"/>
              </a:spcBef>
              <a:spcAft>
                <a:spcPts val="600"/>
              </a:spcAft>
              <a:buFont typeface="Arial" panose="020B0604020202020204" pitchFamily="34" charset="0"/>
              <a:buNone/>
            </a:pPr>
            <a:endParaRPr lang="en-US" sz="1200" b="0" i="1" dirty="0">
              <a:latin typeface="Arial" panose="020B0604020202020204" pitchFamily="34" charset="0"/>
              <a:ea typeface="Quattrocento Sans"/>
              <a:cs typeface="Arial" panose="020B0604020202020204" pitchFamily="34" charset="0"/>
              <a:sym typeface="Quattrocento Sans"/>
            </a:endParaRPr>
          </a:p>
          <a:p>
            <a:pPr marL="171450" marR="0" lvl="0" indent="-171450">
              <a:lnSpc>
                <a:spcPct val="115000"/>
              </a:lnSpc>
              <a:spcBef>
                <a:spcPts val="0"/>
              </a:spcBef>
              <a:spcAft>
                <a:spcPts val="600"/>
              </a:spcAft>
              <a:buFont typeface="Wingdings" panose="05000000000000000000" pitchFamily="2" charset="2"/>
              <a:buChar char="v"/>
            </a:pPr>
            <a:r>
              <a:rPr lang="en-US" sz="1200" b="1" i="1" dirty="0" err="1">
                <a:latin typeface="Arial" panose="020B0604020202020204" pitchFamily="34" charset="0"/>
                <a:ea typeface="Quattrocento Sans"/>
                <a:cs typeface="Arial" panose="020B0604020202020204" pitchFamily="34" charset="0"/>
                <a:sym typeface="Quattrocento Sans"/>
              </a:rPr>
              <a:t>Respostas</a:t>
            </a:r>
            <a:r>
              <a:rPr lang="en-US" sz="1200" b="1" i="1" dirty="0">
                <a:latin typeface="Arial" panose="020B0604020202020204" pitchFamily="34" charset="0"/>
                <a:ea typeface="Quattrocento Sans"/>
                <a:cs typeface="Arial" panose="020B0604020202020204" pitchFamily="34" charset="0"/>
                <a:sym typeface="Quattrocento Sans"/>
              </a:rPr>
              <a:t> </a:t>
            </a:r>
            <a:r>
              <a:rPr lang="en-US" sz="1200" b="1" i="1" dirty="0" err="1">
                <a:latin typeface="Arial" panose="020B0604020202020204" pitchFamily="34" charset="0"/>
                <a:ea typeface="Quattrocento Sans"/>
                <a:cs typeface="Arial" panose="020B0604020202020204" pitchFamily="34" charset="0"/>
                <a:sym typeface="Quattrocento Sans"/>
              </a:rPr>
              <a:t>possíveis</a:t>
            </a:r>
            <a:r>
              <a:rPr lang="en-US" sz="1200" b="1" i="1" dirty="0">
                <a:latin typeface="Arial" panose="020B0604020202020204" pitchFamily="34" charset="0"/>
                <a:ea typeface="Quattrocento Sans"/>
                <a:cs typeface="Arial" panose="020B0604020202020204" pitchFamily="34" charset="0"/>
                <a:sym typeface="Quattrocento Sans"/>
              </a:rPr>
              <a:t>: </a:t>
            </a:r>
          </a:p>
          <a:p>
            <a:pPr marL="457200" marR="0" lvl="0"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200" b="1" i="1" dirty="0">
                <a:solidFill>
                  <a:schemeClr val="tx1"/>
                </a:solidFill>
                <a:latin typeface="Arial" panose="020B0604020202020204" pitchFamily="34" charset="0"/>
                <a:ea typeface="Quattrocento Sans"/>
                <a:cs typeface="Arial" panose="020B0604020202020204" pitchFamily="34" charset="0"/>
                <a:sym typeface="Quattrocento Sans"/>
              </a:rPr>
              <a:t>As </a:t>
            </a:r>
            <a:r>
              <a:rPr lang="en-US" sz="1200" b="1" i="1" dirty="0" err="1">
                <a:solidFill>
                  <a:schemeClr val="tx1"/>
                </a:solidFill>
                <a:latin typeface="Arial" panose="020B0604020202020204" pitchFamily="34" charset="0"/>
                <a:ea typeface="Quattrocento Sans"/>
                <a:cs typeface="Arial" panose="020B0604020202020204" pitchFamily="34" charset="0"/>
                <a:sym typeface="Quattrocento Sans"/>
              </a:rPr>
              <a:t>investigações</a:t>
            </a:r>
            <a:r>
              <a:rPr lang="en-US" sz="1200" b="1" i="1" dirty="0">
                <a:solidFill>
                  <a:schemeClr val="tx1"/>
                </a:solidFill>
                <a:latin typeface="Arial" panose="020B0604020202020204" pitchFamily="34" charset="0"/>
                <a:ea typeface="Quattrocento Sans"/>
                <a:cs typeface="Arial" panose="020B0604020202020204" pitchFamily="34" charset="0"/>
                <a:sym typeface="Quattrocento Sans"/>
              </a:rPr>
              <a:t> de </a:t>
            </a:r>
            <a:r>
              <a:rPr lang="en-US" sz="1200" b="1" i="1" dirty="0" err="1">
                <a:solidFill>
                  <a:schemeClr val="tx1"/>
                </a:solidFill>
                <a:latin typeface="Arial" panose="020B0604020202020204" pitchFamily="34" charset="0"/>
                <a:ea typeface="Quattrocento Sans"/>
                <a:cs typeface="Arial" panose="020B0604020202020204" pitchFamily="34" charset="0"/>
                <a:sym typeface="Quattrocento Sans"/>
              </a:rPr>
              <a:t>casos</a:t>
            </a:r>
            <a:r>
              <a:rPr lang="en-US" sz="1200" b="1" i="1" dirty="0">
                <a:solidFill>
                  <a:schemeClr val="tx1"/>
                </a:solidFill>
                <a:latin typeface="Arial" panose="020B0604020202020204" pitchFamily="34" charset="0"/>
                <a:ea typeface="Quattrocento Sans"/>
                <a:cs typeface="Arial" panose="020B0604020202020204" pitchFamily="34" charset="0"/>
                <a:sym typeface="Quattrocento Sans"/>
              </a:rPr>
              <a:t> e a </a:t>
            </a:r>
            <a:r>
              <a:rPr lang="en-US" sz="1200" b="1" i="1" dirty="0" err="1">
                <a:solidFill>
                  <a:schemeClr val="tx1"/>
                </a:solidFill>
                <a:latin typeface="Arial" panose="020B0604020202020204" pitchFamily="34" charset="0"/>
                <a:ea typeface="Quattrocento Sans"/>
                <a:cs typeface="Arial" panose="020B0604020202020204" pitchFamily="34" charset="0"/>
                <a:sym typeface="Quattrocento Sans"/>
              </a:rPr>
              <a:t>localização</a:t>
            </a:r>
            <a:r>
              <a:rPr lang="en-US" sz="1200" b="1" i="1" dirty="0">
                <a:solidFill>
                  <a:schemeClr val="tx1"/>
                </a:solidFill>
                <a:latin typeface="Arial" panose="020B0604020202020204" pitchFamily="34" charset="0"/>
                <a:ea typeface="Quattrocento Sans"/>
                <a:cs typeface="Arial" panose="020B0604020202020204" pitchFamily="34" charset="0"/>
                <a:sym typeface="Quattrocento Sans"/>
              </a:rPr>
              <a:t> de </a:t>
            </a:r>
            <a:r>
              <a:rPr lang="en-US" sz="1200" b="1" i="1" dirty="0" err="1">
                <a:solidFill>
                  <a:schemeClr val="tx1"/>
                </a:solidFill>
                <a:latin typeface="Arial" panose="020B0604020202020204" pitchFamily="34" charset="0"/>
                <a:ea typeface="Quattrocento Sans"/>
                <a:cs typeface="Arial" panose="020B0604020202020204" pitchFamily="34" charset="0"/>
                <a:sym typeface="Quattrocento Sans"/>
              </a:rPr>
              <a:t>contactos</a:t>
            </a:r>
            <a:r>
              <a:rPr lang="en-US" sz="1200" b="1" i="1" dirty="0">
                <a:solidFill>
                  <a:schemeClr val="tx1"/>
                </a:solidFill>
                <a:latin typeface="Arial" panose="020B0604020202020204" pitchFamily="34" charset="0"/>
                <a:ea typeface="Quattrocento Sans"/>
                <a:cs typeface="Arial" panose="020B0604020202020204" pitchFamily="34" charset="0"/>
                <a:sym typeface="Quattrocento Sans"/>
              </a:rPr>
              <a:t> </a:t>
            </a:r>
            <a:r>
              <a:rPr lang="en-US" sz="1200" b="1" i="1" dirty="0" err="1">
                <a:solidFill>
                  <a:schemeClr val="tx1"/>
                </a:solidFill>
                <a:latin typeface="Arial" panose="020B0604020202020204" pitchFamily="34" charset="0"/>
                <a:ea typeface="Quattrocento Sans"/>
                <a:cs typeface="Arial" panose="020B0604020202020204" pitchFamily="34" charset="0"/>
                <a:sym typeface="Quattrocento Sans"/>
              </a:rPr>
              <a:t>são</a:t>
            </a:r>
            <a:r>
              <a:rPr lang="en-US" sz="1200" b="1" i="1" dirty="0">
                <a:solidFill>
                  <a:schemeClr val="tx1"/>
                </a:solidFill>
                <a:latin typeface="Arial" panose="020B0604020202020204" pitchFamily="34" charset="0"/>
                <a:ea typeface="Quattrocento Sans"/>
                <a:cs typeface="Arial" panose="020B0604020202020204" pitchFamily="34" charset="0"/>
                <a:sym typeface="Quattrocento Sans"/>
              </a:rPr>
              <a:t> </a:t>
            </a:r>
            <a:r>
              <a:rPr lang="en-US" sz="1200" b="1" i="1" dirty="0" err="1">
                <a:solidFill>
                  <a:schemeClr val="tx1"/>
                </a:solidFill>
                <a:latin typeface="Arial" panose="020B0604020202020204" pitchFamily="34" charset="0"/>
                <a:ea typeface="Quattrocento Sans"/>
                <a:cs typeface="Arial" panose="020B0604020202020204" pitchFamily="34" charset="0"/>
                <a:sym typeface="Quattrocento Sans"/>
              </a:rPr>
              <a:t>feitas</a:t>
            </a:r>
            <a:r>
              <a:rPr lang="en-US" sz="1200" b="1" i="1" dirty="0">
                <a:solidFill>
                  <a:schemeClr val="tx1"/>
                </a:solidFill>
                <a:latin typeface="Arial" panose="020B0604020202020204" pitchFamily="34" charset="0"/>
                <a:ea typeface="Quattrocento Sans"/>
                <a:cs typeface="Arial" panose="020B0604020202020204" pitchFamily="34" charset="0"/>
                <a:sym typeface="Quattrocento Sans"/>
              </a:rPr>
              <a:t> a </a:t>
            </a:r>
            <a:r>
              <a:rPr lang="en-US" sz="1200" b="1" i="1" dirty="0" err="1">
                <a:solidFill>
                  <a:schemeClr val="tx1"/>
                </a:solidFill>
                <a:latin typeface="Arial" panose="020B0604020202020204" pitchFamily="34" charset="0"/>
                <a:ea typeface="Quattrocento Sans"/>
                <a:cs typeface="Arial" panose="020B0604020202020204" pitchFamily="34" charset="0"/>
                <a:sym typeface="Quattrocento Sans"/>
              </a:rPr>
              <a:t>nível</a:t>
            </a:r>
            <a:r>
              <a:rPr lang="en-US" sz="1200" b="1" i="1" dirty="0">
                <a:solidFill>
                  <a:schemeClr val="tx1"/>
                </a:solidFill>
                <a:latin typeface="Arial" panose="020B0604020202020204" pitchFamily="34" charset="0"/>
                <a:ea typeface="Quattrocento Sans"/>
                <a:cs typeface="Arial" panose="020B0604020202020204" pitchFamily="34" charset="0"/>
                <a:sym typeface="Quattrocento Sans"/>
              </a:rPr>
              <a:t> local, </a:t>
            </a:r>
            <a:r>
              <a:rPr lang="en-US" sz="1200" b="1" i="1" dirty="0" err="1">
                <a:solidFill>
                  <a:schemeClr val="tx1"/>
                </a:solidFill>
                <a:latin typeface="Arial" panose="020B0604020202020204" pitchFamily="34" charset="0"/>
                <a:ea typeface="Quattrocento Sans"/>
                <a:cs typeface="Arial" panose="020B0604020202020204" pitchFamily="34" charset="0"/>
                <a:sym typeface="Quattrocento Sans"/>
              </a:rPr>
              <a:t>pelo</a:t>
            </a:r>
            <a:r>
              <a:rPr lang="en-US" sz="1200" b="1" i="1" dirty="0">
                <a:solidFill>
                  <a:schemeClr val="tx1"/>
                </a:solidFill>
                <a:latin typeface="Arial" panose="020B0604020202020204" pitchFamily="34" charset="0"/>
                <a:ea typeface="Quattrocento Sans"/>
                <a:cs typeface="Arial" panose="020B0604020202020204" pitchFamily="34" charset="0"/>
                <a:sym typeface="Quattrocento Sans"/>
              </a:rPr>
              <a:t> que </a:t>
            </a:r>
            <a:r>
              <a:rPr lang="en-US" sz="1200" b="1" i="1" dirty="0" err="1">
                <a:solidFill>
                  <a:schemeClr val="tx1"/>
                </a:solidFill>
                <a:latin typeface="Arial" panose="020B0604020202020204" pitchFamily="34" charset="0"/>
                <a:ea typeface="Quattrocento Sans"/>
                <a:cs typeface="Arial" panose="020B0604020202020204" pitchFamily="34" charset="0"/>
                <a:sym typeface="Quattrocento Sans"/>
              </a:rPr>
              <a:t>são</a:t>
            </a:r>
            <a:r>
              <a:rPr lang="en-US" sz="1200" b="1" i="1" dirty="0">
                <a:solidFill>
                  <a:schemeClr val="tx1"/>
                </a:solidFill>
                <a:latin typeface="Arial" panose="020B0604020202020204" pitchFamily="34" charset="0"/>
                <a:ea typeface="Quattrocento Sans"/>
                <a:cs typeface="Arial" panose="020B0604020202020204" pitchFamily="34" charset="0"/>
                <a:sym typeface="Quattrocento Sans"/>
              </a:rPr>
              <a:t> </a:t>
            </a:r>
            <a:r>
              <a:rPr lang="en-US" sz="1200" b="1" i="1" dirty="0" err="1">
                <a:solidFill>
                  <a:schemeClr val="tx1"/>
                </a:solidFill>
                <a:latin typeface="Arial" panose="020B0604020202020204" pitchFamily="34" charset="0"/>
                <a:ea typeface="Quattrocento Sans"/>
                <a:cs typeface="Arial" panose="020B0604020202020204" pitchFamily="34" charset="0"/>
                <a:sym typeface="Quattrocento Sans"/>
              </a:rPr>
              <a:t>necessários</a:t>
            </a:r>
            <a:r>
              <a:rPr lang="en-US" sz="1200" b="1" i="1" dirty="0">
                <a:solidFill>
                  <a:schemeClr val="tx1"/>
                </a:solidFill>
                <a:latin typeface="Arial" panose="020B0604020202020204" pitchFamily="34" charset="0"/>
                <a:ea typeface="Quattrocento Sans"/>
                <a:cs typeface="Arial" panose="020B0604020202020204" pitchFamily="34" charset="0"/>
                <a:sym typeface="Quattrocento Sans"/>
              </a:rPr>
              <a:t> dados </a:t>
            </a:r>
            <a:r>
              <a:rPr lang="en-US" sz="1200" b="1" i="1" dirty="0" err="1">
                <a:solidFill>
                  <a:schemeClr val="tx1"/>
                </a:solidFill>
                <a:latin typeface="Arial" panose="020B0604020202020204" pitchFamily="34" charset="0"/>
                <a:ea typeface="Quattrocento Sans"/>
                <a:cs typeface="Arial" panose="020B0604020202020204" pitchFamily="34" charset="0"/>
                <a:sym typeface="Quattrocento Sans"/>
              </a:rPr>
              <a:t>identificáveis</a:t>
            </a:r>
            <a:r>
              <a:rPr lang="en-US" sz="1200" b="1" i="1" dirty="0">
                <a:solidFill>
                  <a:schemeClr val="tx1"/>
                </a:solidFill>
                <a:latin typeface="Arial" panose="020B0604020202020204" pitchFamily="34" charset="0"/>
                <a:ea typeface="Quattrocento Sans"/>
                <a:cs typeface="Arial" panose="020B0604020202020204" pitchFamily="34" charset="0"/>
                <a:sym typeface="Quattrocento Sans"/>
              </a:rPr>
              <a:t>. </a:t>
            </a:r>
          </a:p>
          <a:p>
            <a:pPr marL="457200" marR="0" lvl="0"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200" b="1" i="1" dirty="0">
                <a:solidFill>
                  <a:schemeClr val="tx1"/>
                </a:solidFill>
                <a:latin typeface="Arial" panose="020B0604020202020204" pitchFamily="34" charset="0"/>
                <a:ea typeface="Quattrocento Sans"/>
                <a:cs typeface="Arial" panose="020B0604020202020204" pitchFamily="34" charset="0"/>
                <a:sym typeface="Quattrocento Sans"/>
              </a:rPr>
              <a:t>No </a:t>
            </a:r>
            <a:r>
              <a:rPr lang="en-US" sz="1200" b="1" i="1" dirty="0" err="1">
                <a:solidFill>
                  <a:schemeClr val="tx1"/>
                </a:solidFill>
                <a:latin typeface="Arial" panose="020B0604020202020204" pitchFamily="34" charset="0"/>
                <a:ea typeface="Quattrocento Sans"/>
                <a:cs typeface="Arial" panose="020B0604020202020204" pitchFamily="34" charset="0"/>
                <a:sym typeface="Quattrocento Sans"/>
              </a:rPr>
              <a:t>entanto</a:t>
            </a:r>
            <a:r>
              <a:rPr lang="en-US" sz="1200" b="1" i="1" dirty="0">
                <a:solidFill>
                  <a:schemeClr val="tx1"/>
                </a:solidFill>
                <a:latin typeface="Arial" panose="020B0604020202020204" pitchFamily="34" charset="0"/>
                <a:ea typeface="Quattrocento Sans"/>
                <a:cs typeface="Arial" panose="020B0604020202020204" pitchFamily="34" charset="0"/>
                <a:sym typeface="Quattrocento Sans"/>
              </a:rPr>
              <a:t>, a </a:t>
            </a:r>
            <a:r>
              <a:rPr lang="en-US" sz="1200" b="1" i="1" dirty="0" err="1">
                <a:solidFill>
                  <a:schemeClr val="tx1"/>
                </a:solidFill>
                <a:latin typeface="Arial" panose="020B0604020202020204" pitchFamily="34" charset="0"/>
                <a:ea typeface="Quattrocento Sans"/>
                <a:cs typeface="Arial" panose="020B0604020202020204" pitchFamily="34" charset="0"/>
                <a:sym typeface="Quattrocento Sans"/>
              </a:rPr>
              <a:t>nível</a:t>
            </a:r>
            <a:r>
              <a:rPr lang="en-US" sz="1200" b="1" i="1" dirty="0">
                <a:solidFill>
                  <a:schemeClr val="tx1"/>
                </a:solidFill>
                <a:latin typeface="Arial" panose="020B0604020202020204" pitchFamily="34" charset="0"/>
                <a:ea typeface="Quattrocento Sans"/>
                <a:cs typeface="Arial" panose="020B0604020202020204" pitchFamily="34" charset="0"/>
                <a:sym typeface="Quattrocento Sans"/>
              </a:rPr>
              <a:t> </a:t>
            </a:r>
            <a:r>
              <a:rPr lang="en-US" sz="1200" b="1" i="1" dirty="0" err="1">
                <a:solidFill>
                  <a:schemeClr val="tx1"/>
                </a:solidFill>
                <a:latin typeface="Arial" panose="020B0604020202020204" pitchFamily="34" charset="0"/>
                <a:ea typeface="Quattrocento Sans"/>
                <a:cs typeface="Arial" panose="020B0604020202020204" pitchFamily="34" charset="0"/>
                <a:sym typeface="Quattrocento Sans"/>
              </a:rPr>
              <a:t>nacional</a:t>
            </a:r>
            <a:r>
              <a:rPr lang="en-US" sz="1200" b="1" i="1" dirty="0">
                <a:solidFill>
                  <a:schemeClr val="tx1"/>
                </a:solidFill>
                <a:latin typeface="Arial" panose="020B0604020202020204" pitchFamily="34" charset="0"/>
                <a:ea typeface="Quattrocento Sans"/>
                <a:cs typeface="Arial" panose="020B0604020202020204" pitchFamily="34" charset="0"/>
                <a:sym typeface="Quattrocento Sans"/>
              </a:rPr>
              <a:t>, </a:t>
            </a:r>
            <a:r>
              <a:rPr lang="en-US" sz="1200" b="1" i="1" dirty="0" err="1">
                <a:solidFill>
                  <a:schemeClr val="tx1"/>
                </a:solidFill>
                <a:latin typeface="Arial" panose="020B0604020202020204" pitchFamily="34" charset="0"/>
                <a:ea typeface="Quattrocento Sans"/>
                <a:cs typeface="Arial" panose="020B0604020202020204" pitchFamily="34" charset="0"/>
                <a:sym typeface="Quattrocento Sans"/>
              </a:rPr>
              <a:t>são</a:t>
            </a:r>
            <a:r>
              <a:rPr lang="en-US" sz="1200" b="1" i="1" dirty="0">
                <a:solidFill>
                  <a:schemeClr val="tx1"/>
                </a:solidFill>
                <a:latin typeface="Arial" panose="020B0604020202020204" pitchFamily="34" charset="0"/>
                <a:ea typeface="Quattrocento Sans"/>
                <a:cs typeface="Arial" panose="020B0604020202020204" pitchFamily="34" charset="0"/>
                <a:sym typeface="Quattrocento Sans"/>
              </a:rPr>
              <a:t> </a:t>
            </a:r>
            <a:r>
              <a:rPr lang="en-US" sz="1200" b="1" i="1" dirty="0" err="1">
                <a:solidFill>
                  <a:schemeClr val="tx1"/>
                </a:solidFill>
                <a:latin typeface="Arial" panose="020B0604020202020204" pitchFamily="34" charset="0"/>
                <a:ea typeface="Quattrocento Sans"/>
                <a:cs typeface="Arial" panose="020B0604020202020204" pitchFamily="34" charset="0"/>
                <a:sym typeface="Quattrocento Sans"/>
              </a:rPr>
              <a:t>necessários</a:t>
            </a:r>
            <a:r>
              <a:rPr lang="en-US" sz="1200" b="1" i="1" dirty="0">
                <a:solidFill>
                  <a:schemeClr val="tx1"/>
                </a:solidFill>
                <a:latin typeface="Arial" panose="020B0604020202020204" pitchFamily="34" charset="0"/>
                <a:ea typeface="Quattrocento Sans"/>
                <a:cs typeface="Arial" panose="020B0604020202020204" pitchFamily="34" charset="0"/>
                <a:sym typeface="Quattrocento Sans"/>
              </a:rPr>
              <a:t> dados </a:t>
            </a:r>
            <a:r>
              <a:rPr lang="en-US" sz="1200" b="1" i="1" dirty="0" err="1">
                <a:solidFill>
                  <a:schemeClr val="tx1"/>
                </a:solidFill>
                <a:latin typeface="Arial" panose="020B0604020202020204" pitchFamily="34" charset="0"/>
                <a:ea typeface="Quattrocento Sans"/>
                <a:cs typeface="Arial" panose="020B0604020202020204" pitchFamily="34" charset="0"/>
                <a:sym typeface="Quattrocento Sans"/>
              </a:rPr>
              <a:t>agregados</a:t>
            </a:r>
            <a:r>
              <a:rPr lang="en-US" sz="1200" b="1" i="1" dirty="0">
                <a:solidFill>
                  <a:schemeClr val="tx1"/>
                </a:solidFill>
                <a:latin typeface="Arial" panose="020B0604020202020204" pitchFamily="34" charset="0"/>
                <a:ea typeface="Quattrocento Sans"/>
                <a:cs typeface="Arial" panose="020B0604020202020204" pitchFamily="34" charset="0"/>
                <a:sym typeface="Quattrocento Sans"/>
              </a:rPr>
              <a:t> de </a:t>
            </a:r>
            <a:r>
              <a:rPr lang="en-US" sz="1200" b="1" i="1" dirty="0" err="1">
                <a:solidFill>
                  <a:schemeClr val="tx1"/>
                </a:solidFill>
                <a:latin typeface="Arial" panose="020B0604020202020204" pitchFamily="34" charset="0"/>
                <a:ea typeface="Quattrocento Sans"/>
                <a:cs typeface="Arial" panose="020B0604020202020204" pitchFamily="34" charset="0"/>
                <a:sym typeface="Quattrocento Sans"/>
              </a:rPr>
              <a:t>cada</a:t>
            </a:r>
            <a:r>
              <a:rPr lang="en-US" sz="1200" b="1" i="1" dirty="0">
                <a:solidFill>
                  <a:schemeClr val="tx1"/>
                </a:solidFill>
                <a:latin typeface="Arial" panose="020B0604020202020204" pitchFamily="34" charset="0"/>
                <a:ea typeface="Quattrocento Sans"/>
                <a:cs typeface="Arial" panose="020B0604020202020204" pitchFamily="34" charset="0"/>
                <a:sym typeface="Quattrocento Sans"/>
              </a:rPr>
              <a:t> </a:t>
            </a:r>
            <a:r>
              <a:rPr lang="en-US" sz="1200" b="1" i="1" dirty="0" err="1">
                <a:solidFill>
                  <a:schemeClr val="tx1"/>
                </a:solidFill>
                <a:latin typeface="Arial" panose="020B0604020202020204" pitchFamily="34" charset="0"/>
                <a:ea typeface="Quattrocento Sans"/>
                <a:cs typeface="Arial" panose="020B0604020202020204" pitchFamily="34" charset="0"/>
                <a:sym typeface="Quattrocento Sans"/>
              </a:rPr>
              <a:t>jurisdição</a:t>
            </a:r>
            <a:r>
              <a:rPr lang="en-US" sz="1200" b="1" i="1" dirty="0">
                <a:solidFill>
                  <a:schemeClr val="tx1"/>
                </a:solidFill>
                <a:latin typeface="Arial" panose="020B0604020202020204" pitchFamily="34" charset="0"/>
                <a:ea typeface="Quattrocento Sans"/>
                <a:cs typeface="Arial" panose="020B0604020202020204" pitchFamily="34" charset="0"/>
                <a:sym typeface="Quattrocento Sans"/>
              </a:rPr>
              <a:t> para </a:t>
            </a:r>
            <a:r>
              <a:rPr lang="en-US" sz="1200" b="1" i="1" dirty="0" err="1">
                <a:solidFill>
                  <a:schemeClr val="tx1"/>
                </a:solidFill>
                <a:latin typeface="Arial" panose="020B0604020202020204" pitchFamily="34" charset="0"/>
                <a:ea typeface="Quattrocento Sans"/>
                <a:cs typeface="Arial" panose="020B0604020202020204" pitchFamily="34" charset="0"/>
                <a:sym typeface="Quattrocento Sans"/>
              </a:rPr>
              <a:t>tomar</a:t>
            </a:r>
            <a:r>
              <a:rPr lang="en-US" sz="1200" b="1" i="1" dirty="0">
                <a:solidFill>
                  <a:schemeClr val="tx1"/>
                </a:solidFill>
                <a:latin typeface="Arial" panose="020B0604020202020204" pitchFamily="34" charset="0"/>
                <a:ea typeface="Quattrocento Sans"/>
                <a:cs typeface="Arial" panose="020B0604020202020204" pitchFamily="34" charset="0"/>
                <a:sym typeface="Quattrocento Sans"/>
              </a:rPr>
              <a:t> </a:t>
            </a:r>
            <a:r>
              <a:rPr lang="en-US" sz="1200" b="1" i="1" dirty="0" err="1">
                <a:solidFill>
                  <a:schemeClr val="tx1"/>
                </a:solidFill>
                <a:latin typeface="Arial" panose="020B0604020202020204" pitchFamily="34" charset="0"/>
                <a:ea typeface="Quattrocento Sans"/>
                <a:cs typeface="Arial" panose="020B0604020202020204" pitchFamily="34" charset="0"/>
                <a:sym typeface="Quattrocento Sans"/>
              </a:rPr>
              <a:t>decisões</a:t>
            </a:r>
            <a:r>
              <a:rPr lang="en-US" sz="1200" b="1" i="1" dirty="0">
                <a:solidFill>
                  <a:schemeClr val="tx1"/>
                </a:solidFill>
                <a:latin typeface="Arial" panose="020B0604020202020204" pitchFamily="34" charset="0"/>
                <a:ea typeface="Quattrocento Sans"/>
                <a:cs typeface="Arial" panose="020B0604020202020204" pitchFamily="34" charset="0"/>
                <a:sym typeface="Quattrocento Sans"/>
              </a:rPr>
              <a:t> </a:t>
            </a:r>
            <a:r>
              <a:rPr lang="en-US" sz="1200" b="1" i="1" dirty="0" err="1">
                <a:solidFill>
                  <a:schemeClr val="tx1"/>
                </a:solidFill>
                <a:latin typeface="Arial" panose="020B0604020202020204" pitchFamily="34" charset="0"/>
                <a:ea typeface="Quattrocento Sans"/>
                <a:cs typeface="Arial" panose="020B0604020202020204" pitchFamily="34" charset="0"/>
                <a:sym typeface="Quattrocento Sans"/>
              </a:rPr>
              <a:t>sobre</a:t>
            </a:r>
            <a:r>
              <a:rPr lang="en-US" sz="1200" b="1" i="1" dirty="0">
                <a:solidFill>
                  <a:schemeClr val="tx1"/>
                </a:solidFill>
                <a:latin typeface="Arial" panose="020B0604020202020204" pitchFamily="34" charset="0"/>
                <a:ea typeface="Quattrocento Sans"/>
                <a:cs typeface="Arial" panose="020B0604020202020204" pitchFamily="34" charset="0"/>
                <a:sym typeface="Quattrocento Sans"/>
              </a:rPr>
              <a:t> a </a:t>
            </a:r>
            <a:r>
              <a:rPr lang="en-US" sz="1200" b="1" i="1" dirty="0" err="1">
                <a:solidFill>
                  <a:schemeClr val="tx1"/>
                </a:solidFill>
                <a:latin typeface="Arial" panose="020B0604020202020204" pitchFamily="34" charset="0"/>
                <a:ea typeface="Quattrocento Sans"/>
                <a:cs typeface="Arial" panose="020B0604020202020204" pitchFamily="34" charset="0"/>
                <a:sym typeface="Quattrocento Sans"/>
              </a:rPr>
              <a:t>afetação</a:t>
            </a:r>
            <a:r>
              <a:rPr lang="en-US" sz="1200" b="1" i="1" dirty="0">
                <a:solidFill>
                  <a:schemeClr val="tx1"/>
                </a:solidFill>
                <a:latin typeface="Arial" panose="020B0604020202020204" pitchFamily="34" charset="0"/>
                <a:ea typeface="Quattrocento Sans"/>
                <a:cs typeface="Arial" panose="020B0604020202020204" pitchFamily="34" charset="0"/>
                <a:sym typeface="Quattrocento Sans"/>
              </a:rPr>
              <a:t> de </a:t>
            </a:r>
            <a:r>
              <a:rPr lang="en-US" sz="1200" b="1" i="1" dirty="0" err="1">
                <a:solidFill>
                  <a:schemeClr val="tx1"/>
                </a:solidFill>
                <a:latin typeface="Arial" panose="020B0604020202020204" pitchFamily="34" charset="0"/>
                <a:ea typeface="Quattrocento Sans"/>
                <a:cs typeface="Arial" panose="020B0604020202020204" pitchFamily="34" charset="0"/>
                <a:sym typeface="Quattrocento Sans"/>
              </a:rPr>
              <a:t>recursos</a:t>
            </a:r>
            <a:r>
              <a:rPr lang="en-US" sz="1200" b="1" i="1" dirty="0">
                <a:solidFill>
                  <a:schemeClr val="tx1"/>
                </a:solidFill>
                <a:latin typeface="Arial" panose="020B0604020202020204" pitchFamily="34" charset="0"/>
                <a:ea typeface="Quattrocento Sans"/>
                <a:cs typeface="Arial" panose="020B0604020202020204" pitchFamily="34" charset="0"/>
                <a:sym typeface="Quattrocento Sans"/>
              </a:rPr>
              <a:t> (</a:t>
            </a:r>
            <a:r>
              <a:rPr lang="en-US" sz="1200" b="1" i="1" dirty="0" err="1">
                <a:solidFill>
                  <a:schemeClr val="tx1"/>
                </a:solidFill>
                <a:latin typeface="Arial" panose="020B0604020202020204" pitchFamily="34" charset="0"/>
                <a:ea typeface="Quattrocento Sans"/>
                <a:cs typeface="Arial" panose="020B0604020202020204" pitchFamily="34" charset="0"/>
                <a:sym typeface="Quattrocento Sans"/>
              </a:rPr>
              <a:t>ou</a:t>
            </a:r>
            <a:r>
              <a:rPr lang="en-US" sz="1200" b="1" i="1" dirty="0">
                <a:solidFill>
                  <a:schemeClr val="tx1"/>
                </a:solidFill>
                <a:latin typeface="Arial" panose="020B0604020202020204" pitchFamily="34" charset="0"/>
                <a:ea typeface="Quattrocento Sans"/>
                <a:cs typeface="Arial" panose="020B0604020202020204" pitchFamily="34" charset="0"/>
                <a:sym typeface="Quattrocento Sans"/>
              </a:rPr>
              <a:t> </a:t>
            </a:r>
            <a:r>
              <a:rPr lang="en-US" sz="1200" b="1" i="1" dirty="0" err="1">
                <a:solidFill>
                  <a:schemeClr val="tx1"/>
                </a:solidFill>
                <a:latin typeface="Arial" panose="020B0604020202020204" pitchFamily="34" charset="0"/>
                <a:ea typeface="Quattrocento Sans"/>
                <a:cs typeface="Arial" panose="020B0604020202020204" pitchFamily="34" charset="0"/>
                <a:sym typeface="Quattrocento Sans"/>
              </a:rPr>
              <a:t>seja</a:t>
            </a:r>
            <a:r>
              <a:rPr lang="en-US" sz="1200" b="1" i="1" dirty="0">
                <a:solidFill>
                  <a:schemeClr val="tx1"/>
                </a:solidFill>
                <a:latin typeface="Arial" panose="020B0604020202020204" pitchFamily="34" charset="0"/>
                <a:ea typeface="Quattrocento Sans"/>
                <a:cs typeface="Arial" panose="020B0604020202020204" pitchFamily="34" charset="0"/>
                <a:sym typeface="Quattrocento Sans"/>
              </a:rPr>
              <a:t>, que </a:t>
            </a:r>
            <a:r>
              <a:rPr lang="en-US" sz="1200" b="1" i="1" dirty="0" err="1">
                <a:solidFill>
                  <a:schemeClr val="tx1"/>
                </a:solidFill>
                <a:latin typeface="Arial" panose="020B0604020202020204" pitchFamily="34" charset="0"/>
                <a:ea typeface="Quattrocento Sans"/>
                <a:cs typeface="Arial" panose="020B0604020202020204" pitchFamily="34" charset="0"/>
                <a:sym typeface="Quattrocento Sans"/>
              </a:rPr>
              <a:t>áreas</a:t>
            </a:r>
            <a:r>
              <a:rPr lang="en-US" sz="1200" b="1" i="1" dirty="0">
                <a:solidFill>
                  <a:schemeClr val="tx1"/>
                </a:solidFill>
                <a:latin typeface="Arial" panose="020B0604020202020204" pitchFamily="34" charset="0"/>
                <a:ea typeface="Quattrocento Sans"/>
                <a:cs typeface="Arial" panose="020B0604020202020204" pitchFamily="34" charset="0"/>
                <a:sym typeface="Quattrocento Sans"/>
              </a:rPr>
              <a:t> </a:t>
            </a:r>
            <a:r>
              <a:rPr lang="en-US" sz="1200" b="1" i="1" dirty="0" err="1">
                <a:solidFill>
                  <a:schemeClr val="tx1"/>
                </a:solidFill>
                <a:latin typeface="Arial" panose="020B0604020202020204" pitchFamily="34" charset="0"/>
                <a:ea typeface="Quattrocento Sans"/>
                <a:cs typeface="Arial" panose="020B0604020202020204" pitchFamily="34" charset="0"/>
                <a:sym typeface="Quattrocento Sans"/>
              </a:rPr>
              <a:t>são</a:t>
            </a:r>
            <a:r>
              <a:rPr lang="en-US" sz="1200" b="1" i="1" dirty="0">
                <a:solidFill>
                  <a:schemeClr val="tx1"/>
                </a:solidFill>
                <a:latin typeface="Arial" panose="020B0604020202020204" pitchFamily="34" charset="0"/>
                <a:ea typeface="Quattrocento Sans"/>
                <a:cs typeface="Arial" panose="020B0604020202020204" pitchFamily="34" charset="0"/>
                <a:sym typeface="Quattrocento Sans"/>
              </a:rPr>
              <a:t> </a:t>
            </a:r>
            <a:r>
              <a:rPr lang="en-US" sz="1200" b="1" i="1" dirty="0" err="1">
                <a:solidFill>
                  <a:schemeClr val="tx1"/>
                </a:solidFill>
                <a:latin typeface="Arial" panose="020B0604020202020204" pitchFamily="34" charset="0"/>
                <a:ea typeface="Quattrocento Sans"/>
                <a:cs typeface="Arial" panose="020B0604020202020204" pitchFamily="34" charset="0"/>
                <a:sym typeface="Quattrocento Sans"/>
              </a:rPr>
              <a:t>mais</a:t>
            </a:r>
            <a:r>
              <a:rPr lang="en-US" sz="1200" b="1" i="1" dirty="0">
                <a:solidFill>
                  <a:schemeClr val="tx1"/>
                </a:solidFill>
                <a:latin typeface="Arial" panose="020B0604020202020204" pitchFamily="34" charset="0"/>
                <a:ea typeface="Quattrocento Sans"/>
                <a:cs typeface="Arial" panose="020B0604020202020204" pitchFamily="34" charset="0"/>
                <a:sym typeface="Quattrocento Sans"/>
              </a:rPr>
              <a:t> </a:t>
            </a:r>
            <a:r>
              <a:rPr lang="en-US" sz="1200" b="1" i="1" dirty="0" err="1">
                <a:solidFill>
                  <a:schemeClr val="tx1"/>
                </a:solidFill>
                <a:latin typeface="Arial" panose="020B0604020202020204" pitchFamily="34" charset="0"/>
                <a:ea typeface="Quattrocento Sans"/>
                <a:cs typeface="Arial" panose="020B0604020202020204" pitchFamily="34" charset="0"/>
                <a:sym typeface="Quattrocento Sans"/>
              </a:rPr>
              <a:t>afectadas</a:t>
            </a:r>
            <a:r>
              <a:rPr lang="en-US" sz="1200" b="1" i="1" dirty="0">
                <a:solidFill>
                  <a:schemeClr val="tx1"/>
                </a:solidFill>
                <a:latin typeface="Arial" panose="020B0604020202020204" pitchFamily="34" charset="0"/>
                <a:ea typeface="Quattrocento Sans"/>
                <a:cs typeface="Arial" panose="020B0604020202020204" pitchFamily="34" charset="0"/>
                <a:sym typeface="Quattrocento Sans"/>
              </a:rPr>
              <a:t>?). </a:t>
            </a:r>
          </a:p>
          <a:p>
            <a:pPr marL="457200" marR="0" lvl="0"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200" b="1" i="1" dirty="0" err="1">
                <a:solidFill>
                  <a:schemeClr val="tx1"/>
                </a:solidFill>
                <a:latin typeface="Arial" panose="020B0604020202020204" pitchFamily="34" charset="0"/>
                <a:ea typeface="Quattrocento Sans"/>
                <a:cs typeface="Arial" panose="020B0604020202020204" pitchFamily="34" charset="0"/>
                <a:sym typeface="Quattrocento Sans"/>
              </a:rPr>
              <a:t>Cada</a:t>
            </a:r>
            <a:r>
              <a:rPr lang="en-US" sz="1200" b="1" i="1" dirty="0">
                <a:solidFill>
                  <a:schemeClr val="tx1"/>
                </a:solidFill>
                <a:latin typeface="Arial" panose="020B0604020202020204" pitchFamily="34" charset="0"/>
                <a:ea typeface="Quattrocento Sans"/>
                <a:cs typeface="Arial" panose="020B0604020202020204" pitchFamily="34" charset="0"/>
                <a:sym typeface="Quattrocento Sans"/>
              </a:rPr>
              <a:t> </a:t>
            </a:r>
            <a:r>
              <a:rPr lang="en-US" sz="1200" b="1" i="1" dirty="0" err="1">
                <a:solidFill>
                  <a:schemeClr val="tx1"/>
                </a:solidFill>
                <a:latin typeface="Arial" panose="020B0604020202020204" pitchFamily="34" charset="0"/>
                <a:ea typeface="Quattrocento Sans"/>
                <a:cs typeface="Arial" panose="020B0604020202020204" pitchFamily="34" charset="0"/>
                <a:sym typeface="Quattrocento Sans"/>
              </a:rPr>
              <a:t>nível</a:t>
            </a:r>
            <a:r>
              <a:rPr lang="en-US" sz="1200" b="1" i="1" dirty="0">
                <a:solidFill>
                  <a:schemeClr val="tx1"/>
                </a:solidFill>
                <a:latin typeface="Arial" panose="020B0604020202020204" pitchFamily="34" charset="0"/>
                <a:ea typeface="Quattrocento Sans"/>
                <a:cs typeface="Arial" panose="020B0604020202020204" pitchFamily="34" charset="0"/>
                <a:sym typeface="Quattrocento Sans"/>
              </a:rPr>
              <a:t> </a:t>
            </a:r>
            <a:r>
              <a:rPr lang="en-US" sz="1200" b="1" i="1" dirty="0" err="1">
                <a:solidFill>
                  <a:schemeClr val="tx1"/>
                </a:solidFill>
                <a:latin typeface="Arial" panose="020B0604020202020204" pitchFamily="34" charset="0"/>
                <a:ea typeface="Quattrocento Sans"/>
                <a:cs typeface="Arial" panose="020B0604020202020204" pitchFamily="34" charset="0"/>
                <a:sym typeface="Quattrocento Sans"/>
              </a:rPr>
              <a:t>administrativo</a:t>
            </a:r>
            <a:r>
              <a:rPr lang="en-US" sz="1200" b="1" i="1" dirty="0">
                <a:solidFill>
                  <a:schemeClr val="tx1"/>
                </a:solidFill>
                <a:latin typeface="Arial" panose="020B0604020202020204" pitchFamily="34" charset="0"/>
                <a:ea typeface="Quattrocento Sans"/>
                <a:cs typeface="Arial" panose="020B0604020202020204" pitchFamily="34" charset="0"/>
                <a:sym typeface="Quattrocento Sans"/>
              </a:rPr>
              <a:t> </a:t>
            </a:r>
            <a:r>
              <a:rPr lang="en-US" sz="1200" b="1" i="1" dirty="0" err="1">
                <a:solidFill>
                  <a:schemeClr val="tx1"/>
                </a:solidFill>
                <a:latin typeface="Arial" panose="020B0604020202020204" pitchFamily="34" charset="0"/>
                <a:ea typeface="Quattrocento Sans"/>
                <a:cs typeface="Arial" panose="020B0604020202020204" pitchFamily="34" charset="0"/>
                <a:sym typeface="Quattrocento Sans"/>
              </a:rPr>
              <a:t>tem</a:t>
            </a:r>
            <a:r>
              <a:rPr lang="en-US" sz="1200" b="1" i="1" dirty="0">
                <a:solidFill>
                  <a:schemeClr val="tx1"/>
                </a:solidFill>
                <a:latin typeface="Arial" panose="020B0604020202020204" pitchFamily="34" charset="0"/>
                <a:ea typeface="Quattrocento Sans"/>
                <a:cs typeface="Arial" panose="020B0604020202020204" pitchFamily="34" charset="0"/>
                <a:sym typeface="Quattrocento Sans"/>
              </a:rPr>
              <a:t> </a:t>
            </a:r>
            <a:r>
              <a:rPr lang="en-US" sz="1200" b="1" i="1" dirty="0" err="1">
                <a:solidFill>
                  <a:schemeClr val="tx1"/>
                </a:solidFill>
                <a:latin typeface="Arial" panose="020B0604020202020204" pitchFamily="34" charset="0"/>
                <a:ea typeface="Quattrocento Sans"/>
                <a:cs typeface="Arial" panose="020B0604020202020204" pitchFamily="34" charset="0"/>
                <a:sym typeface="Quattrocento Sans"/>
              </a:rPr>
              <a:t>papéis</a:t>
            </a:r>
            <a:r>
              <a:rPr lang="en-US" sz="1200" b="1" i="1" dirty="0">
                <a:solidFill>
                  <a:schemeClr val="tx1"/>
                </a:solidFill>
                <a:latin typeface="Arial" panose="020B0604020202020204" pitchFamily="34" charset="0"/>
                <a:ea typeface="Quattrocento Sans"/>
                <a:cs typeface="Arial" panose="020B0604020202020204" pitchFamily="34" charset="0"/>
                <a:sym typeface="Quattrocento Sans"/>
              </a:rPr>
              <a:t> </a:t>
            </a:r>
            <a:r>
              <a:rPr lang="en-US" sz="1200" b="1" i="1" dirty="0" err="1">
                <a:solidFill>
                  <a:schemeClr val="tx1"/>
                </a:solidFill>
                <a:latin typeface="Arial" panose="020B0604020202020204" pitchFamily="34" charset="0"/>
                <a:ea typeface="Quattrocento Sans"/>
                <a:cs typeface="Arial" panose="020B0604020202020204" pitchFamily="34" charset="0"/>
                <a:sym typeface="Quattrocento Sans"/>
              </a:rPr>
              <a:t>diferentes</a:t>
            </a:r>
            <a:r>
              <a:rPr lang="en-US" sz="1200" b="1" i="1" dirty="0">
                <a:solidFill>
                  <a:schemeClr val="tx1"/>
                </a:solidFill>
                <a:latin typeface="Arial" panose="020B0604020202020204" pitchFamily="34" charset="0"/>
                <a:ea typeface="Quattrocento Sans"/>
                <a:cs typeface="Arial" panose="020B0604020202020204" pitchFamily="34" charset="0"/>
                <a:sym typeface="Quattrocento Sans"/>
              </a:rPr>
              <a:t> </a:t>
            </a:r>
            <a:r>
              <a:rPr lang="en-US" sz="1200" b="1" i="1" dirty="0" err="1">
                <a:solidFill>
                  <a:schemeClr val="tx1"/>
                </a:solidFill>
                <a:latin typeface="Arial" panose="020B0604020202020204" pitchFamily="34" charset="0"/>
                <a:ea typeface="Quattrocento Sans"/>
                <a:cs typeface="Arial" panose="020B0604020202020204" pitchFamily="34" charset="0"/>
                <a:sym typeface="Quattrocento Sans"/>
              </a:rPr>
              <a:t>na</a:t>
            </a:r>
            <a:r>
              <a:rPr lang="en-US" sz="1200" b="1" i="1" dirty="0">
                <a:solidFill>
                  <a:schemeClr val="tx1"/>
                </a:solidFill>
                <a:latin typeface="Arial" panose="020B0604020202020204" pitchFamily="34" charset="0"/>
                <a:ea typeface="Quattrocento Sans"/>
                <a:cs typeface="Arial" panose="020B0604020202020204" pitchFamily="34" charset="0"/>
                <a:sym typeface="Quattrocento Sans"/>
              </a:rPr>
              <a:t> vigilância, </a:t>
            </a:r>
            <a:r>
              <a:rPr lang="en-US" sz="1200" b="1" i="1" dirty="0" err="1">
                <a:solidFill>
                  <a:schemeClr val="tx1"/>
                </a:solidFill>
                <a:latin typeface="Arial" panose="020B0604020202020204" pitchFamily="34" charset="0"/>
                <a:ea typeface="Quattrocento Sans"/>
                <a:cs typeface="Arial" panose="020B0604020202020204" pitchFamily="34" charset="0"/>
                <a:sym typeface="Quattrocento Sans"/>
              </a:rPr>
              <a:t>pelo</a:t>
            </a:r>
            <a:r>
              <a:rPr lang="en-US" sz="1200" b="1" i="1" dirty="0">
                <a:solidFill>
                  <a:schemeClr val="tx1"/>
                </a:solidFill>
                <a:latin typeface="Arial" panose="020B0604020202020204" pitchFamily="34" charset="0"/>
                <a:ea typeface="Quattrocento Sans"/>
                <a:cs typeface="Arial" panose="020B0604020202020204" pitchFamily="34" charset="0"/>
                <a:sym typeface="Quattrocento Sans"/>
              </a:rPr>
              <a:t> que </a:t>
            </a:r>
            <a:r>
              <a:rPr lang="en-US" sz="1200" b="1" i="1" dirty="0" err="1">
                <a:solidFill>
                  <a:schemeClr val="tx1"/>
                </a:solidFill>
                <a:latin typeface="Arial" panose="020B0604020202020204" pitchFamily="34" charset="0"/>
                <a:ea typeface="Quattrocento Sans"/>
                <a:cs typeface="Arial" panose="020B0604020202020204" pitchFamily="34" charset="0"/>
                <a:sym typeface="Quattrocento Sans"/>
              </a:rPr>
              <a:t>necessita</a:t>
            </a:r>
            <a:r>
              <a:rPr lang="en-US" sz="1200" b="1" i="1" dirty="0">
                <a:solidFill>
                  <a:schemeClr val="tx1"/>
                </a:solidFill>
                <a:latin typeface="Arial" panose="020B0604020202020204" pitchFamily="34" charset="0"/>
                <a:ea typeface="Quattrocento Sans"/>
                <a:cs typeface="Arial" panose="020B0604020202020204" pitchFamily="34" charset="0"/>
                <a:sym typeface="Quattrocento Sans"/>
              </a:rPr>
              <a:t> de </a:t>
            </a:r>
            <a:r>
              <a:rPr lang="en-US" sz="1200" b="1" i="1" dirty="0" err="1">
                <a:solidFill>
                  <a:schemeClr val="tx1"/>
                </a:solidFill>
                <a:latin typeface="Arial" panose="020B0604020202020204" pitchFamily="34" charset="0"/>
                <a:ea typeface="Quattrocento Sans"/>
                <a:cs typeface="Arial" panose="020B0604020202020204" pitchFamily="34" charset="0"/>
                <a:sym typeface="Quattrocento Sans"/>
              </a:rPr>
              <a:t>diferentes</a:t>
            </a:r>
            <a:r>
              <a:rPr lang="en-US" sz="1200" b="1" i="1" dirty="0">
                <a:solidFill>
                  <a:schemeClr val="tx1"/>
                </a:solidFill>
                <a:latin typeface="Arial" panose="020B0604020202020204" pitchFamily="34" charset="0"/>
                <a:ea typeface="Quattrocento Sans"/>
                <a:cs typeface="Arial" panose="020B0604020202020204" pitchFamily="34" charset="0"/>
                <a:sym typeface="Quattrocento Sans"/>
              </a:rPr>
              <a:t> </a:t>
            </a:r>
            <a:r>
              <a:rPr lang="en-US" sz="1200" b="1" i="1" dirty="0" err="1">
                <a:solidFill>
                  <a:schemeClr val="tx1"/>
                </a:solidFill>
                <a:latin typeface="Arial" panose="020B0604020202020204" pitchFamily="34" charset="0"/>
                <a:ea typeface="Quattrocento Sans"/>
                <a:cs typeface="Arial" panose="020B0604020202020204" pitchFamily="34" charset="0"/>
                <a:sym typeface="Quattrocento Sans"/>
              </a:rPr>
              <a:t>tipos</a:t>
            </a:r>
            <a:r>
              <a:rPr lang="en-US" sz="1200" b="1" i="1" dirty="0">
                <a:solidFill>
                  <a:schemeClr val="tx1"/>
                </a:solidFill>
                <a:latin typeface="Arial" panose="020B0604020202020204" pitchFamily="34" charset="0"/>
                <a:ea typeface="Quattrocento Sans"/>
                <a:cs typeface="Arial" panose="020B0604020202020204" pitchFamily="34" charset="0"/>
                <a:sym typeface="Quattrocento Sans"/>
              </a:rPr>
              <a:t> de dados para </a:t>
            </a:r>
            <a:r>
              <a:rPr lang="en-US" sz="1200" b="1" i="1" dirty="0" err="1">
                <a:solidFill>
                  <a:schemeClr val="tx1"/>
                </a:solidFill>
                <a:latin typeface="Arial" panose="020B0604020202020204" pitchFamily="34" charset="0"/>
                <a:ea typeface="Quattrocento Sans"/>
                <a:cs typeface="Arial" panose="020B0604020202020204" pitchFamily="34" charset="0"/>
                <a:sym typeface="Quattrocento Sans"/>
              </a:rPr>
              <a:t>tomar</a:t>
            </a:r>
            <a:r>
              <a:rPr lang="en-US" sz="1200" b="1" i="1" dirty="0">
                <a:solidFill>
                  <a:schemeClr val="tx1"/>
                </a:solidFill>
                <a:latin typeface="Arial" panose="020B0604020202020204" pitchFamily="34" charset="0"/>
                <a:ea typeface="Quattrocento Sans"/>
                <a:cs typeface="Arial" panose="020B0604020202020204" pitchFamily="34" charset="0"/>
                <a:sym typeface="Quattrocento Sans"/>
              </a:rPr>
              <a:t> </a:t>
            </a:r>
            <a:r>
              <a:rPr lang="en-US" sz="1200" b="1" i="1" dirty="0" err="1">
                <a:solidFill>
                  <a:schemeClr val="tx1"/>
                </a:solidFill>
                <a:latin typeface="Arial" panose="020B0604020202020204" pitchFamily="34" charset="0"/>
                <a:ea typeface="Quattrocento Sans"/>
                <a:cs typeface="Arial" panose="020B0604020202020204" pitchFamily="34" charset="0"/>
                <a:sym typeface="Quattrocento Sans"/>
              </a:rPr>
              <a:t>decisões</a:t>
            </a:r>
            <a:r>
              <a:rPr lang="en-US" sz="1200" b="1" i="1" dirty="0">
                <a:solidFill>
                  <a:schemeClr val="tx1"/>
                </a:solidFill>
                <a:latin typeface="Arial" panose="020B0604020202020204" pitchFamily="34" charset="0"/>
                <a:ea typeface="Quattrocento Sans"/>
                <a:cs typeface="Arial" panose="020B0604020202020204" pitchFamily="34" charset="0"/>
                <a:sym typeface="Quattrocento Sans"/>
              </a:rPr>
              <a:t> e </a:t>
            </a:r>
            <a:r>
              <a:rPr lang="en-US" sz="1200" b="1" i="1" dirty="0" err="1">
                <a:solidFill>
                  <a:schemeClr val="tx1"/>
                </a:solidFill>
                <a:latin typeface="Arial" panose="020B0604020202020204" pitchFamily="34" charset="0"/>
                <a:ea typeface="Quattrocento Sans"/>
                <a:cs typeface="Arial" panose="020B0604020202020204" pitchFamily="34" charset="0"/>
                <a:sym typeface="Quattrocento Sans"/>
              </a:rPr>
              <a:t>atuar</a:t>
            </a:r>
            <a:r>
              <a:rPr lang="en-US" sz="1200" b="1" i="1" dirty="0">
                <a:solidFill>
                  <a:schemeClr val="tx1"/>
                </a:solidFill>
                <a:latin typeface="Arial" panose="020B0604020202020204" pitchFamily="34" charset="0"/>
                <a:ea typeface="Quattrocento Sans"/>
                <a:cs typeface="Arial" panose="020B0604020202020204" pitchFamily="34" charset="0"/>
                <a:sym typeface="Quattrocento Sans"/>
              </a:rPr>
              <a:t>.</a:t>
            </a:r>
            <a:endParaRPr lang="en-US" sz="1200" b="1" i="1" dirty="0">
              <a:solidFill>
                <a:schemeClr val="tx1"/>
              </a:solidFill>
              <a:latin typeface="Arial" panose="020B0604020202020204" pitchFamily="34" charset="0"/>
              <a:cs typeface="Arial" panose="020B0604020202020204" pitchFamily="34" charset="0"/>
            </a:endParaRPr>
          </a:p>
          <a:p>
            <a:pPr marL="457200" marR="0" indent="-457200">
              <a:lnSpc>
                <a:spcPct val="115000"/>
              </a:lnSpc>
              <a:spcBef>
                <a:spcPts val="0"/>
              </a:spcBef>
              <a:spcAft>
                <a:spcPts val="1200"/>
              </a:spcAft>
            </a:pPr>
            <a:endParaRPr lang="en-US" sz="1800" b="1"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EB32458-B0FD-4E0D-A69A-149897CA0BBB}" type="slidenum">
              <a:rPr lang="en-US" smtClean="0"/>
              <a:t>18</a:t>
            </a:fld>
            <a:endParaRPr lang="en-US"/>
          </a:p>
        </p:txBody>
      </p:sp>
    </p:spTree>
    <p:extLst>
      <p:ext uri="{BB962C8B-B14F-4D97-AF65-F5344CB8AC3E}">
        <p14:creationId xmlns:p14="http://schemas.microsoft.com/office/powerpoint/2010/main" val="25346385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panose="020B0604020202020204" pitchFamily="34" charset="0"/>
                <a:cs typeface="Arial" panose="020B0604020202020204" pitchFamily="34" charset="0"/>
              </a:rPr>
              <a:t>Notas do instrutor:</a:t>
            </a:r>
          </a:p>
          <a:p>
            <a:pPr marL="0" marR="0">
              <a:lnSpc>
                <a:spcPct val="115000"/>
              </a:lnSpc>
              <a:spcBef>
                <a:spcPts val="0"/>
              </a:spcBef>
              <a:spcAft>
                <a:spcPts val="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Dizer: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Na vigilância ambiental, pode ser utilizada uma lista de linhas modificada. É necessário identificar potenciais fontes ambientais e reservatórios de doença ou exposição para determinar que partes do ambiente devem ser objeto de amostragem. </a:t>
            </a:r>
          </a:p>
        </p:txBody>
      </p:sp>
      <p:sp>
        <p:nvSpPr>
          <p:cNvPr id="4" name="Slide Number Placeholder 3"/>
          <p:cNvSpPr>
            <a:spLocks noGrp="1"/>
          </p:cNvSpPr>
          <p:nvPr>
            <p:ph type="sldNum" sz="quarter" idx="5"/>
          </p:nvPr>
        </p:nvSpPr>
        <p:spPr/>
        <p:txBody>
          <a:bodyPr/>
          <a:lstStyle/>
          <a:p>
            <a:fld id="{2EB32458-B0FD-4E0D-A69A-149897CA0BBB}" type="slidenum">
              <a:rPr lang="en-US" smtClean="0"/>
              <a:t>19</a:t>
            </a:fld>
            <a:endParaRPr lang="en-US"/>
          </a:p>
        </p:txBody>
      </p:sp>
    </p:spTree>
    <p:extLst>
      <p:ext uri="{BB962C8B-B14F-4D97-AF65-F5344CB8AC3E}">
        <p14:creationId xmlns:p14="http://schemas.microsoft.com/office/powerpoint/2010/main" val="33795182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19138"/>
            <a:ext cx="6400800" cy="3600450"/>
          </a:xfrm>
        </p:spPr>
      </p:sp>
      <p:sp>
        <p:nvSpPr>
          <p:cNvPr id="3" name="Notes Placeholder 2"/>
          <p:cNvSpPr>
            <a:spLocks noGrp="1"/>
          </p:cNvSpPr>
          <p:nvPr>
            <p:ph type="body" idx="1"/>
          </p:nvPr>
        </p:nvSpPr>
        <p:spPr/>
        <p:txBody>
          <a:bodyPr/>
          <a:lstStyle/>
          <a:p>
            <a:r>
              <a:rPr lang="en-US" b="1" dirty="0">
                <a:latin typeface="Arial" panose="020B0604020202020204" pitchFamily="34" charset="0"/>
                <a:cs typeface="Arial" panose="020B0604020202020204" pitchFamily="34" charset="0"/>
              </a:rPr>
              <a:t>Notas do instrutor:</a:t>
            </a:r>
          </a:p>
          <a:p>
            <a:pPr marL="0" lvl="0" indent="0" algn="l" rtl="0">
              <a:spcBef>
                <a:spcPts val="0"/>
              </a:spcBef>
              <a:spcAft>
                <a:spcPts val="0"/>
              </a:spcAft>
              <a:buNone/>
            </a:pPr>
            <a:endParaRPr lang="en-US" sz="1200" b="1" dirty="0">
              <a:latin typeface="Arial" panose="020B0604020202020204" pitchFamily="34" charset="0"/>
              <a:ea typeface="Calibri"/>
              <a:cs typeface="Arial" panose="020B0604020202020204" pitchFamily="34" charset="0"/>
              <a:sym typeface="Calibri"/>
            </a:endParaRPr>
          </a:p>
          <a:p>
            <a:pPr marL="171450" marR="0" lvl="0" indent="-171450" algn="l" defTabSz="914400" rtl="0" eaLnBrk="1" fontAlgn="auto" latinLnBrk="0" hangingPunct="1">
              <a:lnSpc>
                <a:spcPct val="100000"/>
              </a:lnSpc>
              <a:spcBef>
                <a:spcPts val="1245"/>
              </a:spcBef>
              <a:spcAft>
                <a:spcPts val="622"/>
              </a:spcAft>
              <a:buClrTx/>
              <a:buSzTx/>
              <a:buFont typeface="Wingdings" panose="05000000000000000000" pitchFamily="2" charset="2"/>
              <a:buChar char="v"/>
              <a:tabLst/>
              <a:defRPr/>
            </a:pPr>
            <a:r>
              <a:rPr lang="en-US" b="1" i="1" dirty="0">
                <a:latin typeface="Arial" panose="020B0604020202020204" pitchFamily="34" charset="0"/>
                <a:cs typeface="Arial" panose="020B0604020202020204" pitchFamily="34" charset="0"/>
              </a:rPr>
              <a:t>Estes ícones destinam-se a servir de sinais.  Cada ícone destina-se a ajudar a navegar no conteúdo e a saber o que está à frente.</a:t>
            </a:r>
          </a:p>
          <a:p>
            <a:pPr marL="0" lvl="0" indent="0">
              <a:spcBef>
                <a:spcPts val="1245"/>
              </a:spcBef>
              <a:spcAft>
                <a:spcPts val="622"/>
              </a:spcAft>
              <a:buFont typeface="Wingdings" panose="05000000000000000000" pitchFamily="2" charset="2"/>
              <a:buNone/>
            </a:pPr>
            <a:endParaRPr lang="en-US" sz="1200" b="1" noProof="0" dirty="0">
              <a:solidFill>
                <a:schemeClr val="tx1"/>
              </a:solidFill>
              <a:latin typeface="Arial" panose="020B0604020202020204" pitchFamily="34" charset="0"/>
              <a:ea typeface="+mn-ea"/>
              <a:cs typeface="Arial" panose="020B0604020202020204" pitchFamily="34" charset="0"/>
              <a:sym typeface="Calibri"/>
            </a:endParaRPr>
          </a:p>
          <a:p>
            <a:pPr marL="171450" lvl="0" indent="-171450">
              <a:spcBef>
                <a:spcPts val="1245"/>
              </a:spcBef>
              <a:spcAft>
                <a:spcPts val="622"/>
              </a:spcAft>
              <a:buFont typeface="Wingdings" panose="05000000000000000000" pitchFamily="2" charset="2"/>
              <a:buChar char="§"/>
            </a:pPr>
            <a:r>
              <a:rPr lang="fr-FR" sz="1200" b="1" i="0" u="sng" dirty="0">
                <a:latin typeface="Arial" panose="020B0604020202020204" pitchFamily="34" charset="0"/>
                <a:cs typeface="Arial" panose="020B0604020202020204" pitchFamily="34" charset="0"/>
              </a:rPr>
              <a:t>Dizer</a:t>
            </a:r>
            <a:r>
              <a:rPr lang="fr-FR" sz="1200" b="1" i="1" u="sng" dirty="0">
                <a:latin typeface="Arial" panose="020B0604020202020204" pitchFamily="34" charset="0"/>
                <a:cs typeface="Arial" panose="020B0604020202020204" pitchFamily="34" charset="0"/>
              </a:rPr>
              <a:t>:</a:t>
            </a:r>
            <a:r>
              <a:rPr lang="fr-FR" sz="1200" b="1" i="1" u="none" dirty="0">
                <a:latin typeface="Arial" panose="020B0604020202020204" pitchFamily="34" charset="0"/>
                <a:cs typeface="Arial" panose="020B0604020202020204" pitchFamily="34" charset="0"/>
              </a:rPr>
              <a:t> </a:t>
            </a:r>
            <a:r>
              <a:rPr lang="fr-FR" sz="1200" b="0" i="0" dirty="0">
                <a:latin typeface="Arial" panose="020B0604020202020204" pitchFamily="34" charset="0"/>
                <a:cs typeface="Arial" panose="020B0604020202020204" pitchFamily="34" charset="0"/>
              </a:rPr>
              <a:t>Este é um </a:t>
            </a:r>
            <a:r>
              <a:rPr lang="fr-FR" sz="1200" b="0" i="0" dirty="0" err="1">
                <a:latin typeface="Arial" panose="020B0604020202020204" pitchFamily="34" charset="0"/>
                <a:cs typeface="Arial" panose="020B0604020202020204" pitchFamily="34" charset="0"/>
              </a:rPr>
              <a:t>lembrete </a:t>
            </a:r>
            <a:r>
              <a:rPr lang="fr-FR" sz="1200" b="0" i="0" dirty="0">
                <a:latin typeface="Arial" panose="020B0604020202020204" pitchFamily="34" charset="0"/>
                <a:cs typeface="Arial" panose="020B0604020202020204" pitchFamily="34" charset="0"/>
              </a:rPr>
              <a:t>rápido dos </a:t>
            </a:r>
            <a:r>
              <a:rPr lang="fr-FR" sz="1200" b="0" i="0" dirty="0" err="1">
                <a:latin typeface="Arial" panose="020B0604020202020204" pitchFamily="34" charset="0"/>
                <a:cs typeface="Arial" panose="020B0604020202020204" pitchFamily="34" charset="0"/>
              </a:rPr>
              <a:t>ícones utilizados nas apresentações </a:t>
            </a:r>
            <a:r>
              <a:rPr lang="fr-FR" sz="1200" b="0" i="0" dirty="0">
                <a:latin typeface="Arial" panose="020B0604020202020204" pitchFamily="34" charset="0"/>
                <a:cs typeface="Arial" panose="020B0604020202020204" pitchFamily="34" charset="0"/>
              </a:rPr>
              <a:t>do FETP Frontline. </a:t>
            </a:r>
          </a:p>
          <a:p>
            <a:pPr marL="171450" indent="-171450">
              <a:buFont typeface="Wingdings" panose="05000000000000000000" pitchFamily="2" charset="2"/>
              <a:buChar char="§"/>
            </a:pPr>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1907406-920C-426E-8A32-950F522D60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t>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643896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panose="020B0604020202020204" pitchFamily="34" charset="0"/>
                <a:cs typeface="Arial" panose="020B0604020202020204" pitchFamily="34" charset="0"/>
              </a:rPr>
              <a:t>Notas do instrutor:</a:t>
            </a:r>
          </a:p>
          <a:p>
            <a:pPr marL="0" marR="0" indent="0">
              <a:lnSpc>
                <a:spcPct val="115000"/>
              </a:lnSpc>
              <a:spcBef>
                <a:spcPts val="0"/>
              </a:spcBef>
              <a:spcAft>
                <a:spcPts val="0"/>
              </a:spcAft>
              <a:buFont typeface="Arial" panose="020B0604020202020204" pitchFamily="34" charset="0"/>
              <a:buNone/>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Dizer: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Os cientistas ambientais podem ajudá-lo a saber quais as amostras a recolher e quais as técnicas de recolha de amostras adequadas. Uma vez determinado isto, a lista de linhas pode ser uma forma eficaz de seguir os dados recolhidos, substituindo a pessoa ou o animal pelo local ou região que está a ser amostrado. </a:t>
            </a:r>
          </a:p>
          <a:p>
            <a:pPr marL="171450" marR="0" indent="-171450">
              <a:lnSpc>
                <a:spcPct val="115000"/>
              </a:lnSpc>
              <a:spcBef>
                <a:spcPts val="0"/>
              </a:spcBef>
              <a:spcAft>
                <a:spcPts val="0"/>
              </a:spcAft>
              <a:buFont typeface="Wingdings" panose="05000000000000000000" pitchFamily="2" charset="2"/>
              <a:buChar char="§"/>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Observação: </a:t>
            </a:r>
            <a:r>
              <a:rPr lang="en-US" sz="1200" dirty="0">
                <a:effectLst/>
                <a:latin typeface="Arial" panose="020B0604020202020204" pitchFamily="34" charset="0"/>
                <a:ea typeface="Times New Roman" panose="02020603050405020304" pitchFamily="18" charset="0"/>
                <a:cs typeface="Arial" panose="020B0604020202020204" pitchFamily="34" charset="0"/>
              </a:rPr>
              <a:t>Os métodos de recolha de amostras variam consoante se trate de vigilância de rotina ou de recolha de amostras durante a resposta a um surto. A colaboração com o pessoal de saúde pública humana e/ou animal irá garantir que a recolha de amostras ambientais é informada por dados clínicos e epidemiológicos. </a:t>
            </a:r>
          </a:p>
          <a:p>
            <a:endParaRPr lang="en-US" dirty="0"/>
          </a:p>
        </p:txBody>
      </p:sp>
      <p:sp>
        <p:nvSpPr>
          <p:cNvPr id="4" name="Slide Number Placeholder 3"/>
          <p:cNvSpPr>
            <a:spLocks noGrp="1"/>
          </p:cNvSpPr>
          <p:nvPr>
            <p:ph type="sldNum" sz="quarter" idx="5"/>
          </p:nvPr>
        </p:nvSpPr>
        <p:spPr/>
        <p:txBody>
          <a:bodyPr/>
          <a:lstStyle/>
          <a:p>
            <a:fld id="{2EB32458-B0FD-4E0D-A69A-149897CA0BBB}" type="slidenum">
              <a:rPr lang="en-US" smtClean="0"/>
              <a:t>20</a:t>
            </a:fld>
            <a:endParaRPr lang="en-US"/>
          </a:p>
        </p:txBody>
      </p:sp>
    </p:spTree>
    <p:extLst>
      <p:ext uri="{BB962C8B-B14F-4D97-AF65-F5344CB8AC3E}">
        <p14:creationId xmlns:p14="http://schemas.microsoft.com/office/powerpoint/2010/main" val="30989843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err="1">
                <a:effectLst/>
                <a:latin typeface="Arial" panose="020B0604020202020204" pitchFamily="34" charset="0"/>
                <a:ea typeface="Calibri" panose="020F0502020204030204" pitchFamily="34" charset="0"/>
                <a:cs typeface="Arial" panose="020B0604020202020204" pitchFamily="34" charset="0"/>
              </a:rPr>
              <a:t>Notas</a:t>
            </a:r>
            <a:r>
              <a:rPr lang="en-US" sz="1200" b="1" dirty="0">
                <a:effectLst/>
                <a:latin typeface="Arial" panose="020B0604020202020204" pitchFamily="34" charset="0"/>
                <a:ea typeface="Calibri" panose="020F0502020204030204" pitchFamily="34" charset="0"/>
                <a:cs typeface="Arial" panose="020B0604020202020204" pitchFamily="34" charset="0"/>
              </a:rPr>
              <a:t> do </a:t>
            </a:r>
            <a:r>
              <a:rPr lang="en-US" sz="1200" b="1" dirty="0" err="1">
                <a:effectLst/>
                <a:latin typeface="Arial" panose="020B0604020202020204" pitchFamily="34" charset="0"/>
                <a:ea typeface="Calibri" panose="020F0502020204030204" pitchFamily="34" charset="0"/>
                <a:cs typeface="Arial" panose="020B0604020202020204" pitchFamily="34" charset="0"/>
              </a:rPr>
              <a:t>instrutor</a:t>
            </a:r>
            <a:r>
              <a:rPr lang="en-US" sz="1200" b="1" dirty="0">
                <a:effectLst/>
                <a:latin typeface="Arial" panose="020B0604020202020204" pitchFamily="34" charset="0"/>
                <a:ea typeface="Calibri" panose="020F0502020204030204" pitchFamily="34" charset="0"/>
                <a:cs typeface="Arial" panose="020B0604020202020204" pitchFamily="34" charset="0"/>
              </a:rPr>
              <a:t>: </a:t>
            </a:r>
            <a:endParaRPr lang="en-US" sz="1200" b="0" u="none" dirty="0">
              <a:effectLst/>
              <a:latin typeface="Arial" panose="020B0604020202020204" pitchFamily="34" charset="0"/>
              <a:ea typeface="Calibri" panose="020F0502020204030204" pitchFamily="34" charset="0"/>
              <a:cs typeface="Arial" panose="020B0604020202020204" pitchFamily="34" charset="0"/>
            </a:endParaRPr>
          </a:p>
          <a:p>
            <a:pPr marL="171450" marR="0" indent="-171450">
              <a:spcBef>
                <a:spcPts val="1200"/>
              </a:spcBef>
              <a:spcAft>
                <a:spcPts val="600"/>
              </a:spcAft>
              <a:buFont typeface="Arial" panose="020B0604020202020204" pitchFamily="34" charset="0"/>
              <a:buChar char="•"/>
            </a:pPr>
            <a:endParaRPr lang="en-US" sz="1200" b="0" u="none"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15000"/>
              </a:lnSpc>
              <a:spcBef>
                <a:spcPts val="1200"/>
              </a:spcBef>
              <a:spcAft>
                <a:spcPts val="0"/>
              </a:spcAft>
              <a:buClrTx/>
              <a:buSzTx/>
              <a:buFont typeface="Wingdings" panose="05000000000000000000" pitchFamily="2" charset="2"/>
              <a:buChar char="§"/>
              <a:tabLst/>
              <a:defRP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Dizer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latin typeface="Arial" panose="020B0604020202020204" pitchFamily="34" charset="0"/>
                <a:ea typeface="Times New Roman"/>
                <a:cs typeface="Arial" panose="020B0604020202020204" pitchFamily="34" charset="0"/>
                <a:sym typeface="Times New Roman"/>
              </a:rPr>
              <a:t>Isto</a:t>
            </a:r>
            <a:r>
              <a:rPr lang="en-US" sz="1200" dirty="0">
                <a:latin typeface="Arial" panose="020B0604020202020204" pitchFamily="34" charset="0"/>
                <a:ea typeface="Times New Roman"/>
                <a:cs typeface="Arial" panose="020B0604020202020204" pitchFamily="34" charset="0"/>
                <a:sym typeface="Times New Roman"/>
              </a:rPr>
              <a:t> </a:t>
            </a:r>
            <a:r>
              <a:rPr lang="en-US" sz="1200" dirty="0" err="1">
                <a:latin typeface="Arial" panose="020B0604020202020204" pitchFamily="34" charset="0"/>
                <a:ea typeface="Times New Roman"/>
                <a:cs typeface="Arial" panose="020B0604020202020204" pitchFamily="34" charset="0"/>
                <a:sym typeface="Times New Roman"/>
              </a:rPr>
              <a:t>pode</a:t>
            </a:r>
            <a:r>
              <a:rPr lang="en-US" sz="1200" dirty="0">
                <a:latin typeface="Arial" panose="020B0604020202020204" pitchFamily="34" charset="0"/>
                <a:ea typeface="Times New Roman"/>
                <a:cs typeface="Arial" panose="020B0604020202020204" pitchFamily="34" charset="0"/>
                <a:sym typeface="Times New Roman"/>
              </a:rPr>
              <a:t> ser um </a:t>
            </a:r>
            <a:r>
              <a:rPr lang="en-US" sz="1200" dirty="0" err="1">
                <a:latin typeface="Arial" panose="020B0604020202020204" pitchFamily="34" charset="0"/>
                <a:ea typeface="Times New Roman"/>
                <a:cs typeface="Arial" panose="020B0604020202020204" pitchFamily="34" charset="0"/>
                <a:sym typeface="Times New Roman"/>
              </a:rPr>
              <a:t>formulário</a:t>
            </a:r>
            <a:r>
              <a:rPr lang="en-US" sz="1200" dirty="0">
                <a:latin typeface="Arial" panose="020B0604020202020204" pitchFamily="34" charset="0"/>
                <a:ea typeface="Times New Roman"/>
                <a:cs typeface="Arial" panose="020B0604020202020204" pitchFamily="34" charset="0"/>
                <a:sym typeface="Times New Roman"/>
              </a:rPr>
              <a:t> de </a:t>
            </a:r>
            <a:r>
              <a:rPr lang="en-US" sz="1200" dirty="0" err="1">
                <a:latin typeface="Arial" panose="020B0604020202020204" pitchFamily="34" charset="0"/>
                <a:ea typeface="Times New Roman"/>
                <a:cs typeface="Arial" panose="020B0604020202020204" pitchFamily="34" charset="0"/>
                <a:sym typeface="Times New Roman"/>
              </a:rPr>
              <a:t>relatório</a:t>
            </a:r>
            <a:r>
              <a:rPr lang="en-US" sz="1200" dirty="0">
                <a:latin typeface="Arial" panose="020B0604020202020204" pitchFamily="34" charset="0"/>
                <a:ea typeface="Times New Roman"/>
                <a:cs typeface="Arial" panose="020B0604020202020204" pitchFamily="34" charset="0"/>
                <a:sym typeface="Times New Roman"/>
              </a:rPr>
              <a:t> de </a:t>
            </a:r>
            <a:r>
              <a:rPr lang="en-US" sz="1200" dirty="0" err="1">
                <a:latin typeface="Arial" panose="020B0604020202020204" pitchFamily="34" charset="0"/>
                <a:ea typeface="Times New Roman"/>
                <a:cs typeface="Arial" panose="020B0604020202020204" pitchFamily="34" charset="0"/>
                <a:sym typeface="Times New Roman"/>
              </a:rPr>
              <a:t>uma</a:t>
            </a:r>
            <a:r>
              <a:rPr lang="en-US" sz="1200" dirty="0">
                <a:latin typeface="Arial" panose="020B0604020202020204" pitchFamily="34" charset="0"/>
                <a:ea typeface="Times New Roman"/>
                <a:cs typeface="Arial" panose="020B0604020202020204" pitchFamily="34" charset="0"/>
                <a:sym typeface="Times New Roman"/>
              </a:rPr>
              <a:t> </a:t>
            </a:r>
            <a:r>
              <a:rPr lang="en-US" sz="1200" dirty="0" err="1">
                <a:latin typeface="Arial" panose="020B0604020202020204" pitchFamily="34" charset="0"/>
                <a:ea typeface="Times New Roman"/>
                <a:cs typeface="Arial" panose="020B0604020202020204" pitchFamily="34" charset="0"/>
                <a:sym typeface="Times New Roman"/>
              </a:rPr>
              <a:t>unidade</a:t>
            </a:r>
            <a:r>
              <a:rPr lang="en-US" sz="1200" dirty="0">
                <a:latin typeface="Arial" panose="020B0604020202020204" pitchFamily="34" charset="0"/>
                <a:ea typeface="Times New Roman"/>
                <a:cs typeface="Arial" panose="020B0604020202020204" pitchFamily="34" charset="0"/>
                <a:sym typeface="Times New Roman"/>
              </a:rPr>
              <a:t> de saúde.</a:t>
            </a:r>
          </a:p>
          <a:p>
            <a:pPr marL="171450" marR="0" lvl="0" indent="-171450" algn="l" defTabSz="914400" rtl="0" eaLnBrk="1" fontAlgn="auto" latinLnBrk="0" hangingPunct="1">
              <a:lnSpc>
                <a:spcPct val="115000"/>
              </a:lnSpc>
              <a:spcBef>
                <a:spcPts val="1200"/>
              </a:spcBef>
              <a:spcAft>
                <a:spcPts val="0"/>
              </a:spcAft>
              <a:buClrTx/>
              <a:buSzTx/>
              <a:buFont typeface="Wingdings" panose="05000000000000000000" pitchFamily="2" charset="2"/>
              <a:buChar char="§"/>
              <a:tabLst/>
              <a:defRPr/>
            </a:pPr>
            <a:endParaRPr lang="en-US" sz="1200" i="1"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15000"/>
              </a:lnSpc>
              <a:spcBef>
                <a:spcPts val="1200"/>
              </a:spcBef>
              <a:spcAft>
                <a:spcPts val="0"/>
              </a:spcAft>
              <a:buClrTx/>
              <a:buSzTx/>
              <a:buFont typeface="Wingdings" panose="05000000000000000000" pitchFamily="2" charset="2"/>
              <a:buChar char="§"/>
              <a:tabLst/>
              <a:defRPr/>
            </a:pPr>
            <a:r>
              <a:rPr lang="en-US" sz="1200" b="1" i="0" u="sng" dirty="0" err="1">
                <a:effectLst/>
                <a:latin typeface="Arial" panose="020B0604020202020204" pitchFamily="34" charset="0"/>
                <a:ea typeface="Times New Roman" panose="02020603050405020304" pitchFamily="18" charset="0"/>
                <a:cs typeface="Arial" panose="020B0604020202020204" pitchFamily="34" charset="0"/>
              </a:rPr>
              <a:t>Facilite</a:t>
            </a:r>
            <a:r>
              <a:rPr lang="en-US" sz="1200" b="1" i="0"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i="0" dirty="0">
                <a:effectLst/>
                <a:latin typeface="Arial" panose="020B0604020202020204" pitchFamily="34" charset="0"/>
                <a:ea typeface="Times New Roman" panose="02020603050405020304" pitchFamily="18" charset="0"/>
                <a:cs typeface="Arial" panose="020B0604020202020204" pitchFamily="34" charset="0"/>
              </a:rPr>
              <a:t>um breve debate </a:t>
            </a:r>
            <a:r>
              <a:rPr lang="en-US" sz="1200" i="0" dirty="0" err="1">
                <a:effectLst/>
                <a:latin typeface="Arial" panose="020B0604020202020204" pitchFamily="34" charset="0"/>
                <a:ea typeface="Times New Roman" panose="02020603050405020304" pitchFamily="18" charset="0"/>
                <a:cs typeface="Arial" panose="020B0604020202020204" pitchFamily="34" charset="0"/>
              </a:rPr>
              <a:t>utilizando</a:t>
            </a:r>
            <a:r>
              <a:rPr lang="en-US" sz="1200" i="0" dirty="0">
                <a:effectLst/>
                <a:latin typeface="Arial" panose="020B0604020202020204" pitchFamily="34" charset="0"/>
                <a:ea typeface="Times New Roman" panose="02020603050405020304" pitchFamily="18" charset="0"/>
                <a:cs typeface="Arial" panose="020B0604020202020204" pitchFamily="34" charset="0"/>
              </a:rPr>
              <a:t> </a:t>
            </a:r>
            <a:r>
              <a:rPr lang="en-US" sz="1200" i="0" dirty="0" err="1">
                <a:effectLst/>
                <a:latin typeface="Arial" panose="020B0604020202020204" pitchFamily="34" charset="0"/>
                <a:ea typeface="Times New Roman" panose="02020603050405020304" pitchFamily="18" charset="0"/>
                <a:cs typeface="Arial" panose="020B0604020202020204" pitchFamily="34" charset="0"/>
              </a:rPr>
              <a:t>estas</a:t>
            </a:r>
            <a:r>
              <a:rPr lang="en-US" sz="1200" i="0" dirty="0">
                <a:effectLst/>
                <a:latin typeface="Arial" panose="020B0604020202020204" pitchFamily="34" charset="0"/>
                <a:ea typeface="Times New Roman" panose="02020603050405020304" pitchFamily="18" charset="0"/>
                <a:cs typeface="Arial" panose="020B0604020202020204" pitchFamily="34" charset="0"/>
              </a:rPr>
              <a:t> </a:t>
            </a:r>
            <a:r>
              <a:rPr lang="en-US" sz="1200" i="0" dirty="0" err="1">
                <a:effectLst/>
                <a:latin typeface="Arial" panose="020B0604020202020204" pitchFamily="34" charset="0"/>
                <a:ea typeface="Times New Roman" panose="02020603050405020304" pitchFamily="18" charset="0"/>
                <a:cs typeface="Arial" panose="020B0604020202020204" pitchFamily="34" charset="0"/>
              </a:rPr>
              <a:t>perguntas</a:t>
            </a:r>
            <a:r>
              <a:rPr lang="en-US" sz="1200" i="0" dirty="0">
                <a:effectLst/>
                <a:latin typeface="Arial" panose="020B0604020202020204" pitchFamily="34" charset="0"/>
                <a:ea typeface="Times New Roman" panose="02020603050405020304" pitchFamily="18" charset="0"/>
                <a:cs typeface="Arial" panose="020B0604020202020204" pitchFamily="34" charset="0"/>
              </a:rPr>
              <a:t>: </a:t>
            </a:r>
            <a:r>
              <a:rPr lang="en-US" sz="1200" b="1" i="1" dirty="0">
                <a:effectLst/>
                <a:latin typeface="Arial" panose="020B0604020202020204" pitchFamily="34" charset="0"/>
                <a:ea typeface="Times New Roman" panose="02020603050405020304" pitchFamily="18" charset="0"/>
                <a:cs typeface="Arial" panose="020B0604020202020204" pitchFamily="34" charset="0"/>
              </a:rPr>
              <a:t> </a:t>
            </a:r>
            <a:r>
              <a:rPr lang="en-US" sz="1200" b="1" i="0" dirty="0">
                <a:latin typeface="Arial (Body)"/>
                <a:ea typeface="Times New Roman"/>
                <a:cs typeface="Arial" panose="020B0604020202020204" pitchFamily="34" charset="0"/>
                <a:sym typeface="Times New Roman"/>
              </a:rPr>
              <a:t>&lt;CLICAR&gt; </a:t>
            </a:r>
            <a:endParaRPr lang="en-US" b="1" i="0" dirty="0">
              <a:latin typeface="Arial (Body)"/>
              <a:cs typeface="Arial" panose="020B0604020202020204" pitchFamily="34" charset="0"/>
            </a:endParaRPr>
          </a:p>
          <a:p>
            <a:pPr marL="628650" marR="0" lvl="1" indent="-171450" algn="l" defTabSz="914400" rtl="0" eaLnBrk="1" fontAlgn="auto" latinLnBrk="0" hangingPunct="1">
              <a:lnSpc>
                <a:spcPct val="115000"/>
              </a:lnSpc>
              <a:spcBef>
                <a:spcPts val="1200"/>
              </a:spcBef>
              <a:spcAft>
                <a:spcPts val="0"/>
              </a:spcAft>
              <a:buClrTx/>
              <a:buSzTx/>
              <a:buFont typeface="Wingdings" panose="05000000000000000000" pitchFamily="2" charset="2"/>
              <a:buChar char="§"/>
              <a:tabLst/>
              <a:defRPr/>
            </a:pPr>
            <a:r>
              <a:rPr lang="en-US" sz="1200" dirty="0" err="1">
                <a:latin typeface="Arial" panose="020B0604020202020204" pitchFamily="34" charset="0"/>
                <a:ea typeface="Times New Roman"/>
                <a:cs typeface="Arial" panose="020B0604020202020204" pitchFamily="34" charset="0"/>
                <a:sym typeface="Times New Roman"/>
              </a:rPr>
              <a:t>Quantos</a:t>
            </a:r>
            <a:r>
              <a:rPr lang="en-US" sz="1200" dirty="0">
                <a:latin typeface="Arial" panose="020B0604020202020204" pitchFamily="34" charset="0"/>
                <a:ea typeface="Times New Roman"/>
                <a:cs typeface="Arial" panose="020B0604020202020204" pitchFamily="34" charset="0"/>
                <a:sym typeface="Times New Roman"/>
              </a:rPr>
              <a:t> </a:t>
            </a:r>
            <a:r>
              <a:rPr lang="en-US" sz="1200" dirty="0" err="1">
                <a:latin typeface="Arial" panose="020B0604020202020204" pitchFamily="34" charset="0"/>
                <a:ea typeface="Times New Roman"/>
                <a:cs typeface="Arial" panose="020B0604020202020204" pitchFamily="34" charset="0"/>
                <a:sym typeface="Times New Roman"/>
              </a:rPr>
              <a:t>casos</a:t>
            </a:r>
            <a:r>
              <a:rPr lang="en-US" sz="1200" dirty="0">
                <a:latin typeface="Arial" panose="020B0604020202020204" pitchFamily="34" charset="0"/>
                <a:ea typeface="Times New Roman"/>
                <a:cs typeface="Arial" panose="020B0604020202020204" pitchFamily="34" charset="0"/>
                <a:sym typeface="Times New Roman"/>
              </a:rPr>
              <a:t> de </a:t>
            </a:r>
            <a:r>
              <a:rPr lang="en-US" sz="1200" dirty="0" err="1">
                <a:latin typeface="Arial" panose="020B0604020202020204" pitchFamily="34" charset="0"/>
                <a:ea typeface="Times New Roman"/>
                <a:cs typeface="Arial" panose="020B0604020202020204" pitchFamily="34" charset="0"/>
                <a:sym typeface="Times New Roman"/>
              </a:rPr>
              <a:t>antrax</a:t>
            </a:r>
            <a:r>
              <a:rPr lang="en-US" sz="1200" dirty="0">
                <a:latin typeface="Arial" panose="020B0604020202020204" pitchFamily="34" charset="0"/>
                <a:ea typeface="Times New Roman"/>
                <a:cs typeface="Arial" panose="020B0604020202020204" pitchFamily="34" charset="0"/>
                <a:sym typeface="Times New Roman"/>
              </a:rPr>
              <a:t> </a:t>
            </a:r>
            <a:r>
              <a:rPr lang="en-US" sz="1200" dirty="0" err="1">
                <a:latin typeface="Arial" panose="020B0604020202020204" pitchFamily="34" charset="0"/>
                <a:ea typeface="Times New Roman"/>
                <a:cs typeface="Arial" panose="020B0604020202020204" pitchFamily="34" charset="0"/>
                <a:sym typeface="Times New Roman"/>
              </a:rPr>
              <a:t>ocorreram</a:t>
            </a:r>
            <a:r>
              <a:rPr lang="en-US" sz="1200" dirty="0">
                <a:latin typeface="Arial" panose="020B0604020202020204" pitchFamily="34" charset="0"/>
                <a:ea typeface="Times New Roman"/>
                <a:cs typeface="Arial" panose="020B0604020202020204" pitchFamily="34" charset="0"/>
                <a:sym typeface="Times New Roman"/>
              </a:rPr>
              <a:t>?  </a:t>
            </a:r>
            <a:r>
              <a:rPr lang="en-US" sz="1200" dirty="0" err="1">
                <a:latin typeface="Arial" panose="020B0604020202020204" pitchFamily="34" charset="0"/>
                <a:ea typeface="Times New Roman"/>
                <a:cs typeface="Arial" panose="020B0604020202020204" pitchFamily="34" charset="0"/>
                <a:sym typeface="Times New Roman"/>
              </a:rPr>
              <a:t>Tem</a:t>
            </a:r>
            <a:r>
              <a:rPr lang="en-US" sz="1200" dirty="0">
                <a:latin typeface="Arial" panose="020B0604020202020204" pitchFamily="34" charset="0"/>
                <a:ea typeface="Times New Roman"/>
                <a:cs typeface="Arial" panose="020B0604020202020204" pitchFamily="34" charset="0"/>
                <a:sym typeface="Times New Roman"/>
              </a:rPr>
              <a:t> a </a:t>
            </a:r>
            <a:r>
              <a:rPr lang="en-US" sz="1200" dirty="0" err="1">
                <a:latin typeface="Arial" panose="020B0604020202020204" pitchFamily="34" charset="0"/>
                <a:ea typeface="Times New Roman"/>
                <a:cs typeface="Arial" panose="020B0604020202020204" pitchFamily="34" charset="0"/>
                <a:sym typeface="Times New Roman"/>
              </a:rPr>
              <a:t>certeza</a:t>
            </a:r>
            <a:r>
              <a:rPr lang="en-US" sz="1200" dirty="0">
                <a:latin typeface="Arial" panose="020B0604020202020204" pitchFamily="34" charset="0"/>
                <a:ea typeface="Times New Roman"/>
                <a:cs typeface="Arial" panose="020B0604020202020204" pitchFamily="34" charset="0"/>
                <a:sym typeface="Times New Roman"/>
              </a:rPr>
              <a:t>? </a:t>
            </a:r>
          </a:p>
          <a:p>
            <a:pPr marL="628650" marR="0" lvl="1" indent="-171450" algn="l" defTabSz="914400" rtl="0" eaLnBrk="1" fontAlgn="auto" latinLnBrk="0" hangingPunct="1">
              <a:lnSpc>
                <a:spcPct val="115000"/>
              </a:lnSpc>
              <a:spcBef>
                <a:spcPts val="1200"/>
              </a:spcBef>
              <a:spcAft>
                <a:spcPts val="0"/>
              </a:spcAft>
              <a:buClrTx/>
              <a:buSzTx/>
              <a:buFont typeface="Wingdings" panose="05000000000000000000" pitchFamily="2" charset="2"/>
              <a:buChar char="§"/>
              <a:tabLst/>
              <a:defRPr/>
            </a:pPr>
            <a:r>
              <a:rPr lang="en-US" sz="1200" dirty="0">
                <a:latin typeface="Arial" panose="020B0604020202020204" pitchFamily="34" charset="0"/>
                <a:ea typeface="Times New Roman"/>
                <a:cs typeface="Arial" panose="020B0604020202020204" pitchFamily="34" charset="0"/>
                <a:sym typeface="Times New Roman"/>
              </a:rPr>
              <a:t>Um </a:t>
            </a:r>
            <a:r>
              <a:rPr lang="en-US" sz="1200" dirty="0" err="1">
                <a:latin typeface="Arial" panose="020B0604020202020204" pitchFamily="34" charset="0"/>
                <a:ea typeface="Times New Roman"/>
                <a:cs typeface="Arial" panose="020B0604020202020204" pitchFamily="34" charset="0"/>
                <a:sym typeface="Times New Roman"/>
              </a:rPr>
              <a:t>espaço</a:t>
            </a:r>
            <a:r>
              <a:rPr lang="en-US" sz="1200" dirty="0">
                <a:latin typeface="Arial" panose="020B0604020202020204" pitchFamily="34" charset="0"/>
                <a:ea typeface="Times New Roman"/>
                <a:cs typeface="Arial" panose="020B0604020202020204" pitchFamily="34" charset="0"/>
                <a:sym typeface="Times New Roman"/>
              </a:rPr>
              <a:t> </a:t>
            </a:r>
            <a:r>
              <a:rPr lang="en-US" sz="1200" dirty="0" err="1">
                <a:latin typeface="Arial" panose="020B0604020202020204" pitchFamily="34" charset="0"/>
                <a:ea typeface="Times New Roman"/>
                <a:cs typeface="Arial" panose="020B0604020202020204" pitchFamily="34" charset="0"/>
                <a:sym typeface="Times New Roman"/>
              </a:rPr>
              <a:t>em</a:t>
            </a:r>
            <a:r>
              <a:rPr lang="en-US" sz="1200" dirty="0">
                <a:latin typeface="Arial" panose="020B0604020202020204" pitchFamily="34" charset="0"/>
                <a:ea typeface="Times New Roman"/>
                <a:cs typeface="Arial" panose="020B0604020202020204" pitchFamily="34" charset="0"/>
                <a:sym typeface="Times New Roman"/>
              </a:rPr>
              <a:t> </a:t>
            </a:r>
            <a:r>
              <a:rPr lang="en-US" sz="1200" dirty="0" err="1">
                <a:latin typeface="Arial" panose="020B0604020202020204" pitchFamily="34" charset="0"/>
                <a:ea typeface="Times New Roman"/>
                <a:cs typeface="Arial" panose="020B0604020202020204" pitchFamily="34" charset="0"/>
                <a:sym typeface="Times New Roman"/>
              </a:rPr>
              <a:t>branco</a:t>
            </a:r>
            <a:r>
              <a:rPr lang="en-US" sz="1200" dirty="0">
                <a:latin typeface="Arial" panose="020B0604020202020204" pitchFamily="34" charset="0"/>
                <a:ea typeface="Times New Roman"/>
                <a:cs typeface="Arial" panose="020B0604020202020204" pitchFamily="34" charset="0"/>
                <a:sym typeface="Times New Roman"/>
              </a:rPr>
              <a:t> </a:t>
            </a:r>
            <a:r>
              <a:rPr lang="en-US" sz="1200" dirty="0" err="1">
                <a:latin typeface="Arial" panose="020B0604020202020204" pitchFamily="34" charset="0"/>
                <a:ea typeface="Times New Roman"/>
                <a:cs typeface="Arial" panose="020B0604020202020204" pitchFamily="34" charset="0"/>
                <a:sym typeface="Times New Roman"/>
              </a:rPr>
              <a:t>significa</a:t>
            </a:r>
            <a:r>
              <a:rPr lang="en-US" sz="1200" dirty="0">
                <a:latin typeface="Arial" panose="020B0604020202020204" pitchFamily="34" charset="0"/>
                <a:ea typeface="Times New Roman"/>
                <a:cs typeface="Arial" panose="020B0604020202020204" pitchFamily="34" charset="0"/>
                <a:sym typeface="Times New Roman"/>
              </a:rPr>
              <a:t> sempre zero? Por </a:t>
            </a:r>
            <a:r>
              <a:rPr lang="en-US" sz="1200" dirty="0" err="1">
                <a:latin typeface="Arial" panose="020B0604020202020204" pitchFamily="34" charset="0"/>
                <a:ea typeface="Times New Roman"/>
                <a:cs typeface="Arial" panose="020B0604020202020204" pitchFamily="34" charset="0"/>
                <a:sym typeface="Times New Roman"/>
              </a:rPr>
              <a:t>vezes</a:t>
            </a:r>
            <a:r>
              <a:rPr lang="en-US" sz="1200" dirty="0">
                <a:latin typeface="Arial" panose="020B0604020202020204" pitchFamily="34" charset="0"/>
                <a:ea typeface="Times New Roman"/>
                <a:cs typeface="Arial" panose="020B0604020202020204" pitchFamily="34" charset="0"/>
                <a:sym typeface="Times New Roman"/>
              </a:rPr>
              <a:t> </a:t>
            </a:r>
            <a:r>
              <a:rPr lang="en-US" sz="1200" dirty="0" err="1">
                <a:latin typeface="Arial" panose="020B0604020202020204" pitchFamily="34" charset="0"/>
                <a:ea typeface="Times New Roman"/>
                <a:cs typeface="Arial" panose="020B0604020202020204" pitchFamily="34" charset="0"/>
                <a:sym typeface="Times New Roman"/>
              </a:rPr>
              <a:t>significa</a:t>
            </a:r>
            <a:r>
              <a:rPr lang="en-US" sz="1200" dirty="0">
                <a:latin typeface="Arial" panose="020B0604020202020204" pitchFamily="34" charset="0"/>
                <a:ea typeface="Times New Roman"/>
                <a:cs typeface="Arial" panose="020B0604020202020204" pitchFamily="34" charset="0"/>
                <a:sym typeface="Times New Roman"/>
              </a:rPr>
              <a:t> "</a:t>
            </a:r>
            <a:r>
              <a:rPr lang="en-US" sz="1200" dirty="0" err="1">
                <a:latin typeface="Arial" panose="020B0604020202020204" pitchFamily="34" charset="0"/>
                <a:ea typeface="Times New Roman"/>
                <a:cs typeface="Arial" panose="020B0604020202020204" pitchFamily="34" charset="0"/>
                <a:sym typeface="Times New Roman"/>
              </a:rPr>
              <a:t>não</a:t>
            </a:r>
            <a:r>
              <a:rPr lang="en-US" sz="1200" dirty="0">
                <a:latin typeface="Arial" panose="020B0604020202020204" pitchFamily="34" charset="0"/>
                <a:ea typeface="Times New Roman"/>
                <a:cs typeface="Arial" panose="020B0604020202020204" pitchFamily="34" charset="0"/>
                <a:sym typeface="Times New Roman"/>
              </a:rPr>
              <a:t> </a:t>
            </a:r>
            <a:r>
              <a:rPr lang="en-US" sz="1200" dirty="0" err="1">
                <a:latin typeface="Arial" panose="020B0604020202020204" pitchFamily="34" charset="0"/>
                <a:ea typeface="Times New Roman"/>
                <a:cs typeface="Arial" panose="020B0604020202020204" pitchFamily="34" charset="0"/>
                <a:sym typeface="Times New Roman"/>
              </a:rPr>
              <a:t>conhecido</a:t>
            </a:r>
            <a:r>
              <a:rPr lang="en-US" sz="1200" dirty="0">
                <a:latin typeface="Arial" panose="020B0604020202020204" pitchFamily="34" charset="0"/>
                <a:ea typeface="Times New Roman"/>
                <a:cs typeface="Arial" panose="020B0604020202020204" pitchFamily="34" charset="0"/>
                <a:sym typeface="Times New Roman"/>
              </a:rPr>
              <a:t>" </a:t>
            </a:r>
            <a:r>
              <a:rPr lang="en-US" sz="1200" dirty="0" err="1">
                <a:latin typeface="Arial" panose="020B0604020202020204" pitchFamily="34" charset="0"/>
                <a:ea typeface="Times New Roman"/>
                <a:cs typeface="Arial" panose="020B0604020202020204" pitchFamily="34" charset="0"/>
                <a:sym typeface="Times New Roman"/>
              </a:rPr>
              <a:t>ou</a:t>
            </a:r>
            <a:r>
              <a:rPr lang="en-US" sz="1200" dirty="0">
                <a:latin typeface="Arial" panose="020B0604020202020204" pitchFamily="34" charset="0"/>
                <a:ea typeface="Times New Roman"/>
                <a:cs typeface="Arial" panose="020B0604020202020204" pitchFamily="34" charset="0"/>
                <a:sym typeface="Times New Roman"/>
              </a:rPr>
              <a:t> "</a:t>
            </a:r>
            <a:r>
              <a:rPr lang="en-US" sz="1200" dirty="0" err="1">
                <a:latin typeface="Arial" panose="020B0604020202020204" pitchFamily="34" charset="0"/>
                <a:ea typeface="Times New Roman"/>
                <a:cs typeface="Arial" panose="020B0604020202020204" pitchFamily="34" charset="0"/>
                <a:sym typeface="Times New Roman"/>
              </a:rPr>
              <a:t>em</a:t>
            </a:r>
            <a:r>
              <a:rPr lang="en-US" sz="1200" dirty="0">
                <a:latin typeface="Arial" panose="020B0604020202020204" pitchFamily="34" charset="0"/>
                <a:ea typeface="Times New Roman"/>
                <a:cs typeface="Arial" panose="020B0604020202020204" pitchFamily="34" charset="0"/>
                <a:sym typeface="Times New Roman"/>
              </a:rPr>
              <a:t> </a:t>
            </a:r>
            <a:r>
              <a:rPr lang="en-US" sz="1200" dirty="0" err="1">
                <a:latin typeface="Arial" panose="020B0604020202020204" pitchFamily="34" charset="0"/>
                <a:ea typeface="Times New Roman"/>
                <a:cs typeface="Arial" panose="020B0604020202020204" pitchFamily="34" charset="0"/>
                <a:sym typeface="Times New Roman"/>
              </a:rPr>
              <a:t>falta</a:t>
            </a:r>
            <a:r>
              <a:rPr lang="en-US" sz="1200" dirty="0">
                <a:latin typeface="Arial" panose="020B0604020202020204" pitchFamily="34" charset="0"/>
                <a:ea typeface="Times New Roman"/>
                <a:cs typeface="Arial" panose="020B0604020202020204" pitchFamily="34" charset="0"/>
                <a:sym typeface="Times New Roman"/>
              </a:rPr>
              <a:t>"?</a:t>
            </a:r>
          </a:p>
          <a:p>
            <a:pPr marL="628650" marR="0" lvl="1" indent="-171450" algn="l" defTabSz="914400" rtl="0" eaLnBrk="1" fontAlgn="auto" latinLnBrk="0" hangingPunct="1">
              <a:lnSpc>
                <a:spcPct val="115000"/>
              </a:lnSpc>
              <a:spcBef>
                <a:spcPts val="1200"/>
              </a:spcBef>
              <a:spcAft>
                <a:spcPts val="0"/>
              </a:spcAft>
              <a:buClrTx/>
              <a:buSzTx/>
              <a:buFont typeface="Wingdings" panose="05000000000000000000" pitchFamily="2" charset="2"/>
              <a:buChar char="§"/>
              <a:tabLst/>
              <a:defRPr/>
            </a:pPr>
            <a:r>
              <a:rPr lang="en-US" sz="1200" dirty="0" err="1">
                <a:latin typeface="Arial" panose="020B0604020202020204" pitchFamily="34" charset="0"/>
                <a:ea typeface="Times New Roman"/>
                <a:cs typeface="Arial" panose="020B0604020202020204" pitchFamily="34" charset="0"/>
                <a:sym typeface="Times New Roman"/>
              </a:rPr>
              <a:t>Já</a:t>
            </a:r>
            <a:r>
              <a:rPr lang="en-US" sz="1200" dirty="0">
                <a:latin typeface="Arial" panose="020B0604020202020204" pitchFamily="34" charset="0"/>
                <a:ea typeface="Times New Roman"/>
                <a:cs typeface="Arial" panose="020B0604020202020204" pitchFamily="34" charset="0"/>
                <a:sym typeface="Times New Roman"/>
              </a:rPr>
              <a:t> </a:t>
            </a:r>
            <a:r>
              <a:rPr lang="en-US" sz="1200" dirty="0" err="1">
                <a:latin typeface="Arial" panose="020B0604020202020204" pitchFamily="34" charset="0"/>
                <a:ea typeface="Times New Roman"/>
                <a:cs typeface="Arial" panose="020B0604020202020204" pitchFamily="34" charset="0"/>
                <a:sym typeface="Times New Roman"/>
              </a:rPr>
              <a:t>alguma</a:t>
            </a:r>
            <a:r>
              <a:rPr lang="en-US" sz="1200" dirty="0">
                <a:latin typeface="Arial" panose="020B0604020202020204" pitchFamily="34" charset="0"/>
                <a:ea typeface="Times New Roman"/>
                <a:cs typeface="Arial" panose="020B0604020202020204" pitchFamily="34" charset="0"/>
                <a:sym typeface="Times New Roman"/>
              </a:rPr>
              <a:t> </a:t>
            </a:r>
            <a:r>
              <a:rPr lang="en-US" sz="1200" dirty="0" err="1">
                <a:latin typeface="Arial" panose="020B0604020202020204" pitchFamily="34" charset="0"/>
                <a:ea typeface="Times New Roman"/>
                <a:cs typeface="Arial" panose="020B0604020202020204" pitchFamily="34" charset="0"/>
                <a:sym typeface="Times New Roman"/>
              </a:rPr>
              <a:t>vez</a:t>
            </a:r>
            <a:r>
              <a:rPr lang="en-US" sz="1200" dirty="0">
                <a:latin typeface="Arial" panose="020B0604020202020204" pitchFamily="34" charset="0"/>
                <a:ea typeface="Times New Roman"/>
                <a:cs typeface="Arial" panose="020B0604020202020204" pitchFamily="34" charset="0"/>
                <a:sym typeface="Times New Roman"/>
              </a:rPr>
              <a:t> </a:t>
            </a:r>
            <a:r>
              <a:rPr lang="en-US" sz="1200" dirty="0" err="1">
                <a:latin typeface="Arial" panose="020B0604020202020204" pitchFamily="34" charset="0"/>
                <a:ea typeface="Times New Roman"/>
                <a:cs typeface="Arial" panose="020B0604020202020204" pitchFamily="34" charset="0"/>
                <a:sym typeface="Times New Roman"/>
              </a:rPr>
              <a:t>recebeu</a:t>
            </a:r>
            <a:r>
              <a:rPr lang="en-US" sz="1200" dirty="0">
                <a:latin typeface="Arial" panose="020B0604020202020204" pitchFamily="34" charset="0"/>
                <a:ea typeface="Times New Roman"/>
                <a:cs typeface="Arial" panose="020B0604020202020204" pitchFamily="34" charset="0"/>
                <a:sym typeface="Times New Roman"/>
              </a:rPr>
              <a:t> um </a:t>
            </a:r>
            <a:r>
              <a:rPr lang="en-US" sz="1200" dirty="0" err="1">
                <a:latin typeface="Arial" panose="020B0604020202020204" pitchFamily="34" charset="0"/>
                <a:ea typeface="Times New Roman"/>
                <a:cs typeface="Arial" panose="020B0604020202020204" pitchFamily="34" charset="0"/>
                <a:sym typeface="Times New Roman"/>
              </a:rPr>
              <a:t>formulário</a:t>
            </a:r>
            <a:r>
              <a:rPr lang="en-US" sz="1200" dirty="0">
                <a:latin typeface="Arial" panose="020B0604020202020204" pitchFamily="34" charset="0"/>
                <a:ea typeface="Times New Roman"/>
                <a:cs typeface="Arial" panose="020B0604020202020204" pitchFamily="34" charset="0"/>
                <a:sym typeface="Times New Roman"/>
              </a:rPr>
              <a:t> com </a:t>
            </a:r>
            <a:r>
              <a:rPr lang="en-US" sz="1200" dirty="0" err="1">
                <a:latin typeface="Arial" panose="020B0604020202020204" pitchFamily="34" charset="0"/>
                <a:ea typeface="Times New Roman"/>
                <a:cs typeface="Arial" panose="020B0604020202020204" pitchFamily="34" charset="0"/>
                <a:sym typeface="Times New Roman"/>
              </a:rPr>
              <a:t>espaços</a:t>
            </a:r>
            <a:r>
              <a:rPr lang="en-US" sz="1200" dirty="0">
                <a:latin typeface="Arial" panose="020B0604020202020204" pitchFamily="34" charset="0"/>
                <a:ea typeface="Times New Roman"/>
                <a:cs typeface="Arial" panose="020B0604020202020204" pitchFamily="34" charset="0"/>
                <a:sym typeface="Times New Roman"/>
              </a:rPr>
              <a:t> </a:t>
            </a:r>
            <a:r>
              <a:rPr lang="en-US" sz="1200" dirty="0" err="1">
                <a:latin typeface="Arial" panose="020B0604020202020204" pitchFamily="34" charset="0"/>
                <a:ea typeface="Times New Roman"/>
                <a:cs typeface="Arial" panose="020B0604020202020204" pitchFamily="34" charset="0"/>
                <a:sym typeface="Times New Roman"/>
              </a:rPr>
              <a:t>em</a:t>
            </a:r>
            <a:r>
              <a:rPr lang="en-US" sz="1200" dirty="0">
                <a:latin typeface="Arial" panose="020B0604020202020204" pitchFamily="34" charset="0"/>
                <a:ea typeface="Times New Roman"/>
                <a:cs typeface="Arial" panose="020B0604020202020204" pitchFamily="34" charset="0"/>
                <a:sym typeface="Times New Roman"/>
              </a:rPr>
              <a:t> </a:t>
            </a:r>
            <a:r>
              <a:rPr lang="en-US" sz="1200" dirty="0" err="1">
                <a:latin typeface="Arial" panose="020B0604020202020204" pitchFamily="34" charset="0"/>
                <a:ea typeface="Times New Roman"/>
                <a:cs typeface="Arial" panose="020B0604020202020204" pitchFamily="34" charset="0"/>
                <a:sym typeface="Times New Roman"/>
              </a:rPr>
              <a:t>branco</a:t>
            </a:r>
            <a:r>
              <a:rPr lang="en-US" sz="1200" dirty="0">
                <a:latin typeface="Arial" panose="020B0604020202020204" pitchFamily="34" charset="0"/>
                <a:ea typeface="Times New Roman"/>
                <a:cs typeface="Arial" panose="020B0604020202020204" pitchFamily="34" charset="0"/>
                <a:sym typeface="Times New Roman"/>
              </a:rPr>
              <a:t>? Como é que </a:t>
            </a:r>
            <a:r>
              <a:rPr lang="en-US" sz="1200" dirty="0" err="1">
                <a:latin typeface="Arial" panose="020B0604020202020204" pitchFamily="34" charset="0"/>
                <a:ea typeface="Times New Roman"/>
                <a:cs typeface="Arial" panose="020B0604020202020204" pitchFamily="34" charset="0"/>
                <a:sym typeface="Times New Roman"/>
              </a:rPr>
              <a:t>lidou</a:t>
            </a:r>
            <a:r>
              <a:rPr lang="en-US" sz="1200" dirty="0">
                <a:latin typeface="Arial" panose="020B0604020202020204" pitchFamily="34" charset="0"/>
                <a:ea typeface="Times New Roman"/>
                <a:cs typeface="Arial" panose="020B0604020202020204" pitchFamily="34" charset="0"/>
                <a:sym typeface="Times New Roman"/>
              </a:rPr>
              <a:t> com </a:t>
            </a:r>
            <a:r>
              <a:rPr lang="en-US" sz="1200" dirty="0" err="1">
                <a:latin typeface="Arial" panose="020B0604020202020204" pitchFamily="34" charset="0"/>
                <a:ea typeface="Times New Roman"/>
                <a:cs typeface="Arial" panose="020B0604020202020204" pitchFamily="34" charset="0"/>
                <a:sym typeface="Times New Roman"/>
              </a:rPr>
              <a:t>essa</a:t>
            </a:r>
            <a:r>
              <a:rPr lang="en-US" sz="1200" dirty="0">
                <a:latin typeface="Arial" panose="020B0604020202020204" pitchFamily="34" charset="0"/>
                <a:ea typeface="Times New Roman"/>
                <a:cs typeface="Arial" panose="020B0604020202020204" pitchFamily="34" charset="0"/>
                <a:sym typeface="Times New Roman"/>
              </a:rPr>
              <a:t> </a:t>
            </a:r>
            <a:r>
              <a:rPr lang="en-US" sz="1200" dirty="0" err="1">
                <a:latin typeface="Arial" panose="020B0604020202020204" pitchFamily="34" charset="0"/>
                <a:ea typeface="Times New Roman"/>
                <a:cs typeface="Arial" panose="020B0604020202020204" pitchFamily="34" charset="0"/>
                <a:sym typeface="Times New Roman"/>
              </a:rPr>
              <a:t>situação</a:t>
            </a:r>
            <a:r>
              <a:rPr lang="en-US" sz="1200" dirty="0">
                <a:latin typeface="Arial" panose="020B0604020202020204" pitchFamily="34" charset="0"/>
                <a:ea typeface="Times New Roman"/>
                <a:cs typeface="Arial" panose="020B0604020202020204" pitchFamily="34" charset="0"/>
                <a:sym typeface="Times New Roman"/>
              </a:rPr>
              <a:t>?</a:t>
            </a:r>
          </a:p>
          <a:p>
            <a:pPr marL="628650" marR="0" lvl="1" indent="-171450" algn="l" defTabSz="914400" rtl="0" eaLnBrk="1" fontAlgn="auto" latinLnBrk="0" hangingPunct="1">
              <a:lnSpc>
                <a:spcPct val="115000"/>
              </a:lnSpc>
              <a:spcBef>
                <a:spcPts val="1200"/>
              </a:spcBef>
              <a:spcAft>
                <a:spcPts val="0"/>
              </a:spcAft>
              <a:buClrTx/>
              <a:buSzTx/>
              <a:buFont typeface="Wingdings" panose="05000000000000000000" pitchFamily="2" charset="2"/>
              <a:buChar char="§"/>
              <a:tabLst/>
              <a:defRPr/>
            </a:pPr>
            <a:endParaRPr lang="en-US" sz="1200" dirty="0">
              <a:latin typeface="Arial" panose="020B0604020202020204" pitchFamily="34" charset="0"/>
              <a:cs typeface="Arial" panose="020B0604020202020204" pitchFamily="34" charset="0"/>
              <a:sym typeface="Times New Roman"/>
            </a:endParaRPr>
          </a:p>
          <a:p>
            <a:pPr marL="171450" marR="0" lvl="0" indent="-171450" algn="l" defTabSz="914400" rtl="0" eaLnBrk="1" fontAlgn="auto" latinLnBrk="0" hangingPunct="1">
              <a:lnSpc>
                <a:spcPct val="115000"/>
              </a:lnSpc>
              <a:spcBef>
                <a:spcPts val="1200"/>
              </a:spcBef>
              <a:spcAft>
                <a:spcPts val="0"/>
              </a:spcAft>
              <a:buClrTx/>
              <a:buSzTx/>
              <a:buFont typeface="Wingdings" panose="05000000000000000000" pitchFamily="2" charset="2"/>
              <a:buChar char="§"/>
              <a:tabLst/>
              <a:defRP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Dizer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latin typeface="Arial" panose="020B0604020202020204" pitchFamily="34" charset="0"/>
                <a:cs typeface="Arial" panose="020B0604020202020204" pitchFamily="34" charset="0"/>
                <a:sym typeface="Times New Roman"/>
              </a:rPr>
              <a:t>Vamos </a:t>
            </a:r>
            <a:r>
              <a:rPr lang="en-US" sz="1200" dirty="0" err="1">
                <a:latin typeface="Arial" panose="020B0604020202020204" pitchFamily="34" charset="0"/>
                <a:cs typeface="Arial" panose="020B0604020202020204" pitchFamily="34" charset="0"/>
                <a:sym typeface="Times New Roman"/>
              </a:rPr>
              <a:t>falar</a:t>
            </a:r>
            <a:r>
              <a:rPr lang="en-US" sz="1200" dirty="0">
                <a:latin typeface="Arial" panose="020B0604020202020204" pitchFamily="34" charset="0"/>
                <a:cs typeface="Arial" panose="020B0604020202020204" pitchFamily="34" charset="0"/>
                <a:sym typeface="Times New Roman"/>
              </a:rPr>
              <a:t> </a:t>
            </a:r>
            <a:r>
              <a:rPr lang="en-US" sz="1200" dirty="0" err="1">
                <a:latin typeface="Arial" panose="020B0604020202020204" pitchFamily="34" charset="0"/>
                <a:cs typeface="Arial" panose="020B0604020202020204" pitchFamily="34" charset="0"/>
                <a:sym typeface="Times New Roman"/>
              </a:rPr>
              <a:t>sobre</a:t>
            </a:r>
            <a:r>
              <a:rPr lang="en-US" sz="1200" dirty="0">
                <a:latin typeface="Arial" panose="020B0604020202020204" pitchFamily="34" charset="0"/>
                <a:cs typeface="Arial" panose="020B0604020202020204" pitchFamily="34" charset="0"/>
                <a:sym typeface="Times New Roman"/>
              </a:rPr>
              <a:t> as </a:t>
            </a:r>
            <a:r>
              <a:rPr lang="en-US" sz="1200" dirty="0" err="1">
                <a:latin typeface="Arial" panose="020B0604020202020204" pitchFamily="34" charset="0"/>
                <a:cs typeface="Arial" panose="020B0604020202020204" pitchFamily="34" charset="0"/>
                <a:sym typeface="Times New Roman"/>
              </a:rPr>
              <a:t>respostas</a:t>
            </a:r>
            <a:r>
              <a:rPr lang="en-US" sz="1200" dirty="0">
                <a:latin typeface="Arial" panose="020B0604020202020204" pitchFamily="34" charset="0"/>
                <a:cs typeface="Arial" panose="020B0604020202020204" pitchFamily="34" charset="0"/>
                <a:sym typeface="Times New Roman"/>
              </a:rPr>
              <a:t> a </a:t>
            </a:r>
            <a:r>
              <a:rPr lang="en-US" sz="1200" dirty="0" err="1">
                <a:latin typeface="Arial" panose="020B0604020202020204" pitchFamily="34" charset="0"/>
                <a:cs typeface="Arial" panose="020B0604020202020204" pitchFamily="34" charset="0"/>
                <a:sym typeface="Times New Roman"/>
              </a:rPr>
              <a:t>estas</a:t>
            </a:r>
            <a:r>
              <a:rPr lang="en-US" sz="1200" dirty="0">
                <a:latin typeface="Arial" panose="020B0604020202020204" pitchFamily="34" charset="0"/>
                <a:cs typeface="Arial" panose="020B0604020202020204" pitchFamily="34" charset="0"/>
                <a:sym typeface="Times New Roman"/>
              </a:rPr>
              <a:t> </a:t>
            </a:r>
            <a:r>
              <a:rPr lang="en-US" sz="1200" dirty="0" err="1">
                <a:latin typeface="Arial" panose="020B0604020202020204" pitchFamily="34" charset="0"/>
                <a:cs typeface="Arial" panose="020B0604020202020204" pitchFamily="34" charset="0"/>
                <a:sym typeface="Times New Roman"/>
              </a:rPr>
              <a:t>perguntas</a:t>
            </a:r>
            <a:r>
              <a:rPr lang="en-US" sz="1200" dirty="0">
                <a:latin typeface="Arial" panose="020B0604020202020204" pitchFamily="34" charset="0"/>
                <a:cs typeface="Arial" panose="020B0604020202020204" pitchFamily="34" charset="0"/>
                <a:sym typeface="Times New Roman"/>
              </a:rPr>
              <a:t> </a:t>
            </a:r>
            <a:r>
              <a:rPr lang="en-US" sz="1200" dirty="0" err="1">
                <a:latin typeface="Arial" panose="020B0604020202020204" pitchFamily="34" charset="0"/>
                <a:cs typeface="Arial" panose="020B0604020202020204" pitchFamily="34" charset="0"/>
                <a:sym typeface="Times New Roman"/>
              </a:rPr>
              <a:t>nos</a:t>
            </a:r>
            <a:r>
              <a:rPr lang="en-US" sz="1200" dirty="0">
                <a:latin typeface="Arial" panose="020B0604020202020204" pitchFamily="34" charset="0"/>
                <a:cs typeface="Arial" panose="020B0604020202020204" pitchFamily="34" charset="0"/>
                <a:sym typeface="Times New Roman"/>
              </a:rPr>
              <a:t> </a:t>
            </a:r>
            <a:r>
              <a:rPr lang="en-US" sz="1200" dirty="0" err="1">
                <a:latin typeface="Arial" panose="020B0604020202020204" pitchFamily="34" charset="0"/>
                <a:cs typeface="Arial" panose="020B0604020202020204" pitchFamily="34" charset="0"/>
                <a:sym typeface="Times New Roman"/>
              </a:rPr>
              <a:t>próximos</a:t>
            </a:r>
            <a:r>
              <a:rPr lang="en-US" sz="1200" dirty="0">
                <a:latin typeface="Arial" panose="020B0604020202020204" pitchFamily="34" charset="0"/>
                <a:cs typeface="Arial" panose="020B0604020202020204" pitchFamily="34" charset="0"/>
                <a:sym typeface="Times New Roman"/>
              </a:rPr>
              <a:t> </a:t>
            </a:r>
            <a:r>
              <a:rPr lang="en-US" sz="1200" dirty="0" err="1">
                <a:latin typeface="Arial" panose="020B0604020202020204" pitchFamily="34" charset="0"/>
                <a:cs typeface="Arial" panose="020B0604020202020204" pitchFamily="34" charset="0"/>
                <a:sym typeface="Times New Roman"/>
              </a:rPr>
              <a:t>diapositivos</a:t>
            </a:r>
            <a:r>
              <a:rPr lang="en-US" sz="1200" dirty="0">
                <a:latin typeface="Arial" panose="020B0604020202020204" pitchFamily="34" charset="0"/>
                <a:cs typeface="Arial" panose="020B0604020202020204" pitchFamily="34" charset="0"/>
                <a:sym typeface="Times New Roman"/>
              </a:rPr>
              <a:t>. </a:t>
            </a:r>
            <a:endParaRPr lang="en-US" dirty="0">
              <a:latin typeface="Arial" panose="020B0604020202020204" pitchFamily="34" charset="0"/>
              <a:cs typeface="Arial" panose="020B0604020202020204" pitchFamily="34" charset="0"/>
            </a:endParaRPr>
          </a:p>
          <a:p>
            <a:pPr marL="0" marR="0" indent="0">
              <a:spcBef>
                <a:spcPts val="1200"/>
              </a:spcBef>
              <a:spcAft>
                <a:spcPts val="600"/>
              </a:spcAft>
              <a:buFont typeface="Arial" panose="020B0604020202020204" pitchFamily="34" charset="0"/>
              <a:buNone/>
            </a:pPr>
            <a:endParaRPr lang="en-US" sz="1200" i="1" dirty="0">
              <a:effectLst/>
              <a:latin typeface="+mn-lt"/>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2EB32458-B0FD-4E0D-A69A-149897CA0BBB}" type="slidenum">
              <a:rPr lang="en-US" smtClean="0"/>
              <a:t>21</a:t>
            </a:fld>
            <a:endParaRPr lang="en-US"/>
          </a:p>
        </p:txBody>
      </p:sp>
    </p:spTree>
    <p:extLst>
      <p:ext uri="{BB962C8B-B14F-4D97-AF65-F5344CB8AC3E}">
        <p14:creationId xmlns:p14="http://schemas.microsoft.com/office/powerpoint/2010/main" val="36384254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err="1">
                <a:effectLst/>
                <a:latin typeface="Arial" panose="020B0604020202020204" pitchFamily="34" charset="0"/>
                <a:ea typeface="Calibri" panose="020F0502020204030204" pitchFamily="34" charset="0"/>
                <a:cs typeface="Arial" panose="020B0604020202020204" pitchFamily="34" charset="0"/>
              </a:rPr>
              <a:t>Notas</a:t>
            </a:r>
            <a:r>
              <a:rPr lang="en-US" sz="1200" b="1" dirty="0">
                <a:effectLst/>
                <a:latin typeface="Arial" panose="020B0604020202020204" pitchFamily="34" charset="0"/>
                <a:ea typeface="Calibri" panose="020F0502020204030204" pitchFamily="34" charset="0"/>
                <a:cs typeface="Arial" panose="020B0604020202020204" pitchFamily="34" charset="0"/>
              </a:rPr>
              <a:t> do </a:t>
            </a:r>
            <a:r>
              <a:rPr lang="en-US" sz="1200" b="1" dirty="0" err="1">
                <a:effectLst/>
                <a:latin typeface="Arial" panose="020B0604020202020204" pitchFamily="34" charset="0"/>
                <a:ea typeface="Calibri" panose="020F0502020204030204" pitchFamily="34" charset="0"/>
                <a:cs typeface="Arial" panose="020B0604020202020204" pitchFamily="34" charset="0"/>
              </a:rPr>
              <a:t>instrutor</a:t>
            </a:r>
            <a:r>
              <a:rPr lang="en-US" sz="1200" b="1" dirty="0">
                <a:effectLst/>
                <a:latin typeface="Arial" panose="020B0604020202020204" pitchFamily="34" charset="0"/>
                <a:ea typeface="Calibri" panose="020F0502020204030204" pitchFamily="34" charset="0"/>
                <a:cs typeface="Arial" panose="020B0604020202020204" pitchFamily="34" charset="0"/>
              </a:rPr>
              <a:t>: </a:t>
            </a:r>
          </a:p>
          <a:p>
            <a:pPr marL="0" marR="0">
              <a:spcBef>
                <a:spcPts val="1200"/>
              </a:spcBef>
              <a:spcAft>
                <a:spcPts val="6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Dizer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 </a:t>
            </a:r>
            <a:r>
              <a:rPr lang="en-US" sz="1200" dirty="0" err="1">
                <a:effectLst/>
                <a:latin typeface="Arial" panose="020B0604020202020204" pitchFamily="34" charset="0"/>
                <a:ea typeface="Times New Roman" panose="02020603050405020304" pitchFamily="18" charset="0"/>
                <a:cs typeface="Arial" panose="020B0604020202020204" pitchFamily="34" charset="0"/>
              </a:rPr>
              <a:t>notificação</a:t>
            </a:r>
            <a:r>
              <a:rPr lang="en-US" sz="1200" dirty="0">
                <a:effectLst/>
                <a:latin typeface="Arial" panose="020B0604020202020204" pitchFamily="34" charset="0"/>
                <a:ea typeface="Times New Roman" panose="02020603050405020304" pitchFamily="18" charset="0"/>
                <a:cs typeface="Arial" panose="020B0604020202020204" pitchFamily="34" charset="0"/>
              </a:rPr>
              <a:t> zero é </a:t>
            </a:r>
            <a:r>
              <a:rPr lang="en-US" sz="1200" dirty="0" err="1">
                <a:effectLst/>
                <a:latin typeface="Arial" panose="020B0604020202020204" pitchFamily="34" charset="0"/>
                <a:ea typeface="Times New Roman" panose="02020603050405020304" pitchFamily="18" charset="0"/>
                <a:cs typeface="Arial" panose="020B0604020202020204" pitchFamily="34" charset="0"/>
              </a:rPr>
              <a:t>diferente</a:t>
            </a:r>
            <a:r>
              <a:rPr lang="en-US" sz="1200" dirty="0">
                <a:effectLst/>
                <a:latin typeface="Arial" panose="020B0604020202020204" pitchFamily="34" charset="0"/>
                <a:ea typeface="Times New Roman" panose="02020603050405020304" pitchFamily="18" charset="0"/>
                <a:cs typeface="Arial" panose="020B0604020202020204" pitchFamily="34" charset="0"/>
              </a:rPr>
              <a:t> de um </a:t>
            </a:r>
            <a:r>
              <a:rPr lang="en-US" sz="1200" dirty="0" err="1">
                <a:effectLst/>
                <a:latin typeface="Arial" panose="020B0604020202020204" pitchFamily="34" charset="0"/>
                <a:ea typeface="Times New Roman" panose="02020603050405020304" pitchFamily="18" charset="0"/>
                <a:cs typeface="Arial" panose="020B0604020202020204" pitchFamily="34" charset="0"/>
              </a:rPr>
              <a:t>relatório</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não</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apresentado</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ou</a:t>
            </a:r>
            <a:r>
              <a:rPr lang="en-US" sz="1200" i="1" dirty="0">
                <a:effectLst/>
                <a:latin typeface="Arial" panose="020B0604020202020204" pitchFamily="34" charset="0"/>
                <a:ea typeface="Times New Roman" panose="02020603050405020304" pitchFamily="18" charset="0"/>
                <a:cs typeface="Arial" panose="020B0604020202020204" pitchFamily="34" charset="0"/>
              </a:rPr>
              <a:t>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seja</a:t>
            </a:r>
            <a:r>
              <a:rPr lang="en-US" sz="1200" i="1" dirty="0">
                <a:effectLst/>
                <a:latin typeface="Arial" panose="020B0604020202020204" pitchFamily="34" charset="0"/>
                <a:ea typeface="Times New Roman" panose="02020603050405020304" pitchFamily="18" charset="0"/>
                <a:cs typeface="Arial" panose="020B0604020202020204" pitchFamily="34" charset="0"/>
              </a:rPr>
              <a:t>,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nenhum</a:t>
            </a:r>
            <a:r>
              <a:rPr lang="en-US" sz="1200" i="1" dirty="0">
                <a:effectLst/>
                <a:latin typeface="Arial" panose="020B0604020202020204" pitchFamily="34" charset="0"/>
                <a:ea typeface="Times New Roman" panose="02020603050405020304" pitchFamily="18" charset="0"/>
                <a:cs typeface="Arial" panose="020B0604020202020204" pitchFamily="34" charset="0"/>
              </a:rPr>
              <a:t>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relatório</a:t>
            </a:r>
            <a:r>
              <a:rPr lang="en-US" sz="1200" dirty="0">
                <a:effectLst/>
                <a:latin typeface="Arial" panose="020B0604020202020204" pitchFamily="34" charset="0"/>
                <a:ea typeface="Times New Roman" panose="02020603050405020304" pitchFamily="18" charset="0"/>
                <a:cs typeface="Arial" panose="020B0604020202020204" pitchFamily="34" charset="0"/>
              </a:rPr>
              <a:t>) e de dados </a:t>
            </a:r>
            <a:r>
              <a:rPr lang="en-US" sz="1200" dirty="0" err="1">
                <a:effectLst/>
                <a:latin typeface="Arial" panose="020B0604020202020204" pitchFamily="34" charset="0"/>
                <a:ea typeface="Times New Roman" panose="02020603050405020304" pitchFamily="18" charset="0"/>
                <a:cs typeface="Arial" panose="020B0604020202020204" pitchFamily="34" charset="0"/>
              </a:rPr>
              <a:t>não</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recolhidos</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ou</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perdidos</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b="1" i="0" dirty="0">
                <a:latin typeface="Arial (Body)"/>
                <a:ea typeface="Times New Roman"/>
                <a:cs typeface="Arial" panose="020B0604020202020204" pitchFamily="34" charset="0"/>
                <a:sym typeface="Times New Roman"/>
              </a:rPr>
              <a:t>&lt;CLICAR&gt; </a:t>
            </a:r>
            <a:r>
              <a:rPr lang="en-US" sz="1200" b="1" i="1"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 </a:t>
            </a:r>
            <a:r>
              <a:rPr lang="en-US" sz="1200" dirty="0" err="1">
                <a:effectLst/>
                <a:latin typeface="Arial" panose="020B0604020202020204" pitchFamily="34" charset="0"/>
                <a:ea typeface="Times New Roman" panose="02020603050405020304" pitchFamily="18" charset="0"/>
                <a:cs typeface="Arial" panose="020B0604020202020204" pitchFamily="34" charset="0"/>
              </a:rPr>
              <a:t>notificação</a:t>
            </a:r>
            <a:r>
              <a:rPr lang="en-US" sz="1200" dirty="0">
                <a:effectLst/>
                <a:latin typeface="Arial" panose="020B0604020202020204" pitchFamily="34" charset="0"/>
                <a:ea typeface="Times New Roman" panose="02020603050405020304" pitchFamily="18" charset="0"/>
                <a:cs typeface="Arial" panose="020B0604020202020204" pitchFamily="34" charset="0"/>
              </a:rPr>
              <a:t> zero é </a:t>
            </a:r>
            <a:r>
              <a:rPr lang="en-US" sz="1200" dirty="0" err="1">
                <a:effectLst/>
                <a:latin typeface="Arial" panose="020B0604020202020204" pitchFamily="34" charset="0"/>
                <a:ea typeface="Times New Roman" panose="02020603050405020304" pitchFamily="18" charset="0"/>
                <a:cs typeface="Arial" panose="020B0604020202020204" pitchFamily="34" charset="0"/>
              </a:rPr>
              <a:t>importante</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porque</a:t>
            </a:r>
            <a:r>
              <a:rPr lang="en-US" sz="1200" dirty="0">
                <a:effectLst/>
                <a:latin typeface="Arial" panose="020B0604020202020204" pitchFamily="34" charset="0"/>
                <a:ea typeface="Times New Roman" panose="02020603050405020304" pitchFamily="18" charset="0"/>
                <a:cs typeface="Arial" panose="020B0604020202020204" pitchFamily="34" charset="0"/>
              </a:rPr>
              <a:t> distingue entre "</a:t>
            </a:r>
            <a:r>
              <a:rPr lang="en-US" sz="1200" dirty="0" err="1">
                <a:effectLst/>
                <a:latin typeface="Arial" panose="020B0604020202020204" pitchFamily="34" charset="0"/>
                <a:ea typeface="Times New Roman" panose="02020603050405020304" pitchFamily="18" charset="0"/>
                <a:cs typeface="Arial" panose="020B0604020202020204" pitchFamily="34" charset="0"/>
              </a:rPr>
              <a:t>não</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notificar</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nenhum</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caso</a:t>
            </a:r>
            <a:r>
              <a:rPr lang="en-US" sz="1200" dirty="0">
                <a:effectLst/>
                <a:latin typeface="Arial" panose="020B0604020202020204" pitchFamily="34" charset="0"/>
                <a:ea typeface="Times New Roman" panose="02020603050405020304" pitchFamily="18" charset="0"/>
                <a:cs typeface="Arial" panose="020B0604020202020204" pitchFamily="34" charset="0"/>
              </a:rPr>
              <a:t>" e "</a:t>
            </a:r>
            <a:r>
              <a:rPr lang="en-US" sz="1200" dirty="0" err="1">
                <a:effectLst/>
                <a:latin typeface="Arial" panose="020B0604020202020204" pitchFamily="34" charset="0"/>
                <a:ea typeface="Times New Roman" panose="02020603050405020304" pitchFamily="18" charset="0"/>
                <a:cs typeface="Arial" panose="020B0604020202020204" pitchFamily="34" charset="0"/>
              </a:rPr>
              <a:t>não</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notificar</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Trata</a:t>
            </a:r>
            <a:r>
              <a:rPr lang="en-US" sz="1200" dirty="0">
                <a:effectLst/>
                <a:latin typeface="Arial" panose="020B0604020202020204" pitchFamily="34" charset="0"/>
                <a:ea typeface="Times New Roman" panose="02020603050405020304" pitchFamily="18" charset="0"/>
                <a:cs typeface="Arial" panose="020B0604020202020204" pitchFamily="34" charset="0"/>
              </a:rPr>
              <a:t>-se de </a:t>
            </a:r>
            <a:r>
              <a:rPr lang="en-US" sz="1200" dirty="0" err="1">
                <a:effectLst/>
                <a:latin typeface="Arial" panose="020B0604020202020204" pitchFamily="34" charset="0"/>
                <a:ea typeface="Times New Roman" panose="02020603050405020304" pitchFamily="18" charset="0"/>
                <a:cs typeface="Arial" panose="020B0604020202020204" pitchFamily="34" charset="0"/>
              </a:rPr>
              <a:t>uma</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caraterística</a:t>
            </a:r>
            <a:r>
              <a:rPr lang="en-US" sz="1200" dirty="0">
                <a:effectLst/>
                <a:latin typeface="Arial" panose="020B0604020202020204" pitchFamily="34" charset="0"/>
                <a:ea typeface="Times New Roman" panose="02020603050405020304" pitchFamily="18" charset="0"/>
                <a:cs typeface="Arial" panose="020B0604020202020204" pitchFamily="34" charset="0"/>
              </a:rPr>
              <a:t> fundamental dos </a:t>
            </a:r>
            <a:r>
              <a:rPr lang="en-US" sz="1200" dirty="0" err="1">
                <a:effectLst/>
                <a:latin typeface="Arial" panose="020B0604020202020204" pitchFamily="34" charset="0"/>
                <a:ea typeface="Times New Roman" panose="02020603050405020304" pitchFamily="18" charset="0"/>
                <a:cs typeface="Arial" panose="020B0604020202020204" pitchFamily="34" charset="0"/>
              </a:rPr>
              <a:t>sistemas</a:t>
            </a:r>
            <a:r>
              <a:rPr lang="en-US" sz="1200" dirty="0">
                <a:effectLst/>
                <a:latin typeface="Arial" panose="020B0604020202020204" pitchFamily="34" charset="0"/>
                <a:ea typeface="Times New Roman" panose="02020603050405020304" pitchFamily="18" charset="0"/>
                <a:cs typeface="Arial" panose="020B0604020202020204" pitchFamily="34" charset="0"/>
              </a:rPr>
              <a:t> de vigilância. A </a:t>
            </a:r>
            <a:r>
              <a:rPr lang="en-US" sz="1200" dirty="0" err="1">
                <a:effectLst/>
                <a:latin typeface="Arial" panose="020B0604020202020204" pitchFamily="34" charset="0"/>
                <a:ea typeface="Times New Roman" panose="02020603050405020304" pitchFamily="18" charset="0"/>
                <a:cs typeface="Arial" panose="020B0604020202020204" pitchFamily="34" charset="0"/>
              </a:rPr>
              <a:t>notificação</a:t>
            </a:r>
            <a:r>
              <a:rPr lang="en-US" sz="1200" dirty="0">
                <a:effectLst/>
                <a:latin typeface="Arial" panose="020B0604020202020204" pitchFamily="34" charset="0"/>
                <a:ea typeface="Times New Roman" panose="02020603050405020304" pitchFamily="18" charset="0"/>
                <a:cs typeface="Arial" panose="020B0604020202020204" pitchFamily="34" charset="0"/>
              </a:rPr>
              <a:t> zero </a:t>
            </a:r>
            <a:r>
              <a:rPr lang="en-US" sz="1200" dirty="0" err="1">
                <a:effectLst/>
                <a:latin typeface="Arial" panose="020B0604020202020204" pitchFamily="34" charset="0"/>
                <a:ea typeface="Times New Roman" panose="02020603050405020304" pitchFamily="18" charset="0"/>
                <a:cs typeface="Arial" panose="020B0604020202020204" pitchFamily="34" charset="0"/>
              </a:rPr>
              <a:t>reflecte</a:t>
            </a:r>
            <a:r>
              <a:rPr lang="en-US" sz="1200" dirty="0">
                <a:effectLst/>
                <a:latin typeface="Arial" panose="020B0604020202020204" pitchFamily="34" charset="0"/>
                <a:ea typeface="Times New Roman" panose="02020603050405020304" pitchFamily="18" charset="0"/>
                <a:cs typeface="Arial" panose="020B0604020202020204" pitchFamily="34" charset="0"/>
              </a:rPr>
              <a:t> a </a:t>
            </a:r>
            <a:r>
              <a:rPr lang="en-US" sz="1200" dirty="0" err="1">
                <a:effectLst/>
                <a:latin typeface="Arial" panose="020B0604020202020204" pitchFamily="34" charset="0"/>
                <a:ea typeface="Times New Roman" panose="02020603050405020304" pitchFamily="18" charset="0"/>
                <a:cs typeface="Arial" panose="020B0604020202020204" pitchFamily="34" charset="0"/>
              </a:rPr>
              <a:t>ausência</a:t>
            </a:r>
            <a:r>
              <a:rPr lang="en-US" sz="1200" dirty="0">
                <a:effectLst/>
                <a:latin typeface="Arial" panose="020B0604020202020204" pitchFamily="34" charset="0"/>
                <a:ea typeface="Times New Roman" panose="02020603050405020304" pitchFamily="18" charset="0"/>
                <a:cs typeface="Arial" panose="020B0604020202020204" pitchFamily="34" charset="0"/>
              </a:rPr>
              <a:t> de </a:t>
            </a:r>
            <a:r>
              <a:rPr lang="en-US" sz="1200" dirty="0" err="1">
                <a:effectLst/>
                <a:latin typeface="Arial" panose="020B0604020202020204" pitchFamily="34" charset="0"/>
                <a:ea typeface="Times New Roman" panose="02020603050405020304" pitchFamily="18" charset="0"/>
                <a:cs typeface="Arial" panose="020B0604020202020204" pitchFamily="34" charset="0"/>
              </a:rPr>
              <a:t>casos</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observados</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p>
          <a:p>
            <a:pPr marL="171450" marR="0" indent="-171450">
              <a:lnSpc>
                <a:spcPct val="115000"/>
              </a:lnSpc>
              <a:spcBef>
                <a:spcPts val="0"/>
              </a:spcBef>
              <a:spcAft>
                <a:spcPts val="1200"/>
              </a:spcAft>
              <a:buFont typeface="Wingdings" panose="05000000000000000000" pitchFamily="2" charset="2"/>
              <a:buChar char="§"/>
            </a:pPr>
            <a:endParaRPr lang="en-US" sz="1200" b="1" i="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Perguntar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kern="1200" dirty="0">
                <a:solidFill>
                  <a:schemeClr val="tx1"/>
                </a:solidFill>
                <a:effectLst/>
                <a:latin typeface="Arial" panose="020B0604020202020204" pitchFamily="34" charset="0"/>
                <a:ea typeface="Times New Roman"/>
                <a:cs typeface="Arial" panose="020B0604020202020204" pitchFamily="34" charset="0"/>
                <a:sym typeface="Times New Roman"/>
              </a:rPr>
              <a:t>O que é que </a:t>
            </a:r>
            <a:r>
              <a:rPr lang="en-US" sz="1200" dirty="0" err="1">
                <a:latin typeface="Arial" panose="020B0604020202020204" pitchFamily="34" charset="0"/>
                <a:ea typeface="Times New Roman"/>
                <a:cs typeface="Arial" panose="020B0604020202020204" pitchFamily="34" charset="0"/>
                <a:sym typeface="Times New Roman"/>
              </a:rPr>
              <a:t>uma</a:t>
            </a:r>
            <a:r>
              <a:rPr lang="en-US" sz="1200" dirty="0">
                <a:latin typeface="Arial" panose="020B0604020202020204" pitchFamily="34" charset="0"/>
                <a:ea typeface="Times New Roman"/>
                <a:cs typeface="Arial" panose="020B0604020202020204" pitchFamily="34" charset="0"/>
                <a:sym typeface="Times New Roman"/>
              </a:rPr>
              <a:t> </a:t>
            </a:r>
            <a:r>
              <a:rPr lang="en-US" sz="1200" dirty="0" err="1">
                <a:latin typeface="Arial" panose="020B0604020202020204" pitchFamily="34" charset="0"/>
                <a:ea typeface="Times New Roman"/>
                <a:cs typeface="Arial" panose="020B0604020202020204" pitchFamily="34" charset="0"/>
                <a:sym typeface="Times New Roman"/>
              </a:rPr>
              <a:t>caixa</a:t>
            </a:r>
            <a:r>
              <a:rPr lang="en-US" sz="1200" dirty="0">
                <a:latin typeface="Arial" panose="020B0604020202020204" pitchFamily="34" charset="0"/>
                <a:ea typeface="Times New Roman"/>
                <a:cs typeface="Arial" panose="020B0604020202020204" pitchFamily="34" charset="0"/>
                <a:sym typeface="Times New Roman"/>
              </a:rPr>
              <a:t> </a:t>
            </a:r>
            <a:r>
              <a:rPr lang="en-US" sz="1200" dirty="0" err="1">
                <a:latin typeface="Arial" panose="020B0604020202020204" pitchFamily="34" charset="0"/>
                <a:ea typeface="Times New Roman"/>
                <a:cs typeface="Arial" panose="020B0604020202020204" pitchFamily="34" charset="0"/>
                <a:sym typeface="Times New Roman"/>
              </a:rPr>
              <a:t>vazia</a:t>
            </a:r>
            <a:r>
              <a:rPr lang="en-US" sz="1200" dirty="0">
                <a:latin typeface="Arial" panose="020B0604020202020204" pitchFamily="34" charset="0"/>
                <a:ea typeface="Times New Roman"/>
                <a:cs typeface="Arial" panose="020B0604020202020204" pitchFamily="34" charset="0"/>
                <a:sym typeface="Times New Roman"/>
              </a:rPr>
              <a:t> indica num </a:t>
            </a:r>
            <a:r>
              <a:rPr lang="en-US" sz="1200" dirty="0" err="1">
                <a:latin typeface="Arial" panose="020B0604020202020204" pitchFamily="34" charset="0"/>
                <a:ea typeface="Times New Roman"/>
                <a:cs typeface="Arial" panose="020B0604020202020204" pitchFamily="34" charset="0"/>
                <a:sym typeface="Times New Roman"/>
              </a:rPr>
              <a:t>relatório</a:t>
            </a:r>
            <a:r>
              <a:rPr lang="en-US" sz="1200" dirty="0">
                <a:latin typeface="Arial" panose="020B0604020202020204" pitchFamily="34" charset="0"/>
                <a:ea typeface="Times New Roman"/>
                <a:cs typeface="Arial" panose="020B0604020202020204" pitchFamily="34" charset="0"/>
                <a:sym typeface="Times New Roman"/>
              </a:rPr>
              <a:t> de vigilância? </a:t>
            </a:r>
            <a:r>
              <a:rPr lang="en-US" sz="1200" dirty="0" err="1">
                <a:latin typeface="Arial" panose="020B0604020202020204" pitchFamily="34" charset="0"/>
                <a:ea typeface="Times New Roman"/>
                <a:cs typeface="Arial" panose="020B0604020202020204" pitchFamily="34" charset="0"/>
                <a:sym typeface="Times New Roman"/>
              </a:rPr>
              <a:t>Significa</a:t>
            </a:r>
            <a:r>
              <a:rPr lang="en-US" sz="1200" dirty="0">
                <a:latin typeface="Arial" panose="020B0604020202020204" pitchFamily="34" charset="0"/>
                <a:ea typeface="Times New Roman"/>
                <a:cs typeface="Arial" panose="020B0604020202020204" pitchFamily="34" charset="0"/>
                <a:sym typeface="Times New Roman"/>
              </a:rPr>
              <a:t> que </a:t>
            </a:r>
            <a:r>
              <a:rPr lang="en-US" sz="1200" dirty="0" err="1">
                <a:latin typeface="Arial" panose="020B0604020202020204" pitchFamily="34" charset="0"/>
                <a:ea typeface="Times New Roman"/>
                <a:cs typeface="Arial" panose="020B0604020202020204" pitchFamily="34" charset="0"/>
                <a:sym typeface="Times New Roman"/>
              </a:rPr>
              <a:t>não</a:t>
            </a:r>
            <a:r>
              <a:rPr lang="en-US" sz="1200" dirty="0">
                <a:latin typeface="Arial" panose="020B0604020202020204" pitchFamily="34" charset="0"/>
                <a:ea typeface="Times New Roman"/>
                <a:cs typeface="Arial" panose="020B0604020202020204" pitchFamily="34" charset="0"/>
                <a:sym typeface="Times New Roman"/>
              </a:rPr>
              <a:t> </a:t>
            </a:r>
            <a:r>
              <a:rPr lang="en-US" sz="1200" dirty="0" err="1">
                <a:latin typeface="Arial" panose="020B0604020202020204" pitchFamily="34" charset="0"/>
                <a:ea typeface="Times New Roman"/>
                <a:cs typeface="Arial" panose="020B0604020202020204" pitchFamily="34" charset="0"/>
                <a:sym typeface="Times New Roman"/>
              </a:rPr>
              <a:t>houve</a:t>
            </a:r>
            <a:r>
              <a:rPr lang="en-US" sz="1200" dirty="0">
                <a:latin typeface="Arial" panose="020B0604020202020204" pitchFamily="34" charset="0"/>
                <a:ea typeface="Times New Roman"/>
                <a:cs typeface="Arial" panose="020B0604020202020204" pitchFamily="34" charset="0"/>
                <a:sym typeface="Times New Roman"/>
              </a:rPr>
              <a:t> </a:t>
            </a:r>
            <a:r>
              <a:rPr lang="en-US" sz="1200" dirty="0" err="1">
                <a:latin typeface="Arial" panose="020B0604020202020204" pitchFamily="34" charset="0"/>
                <a:ea typeface="Times New Roman"/>
                <a:cs typeface="Arial" panose="020B0604020202020204" pitchFamily="34" charset="0"/>
                <a:sym typeface="Times New Roman"/>
              </a:rPr>
              <a:t>casos</a:t>
            </a:r>
            <a:r>
              <a:rPr lang="en-US" sz="1200" dirty="0">
                <a:latin typeface="Arial" panose="020B0604020202020204" pitchFamily="34" charset="0"/>
                <a:ea typeface="Times New Roman"/>
                <a:cs typeface="Arial" panose="020B0604020202020204" pitchFamily="34" charset="0"/>
                <a:sym typeface="Times New Roman"/>
              </a:rPr>
              <a:t> </a:t>
            </a:r>
            <a:r>
              <a:rPr lang="en-US" sz="1200" dirty="0" err="1">
                <a:latin typeface="Arial" panose="020B0604020202020204" pitchFamily="34" charset="0"/>
                <a:ea typeface="Times New Roman"/>
                <a:cs typeface="Arial" panose="020B0604020202020204" pitchFamily="34" charset="0"/>
                <a:sym typeface="Times New Roman"/>
              </a:rPr>
              <a:t>ou</a:t>
            </a:r>
            <a:r>
              <a:rPr lang="en-US" sz="1200" dirty="0">
                <a:latin typeface="Arial" panose="020B0604020202020204" pitchFamily="34" charset="0"/>
                <a:ea typeface="Times New Roman"/>
                <a:cs typeface="Arial" panose="020B0604020202020204" pitchFamily="34" charset="0"/>
                <a:sym typeface="Times New Roman"/>
              </a:rPr>
              <a:t> que </a:t>
            </a:r>
            <a:r>
              <a:rPr lang="en-US" sz="1200" dirty="0" err="1">
                <a:latin typeface="Arial" panose="020B0604020202020204" pitchFamily="34" charset="0"/>
                <a:ea typeface="Times New Roman"/>
                <a:cs typeface="Arial" panose="020B0604020202020204" pitchFamily="34" charset="0"/>
                <a:sym typeface="Times New Roman"/>
              </a:rPr>
              <a:t>não</a:t>
            </a:r>
            <a:r>
              <a:rPr lang="en-US" sz="1200" dirty="0">
                <a:latin typeface="Arial" panose="020B0604020202020204" pitchFamily="34" charset="0"/>
                <a:ea typeface="Times New Roman"/>
                <a:cs typeface="Arial" panose="020B0604020202020204" pitchFamily="34" charset="0"/>
                <a:sym typeface="Times New Roman"/>
              </a:rPr>
              <a:t> </a:t>
            </a:r>
            <a:r>
              <a:rPr lang="en-US" sz="1200" dirty="0" err="1">
                <a:latin typeface="Arial" panose="020B0604020202020204" pitchFamily="34" charset="0"/>
                <a:ea typeface="Times New Roman"/>
                <a:cs typeface="Arial" panose="020B0604020202020204" pitchFamily="34" charset="0"/>
                <a:sym typeface="Times New Roman"/>
              </a:rPr>
              <a:t>há</a:t>
            </a:r>
            <a:r>
              <a:rPr lang="en-US" sz="1200" dirty="0">
                <a:latin typeface="Arial" panose="020B0604020202020204" pitchFamily="34" charset="0"/>
                <a:ea typeface="Times New Roman"/>
                <a:cs typeface="Arial" panose="020B0604020202020204" pitchFamily="34" charset="0"/>
                <a:sym typeface="Times New Roman"/>
              </a:rPr>
              <a:t> um </a:t>
            </a:r>
            <a:r>
              <a:rPr lang="en-US" sz="1200" dirty="0" err="1">
                <a:latin typeface="Arial" panose="020B0604020202020204" pitchFamily="34" charset="0"/>
                <a:ea typeface="Times New Roman"/>
                <a:cs typeface="Arial" panose="020B0604020202020204" pitchFamily="34" charset="0"/>
                <a:sym typeface="Times New Roman"/>
              </a:rPr>
              <a:t>relatório</a:t>
            </a:r>
            <a:r>
              <a:rPr lang="en-US" sz="1200" dirty="0">
                <a:latin typeface="Arial" panose="020B0604020202020204" pitchFamily="34" charset="0"/>
                <a:ea typeface="Times New Roman"/>
                <a:cs typeface="Arial" panose="020B0604020202020204" pitchFamily="34" charset="0"/>
                <a:sym typeface="Times New Roman"/>
              </a:rPr>
              <a:t> </a:t>
            </a:r>
            <a:r>
              <a:rPr lang="en-US" sz="1200" dirty="0" err="1">
                <a:latin typeface="Arial" panose="020B0604020202020204" pitchFamily="34" charset="0"/>
                <a:ea typeface="Times New Roman"/>
                <a:cs typeface="Arial" panose="020B0604020202020204" pitchFamily="34" charset="0"/>
                <a:sym typeface="Times New Roman"/>
              </a:rPr>
              <a:t>disponível</a:t>
            </a:r>
            <a:r>
              <a:rPr lang="en-US" sz="1200" dirty="0">
                <a:latin typeface="Arial" panose="020B0604020202020204" pitchFamily="34" charset="0"/>
                <a:ea typeface="Times New Roman"/>
                <a:cs typeface="Arial" panose="020B0604020202020204" pitchFamily="34" charset="0"/>
                <a:sym typeface="Times New Roman"/>
              </a:rPr>
              <a:t> para </a:t>
            </a:r>
            <a:r>
              <a:rPr lang="en-US" sz="1200" dirty="0" err="1">
                <a:latin typeface="Arial" panose="020B0604020202020204" pitchFamily="34" charset="0"/>
                <a:ea typeface="Times New Roman"/>
                <a:cs typeface="Arial" panose="020B0604020202020204" pitchFamily="34" charset="0"/>
                <a:sym typeface="Times New Roman"/>
              </a:rPr>
              <a:t>essa</a:t>
            </a:r>
            <a:r>
              <a:rPr lang="en-US" sz="1200" dirty="0">
                <a:latin typeface="Arial" panose="020B0604020202020204" pitchFamily="34" charset="0"/>
                <a:ea typeface="Times New Roman"/>
                <a:cs typeface="Arial" panose="020B0604020202020204" pitchFamily="34" charset="0"/>
                <a:sym typeface="Times New Roman"/>
              </a:rPr>
              <a:t> doença?  </a:t>
            </a:r>
            <a:r>
              <a:rPr lang="en-US" sz="1200" b="1" i="1" dirty="0" err="1">
                <a:latin typeface="Arial" panose="020B0604020202020204" pitchFamily="34" charset="0"/>
                <a:ea typeface="Times New Roman"/>
                <a:cs typeface="Arial" panose="020B0604020202020204" pitchFamily="34" charset="0"/>
                <a:sym typeface="Times New Roman"/>
              </a:rPr>
              <a:t>Resposta</a:t>
            </a:r>
            <a:r>
              <a:rPr lang="en-US" sz="1200" b="1" i="1" dirty="0">
                <a:latin typeface="Arial" panose="020B0604020202020204" pitchFamily="34" charset="0"/>
                <a:ea typeface="Times New Roman"/>
                <a:cs typeface="Arial" panose="020B0604020202020204" pitchFamily="34" charset="0"/>
                <a:sym typeface="Times New Roman"/>
              </a:rPr>
              <a:t>: </a:t>
            </a:r>
            <a:r>
              <a:rPr lang="en-US" sz="1200" b="0" i="1" dirty="0" err="1">
                <a:latin typeface="Arial" panose="020B0604020202020204" pitchFamily="34" charset="0"/>
                <a:ea typeface="Times New Roman"/>
                <a:cs typeface="Arial" panose="020B0604020202020204" pitchFamily="34" charset="0"/>
                <a:sym typeface="Times New Roman"/>
              </a:rPr>
              <a:t>Ninguém</a:t>
            </a:r>
            <a:r>
              <a:rPr lang="en-US" sz="1200" b="0" i="1" dirty="0">
                <a:latin typeface="Arial" panose="020B0604020202020204" pitchFamily="34" charset="0"/>
                <a:ea typeface="Times New Roman"/>
                <a:cs typeface="Arial" panose="020B0604020202020204" pitchFamily="34" charset="0"/>
                <a:sym typeface="Times New Roman"/>
              </a:rPr>
              <a:t> sabe! </a:t>
            </a:r>
            <a:r>
              <a:rPr lang="en-US" sz="1200" b="0" i="1" dirty="0" err="1">
                <a:latin typeface="Arial" panose="020B0604020202020204" pitchFamily="34" charset="0"/>
                <a:ea typeface="Times New Roman"/>
                <a:cs typeface="Arial" panose="020B0604020202020204" pitchFamily="34" charset="0"/>
                <a:sym typeface="Times New Roman"/>
              </a:rPr>
              <a:t>Não</a:t>
            </a:r>
            <a:r>
              <a:rPr lang="en-US" sz="1200" b="0" i="1" dirty="0">
                <a:latin typeface="Arial" panose="020B0604020202020204" pitchFamily="34" charset="0"/>
                <a:ea typeface="Times New Roman"/>
                <a:cs typeface="Arial" panose="020B0604020202020204" pitchFamily="34" charset="0"/>
                <a:sym typeface="Times New Roman"/>
              </a:rPr>
              <a:t> </a:t>
            </a:r>
            <a:r>
              <a:rPr lang="en-US" sz="1200" b="0" i="1" dirty="0" err="1">
                <a:latin typeface="Arial" panose="020B0604020202020204" pitchFamily="34" charset="0"/>
                <a:ea typeface="Times New Roman"/>
                <a:cs typeface="Arial" panose="020B0604020202020204" pitchFamily="34" charset="0"/>
                <a:sym typeface="Times New Roman"/>
              </a:rPr>
              <a:t>existe</a:t>
            </a:r>
            <a:r>
              <a:rPr lang="en-US" sz="1200" b="0" i="1" dirty="0">
                <a:latin typeface="Arial" panose="020B0604020202020204" pitchFamily="34" charset="0"/>
                <a:ea typeface="Times New Roman"/>
                <a:cs typeface="Arial" panose="020B0604020202020204" pitchFamily="34" charset="0"/>
                <a:sym typeface="Times New Roman"/>
              </a:rPr>
              <a:t> </a:t>
            </a:r>
            <a:r>
              <a:rPr lang="en-US" sz="1200" b="0" i="1" dirty="0" err="1">
                <a:latin typeface="Arial" panose="020B0604020202020204" pitchFamily="34" charset="0"/>
                <a:ea typeface="Times New Roman"/>
                <a:cs typeface="Arial" panose="020B0604020202020204" pitchFamily="34" charset="0"/>
                <a:sym typeface="Times New Roman"/>
              </a:rPr>
              <a:t>uma</a:t>
            </a:r>
            <a:r>
              <a:rPr lang="en-US" sz="1200" b="0" i="1" dirty="0">
                <a:latin typeface="Arial" panose="020B0604020202020204" pitchFamily="34" charset="0"/>
                <a:ea typeface="Times New Roman"/>
                <a:cs typeface="Arial" panose="020B0604020202020204" pitchFamily="34" charset="0"/>
                <a:sym typeface="Times New Roman"/>
              </a:rPr>
              <a:t> </a:t>
            </a:r>
            <a:r>
              <a:rPr lang="en-US" sz="1200" b="0" i="1" dirty="0" err="1">
                <a:latin typeface="Arial" panose="020B0604020202020204" pitchFamily="34" charset="0"/>
                <a:ea typeface="Times New Roman"/>
                <a:cs typeface="Arial" panose="020B0604020202020204" pitchFamily="34" charset="0"/>
                <a:sym typeface="Times New Roman"/>
              </a:rPr>
              <a:t>razão</a:t>
            </a:r>
            <a:r>
              <a:rPr lang="en-US" sz="1200" b="0" i="1" dirty="0">
                <a:latin typeface="Arial" panose="020B0604020202020204" pitchFamily="34" charset="0"/>
                <a:ea typeface="Times New Roman"/>
                <a:cs typeface="Arial" panose="020B0604020202020204" pitchFamily="34" charset="0"/>
                <a:sym typeface="Times New Roman"/>
              </a:rPr>
              <a:t> </a:t>
            </a:r>
            <a:r>
              <a:rPr lang="en-US" sz="1200" b="0" i="1" dirty="0" err="1">
                <a:latin typeface="Arial" panose="020B0604020202020204" pitchFamily="34" charset="0"/>
                <a:ea typeface="Times New Roman"/>
                <a:cs typeface="Arial" panose="020B0604020202020204" pitchFamily="34" charset="0"/>
                <a:sym typeface="Times New Roman"/>
              </a:rPr>
              <a:t>definida</a:t>
            </a:r>
            <a:r>
              <a:rPr lang="en-US" sz="1200" b="0" i="1" dirty="0">
                <a:latin typeface="Arial" panose="020B0604020202020204" pitchFamily="34" charset="0"/>
                <a:ea typeface="Times New Roman"/>
                <a:cs typeface="Arial" panose="020B0604020202020204" pitchFamily="34" charset="0"/>
                <a:sym typeface="Times New Roman"/>
              </a:rPr>
              <a:t> para </a:t>
            </a:r>
            <a:r>
              <a:rPr lang="en-US" sz="1200" b="0" i="1" dirty="0" err="1">
                <a:latin typeface="Arial" panose="020B0604020202020204" pitchFamily="34" charset="0"/>
                <a:ea typeface="Times New Roman"/>
                <a:cs typeface="Arial" panose="020B0604020202020204" pitchFamily="34" charset="0"/>
                <a:sym typeface="Times New Roman"/>
              </a:rPr>
              <a:t>deixar</a:t>
            </a:r>
            <a:r>
              <a:rPr lang="en-US" sz="1200" b="0" i="1" dirty="0">
                <a:latin typeface="Arial" panose="020B0604020202020204" pitchFamily="34" charset="0"/>
                <a:ea typeface="Times New Roman"/>
                <a:cs typeface="Arial" panose="020B0604020202020204" pitchFamily="34" charset="0"/>
                <a:sym typeface="Times New Roman"/>
              </a:rPr>
              <a:t> </a:t>
            </a:r>
            <a:r>
              <a:rPr lang="en-US" sz="1200" b="0" i="1" dirty="0" err="1">
                <a:latin typeface="Arial" panose="020B0604020202020204" pitchFamily="34" charset="0"/>
                <a:ea typeface="Times New Roman"/>
                <a:cs typeface="Arial" panose="020B0604020202020204" pitchFamily="34" charset="0"/>
                <a:sym typeface="Times New Roman"/>
              </a:rPr>
              <a:t>uma</a:t>
            </a:r>
            <a:r>
              <a:rPr lang="en-US" sz="1200" b="0" i="1" dirty="0">
                <a:latin typeface="Arial" panose="020B0604020202020204" pitchFamily="34" charset="0"/>
                <a:ea typeface="Times New Roman"/>
                <a:cs typeface="Arial" panose="020B0604020202020204" pitchFamily="34" charset="0"/>
                <a:sym typeface="Times New Roman"/>
              </a:rPr>
              <a:t> </a:t>
            </a:r>
            <a:r>
              <a:rPr lang="en-US" sz="1200" b="0" i="1" dirty="0" err="1">
                <a:latin typeface="Arial" panose="020B0604020202020204" pitchFamily="34" charset="0"/>
                <a:ea typeface="Times New Roman"/>
                <a:cs typeface="Arial" panose="020B0604020202020204" pitchFamily="34" charset="0"/>
                <a:sym typeface="Times New Roman"/>
              </a:rPr>
              <a:t>caixa</a:t>
            </a:r>
            <a:r>
              <a:rPr lang="en-US" sz="1200" b="0" i="1" dirty="0">
                <a:latin typeface="Arial" panose="020B0604020202020204" pitchFamily="34" charset="0"/>
                <a:ea typeface="Times New Roman"/>
                <a:cs typeface="Arial" panose="020B0604020202020204" pitchFamily="34" charset="0"/>
                <a:sym typeface="Times New Roman"/>
              </a:rPr>
              <a:t> </a:t>
            </a:r>
            <a:r>
              <a:rPr lang="en-US" sz="1200" b="0" i="1" dirty="0" err="1">
                <a:latin typeface="Arial" panose="020B0604020202020204" pitchFamily="34" charset="0"/>
                <a:ea typeface="Times New Roman"/>
                <a:cs typeface="Arial" panose="020B0604020202020204" pitchFamily="34" charset="0"/>
                <a:sym typeface="Times New Roman"/>
              </a:rPr>
              <a:t>vazia</a:t>
            </a:r>
            <a:r>
              <a:rPr lang="en-US" sz="1200" b="0" i="1" dirty="0">
                <a:latin typeface="Arial" panose="020B0604020202020204" pitchFamily="34" charset="0"/>
                <a:ea typeface="Times New Roman"/>
                <a:cs typeface="Arial" panose="020B0604020202020204" pitchFamily="34" charset="0"/>
                <a:sym typeface="Times New Roman"/>
              </a:rPr>
              <a:t> num </a:t>
            </a:r>
            <a:r>
              <a:rPr lang="en-US" sz="1200" b="0" i="1" dirty="0" err="1">
                <a:latin typeface="Arial" panose="020B0604020202020204" pitchFamily="34" charset="0"/>
                <a:ea typeface="Times New Roman"/>
                <a:cs typeface="Arial" panose="020B0604020202020204" pitchFamily="34" charset="0"/>
                <a:sym typeface="Times New Roman"/>
              </a:rPr>
              <a:t>formulário</a:t>
            </a:r>
            <a:r>
              <a:rPr lang="en-US" sz="1200" b="0" i="1" dirty="0">
                <a:latin typeface="Arial" panose="020B0604020202020204" pitchFamily="34" charset="0"/>
                <a:ea typeface="Times New Roman"/>
                <a:cs typeface="Arial" panose="020B0604020202020204" pitchFamily="34" charset="0"/>
                <a:sym typeface="Times New Roman"/>
              </a:rPr>
              <a:t> de </a:t>
            </a:r>
            <a:r>
              <a:rPr lang="en-US" sz="1200" b="0" i="1" dirty="0" err="1">
                <a:latin typeface="Arial" panose="020B0604020202020204" pitchFamily="34" charset="0"/>
                <a:ea typeface="Times New Roman"/>
                <a:cs typeface="Arial" panose="020B0604020202020204" pitchFamily="34" charset="0"/>
                <a:sym typeface="Times New Roman"/>
              </a:rPr>
              <a:t>notificação</a:t>
            </a:r>
            <a:r>
              <a:rPr lang="en-US" sz="1200" b="0" i="1" dirty="0">
                <a:latin typeface="Arial" panose="020B0604020202020204" pitchFamily="34" charset="0"/>
                <a:ea typeface="Times New Roman"/>
                <a:cs typeface="Arial" panose="020B0604020202020204" pitchFamily="34" charset="0"/>
                <a:sym typeface="Times New Roman"/>
              </a:rPr>
              <a:t>. A </a:t>
            </a:r>
            <a:r>
              <a:rPr lang="en-US" sz="1200" b="0" i="1" dirty="0" err="1">
                <a:latin typeface="Arial" panose="020B0604020202020204" pitchFamily="34" charset="0"/>
                <a:ea typeface="Times New Roman"/>
                <a:cs typeface="Arial" panose="020B0604020202020204" pitchFamily="34" charset="0"/>
                <a:sym typeface="Times New Roman"/>
              </a:rPr>
              <a:t>introdução</a:t>
            </a:r>
            <a:r>
              <a:rPr lang="en-US" sz="1200" b="0" i="1" dirty="0">
                <a:latin typeface="Arial" panose="020B0604020202020204" pitchFamily="34" charset="0"/>
                <a:ea typeface="Times New Roman"/>
                <a:cs typeface="Arial" panose="020B0604020202020204" pitchFamily="34" charset="0"/>
                <a:sym typeface="Times New Roman"/>
              </a:rPr>
              <a:t> de um "0" no </a:t>
            </a:r>
            <a:r>
              <a:rPr lang="en-US" sz="1200" b="0" i="1" dirty="0" err="1">
                <a:latin typeface="Arial" panose="020B0604020202020204" pitchFamily="34" charset="0"/>
                <a:ea typeface="Times New Roman"/>
                <a:cs typeface="Arial" panose="020B0604020202020204" pitchFamily="34" charset="0"/>
                <a:sym typeface="Times New Roman"/>
              </a:rPr>
              <a:t>formulário</a:t>
            </a:r>
            <a:r>
              <a:rPr lang="en-US" sz="1200" b="0" i="1" dirty="0">
                <a:latin typeface="Arial" panose="020B0604020202020204" pitchFamily="34" charset="0"/>
                <a:ea typeface="Times New Roman"/>
                <a:cs typeface="Arial" panose="020B0604020202020204" pitchFamily="34" charset="0"/>
                <a:sym typeface="Times New Roman"/>
              </a:rPr>
              <a:t> de </a:t>
            </a:r>
            <a:r>
              <a:rPr lang="en-US" sz="1200" b="0" i="1" dirty="0" err="1">
                <a:latin typeface="Arial" panose="020B0604020202020204" pitchFamily="34" charset="0"/>
                <a:ea typeface="Times New Roman"/>
                <a:cs typeface="Arial" panose="020B0604020202020204" pitchFamily="34" charset="0"/>
                <a:sym typeface="Times New Roman"/>
              </a:rPr>
              <a:t>notificação</a:t>
            </a:r>
            <a:r>
              <a:rPr lang="en-US" sz="1200" b="0" i="1" dirty="0">
                <a:latin typeface="Arial" panose="020B0604020202020204" pitchFamily="34" charset="0"/>
                <a:ea typeface="Times New Roman"/>
                <a:cs typeface="Arial" panose="020B0604020202020204" pitchFamily="34" charset="0"/>
                <a:sym typeface="Times New Roman"/>
              </a:rPr>
              <a:t> é </a:t>
            </a:r>
            <a:r>
              <a:rPr lang="en-US" sz="1200" b="0" i="1" dirty="0" err="1">
                <a:latin typeface="Arial" panose="020B0604020202020204" pitchFamily="34" charset="0"/>
                <a:ea typeface="Times New Roman"/>
                <a:cs typeface="Arial" panose="020B0604020202020204" pitchFamily="34" charset="0"/>
                <a:sym typeface="Times New Roman"/>
              </a:rPr>
              <a:t>muito</a:t>
            </a:r>
            <a:r>
              <a:rPr lang="en-US" sz="1200" b="0" i="1" dirty="0">
                <a:latin typeface="Arial" panose="020B0604020202020204" pitchFamily="34" charset="0"/>
                <a:ea typeface="Times New Roman"/>
                <a:cs typeface="Arial" panose="020B0604020202020204" pitchFamily="34" charset="0"/>
                <a:sym typeface="Times New Roman"/>
              </a:rPr>
              <a:t> </a:t>
            </a:r>
            <a:r>
              <a:rPr lang="en-US" sz="1200" b="0" i="1" dirty="0" err="1">
                <a:latin typeface="Arial" panose="020B0604020202020204" pitchFamily="34" charset="0"/>
                <a:ea typeface="Times New Roman"/>
                <a:cs typeface="Arial" panose="020B0604020202020204" pitchFamily="34" charset="0"/>
                <a:sym typeface="Times New Roman"/>
              </a:rPr>
              <a:t>importante</a:t>
            </a:r>
            <a:r>
              <a:rPr lang="en-US" sz="1200" b="0" i="1" dirty="0">
                <a:latin typeface="Arial" panose="020B0604020202020204" pitchFamily="34" charset="0"/>
                <a:ea typeface="Times New Roman"/>
                <a:cs typeface="Arial" panose="020B0604020202020204" pitchFamily="34" charset="0"/>
                <a:sym typeface="Times New Roman"/>
              </a:rPr>
              <a:t> se </a:t>
            </a:r>
            <a:r>
              <a:rPr lang="en-US" sz="1200" b="0" i="1" dirty="0" err="1">
                <a:latin typeface="Arial" panose="020B0604020202020204" pitchFamily="34" charset="0"/>
                <a:ea typeface="Times New Roman"/>
                <a:cs typeface="Arial" panose="020B0604020202020204" pitchFamily="34" charset="0"/>
                <a:sym typeface="Times New Roman"/>
              </a:rPr>
              <a:t>não</a:t>
            </a:r>
            <a:r>
              <a:rPr lang="en-US" sz="1200" b="0" i="1" dirty="0">
                <a:latin typeface="Arial" panose="020B0604020202020204" pitchFamily="34" charset="0"/>
                <a:ea typeface="Times New Roman"/>
                <a:cs typeface="Arial" panose="020B0604020202020204" pitchFamily="34" charset="0"/>
                <a:sym typeface="Times New Roman"/>
              </a:rPr>
              <a:t> </a:t>
            </a:r>
            <a:r>
              <a:rPr lang="en-US" sz="1200" b="0" i="1" dirty="0" err="1">
                <a:latin typeface="Arial" panose="020B0604020202020204" pitchFamily="34" charset="0"/>
                <a:ea typeface="Times New Roman"/>
                <a:cs typeface="Arial" panose="020B0604020202020204" pitchFamily="34" charset="0"/>
                <a:sym typeface="Times New Roman"/>
              </a:rPr>
              <a:t>tiverem</a:t>
            </a:r>
            <a:r>
              <a:rPr lang="en-US" sz="1200" b="0" i="1" dirty="0">
                <a:latin typeface="Arial" panose="020B0604020202020204" pitchFamily="34" charset="0"/>
                <a:ea typeface="Times New Roman"/>
                <a:cs typeface="Arial" panose="020B0604020202020204" pitchFamily="34" charset="0"/>
                <a:sym typeface="Times New Roman"/>
              </a:rPr>
              <a:t> </a:t>
            </a:r>
            <a:r>
              <a:rPr lang="en-US" sz="1200" b="0" i="1" dirty="0" err="1">
                <a:latin typeface="Arial" panose="020B0604020202020204" pitchFamily="34" charset="0"/>
                <a:ea typeface="Times New Roman"/>
                <a:cs typeface="Arial" panose="020B0604020202020204" pitchFamily="34" charset="0"/>
                <a:sym typeface="Times New Roman"/>
              </a:rPr>
              <a:t>sido</a:t>
            </a:r>
            <a:r>
              <a:rPr lang="en-US" sz="1200" b="0" i="1" dirty="0">
                <a:latin typeface="Arial" panose="020B0604020202020204" pitchFamily="34" charset="0"/>
                <a:ea typeface="Times New Roman"/>
                <a:cs typeface="Arial" panose="020B0604020202020204" pitchFamily="34" charset="0"/>
                <a:sym typeface="Times New Roman"/>
              </a:rPr>
              <a:t> </a:t>
            </a:r>
            <a:r>
              <a:rPr lang="en-US" sz="1200" b="0" i="1" dirty="0" err="1">
                <a:latin typeface="Arial" panose="020B0604020202020204" pitchFamily="34" charset="0"/>
                <a:ea typeface="Times New Roman"/>
                <a:cs typeface="Arial" panose="020B0604020202020204" pitchFamily="34" charset="0"/>
                <a:sym typeface="Times New Roman"/>
              </a:rPr>
              <a:t>identificados</a:t>
            </a:r>
            <a:r>
              <a:rPr lang="en-US" sz="1200" b="0" i="1" dirty="0">
                <a:latin typeface="Arial" panose="020B0604020202020204" pitchFamily="34" charset="0"/>
                <a:ea typeface="Times New Roman"/>
                <a:cs typeface="Arial" panose="020B0604020202020204" pitchFamily="34" charset="0"/>
                <a:sym typeface="Times New Roman"/>
              </a:rPr>
              <a:t> </a:t>
            </a:r>
            <a:r>
              <a:rPr lang="en-US" sz="1200" b="0" i="1" dirty="0" err="1">
                <a:latin typeface="Arial" panose="020B0604020202020204" pitchFamily="34" charset="0"/>
                <a:ea typeface="Times New Roman"/>
                <a:cs typeface="Arial" panose="020B0604020202020204" pitchFamily="34" charset="0"/>
                <a:sym typeface="Times New Roman"/>
              </a:rPr>
              <a:t>casos</a:t>
            </a:r>
            <a:r>
              <a:rPr lang="en-US" sz="1200" b="0" i="1" dirty="0">
                <a:latin typeface="Arial" panose="020B0604020202020204" pitchFamily="34" charset="0"/>
                <a:ea typeface="Times New Roman"/>
                <a:cs typeface="Arial" panose="020B0604020202020204" pitchFamily="34" charset="0"/>
                <a:sym typeface="Times New Roman"/>
              </a:rPr>
              <a:t> dessa doença </a:t>
            </a:r>
            <a:r>
              <a:rPr lang="en-US" sz="1200" b="0" i="1" dirty="0" err="1">
                <a:latin typeface="Arial" panose="020B0604020202020204" pitchFamily="34" charset="0"/>
                <a:ea typeface="Times New Roman"/>
                <a:cs typeface="Arial" panose="020B0604020202020204" pitchFamily="34" charset="0"/>
                <a:sym typeface="Times New Roman"/>
              </a:rPr>
              <a:t>durante</a:t>
            </a:r>
            <a:r>
              <a:rPr lang="en-US" sz="1200" b="0" i="1" dirty="0">
                <a:latin typeface="Arial" panose="020B0604020202020204" pitchFamily="34" charset="0"/>
                <a:ea typeface="Times New Roman"/>
                <a:cs typeface="Arial" panose="020B0604020202020204" pitchFamily="34" charset="0"/>
                <a:sym typeface="Times New Roman"/>
              </a:rPr>
              <a:t> o </a:t>
            </a:r>
            <a:r>
              <a:rPr lang="en-US" sz="1200" b="0" i="1" dirty="0" err="1">
                <a:latin typeface="Arial" panose="020B0604020202020204" pitchFamily="34" charset="0"/>
                <a:ea typeface="Times New Roman"/>
                <a:cs typeface="Arial" panose="020B0604020202020204" pitchFamily="34" charset="0"/>
                <a:sym typeface="Times New Roman"/>
              </a:rPr>
              <a:t>período</a:t>
            </a:r>
            <a:r>
              <a:rPr lang="en-US" sz="1200" b="0" i="1" dirty="0">
                <a:latin typeface="Arial" panose="020B0604020202020204" pitchFamily="34" charset="0"/>
                <a:ea typeface="Times New Roman"/>
                <a:cs typeface="Arial" panose="020B0604020202020204" pitchFamily="34" charset="0"/>
                <a:sym typeface="Times New Roman"/>
              </a:rPr>
              <a:t> de tempo da </a:t>
            </a:r>
            <a:r>
              <a:rPr lang="en-US" sz="1200" b="0" i="1" dirty="0" err="1">
                <a:latin typeface="Arial" panose="020B0604020202020204" pitchFamily="34" charset="0"/>
                <a:ea typeface="Times New Roman"/>
                <a:cs typeface="Arial" panose="020B0604020202020204" pitchFamily="34" charset="0"/>
                <a:sym typeface="Times New Roman"/>
              </a:rPr>
              <a:t>notificação</a:t>
            </a:r>
            <a:r>
              <a:rPr lang="en-US" sz="1200" b="0" i="1" dirty="0">
                <a:latin typeface="Arial" panose="020B0604020202020204" pitchFamily="34" charset="0"/>
                <a:ea typeface="Times New Roman"/>
                <a:cs typeface="Arial" panose="020B0604020202020204" pitchFamily="34" charset="0"/>
                <a:sym typeface="Times New Roman"/>
              </a:rPr>
              <a:t>.</a:t>
            </a:r>
            <a:endParaRPr lang="en-US" sz="1200" b="1" i="1" dirty="0">
              <a:solidFill>
                <a:srgbClr val="00953A"/>
              </a:solidFill>
              <a:latin typeface="Arial" panose="020B0604020202020204" pitchFamily="34" charset="0"/>
              <a:ea typeface="Times New Roman"/>
              <a:cs typeface="Arial" panose="020B0604020202020204" pitchFamily="34" charset="0"/>
              <a:sym typeface="Arial"/>
            </a:endParaRPr>
          </a:p>
          <a:p>
            <a:pPr marL="171450" marR="0" indent="-171450">
              <a:lnSpc>
                <a:spcPct val="115000"/>
              </a:lnSpc>
              <a:spcBef>
                <a:spcPts val="0"/>
              </a:spcBef>
              <a:spcAft>
                <a:spcPts val="1200"/>
              </a:spcAft>
              <a:buFont typeface="Wingdings" panose="05000000000000000000" pitchFamily="2" charset="2"/>
              <a:buChar char="§"/>
            </a:pPr>
            <a:endParaRPr lang="en-US" sz="1200" dirty="0">
              <a:latin typeface="Arial" panose="020B0604020202020204" pitchFamily="34" charset="0"/>
              <a:ea typeface="Times New Roman"/>
              <a:cs typeface="Arial" panose="020B0604020202020204" pitchFamily="34" charset="0"/>
              <a:sym typeface="Times New Roman"/>
            </a:endParaRP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Perguntar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latin typeface="Arial" panose="020B0604020202020204" pitchFamily="34" charset="0"/>
                <a:ea typeface="Times New Roman"/>
                <a:cs typeface="Arial" panose="020B0604020202020204" pitchFamily="34" charset="0"/>
                <a:sym typeface="Times New Roman"/>
              </a:rPr>
              <a:t>O que é que o zero </a:t>
            </a:r>
            <a:r>
              <a:rPr lang="en-US" sz="1200" dirty="0" err="1">
                <a:latin typeface="Arial" panose="020B0604020202020204" pitchFamily="34" charset="0"/>
                <a:ea typeface="Times New Roman"/>
                <a:cs typeface="Arial" panose="020B0604020202020204" pitchFamily="34" charset="0"/>
                <a:sym typeface="Times New Roman"/>
              </a:rPr>
              <a:t>representa</a:t>
            </a:r>
            <a:r>
              <a:rPr lang="en-US" sz="1200" dirty="0">
                <a:latin typeface="Arial" panose="020B0604020202020204" pitchFamily="34" charset="0"/>
                <a:ea typeface="Times New Roman"/>
                <a:cs typeface="Arial" panose="020B0604020202020204" pitchFamily="34" charset="0"/>
                <a:sym typeface="Times New Roman"/>
              </a:rPr>
              <a:t> num </a:t>
            </a:r>
            <a:r>
              <a:rPr lang="en-US" sz="1200" dirty="0" err="1">
                <a:latin typeface="Arial" panose="020B0604020202020204" pitchFamily="34" charset="0"/>
                <a:ea typeface="Times New Roman"/>
                <a:cs typeface="Arial" panose="020B0604020202020204" pitchFamily="34" charset="0"/>
                <a:sym typeface="Times New Roman"/>
              </a:rPr>
              <a:t>relatório</a:t>
            </a:r>
            <a:r>
              <a:rPr lang="en-US" sz="1200" dirty="0">
                <a:latin typeface="Arial" panose="020B0604020202020204" pitchFamily="34" charset="0"/>
                <a:ea typeface="Times New Roman"/>
                <a:cs typeface="Arial" panose="020B0604020202020204" pitchFamily="34" charset="0"/>
                <a:sym typeface="Times New Roman"/>
              </a:rPr>
              <a:t> de vigilância? </a:t>
            </a:r>
            <a:r>
              <a:rPr lang="en-US" sz="1200" b="1" i="1" dirty="0" err="1">
                <a:latin typeface="Arial" panose="020B0604020202020204" pitchFamily="34" charset="0"/>
                <a:ea typeface="Times New Roman"/>
                <a:cs typeface="Arial" panose="020B0604020202020204" pitchFamily="34" charset="0"/>
                <a:sym typeface="Times New Roman"/>
              </a:rPr>
              <a:t>Resposta</a:t>
            </a:r>
            <a:r>
              <a:rPr lang="en-US" sz="1200" b="1" i="1" dirty="0">
                <a:latin typeface="Arial" panose="020B0604020202020204" pitchFamily="34" charset="0"/>
                <a:ea typeface="Times New Roman"/>
                <a:cs typeface="Arial" panose="020B0604020202020204" pitchFamily="34" charset="0"/>
                <a:sym typeface="Times New Roman"/>
              </a:rPr>
              <a:t>:</a:t>
            </a:r>
            <a:r>
              <a:rPr lang="en-US" sz="1200" b="0" i="1" dirty="0">
                <a:latin typeface="Arial" panose="020B0604020202020204" pitchFamily="34" charset="0"/>
                <a:ea typeface="Times New Roman"/>
                <a:cs typeface="Arial" panose="020B0604020202020204" pitchFamily="34" charset="0"/>
                <a:sym typeface="Times New Roman"/>
              </a:rPr>
              <a:t> Os dados </a:t>
            </a:r>
            <a:r>
              <a:rPr lang="en-US" sz="1200" b="0" i="1" dirty="0" err="1">
                <a:latin typeface="Arial" panose="020B0604020202020204" pitchFamily="34" charset="0"/>
                <a:ea typeface="Times New Roman"/>
                <a:cs typeface="Arial" panose="020B0604020202020204" pitchFamily="34" charset="0"/>
                <a:sym typeface="Times New Roman"/>
              </a:rPr>
              <a:t>estão</a:t>
            </a:r>
            <a:r>
              <a:rPr lang="en-US" sz="1200" b="0" i="1" dirty="0">
                <a:latin typeface="Arial" panose="020B0604020202020204" pitchFamily="34" charset="0"/>
                <a:ea typeface="Times New Roman"/>
                <a:cs typeface="Arial" panose="020B0604020202020204" pitchFamily="34" charset="0"/>
                <a:sym typeface="Times New Roman"/>
              </a:rPr>
              <a:t> </a:t>
            </a:r>
            <a:r>
              <a:rPr lang="en-US" sz="1200" b="0" i="1" dirty="0" err="1">
                <a:latin typeface="Arial" panose="020B0604020202020204" pitchFamily="34" charset="0"/>
                <a:ea typeface="Times New Roman"/>
                <a:cs typeface="Arial" panose="020B0604020202020204" pitchFamily="34" charset="0"/>
                <a:sym typeface="Times New Roman"/>
              </a:rPr>
              <a:t>completos</a:t>
            </a:r>
            <a:r>
              <a:rPr lang="en-US" sz="1200" b="0" i="1" dirty="0">
                <a:latin typeface="Arial" panose="020B0604020202020204" pitchFamily="34" charset="0"/>
                <a:ea typeface="Times New Roman"/>
                <a:cs typeface="Arial" panose="020B0604020202020204" pitchFamily="34" charset="0"/>
                <a:sym typeface="Times New Roman"/>
              </a:rPr>
              <a:t> e </a:t>
            </a:r>
            <a:r>
              <a:rPr lang="en-US" sz="1200" b="0" i="1" dirty="0" err="1">
                <a:latin typeface="Arial" panose="020B0604020202020204" pitchFamily="34" charset="0"/>
                <a:ea typeface="Times New Roman"/>
                <a:cs typeface="Arial" panose="020B0604020202020204" pitchFamily="34" charset="0"/>
                <a:sym typeface="Times New Roman"/>
              </a:rPr>
              <a:t>não</a:t>
            </a:r>
            <a:r>
              <a:rPr lang="en-US" sz="1200" b="0" i="1" dirty="0">
                <a:latin typeface="Arial" panose="020B0604020202020204" pitchFamily="34" charset="0"/>
                <a:ea typeface="Times New Roman"/>
                <a:cs typeface="Arial" panose="020B0604020202020204" pitchFamily="34" charset="0"/>
                <a:sym typeface="Times New Roman"/>
              </a:rPr>
              <a:t> </a:t>
            </a:r>
            <a:r>
              <a:rPr lang="en-US" sz="1200" b="0" i="1" dirty="0" err="1">
                <a:latin typeface="Arial" panose="020B0604020202020204" pitchFamily="34" charset="0"/>
                <a:ea typeface="Times New Roman"/>
                <a:cs typeface="Arial" panose="020B0604020202020204" pitchFamily="34" charset="0"/>
                <a:sym typeface="Times New Roman"/>
              </a:rPr>
              <a:t>foram</a:t>
            </a:r>
            <a:r>
              <a:rPr lang="en-US" sz="1200" b="0" i="1" dirty="0">
                <a:latin typeface="Arial" panose="020B0604020202020204" pitchFamily="34" charset="0"/>
                <a:ea typeface="Times New Roman"/>
                <a:cs typeface="Arial" panose="020B0604020202020204" pitchFamily="34" charset="0"/>
                <a:sym typeface="Times New Roman"/>
              </a:rPr>
              <a:t> </a:t>
            </a:r>
            <a:r>
              <a:rPr lang="en-US" sz="1200" b="0" i="1" dirty="0" err="1">
                <a:latin typeface="Arial" panose="020B0604020202020204" pitchFamily="34" charset="0"/>
                <a:ea typeface="Times New Roman"/>
                <a:cs typeface="Arial" panose="020B0604020202020204" pitchFamily="34" charset="0"/>
                <a:sym typeface="Times New Roman"/>
              </a:rPr>
              <a:t>registados</a:t>
            </a:r>
            <a:r>
              <a:rPr lang="en-US" sz="1200" b="0" i="1" dirty="0">
                <a:latin typeface="Arial" panose="020B0604020202020204" pitchFamily="34" charset="0"/>
                <a:ea typeface="Times New Roman"/>
                <a:cs typeface="Arial" panose="020B0604020202020204" pitchFamily="34" charset="0"/>
                <a:sym typeface="Times New Roman"/>
              </a:rPr>
              <a:t> </a:t>
            </a:r>
            <a:r>
              <a:rPr lang="en-US" sz="1200" b="0" i="1" dirty="0" err="1">
                <a:latin typeface="Arial" panose="020B0604020202020204" pitchFamily="34" charset="0"/>
                <a:ea typeface="Times New Roman"/>
                <a:cs typeface="Arial" panose="020B0604020202020204" pitchFamily="34" charset="0"/>
                <a:sym typeface="Times New Roman"/>
              </a:rPr>
              <a:t>casos</a:t>
            </a:r>
            <a:r>
              <a:rPr lang="en-US" sz="1200" b="0" i="1" dirty="0">
                <a:latin typeface="Arial" panose="020B0604020202020204" pitchFamily="34" charset="0"/>
                <a:ea typeface="Times New Roman"/>
                <a:cs typeface="Arial" panose="020B0604020202020204" pitchFamily="34" charset="0"/>
                <a:sym typeface="Times New Roman"/>
              </a:rPr>
              <a:t> de </a:t>
            </a:r>
            <a:r>
              <a:rPr lang="en-US" sz="1200" b="0" i="1" dirty="0" err="1">
                <a:latin typeface="Arial" panose="020B0604020202020204" pitchFamily="34" charset="0"/>
                <a:ea typeface="Times New Roman"/>
                <a:cs typeface="Arial" panose="020B0604020202020204" pitchFamily="34" charset="0"/>
                <a:sym typeface="Times New Roman"/>
              </a:rPr>
              <a:t>uma</a:t>
            </a:r>
            <a:r>
              <a:rPr lang="en-US" sz="1200" b="0" i="1" dirty="0">
                <a:latin typeface="Arial" panose="020B0604020202020204" pitchFamily="34" charset="0"/>
                <a:ea typeface="Times New Roman"/>
                <a:cs typeface="Arial" panose="020B0604020202020204" pitchFamily="34" charset="0"/>
                <a:sym typeface="Times New Roman"/>
              </a:rPr>
              <a:t> </a:t>
            </a:r>
            <a:r>
              <a:rPr lang="en-US" sz="1200" b="0" i="1" dirty="0" err="1">
                <a:latin typeface="Arial" panose="020B0604020202020204" pitchFamily="34" charset="0"/>
                <a:ea typeface="Times New Roman"/>
                <a:cs typeface="Arial" panose="020B0604020202020204" pitchFamily="34" charset="0"/>
                <a:sym typeface="Times New Roman"/>
              </a:rPr>
              <a:t>determinada</a:t>
            </a:r>
            <a:r>
              <a:rPr lang="en-US" sz="1200" b="0" i="1" dirty="0">
                <a:latin typeface="Arial" panose="020B0604020202020204" pitchFamily="34" charset="0"/>
                <a:ea typeface="Times New Roman"/>
                <a:cs typeface="Arial" panose="020B0604020202020204" pitchFamily="34" charset="0"/>
                <a:sym typeface="Times New Roman"/>
              </a:rPr>
              <a:t> doença.</a:t>
            </a:r>
            <a:endParaRPr lang="en-US" b="0" i="1" dirty="0">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endParaRPr lang="en-US" sz="1200" b="0" dirty="0">
              <a:latin typeface="Arial" panose="020B0604020202020204" pitchFamily="34" charset="0"/>
              <a:ea typeface="+mn-ea"/>
              <a:cs typeface="Arial" panose="020B0604020202020204" pitchFamily="34" charset="0"/>
              <a:sym typeface="Times New Roman"/>
            </a:endParaRP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Perguntar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latin typeface="Arial" panose="020B0604020202020204" pitchFamily="34" charset="0"/>
                <a:ea typeface="Times New Roman"/>
                <a:cs typeface="Arial" panose="020B0604020202020204" pitchFamily="34" charset="0"/>
                <a:sym typeface="Times New Roman"/>
              </a:rPr>
              <a:t>Normalmente</a:t>
            </a:r>
            <a:r>
              <a:rPr lang="en-US" sz="1200" dirty="0">
                <a:latin typeface="Arial" panose="020B0604020202020204" pitchFamily="34" charset="0"/>
                <a:ea typeface="Times New Roman"/>
                <a:cs typeface="Arial" panose="020B0604020202020204" pitchFamily="34" charset="0"/>
                <a:sym typeface="Times New Roman"/>
              </a:rPr>
              <a:t>, os </a:t>
            </a:r>
            <a:r>
              <a:rPr lang="en-US" sz="1200" dirty="0" err="1">
                <a:latin typeface="Arial" panose="020B0604020202020204" pitchFamily="34" charset="0"/>
                <a:ea typeface="Times New Roman"/>
                <a:cs typeface="Arial" panose="020B0604020202020204" pitchFamily="34" charset="0"/>
                <a:sym typeface="Times New Roman"/>
              </a:rPr>
              <a:t>distritos</a:t>
            </a:r>
            <a:r>
              <a:rPr lang="en-US" sz="1200" dirty="0">
                <a:latin typeface="Arial" panose="020B0604020202020204" pitchFamily="34" charset="0"/>
                <a:ea typeface="Times New Roman"/>
                <a:cs typeface="Arial" panose="020B0604020202020204" pitchFamily="34" charset="0"/>
                <a:sym typeface="Times New Roman"/>
              </a:rPr>
              <a:t> </a:t>
            </a:r>
            <a:r>
              <a:rPr lang="en-US" sz="1200" dirty="0" err="1">
                <a:latin typeface="Arial" panose="020B0604020202020204" pitchFamily="34" charset="0"/>
                <a:ea typeface="Times New Roman"/>
                <a:cs typeface="Arial" panose="020B0604020202020204" pitchFamily="34" charset="0"/>
                <a:sym typeface="Times New Roman"/>
              </a:rPr>
              <a:t>comunicam</a:t>
            </a:r>
            <a:r>
              <a:rPr lang="en-US" sz="1200" dirty="0">
                <a:latin typeface="Arial" panose="020B0604020202020204" pitchFamily="34" charset="0"/>
                <a:ea typeface="Times New Roman"/>
                <a:cs typeface="Arial" panose="020B0604020202020204" pitchFamily="34" charset="0"/>
                <a:sym typeface="Times New Roman"/>
              </a:rPr>
              <a:t> todos os dados de </a:t>
            </a:r>
            <a:r>
              <a:rPr lang="en-US" sz="1200" dirty="0" err="1">
                <a:latin typeface="Arial" panose="020B0604020202020204" pitchFamily="34" charset="0"/>
                <a:ea typeface="Times New Roman"/>
                <a:cs typeface="Arial" panose="020B0604020202020204" pitchFamily="34" charset="0"/>
                <a:sym typeface="Times New Roman"/>
              </a:rPr>
              <a:t>casos</a:t>
            </a:r>
            <a:r>
              <a:rPr lang="en-US" sz="1200" dirty="0">
                <a:latin typeface="Arial" panose="020B0604020202020204" pitchFamily="34" charset="0"/>
                <a:ea typeface="Times New Roman"/>
                <a:cs typeface="Arial" panose="020B0604020202020204" pitchFamily="34" charset="0"/>
                <a:sym typeface="Times New Roman"/>
              </a:rPr>
              <a:t> de </a:t>
            </a:r>
            <a:r>
              <a:rPr lang="en-US" sz="1200" dirty="0" err="1">
                <a:latin typeface="Arial" panose="020B0604020202020204" pitchFamily="34" charset="0"/>
                <a:ea typeface="Times New Roman"/>
                <a:cs typeface="Arial" panose="020B0604020202020204" pitchFamily="34" charset="0"/>
                <a:sym typeface="Times New Roman"/>
              </a:rPr>
              <a:t>cada</a:t>
            </a:r>
            <a:r>
              <a:rPr lang="en-US" sz="1200" dirty="0">
                <a:latin typeface="Arial" panose="020B0604020202020204" pitchFamily="34" charset="0"/>
                <a:ea typeface="Times New Roman"/>
                <a:cs typeface="Arial" panose="020B0604020202020204" pitchFamily="34" charset="0"/>
                <a:sym typeface="Times New Roman"/>
              </a:rPr>
              <a:t> doença </a:t>
            </a:r>
            <a:r>
              <a:rPr lang="en-US" sz="1200" dirty="0" err="1">
                <a:latin typeface="Arial" panose="020B0604020202020204" pitchFamily="34" charset="0"/>
                <a:ea typeface="Times New Roman"/>
                <a:cs typeface="Arial" panose="020B0604020202020204" pitchFamily="34" charset="0"/>
                <a:sym typeface="Times New Roman"/>
              </a:rPr>
              <a:t>até</a:t>
            </a:r>
            <a:r>
              <a:rPr lang="en-US" sz="1200" dirty="0">
                <a:latin typeface="Arial" panose="020B0604020202020204" pitchFamily="34" charset="0"/>
                <a:ea typeface="Times New Roman"/>
                <a:cs typeface="Arial" panose="020B0604020202020204" pitchFamily="34" charset="0"/>
                <a:sym typeface="Times New Roman"/>
              </a:rPr>
              <a:t> </a:t>
            </a:r>
            <a:r>
              <a:rPr lang="en-US" sz="1200" dirty="0" err="1">
                <a:latin typeface="Arial" panose="020B0604020202020204" pitchFamily="34" charset="0"/>
                <a:ea typeface="Times New Roman"/>
                <a:cs typeface="Arial" panose="020B0604020202020204" pitchFamily="34" charset="0"/>
                <a:sym typeface="Times New Roman"/>
              </a:rPr>
              <a:t>ao</a:t>
            </a:r>
            <a:r>
              <a:rPr lang="en-US" sz="1200" dirty="0">
                <a:latin typeface="Arial" panose="020B0604020202020204" pitchFamily="34" charset="0"/>
                <a:ea typeface="Times New Roman"/>
                <a:cs typeface="Arial" panose="020B0604020202020204" pitchFamily="34" charset="0"/>
                <a:sym typeface="Times New Roman"/>
              </a:rPr>
              <a:t> </a:t>
            </a:r>
            <a:r>
              <a:rPr lang="en-US" sz="1200" dirty="0" err="1">
                <a:latin typeface="Arial" panose="020B0604020202020204" pitchFamily="34" charset="0"/>
                <a:ea typeface="Times New Roman"/>
                <a:cs typeface="Arial" panose="020B0604020202020204" pitchFamily="34" charset="0"/>
                <a:sym typeface="Times New Roman"/>
              </a:rPr>
              <a:t>nível</a:t>
            </a:r>
            <a:r>
              <a:rPr lang="en-US" sz="1200" dirty="0">
                <a:latin typeface="Arial" panose="020B0604020202020204" pitchFamily="34" charset="0"/>
                <a:ea typeface="Times New Roman"/>
                <a:cs typeface="Arial" panose="020B0604020202020204" pitchFamily="34" charset="0"/>
                <a:sym typeface="Times New Roman"/>
              </a:rPr>
              <a:t> </a:t>
            </a:r>
            <a:r>
              <a:rPr lang="en-US" sz="1200" dirty="0" err="1">
                <a:latin typeface="Arial" panose="020B0604020202020204" pitchFamily="34" charset="0"/>
                <a:ea typeface="Times New Roman"/>
                <a:cs typeface="Arial" panose="020B0604020202020204" pitchFamily="34" charset="0"/>
                <a:sym typeface="Times New Roman"/>
              </a:rPr>
              <a:t>mais</a:t>
            </a:r>
            <a:r>
              <a:rPr lang="en-US" sz="1200" dirty="0">
                <a:latin typeface="Arial" panose="020B0604020202020204" pitchFamily="34" charset="0"/>
                <a:ea typeface="Times New Roman"/>
                <a:cs typeface="Arial" panose="020B0604020202020204" pitchFamily="34" charset="0"/>
                <a:sym typeface="Times New Roman"/>
              </a:rPr>
              <a:t> </a:t>
            </a:r>
            <a:r>
              <a:rPr lang="en-US" sz="1200" dirty="0" err="1">
                <a:latin typeface="Arial" panose="020B0604020202020204" pitchFamily="34" charset="0"/>
                <a:ea typeface="Times New Roman"/>
                <a:cs typeface="Arial" panose="020B0604020202020204" pitchFamily="34" charset="0"/>
                <a:sym typeface="Times New Roman"/>
              </a:rPr>
              <a:t>elevado</a:t>
            </a:r>
            <a:r>
              <a:rPr lang="en-US" sz="1200" dirty="0">
                <a:latin typeface="Arial" panose="020B0604020202020204" pitchFamily="34" charset="0"/>
                <a:ea typeface="Times New Roman"/>
                <a:cs typeface="Arial" panose="020B0604020202020204" pitchFamily="34" charset="0"/>
                <a:sym typeface="Times New Roman"/>
              </a:rPr>
              <a:t>? </a:t>
            </a:r>
            <a:r>
              <a:rPr lang="en-US" sz="1200" b="1" i="1" dirty="0" err="1">
                <a:latin typeface="Arial" panose="020B0604020202020204" pitchFamily="34" charset="0"/>
                <a:ea typeface="Times New Roman"/>
                <a:cs typeface="Arial" panose="020B0604020202020204" pitchFamily="34" charset="0"/>
                <a:sym typeface="Times New Roman"/>
              </a:rPr>
              <a:t>Resposta</a:t>
            </a:r>
            <a:r>
              <a:rPr lang="en-US" sz="1200" b="1" i="1" dirty="0">
                <a:latin typeface="Arial" panose="020B0604020202020204" pitchFamily="34" charset="0"/>
                <a:ea typeface="Times New Roman"/>
                <a:cs typeface="Arial" panose="020B0604020202020204" pitchFamily="34" charset="0"/>
                <a:sym typeface="Times New Roman"/>
              </a:rPr>
              <a:t>:</a:t>
            </a:r>
            <a:r>
              <a:rPr lang="en-US" sz="1200" b="0" i="1" dirty="0">
                <a:latin typeface="Arial" panose="020B0604020202020204" pitchFamily="34" charset="0"/>
                <a:ea typeface="Times New Roman"/>
                <a:cs typeface="Arial" panose="020B0604020202020204" pitchFamily="34" charset="0"/>
                <a:sym typeface="Times New Roman"/>
              </a:rPr>
              <a:t> </a:t>
            </a:r>
            <a:r>
              <a:rPr lang="en-US" sz="1200" b="0" i="1" dirty="0" err="1">
                <a:latin typeface="Arial" panose="020B0604020202020204" pitchFamily="34" charset="0"/>
                <a:ea typeface="Times New Roman"/>
                <a:cs typeface="Arial" panose="020B0604020202020204" pitchFamily="34" charset="0"/>
                <a:sym typeface="Times New Roman"/>
              </a:rPr>
              <a:t>Não</a:t>
            </a:r>
            <a:r>
              <a:rPr lang="en-US" sz="1200" b="0" i="1" dirty="0">
                <a:latin typeface="Arial" panose="020B0604020202020204" pitchFamily="34" charset="0"/>
                <a:ea typeface="Times New Roman"/>
                <a:cs typeface="Arial" panose="020B0604020202020204" pitchFamily="34" charset="0"/>
                <a:sym typeface="Times New Roman"/>
              </a:rPr>
              <a:t>. Os dados </a:t>
            </a:r>
            <a:r>
              <a:rPr lang="en-US" sz="1200" b="0" i="1" dirty="0" err="1">
                <a:latin typeface="Arial" panose="020B0604020202020204" pitchFamily="34" charset="0"/>
                <a:ea typeface="Times New Roman"/>
                <a:cs typeface="Arial" panose="020B0604020202020204" pitchFamily="34" charset="0"/>
                <a:sym typeface="Times New Roman"/>
              </a:rPr>
              <a:t>relativos</a:t>
            </a:r>
            <a:r>
              <a:rPr lang="en-US" sz="1200" b="0" i="1" dirty="0">
                <a:latin typeface="Arial" panose="020B0604020202020204" pitchFamily="34" charset="0"/>
                <a:ea typeface="Times New Roman"/>
                <a:cs typeface="Arial" panose="020B0604020202020204" pitchFamily="34" charset="0"/>
                <a:sym typeface="Times New Roman"/>
              </a:rPr>
              <a:t> a </a:t>
            </a:r>
            <a:r>
              <a:rPr lang="en-US" sz="1200" b="0" i="1" dirty="0" err="1">
                <a:latin typeface="Arial" panose="020B0604020202020204" pitchFamily="34" charset="0"/>
                <a:ea typeface="Times New Roman"/>
                <a:cs typeface="Arial" panose="020B0604020202020204" pitchFamily="34" charset="0"/>
                <a:sym typeface="Times New Roman"/>
              </a:rPr>
              <a:t>algumas</a:t>
            </a:r>
            <a:r>
              <a:rPr lang="en-US" sz="1200" b="0" i="1" dirty="0">
                <a:latin typeface="Arial" panose="020B0604020202020204" pitchFamily="34" charset="0"/>
                <a:ea typeface="Times New Roman"/>
                <a:cs typeface="Arial" panose="020B0604020202020204" pitchFamily="34" charset="0"/>
                <a:sym typeface="Times New Roman"/>
              </a:rPr>
              <a:t> doenças </a:t>
            </a:r>
            <a:r>
              <a:rPr lang="en-US" sz="1200" b="0" i="1" dirty="0" err="1">
                <a:latin typeface="Arial" panose="020B0604020202020204" pitchFamily="34" charset="0"/>
                <a:ea typeface="Times New Roman"/>
                <a:cs typeface="Arial" panose="020B0604020202020204" pitchFamily="34" charset="0"/>
                <a:sym typeface="Times New Roman"/>
              </a:rPr>
              <a:t>notificadas</a:t>
            </a:r>
            <a:r>
              <a:rPr lang="en-US" sz="1200" b="0" i="1" dirty="0">
                <a:latin typeface="Arial" panose="020B0604020202020204" pitchFamily="34" charset="0"/>
                <a:ea typeface="Times New Roman"/>
                <a:cs typeface="Arial" panose="020B0604020202020204" pitchFamily="34" charset="0"/>
                <a:sym typeface="Times New Roman"/>
              </a:rPr>
              <a:t> </a:t>
            </a:r>
            <a:r>
              <a:rPr lang="en-US" sz="1200" b="0" i="1" dirty="0" err="1">
                <a:latin typeface="Arial" panose="020B0604020202020204" pitchFamily="34" charset="0"/>
                <a:ea typeface="Times New Roman"/>
                <a:cs typeface="Arial" panose="020B0604020202020204" pitchFamily="34" charset="0"/>
                <a:sym typeface="Times New Roman"/>
              </a:rPr>
              <a:t>pelas</a:t>
            </a:r>
            <a:r>
              <a:rPr lang="en-US" sz="1200" b="0" i="1" dirty="0">
                <a:latin typeface="Arial" panose="020B0604020202020204" pitchFamily="34" charset="0"/>
                <a:ea typeface="Times New Roman"/>
                <a:cs typeface="Arial" panose="020B0604020202020204" pitchFamily="34" charset="0"/>
                <a:sym typeface="Times New Roman"/>
              </a:rPr>
              <a:t> </a:t>
            </a:r>
            <a:r>
              <a:rPr lang="en-US" sz="1200" b="0" i="1" dirty="0" err="1">
                <a:latin typeface="Arial" panose="020B0604020202020204" pitchFamily="34" charset="0"/>
                <a:ea typeface="Times New Roman"/>
                <a:cs typeface="Arial" panose="020B0604020202020204" pitchFamily="34" charset="0"/>
                <a:sym typeface="Times New Roman"/>
              </a:rPr>
              <a:t>unidades</a:t>
            </a:r>
            <a:r>
              <a:rPr lang="en-US" sz="1200" b="0" i="1" dirty="0">
                <a:latin typeface="Arial" panose="020B0604020202020204" pitchFamily="34" charset="0"/>
                <a:ea typeface="Times New Roman"/>
                <a:cs typeface="Arial" panose="020B0604020202020204" pitchFamily="34" charset="0"/>
                <a:sym typeface="Times New Roman"/>
              </a:rPr>
              <a:t> de saúde </a:t>
            </a:r>
            <a:r>
              <a:rPr lang="en-US" sz="1200" b="0" i="1" dirty="0" err="1">
                <a:latin typeface="Arial" panose="020B0604020202020204" pitchFamily="34" charset="0"/>
                <a:ea typeface="Times New Roman"/>
                <a:cs typeface="Arial" panose="020B0604020202020204" pitchFamily="34" charset="0"/>
                <a:sym typeface="Times New Roman"/>
              </a:rPr>
              <a:t>são</a:t>
            </a:r>
            <a:r>
              <a:rPr lang="en-US" sz="1200" b="0" i="1" dirty="0">
                <a:latin typeface="Arial" panose="020B0604020202020204" pitchFamily="34" charset="0"/>
                <a:ea typeface="Times New Roman"/>
                <a:cs typeface="Arial" panose="020B0604020202020204" pitchFamily="34" charset="0"/>
                <a:sym typeface="Times New Roman"/>
              </a:rPr>
              <a:t> </a:t>
            </a:r>
            <a:r>
              <a:rPr lang="en-US" sz="1200" b="0" i="1" dirty="0" err="1">
                <a:latin typeface="Arial" panose="020B0604020202020204" pitchFamily="34" charset="0"/>
                <a:ea typeface="Times New Roman"/>
                <a:cs typeface="Arial" panose="020B0604020202020204" pitchFamily="34" charset="0"/>
                <a:sym typeface="Times New Roman"/>
              </a:rPr>
              <a:t>agregados</a:t>
            </a:r>
            <a:r>
              <a:rPr lang="en-US" sz="1200" b="0" i="1" dirty="0">
                <a:latin typeface="Arial" panose="020B0604020202020204" pitchFamily="34" charset="0"/>
                <a:ea typeface="Times New Roman"/>
                <a:cs typeface="Arial" panose="020B0604020202020204" pitchFamily="34" charset="0"/>
                <a:sym typeface="Times New Roman"/>
              </a:rPr>
              <a:t> e </a:t>
            </a:r>
            <a:r>
              <a:rPr lang="en-US" sz="1200" b="0" i="1" dirty="0" err="1">
                <a:latin typeface="Arial" panose="020B0604020202020204" pitchFamily="34" charset="0"/>
                <a:ea typeface="Times New Roman"/>
                <a:cs typeface="Arial" panose="020B0604020202020204" pitchFamily="34" charset="0"/>
                <a:sym typeface="Times New Roman"/>
              </a:rPr>
              <a:t>apenas</a:t>
            </a:r>
            <a:r>
              <a:rPr lang="en-US" sz="1200" b="0" i="1" dirty="0">
                <a:latin typeface="Arial" panose="020B0604020202020204" pitchFamily="34" charset="0"/>
                <a:ea typeface="Times New Roman"/>
                <a:cs typeface="Arial" panose="020B0604020202020204" pitchFamily="34" charset="0"/>
                <a:sym typeface="Times New Roman"/>
              </a:rPr>
              <a:t> o </a:t>
            </a:r>
            <a:r>
              <a:rPr lang="en-US" sz="1200" b="0" i="1" dirty="0" err="1">
                <a:latin typeface="Arial" panose="020B0604020202020204" pitchFamily="34" charset="0"/>
                <a:ea typeface="Times New Roman"/>
                <a:cs typeface="Arial" panose="020B0604020202020204" pitchFamily="34" charset="0"/>
                <a:sym typeface="Times New Roman"/>
              </a:rPr>
              <a:t>número</a:t>
            </a:r>
            <a:r>
              <a:rPr lang="en-US" sz="1200" b="0" i="1" dirty="0">
                <a:latin typeface="Arial" panose="020B0604020202020204" pitchFamily="34" charset="0"/>
                <a:ea typeface="Times New Roman"/>
                <a:cs typeface="Arial" panose="020B0604020202020204" pitchFamily="34" charset="0"/>
                <a:sym typeface="Times New Roman"/>
              </a:rPr>
              <a:t> total de </a:t>
            </a:r>
            <a:r>
              <a:rPr lang="en-US" sz="1200" b="0" i="1" dirty="0" err="1">
                <a:latin typeface="Arial" panose="020B0604020202020204" pitchFamily="34" charset="0"/>
                <a:ea typeface="Times New Roman"/>
                <a:cs typeface="Arial" panose="020B0604020202020204" pitchFamily="34" charset="0"/>
                <a:sym typeface="Times New Roman"/>
              </a:rPr>
              <a:t>casos</a:t>
            </a:r>
            <a:r>
              <a:rPr lang="en-US" sz="1200" b="0" i="1" dirty="0">
                <a:latin typeface="Arial" panose="020B0604020202020204" pitchFamily="34" charset="0"/>
                <a:ea typeface="Times New Roman"/>
                <a:cs typeface="Arial" panose="020B0604020202020204" pitchFamily="34" charset="0"/>
                <a:sym typeface="Times New Roman"/>
              </a:rPr>
              <a:t> (</a:t>
            </a:r>
            <a:r>
              <a:rPr lang="en-US" sz="1200" b="0" i="1" dirty="0" err="1">
                <a:latin typeface="Arial" panose="020B0604020202020204" pitchFamily="34" charset="0"/>
                <a:ea typeface="Times New Roman"/>
                <a:cs typeface="Arial" panose="020B0604020202020204" pitchFamily="34" charset="0"/>
                <a:sym typeface="Times New Roman"/>
              </a:rPr>
              <a:t>por</a:t>
            </a:r>
            <a:r>
              <a:rPr lang="en-US" sz="1200" b="0" i="1" dirty="0">
                <a:latin typeface="Arial" panose="020B0604020202020204" pitchFamily="34" charset="0"/>
                <a:ea typeface="Times New Roman"/>
                <a:cs typeface="Arial" panose="020B0604020202020204" pitchFamily="34" charset="0"/>
                <a:sym typeface="Times New Roman"/>
              </a:rPr>
              <a:t> </a:t>
            </a:r>
            <a:r>
              <a:rPr lang="en-US" sz="1200" b="0" i="1" dirty="0" err="1">
                <a:latin typeface="Arial" panose="020B0604020202020204" pitchFamily="34" charset="0"/>
                <a:ea typeface="Times New Roman"/>
                <a:cs typeface="Arial" panose="020B0604020202020204" pitchFamily="34" charset="0"/>
                <a:sym typeface="Times New Roman"/>
              </a:rPr>
              <a:t>exemplo</a:t>
            </a:r>
            <a:r>
              <a:rPr lang="en-US" sz="1200" b="0" i="1" dirty="0">
                <a:latin typeface="Arial" panose="020B0604020202020204" pitchFamily="34" charset="0"/>
                <a:ea typeface="Times New Roman"/>
                <a:cs typeface="Arial" panose="020B0604020202020204" pitchFamily="34" charset="0"/>
                <a:sym typeface="Times New Roman"/>
              </a:rPr>
              <a:t>, </a:t>
            </a:r>
            <a:r>
              <a:rPr lang="en-US" sz="1200" b="0" i="1" dirty="0" err="1">
                <a:latin typeface="Arial" panose="020B0604020202020204" pitchFamily="34" charset="0"/>
                <a:ea typeface="Times New Roman"/>
                <a:cs typeface="Arial" panose="020B0604020202020204" pitchFamily="34" charset="0"/>
                <a:sym typeface="Times New Roman"/>
              </a:rPr>
              <a:t>diarreia</a:t>
            </a:r>
            <a:r>
              <a:rPr lang="en-US" sz="1200" b="0" i="1" dirty="0">
                <a:latin typeface="Arial" panose="020B0604020202020204" pitchFamily="34" charset="0"/>
                <a:ea typeface="Times New Roman"/>
                <a:cs typeface="Arial" panose="020B0604020202020204" pitchFamily="34" charset="0"/>
                <a:sym typeface="Times New Roman"/>
              </a:rPr>
              <a:t> </a:t>
            </a:r>
            <a:r>
              <a:rPr lang="en-US" sz="1200" b="0" i="1" dirty="0" err="1">
                <a:latin typeface="Arial" panose="020B0604020202020204" pitchFamily="34" charset="0"/>
                <a:ea typeface="Times New Roman"/>
                <a:cs typeface="Arial" panose="020B0604020202020204" pitchFamily="34" charset="0"/>
                <a:sym typeface="Times New Roman"/>
              </a:rPr>
              <a:t>aquosa</a:t>
            </a:r>
            <a:r>
              <a:rPr lang="en-US" sz="1200" b="0" i="1" dirty="0">
                <a:latin typeface="Arial" panose="020B0604020202020204" pitchFamily="34" charset="0"/>
                <a:ea typeface="Times New Roman"/>
                <a:cs typeface="Arial" panose="020B0604020202020204" pitchFamily="34" charset="0"/>
                <a:sym typeface="Times New Roman"/>
              </a:rPr>
              <a:t>) é </a:t>
            </a:r>
            <a:r>
              <a:rPr lang="en-US" sz="1200" b="0" i="1" dirty="0" err="1">
                <a:latin typeface="Arial" panose="020B0604020202020204" pitchFamily="34" charset="0"/>
                <a:ea typeface="Times New Roman"/>
                <a:cs typeface="Arial" panose="020B0604020202020204" pitchFamily="34" charset="0"/>
                <a:sym typeface="Times New Roman"/>
              </a:rPr>
              <a:t>notificado</a:t>
            </a:r>
            <a:r>
              <a:rPr lang="en-US" sz="1200" b="0" i="1" dirty="0">
                <a:latin typeface="Arial" panose="020B0604020202020204" pitchFamily="34" charset="0"/>
                <a:ea typeface="Times New Roman"/>
                <a:cs typeface="Arial" panose="020B0604020202020204" pitchFamily="34" charset="0"/>
                <a:sym typeface="Times New Roman"/>
              </a:rPr>
              <a:t> </a:t>
            </a:r>
            <a:r>
              <a:rPr lang="en-US" sz="1200" b="0" i="1" dirty="0" err="1">
                <a:latin typeface="Arial" panose="020B0604020202020204" pitchFamily="34" charset="0"/>
                <a:ea typeface="Times New Roman"/>
                <a:cs typeface="Arial" panose="020B0604020202020204" pitchFamily="34" charset="0"/>
                <a:sym typeface="Times New Roman"/>
              </a:rPr>
              <a:t>ao</a:t>
            </a:r>
            <a:r>
              <a:rPr lang="en-US" sz="1200" b="0" i="1" dirty="0">
                <a:latin typeface="Arial" panose="020B0604020202020204" pitchFamily="34" charset="0"/>
                <a:ea typeface="Times New Roman"/>
                <a:cs typeface="Arial" panose="020B0604020202020204" pitchFamily="34" charset="0"/>
                <a:sym typeface="Times New Roman"/>
              </a:rPr>
              <a:t> </a:t>
            </a:r>
            <a:r>
              <a:rPr lang="en-US" sz="1200" b="0" i="1" dirty="0" err="1">
                <a:latin typeface="Arial" panose="020B0604020202020204" pitchFamily="34" charset="0"/>
                <a:ea typeface="Times New Roman"/>
                <a:cs typeface="Arial" panose="020B0604020202020204" pitchFamily="34" charset="0"/>
                <a:sym typeface="Times New Roman"/>
              </a:rPr>
              <a:t>nível</a:t>
            </a:r>
            <a:r>
              <a:rPr lang="en-US" sz="1200" b="0" i="1" dirty="0">
                <a:latin typeface="Arial" panose="020B0604020202020204" pitchFamily="34" charset="0"/>
                <a:ea typeface="Times New Roman"/>
                <a:cs typeface="Arial" panose="020B0604020202020204" pitchFamily="34" charset="0"/>
                <a:sym typeface="Times New Roman"/>
              </a:rPr>
              <a:t> superior.  Para doenças de </a:t>
            </a:r>
            <a:r>
              <a:rPr lang="en-US" sz="1200" b="0" i="1" dirty="0" err="1">
                <a:latin typeface="Arial" panose="020B0604020202020204" pitchFamily="34" charset="0"/>
                <a:ea typeface="Times New Roman"/>
                <a:cs typeface="Arial" panose="020B0604020202020204" pitchFamily="34" charset="0"/>
                <a:sym typeface="Times New Roman"/>
              </a:rPr>
              <a:t>alta</a:t>
            </a:r>
            <a:r>
              <a:rPr lang="en-US" sz="1200" b="0" i="1" dirty="0">
                <a:latin typeface="Arial" panose="020B0604020202020204" pitchFamily="34" charset="0"/>
                <a:ea typeface="Times New Roman"/>
                <a:cs typeface="Arial" panose="020B0604020202020204" pitchFamily="34" charset="0"/>
                <a:sym typeface="Times New Roman"/>
              </a:rPr>
              <a:t> </a:t>
            </a:r>
            <a:r>
              <a:rPr lang="en-US" sz="1200" b="0" i="1" dirty="0" err="1">
                <a:latin typeface="Arial" panose="020B0604020202020204" pitchFamily="34" charset="0"/>
                <a:ea typeface="Times New Roman"/>
                <a:cs typeface="Arial" panose="020B0604020202020204" pitchFamily="34" charset="0"/>
                <a:sym typeface="Times New Roman"/>
              </a:rPr>
              <a:t>prioridade</a:t>
            </a:r>
            <a:r>
              <a:rPr lang="en-US" sz="1200" b="0" i="1" dirty="0">
                <a:latin typeface="Arial" panose="020B0604020202020204" pitchFamily="34" charset="0"/>
                <a:ea typeface="Times New Roman"/>
                <a:cs typeface="Arial" panose="020B0604020202020204" pitchFamily="34" charset="0"/>
                <a:sym typeface="Times New Roman"/>
              </a:rPr>
              <a:t>, </a:t>
            </a:r>
            <a:r>
              <a:rPr lang="en-US" sz="1200" b="0" i="1" dirty="0" err="1">
                <a:latin typeface="Arial" panose="020B0604020202020204" pitchFamily="34" charset="0"/>
                <a:ea typeface="Times New Roman"/>
                <a:cs typeface="Arial" panose="020B0604020202020204" pitchFamily="34" charset="0"/>
                <a:sym typeface="Times New Roman"/>
              </a:rPr>
              <a:t>como</a:t>
            </a:r>
            <a:r>
              <a:rPr lang="en-US" sz="1200" b="0" i="1" dirty="0">
                <a:latin typeface="Arial" panose="020B0604020202020204" pitchFamily="34" charset="0"/>
                <a:ea typeface="Times New Roman"/>
                <a:cs typeface="Arial" panose="020B0604020202020204" pitchFamily="34" charset="0"/>
                <a:sym typeface="Times New Roman"/>
              </a:rPr>
              <a:t> a </a:t>
            </a:r>
            <a:r>
              <a:rPr lang="en-US" sz="1200" b="0" i="1" dirty="0" err="1">
                <a:latin typeface="Arial" panose="020B0604020202020204" pitchFamily="34" charset="0"/>
                <a:ea typeface="Times New Roman"/>
                <a:cs typeface="Arial" panose="020B0604020202020204" pitchFamily="34" charset="0"/>
                <a:sym typeface="Times New Roman"/>
              </a:rPr>
              <a:t>poliomielite</a:t>
            </a:r>
            <a:r>
              <a:rPr lang="en-US" sz="1200" b="0" i="1" dirty="0">
                <a:latin typeface="Arial" panose="020B0604020202020204" pitchFamily="34" charset="0"/>
                <a:ea typeface="Times New Roman"/>
                <a:cs typeface="Arial" panose="020B0604020202020204" pitchFamily="34" charset="0"/>
                <a:sym typeface="Times New Roman"/>
              </a:rPr>
              <a:t> </a:t>
            </a:r>
            <a:r>
              <a:rPr lang="en-US" sz="1200" b="0" i="1" dirty="0" err="1">
                <a:latin typeface="Arial" panose="020B0604020202020204" pitchFamily="34" charset="0"/>
                <a:ea typeface="Times New Roman"/>
                <a:cs typeface="Arial" panose="020B0604020202020204" pitchFamily="34" charset="0"/>
                <a:sym typeface="Times New Roman"/>
              </a:rPr>
              <a:t>aguda</a:t>
            </a:r>
            <a:r>
              <a:rPr lang="en-US" sz="1200" b="0" i="1" dirty="0">
                <a:latin typeface="Arial" panose="020B0604020202020204" pitchFamily="34" charset="0"/>
                <a:ea typeface="Times New Roman"/>
                <a:cs typeface="Arial" panose="020B0604020202020204" pitchFamily="34" charset="0"/>
                <a:sym typeface="Times New Roman"/>
              </a:rPr>
              <a:t> </a:t>
            </a:r>
            <a:r>
              <a:rPr lang="en-US" sz="1200" b="0" i="1" dirty="0" err="1">
                <a:latin typeface="Arial" panose="020B0604020202020204" pitchFamily="34" charset="0"/>
                <a:ea typeface="Times New Roman"/>
                <a:cs typeface="Arial" panose="020B0604020202020204" pitchFamily="34" charset="0"/>
                <a:sym typeface="Times New Roman"/>
              </a:rPr>
              <a:t>ou</a:t>
            </a:r>
            <a:r>
              <a:rPr lang="en-US" sz="1200" b="0" i="1" dirty="0">
                <a:latin typeface="Arial" panose="020B0604020202020204" pitchFamily="34" charset="0"/>
                <a:ea typeface="Times New Roman"/>
                <a:cs typeface="Arial" panose="020B0604020202020204" pitchFamily="34" charset="0"/>
                <a:sym typeface="Times New Roman"/>
              </a:rPr>
              <a:t> a </a:t>
            </a:r>
            <a:r>
              <a:rPr lang="en-US" sz="1200" b="0" i="1" dirty="0" err="1">
                <a:latin typeface="Arial" panose="020B0604020202020204" pitchFamily="34" charset="0"/>
                <a:ea typeface="Times New Roman"/>
                <a:cs typeface="Arial" panose="020B0604020202020204" pitchFamily="34" charset="0"/>
                <a:sym typeface="Times New Roman"/>
              </a:rPr>
              <a:t>suspeita</a:t>
            </a:r>
            <a:r>
              <a:rPr lang="en-US" sz="1200" b="0" i="1" dirty="0">
                <a:latin typeface="Arial" panose="020B0604020202020204" pitchFamily="34" charset="0"/>
                <a:ea typeface="Times New Roman"/>
                <a:cs typeface="Arial" panose="020B0604020202020204" pitchFamily="34" charset="0"/>
                <a:sym typeface="Times New Roman"/>
              </a:rPr>
              <a:t> de </a:t>
            </a:r>
            <a:r>
              <a:rPr lang="en-US" sz="1200" b="0" i="1" dirty="0" err="1">
                <a:latin typeface="Arial" panose="020B0604020202020204" pitchFamily="34" charset="0"/>
                <a:ea typeface="Times New Roman"/>
                <a:cs typeface="Arial" panose="020B0604020202020204" pitchFamily="34" charset="0"/>
                <a:sym typeface="Times New Roman"/>
              </a:rPr>
              <a:t>febre</a:t>
            </a:r>
            <a:r>
              <a:rPr lang="en-US" sz="1200" b="0" i="1" dirty="0">
                <a:latin typeface="Arial" panose="020B0604020202020204" pitchFamily="34" charset="0"/>
                <a:ea typeface="Times New Roman"/>
                <a:cs typeface="Arial" panose="020B0604020202020204" pitchFamily="34" charset="0"/>
                <a:sym typeface="Times New Roman"/>
              </a:rPr>
              <a:t> </a:t>
            </a:r>
            <a:r>
              <a:rPr lang="en-US" sz="1200" b="0" i="1" dirty="0" err="1">
                <a:latin typeface="Arial" panose="020B0604020202020204" pitchFamily="34" charset="0"/>
                <a:ea typeface="Times New Roman"/>
                <a:cs typeface="Arial" panose="020B0604020202020204" pitchFamily="34" charset="0"/>
                <a:sym typeface="Times New Roman"/>
              </a:rPr>
              <a:t>hemorrágica</a:t>
            </a:r>
            <a:r>
              <a:rPr lang="en-US" sz="1200" b="0" i="1" dirty="0">
                <a:latin typeface="Arial" panose="020B0604020202020204" pitchFamily="34" charset="0"/>
                <a:ea typeface="Times New Roman"/>
                <a:cs typeface="Arial" panose="020B0604020202020204" pitchFamily="34" charset="0"/>
                <a:sym typeface="Times New Roman"/>
              </a:rPr>
              <a:t> viral, </a:t>
            </a:r>
            <a:r>
              <a:rPr lang="en-US" sz="1200" b="0" i="1" dirty="0" err="1">
                <a:latin typeface="Arial" panose="020B0604020202020204" pitchFamily="34" charset="0"/>
                <a:ea typeface="Times New Roman"/>
                <a:cs typeface="Arial" panose="020B0604020202020204" pitchFamily="34" charset="0"/>
                <a:sym typeface="Times New Roman"/>
              </a:rPr>
              <a:t>uma</a:t>
            </a:r>
            <a:r>
              <a:rPr lang="en-US" sz="1200" b="0" i="1" dirty="0">
                <a:latin typeface="Arial" panose="020B0604020202020204" pitchFamily="34" charset="0"/>
                <a:ea typeface="Times New Roman"/>
                <a:cs typeface="Arial" panose="020B0604020202020204" pitchFamily="34" charset="0"/>
                <a:sym typeface="Times New Roman"/>
              </a:rPr>
              <a:t> </a:t>
            </a:r>
            <a:r>
              <a:rPr lang="en-US" sz="1200" b="0" i="1" dirty="0" err="1">
                <a:latin typeface="Arial" panose="020B0604020202020204" pitchFamily="34" charset="0"/>
                <a:ea typeface="Times New Roman"/>
                <a:cs typeface="Arial" panose="020B0604020202020204" pitchFamily="34" charset="0"/>
                <a:sym typeface="Times New Roman"/>
              </a:rPr>
              <a:t>notificação</a:t>
            </a:r>
            <a:r>
              <a:rPr lang="en-US" sz="1200" b="0" i="1" dirty="0">
                <a:latin typeface="Arial" panose="020B0604020202020204" pitchFamily="34" charset="0"/>
                <a:ea typeface="Times New Roman"/>
                <a:cs typeface="Arial" panose="020B0604020202020204" pitchFamily="34" charset="0"/>
                <a:sym typeface="Times New Roman"/>
              </a:rPr>
              <a:t> de </a:t>
            </a:r>
            <a:r>
              <a:rPr lang="en-US" sz="1200" b="0" i="1" dirty="0" err="1">
                <a:latin typeface="Arial" panose="020B0604020202020204" pitchFamily="34" charset="0"/>
                <a:ea typeface="Times New Roman"/>
                <a:cs typeface="Arial" panose="020B0604020202020204" pitchFamily="34" charset="0"/>
                <a:sym typeface="Times New Roman"/>
              </a:rPr>
              <a:t>caso</a:t>
            </a:r>
            <a:r>
              <a:rPr lang="en-US" sz="1200" b="0" i="1" dirty="0">
                <a:latin typeface="Arial" panose="020B0604020202020204" pitchFamily="34" charset="0"/>
                <a:ea typeface="Times New Roman"/>
                <a:cs typeface="Arial" panose="020B0604020202020204" pitchFamily="34" charset="0"/>
                <a:sym typeface="Times New Roman"/>
              </a:rPr>
              <a:t> com </a:t>
            </a:r>
            <a:r>
              <a:rPr lang="en-US" sz="1200" b="0" i="1" dirty="0" err="1">
                <a:latin typeface="Arial" panose="020B0604020202020204" pitchFamily="34" charset="0"/>
                <a:ea typeface="Times New Roman"/>
                <a:cs typeface="Arial" panose="020B0604020202020204" pitchFamily="34" charset="0"/>
                <a:sym typeface="Times New Roman"/>
              </a:rPr>
              <a:t>informações</a:t>
            </a:r>
            <a:r>
              <a:rPr lang="en-US" sz="1200" b="0" i="1" dirty="0">
                <a:latin typeface="Arial" panose="020B0604020202020204" pitchFamily="34" charset="0"/>
                <a:ea typeface="Times New Roman"/>
                <a:cs typeface="Arial" panose="020B0604020202020204" pitchFamily="34" charset="0"/>
                <a:sym typeface="Times New Roman"/>
              </a:rPr>
              <a:t> </a:t>
            </a:r>
            <a:r>
              <a:rPr lang="en-US" sz="1200" b="0" i="1" dirty="0" err="1">
                <a:latin typeface="Arial" panose="020B0604020202020204" pitchFamily="34" charset="0"/>
                <a:ea typeface="Times New Roman"/>
                <a:cs typeface="Arial" panose="020B0604020202020204" pitchFamily="34" charset="0"/>
                <a:sym typeface="Times New Roman"/>
              </a:rPr>
              <a:t>detalhadas</a:t>
            </a:r>
            <a:r>
              <a:rPr lang="en-US" sz="1200" b="0" i="1" dirty="0">
                <a:latin typeface="Arial" panose="020B0604020202020204" pitchFamily="34" charset="0"/>
                <a:ea typeface="Times New Roman"/>
                <a:cs typeface="Arial" panose="020B0604020202020204" pitchFamily="34" charset="0"/>
                <a:sym typeface="Times New Roman"/>
              </a:rPr>
              <a:t> </a:t>
            </a:r>
            <a:r>
              <a:rPr lang="en-US" sz="1200" b="0" i="1" dirty="0" err="1">
                <a:latin typeface="Arial" panose="020B0604020202020204" pitchFamily="34" charset="0"/>
                <a:ea typeface="Times New Roman"/>
                <a:cs typeface="Arial" panose="020B0604020202020204" pitchFamily="34" charset="0"/>
                <a:sym typeface="Times New Roman"/>
              </a:rPr>
              <a:t>pode</a:t>
            </a:r>
            <a:r>
              <a:rPr lang="en-US" sz="1200" b="0" i="1" dirty="0">
                <a:latin typeface="Arial" panose="020B0604020202020204" pitchFamily="34" charset="0"/>
                <a:ea typeface="Times New Roman"/>
                <a:cs typeface="Arial" panose="020B0604020202020204" pitchFamily="34" charset="0"/>
                <a:sym typeface="Times New Roman"/>
              </a:rPr>
              <a:t> ser </a:t>
            </a:r>
            <a:r>
              <a:rPr lang="en-US" sz="1200" b="0" i="1" dirty="0" err="1">
                <a:latin typeface="Arial" panose="020B0604020202020204" pitchFamily="34" charset="0"/>
                <a:ea typeface="Times New Roman"/>
                <a:cs typeface="Arial" panose="020B0604020202020204" pitchFamily="34" charset="0"/>
                <a:sym typeface="Times New Roman"/>
              </a:rPr>
              <a:t>comunicada</a:t>
            </a:r>
            <a:r>
              <a:rPr lang="en-US" sz="1200" b="0" i="1" dirty="0">
                <a:latin typeface="Arial" panose="020B0604020202020204" pitchFamily="34" charset="0"/>
                <a:ea typeface="Times New Roman"/>
                <a:cs typeface="Arial" panose="020B0604020202020204" pitchFamily="34" charset="0"/>
                <a:sym typeface="Times New Roman"/>
              </a:rPr>
              <a:t> </a:t>
            </a:r>
            <a:r>
              <a:rPr lang="en-US" sz="1200" b="0" i="1" dirty="0" err="1">
                <a:latin typeface="Arial" panose="020B0604020202020204" pitchFamily="34" charset="0"/>
                <a:ea typeface="Times New Roman"/>
                <a:cs typeface="Arial" panose="020B0604020202020204" pitchFamily="34" charset="0"/>
                <a:sym typeface="Times New Roman"/>
              </a:rPr>
              <a:t>imediatamente</a:t>
            </a:r>
            <a:r>
              <a:rPr lang="en-US" sz="1200" b="0" i="1" dirty="0">
                <a:latin typeface="Arial" panose="020B0604020202020204" pitchFamily="34" charset="0"/>
                <a:ea typeface="Times New Roman"/>
                <a:cs typeface="Arial" panose="020B0604020202020204" pitchFamily="34" charset="0"/>
                <a:sym typeface="Times New Roman"/>
              </a:rPr>
              <a:t> do </a:t>
            </a:r>
            <a:r>
              <a:rPr lang="en-US" sz="1200" b="0" i="1" dirty="0" err="1">
                <a:latin typeface="Arial" panose="020B0604020202020204" pitchFamily="34" charset="0"/>
                <a:ea typeface="Times New Roman"/>
                <a:cs typeface="Arial" panose="020B0604020202020204" pitchFamily="34" charset="0"/>
                <a:sym typeface="Times New Roman"/>
              </a:rPr>
              <a:t>distrito</a:t>
            </a:r>
            <a:r>
              <a:rPr lang="en-US" sz="1200" b="0" i="1" dirty="0">
                <a:latin typeface="Arial" panose="020B0604020202020204" pitchFamily="34" charset="0"/>
                <a:ea typeface="Times New Roman"/>
                <a:cs typeface="Arial" panose="020B0604020202020204" pitchFamily="34" charset="0"/>
                <a:sym typeface="Times New Roman"/>
              </a:rPr>
              <a:t> para o </a:t>
            </a:r>
            <a:r>
              <a:rPr lang="en-US" sz="1200" b="0" i="1" dirty="0" err="1">
                <a:latin typeface="Arial" panose="020B0604020202020204" pitchFamily="34" charset="0"/>
                <a:ea typeface="Times New Roman"/>
                <a:cs typeface="Arial" panose="020B0604020202020204" pitchFamily="34" charset="0"/>
                <a:sym typeface="Times New Roman"/>
              </a:rPr>
              <a:t>nível</a:t>
            </a:r>
            <a:r>
              <a:rPr lang="en-US" sz="1200" b="0" i="1" dirty="0">
                <a:latin typeface="Arial" panose="020B0604020202020204" pitchFamily="34" charset="0"/>
                <a:ea typeface="Times New Roman"/>
                <a:cs typeface="Arial" panose="020B0604020202020204" pitchFamily="34" charset="0"/>
                <a:sym typeface="Times New Roman"/>
              </a:rPr>
              <a:t> superior e/</a:t>
            </a:r>
            <a:r>
              <a:rPr lang="en-US" sz="1200" b="0" i="1" dirty="0" err="1">
                <a:latin typeface="Arial" panose="020B0604020202020204" pitchFamily="34" charset="0"/>
                <a:ea typeface="Times New Roman"/>
                <a:cs typeface="Arial" panose="020B0604020202020204" pitchFamily="34" charset="0"/>
                <a:sym typeface="Times New Roman"/>
              </a:rPr>
              <a:t>ou</a:t>
            </a:r>
            <a:r>
              <a:rPr lang="en-US" sz="1200" b="0" i="1" dirty="0">
                <a:latin typeface="Arial" panose="020B0604020202020204" pitchFamily="34" charset="0"/>
                <a:ea typeface="Times New Roman"/>
                <a:cs typeface="Arial" panose="020B0604020202020204" pitchFamily="34" charset="0"/>
                <a:sym typeface="Times New Roman"/>
              </a:rPr>
              <a:t> para o </a:t>
            </a:r>
            <a:r>
              <a:rPr lang="en-US" sz="1200" b="0" i="1" dirty="0" err="1">
                <a:latin typeface="Arial" panose="020B0604020202020204" pitchFamily="34" charset="0"/>
                <a:ea typeface="Times New Roman"/>
                <a:cs typeface="Arial" panose="020B0604020202020204" pitchFamily="34" charset="0"/>
                <a:sym typeface="Times New Roman"/>
              </a:rPr>
              <a:t>nível</a:t>
            </a:r>
            <a:r>
              <a:rPr lang="en-US" sz="1200" b="0" i="1" dirty="0">
                <a:latin typeface="Arial" panose="020B0604020202020204" pitchFamily="34" charset="0"/>
                <a:ea typeface="Times New Roman"/>
                <a:cs typeface="Arial" panose="020B0604020202020204" pitchFamily="34" charset="0"/>
                <a:sym typeface="Times New Roman"/>
              </a:rPr>
              <a:t> </a:t>
            </a:r>
            <a:r>
              <a:rPr lang="en-US" sz="1200" b="0" i="1" dirty="0" err="1">
                <a:latin typeface="Arial" panose="020B0604020202020204" pitchFamily="34" charset="0"/>
                <a:ea typeface="Times New Roman"/>
                <a:cs typeface="Arial" panose="020B0604020202020204" pitchFamily="34" charset="0"/>
                <a:sym typeface="Times New Roman"/>
              </a:rPr>
              <a:t>nacional</a:t>
            </a:r>
            <a:r>
              <a:rPr lang="en-US" sz="1200" b="0" i="1" dirty="0">
                <a:latin typeface="Arial" panose="020B0604020202020204" pitchFamily="34" charset="0"/>
                <a:ea typeface="Times New Roman"/>
                <a:cs typeface="Arial" panose="020B0604020202020204" pitchFamily="34" charset="0"/>
                <a:sym typeface="Times New Roman"/>
              </a:rPr>
              <a:t>.</a:t>
            </a:r>
            <a:endParaRPr lang="en-US" b="0" i="1" dirty="0">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endParaRPr lang="en-US" sz="1200" b="1" i="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Resumir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 a </a:t>
            </a: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discussão</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 e </a:t>
            </a: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dizer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a:t>
            </a:r>
            <a:r>
              <a:rPr lang="en-US" sz="1200" dirty="0">
                <a:effectLst/>
                <a:latin typeface="Arial" panose="020B0604020202020204" pitchFamily="34" charset="0"/>
                <a:ea typeface="Times New Roman" panose="02020603050405020304" pitchFamily="18" charset="0"/>
                <a:cs typeface="Arial" panose="020B0604020202020204" pitchFamily="34" charset="0"/>
              </a:rPr>
              <a:t> A </a:t>
            </a:r>
            <a:r>
              <a:rPr lang="en-US" sz="1200" dirty="0" err="1">
                <a:effectLst/>
                <a:latin typeface="Arial" panose="020B0604020202020204" pitchFamily="34" charset="0"/>
                <a:ea typeface="Times New Roman" panose="02020603050405020304" pitchFamily="18" charset="0"/>
                <a:cs typeface="Arial" panose="020B0604020202020204" pitchFamily="34" charset="0"/>
              </a:rPr>
              <a:t>apresentação</a:t>
            </a:r>
            <a:r>
              <a:rPr lang="en-US" sz="1200" dirty="0">
                <a:effectLst/>
                <a:latin typeface="Arial" panose="020B0604020202020204" pitchFamily="34" charset="0"/>
                <a:ea typeface="Times New Roman" panose="02020603050405020304" pitchFamily="18" charset="0"/>
                <a:cs typeface="Arial" panose="020B0604020202020204" pitchFamily="34" charset="0"/>
              </a:rPr>
              <a:t> de um "0" para </a:t>
            </a:r>
            <a:r>
              <a:rPr lang="en-US" sz="1200" dirty="0" err="1">
                <a:effectLst/>
                <a:latin typeface="Arial" panose="020B0604020202020204" pitchFamily="34" charset="0"/>
                <a:ea typeface="Times New Roman" panose="02020603050405020304" pitchFamily="18" charset="0"/>
                <a:cs typeface="Arial" panose="020B0604020202020204" pitchFamily="34" charset="0"/>
              </a:rPr>
              <a:t>cada</a:t>
            </a:r>
            <a:r>
              <a:rPr lang="en-US" sz="1200" dirty="0">
                <a:effectLst/>
                <a:latin typeface="Arial" panose="020B0604020202020204" pitchFamily="34" charset="0"/>
                <a:ea typeface="Times New Roman" panose="02020603050405020304" pitchFamily="18" charset="0"/>
                <a:cs typeface="Arial" panose="020B0604020202020204" pitchFamily="34" charset="0"/>
              </a:rPr>
              <a:t> doença de </a:t>
            </a:r>
            <a:r>
              <a:rPr lang="en-US" sz="1200" dirty="0" err="1">
                <a:effectLst/>
                <a:latin typeface="Arial" panose="020B0604020202020204" pitchFamily="34" charset="0"/>
                <a:ea typeface="Times New Roman" panose="02020603050405020304" pitchFamily="18" charset="0"/>
                <a:cs typeface="Arial" panose="020B0604020202020204" pitchFamily="34" charset="0"/>
              </a:rPr>
              <a:t>declaração</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imediata</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quando</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não</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foram</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detectados</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casos</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durante</a:t>
            </a:r>
            <a:r>
              <a:rPr lang="en-US" sz="1200" dirty="0">
                <a:effectLst/>
                <a:latin typeface="Arial" panose="020B0604020202020204" pitchFamily="34" charset="0"/>
                <a:ea typeface="Times New Roman" panose="02020603050405020304" pitchFamily="18" charset="0"/>
                <a:cs typeface="Arial" panose="020B0604020202020204" pitchFamily="34" charset="0"/>
              </a:rPr>
              <a:t> a </a:t>
            </a:r>
            <a:r>
              <a:rPr lang="en-US" sz="1200" dirty="0" err="1">
                <a:effectLst/>
                <a:latin typeface="Arial" panose="020B0604020202020204" pitchFamily="34" charset="0"/>
                <a:ea typeface="Times New Roman" panose="02020603050405020304" pitchFamily="18" charset="0"/>
                <a:cs typeface="Arial" panose="020B0604020202020204" pitchFamily="34" charset="0"/>
              </a:rPr>
              <a:t>semana</a:t>
            </a:r>
            <a:r>
              <a:rPr lang="en-US" sz="1200" dirty="0">
                <a:effectLst/>
                <a:latin typeface="Arial" panose="020B0604020202020204" pitchFamily="34" charset="0"/>
                <a:ea typeface="Times New Roman" panose="02020603050405020304" pitchFamily="18" charset="0"/>
                <a:cs typeface="Arial" panose="020B0604020202020204" pitchFamily="34" charset="0"/>
              </a:rPr>
              <a:t>, indica </a:t>
            </a:r>
            <a:r>
              <a:rPr lang="en-US" sz="1200" dirty="0" err="1">
                <a:effectLst/>
                <a:latin typeface="Arial" panose="020B0604020202020204" pitchFamily="34" charset="0"/>
                <a:ea typeface="Times New Roman" panose="02020603050405020304" pitchFamily="18" charset="0"/>
                <a:cs typeface="Arial" panose="020B0604020202020204" pitchFamily="34" charset="0"/>
              </a:rPr>
              <a:t>ao</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pessoal</a:t>
            </a:r>
            <a:r>
              <a:rPr lang="en-US" sz="1200" dirty="0">
                <a:effectLst/>
                <a:latin typeface="Arial" panose="020B0604020202020204" pitchFamily="34" charset="0"/>
                <a:ea typeface="Times New Roman" panose="02020603050405020304" pitchFamily="18" charset="0"/>
                <a:cs typeface="Arial" panose="020B0604020202020204" pitchFamily="34" charset="0"/>
              </a:rPr>
              <a:t> do </a:t>
            </a:r>
            <a:r>
              <a:rPr lang="en-US" sz="1200" dirty="0" err="1">
                <a:effectLst/>
                <a:latin typeface="Arial" panose="020B0604020202020204" pitchFamily="34" charset="0"/>
                <a:ea typeface="Times New Roman" panose="02020603050405020304" pitchFamily="18" charset="0"/>
                <a:cs typeface="Arial" panose="020B0604020202020204" pitchFamily="34" charset="0"/>
              </a:rPr>
              <a:t>nível</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seguinte</a:t>
            </a:r>
            <a:r>
              <a:rPr lang="en-US" sz="1200" dirty="0">
                <a:effectLst/>
                <a:latin typeface="Arial" panose="020B0604020202020204" pitchFamily="34" charset="0"/>
                <a:ea typeface="Times New Roman" panose="02020603050405020304" pitchFamily="18" charset="0"/>
                <a:cs typeface="Arial" panose="020B0604020202020204" pitchFamily="34" charset="0"/>
              </a:rPr>
              <a:t> que </a:t>
            </a:r>
            <a:r>
              <a:rPr lang="en-US" sz="1200" dirty="0" err="1">
                <a:effectLst/>
                <a:latin typeface="Arial" panose="020B0604020202020204" pitchFamily="34" charset="0"/>
                <a:ea typeface="Times New Roman" panose="02020603050405020304" pitchFamily="18" charset="0"/>
                <a:cs typeface="Arial" panose="020B0604020202020204" pitchFamily="34" charset="0"/>
              </a:rPr>
              <a:t>foi</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preenchido</a:t>
            </a:r>
            <a:r>
              <a:rPr lang="en-US" sz="1200" dirty="0">
                <a:effectLst/>
                <a:latin typeface="Arial" panose="020B0604020202020204" pitchFamily="34" charset="0"/>
                <a:ea typeface="Times New Roman" panose="02020603050405020304" pitchFamily="18" charset="0"/>
                <a:cs typeface="Arial" panose="020B0604020202020204" pitchFamily="34" charset="0"/>
              </a:rPr>
              <a:t> um </a:t>
            </a:r>
            <a:r>
              <a:rPr lang="en-US" sz="1200" dirty="0" err="1">
                <a:effectLst/>
                <a:latin typeface="Arial" panose="020B0604020202020204" pitchFamily="34" charset="0"/>
                <a:ea typeface="Times New Roman" panose="02020603050405020304" pitchFamily="18" charset="0"/>
                <a:cs typeface="Arial" panose="020B0604020202020204" pitchFamily="34" charset="0"/>
              </a:rPr>
              <a:t>relatório</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completo</a:t>
            </a:r>
            <a:r>
              <a:rPr lang="en-US" sz="1200" dirty="0">
                <a:effectLst/>
                <a:latin typeface="Arial" panose="020B0604020202020204" pitchFamily="34" charset="0"/>
                <a:ea typeface="Times New Roman" panose="02020603050405020304" pitchFamily="18" charset="0"/>
                <a:cs typeface="Arial" panose="020B0604020202020204" pitchFamily="34" charset="0"/>
              </a:rPr>
              <a:t>. A </a:t>
            </a:r>
            <a:r>
              <a:rPr lang="en-US" sz="1200" dirty="0" err="1">
                <a:effectLst/>
                <a:latin typeface="Arial" panose="020B0604020202020204" pitchFamily="34" charset="0"/>
                <a:ea typeface="Times New Roman" panose="02020603050405020304" pitchFamily="18" charset="0"/>
                <a:cs typeface="Arial" panose="020B0604020202020204" pitchFamily="34" charset="0"/>
              </a:rPr>
              <a:t>notificação</a:t>
            </a:r>
            <a:r>
              <a:rPr lang="en-US" sz="1200" dirty="0">
                <a:effectLst/>
                <a:latin typeface="Arial" panose="020B0604020202020204" pitchFamily="34" charset="0"/>
                <a:ea typeface="Times New Roman" panose="02020603050405020304" pitchFamily="18" charset="0"/>
                <a:cs typeface="Arial" panose="020B0604020202020204" pitchFamily="34" charset="0"/>
              </a:rPr>
              <a:t> de zero é </a:t>
            </a:r>
            <a:r>
              <a:rPr lang="en-US" sz="1200" dirty="0" err="1">
                <a:effectLst/>
                <a:latin typeface="Arial" panose="020B0604020202020204" pitchFamily="34" charset="0"/>
                <a:ea typeface="Times New Roman" panose="02020603050405020304" pitchFamily="18" charset="0"/>
                <a:cs typeface="Arial" panose="020B0604020202020204" pitchFamily="34" charset="0"/>
              </a:rPr>
              <a:t>particularmente</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importante</a:t>
            </a:r>
            <a:r>
              <a:rPr lang="en-US" sz="1200" dirty="0">
                <a:effectLst/>
                <a:latin typeface="Arial" panose="020B0604020202020204" pitchFamily="34" charset="0"/>
                <a:ea typeface="Times New Roman" panose="02020603050405020304" pitchFamily="18" charset="0"/>
                <a:cs typeface="Arial" panose="020B0604020202020204" pitchFamily="34" charset="0"/>
              </a:rPr>
              <a:t> para doenças que </a:t>
            </a:r>
            <a:r>
              <a:rPr lang="en-US" sz="1200" dirty="0" err="1">
                <a:effectLst/>
                <a:latin typeface="Arial" panose="020B0604020202020204" pitchFamily="34" charset="0"/>
                <a:ea typeface="Times New Roman" panose="02020603050405020304" pitchFamily="18" charset="0"/>
                <a:cs typeface="Arial" panose="020B0604020202020204" pitchFamily="34" charset="0"/>
              </a:rPr>
              <a:t>estão</a:t>
            </a:r>
            <a:r>
              <a:rPr lang="en-US" sz="1200" dirty="0">
                <a:effectLst/>
                <a:latin typeface="Arial" panose="020B0604020202020204" pitchFamily="34" charset="0"/>
                <a:ea typeface="Times New Roman" panose="02020603050405020304" pitchFamily="18" charset="0"/>
                <a:cs typeface="Arial" panose="020B0604020202020204" pitchFamily="34" charset="0"/>
              </a:rPr>
              <a:t> a ser </a:t>
            </a:r>
            <a:r>
              <a:rPr lang="en-US" sz="1200" dirty="0" err="1">
                <a:effectLst/>
                <a:latin typeface="Arial" panose="020B0604020202020204" pitchFamily="34" charset="0"/>
                <a:ea typeface="Times New Roman" panose="02020603050405020304" pitchFamily="18" charset="0"/>
                <a:cs typeface="Arial" panose="020B0604020202020204" pitchFamily="34" charset="0"/>
              </a:rPr>
              <a:t>erradicadas</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como</a:t>
            </a:r>
            <a:r>
              <a:rPr lang="en-US" sz="1200" dirty="0">
                <a:effectLst/>
                <a:latin typeface="Arial" panose="020B0604020202020204" pitchFamily="34" charset="0"/>
                <a:ea typeface="Times New Roman" panose="02020603050405020304" pitchFamily="18" charset="0"/>
                <a:cs typeface="Arial" panose="020B0604020202020204" pitchFamily="34" charset="0"/>
              </a:rPr>
              <a:t> a </a:t>
            </a:r>
            <a:r>
              <a:rPr lang="en-US" sz="1200" dirty="0" err="1">
                <a:effectLst/>
                <a:latin typeface="Arial" panose="020B0604020202020204" pitchFamily="34" charset="0"/>
                <a:ea typeface="Times New Roman" panose="02020603050405020304" pitchFamily="18" charset="0"/>
                <a:cs typeface="Arial" panose="020B0604020202020204" pitchFamily="34" charset="0"/>
              </a:rPr>
              <a:t>poliomielite</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ou</a:t>
            </a:r>
            <a:r>
              <a:rPr lang="en-US" sz="1200" dirty="0">
                <a:effectLst/>
                <a:latin typeface="Arial" panose="020B0604020202020204" pitchFamily="34" charset="0"/>
                <a:ea typeface="Times New Roman" panose="02020603050405020304" pitchFamily="18" charset="0"/>
                <a:cs typeface="Arial" panose="020B0604020202020204" pitchFamily="34" charset="0"/>
              </a:rPr>
              <a:t> para eventos </a:t>
            </a:r>
            <a:r>
              <a:rPr lang="en-US" sz="1200" dirty="0" err="1">
                <a:effectLst/>
                <a:latin typeface="Arial" panose="020B0604020202020204" pitchFamily="34" charset="0"/>
                <a:ea typeface="Times New Roman" panose="02020603050405020304" pitchFamily="18" charset="0"/>
                <a:cs typeface="Arial" panose="020B0604020202020204" pitchFamily="34" charset="0"/>
              </a:rPr>
              <a:t>importantes</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como</a:t>
            </a:r>
            <a:r>
              <a:rPr lang="en-US" sz="1200" dirty="0">
                <a:effectLst/>
                <a:latin typeface="Arial" panose="020B0604020202020204" pitchFamily="34" charset="0"/>
                <a:ea typeface="Times New Roman" panose="02020603050405020304" pitchFamily="18" charset="0"/>
                <a:cs typeface="Arial" panose="020B0604020202020204" pitchFamily="34" charset="0"/>
              </a:rPr>
              <a:t> a mortalidade </a:t>
            </a:r>
            <a:r>
              <a:rPr lang="en-US" sz="1200" dirty="0" err="1">
                <a:effectLst/>
                <a:latin typeface="Arial" panose="020B0604020202020204" pitchFamily="34" charset="0"/>
                <a:ea typeface="Times New Roman" panose="02020603050405020304" pitchFamily="18" charset="0"/>
                <a:cs typeface="Arial" panose="020B0604020202020204" pitchFamily="34" charset="0"/>
              </a:rPr>
              <a:t>materna</a:t>
            </a:r>
            <a:r>
              <a:rPr lang="en-US" sz="1200" dirty="0">
                <a:effectLst/>
                <a:latin typeface="Arial" panose="020B0604020202020204" pitchFamily="34" charset="0"/>
                <a:ea typeface="Times New Roman" panose="02020603050405020304" pitchFamily="18" charset="0"/>
                <a:cs typeface="Arial" panose="020B0604020202020204" pitchFamily="34" charset="0"/>
              </a:rPr>
              <a:t>. Se </a:t>
            </a:r>
            <a:r>
              <a:rPr lang="en-US" sz="1200" dirty="0" err="1">
                <a:effectLst/>
                <a:latin typeface="Arial" panose="020B0604020202020204" pitchFamily="34" charset="0"/>
                <a:ea typeface="Times New Roman" panose="02020603050405020304" pitchFamily="18" charset="0"/>
                <a:cs typeface="Arial" panose="020B0604020202020204" pitchFamily="34" charset="0"/>
              </a:rPr>
              <a:t>houver</a:t>
            </a:r>
            <a:r>
              <a:rPr lang="en-US" sz="1200" dirty="0">
                <a:effectLst/>
                <a:latin typeface="Arial" panose="020B0604020202020204" pitchFamily="34" charset="0"/>
                <a:ea typeface="Times New Roman" panose="02020603050405020304" pitchFamily="18" charset="0"/>
                <a:cs typeface="Arial" panose="020B0604020202020204" pitchFamily="34" charset="0"/>
              </a:rPr>
              <a:t> um </a:t>
            </a:r>
            <a:r>
              <a:rPr lang="en-US" sz="1200" dirty="0" err="1">
                <a:effectLst/>
                <a:latin typeface="Arial" panose="020B0604020202020204" pitchFamily="34" charset="0"/>
                <a:ea typeface="Times New Roman" panose="02020603050405020304" pitchFamily="18" charset="0"/>
                <a:cs typeface="Arial" panose="020B0604020202020204" pitchFamily="34" charset="0"/>
              </a:rPr>
              <a:t>espaço</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em</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branco</a:t>
            </a:r>
            <a:r>
              <a:rPr lang="en-US" sz="1200" dirty="0">
                <a:effectLst/>
                <a:latin typeface="Arial" panose="020B0604020202020204" pitchFamily="34" charset="0"/>
                <a:ea typeface="Times New Roman" panose="02020603050405020304" pitchFamily="18" charset="0"/>
                <a:cs typeface="Arial" panose="020B0604020202020204" pitchFamily="34" charset="0"/>
              </a:rPr>
              <a:t>, o </a:t>
            </a:r>
            <a:r>
              <a:rPr lang="en-US" sz="1200" dirty="0" err="1">
                <a:effectLst/>
                <a:latin typeface="Arial" panose="020B0604020202020204" pitchFamily="34" charset="0"/>
                <a:ea typeface="Times New Roman" panose="02020603050405020304" pitchFamily="18" charset="0"/>
                <a:cs typeface="Arial" panose="020B0604020202020204" pitchFamily="34" charset="0"/>
              </a:rPr>
              <a:t>responsável</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distrital</a:t>
            </a:r>
            <a:r>
              <a:rPr lang="en-US" sz="1200" dirty="0">
                <a:effectLst/>
                <a:latin typeface="Arial" panose="020B0604020202020204" pitchFamily="34" charset="0"/>
                <a:ea typeface="Times New Roman" panose="02020603050405020304" pitchFamily="18" charset="0"/>
                <a:cs typeface="Arial" panose="020B0604020202020204" pitchFamily="34" charset="0"/>
              </a:rPr>
              <a:t> pela vigilância da saúde pública </a:t>
            </a:r>
            <a:r>
              <a:rPr lang="en-US" sz="1200" dirty="0" err="1">
                <a:effectLst/>
                <a:latin typeface="Arial" panose="020B0604020202020204" pitchFamily="34" charset="0"/>
                <a:ea typeface="Times New Roman" panose="02020603050405020304" pitchFamily="18" charset="0"/>
                <a:cs typeface="Arial" panose="020B0604020202020204" pitchFamily="34" charset="0"/>
              </a:rPr>
              <a:t>deve</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contactar</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imediatamente</a:t>
            </a:r>
            <a:r>
              <a:rPr lang="en-US" sz="1200" dirty="0">
                <a:effectLst/>
                <a:latin typeface="Arial" panose="020B0604020202020204" pitchFamily="34" charset="0"/>
                <a:ea typeface="Times New Roman" panose="02020603050405020304" pitchFamily="18" charset="0"/>
                <a:cs typeface="Arial" panose="020B0604020202020204" pitchFamily="34" charset="0"/>
              </a:rPr>
              <a:t> o local de </a:t>
            </a:r>
            <a:r>
              <a:rPr lang="en-US" sz="1200" dirty="0" err="1">
                <a:effectLst/>
                <a:latin typeface="Arial" panose="020B0604020202020204" pitchFamily="34" charset="0"/>
                <a:ea typeface="Times New Roman" panose="02020603050405020304" pitchFamily="18" charset="0"/>
                <a:cs typeface="Arial" panose="020B0604020202020204" pitchFamily="34" charset="0"/>
              </a:rPr>
              <a:t>notificação</a:t>
            </a:r>
            <a:r>
              <a:rPr lang="en-US" sz="1200" dirty="0">
                <a:effectLst/>
                <a:latin typeface="Arial" panose="020B0604020202020204" pitchFamily="34" charset="0"/>
                <a:ea typeface="Times New Roman" panose="02020603050405020304" pitchFamily="18" charset="0"/>
                <a:cs typeface="Arial" panose="020B0604020202020204" pitchFamily="34" charset="0"/>
              </a:rPr>
              <a:t> para </a:t>
            </a:r>
            <a:r>
              <a:rPr lang="en-US" sz="1200" dirty="0" err="1">
                <a:effectLst/>
                <a:latin typeface="Arial" panose="020B0604020202020204" pitchFamily="34" charset="0"/>
                <a:ea typeface="Times New Roman" panose="02020603050405020304" pitchFamily="18" charset="0"/>
                <a:cs typeface="Arial" panose="020B0604020202020204" pitchFamily="34" charset="0"/>
              </a:rPr>
              <a:t>confirmar</a:t>
            </a:r>
            <a:r>
              <a:rPr lang="en-US" sz="1200" dirty="0">
                <a:effectLst/>
                <a:latin typeface="Arial" panose="020B0604020202020204" pitchFamily="34" charset="0"/>
                <a:ea typeface="Times New Roman" panose="02020603050405020304" pitchFamily="18" charset="0"/>
                <a:cs typeface="Arial" panose="020B0604020202020204" pitchFamily="34" charset="0"/>
              </a:rPr>
              <a:t> se </a:t>
            </a:r>
            <a:r>
              <a:rPr lang="en-US" sz="1200" dirty="0" err="1">
                <a:effectLst/>
                <a:latin typeface="Arial" panose="020B0604020202020204" pitchFamily="34" charset="0"/>
                <a:ea typeface="Times New Roman" panose="02020603050405020304" pitchFamily="18" charset="0"/>
                <a:cs typeface="Arial" panose="020B0604020202020204" pitchFamily="34" charset="0"/>
              </a:rPr>
              <a:t>não</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houve</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casos</a:t>
            </a:r>
            <a:r>
              <a:rPr lang="en-US" sz="1200" dirty="0">
                <a:effectLst/>
                <a:latin typeface="Arial" panose="020B0604020202020204" pitchFamily="34" charset="0"/>
                <a:ea typeface="Times New Roman" panose="02020603050405020304" pitchFamily="18" charset="0"/>
                <a:cs typeface="Arial" panose="020B0604020202020204" pitchFamily="34" charset="0"/>
              </a:rPr>
              <a:t>, se </a:t>
            </a:r>
            <a:r>
              <a:rPr lang="en-US" sz="1200" dirty="0" err="1">
                <a:effectLst/>
                <a:latin typeface="Arial" panose="020B0604020202020204" pitchFamily="34" charset="0"/>
                <a:ea typeface="Times New Roman" panose="02020603050405020304" pitchFamily="18" charset="0"/>
                <a:cs typeface="Arial" panose="020B0604020202020204" pitchFamily="34" charset="0"/>
              </a:rPr>
              <a:t>não</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sabem</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ou</a:t>
            </a:r>
            <a:r>
              <a:rPr lang="en-US" sz="1200" dirty="0">
                <a:effectLst/>
                <a:latin typeface="Arial" panose="020B0604020202020204" pitchFamily="34" charset="0"/>
                <a:ea typeface="Times New Roman" panose="02020603050405020304" pitchFamily="18" charset="0"/>
                <a:cs typeface="Arial" panose="020B0604020202020204" pitchFamily="34" charset="0"/>
              </a:rPr>
              <a:t> se </a:t>
            </a:r>
            <a:r>
              <a:rPr lang="en-US" sz="1200" dirty="0" err="1">
                <a:effectLst/>
                <a:latin typeface="Arial" panose="020B0604020202020204" pitchFamily="34" charset="0"/>
                <a:ea typeface="Times New Roman" panose="02020603050405020304" pitchFamily="18" charset="0"/>
                <a:cs typeface="Arial" panose="020B0604020202020204" pitchFamily="34" charset="0"/>
              </a:rPr>
              <a:t>houve</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algum</a:t>
            </a:r>
            <a:r>
              <a:rPr lang="en-US" sz="1200" dirty="0">
                <a:effectLst/>
                <a:latin typeface="Arial" panose="020B0604020202020204" pitchFamily="34" charset="0"/>
                <a:ea typeface="Times New Roman" panose="02020603050405020304" pitchFamily="18" charset="0"/>
                <a:cs typeface="Arial" panose="020B0604020202020204" pitchFamily="34" charset="0"/>
              </a:rPr>
              <a:t> outro </a:t>
            </a:r>
            <a:r>
              <a:rPr lang="en-US" sz="1200" dirty="0" err="1">
                <a:effectLst/>
                <a:latin typeface="Arial" panose="020B0604020202020204" pitchFamily="34" charset="0"/>
                <a:ea typeface="Times New Roman" panose="02020603050405020304" pitchFamily="18" charset="0"/>
                <a:cs typeface="Arial" panose="020B0604020202020204" pitchFamily="34" charset="0"/>
              </a:rPr>
              <a:t>problema</a:t>
            </a:r>
            <a:r>
              <a:rPr lang="en-US" sz="1200" dirty="0">
                <a:effectLst/>
                <a:latin typeface="Arial" panose="020B0604020202020204" pitchFamily="34" charset="0"/>
                <a:ea typeface="Times New Roman" panose="02020603050405020304" pitchFamily="18" charset="0"/>
                <a:cs typeface="Arial" panose="020B0604020202020204" pitchFamily="34" charset="0"/>
              </a:rPr>
              <a:t>.  A </a:t>
            </a:r>
            <a:r>
              <a:rPr lang="en-US" sz="1200" dirty="0" err="1">
                <a:effectLst/>
                <a:latin typeface="Arial" panose="020B0604020202020204" pitchFamily="34" charset="0"/>
                <a:ea typeface="Times New Roman" panose="02020603050405020304" pitchFamily="18" charset="0"/>
                <a:cs typeface="Arial" panose="020B0604020202020204" pitchFamily="34" charset="0"/>
              </a:rPr>
              <a:t>notificação</a:t>
            </a:r>
            <a:r>
              <a:rPr lang="en-US" sz="1200" dirty="0">
                <a:effectLst/>
                <a:latin typeface="Arial" panose="020B0604020202020204" pitchFamily="34" charset="0"/>
                <a:ea typeface="Times New Roman" panose="02020603050405020304" pitchFamily="18" charset="0"/>
                <a:cs typeface="Arial" panose="020B0604020202020204" pitchFamily="34" charset="0"/>
              </a:rPr>
              <a:t> zero é </a:t>
            </a:r>
            <a:r>
              <a:rPr lang="en-US" sz="1200" dirty="0" err="1">
                <a:effectLst/>
                <a:latin typeface="Arial" panose="020B0604020202020204" pitchFamily="34" charset="0"/>
                <a:ea typeface="Times New Roman" panose="02020603050405020304" pitchFamily="18" charset="0"/>
                <a:cs typeface="Arial" panose="020B0604020202020204" pitchFamily="34" charset="0"/>
              </a:rPr>
              <a:t>monitorizada</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ao</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longo</a:t>
            </a:r>
            <a:r>
              <a:rPr lang="en-US" sz="1200" dirty="0">
                <a:effectLst/>
                <a:latin typeface="Arial" panose="020B0604020202020204" pitchFamily="34" charset="0"/>
                <a:ea typeface="Times New Roman" panose="02020603050405020304" pitchFamily="18" charset="0"/>
                <a:cs typeface="Arial" panose="020B0604020202020204" pitchFamily="34" charset="0"/>
              </a:rPr>
              <a:t> do </a:t>
            </a:r>
            <a:r>
              <a:rPr lang="en-US" sz="1200" dirty="0" err="1">
                <a:effectLst/>
                <a:latin typeface="Arial" panose="020B0604020202020204" pitchFamily="34" charset="0"/>
                <a:ea typeface="Times New Roman" panose="02020603050405020304" pitchFamily="18" charset="0"/>
                <a:cs typeface="Arial" panose="020B0604020202020204" pitchFamily="34" charset="0"/>
              </a:rPr>
              <a:t>ano</a:t>
            </a:r>
            <a:r>
              <a:rPr lang="en-US" sz="1200" dirty="0">
                <a:effectLst/>
                <a:latin typeface="Arial" panose="020B0604020202020204" pitchFamily="34" charset="0"/>
                <a:ea typeface="Times New Roman" panose="02020603050405020304" pitchFamily="18" charset="0"/>
                <a:cs typeface="Arial" panose="020B0604020202020204" pitchFamily="34" charset="0"/>
              </a:rPr>
              <a:t> e </a:t>
            </a:r>
            <a:r>
              <a:rPr lang="en-US" sz="1200" dirty="0" err="1">
                <a:effectLst/>
                <a:latin typeface="Arial" panose="020B0604020202020204" pitchFamily="34" charset="0"/>
                <a:ea typeface="Times New Roman" panose="02020603050405020304" pitchFamily="18" charset="0"/>
                <a:cs typeface="Arial" panose="020B0604020202020204" pitchFamily="34" charset="0"/>
              </a:rPr>
              <a:t>utilizada</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como</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referência</a:t>
            </a:r>
            <a:r>
              <a:rPr lang="en-US" sz="1200" dirty="0">
                <a:effectLst/>
                <a:latin typeface="Arial" panose="020B0604020202020204" pitchFamily="34" charset="0"/>
                <a:ea typeface="Times New Roman" panose="02020603050405020304" pitchFamily="18" charset="0"/>
                <a:cs typeface="Arial" panose="020B0604020202020204" pitchFamily="34" charset="0"/>
              </a:rPr>
              <a:t> para o </a:t>
            </a:r>
            <a:r>
              <a:rPr lang="en-US" sz="1200" dirty="0" err="1">
                <a:effectLst/>
                <a:latin typeface="Arial" panose="020B0604020202020204" pitchFamily="34" charset="0"/>
                <a:ea typeface="Times New Roman" panose="02020603050405020304" pitchFamily="18" charset="0"/>
                <a:cs typeface="Arial" panose="020B0604020202020204" pitchFamily="34" charset="0"/>
              </a:rPr>
              <a:t>desempenho</a:t>
            </a:r>
            <a:r>
              <a:rPr lang="en-US" sz="1200" dirty="0">
                <a:effectLst/>
                <a:latin typeface="Arial" panose="020B0604020202020204" pitchFamily="34" charset="0"/>
                <a:ea typeface="Times New Roman" panose="02020603050405020304" pitchFamily="18" charset="0"/>
                <a:cs typeface="Arial" panose="020B0604020202020204" pitchFamily="34" charset="0"/>
              </a:rPr>
              <a:t> do </a:t>
            </a:r>
            <a:r>
              <a:rPr lang="en-US" sz="1200" dirty="0" err="1">
                <a:effectLst/>
                <a:latin typeface="Arial" panose="020B0604020202020204" pitchFamily="34" charset="0"/>
                <a:ea typeface="Times New Roman" panose="02020603050405020304" pitchFamily="18" charset="0"/>
                <a:cs typeface="Arial" panose="020B0604020202020204" pitchFamily="34" charset="0"/>
              </a:rPr>
              <a:t>sistema</a:t>
            </a:r>
            <a:r>
              <a:rPr lang="en-US" sz="1200" dirty="0">
                <a:effectLst/>
                <a:latin typeface="Arial" panose="020B0604020202020204" pitchFamily="34" charset="0"/>
                <a:ea typeface="Times New Roman" panose="02020603050405020304" pitchFamily="18" charset="0"/>
                <a:cs typeface="Arial" panose="020B0604020202020204" pitchFamily="34" charset="0"/>
              </a:rPr>
              <a:t> de vigilância.</a:t>
            </a:r>
          </a:p>
          <a:p>
            <a:pPr marL="171450" marR="0" indent="-171450">
              <a:lnSpc>
                <a:spcPct val="115000"/>
              </a:lnSpc>
              <a:spcBef>
                <a:spcPts val="0"/>
              </a:spcBef>
              <a:spcAft>
                <a:spcPts val="1200"/>
              </a:spcAft>
              <a:buFont typeface="Wingdings" panose="05000000000000000000" pitchFamily="2" charset="2"/>
              <a:buChar char="§"/>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457200" marR="0" indent="-457200">
              <a:lnSpc>
                <a:spcPct val="115000"/>
              </a:lnSpc>
              <a:spcBef>
                <a:spcPts val="0"/>
              </a:spcBef>
              <a:spcAft>
                <a:spcPts val="1200"/>
              </a:spcAft>
            </a:pP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2EB32458-B0FD-4E0D-A69A-149897CA0BBB}" type="slidenum">
              <a:rPr lang="en-US" smtClean="0"/>
              <a:t>22</a:t>
            </a:fld>
            <a:endParaRPr lang="en-US"/>
          </a:p>
        </p:txBody>
      </p:sp>
    </p:spTree>
    <p:extLst>
      <p:ext uri="{BB962C8B-B14F-4D97-AF65-F5344CB8AC3E}">
        <p14:creationId xmlns:p14="http://schemas.microsoft.com/office/powerpoint/2010/main" val="41288276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panose="020B0604020202020204" pitchFamily="34" charset="0"/>
                <a:ea typeface="Calibri" panose="020F0502020204030204" pitchFamily="34" charset="0"/>
                <a:cs typeface="Arial" panose="020B0604020202020204" pitchFamily="34" charset="0"/>
              </a:rPr>
              <a:t>Notas do instrutor:</a:t>
            </a:r>
          </a:p>
          <a:p>
            <a:pPr marL="0" marR="0">
              <a:spcBef>
                <a:spcPts val="1200"/>
              </a:spcBef>
              <a:spcAft>
                <a:spcPts val="600"/>
              </a:spcAft>
            </a:pPr>
            <a:endParaRPr lang="en-US" sz="1200" b="1" dirty="0">
              <a:effectLst/>
              <a:latin typeface="Arial" panose="020B0604020202020204" pitchFamily="34" charset="0"/>
              <a:ea typeface="Calibri" panose="020F050202020403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solidFill>
                  <a:schemeClr val="accent5"/>
                </a:solidFill>
                <a:latin typeface="Arial"/>
                <a:cs typeface="Arial"/>
              </a:rPr>
              <a:t>Dizer:</a:t>
            </a:r>
            <a:r>
              <a:rPr lang="en-US" sz="1200" b="1" u="none" dirty="0">
                <a:solidFill>
                  <a:schemeClr val="accent5"/>
                </a:solidFill>
                <a:latin typeface="Arial"/>
                <a:cs typeface="Arial"/>
              </a:rPr>
              <a:t> </a:t>
            </a:r>
            <a:r>
              <a:rPr lang="en-US" sz="1200" dirty="0">
                <a:effectLst/>
                <a:latin typeface="Arial"/>
                <a:ea typeface="Times New Roman" panose="02020603050405020304" pitchFamily="18" charset="0"/>
                <a:cs typeface="Arial"/>
              </a:rPr>
              <a:t>Aqui está o formulário de relatório que vimos anteriormente.</a:t>
            </a:r>
          </a:p>
          <a:p>
            <a:pPr marL="171450" marR="0" indent="-171450">
              <a:lnSpc>
                <a:spcPct val="115000"/>
              </a:lnSpc>
              <a:spcBef>
                <a:spcPts val="0"/>
              </a:spcBef>
              <a:spcAft>
                <a:spcPts val="1200"/>
              </a:spcAft>
              <a:buFont typeface="Wingdings" panose="05000000000000000000" pitchFamily="2" charset="2"/>
              <a:buChar char="§"/>
            </a:pP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Pedir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0" u="none" dirty="0">
                <a:effectLst/>
                <a:latin typeface="Arial" panose="020B0604020202020204" pitchFamily="34" charset="0"/>
                <a:ea typeface="Times New Roman" panose="02020603050405020304" pitchFamily="18" charset="0"/>
                <a:cs typeface="Arial" panose="020B0604020202020204" pitchFamily="34" charset="0"/>
              </a:rPr>
              <a:t>a voluntários que partilhem a sua opinião sobre se isto </a:t>
            </a:r>
            <a:r>
              <a:rPr lang="en-US" sz="1200" dirty="0">
                <a:effectLst/>
                <a:latin typeface="Arial" panose="020B0604020202020204" pitchFamily="34" charset="0"/>
                <a:ea typeface="Times New Roman" panose="02020603050405020304" pitchFamily="18" charset="0"/>
                <a:cs typeface="Arial" panose="020B0604020202020204" pitchFamily="34" charset="0"/>
              </a:rPr>
              <a:t>representa uma comunicação agregada ou uma comunicação baseada em casos? </a:t>
            </a:r>
          </a:p>
          <a:p>
            <a:pPr marL="171450" marR="0" indent="-171450">
              <a:lnSpc>
                <a:spcPct val="115000"/>
              </a:lnSpc>
              <a:spcBef>
                <a:spcPts val="0"/>
              </a:spcBef>
              <a:spcAft>
                <a:spcPts val="1200"/>
              </a:spcAft>
              <a:buFont typeface="Wingdings" panose="05000000000000000000" pitchFamily="2" charset="2"/>
              <a:buChar char="§"/>
            </a:pPr>
            <a:endParaRPr lang="en-US" sz="1200" b="1" i="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i="0" u="sng" dirty="0">
                <a:effectLst/>
                <a:latin typeface="Arial" panose="020B0604020202020204" pitchFamily="34" charset="0"/>
                <a:ea typeface="Times New Roman" panose="02020603050405020304" pitchFamily="18" charset="0"/>
                <a:cs typeface="Arial" panose="020B0604020202020204" pitchFamily="34" charset="0"/>
              </a:rPr>
              <a:t>Confirmar</a:t>
            </a:r>
            <a:r>
              <a:rPr lang="en-US" sz="1200" b="1" i="0"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0" i="0" dirty="0">
                <a:effectLst/>
                <a:latin typeface="Arial" panose="020B0604020202020204" pitchFamily="34" charset="0"/>
                <a:ea typeface="Times New Roman" panose="02020603050405020304" pitchFamily="18" charset="0"/>
                <a:cs typeface="Arial" panose="020B0604020202020204" pitchFamily="34" charset="0"/>
              </a:rPr>
              <a:t>a(s) resposta(s) </a:t>
            </a:r>
            <a:r>
              <a:rPr lang="en-US" sz="1200" b="1" i="1" dirty="0">
                <a:effectLst/>
                <a:latin typeface="Arial" panose="020B0604020202020204" pitchFamily="34" charset="0"/>
                <a:ea typeface="Times New Roman" panose="02020603050405020304" pitchFamily="18" charset="0"/>
                <a:cs typeface="Arial" panose="020B0604020202020204" pitchFamily="34" charset="0"/>
              </a:rPr>
              <a:t>Resposta:</a:t>
            </a:r>
            <a:r>
              <a:rPr lang="en-US" sz="1200" i="1" dirty="0">
                <a:effectLst/>
                <a:latin typeface="Arial" panose="020B0604020202020204" pitchFamily="34" charset="0"/>
                <a:ea typeface="Times New Roman" panose="02020603050405020304" pitchFamily="18" charset="0"/>
                <a:cs typeface="Arial" panose="020B0604020202020204" pitchFamily="34" charset="0"/>
              </a:rPr>
              <a:t>  Relatórios agregados</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Perguntar:</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Se não se registassem casos de antraz durante o período de </a:t>
            </a:r>
            <a:r>
              <a:rPr lang="en-US" sz="1200" dirty="0" err="1">
                <a:effectLst/>
                <a:latin typeface="Arial" panose="020B0604020202020204" pitchFamily="34" charset="0"/>
                <a:ea typeface="Times New Roman" panose="02020603050405020304" pitchFamily="18" charset="0"/>
                <a:cs typeface="Arial" panose="020B0604020202020204" pitchFamily="34" charset="0"/>
              </a:rPr>
              <a:t>notificação</a:t>
            </a:r>
            <a:r>
              <a:rPr lang="en-US" sz="1200" dirty="0">
                <a:effectLst/>
                <a:latin typeface="Arial" panose="020B0604020202020204" pitchFamily="34" charset="0"/>
                <a:ea typeface="Times New Roman" panose="02020603050405020304" pitchFamily="18" charset="0"/>
                <a:cs typeface="Arial" panose="020B0604020202020204" pitchFamily="34" charset="0"/>
              </a:rPr>
              <a:t>, como preencheria o formulário de </a:t>
            </a:r>
            <a:r>
              <a:rPr lang="en-US" sz="1200" dirty="0" err="1">
                <a:effectLst/>
                <a:latin typeface="Arial" panose="020B0604020202020204" pitchFamily="34" charset="0"/>
                <a:ea typeface="Times New Roman" panose="02020603050405020304" pitchFamily="18" charset="0"/>
                <a:cs typeface="Arial" panose="020B0604020202020204" pitchFamily="34" charset="0"/>
              </a:rPr>
              <a:t>notificação</a:t>
            </a:r>
            <a:r>
              <a:rPr lang="en-US" sz="1200" dirty="0">
                <a:effectLst/>
                <a:latin typeface="Arial" panose="020B0604020202020204" pitchFamily="34" charset="0"/>
                <a:ea typeface="Times New Roman" panose="02020603050405020304" pitchFamily="18" charset="0"/>
                <a:cs typeface="Arial" panose="020B0604020202020204" pitchFamily="34" charset="0"/>
              </a:rPr>
              <a:t>?</a:t>
            </a:r>
          </a:p>
          <a:p>
            <a:pPr marL="171450" marR="0" indent="-171450">
              <a:lnSpc>
                <a:spcPct val="115000"/>
              </a:lnSpc>
              <a:spcBef>
                <a:spcPts val="0"/>
              </a:spcBef>
              <a:spcAft>
                <a:spcPts val="1200"/>
              </a:spcAft>
              <a:buFont typeface="Wingdings" panose="05000000000000000000" pitchFamily="2" charset="2"/>
              <a:buChar char="§"/>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Pausa</a:t>
            </a:r>
            <a:r>
              <a:rPr lang="en-US" sz="1200" b="1"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para permitir que os participantes processem a pergunta e/ou resposta. </a:t>
            </a:r>
            <a:r>
              <a:rPr lang="en-US" sz="1200" b="1" dirty="0">
                <a:effectLst/>
                <a:latin typeface="Arial" panose="020B0604020202020204" pitchFamily="34" charset="0"/>
                <a:ea typeface="Times New Roman" panose="02020603050405020304" pitchFamily="18" charset="0"/>
                <a:cs typeface="Arial" panose="020B0604020202020204" pitchFamily="34" charset="0"/>
              </a:rPr>
              <a:t>&lt;</a:t>
            </a:r>
            <a:r>
              <a:rPr lang="en-US" sz="1200" b="1" i="0" dirty="0">
                <a:latin typeface="Arial (Body)"/>
                <a:ea typeface="Times New Roman"/>
                <a:cs typeface="Arial" panose="020B0604020202020204" pitchFamily="34" charset="0"/>
                <a:sym typeface="Times New Roman"/>
              </a:rPr>
              <a:t>&lt;CLICAR</a:t>
            </a:r>
            <a:r>
              <a:rPr lang="en-US" sz="1200" b="1" dirty="0">
                <a:effectLst/>
                <a:latin typeface="Arial" panose="020B0604020202020204" pitchFamily="34" charset="0"/>
                <a:ea typeface="Times New Roman" panose="02020603050405020304" pitchFamily="18" charset="0"/>
                <a:cs typeface="Arial" panose="020B0604020202020204" pitchFamily="34" charset="0"/>
              </a:rPr>
              <a:t> x3&gt; </a:t>
            </a:r>
            <a:r>
              <a:rPr lang="en-US" sz="1200" dirty="0">
                <a:effectLst/>
                <a:latin typeface="Arial" panose="020B0604020202020204" pitchFamily="34" charset="0"/>
                <a:ea typeface="Times New Roman" panose="02020603050405020304" pitchFamily="18" charset="0"/>
                <a:cs typeface="Arial" panose="020B0604020202020204" pitchFamily="34" charset="0"/>
              </a:rPr>
              <a:t>para mostrar </a:t>
            </a:r>
            <a:r>
              <a:rPr lang="en-US" sz="1200" b="1" i="1" dirty="0">
                <a:effectLst/>
                <a:latin typeface="Arial" panose="020B0604020202020204" pitchFamily="34" charset="0"/>
                <a:ea typeface="Times New Roman" panose="02020603050405020304" pitchFamily="18" charset="0"/>
                <a:cs typeface="Arial" panose="020B0604020202020204" pitchFamily="34" charset="0"/>
              </a:rPr>
              <a:t>Answer: </a:t>
            </a:r>
            <a:r>
              <a:rPr lang="en-US" sz="1200" dirty="0">
                <a:effectLst/>
                <a:latin typeface="Arial" panose="020B0604020202020204" pitchFamily="34" charset="0"/>
                <a:ea typeface="Times New Roman" panose="02020603050405020304" pitchFamily="18" charset="0"/>
                <a:cs typeface="Arial" panose="020B0604020202020204" pitchFamily="34" charset="0"/>
              </a:rPr>
              <a:t>(</a:t>
            </a:r>
            <a:r>
              <a:rPr lang="en-US" sz="1200" i="1" dirty="0">
                <a:effectLst/>
                <a:latin typeface="Arial" panose="020B0604020202020204" pitchFamily="34" charset="0"/>
                <a:ea typeface="Times New Roman" panose="02020603050405020304" pitchFamily="18" charset="0"/>
                <a:cs typeface="Arial" panose="020B0604020202020204" pitchFamily="34" charset="0"/>
              </a:rPr>
              <a:t>ou seja, os zeros para casos de antraz, mortes e casos confirmados em laboratório</a:t>
            </a:r>
            <a:r>
              <a:rPr lang="en-US" sz="1200" dirty="0">
                <a:effectLst/>
                <a:latin typeface="Arial" panose="020B0604020202020204" pitchFamily="34" charset="0"/>
                <a:ea typeface="Times New Roman" panose="02020603050405020304" pitchFamily="18" charset="0"/>
                <a:cs typeface="Arial" panose="020B0604020202020204" pitchFamily="34" charset="0"/>
              </a:rPr>
              <a:t>).</a:t>
            </a:r>
          </a:p>
          <a:p>
            <a:endParaRPr lang="en-US" dirty="0"/>
          </a:p>
        </p:txBody>
      </p:sp>
      <p:sp>
        <p:nvSpPr>
          <p:cNvPr id="4" name="Slide Number Placeholder 3"/>
          <p:cNvSpPr>
            <a:spLocks noGrp="1"/>
          </p:cNvSpPr>
          <p:nvPr>
            <p:ph type="sldNum" sz="quarter" idx="10"/>
          </p:nvPr>
        </p:nvSpPr>
        <p:spPr/>
        <p:txBody>
          <a:bodyPr/>
          <a:lstStyle/>
          <a:p>
            <a:fld id="{2EB32458-B0FD-4E0D-A69A-149897CA0BBB}" type="slidenum">
              <a:rPr lang="en-US" smtClean="0"/>
              <a:t>23</a:t>
            </a:fld>
            <a:endParaRPr lang="en-US"/>
          </a:p>
        </p:txBody>
      </p:sp>
    </p:spTree>
    <p:extLst>
      <p:ext uri="{BB962C8B-B14F-4D97-AF65-F5344CB8AC3E}">
        <p14:creationId xmlns:p14="http://schemas.microsoft.com/office/powerpoint/2010/main" val="914103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err="1">
                <a:effectLst/>
                <a:latin typeface="Arial" panose="020B0604020202020204" pitchFamily="34" charset="0"/>
                <a:ea typeface="Calibri" panose="020F0502020204030204" pitchFamily="34" charset="0"/>
                <a:cs typeface="Arial" panose="020B0604020202020204" pitchFamily="34" charset="0"/>
              </a:rPr>
              <a:t>Notas</a:t>
            </a:r>
            <a:r>
              <a:rPr lang="en-US" sz="1200" b="1" dirty="0">
                <a:effectLst/>
                <a:latin typeface="Arial" panose="020B0604020202020204" pitchFamily="34" charset="0"/>
                <a:ea typeface="Calibri" panose="020F0502020204030204" pitchFamily="34" charset="0"/>
                <a:cs typeface="Arial" panose="020B0604020202020204" pitchFamily="34" charset="0"/>
              </a:rPr>
              <a:t> do </a:t>
            </a:r>
            <a:r>
              <a:rPr lang="en-US" sz="1200" b="1" dirty="0" err="1">
                <a:effectLst/>
                <a:latin typeface="Arial" panose="020B0604020202020204" pitchFamily="34" charset="0"/>
                <a:ea typeface="Calibri" panose="020F0502020204030204" pitchFamily="34" charset="0"/>
                <a:cs typeface="Arial" panose="020B0604020202020204" pitchFamily="34" charset="0"/>
              </a:rPr>
              <a:t>instrutor</a:t>
            </a:r>
            <a:r>
              <a:rPr lang="en-US" sz="1200" b="1" dirty="0">
                <a:effectLst/>
                <a:latin typeface="Arial" panose="020B0604020202020204" pitchFamily="34" charset="0"/>
                <a:ea typeface="Calibri" panose="020F0502020204030204" pitchFamily="34" charset="0"/>
                <a:cs typeface="Arial" panose="020B0604020202020204" pitchFamily="34" charset="0"/>
              </a:rPr>
              <a:t>:</a:t>
            </a:r>
          </a:p>
          <a:p>
            <a:endParaRPr lang="en-US" sz="120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n-US" sz="1200" b="1" i="0" u="sng" dirty="0" err="1">
                <a:latin typeface="Arial" panose="020B0604020202020204" pitchFamily="34" charset="0"/>
                <a:cs typeface="Arial" panose="020B0604020202020204" pitchFamily="34" charset="0"/>
              </a:rPr>
              <a:t>Peça</a:t>
            </a:r>
            <a:r>
              <a:rPr lang="en-US" sz="1200" b="1" i="0" u="sng" dirty="0">
                <a:latin typeface="Arial" panose="020B0604020202020204" pitchFamily="34" charset="0"/>
                <a:cs typeface="Arial" panose="020B0604020202020204" pitchFamily="34" charset="0"/>
              </a:rPr>
              <a:t> </a:t>
            </a:r>
            <a:r>
              <a:rPr lang="en-US" sz="1200" b="1" i="0" u="sng" dirty="0" err="1">
                <a:latin typeface="Arial" panose="020B0604020202020204" pitchFamily="34" charset="0"/>
                <a:cs typeface="Arial" panose="020B0604020202020204" pitchFamily="34" charset="0"/>
              </a:rPr>
              <a:t>aos</a:t>
            </a:r>
            <a:r>
              <a:rPr lang="en-US" sz="1200" b="1" i="0" u="none" dirty="0">
                <a:latin typeface="Arial" panose="020B0604020202020204" pitchFamily="34" charset="0"/>
                <a:cs typeface="Arial" panose="020B0604020202020204" pitchFamily="34" charset="0"/>
              </a:rPr>
              <a:t> </a:t>
            </a:r>
            <a:r>
              <a:rPr lang="en-US" sz="1200" i="0" dirty="0" err="1">
                <a:latin typeface="Arial" panose="020B0604020202020204" pitchFamily="34" charset="0"/>
                <a:cs typeface="Arial" panose="020B0604020202020204" pitchFamily="34" charset="0"/>
              </a:rPr>
              <a:t>participantes</a:t>
            </a:r>
            <a:r>
              <a:rPr lang="en-US" sz="1200" i="0" dirty="0">
                <a:latin typeface="Arial" panose="020B0604020202020204" pitchFamily="34" charset="0"/>
                <a:cs typeface="Arial" panose="020B0604020202020204" pitchFamily="34" charset="0"/>
              </a:rPr>
              <a:t> que </a:t>
            </a:r>
            <a:r>
              <a:rPr lang="en-US" sz="1200" i="0" dirty="0" err="1">
                <a:latin typeface="Arial" panose="020B0604020202020204" pitchFamily="34" charset="0"/>
                <a:cs typeface="Arial" panose="020B0604020202020204" pitchFamily="34" charset="0"/>
              </a:rPr>
              <a:t>consultem</a:t>
            </a:r>
            <a:r>
              <a:rPr lang="en-US" sz="1200" i="0" dirty="0">
                <a:latin typeface="Arial" panose="020B0604020202020204" pitchFamily="34" charset="0"/>
                <a:cs typeface="Arial" panose="020B0604020202020204" pitchFamily="34" charset="0"/>
              </a:rPr>
              <a:t> o </a:t>
            </a:r>
            <a:r>
              <a:rPr lang="en-US" sz="1200" i="0" dirty="0" err="1">
                <a:latin typeface="Arial" panose="020B0604020202020204" pitchFamily="34" charset="0"/>
                <a:cs typeface="Arial" panose="020B0604020202020204" pitchFamily="34" charset="0"/>
              </a:rPr>
              <a:t>seu</a:t>
            </a:r>
            <a:r>
              <a:rPr lang="en-US" sz="1200" i="0" dirty="0">
                <a:latin typeface="Arial" panose="020B0604020202020204" pitchFamily="34" charset="0"/>
                <a:cs typeface="Arial" panose="020B0604020202020204" pitchFamily="34" charset="0"/>
              </a:rPr>
              <a:t> "</a:t>
            </a:r>
            <a:r>
              <a:rPr lang="en-US" sz="1200" i="0" dirty="0" err="1">
                <a:latin typeface="Arial" panose="020B0604020202020204" pitchFamily="34" charset="0"/>
                <a:cs typeface="Arial" panose="020B0604020202020204" pitchFamily="34" charset="0"/>
              </a:rPr>
              <a:t>Livro</a:t>
            </a:r>
            <a:r>
              <a:rPr lang="en-US" sz="1200" i="0" dirty="0">
                <a:latin typeface="Arial" panose="020B0604020202020204" pitchFamily="34" charset="0"/>
                <a:cs typeface="Arial" panose="020B0604020202020204" pitchFamily="34" charset="0"/>
              </a:rPr>
              <a:t> de </a:t>
            </a:r>
            <a:r>
              <a:rPr lang="en-US" sz="1200" i="0" dirty="0" err="1">
                <a:latin typeface="Arial" panose="020B0604020202020204" pitchFamily="34" charset="0"/>
                <a:cs typeface="Arial" panose="020B0604020202020204" pitchFamily="34" charset="0"/>
              </a:rPr>
              <a:t>Exercícios</a:t>
            </a:r>
            <a:r>
              <a:rPr lang="en-US" sz="1200" i="0" dirty="0">
                <a:latin typeface="Arial" panose="020B0604020202020204" pitchFamily="34" charset="0"/>
                <a:cs typeface="Arial" panose="020B0604020202020204" pitchFamily="34" charset="0"/>
              </a:rPr>
              <a:t> do </a:t>
            </a:r>
            <a:r>
              <a:rPr lang="en-US" sz="1200" i="0" dirty="0" err="1">
                <a:latin typeface="Arial" panose="020B0604020202020204" pitchFamily="34" charset="0"/>
                <a:cs typeface="Arial" panose="020B0604020202020204" pitchFamily="34" charset="0"/>
              </a:rPr>
              <a:t>Participante</a:t>
            </a:r>
            <a:r>
              <a:rPr lang="en-US" sz="1200" i="0" dirty="0">
                <a:latin typeface="Arial" panose="020B0604020202020204" pitchFamily="34" charset="0"/>
                <a:cs typeface="Arial" panose="020B0604020202020204" pitchFamily="34" charset="0"/>
              </a:rPr>
              <a:t>" para o </a:t>
            </a:r>
            <a:r>
              <a:rPr lang="en-US" sz="1200" i="0" dirty="0" err="1">
                <a:latin typeface="Arial" panose="020B0604020202020204" pitchFamily="34" charset="0"/>
                <a:cs typeface="Arial" panose="020B0604020202020204" pitchFamily="34" charset="0"/>
              </a:rPr>
              <a:t>exercício</a:t>
            </a:r>
            <a:r>
              <a:rPr lang="en-US" sz="1200" i="0" dirty="0">
                <a:latin typeface="Arial" panose="020B0604020202020204" pitchFamily="34" charset="0"/>
                <a:cs typeface="Arial" panose="020B0604020202020204" pitchFamily="34" charset="0"/>
              </a:rPr>
              <a:t> </a:t>
            </a:r>
            <a:r>
              <a:rPr lang="en-US" sz="1200" i="0" dirty="0" err="1">
                <a:latin typeface="Arial" panose="020B0604020202020204" pitchFamily="34" charset="0"/>
                <a:cs typeface="Arial" panose="020B0604020202020204" pitchFamily="34" charset="0"/>
              </a:rPr>
              <a:t>intitulado</a:t>
            </a:r>
            <a:r>
              <a:rPr lang="en-US" sz="1200" b="0" i="0" dirty="0">
                <a:latin typeface="Arial" panose="020B0604020202020204" pitchFamily="34" charset="0"/>
                <a:cs typeface="Arial" panose="020B0604020202020204" pitchFamily="34" charset="0"/>
              </a:rPr>
              <a:t>: </a:t>
            </a:r>
            <a:r>
              <a:rPr lang="en-US" sz="1200" b="1" i="0" dirty="0" err="1">
                <a:latin typeface="Arial" panose="020B0604020202020204" pitchFamily="34" charset="0"/>
                <a:cs typeface="Arial" panose="020B0604020202020204" pitchFamily="34" charset="0"/>
              </a:rPr>
              <a:t>Práticas</a:t>
            </a:r>
            <a:r>
              <a:rPr lang="en-US" sz="1200" b="1" i="0" dirty="0">
                <a:latin typeface="Arial" panose="020B0604020202020204" pitchFamily="34" charset="0"/>
                <a:cs typeface="Arial" panose="020B0604020202020204" pitchFamily="34" charset="0"/>
              </a:rPr>
              <a:t> de Notificação de Doenças.</a:t>
            </a:r>
          </a:p>
          <a:p>
            <a:pPr marL="0" marR="0" lvl="0" indent="0" algn="l" rtl="0">
              <a:lnSpc>
                <a:spcPct val="115000"/>
              </a:lnSpc>
              <a:spcBef>
                <a:spcPts val="1200"/>
              </a:spcBef>
              <a:spcAft>
                <a:spcPts val="0"/>
              </a:spcAft>
              <a:buNone/>
            </a:pPr>
            <a:endParaRPr lang="en-US" sz="1200" b="0" i="0" dirty="0">
              <a:solidFill>
                <a:srgbClr val="000000"/>
              </a:solidFill>
              <a:latin typeface="Arial" panose="020B0604020202020204" pitchFamily="34" charset="0"/>
              <a:ea typeface="Calibri"/>
              <a:cs typeface="Arial" panose="020B0604020202020204" pitchFamily="34" charset="0"/>
              <a:sym typeface="Calibri"/>
            </a:endParaRPr>
          </a:p>
          <a:p>
            <a:pPr marL="171450" marR="0" lvl="0" indent="-171450" algn="l" rtl="0">
              <a:lnSpc>
                <a:spcPct val="115000"/>
              </a:lnSpc>
              <a:spcBef>
                <a:spcPts val="1200"/>
              </a:spcBef>
              <a:spcAft>
                <a:spcPts val="0"/>
              </a:spcAft>
              <a:buFont typeface="Wingdings" panose="05000000000000000000" pitchFamily="2" charset="2"/>
              <a:buChar char="v"/>
            </a:pPr>
            <a:r>
              <a:rPr lang="en-US" sz="1200" b="1" i="1" dirty="0" err="1">
                <a:solidFill>
                  <a:srgbClr val="000000"/>
                </a:solidFill>
                <a:latin typeface="Arial" panose="020B0604020202020204" pitchFamily="34" charset="0"/>
                <a:ea typeface="Calibri"/>
                <a:cs typeface="Arial" panose="020B0604020202020204" pitchFamily="34" charset="0"/>
                <a:sym typeface="Calibri"/>
              </a:rPr>
              <a:t>Pode</a:t>
            </a:r>
            <a:r>
              <a:rPr lang="en-US" sz="1200" b="1" i="1" dirty="0">
                <a:solidFill>
                  <a:srgbClr val="000000"/>
                </a:solidFill>
                <a:latin typeface="Arial" panose="020B0604020202020204" pitchFamily="34" charset="0"/>
                <a:ea typeface="Calibri"/>
                <a:cs typeface="Arial" panose="020B0604020202020204" pitchFamily="34" charset="0"/>
                <a:sym typeface="Calibri"/>
              </a:rPr>
              <a:t> </a:t>
            </a:r>
            <a:r>
              <a:rPr lang="en-US" sz="1200" b="1" i="1" dirty="0" err="1">
                <a:solidFill>
                  <a:srgbClr val="000000"/>
                </a:solidFill>
                <a:latin typeface="Arial" panose="020B0604020202020204" pitchFamily="34" charset="0"/>
                <a:ea typeface="Calibri"/>
                <a:cs typeface="Arial" panose="020B0604020202020204" pitchFamily="34" charset="0"/>
                <a:sym typeface="Calibri"/>
              </a:rPr>
              <a:t>manter</a:t>
            </a:r>
            <a:r>
              <a:rPr lang="en-US" sz="1200" b="1" i="1" dirty="0">
                <a:solidFill>
                  <a:srgbClr val="000000"/>
                </a:solidFill>
                <a:latin typeface="Arial" panose="020B0604020202020204" pitchFamily="34" charset="0"/>
                <a:ea typeface="Calibri"/>
                <a:cs typeface="Arial" panose="020B0604020202020204" pitchFamily="34" charset="0"/>
                <a:sym typeface="Calibri"/>
              </a:rPr>
              <a:t> os </a:t>
            </a:r>
            <a:r>
              <a:rPr lang="en-US" sz="1200" b="1" i="1" dirty="0" err="1">
                <a:solidFill>
                  <a:srgbClr val="000000"/>
                </a:solidFill>
                <a:latin typeface="Arial" panose="020B0604020202020204" pitchFamily="34" charset="0"/>
                <a:ea typeface="Calibri"/>
                <a:cs typeface="Arial" panose="020B0604020202020204" pitchFamily="34" charset="0"/>
                <a:sym typeface="Calibri"/>
              </a:rPr>
              <a:t>mesmos</a:t>
            </a:r>
            <a:r>
              <a:rPr lang="en-US" sz="1200" b="1" i="1" dirty="0">
                <a:solidFill>
                  <a:srgbClr val="000000"/>
                </a:solidFill>
                <a:latin typeface="Arial" panose="020B0604020202020204" pitchFamily="34" charset="0"/>
                <a:ea typeface="Calibri"/>
                <a:cs typeface="Arial" panose="020B0604020202020204" pitchFamily="34" charset="0"/>
                <a:sym typeface="Calibri"/>
              </a:rPr>
              <a:t> </a:t>
            </a:r>
            <a:r>
              <a:rPr lang="en-US" sz="1200" b="1" i="1" dirty="0" err="1">
                <a:solidFill>
                  <a:srgbClr val="000000"/>
                </a:solidFill>
                <a:latin typeface="Arial" panose="020B0604020202020204" pitchFamily="34" charset="0"/>
                <a:ea typeface="Calibri"/>
                <a:cs typeface="Arial" panose="020B0604020202020204" pitchFamily="34" charset="0"/>
                <a:sym typeface="Calibri"/>
              </a:rPr>
              <a:t>grupos</a:t>
            </a:r>
            <a:r>
              <a:rPr lang="en-US" sz="1200" b="1" i="1" dirty="0">
                <a:solidFill>
                  <a:srgbClr val="000000"/>
                </a:solidFill>
                <a:latin typeface="Arial" panose="020B0604020202020204" pitchFamily="34" charset="0"/>
                <a:ea typeface="Calibri"/>
                <a:cs typeface="Arial" panose="020B0604020202020204" pitchFamily="34" charset="0"/>
                <a:sym typeface="Calibri"/>
              </a:rPr>
              <a:t> </a:t>
            </a:r>
            <a:r>
              <a:rPr lang="en-US" sz="1200" b="1" i="1" dirty="0" err="1">
                <a:solidFill>
                  <a:srgbClr val="000000"/>
                </a:solidFill>
                <a:latin typeface="Arial" panose="020B0604020202020204" pitchFamily="34" charset="0"/>
                <a:ea typeface="Calibri"/>
                <a:cs typeface="Arial" panose="020B0604020202020204" pitchFamily="34" charset="0"/>
                <a:sym typeface="Calibri"/>
              </a:rPr>
              <a:t>multissectoriais</a:t>
            </a:r>
            <a:r>
              <a:rPr lang="en-US" sz="1200" b="1" i="1" dirty="0">
                <a:solidFill>
                  <a:srgbClr val="000000"/>
                </a:solidFill>
                <a:latin typeface="Arial" panose="020B0604020202020204" pitchFamily="34" charset="0"/>
                <a:ea typeface="Calibri"/>
                <a:cs typeface="Arial" panose="020B0604020202020204" pitchFamily="34" charset="0"/>
                <a:sym typeface="Calibri"/>
              </a:rPr>
              <a:t> da aula anterior. </a:t>
            </a:r>
            <a:r>
              <a:rPr lang="en-US" sz="1200" b="1" i="1" dirty="0">
                <a:solidFill>
                  <a:srgbClr val="000000"/>
                </a:solidFill>
                <a:latin typeface="Arial" panose="020B0604020202020204" pitchFamily="34" charset="0"/>
                <a:cs typeface="Arial" panose="020B0604020202020204" pitchFamily="34" charset="0"/>
                <a:sym typeface="Calibri"/>
              </a:rPr>
              <a:t>Tempo total: 45 </a:t>
            </a:r>
            <a:r>
              <a:rPr lang="en-US" sz="1200" b="1" i="1" dirty="0" err="1">
                <a:solidFill>
                  <a:srgbClr val="000000"/>
                </a:solidFill>
                <a:latin typeface="Arial" panose="020B0604020202020204" pitchFamily="34" charset="0"/>
                <a:cs typeface="Arial" panose="020B0604020202020204" pitchFamily="34" charset="0"/>
                <a:sym typeface="Calibri"/>
              </a:rPr>
              <a:t>minutos</a:t>
            </a:r>
            <a:endParaRPr lang="en-US" sz="1200" b="1" i="1" dirty="0">
              <a:solidFill>
                <a:srgbClr val="000000"/>
              </a:solidFill>
              <a:latin typeface="Arial" panose="020B0604020202020204" pitchFamily="34" charset="0"/>
              <a:cs typeface="Arial" panose="020B0604020202020204" pitchFamily="34" charset="0"/>
              <a:sym typeface="Calibri"/>
            </a:endParaRPr>
          </a:p>
          <a:p>
            <a:pPr marL="0" marR="0" lvl="0" indent="0" algn="l" rtl="0">
              <a:lnSpc>
                <a:spcPct val="115000"/>
              </a:lnSpc>
              <a:spcBef>
                <a:spcPts val="1200"/>
              </a:spcBef>
              <a:spcAft>
                <a:spcPts val="0"/>
              </a:spcAft>
              <a:buNone/>
            </a:pPr>
            <a:endParaRPr lang="en-US" sz="1200" b="1" dirty="0">
              <a:solidFill>
                <a:srgbClr val="000000"/>
              </a:solidFill>
              <a:latin typeface="+mn-lt"/>
              <a:ea typeface="Calibri"/>
              <a:cs typeface="Calibri"/>
              <a:sym typeface="Calibri"/>
            </a:endParaRPr>
          </a:p>
        </p:txBody>
      </p:sp>
      <p:sp>
        <p:nvSpPr>
          <p:cNvPr id="4" name="Slide Number Placeholder 3"/>
          <p:cNvSpPr>
            <a:spLocks noGrp="1"/>
          </p:cNvSpPr>
          <p:nvPr>
            <p:ph type="sldNum" sz="quarter" idx="5"/>
          </p:nvPr>
        </p:nvSpPr>
        <p:spPr/>
        <p:txBody>
          <a:bodyPr/>
          <a:lstStyle/>
          <a:p>
            <a:fld id="{2EB32458-B0FD-4E0D-A69A-149897CA0BBB}" type="slidenum">
              <a:rPr lang="en-US" smtClean="0"/>
              <a:t>24</a:t>
            </a:fld>
            <a:endParaRPr lang="en-US"/>
          </a:p>
        </p:txBody>
      </p:sp>
    </p:spTree>
    <p:extLst>
      <p:ext uri="{BB962C8B-B14F-4D97-AF65-F5344CB8AC3E}">
        <p14:creationId xmlns:p14="http://schemas.microsoft.com/office/powerpoint/2010/main" val="195513143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err="1">
                <a:effectLst/>
                <a:latin typeface="Arial"/>
                <a:ea typeface="Calibri" panose="020F0502020204030204" pitchFamily="34" charset="0"/>
                <a:cs typeface="Arial"/>
              </a:rPr>
              <a:t>Notas</a:t>
            </a:r>
            <a:r>
              <a:rPr lang="en-US" sz="1200" b="1" dirty="0">
                <a:effectLst/>
                <a:latin typeface="Arial"/>
                <a:ea typeface="Calibri" panose="020F0502020204030204" pitchFamily="34" charset="0"/>
                <a:cs typeface="Arial"/>
              </a:rPr>
              <a:t> do </a:t>
            </a:r>
            <a:r>
              <a:rPr lang="en-US" sz="1200" b="1" dirty="0" err="1">
                <a:effectLst/>
                <a:latin typeface="Arial"/>
                <a:ea typeface="Calibri" panose="020F0502020204030204" pitchFamily="34" charset="0"/>
                <a:cs typeface="Arial"/>
              </a:rPr>
              <a:t>instrutor</a:t>
            </a:r>
            <a:r>
              <a:rPr lang="en-US" sz="1200" b="1" dirty="0">
                <a:effectLst/>
                <a:latin typeface="Arial"/>
                <a:ea typeface="Calibri" panose="020F0502020204030204" pitchFamily="34" charset="0"/>
                <a:cs typeface="Arial"/>
              </a:rPr>
              <a:t>:</a:t>
            </a:r>
          </a:p>
          <a:p>
            <a:pPr marL="0" marR="0" lvl="0" indent="0" algn="l" rtl="0">
              <a:lnSpc>
                <a:spcPct val="115000"/>
              </a:lnSpc>
              <a:spcBef>
                <a:spcPts val="1200"/>
              </a:spcBef>
              <a:spcAft>
                <a:spcPts val="0"/>
              </a:spcAft>
              <a:buClr>
                <a:srgbClr val="000000"/>
              </a:buClr>
              <a:buSzPts val="1800"/>
              <a:buFont typeface="Calibri"/>
              <a:buNone/>
            </a:pPr>
            <a:endParaRPr lang="en-US" sz="1200" b="1" dirty="0">
              <a:solidFill>
                <a:srgbClr val="000000"/>
              </a:solidFill>
              <a:latin typeface="Arial" panose="020B0604020202020204" pitchFamily="34" charset="0"/>
              <a:ea typeface="Calibri"/>
              <a:cs typeface="Arial" panose="020B0604020202020204" pitchFamily="34" charset="0"/>
              <a:sym typeface="Calibri"/>
            </a:endParaRPr>
          </a:p>
          <a:p>
            <a:pPr marL="171450" indent="-171450">
              <a:lnSpc>
                <a:spcPct val="115000"/>
              </a:lnSpc>
              <a:spcBef>
                <a:spcPts val="1200"/>
              </a:spcBef>
              <a:buClr>
                <a:srgbClr val="000000"/>
              </a:buClr>
              <a:buSzPts val="1800"/>
              <a:buFont typeface="Wingdings" panose="05000000000000000000" pitchFamily="2" charset="2"/>
              <a:buChar char="v"/>
            </a:pPr>
            <a:r>
              <a:rPr lang="en-US" b="1" i="1" dirty="0" err="1">
                <a:solidFill>
                  <a:srgbClr val="000000"/>
                </a:solidFill>
                <a:latin typeface="Arial"/>
                <a:ea typeface="Calibri"/>
                <a:cs typeface="Arial"/>
                <a:sym typeface="Calibri"/>
              </a:rPr>
              <a:t>Exercício</a:t>
            </a:r>
            <a:r>
              <a:rPr lang="en-US" b="1" i="1" dirty="0">
                <a:solidFill>
                  <a:srgbClr val="000000"/>
                </a:solidFill>
                <a:latin typeface="Arial"/>
                <a:ea typeface="Calibri"/>
                <a:cs typeface="Arial"/>
                <a:sym typeface="Calibri"/>
              </a:rPr>
              <a:t> 1.02-1 </a:t>
            </a:r>
            <a:r>
              <a:rPr lang="en-US" b="1" i="1" dirty="0" err="1">
                <a:solidFill>
                  <a:srgbClr val="000000"/>
                </a:solidFill>
                <a:latin typeface="Arial"/>
                <a:ea typeface="Calibri"/>
                <a:cs typeface="Arial"/>
                <a:sym typeface="Calibri"/>
              </a:rPr>
              <a:t>Práticas</a:t>
            </a:r>
            <a:r>
              <a:rPr lang="en-US" b="1" i="1" dirty="0">
                <a:solidFill>
                  <a:srgbClr val="000000"/>
                </a:solidFill>
                <a:latin typeface="Arial"/>
                <a:ea typeface="Calibri"/>
                <a:cs typeface="Arial"/>
                <a:sym typeface="Calibri"/>
              </a:rPr>
              <a:t> de </a:t>
            </a:r>
            <a:r>
              <a:rPr lang="en-US" b="1" i="1" dirty="0" err="1">
                <a:solidFill>
                  <a:srgbClr val="000000"/>
                </a:solidFill>
                <a:latin typeface="Arial"/>
                <a:ea typeface="Calibri"/>
                <a:cs typeface="Arial"/>
                <a:sym typeface="Calibri"/>
              </a:rPr>
              <a:t>notificação</a:t>
            </a:r>
            <a:r>
              <a:rPr lang="en-US" b="1" i="1" dirty="0">
                <a:solidFill>
                  <a:srgbClr val="000000"/>
                </a:solidFill>
                <a:latin typeface="Arial"/>
                <a:ea typeface="Calibri"/>
                <a:cs typeface="Arial"/>
                <a:sym typeface="Calibri"/>
              </a:rPr>
              <a:t> de </a:t>
            </a:r>
            <a:r>
              <a:rPr lang="en-US" b="1" i="1" dirty="0" err="1">
                <a:solidFill>
                  <a:srgbClr val="000000"/>
                </a:solidFill>
                <a:latin typeface="Arial"/>
                <a:ea typeface="Calibri"/>
                <a:cs typeface="Arial"/>
                <a:sym typeface="Calibri"/>
              </a:rPr>
              <a:t>doenças</a:t>
            </a:r>
            <a:r>
              <a:rPr lang="en-US" b="1" i="1" dirty="0">
                <a:solidFill>
                  <a:srgbClr val="000000"/>
                </a:solidFill>
                <a:latin typeface="Arial"/>
                <a:ea typeface="Calibri"/>
                <a:cs typeface="Arial"/>
                <a:sym typeface="Calibri"/>
              </a:rPr>
              <a:t> (</a:t>
            </a:r>
            <a:r>
              <a:rPr lang="en-US" b="1" i="1" dirty="0" err="1">
                <a:solidFill>
                  <a:srgbClr val="000000"/>
                </a:solidFill>
                <a:latin typeface="Arial"/>
                <a:ea typeface="Calibri"/>
                <a:cs typeface="Arial"/>
                <a:sym typeface="Calibri"/>
              </a:rPr>
              <a:t>doenças</a:t>
            </a:r>
            <a:r>
              <a:rPr lang="en-US" b="1" i="1" dirty="0">
                <a:solidFill>
                  <a:srgbClr val="000000"/>
                </a:solidFill>
                <a:latin typeface="Arial"/>
                <a:ea typeface="Calibri"/>
                <a:cs typeface="Arial"/>
                <a:sym typeface="Calibri"/>
              </a:rPr>
              <a:t> </a:t>
            </a:r>
            <a:r>
              <a:rPr lang="en-US" b="1" i="1" dirty="0" err="1">
                <a:solidFill>
                  <a:srgbClr val="000000"/>
                </a:solidFill>
                <a:latin typeface="Arial"/>
                <a:ea typeface="Calibri"/>
                <a:cs typeface="Arial"/>
                <a:sym typeface="Calibri"/>
              </a:rPr>
              <a:t>humanas</a:t>
            </a:r>
            <a:r>
              <a:rPr lang="en-US" b="1" i="1" dirty="0">
                <a:solidFill>
                  <a:srgbClr val="000000"/>
                </a:solidFill>
                <a:latin typeface="Arial"/>
                <a:ea typeface="Calibri"/>
                <a:cs typeface="Arial"/>
                <a:sym typeface="Calibri"/>
              </a:rPr>
              <a:t> e </a:t>
            </a:r>
            <a:r>
              <a:rPr lang="en-US" b="1" i="1" dirty="0" err="1">
                <a:solidFill>
                  <a:srgbClr val="000000"/>
                </a:solidFill>
                <a:latin typeface="Arial"/>
                <a:ea typeface="Calibri"/>
                <a:cs typeface="Arial"/>
                <a:sym typeface="Calibri"/>
              </a:rPr>
              <a:t>animais</a:t>
            </a:r>
            <a:r>
              <a:rPr lang="en-US" b="1" i="1" dirty="0">
                <a:solidFill>
                  <a:srgbClr val="000000"/>
                </a:solidFill>
                <a:latin typeface="Arial"/>
                <a:ea typeface="Calibri"/>
                <a:cs typeface="Arial"/>
                <a:sym typeface="Calibri"/>
              </a:rPr>
              <a:t>)</a:t>
            </a:r>
            <a:endParaRPr lang="en-US" b="1" i="1" dirty="0">
              <a:solidFill>
                <a:srgbClr val="000000"/>
              </a:solidFill>
              <a:latin typeface="Arial" panose="020B0604020202020204" pitchFamily="34" charset="0"/>
              <a:ea typeface="Calibri"/>
              <a:cs typeface="Arial" panose="020B0604020202020204" pitchFamily="34" charset="0"/>
              <a:sym typeface="Calibri"/>
            </a:endParaRPr>
          </a:p>
          <a:p>
            <a:pPr marL="171450" indent="-171450">
              <a:lnSpc>
                <a:spcPct val="114999"/>
              </a:lnSpc>
              <a:spcBef>
                <a:spcPts val="1200"/>
              </a:spcBef>
              <a:buClr>
                <a:srgbClr val="000000"/>
              </a:buClr>
              <a:buSzPts val="1800"/>
              <a:buFont typeface="Wingdings" panose="05000000000000000000" pitchFamily="2" charset="2"/>
              <a:buChar char="v"/>
            </a:pPr>
            <a:endParaRPr lang="en-US" b="1" i="1" dirty="0">
              <a:solidFill>
                <a:srgbClr val="000000"/>
              </a:solidFill>
              <a:latin typeface="Arial"/>
              <a:ea typeface="Calibri"/>
              <a:cs typeface="Arial"/>
              <a:sym typeface="Calibri"/>
            </a:endParaRPr>
          </a:p>
          <a:p>
            <a:pPr marL="171450" indent="-171450">
              <a:lnSpc>
                <a:spcPct val="114999"/>
              </a:lnSpc>
              <a:spcBef>
                <a:spcPts val="1200"/>
              </a:spcBef>
              <a:buClr>
                <a:srgbClr val="000000"/>
              </a:buClr>
              <a:buSzPts val="1800"/>
              <a:buFont typeface="Wingdings" panose="05000000000000000000" pitchFamily="2" charset="2"/>
              <a:buChar char="v"/>
            </a:pPr>
            <a:r>
              <a:rPr lang="en-US" b="1" i="1" dirty="0" err="1">
                <a:solidFill>
                  <a:srgbClr val="000000"/>
                </a:solidFill>
                <a:latin typeface="Arial"/>
                <a:ea typeface="Calibri"/>
                <a:cs typeface="Arial"/>
                <a:sym typeface="Calibri"/>
              </a:rPr>
              <a:t>Pergunta</a:t>
            </a:r>
            <a:r>
              <a:rPr lang="en-US" b="1" i="1" dirty="0">
                <a:solidFill>
                  <a:srgbClr val="000000"/>
                </a:solidFill>
                <a:latin typeface="Arial"/>
                <a:ea typeface="Calibri"/>
                <a:cs typeface="Arial"/>
                <a:sym typeface="Calibri"/>
              </a:rPr>
              <a:t> </a:t>
            </a:r>
            <a:r>
              <a:rPr lang="en-US" sz="1200" b="1" i="1" dirty="0">
                <a:solidFill>
                  <a:srgbClr val="000000"/>
                </a:solidFill>
                <a:latin typeface="Arial"/>
                <a:ea typeface="Calibri"/>
                <a:cs typeface="Arial"/>
                <a:sym typeface="Calibri"/>
              </a:rPr>
              <a:t>1 </a:t>
            </a:r>
            <a:r>
              <a:rPr lang="en-US" b="1" i="1" dirty="0">
                <a:solidFill>
                  <a:srgbClr val="000000"/>
                </a:solidFill>
                <a:latin typeface="Arial"/>
                <a:ea typeface="Calibri"/>
                <a:cs typeface="Arial"/>
                <a:sym typeface="Calibri"/>
              </a:rPr>
              <a:t>- 3-4 </a:t>
            </a:r>
            <a:r>
              <a:rPr lang="en-US" b="1" i="1" dirty="0" err="1">
                <a:solidFill>
                  <a:srgbClr val="000000"/>
                </a:solidFill>
                <a:latin typeface="Arial"/>
                <a:ea typeface="Calibri"/>
                <a:cs typeface="Arial"/>
                <a:sym typeface="Calibri"/>
              </a:rPr>
              <a:t>grupos</a:t>
            </a:r>
            <a:r>
              <a:rPr lang="en-US" b="1" i="1" dirty="0">
                <a:solidFill>
                  <a:srgbClr val="000000"/>
                </a:solidFill>
                <a:latin typeface="Arial"/>
                <a:ea typeface="Calibri"/>
                <a:cs typeface="Arial"/>
                <a:sym typeface="Calibri"/>
              </a:rPr>
              <a:t> </a:t>
            </a:r>
            <a:r>
              <a:rPr lang="en-US" b="1" i="1" dirty="0" err="1">
                <a:solidFill>
                  <a:srgbClr val="000000"/>
                </a:solidFill>
                <a:latin typeface="Arial"/>
                <a:ea typeface="Calibri"/>
                <a:cs typeface="Arial"/>
                <a:sym typeface="Calibri"/>
              </a:rPr>
              <a:t>multissectoriais</a:t>
            </a:r>
            <a:r>
              <a:rPr lang="en-US" b="1" i="1" dirty="0">
                <a:solidFill>
                  <a:srgbClr val="000000"/>
                </a:solidFill>
                <a:latin typeface="Arial"/>
                <a:ea typeface="Calibri"/>
                <a:cs typeface="Arial"/>
                <a:sym typeface="Calibri"/>
              </a:rPr>
              <a:t> </a:t>
            </a:r>
            <a:r>
              <a:rPr lang="en-US" sz="1200" b="1" i="1" dirty="0">
                <a:solidFill>
                  <a:srgbClr val="000000"/>
                </a:solidFill>
                <a:latin typeface="Arial"/>
                <a:ea typeface="Calibri"/>
                <a:cs typeface="Arial"/>
                <a:sym typeface="Calibri"/>
              </a:rPr>
              <a:t>(10 </a:t>
            </a:r>
            <a:r>
              <a:rPr lang="en-US" sz="1200" b="1" i="1" dirty="0" err="1">
                <a:solidFill>
                  <a:srgbClr val="000000"/>
                </a:solidFill>
                <a:latin typeface="Arial"/>
                <a:ea typeface="Calibri"/>
                <a:cs typeface="Arial"/>
                <a:sym typeface="Calibri"/>
              </a:rPr>
              <a:t>minutos</a:t>
            </a:r>
            <a:r>
              <a:rPr lang="en-US" sz="1200" b="1" i="1" dirty="0">
                <a:solidFill>
                  <a:srgbClr val="000000"/>
                </a:solidFill>
                <a:latin typeface="Arial"/>
                <a:ea typeface="Calibri"/>
                <a:cs typeface="Arial"/>
                <a:sym typeface="Calibri"/>
              </a:rPr>
              <a:t>)</a:t>
            </a:r>
            <a:r>
              <a:rPr lang="en-US" b="1" i="1" dirty="0">
                <a:solidFill>
                  <a:srgbClr val="000000"/>
                </a:solidFill>
                <a:latin typeface="Arial"/>
                <a:ea typeface="Calibri"/>
                <a:cs typeface="Arial"/>
                <a:sym typeface="Calibri"/>
              </a:rPr>
              <a:t>: </a:t>
            </a:r>
            <a:endParaRPr lang="en-US" sz="1200" b="1" i="1" dirty="0">
              <a:solidFill>
                <a:srgbClr val="000000"/>
              </a:solidFill>
              <a:latin typeface="Arial" panose="020B0604020202020204" pitchFamily="34" charset="0"/>
              <a:ea typeface="Calibri"/>
              <a:cs typeface="Arial" panose="020B0604020202020204" pitchFamily="34" charset="0"/>
            </a:endParaRPr>
          </a:p>
          <a:p>
            <a:pPr marL="628650" lvl="1" indent="-171450">
              <a:lnSpc>
                <a:spcPct val="115000"/>
              </a:lnSpc>
              <a:spcBef>
                <a:spcPts val="1200"/>
              </a:spcBef>
              <a:buClr>
                <a:srgbClr val="000000"/>
              </a:buClr>
              <a:buSzPts val="1800"/>
              <a:buFont typeface="Courier New" panose="02070309020205020404" pitchFamily="49" charset="0"/>
              <a:buChar char="o"/>
            </a:pPr>
            <a:r>
              <a:rPr lang="en-US" sz="1200" b="1" i="1" dirty="0" err="1">
                <a:latin typeface="Arial"/>
                <a:ea typeface="Times New Roman"/>
                <a:cs typeface="Arial"/>
                <a:sym typeface="Times New Roman"/>
              </a:rPr>
              <a:t>Explicar</a:t>
            </a:r>
            <a:r>
              <a:rPr lang="en-US" sz="1200" b="1" i="1" dirty="0">
                <a:latin typeface="Arial"/>
                <a:ea typeface="Times New Roman"/>
                <a:cs typeface="Arial"/>
                <a:sym typeface="Times New Roman"/>
              </a:rPr>
              <a:t> as </a:t>
            </a:r>
            <a:r>
              <a:rPr lang="en-US" sz="1200" b="1" i="1" dirty="0" err="1">
                <a:latin typeface="Arial"/>
                <a:ea typeface="Times New Roman"/>
                <a:cs typeface="Arial"/>
                <a:sym typeface="Times New Roman"/>
              </a:rPr>
              <a:t>instruções</a:t>
            </a:r>
            <a:r>
              <a:rPr lang="en-US" b="1" i="1" dirty="0">
                <a:latin typeface="Arial"/>
                <a:ea typeface="Times New Roman"/>
                <a:cs typeface="Arial"/>
                <a:sym typeface="Times New Roman"/>
              </a:rPr>
              <a:t>. </a:t>
            </a:r>
          </a:p>
          <a:p>
            <a:pPr marL="628650" marR="0" lvl="1" indent="-171450" algn="l" rtl="0">
              <a:lnSpc>
                <a:spcPct val="115000"/>
              </a:lnSpc>
              <a:spcBef>
                <a:spcPts val="1200"/>
              </a:spcBef>
              <a:spcAft>
                <a:spcPts val="0"/>
              </a:spcAft>
              <a:buClr>
                <a:srgbClr val="000000"/>
              </a:buClr>
              <a:buSzPts val="1800"/>
              <a:buFont typeface="Courier New" panose="02070309020205020404" pitchFamily="49" charset="0"/>
              <a:buChar char="o"/>
            </a:pPr>
            <a:r>
              <a:rPr lang="en-US" sz="1200" b="1" i="1" dirty="0" err="1">
                <a:solidFill>
                  <a:srgbClr val="000000"/>
                </a:solidFill>
                <a:latin typeface="Arial"/>
                <a:ea typeface="Calibri"/>
                <a:cs typeface="Arial"/>
                <a:sym typeface="Calibri"/>
              </a:rPr>
              <a:t>Peça</a:t>
            </a:r>
            <a:r>
              <a:rPr lang="en-US" sz="1200" b="1" i="1" dirty="0">
                <a:solidFill>
                  <a:srgbClr val="000000"/>
                </a:solidFill>
                <a:latin typeface="Arial"/>
                <a:ea typeface="Calibri"/>
                <a:cs typeface="Arial"/>
                <a:sym typeface="Calibri"/>
              </a:rPr>
              <a:t> a </a:t>
            </a:r>
            <a:r>
              <a:rPr lang="en-US" sz="1200" b="1" i="1" dirty="0" err="1">
                <a:solidFill>
                  <a:srgbClr val="000000"/>
                </a:solidFill>
                <a:latin typeface="Arial"/>
                <a:ea typeface="Calibri"/>
                <a:cs typeface="Arial"/>
                <a:sym typeface="Calibri"/>
              </a:rPr>
              <a:t>cada</a:t>
            </a:r>
            <a:r>
              <a:rPr lang="en-US" sz="1200" b="1" i="1" dirty="0">
                <a:solidFill>
                  <a:srgbClr val="000000"/>
                </a:solidFill>
                <a:latin typeface="Arial"/>
                <a:ea typeface="Calibri"/>
                <a:cs typeface="Arial"/>
                <a:sym typeface="Calibri"/>
              </a:rPr>
              <a:t> </a:t>
            </a:r>
            <a:r>
              <a:rPr lang="en-US" sz="1200" b="1" i="1" dirty="0" err="1">
                <a:solidFill>
                  <a:srgbClr val="000000"/>
                </a:solidFill>
                <a:latin typeface="Arial"/>
                <a:ea typeface="Calibri"/>
                <a:cs typeface="Arial"/>
                <a:sym typeface="Calibri"/>
              </a:rPr>
              <a:t>grupo</a:t>
            </a:r>
            <a:r>
              <a:rPr lang="en-US" sz="1200" b="1" i="1" dirty="0">
                <a:solidFill>
                  <a:srgbClr val="000000"/>
                </a:solidFill>
                <a:latin typeface="Arial"/>
                <a:ea typeface="Calibri"/>
                <a:cs typeface="Arial"/>
                <a:sym typeface="Calibri"/>
              </a:rPr>
              <a:t> que </a:t>
            </a:r>
            <a:r>
              <a:rPr lang="en-US" sz="1200" b="1" i="1" dirty="0" err="1">
                <a:solidFill>
                  <a:srgbClr val="000000"/>
                </a:solidFill>
                <a:latin typeface="Arial"/>
                <a:ea typeface="Calibri"/>
                <a:cs typeface="Arial"/>
                <a:sym typeface="Calibri"/>
              </a:rPr>
              <a:t>preencha</a:t>
            </a:r>
            <a:r>
              <a:rPr lang="en-US" sz="1200" b="1" i="1" dirty="0">
                <a:solidFill>
                  <a:srgbClr val="000000"/>
                </a:solidFill>
                <a:latin typeface="Arial"/>
                <a:ea typeface="Calibri"/>
                <a:cs typeface="Arial"/>
                <a:sym typeface="Calibri"/>
              </a:rPr>
              <a:t> a </a:t>
            </a:r>
            <a:r>
              <a:rPr lang="en-US" sz="1200" b="1" i="1" dirty="0" err="1">
                <a:solidFill>
                  <a:srgbClr val="000000"/>
                </a:solidFill>
                <a:latin typeface="Arial"/>
                <a:ea typeface="Calibri"/>
                <a:cs typeface="Arial"/>
                <a:sym typeface="Calibri"/>
              </a:rPr>
              <a:t>tabela</a:t>
            </a:r>
            <a:r>
              <a:rPr lang="en-US" sz="1200" b="1" i="1" dirty="0">
                <a:solidFill>
                  <a:srgbClr val="000000"/>
                </a:solidFill>
                <a:latin typeface="Arial"/>
                <a:ea typeface="Calibri"/>
                <a:cs typeface="Arial"/>
                <a:sym typeface="Calibri"/>
              </a:rPr>
              <a:t>. </a:t>
            </a:r>
            <a:r>
              <a:rPr lang="en-US" sz="1200" b="1" i="1" dirty="0" err="1">
                <a:solidFill>
                  <a:srgbClr val="000000"/>
                </a:solidFill>
                <a:latin typeface="Arial"/>
                <a:ea typeface="Calibri"/>
                <a:cs typeface="Arial"/>
                <a:sym typeface="Calibri"/>
              </a:rPr>
              <a:t>Os</a:t>
            </a:r>
            <a:r>
              <a:rPr lang="en-US" sz="1200" b="1" i="1" dirty="0">
                <a:solidFill>
                  <a:srgbClr val="000000"/>
                </a:solidFill>
                <a:latin typeface="Arial"/>
                <a:ea typeface="Calibri"/>
                <a:cs typeface="Arial"/>
                <a:sym typeface="Calibri"/>
              </a:rPr>
              <a:t> </a:t>
            </a:r>
            <a:r>
              <a:rPr lang="en-US" sz="1200" b="1" i="1" dirty="0" err="1">
                <a:solidFill>
                  <a:srgbClr val="000000"/>
                </a:solidFill>
                <a:latin typeface="Arial"/>
                <a:ea typeface="Calibri"/>
                <a:cs typeface="Arial"/>
                <a:sym typeface="Calibri"/>
              </a:rPr>
              <a:t>participantes</a:t>
            </a:r>
            <a:r>
              <a:rPr lang="en-US" sz="1200" b="1" i="1" dirty="0">
                <a:solidFill>
                  <a:srgbClr val="000000"/>
                </a:solidFill>
                <a:latin typeface="Arial"/>
                <a:ea typeface="Calibri"/>
                <a:cs typeface="Arial"/>
                <a:sym typeface="Calibri"/>
              </a:rPr>
              <a:t> </a:t>
            </a:r>
            <a:r>
              <a:rPr lang="en-US" sz="1200" b="1" i="1" dirty="0" err="1">
                <a:solidFill>
                  <a:srgbClr val="000000"/>
                </a:solidFill>
                <a:latin typeface="Arial"/>
                <a:ea typeface="Calibri"/>
                <a:cs typeface="Arial"/>
                <a:sym typeface="Calibri"/>
              </a:rPr>
              <a:t>podem</a:t>
            </a:r>
            <a:r>
              <a:rPr lang="en-US" sz="1200" b="1" i="1" dirty="0">
                <a:solidFill>
                  <a:srgbClr val="000000"/>
                </a:solidFill>
                <a:latin typeface="Arial"/>
                <a:ea typeface="Calibri"/>
                <a:cs typeface="Arial"/>
                <a:sym typeface="Calibri"/>
              </a:rPr>
              <a:t> </a:t>
            </a:r>
            <a:r>
              <a:rPr lang="en-US" sz="1200" b="1" i="1" dirty="0" err="1">
                <a:solidFill>
                  <a:srgbClr val="000000"/>
                </a:solidFill>
                <a:latin typeface="Arial"/>
                <a:ea typeface="Calibri"/>
                <a:cs typeface="Arial"/>
                <a:sym typeface="Calibri"/>
              </a:rPr>
              <a:t>acrescentar</a:t>
            </a:r>
            <a:r>
              <a:rPr lang="en-US" sz="1200" b="1" i="1" dirty="0">
                <a:solidFill>
                  <a:srgbClr val="000000"/>
                </a:solidFill>
                <a:latin typeface="Arial"/>
                <a:ea typeface="Calibri"/>
                <a:cs typeface="Arial"/>
                <a:sym typeface="Calibri"/>
              </a:rPr>
              <a:t> </a:t>
            </a:r>
            <a:r>
              <a:rPr lang="en-US" sz="1200" b="1" i="1" dirty="0" err="1">
                <a:solidFill>
                  <a:srgbClr val="000000"/>
                </a:solidFill>
                <a:latin typeface="Arial"/>
                <a:ea typeface="Calibri"/>
                <a:cs typeface="Arial"/>
                <a:sym typeface="Calibri"/>
              </a:rPr>
              <a:t>doenças</a:t>
            </a:r>
            <a:r>
              <a:rPr lang="en-US" sz="1200" b="1" i="1" dirty="0">
                <a:solidFill>
                  <a:srgbClr val="000000"/>
                </a:solidFill>
                <a:latin typeface="Arial"/>
                <a:ea typeface="Calibri"/>
                <a:cs typeface="Arial"/>
                <a:sym typeface="Calibri"/>
              </a:rPr>
              <a:t> </a:t>
            </a:r>
            <a:r>
              <a:rPr lang="en-US" sz="1200" b="1" i="1" dirty="0" err="1">
                <a:solidFill>
                  <a:srgbClr val="000000"/>
                </a:solidFill>
                <a:latin typeface="Arial"/>
                <a:ea typeface="Calibri"/>
                <a:cs typeface="Arial"/>
                <a:sym typeface="Calibri"/>
              </a:rPr>
              <a:t>frequentemente</a:t>
            </a:r>
            <a:r>
              <a:rPr lang="en-US" sz="1200" b="1" i="1" dirty="0">
                <a:solidFill>
                  <a:srgbClr val="000000"/>
                </a:solidFill>
                <a:latin typeface="Arial"/>
                <a:ea typeface="Calibri"/>
                <a:cs typeface="Arial"/>
                <a:sym typeface="Calibri"/>
              </a:rPr>
              <a:t> </a:t>
            </a:r>
            <a:r>
              <a:rPr lang="en-US" sz="1200" b="1" i="1" dirty="0" err="1">
                <a:solidFill>
                  <a:srgbClr val="000000"/>
                </a:solidFill>
                <a:latin typeface="Arial"/>
                <a:ea typeface="Calibri"/>
                <a:cs typeface="Arial"/>
                <a:sym typeface="Calibri"/>
              </a:rPr>
              <a:t>presentes</a:t>
            </a:r>
            <a:r>
              <a:rPr lang="en-US" sz="1200" b="1" i="1" dirty="0">
                <a:solidFill>
                  <a:srgbClr val="000000"/>
                </a:solidFill>
                <a:latin typeface="Arial"/>
                <a:ea typeface="Calibri"/>
                <a:cs typeface="Arial"/>
                <a:sym typeface="Calibri"/>
              </a:rPr>
              <a:t> no </a:t>
            </a:r>
            <a:r>
              <a:rPr lang="en-US" sz="1200" b="1" i="1" dirty="0" err="1">
                <a:solidFill>
                  <a:srgbClr val="000000"/>
                </a:solidFill>
                <a:latin typeface="Arial"/>
                <a:ea typeface="Calibri"/>
                <a:cs typeface="Arial"/>
                <a:sym typeface="Calibri"/>
              </a:rPr>
              <a:t>seu</a:t>
            </a:r>
            <a:r>
              <a:rPr lang="en-US" sz="1200" b="1" i="1" dirty="0">
                <a:solidFill>
                  <a:srgbClr val="000000"/>
                </a:solidFill>
                <a:latin typeface="Arial"/>
                <a:ea typeface="Calibri"/>
                <a:cs typeface="Arial"/>
                <a:sym typeface="Calibri"/>
              </a:rPr>
              <a:t> </a:t>
            </a:r>
            <a:r>
              <a:rPr lang="en-US" sz="1200" b="1" i="1" dirty="0" err="1">
                <a:solidFill>
                  <a:srgbClr val="000000"/>
                </a:solidFill>
                <a:latin typeface="Arial"/>
                <a:ea typeface="Calibri"/>
                <a:cs typeface="Arial"/>
                <a:sym typeface="Calibri"/>
              </a:rPr>
              <a:t>distrito</a:t>
            </a:r>
            <a:r>
              <a:rPr lang="en-US" sz="1200" b="1" i="1" dirty="0">
                <a:solidFill>
                  <a:srgbClr val="000000"/>
                </a:solidFill>
                <a:latin typeface="Arial"/>
                <a:ea typeface="Calibri"/>
                <a:cs typeface="Arial"/>
                <a:sym typeface="Calibri"/>
              </a:rPr>
              <a:t> </a:t>
            </a:r>
            <a:r>
              <a:rPr lang="en-US" sz="1200" b="1" i="1" dirty="0" err="1">
                <a:solidFill>
                  <a:srgbClr val="000000"/>
                </a:solidFill>
                <a:latin typeface="Arial"/>
                <a:ea typeface="Calibri"/>
                <a:cs typeface="Arial"/>
                <a:sym typeface="Calibri"/>
              </a:rPr>
              <a:t>ou</a:t>
            </a:r>
            <a:r>
              <a:rPr lang="en-US" sz="1200" b="1" i="1" dirty="0">
                <a:solidFill>
                  <a:srgbClr val="000000"/>
                </a:solidFill>
                <a:latin typeface="Arial"/>
                <a:ea typeface="Calibri"/>
                <a:cs typeface="Arial"/>
                <a:sym typeface="Calibri"/>
              </a:rPr>
              <a:t> </a:t>
            </a:r>
            <a:r>
              <a:rPr lang="en-US" sz="1200" b="1" i="1" dirty="0" err="1">
                <a:solidFill>
                  <a:srgbClr val="000000"/>
                </a:solidFill>
                <a:latin typeface="Arial"/>
                <a:ea typeface="Calibri"/>
                <a:cs typeface="Arial"/>
                <a:sym typeface="Calibri"/>
              </a:rPr>
              <a:t>região</a:t>
            </a:r>
            <a:r>
              <a:rPr lang="en-US" b="1" i="1" dirty="0">
                <a:solidFill>
                  <a:srgbClr val="000000"/>
                </a:solidFill>
                <a:latin typeface="Arial"/>
                <a:ea typeface="Calibri"/>
                <a:cs typeface="Arial"/>
                <a:sym typeface="Calibri"/>
              </a:rPr>
              <a:t>. </a:t>
            </a:r>
            <a:endParaRPr lang="en-US" sz="1200" b="1" i="1" dirty="0">
              <a:latin typeface="Arial" panose="020B0604020202020204" pitchFamily="34" charset="0"/>
              <a:ea typeface="Calibri"/>
              <a:cs typeface="Arial" panose="020B0604020202020204" pitchFamily="34" charset="0"/>
              <a:sym typeface="Calibri"/>
            </a:endParaRPr>
          </a:p>
          <a:p>
            <a:pPr marL="628650" marR="0" lvl="1" indent="-171450" algn="l" rtl="0">
              <a:lnSpc>
                <a:spcPct val="107000"/>
              </a:lnSpc>
              <a:spcBef>
                <a:spcPts val="0"/>
              </a:spcBef>
              <a:spcAft>
                <a:spcPts val="0"/>
              </a:spcAft>
              <a:buFont typeface="Courier New" panose="02070309020205020404" pitchFamily="49" charset="0"/>
              <a:buChar char="o"/>
            </a:pPr>
            <a:r>
              <a:rPr lang="en-US" sz="1200" b="1" i="1" dirty="0" err="1">
                <a:solidFill>
                  <a:srgbClr val="000000"/>
                </a:solidFill>
                <a:latin typeface="Arial"/>
                <a:ea typeface="Calibri"/>
                <a:cs typeface="Arial"/>
                <a:sym typeface="Calibri"/>
              </a:rPr>
              <a:t>Cada</a:t>
            </a:r>
            <a:r>
              <a:rPr lang="en-US" sz="1200" b="1" i="1" dirty="0">
                <a:solidFill>
                  <a:srgbClr val="000000"/>
                </a:solidFill>
                <a:latin typeface="Arial"/>
                <a:ea typeface="Calibri"/>
                <a:cs typeface="Arial"/>
                <a:sym typeface="Calibri"/>
              </a:rPr>
              <a:t> </a:t>
            </a:r>
            <a:r>
              <a:rPr lang="en-US" sz="1200" b="1" i="1" dirty="0" err="1">
                <a:solidFill>
                  <a:srgbClr val="000000"/>
                </a:solidFill>
                <a:latin typeface="Arial"/>
                <a:ea typeface="Calibri"/>
                <a:cs typeface="Arial"/>
                <a:sym typeface="Calibri"/>
              </a:rPr>
              <a:t>grupo</a:t>
            </a:r>
            <a:r>
              <a:rPr lang="en-US" sz="1200" b="1" i="1" dirty="0">
                <a:solidFill>
                  <a:srgbClr val="000000"/>
                </a:solidFill>
                <a:latin typeface="Arial"/>
                <a:ea typeface="Calibri"/>
                <a:cs typeface="Arial"/>
                <a:sym typeface="Calibri"/>
              </a:rPr>
              <a:t> </a:t>
            </a:r>
            <a:r>
              <a:rPr lang="en-US" sz="1200" b="1" i="1" dirty="0" err="1">
                <a:solidFill>
                  <a:srgbClr val="000000"/>
                </a:solidFill>
                <a:latin typeface="Arial"/>
                <a:ea typeface="Calibri"/>
                <a:cs typeface="Arial"/>
                <a:sym typeface="Calibri"/>
              </a:rPr>
              <a:t>discute</a:t>
            </a:r>
            <a:r>
              <a:rPr lang="en-US" sz="1200" b="1" i="1" dirty="0">
                <a:solidFill>
                  <a:srgbClr val="000000"/>
                </a:solidFill>
                <a:latin typeface="Arial"/>
                <a:ea typeface="Calibri"/>
                <a:cs typeface="Arial"/>
                <a:sym typeface="Calibri"/>
              </a:rPr>
              <a:t> quais as </a:t>
            </a:r>
            <a:r>
              <a:rPr lang="en-US" sz="1200" b="1" i="1" dirty="0" err="1">
                <a:solidFill>
                  <a:srgbClr val="000000"/>
                </a:solidFill>
                <a:latin typeface="Arial"/>
                <a:ea typeface="Calibri"/>
                <a:cs typeface="Arial"/>
                <a:sym typeface="Calibri"/>
              </a:rPr>
              <a:t>doenças</a:t>
            </a:r>
            <a:r>
              <a:rPr lang="en-US" sz="1200" b="1" i="1" dirty="0">
                <a:solidFill>
                  <a:srgbClr val="000000"/>
                </a:solidFill>
                <a:latin typeface="Arial"/>
                <a:ea typeface="Calibri"/>
                <a:cs typeface="Arial"/>
                <a:sym typeface="Calibri"/>
              </a:rPr>
              <a:t> de </a:t>
            </a:r>
            <a:r>
              <a:rPr lang="en-US" sz="1200" b="1" i="1" dirty="0" err="1">
                <a:solidFill>
                  <a:srgbClr val="000000"/>
                </a:solidFill>
                <a:latin typeface="Arial"/>
                <a:ea typeface="Calibri"/>
                <a:cs typeface="Arial"/>
                <a:sym typeface="Calibri"/>
              </a:rPr>
              <a:t>elevada</a:t>
            </a:r>
            <a:r>
              <a:rPr lang="en-US" sz="1200" b="1" i="1" dirty="0">
                <a:solidFill>
                  <a:srgbClr val="000000"/>
                </a:solidFill>
                <a:latin typeface="Arial"/>
                <a:ea typeface="Calibri"/>
                <a:cs typeface="Arial"/>
                <a:sym typeface="Calibri"/>
              </a:rPr>
              <a:t> </a:t>
            </a:r>
            <a:r>
              <a:rPr lang="en-US" sz="1200" b="1" i="1" dirty="0" err="1">
                <a:solidFill>
                  <a:srgbClr val="000000"/>
                </a:solidFill>
                <a:latin typeface="Arial"/>
                <a:ea typeface="Calibri"/>
                <a:cs typeface="Arial"/>
                <a:sym typeface="Calibri"/>
              </a:rPr>
              <a:t>prioridade</a:t>
            </a:r>
            <a:r>
              <a:rPr lang="en-US" sz="1200" b="1" i="1" dirty="0">
                <a:solidFill>
                  <a:srgbClr val="000000"/>
                </a:solidFill>
                <a:latin typeface="Arial"/>
                <a:ea typeface="Calibri"/>
                <a:cs typeface="Arial"/>
                <a:sym typeface="Calibri"/>
              </a:rPr>
              <a:t> para </a:t>
            </a:r>
            <a:r>
              <a:rPr lang="en-US" sz="1200" b="1" i="1" dirty="0" err="1">
                <a:solidFill>
                  <a:srgbClr val="000000"/>
                </a:solidFill>
                <a:latin typeface="Arial"/>
                <a:ea typeface="Calibri"/>
                <a:cs typeface="Arial"/>
                <a:sym typeface="Calibri"/>
              </a:rPr>
              <a:t>todos</a:t>
            </a:r>
            <a:r>
              <a:rPr lang="en-US" sz="1200" b="1" i="1" dirty="0">
                <a:solidFill>
                  <a:srgbClr val="000000"/>
                </a:solidFill>
                <a:latin typeface="Arial"/>
                <a:ea typeface="Calibri"/>
                <a:cs typeface="Arial"/>
                <a:sym typeface="Calibri"/>
              </a:rPr>
              <a:t> </a:t>
            </a:r>
            <a:r>
              <a:rPr lang="en-US" sz="1200" b="1" i="1" dirty="0" err="1">
                <a:solidFill>
                  <a:srgbClr val="000000"/>
                </a:solidFill>
                <a:latin typeface="Arial"/>
                <a:ea typeface="Calibri"/>
                <a:cs typeface="Arial"/>
                <a:sym typeface="Calibri"/>
              </a:rPr>
              <a:t>os</a:t>
            </a:r>
            <a:r>
              <a:rPr lang="en-US" sz="1200" b="1" i="1" dirty="0">
                <a:solidFill>
                  <a:srgbClr val="000000"/>
                </a:solidFill>
                <a:latin typeface="Arial"/>
                <a:ea typeface="Calibri"/>
                <a:cs typeface="Arial"/>
                <a:sym typeface="Calibri"/>
              </a:rPr>
              <a:t> </a:t>
            </a:r>
            <a:r>
              <a:rPr lang="en-US" sz="1200" b="1" i="1" dirty="0" err="1">
                <a:solidFill>
                  <a:srgbClr val="000000"/>
                </a:solidFill>
                <a:latin typeface="Arial"/>
                <a:ea typeface="Calibri"/>
                <a:cs typeface="Arial"/>
                <a:sym typeface="Calibri"/>
              </a:rPr>
              <a:t>sectores</a:t>
            </a:r>
            <a:r>
              <a:rPr lang="en-US" sz="1200" b="1" i="1" dirty="0">
                <a:solidFill>
                  <a:srgbClr val="000000"/>
                </a:solidFill>
                <a:latin typeface="Arial"/>
                <a:ea typeface="Calibri"/>
                <a:cs typeface="Arial"/>
                <a:sym typeface="Calibri"/>
              </a:rPr>
              <a:t>: </a:t>
            </a:r>
            <a:r>
              <a:rPr lang="en-US" sz="1200" b="1" i="1" dirty="0" err="1">
                <a:solidFill>
                  <a:srgbClr val="000000"/>
                </a:solidFill>
                <a:latin typeface="Arial"/>
                <a:ea typeface="Calibri"/>
                <a:cs typeface="Arial"/>
                <a:sym typeface="Calibri"/>
              </a:rPr>
              <a:t>humano</a:t>
            </a:r>
            <a:r>
              <a:rPr lang="en-US" sz="1200" b="1" i="1" dirty="0">
                <a:solidFill>
                  <a:srgbClr val="000000"/>
                </a:solidFill>
                <a:latin typeface="Arial"/>
                <a:ea typeface="Calibri"/>
                <a:cs typeface="Arial"/>
                <a:sym typeface="Calibri"/>
              </a:rPr>
              <a:t>, animal e </a:t>
            </a:r>
            <a:r>
              <a:rPr lang="en-US" sz="1200" b="1" i="1" dirty="0" err="1">
                <a:solidFill>
                  <a:srgbClr val="000000"/>
                </a:solidFill>
                <a:latin typeface="Arial"/>
                <a:ea typeface="Calibri"/>
                <a:cs typeface="Arial"/>
                <a:sym typeface="Calibri"/>
              </a:rPr>
              <a:t>ambiental</a:t>
            </a:r>
            <a:r>
              <a:rPr lang="en-US" sz="1200" b="1" i="1" dirty="0">
                <a:solidFill>
                  <a:srgbClr val="000000"/>
                </a:solidFill>
                <a:latin typeface="Arial"/>
                <a:ea typeface="Calibri"/>
                <a:cs typeface="Arial"/>
                <a:sym typeface="Calibri"/>
              </a:rPr>
              <a:t>.</a:t>
            </a:r>
            <a:endParaRPr lang="en-US" sz="1200" b="1" i="1" dirty="0">
              <a:solidFill>
                <a:srgbClr val="000000"/>
              </a:solidFill>
              <a:latin typeface="Arial"/>
              <a:ea typeface="Calibri"/>
              <a:cs typeface="Arial"/>
            </a:endParaRPr>
          </a:p>
          <a:p>
            <a:pPr marL="0" marR="0" lvl="0" indent="0" algn="l" rtl="0">
              <a:lnSpc>
                <a:spcPct val="107000"/>
              </a:lnSpc>
              <a:spcBef>
                <a:spcPts val="0"/>
              </a:spcBef>
              <a:spcAft>
                <a:spcPts val="0"/>
              </a:spcAft>
              <a:buNone/>
            </a:pPr>
            <a:endParaRPr lang="en-US" sz="1200" b="1" dirty="0">
              <a:solidFill>
                <a:srgbClr val="000000"/>
              </a:solidFill>
              <a:latin typeface="Arial" panose="020B0604020202020204" pitchFamily="34" charset="0"/>
              <a:ea typeface="Calibri"/>
              <a:cs typeface="Arial" panose="020B0604020202020204" pitchFamily="34" charset="0"/>
              <a:sym typeface="Calibri"/>
            </a:endParaRPr>
          </a:p>
          <a:p>
            <a:pPr marL="171450" marR="0" lvl="0" indent="-171450" algn="l" rtl="0">
              <a:lnSpc>
                <a:spcPct val="107000"/>
              </a:lnSpc>
              <a:spcBef>
                <a:spcPts val="0"/>
              </a:spcBef>
              <a:spcAft>
                <a:spcPts val="0"/>
              </a:spcAft>
              <a:buFont typeface="Wingdings" panose="05000000000000000000" pitchFamily="2" charset="2"/>
              <a:buChar char="v"/>
            </a:pPr>
            <a:r>
              <a:rPr lang="en-US" sz="1200" b="1" i="1" dirty="0" err="1">
                <a:solidFill>
                  <a:srgbClr val="000000"/>
                </a:solidFill>
                <a:latin typeface="Arial"/>
                <a:ea typeface="Calibri"/>
                <a:cs typeface="Arial"/>
                <a:sym typeface="Calibri"/>
              </a:rPr>
              <a:t>Perguntas</a:t>
            </a:r>
            <a:r>
              <a:rPr lang="en-US" sz="1200" b="1" i="1" dirty="0">
                <a:solidFill>
                  <a:srgbClr val="000000"/>
                </a:solidFill>
                <a:latin typeface="Arial"/>
                <a:ea typeface="Calibri"/>
                <a:cs typeface="Arial"/>
                <a:sym typeface="Calibri"/>
              </a:rPr>
              <a:t> 2-5 - </a:t>
            </a:r>
            <a:r>
              <a:rPr lang="en-US" sz="1200" b="1" i="1" dirty="0" err="1">
                <a:solidFill>
                  <a:srgbClr val="000000"/>
                </a:solidFill>
                <a:latin typeface="Arial"/>
                <a:ea typeface="Calibri"/>
                <a:cs typeface="Arial"/>
                <a:sym typeface="Calibri"/>
              </a:rPr>
              <a:t>Apresentação</a:t>
            </a:r>
            <a:r>
              <a:rPr lang="en-US" sz="1200" b="1" i="1" dirty="0">
                <a:solidFill>
                  <a:srgbClr val="000000"/>
                </a:solidFill>
                <a:latin typeface="Arial"/>
                <a:ea typeface="Calibri"/>
                <a:cs typeface="Arial"/>
                <a:sym typeface="Calibri"/>
              </a:rPr>
              <a:t> (</a:t>
            </a:r>
            <a:r>
              <a:rPr lang="en-US" sz="1200" b="1" i="1" u="none" dirty="0">
                <a:solidFill>
                  <a:srgbClr val="000000"/>
                </a:solidFill>
                <a:latin typeface="Arial"/>
                <a:ea typeface="Calibri"/>
                <a:cs typeface="Arial"/>
                <a:sym typeface="Calibri"/>
              </a:rPr>
              <a:t>20 </a:t>
            </a:r>
            <a:r>
              <a:rPr lang="en-US" sz="1200" b="1" i="1" u="none" dirty="0" err="1">
                <a:solidFill>
                  <a:srgbClr val="000000"/>
                </a:solidFill>
                <a:latin typeface="Arial"/>
                <a:ea typeface="Calibri"/>
                <a:cs typeface="Arial"/>
                <a:sym typeface="Calibri"/>
              </a:rPr>
              <a:t>minutos</a:t>
            </a:r>
            <a:r>
              <a:rPr lang="en-US" sz="1200" b="1" i="1" u="none" dirty="0">
                <a:solidFill>
                  <a:srgbClr val="000000"/>
                </a:solidFill>
                <a:latin typeface="Arial"/>
                <a:ea typeface="Calibri"/>
                <a:cs typeface="Arial"/>
                <a:sym typeface="Calibri"/>
              </a:rPr>
              <a:t>):</a:t>
            </a:r>
            <a:endParaRPr lang="en-US" sz="1200" b="1" i="1" u="none" dirty="0">
              <a:solidFill>
                <a:srgbClr val="000000"/>
              </a:solidFill>
              <a:latin typeface="Arial"/>
              <a:ea typeface="Calibri"/>
              <a:cs typeface="Arial"/>
            </a:endParaRPr>
          </a:p>
          <a:p>
            <a:pPr marL="628650" marR="0" lvl="1" indent="-171450" algn="l" rtl="0">
              <a:spcBef>
                <a:spcPts val="0"/>
              </a:spcBef>
              <a:spcAft>
                <a:spcPts val="0"/>
              </a:spcAft>
              <a:buFont typeface="Courier New" panose="02070309020205020404" pitchFamily="49" charset="0"/>
              <a:buChar char="o"/>
            </a:pPr>
            <a:r>
              <a:rPr lang="en-US" sz="1200" b="1" i="1" dirty="0" err="1">
                <a:latin typeface="Arial"/>
                <a:ea typeface="Calibri"/>
                <a:cs typeface="Arial"/>
                <a:sym typeface="Calibri"/>
              </a:rPr>
              <a:t>Pergunta</a:t>
            </a:r>
            <a:r>
              <a:rPr lang="en-US" sz="1200" b="1" i="1" dirty="0">
                <a:latin typeface="Arial"/>
                <a:ea typeface="Calibri"/>
                <a:cs typeface="Arial"/>
                <a:sym typeface="Calibri"/>
              </a:rPr>
              <a:t> 2: </a:t>
            </a:r>
            <a:r>
              <a:rPr lang="en-US" sz="1200" b="1" i="1" dirty="0" err="1">
                <a:latin typeface="Arial"/>
                <a:ea typeface="Calibri"/>
                <a:cs typeface="Arial"/>
                <a:sym typeface="Calibri"/>
              </a:rPr>
              <a:t>Algumas</a:t>
            </a:r>
            <a:r>
              <a:rPr lang="en-US" sz="1200" b="1" i="1" dirty="0">
                <a:latin typeface="Arial"/>
                <a:ea typeface="Calibri"/>
                <a:cs typeface="Arial"/>
                <a:sym typeface="Calibri"/>
              </a:rPr>
              <a:t> </a:t>
            </a:r>
            <a:r>
              <a:rPr lang="en-US" sz="1200" b="1" i="1" dirty="0" err="1">
                <a:latin typeface="Arial"/>
                <a:ea typeface="Calibri"/>
                <a:cs typeface="Arial"/>
                <a:sym typeface="Calibri"/>
              </a:rPr>
              <a:t>doenças</a:t>
            </a:r>
            <a:r>
              <a:rPr lang="en-US" sz="1200" b="1" i="1" dirty="0">
                <a:latin typeface="Arial"/>
                <a:ea typeface="Calibri"/>
                <a:cs typeface="Arial"/>
                <a:sym typeface="Calibri"/>
              </a:rPr>
              <a:t> </a:t>
            </a:r>
            <a:r>
              <a:rPr lang="en-US" sz="1200" b="1" i="1" dirty="0" err="1">
                <a:latin typeface="Arial"/>
                <a:ea typeface="Calibri"/>
                <a:cs typeface="Arial"/>
                <a:sym typeface="Calibri"/>
              </a:rPr>
              <a:t>requerem</a:t>
            </a:r>
            <a:r>
              <a:rPr lang="en-US" sz="1200" b="1" i="1" dirty="0">
                <a:latin typeface="Arial"/>
                <a:ea typeface="Calibri"/>
                <a:cs typeface="Arial"/>
                <a:sym typeface="Calibri"/>
              </a:rPr>
              <a:t> </a:t>
            </a:r>
            <a:r>
              <a:rPr lang="en-US" sz="1200" b="1" i="1" dirty="0" err="1">
                <a:latin typeface="Arial"/>
                <a:ea typeface="Calibri"/>
                <a:cs typeface="Arial"/>
                <a:sym typeface="Calibri"/>
              </a:rPr>
              <a:t>notificação</a:t>
            </a:r>
            <a:r>
              <a:rPr lang="en-US" sz="1200" b="1" i="1" dirty="0">
                <a:latin typeface="Arial"/>
                <a:ea typeface="Calibri"/>
                <a:cs typeface="Arial"/>
                <a:sym typeface="Calibri"/>
              </a:rPr>
              <a:t> zero? Quais?</a:t>
            </a:r>
            <a:endParaRPr lang="en-US" sz="1200" b="1" i="1" dirty="0">
              <a:latin typeface="Arial"/>
              <a:ea typeface="Times New Roman"/>
              <a:cs typeface="Arial"/>
              <a:sym typeface="Times New Roman"/>
            </a:endParaRPr>
          </a:p>
          <a:p>
            <a:pPr marL="628650" marR="0" lvl="1" indent="-171450" algn="l" rtl="0">
              <a:spcBef>
                <a:spcPts val="0"/>
              </a:spcBef>
              <a:spcAft>
                <a:spcPts val="0"/>
              </a:spcAft>
              <a:buFont typeface="Courier New" panose="02070309020205020404" pitchFamily="49" charset="0"/>
              <a:buChar char="o"/>
            </a:pPr>
            <a:r>
              <a:rPr lang="en-US" sz="1200" b="1" i="1" dirty="0" err="1">
                <a:latin typeface="Arial"/>
                <a:ea typeface="Calibri"/>
                <a:cs typeface="Arial"/>
                <a:sym typeface="Calibri"/>
              </a:rPr>
              <a:t>Pergunta</a:t>
            </a:r>
            <a:r>
              <a:rPr lang="en-US" sz="1200" b="1" i="1" dirty="0">
                <a:latin typeface="Arial"/>
                <a:ea typeface="Calibri"/>
                <a:cs typeface="Arial"/>
                <a:sym typeface="Calibri"/>
              </a:rPr>
              <a:t> 3: </a:t>
            </a:r>
            <a:r>
              <a:rPr lang="en-US" sz="1200" b="1" i="1" dirty="0" err="1">
                <a:latin typeface="Arial"/>
                <a:ea typeface="Calibri"/>
                <a:cs typeface="Arial"/>
                <a:sym typeface="Calibri"/>
              </a:rPr>
              <a:t>Algumas</a:t>
            </a:r>
            <a:r>
              <a:rPr lang="en-US" sz="1200" b="1" i="1" dirty="0">
                <a:latin typeface="Arial"/>
                <a:ea typeface="Calibri"/>
                <a:cs typeface="Arial"/>
                <a:sym typeface="Calibri"/>
              </a:rPr>
              <a:t> </a:t>
            </a:r>
            <a:r>
              <a:rPr lang="en-US" sz="1200" b="1" i="1" dirty="0" err="1">
                <a:latin typeface="Arial"/>
                <a:ea typeface="Calibri"/>
                <a:cs typeface="Arial"/>
                <a:sym typeface="Calibri"/>
              </a:rPr>
              <a:t>doenças</a:t>
            </a:r>
            <a:r>
              <a:rPr lang="en-US" sz="1200" b="1" i="1" dirty="0">
                <a:latin typeface="Arial"/>
                <a:ea typeface="Calibri"/>
                <a:cs typeface="Arial"/>
                <a:sym typeface="Calibri"/>
              </a:rPr>
              <a:t> </a:t>
            </a:r>
            <a:r>
              <a:rPr lang="en-US" sz="1200" b="1" i="1" dirty="0" err="1">
                <a:latin typeface="Arial"/>
                <a:ea typeface="Calibri"/>
                <a:cs typeface="Arial"/>
                <a:sym typeface="Calibri"/>
              </a:rPr>
              <a:t>exigem</a:t>
            </a:r>
            <a:r>
              <a:rPr lang="en-US" sz="1200" b="1" i="1" dirty="0">
                <a:latin typeface="Arial"/>
                <a:ea typeface="Calibri"/>
                <a:cs typeface="Arial"/>
                <a:sym typeface="Calibri"/>
              </a:rPr>
              <a:t> a </a:t>
            </a:r>
            <a:r>
              <a:rPr lang="en-US" sz="1200" b="1" i="1" dirty="0" err="1">
                <a:latin typeface="Arial"/>
                <a:ea typeface="Calibri"/>
                <a:cs typeface="Arial"/>
                <a:sym typeface="Calibri"/>
              </a:rPr>
              <a:t>notificação</a:t>
            </a:r>
            <a:r>
              <a:rPr lang="en-US" sz="1200" b="1" i="1" dirty="0">
                <a:latin typeface="Arial"/>
                <a:ea typeface="Calibri"/>
                <a:cs typeface="Arial"/>
                <a:sym typeface="Calibri"/>
              </a:rPr>
              <a:t> com base </a:t>
            </a:r>
            <a:r>
              <a:rPr lang="en-US" sz="1200" b="1" i="1" dirty="0" err="1">
                <a:latin typeface="Arial"/>
                <a:ea typeface="Calibri"/>
                <a:cs typeface="Arial"/>
                <a:sym typeface="Calibri"/>
              </a:rPr>
              <a:t>em</a:t>
            </a:r>
            <a:r>
              <a:rPr lang="en-US" sz="1200" b="1" i="1" dirty="0">
                <a:latin typeface="Arial"/>
                <a:ea typeface="Calibri"/>
                <a:cs typeface="Arial"/>
                <a:sym typeface="Calibri"/>
              </a:rPr>
              <a:t> </a:t>
            </a:r>
            <a:r>
              <a:rPr lang="en-US" sz="1200" b="1" i="1" dirty="0" err="1">
                <a:latin typeface="Arial"/>
                <a:ea typeface="Calibri"/>
                <a:cs typeface="Arial"/>
                <a:sym typeface="Calibri"/>
              </a:rPr>
              <a:t>casos</a:t>
            </a:r>
            <a:r>
              <a:rPr lang="en-US" sz="1200" b="1" i="1" dirty="0">
                <a:latin typeface="Arial"/>
                <a:ea typeface="Calibri"/>
                <a:cs typeface="Arial"/>
                <a:sym typeface="Calibri"/>
              </a:rPr>
              <a:t>? Quais?</a:t>
            </a:r>
            <a:endParaRPr lang="en-US" sz="1200" b="1" i="1" dirty="0">
              <a:latin typeface="Arial"/>
              <a:ea typeface="Times New Roman"/>
              <a:cs typeface="Arial"/>
              <a:sym typeface="Times New Roman"/>
            </a:endParaRPr>
          </a:p>
          <a:p>
            <a:pPr marL="628650" marR="0" lvl="1" indent="-171450" algn="l" rtl="0">
              <a:spcBef>
                <a:spcPts val="0"/>
              </a:spcBef>
              <a:spcAft>
                <a:spcPts val="0"/>
              </a:spcAft>
              <a:buFont typeface="Courier New" panose="02070309020205020404" pitchFamily="49" charset="0"/>
              <a:buChar char="o"/>
            </a:pPr>
            <a:r>
              <a:rPr lang="en-US" sz="1200" b="1" i="1" dirty="0" err="1">
                <a:latin typeface="Arial"/>
                <a:ea typeface="Calibri"/>
                <a:cs typeface="Arial"/>
                <a:sym typeface="Calibri"/>
              </a:rPr>
              <a:t>Pergunta</a:t>
            </a:r>
            <a:r>
              <a:rPr lang="en-US" sz="1200" b="1" i="1" dirty="0">
                <a:latin typeface="Arial"/>
                <a:ea typeface="Calibri"/>
                <a:cs typeface="Arial"/>
                <a:sym typeface="Calibri"/>
              </a:rPr>
              <a:t> 4: </a:t>
            </a:r>
            <a:r>
              <a:rPr lang="en-US" sz="1200" b="1" i="1" dirty="0" err="1">
                <a:latin typeface="Arial"/>
                <a:ea typeface="Calibri"/>
                <a:cs typeface="Arial"/>
                <a:sym typeface="Calibri"/>
              </a:rPr>
              <a:t>Você</a:t>
            </a:r>
            <a:r>
              <a:rPr lang="en-US" sz="1200" b="1" i="1" dirty="0">
                <a:latin typeface="Arial"/>
                <a:ea typeface="Calibri"/>
                <a:cs typeface="Arial"/>
                <a:sym typeface="Calibri"/>
              </a:rPr>
              <a:t> </a:t>
            </a:r>
            <a:r>
              <a:rPr lang="en-US" sz="1200" b="1" i="1" dirty="0" err="1">
                <a:latin typeface="Arial"/>
                <a:ea typeface="Calibri"/>
                <a:cs typeface="Arial"/>
                <a:sym typeface="Calibri"/>
              </a:rPr>
              <a:t>ou</a:t>
            </a:r>
            <a:r>
              <a:rPr lang="en-US" sz="1200" b="1" i="1" dirty="0">
                <a:latin typeface="Arial"/>
                <a:ea typeface="Calibri"/>
                <a:cs typeface="Arial"/>
                <a:sym typeface="Calibri"/>
              </a:rPr>
              <a:t> o </a:t>
            </a:r>
            <a:r>
              <a:rPr lang="en-US" sz="1200" b="1" i="1" dirty="0" err="1">
                <a:latin typeface="Arial"/>
                <a:ea typeface="Calibri"/>
                <a:cs typeface="Arial"/>
                <a:sym typeface="Calibri"/>
              </a:rPr>
              <a:t>seu</a:t>
            </a:r>
            <a:r>
              <a:rPr lang="en-US" sz="1200" b="1" i="1" dirty="0">
                <a:latin typeface="Arial"/>
                <a:ea typeface="Calibri"/>
                <a:cs typeface="Arial"/>
                <a:sym typeface="Calibri"/>
              </a:rPr>
              <a:t> </a:t>
            </a:r>
            <a:r>
              <a:rPr lang="en-US" sz="1200" b="1" i="1" dirty="0" err="1">
                <a:latin typeface="Arial"/>
                <a:ea typeface="Calibri"/>
                <a:cs typeface="Arial"/>
                <a:sym typeface="Calibri"/>
              </a:rPr>
              <a:t>gabinete</a:t>
            </a:r>
            <a:r>
              <a:rPr lang="en-US" sz="1200" b="1" i="1" dirty="0">
                <a:latin typeface="Arial"/>
                <a:ea typeface="Calibri"/>
                <a:cs typeface="Arial"/>
                <a:sym typeface="Calibri"/>
              </a:rPr>
              <a:t> </a:t>
            </a:r>
            <a:r>
              <a:rPr lang="en-US" sz="1200" b="1" i="1" dirty="0" err="1">
                <a:latin typeface="Arial"/>
                <a:ea typeface="Calibri"/>
                <a:cs typeface="Arial"/>
                <a:sym typeface="Calibri"/>
              </a:rPr>
              <a:t>distrital</a:t>
            </a:r>
            <a:r>
              <a:rPr lang="en-US" sz="1200" b="1" i="1" dirty="0">
                <a:latin typeface="Arial"/>
                <a:ea typeface="Calibri"/>
                <a:cs typeface="Arial"/>
                <a:sym typeface="Calibri"/>
              </a:rPr>
              <a:t> </a:t>
            </a:r>
            <a:r>
              <a:rPr lang="en-US" sz="1200" b="1" i="1" dirty="0" err="1">
                <a:latin typeface="Arial"/>
                <a:ea typeface="Calibri"/>
                <a:cs typeface="Arial"/>
                <a:sym typeface="Calibri"/>
              </a:rPr>
              <a:t>já</a:t>
            </a:r>
            <a:r>
              <a:rPr lang="en-US" sz="1200" b="1" i="1" dirty="0">
                <a:latin typeface="Arial"/>
                <a:ea typeface="Calibri"/>
                <a:cs typeface="Arial"/>
                <a:sym typeface="Calibri"/>
              </a:rPr>
              <a:t> </a:t>
            </a:r>
            <a:r>
              <a:rPr lang="en-US" sz="1200" b="1" i="1" dirty="0" err="1">
                <a:latin typeface="Arial"/>
                <a:ea typeface="Calibri"/>
                <a:cs typeface="Arial"/>
                <a:sym typeface="Calibri"/>
              </a:rPr>
              <a:t>efectuaram</a:t>
            </a:r>
            <a:r>
              <a:rPr lang="en-US" sz="1200" b="1" i="1" dirty="0">
                <a:latin typeface="Arial"/>
                <a:ea typeface="Calibri"/>
                <a:cs typeface="Arial"/>
                <a:sym typeface="Calibri"/>
              </a:rPr>
              <a:t> </a:t>
            </a:r>
            <a:r>
              <a:rPr lang="en-US" sz="1200" b="1" i="1" dirty="0" err="1">
                <a:latin typeface="Arial"/>
                <a:ea typeface="Calibri"/>
                <a:cs typeface="Arial"/>
                <a:sym typeface="Calibri"/>
              </a:rPr>
              <a:t>vigilância</a:t>
            </a:r>
            <a:r>
              <a:rPr lang="en-US" sz="1200" b="1" i="1" dirty="0">
                <a:latin typeface="Arial"/>
                <a:ea typeface="Calibri"/>
                <a:cs typeface="Arial"/>
                <a:sym typeface="Calibri"/>
              </a:rPr>
              <a:t> </a:t>
            </a:r>
            <a:r>
              <a:rPr lang="en-US" sz="1200" b="1" i="1" dirty="0" err="1">
                <a:latin typeface="Arial"/>
                <a:ea typeface="Calibri"/>
                <a:cs typeface="Arial"/>
                <a:sym typeface="Calibri"/>
              </a:rPr>
              <a:t>ativa</a:t>
            </a:r>
            <a:r>
              <a:rPr lang="en-US" sz="1200" b="1" i="1" dirty="0">
                <a:latin typeface="Arial"/>
                <a:ea typeface="Calibri"/>
                <a:cs typeface="Arial"/>
                <a:sym typeface="Calibri"/>
              </a:rPr>
              <a:t>? </a:t>
            </a:r>
            <a:r>
              <a:rPr lang="en-US" sz="1200" b="1" i="1" dirty="0" err="1">
                <a:latin typeface="Arial"/>
                <a:ea typeface="Calibri"/>
                <a:cs typeface="Arial"/>
                <a:sym typeface="Calibri"/>
              </a:rPr>
              <a:t>Quando</a:t>
            </a:r>
            <a:r>
              <a:rPr lang="en-US" sz="1200" b="1" i="1" dirty="0">
                <a:latin typeface="Arial"/>
                <a:ea typeface="Calibri"/>
                <a:cs typeface="Arial"/>
                <a:sym typeface="Calibri"/>
              </a:rPr>
              <a:t> e para que </a:t>
            </a:r>
            <a:r>
              <a:rPr lang="en-US" sz="1200" b="1" i="1" dirty="0" err="1">
                <a:latin typeface="Arial"/>
                <a:ea typeface="Calibri"/>
                <a:cs typeface="Arial"/>
                <a:sym typeface="Calibri"/>
              </a:rPr>
              <a:t>doença</a:t>
            </a:r>
            <a:r>
              <a:rPr lang="en-US" sz="1200" b="1" i="1" dirty="0">
                <a:latin typeface="Arial"/>
                <a:ea typeface="Calibri"/>
                <a:cs typeface="Arial"/>
                <a:sym typeface="Calibri"/>
              </a:rPr>
              <a:t>(s)?</a:t>
            </a:r>
            <a:endParaRPr lang="en-US" sz="1200" b="1" i="1" dirty="0">
              <a:latin typeface="Arial"/>
              <a:ea typeface="Times New Roman"/>
              <a:cs typeface="Arial"/>
              <a:sym typeface="Times New Roman"/>
            </a:endParaRPr>
          </a:p>
          <a:p>
            <a:pPr marL="628650" marR="0" lvl="1" indent="-171450" algn="l" rtl="0">
              <a:spcBef>
                <a:spcPts val="0"/>
              </a:spcBef>
              <a:spcAft>
                <a:spcPts val="0"/>
              </a:spcAft>
              <a:buFont typeface="Courier New" panose="02070309020205020404" pitchFamily="49" charset="0"/>
              <a:buChar char="o"/>
            </a:pPr>
            <a:r>
              <a:rPr lang="en-US" sz="1200" b="1" i="1" dirty="0" err="1">
                <a:latin typeface="Arial"/>
                <a:ea typeface="Calibri"/>
                <a:cs typeface="Arial"/>
                <a:sym typeface="Calibri"/>
              </a:rPr>
              <a:t>Pergunta</a:t>
            </a:r>
            <a:r>
              <a:rPr lang="en-US" sz="1200" b="1" i="1" dirty="0">
                <a:latin typeface="Arial"/>
                <a:ea typeface="Calibri"/>
                <a:cs typeface="Arial"/>
                <a:sym typeface="Calibri"/>
              </a:rPr>
              <a:t> 5: Como é que </a:t>
            </a:r>
            <a:r>
              <a:rPr lang="en-US" sz="1200" b="1" i="1" dirty="0" err="1">
                <a:latin typeface="Arial"/>
                <a:ea typeface="Calibri"/>
                <a:cs typeface="Arial"/>
                <a:sym typeface="Calibri"/>
              </a:rPr>
              <a:t>comunica</a:t>
            </a:r>
            <a:r>
              <a:rPr lang="en-US" sz="1200" b="1" i="1" dirty="0">
                <a:latin typeface="Arial"/>
                <a:ea typeface="Calibri"/>
                <a:cs typeface="Arial"/>
                <a:sym typeface="Calibri"/>
              </a:rPr>
              <a:t> </a:t>
            </a:r>
            <a:r>
              <a:rPr lang="en-US" sz="1200" b="1" i="1" dirty="0" err="1">
                <a:latin typeface="Arial"/>
                <a:ea typeface="Calibri"/>
                <a:cs typeface="Arial"/>
                <a:sym typeface="Calibri"/>
              </a:rPr>
              <a:t>os</a:t>
            </a:r>
            <a:r>
              <a:rPr lang="en-US" sz="1200" b="1" i="1" dirty="0">
                <a:latin typeface="Arial"/>
                <a:ea typeface="Calibri"/>
                <a:cs typeface="Arial"/>
                <a:sym typeface="Calibri"/>
              </a:rPr>
              <a:t> dados </a:t>
            </a:r>
            <a:r>
              <a:rPr lang="en-US" sz="1200" b="1" i="1" dirty="0" err="1">
                <a:latin typeface="Arial"/>
                <a:ea typeface="Calibri"/>
                <a:cs typeface="Arial"/>
                <a:sym typeface="Calibri"/>
              </a:rPr>
              <a:t>semanais</a:t>
            </a:r>
            <a:r>
              <a:rPr lang="en-US" sz="1200" b="1" i="1" dirty="0">
                <a:latin typeface="Arial"/>
                <a:ea typeface="Calibri"/>
                <a:cs typeface="Arial"/>
                <a:sym typeface="Calibri"/>
              </a:rPr>
              <a:t> </a:t>
            </a:r>
            <a:r>
              <a:rPr lang="en-US" sz="1200" b="1" i="1" dirty="0" err="1">
                <a:latin typeface="Arial"/>
                <a:ea typeface="Calibri"/>
                <a:cs typeface="Arial"/>
                <a:sym typeface="Calibri"/>
              </a:rPr>
              <a:t>ao</a:t>
            </a:r>
            <a:r>
              <a:rPr lang="en-US" sz="1200" b="1" i="1" dirty="0">
                <a:latin typeface="Arial"/>
                <a:ea typeface="Calibri"/>
                <a:cs typeface="Arial"/>
                <a:sym typeface="Calibri"/>
              </a:rPr>
              <a:t> </a:t>
            </a:r>
            <a:r>
              <a:rPr lang="en-US" sz="1200" b="1" i="1" dirty="0" err="1">
                <a:latin typeface="Arial"/>
                <a:ea typeface="Calibri"/>
                <a:cs typeface="Arial"/>
                <a:sym typeface="Calibri"/>
              </a:rPr>
              <a:t>nível</a:t>
            </a:r>
            <a:r>
              <a:rPr lang="en-US" sz="1200" b="1" i="1" dirty="0">
                <a:latin typeface="Arial"/>
                <a:ea typeface="Calibri"/>
                <a:cs typeface="Arial"/>
                <a:sym typeface="Calibri"/>
              </a:rPr>
              <a:t> </a:t>
            </a:r>
            <a:r>
              <a:rPr lang="en-US" sz="1200" b="1" i="1" dirty="0" err="1">
                <a:latin typeface="Arial"/>
                <a:ea typeface="Calibri"/>
                <a:cs typeface="Arial"/>
                <a:sym typeface="Calibri"/>
              </a:rPr>
              <a:t>seguinte</a:t>
            </a:r>
            <a:r>
              <a:rPr lang="en-US" sz="1200" b="1" i="1" dirty="0">
                <a:latin typeface="Arial"/>
                <a:ea typeface="Calibri"/>
                <a:cs typeface="Arial"/>
                <a:sym typeface="Calibri"/>
              </a:rPr>
              <a:t> </a:t>
            </a:r>
            <a:r>
              <a:rPr lang="en-US" sz="1200" b="1" i="1" dirty="0" err="1">
                <a:latin typeface="Arial"/>
                <a:ea typeface="Calibri"/>
                <a:cs typeface="Arial"/>
                <a:sym typeface="Calibri"/>
              </a:rPr>
              <a:t>ou</a:t>
            </a:r>
            <a:r>
              <a:rPr lang="en-US" sz="1200" b="1" i="1" dirty="0">
                <a:latin typeface="Arial"/>
                <a:ea typeface="Calibri"/>
                <a:cs typeface="Arial"/>
                <a:sym typeface="Calibri"/>
              </a:rPr>
              <a:t> a outros </a:t>
            </a:r>
            <a:r>
              <a:rPr lang="en-US" sz="1200" b="1" i="1" dirty="0" err="1">
                <a:latin typeface="Arial"/>
                <a:ea typeface="Calibri"/>
                <a:cs typeface="Arial"/>
                <a:sym typeface="Calibri"/>
              </a:rPr>
              <a:t>sectores</a:t>
            </a:r>
            <a:r>
              <a:rPr lang="en-US" sz="1200" b="1" i="1" dirty="0">
                <a:latin typeface="Arial"/>
                <a:ea typeface="Calibri"/>
                <a:cs typeface="Arial"/>
                <a:sym typeface="Calibri"/>
              </a:rPr>
              <a:t> (</a:t>
            </a:r>
            <a:r>
              <a:rPr lang="en-US" sz="1200" b="1" i="1" dirty="0" err="1">
                <a:latin typeface="Arial"/>
                <a:ea typeface="Calibri"/>
                <a:cs typeface="Arial"/>
                <a:sym typeface="Calibri"/>
              </a:rPr>
              <a:t>por</a:t>
            </a:r>
            <a:r>
              <a:rPr lang="en-US" sz="1200" b="1" i="1" dirty="0">
                <a:latin typeface="Arial"/>
                <a:ea typeface="Calibri"/>
                <a:cs typeface="Arial"/>
                <a:sym typeface="Calibri"/>
              </a:rPr>
              <a:t> </a:t>
            </a:r>
            <a:r>
              <a:rPr lang="en-US" sz="1200" b="1" i="1" dirty="0" err="1">
                <a:latin typeface="Arial"/>
                <a:ea typeface="Calibri"/>
                <a:cs typeface="Arial"/>
                <a:sym typeface="Calibri"/>
              </a:rPr>
              <a:t>exemplo</a:t>
            </a:r>
            <a:r>
              <a:rPr lang="en-US" sz="1200" b="1" i="1" dirty="0">
                <a:latin typeface="Arial"/>
                <a:ea typeface="Calibri"/>
                <a:cs typeface="Arial"/>
                <a:sym typeface="Calibri"/>
              </a:rPr>
              <a:t>, </a:t>
            </a:r>
            <a:r>
              <a:rPr lang="en-US" sz="1200" b="1" i="1" dirty="0" err="1">
                <a:latin typeface="Arial"/>
                <a:ea typeface="Calibri"/>
                <a:cs typeface="Arial"/>
                <a:sym typeface="Calibri"/>
              </a:rPr>
              <a:t>saúde</a:t>
            </a:r>
            <a:r>
              <a:rPr lang="en-US" sz="1200" b="1" i="1" dirty="0">
                <a:latin typeface="Arial"/>
                <a:ea typeface="Calibri"/>
                <a:cs typeface="Arial"/>
                <a:sym typeface="Calibri"/>
              </a:rPr>
              <a:t> animal). </a:t>
            </a:r>
            <a:r>
              <a:rPr lang="en-US" sz="1200" b="1" i="1" dirty="0" err="1">
                <a:latin typeface="Arial"/>
                <a:ea typeface="Calibri"/>
                <a:cs typeface="Arial"/>
                <a:sym typeface="Calibri"/>
              </a:rPr>
              <a:t>Não</a:t>
            </a:r>
            <a:r>
              <a:rPr lang="en-US" sz="1200" b="1" i="1" dirty="0">
                <a:latin typeface="Arial"/>
                <a:ea typeface="Calibri"/>
                <a:cs typeface="Arial"/>
                <a:sym typeface="Calibri"/>
              </a:rPr>
              <a:t> </a:t>
            </a:r>
            <a:r>
              <a:rPr lang="en-US" sz="1200" b="1" i="1" dirty="0" err="1">
                <a:latin typeface="Arial"/>
                <a:ea typeface="Calibri"/>
                <a:cs typeface="Arial"/>
                <a:sym typeface="Calibri"/>
              </a:rPr>
              <a:t>esquecer</a:t>
            </a:r>
            <a:r>
              <a:rPr lang="en-US" sz="1200" b="1" i="1" dirty="0">
                <a:latin typeface="Arial"/>
                <a:ea typeface="Calibri"/>
                <a:cs typeface="Arial"/>
                <a:sym typeface="Calibri"/>
              </a:rPr>
              <a:t> que </a:t>
            </a:r>
            <a:r>
              <a:rPr lang="en-US" sz="1200" b="1" i="1" dirty="0" err="1">
                <a:latin typeface="Arial"/>
                <a:ea typeface="Calibri"/>
                <a:cs typeface="Arial"/>
                <a:sym typeface="Calibri"/>
              </a:rPr>
              <a:t>isto</a:t>
            </a:r>
            <a:r>
              <a:rPr lang="en-US" sz="1200" b="1" i="1" dirty="0">
                <a:latin typeface="Arial"/>
                <a:ea typeface="Calibri"/>
                <a:cs typeface="Arial"/>
                <a:sym typeface="Calibri"/>
              </a:rPr>
              <a:t> </a:t>
            </a:r>
            <a:r>
              <a:rPr lang="en-US" sz="1200" b="1" i="1" dirty="0" err="1">
                <a:latin typeface="Arial"/>
                <a:ea typeface="Calibri"/>
                <a:cs typeface="Arial"/>
                <a:sym typeface="Calibri"/>
              </a:rPr>
              <a:t>inclui</a:t>
            </a:r>
            <a:r>
              <a:rPr lang="en-US" sz="1200" b="1" i="1" dirty="0">
                <a:latin typeface="Arial"/>
                <a:ea typeface="Calibri"/>
                <a:cs typeface="Arial"/>
                <a:sym typeface="Calibri"/>
              </a:rPr>
              <a:t> </a:t>
            </a:r>
            <a:r>
              <a:rPr lang="en-US" sz="1200" b="1" i="1" dirty="0" err="1">
                <a:latin typeface="Arial"/>
                <a:ea typeface="Calibri"/>
                <a:cs typeface="Arial"/>
                <a:sym typeface="Calibri"/>
              </a:rPr>
              <a:t>métodos</a:t>
            </a:r>
            <a:r>
              <a:rPr lang="en-US" sz="1200" b="1" i="1" dirty="0">
                <a:latin typeface="Arial"/>
                <a:ea typeface="Calibri"/>
                <a:cs typeface="Arial"/>
                <a:sym typeface="Calibri"/>
              </a:rPr>
              <a:t> de </a:t>
            </a:r>
            <a:r>
              <a:rPr lang="en-US" sz="1200" b="1" i="1" dirty="0" err="1">
                <a:latin typeface="Arial"/>
                <a:ea typeface="Calibri"/>
                <a:cs typeface="Arial"/>
                <a:sym typeface="Calibri"/>
              </a:rPr>
              <a:t>comunicação</a:t>
            </a:r>
            <a:r>
              <a:rPr lang="en-US" sz="1200" b="1" i="1" dirty="0">
                <a:latin typeface="Arial"/>
                <a:ea typeface="Calibri"/>
                <a:cs typeface="Arial"/>
                <a:sym typeface="Calibri"/>
              </a:rPr>
              <a:t> e </a:t>
            </a:r>
            <a:r>
              <a:rPr lang="en-US" sz="1200" b="1" i="1" dirty="0" err="1">
                <a:latin typeface="Arial"/>
                <a:ea typeface="Calibri"/>
                <a:cs typeface="Arial"/>
                <a:sym typeface="Calibri"/>
              </a:rPr>
              <a:t>quaisquer</a:t>
            </a:r>
            <a:r>
              <a:rPr lang="en-US" sz="1200" b="1" i="1" dirty="0">
                <a:latin typeface="Arial"/>
                <a:ea typeface="Calibri"/>
                <a:cs typeface="Arial"/>
                <a:sym typeface="Calibri"/>
              </a:rPr>
              <a:t> </a:t>
            </a:r>
            <a:r>
              <a:rPr lang="en-US" sz="1200" b="1" i="1" dirty="0" err="1">
                <a:latin typeface="Arial"/>
                <a:ea typeface="Calibri"/>
                <a:cs typeface="Arial"/>
                <a:sym typeface="Calibri"/>
              </a:rPr>
              <a:t>formulários</a:t>
            </a:r>
            <a:r>
              <a:rPr lang="en-US" sz="1200" b="1" i="1" dirty="0">
                <a:latin typeface="Arial"/>
                <a:ea typeface="Calibri"/>
                <a:cs typeface="Arial"/>
                <a:sym typeface="Calibri"/>
              </a:rPr>
              <a:t> </a:t>
            </a:r>
            <a:r>
              <a:rPr lang="en-US" sz="1200" b="1" i="1" dirty="0" err="1">
                <a:latin typeface="Arial"/>
                <a:ea typeface="Calibri"/>
                <a:cs typeface="Arial"/>
                <a:sym typeface="Calibri"/>
              </a:rPr>
              <a:t>normalizados</a:t>
            </a:r>
            <a:r>
              <a:rPr lang="en-US" sz="1200" b="1" i="1" dirty="0">
                <a:latin typeface="Arial"/>
                <a:ea typeface="Calibri"/>
                <a:cs typeface="Arial"/>
                <a:sym typeface="Calibri"/>
              </a:rPr>
              <a:t>.</a:t>
            </a:r>
            <a:endParaRPr lang="en-US" sz="1200" b="1" i="1" dirty="0">
              <a:latin typeface="Arial"/>
              <a:ea typeface="Times New Roman"/>
              <a:cs typeface="Arial"/>
              <a:sym typeface="Times New Roman"/>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200" b="1" u="sng" dirty="0">
              <a:latin typeface="Arial" panose="020B0604020202020204" pitchFamily="34" charset="0"/>
              <a:ea typeface="Times New Roman"/>
              <a:cs typeface="Arial" panose="020B0604020202020204" pitchFamily="34" charset="0"/>
              <a:sym typeface="Times New Roman"/>
            </a:endParaRPr>
          </a:p>
          <a:p>
            <a:pPr marL="171450" marR="0" lvl="0" indent="-171450" algn="l" defTabSz="914400" rtl="0" eaLnBrk="1" fontAlgn="auto" latinLnBrk="0" hangingPunct="1">
              <a:lnSpc>
                <a:spcPct val="107000"/>
              </a:lnSpc>
              <a:spcBef>
                <a:spcPts val="0"/>
              </a:spcBef>
              <a:spcAft>
                <a:spcPts val="0"/>
              </a:spcAft>
              <a:buClrTx/>
              <a:buSzTx/>
              <a:buFont typeface="Wingdings" panose="05000000000000000000" pitchFamily="2" charset="2"/>
              <a:buChar char="v"/>
              <a:tabLst/>
              <a:defRPr/>
            </a:pPr>
            <a:r>
              <a:rPr lang="en-US" sz="1200" b="1" i="1" u="none" dirty="0" err="1">
                <a:latin typeface="Arial"/>
                <a:ea typeface="Times New Roman"/>
                <a:cs typeface="Arial"/>
                <a:sym typeface="Times New Roman"/>
              </a:rPr>
              <a:t>Pergunta</a:t>
            </a:r>
            <a:r>
              <a:rPr lang="en-US" sz="1200" b="1" i="1" u="none" dirty="0">
                <a:latin typeface="Arial"/>
                <a:ea typeface="Times New Roman"/>
                <a:cs typeface="Arial"/>
                <a:sym typeface="Times New Roman"/>
              </a:rPr>
              <a:t> 6 - Debate </a:t>
            </a:r>
            <a:r>
              <a:rPr lang="en-US" sz="1200" b="1" i="1" dirty="0">
                <a:latin typeface="Arial"/>
                <a:cs typeface="Arial"/>
                <a:sym typeface="Times New Roman"/>
              </a:rPr>
              <a:t>(</a:t>
            </a:r>
            <a:r>
              <a:rPr lang="en-US" sz="1200" b="1" i="1" dirty="0">
                <a:latin typeface="Arial"/>
                <a:ea typeface="Times New Roman"/>
                <a:cs typeface="Arial"/>
                <a:sym typeface="Times New Roman"/>
              </a:rPr>
              <a:t>15 </a:t>
            </a:r>
            <a:r>
              <a:rPr lang="en-US" sz="1200" b="1" i="1" dirty="0" err="1">
                <a:latin typeface="Arial"/>
                <a:ea typeface="Times New Roman"/>
                <a:cs typeface="Arial"/>
                <a:sym typeface="Times New Roman"/>
              </a:rPr>
              <a:t>minutos</a:t>
            </a:r>
            <a:r>
              <a:rPr lang="en-US" sz="1200" b="1" i="1" dirty="0">
                <a:latin typeface="Arial"/>
                <a:ea typeface="Times New Roman"/>
                <a:cs typeface="Arial"/>
                <a:sym typeface="Times New Roman"/>
              </a:rPr>
              <a:t>):</a:t>
            </a:r>
            <a:endParaRPr lang="en-US" sz="1200" b="1" u="none" dirty="0">
              <a:latin typeface="Arial"/>
              <a:ea typeface="Times New Roman"/>
              <a:cs typeface="Arial"/>
              <a:sym typeface="Times New Roman"/>
            </a:endParaRPr>
          </a:p>
          <a:p>
            <a:pPr marL="628650" marR="0" lvl="1" indent="-171450" algn="l" rtl="0">
              <a:lnSpc>
                <a:spcPct val="107000"/>
              </a:lnSpc>
              <a:spcBef>
                <a:spcPts val="0"/>
              </a:spcBef>
              <a:spcAft>
                <a:spcPts val="0"/>
              </a:spcAft>
              <a:buFont typeface="Courier New" panose="02070309020205020404" pitchFamily="49" charset="0"/>
              <a:buChar char="o"/>
            </a:pPr>
            <a:r>
              <a:rPr lang="en-US" sz="1200" b="1" i="1" dirty="0" err="1">
                <a:latin typeface="Arial"/>
                <a:ea typeface="Times New Roman"/>
                <a:cs typeface="Arial"/>
                <a:sym typeface="Times New Roman"/>
              </a:rPr>
              <a:t>Discutir</a:t>
            </a:r>
            <a:r>
              <a:rPr lang="en-US" sz="1200" b="1" i="1" dirty="0">
                <a:latin typeface="Arial"/>
                <a:ea typeface="Times New Roman"/>
                <a:cs typeface="Arial"/>
                <a:sym typeface="Times New Roman"/>
              </a:rPr>
              <a:t> </a:t>
            </a:r>
            <a:r>
              <a:rPr lang="en-US" sz="1200" b="1" i="1" dirty="0" err="1">
                <a:latin typeface="Arial"/>
                <a:ea typeface="Times New Roman"/>
                <a:cs typeface="Arial"/>
                <a:sym typeface="Times New Roman"/>
              </a:rPr>
              <a:t>em</a:t>
            </a:r>
            <a:r>
              <a:rPr lang="en-US" sz="1200" b="1" i="1" dirty="0">
                <a:latin typeface="Arial"/>
                <a:ea typeface="Times New Roman"/>
                <a:cs typeface="Arial"/>
                <a:sym typeface="Times New Roman"/>
              </a:rPr>
              <a:t> </a:t>
            </a:r>
            <a:r>
              <a:rPr lang="en-US" sz="1200" b="1" i="1" dirty="0" err="1">
                <a:latin typeface="Arial"/>
                <a:ea typeface="Times New Roman"/>
                <a:cs typeface="Arial"/>
                <a:sym typeface="Times New Roman"/>
              </a:rPr>
              <a:t>grupo</a:t>
            </a:r>
            <a:r>
              <a:rPr lang="en-US" sz="1200" b="1" i="1" dirty="0">
                <a:latin typeface="Arial"/>
                <a:ea typeface="Times New Roman"/>
                <a:cs typeface="Arial"/>
                <a:sym typeface="Times New Roman"/>
              </a:rPr>
              <a:t> as </a:t>
            </a:r>
            <a:r>
              <a:rPr lang="en-US" sz="1200" b="1" i="1" dirty="0" err="1">
                <a:latin typeface="Arial"/>
                <a:ea typeface="Times New Roman"/>
                <a:cs typeface="Arial"/>
                <a:sym typeface="Times New Roman"/>
              </a:rPr>
              <a:t>diferenças</a:t>
            </a:r>
            <a:r>
              <a:rPr lang="en-US" sz="1200" b="1" i="1" dirty="0">
                <a:latin typeface="Arial"/>
                <a:ea typeface="Times New Roman"/>
                <a:cs typeface="Arial"/>
                <a:sym typeface="Times New Roman"/>
              </a:rPr>
              <a:t> entre as </a:t>
            </a:r>
            <a:r>
              <a:rPr lang="en-US" sz="1200" b="1" i="1" dirty="0" err="1">
                <a:latin typeface="Arial"/>
                <a:ea typeface="Times New Roman"/>
                <a:cs typeface="Arial"/>
                <a:sym typeface="Times New Roman"/>
              </a:rPr>
              <a:t>notificações</a:t>
            </a:r>
            <a:r>
              <a:rPr lang="en-US" sz="1200" b="1" i="1" dirty="0">
                <a:latin typeface="Arial"/>
                <a:ea typeface="Times New Roman"/>
                <a:cs typeface="Arial"/>
                <a:sym typeface="Times New Roman"/>
              </a:rPr>
              <a:t> de </a:t>
            </a:r>
            <a:r>
              <a:rPr lang="en-US" sz="1200" b="1" i="1" dirty="0" err="1">
                <a:latin typeface="Arial"/>
                <a:ea typeface="Times New Roman"/>
                <a:cs typeface="Arial"/>
                <a:sym typeface="Times New Roman"/>
              </a:rPr>
              <a:t>doenças</a:t>
            </a:r>
            <a:r>
              <a:rPr lang="en-US" sz="1200" b="1" i="1" dirty="0">
                <a:latin typeface="Arial"/>
                <a:ea typeface="Times New Roman"/>
                <a:cs typeface="Arial"/>
                <a:sym typeface="Times New Roman"/>
              </a:rPr>
              <a:t> </a:t>
            </a:r>
            <a:r>
              <a:rPr lang="en-US" sz="1200" b="1" i="1" dirty="0" err="1">
                <a:latin typeface="Arial"/>
                <a:ea typeface="Times New Roman"/>
                <a:cs typeface="Arial"/>
                <a:sym typeface="Times New Roman"/>
              </a:rPr>
              <a:t>específicas</a:t>
            </a:r>
            <a:r>
              <a:rPr lang="en-US" sz="1200" b="1" i="1" dirty="0">
                <a:latin typeface="Arial"/>
                <a:ea typeface="Times New Roman"/>
                <a:cs typeface="Arial"/>
                <a:sym typeface="Times New Roman"/>
              </a:rPr>
              <a:t> </a:t>
            </a:r>
            <a:r>
              <a:rPr lang="en-US" sz="1200" b="1" i="1" dirty="0" err="1">
                <a:latin typeface="Arial"/>
                <a:ea typeface="Times New Roman"/>
                <a:cs typeface="Arial"/>
                <a:sym typeface="Times New Roman"/>
              </a:rPr>
              <a:t>nos</a:t>
            </a:r>
            <a:r>
              <a:rPr lang="en-US" sz="1200" b="1" i="1" dirty="0">
                <a:latin typeface="Arial"/>
                <a:ea typeface="Times New Roman"/>
                <a:cs typeface="Arial"/>
                <a:sym typeface="Times New Roman"/>
              </a:rPr>
              <a:t> </a:t>
            </a:r>
            <a:r>
              <a:rPr lang="en-US" sz="1200" b="1" i="1" dirty="0" err="1">
                <a:latin typeface="Arial"/>
                <a:ea typeface="Times New Roman"/>
                <a:cs typeface="Arial"/>
                <a:sym typeface="Times New Roman"/>
              </a:rPr>
              <a:t>seres</a:t>
            </a:r>
            <a:r>
              <a:rPr lang="en-US" sz="1200" b="1" i="1" dirty="0">
                <a:latin typeface="Arial"/>
                <a:ea typeface="Times New Roman"/>
                <a:cs typeface="Arial"/>
                <a:sym typeface="Times New Roman"/>
              </a:rPr>
              <a:t> </a:t>
            </a:r>
            <a:r>
              <a:rPr lang="en-US" sz="1200" b="1" i="1" dirty="0" err="1">
                <a:latin typeface="Arial"/>
                <a:ea typeface="Times New Roman"/>
                <a:cs typeface="Arial"/>
                <a:sym typeface="Times New Roman"/>
              </a:rPr>
              <a:t>humanos</a:t>
            </a:r>
            <a:r>
              <a:rPr lang="en-US" sz="1200" b="1" i="1" dirty="0">
                <a:latin typeface="Arial"/>
                <a:ea typeface="Times New Roman"/>
                <a:cs typeface="Arial"/>
                <a:sym typeface="Times New Roman"/>
              </a:rPr>
              <a:t>, </a:t>
            </a:r>
            <a:r>
              <a:rPr lang="en-US" sz="1200" b="1" i="1" dirty="0" err="1">
                <a:latin typeface="Arial"/>
                <a:ea typeface="Times New Roman"/>
                <a:cs typeface="Arial"/>
                <a:sym typeface="Times New Roman"/>
              </a:rPr>
              <a:t>nos</a:t>
            </a:r>
            <a:r>
              <a:rPr lang="en-US" sz="1200" b="1" i="1" dirty="0">
                <a:latin typeface="Arial"/>
                <a:ea typeface="Times New Roman"/>
                <a:cs typeface="Arial"/>
                <a:sym typeface="Times New Roman"/>
              </a:rPr>
              <a:t> </a:t>
            </a:r>
            <a:r>
              <a:rPr lang="en-US" sz="1200" b="1" i="1" dirty="0" err="1">
                <a:latin typeface="Arial"/>
                <a:ea typeface="Times New Roman"/>
                <a:cs typeface="Arial"/>
                <a:sym typeface="Times New Roman"/>
              </a:rPr>
              <a:t>animais</a:t>
            </a:r>
            <a:r>
              <a:rPr lang="en-US" sz="1200" b="1" i="1" dirty="0">
                <a:latin typeface="Arial"/>
                <a:ea typeface="Times New Roman"/>
                <a:cs typeface="Arial"/>
                <a:sym typeface="Times New Roman"/>
              </a:rPr>
              <a:t> e no </a:t>
            </a:r>
            <a:r>
              <a:rPr lang="en-US" sz="1200" b="1" i="1" dirty="0" err="1">
                <a:latin typeface="Arial"/>
                <a:ea typeface="Times New Roman"/>
                <a:cs typeface="Arial"/>
                <a:sym typeface="Times New Roman"/>
              </a:rPr>
              <a:t>ambiente</a:t>
            </a:r>
            <a:r>
              <a:rPr lang="en-US" sz="1200" b="1" i="1" dirty="0">
                <a:latin typeface="Arial"/>
                <a:ea typeface="Times New Roman"/>
                <a:cs typeface="Arial"/>
                <a:sym typeface="Times New Roman"/>
              </a:rPr>
              <a:t>. </a:t>
            </a:r>
            <a:r>
              <a:rPr lang="en-US" sz="1200" b="1" i="1" dirty="0" err="1">
                <a:latin typeface="Arial"/>
                <a:ea typeface="Times New Roman"/>
                <a:cs typeface="Arial"/>
                <a:sym typeface="Times New Roman"/>
              </a:rPr>
              <a:t>Selecionar</a:t>
            </a:r>
            <a:r>
              <a:rPr lang="en-US" sz="1200" b="1" i="1" dirty="0">
                <a:latin typeface="Arial"/>
                <a:ea typeface="Times New Roman"/>
                <a:cs typeface="Arial"/>
                <a:sym typeface="Times New Roman"/>
              </a:rPr>
              <a:t> 1 </a:t>
            </a:r>
            <a:r>
              <a:rPr lang="en-US" sz="1200" b="1" i="1" dirty="0" err="1">
                <a:latin typeface="Arial"/>
                <a:ea typeface="Times New Roman"/>
                <a:cs typeface="Arial"/>
                <a:sym typeface="Times New Roman"/>
              </a:rPr>
              <a:t>ou</a:t>
            </a:r>
            <a:r>
              <a:rPr lang="en-US" sz="1200" b="1" i="1" dirty="0">
                <a:latin typeface="Arial"/>
                <a:ea typeface="Times New Roman"/>
                <a:cs typeface="Arial"/>
                <a:sym typeface="Times New Roman"/>
              </a:rPr>
              <a:t> 2 </a:t>
            </a:r>
            <a:r>
              <a:rPr lang="en-US" sz="1200" b="1" i="1" dirty="0" err="1">
                <a:latin typeface="Arial"/>
                <a:ea typeface="Times New Roman"/>
                <a:cs typeface="Arial"/>
                <a:sym typeface="Times New Roman"/>
              </a:rPr>
              <a:t>doenças</a:t>
            </a:r>
            <a:r>
              <a:rPr lang="en-US" sz="1200" b="1" i="1" dirty="0">
                <a:latin typeface="Arial"/>
                <a:ea typeface="Times New Roman"/>
                <a:cs typeface="Arial"/>
                <a:sym typeface="Times New Roman"/>
              </a:rPr>
              <a:t>.</a:t>
            </a:r>
            <a:endParaRPr lang="en-US" sz="1200" b="1" i="1" dirty="0">
              <a:latin typeface="Arial"/>
              <a:ea typeface="Times New Roman"/>
              <a:cs typeface="Arial"/>
            </a:endParaRPr>
          </a:p>
          <a:p>
            <a:pPr marL="0" marR="0" lvl="0" indent="0" algn="l" rtl="0">
              <a:lnSpc>
                <a:spcPct val="107000"/>
              </a:lnSpc>
              <a:spcBef>
                <a:spcPts val="0"/>
              </a:spcBef>
              <a:spcAft>
                <a:spcPts val="0"/>
              </a:spcAft>
              <a:buNone/>
            </a:pPr>
            <a:endParaRPr lang="en-US" sz="1200" b="1" dirty="0">
              <a:solidFill>
                <a:srgbClr val="000000"/>
              </a:solidFill>
              <a:latin typeface="Arial" panose="020B0604020202020204" pitchFamily="34" charset="0"/>
              <a:ea typeface="Calibri"/>
              <a:cs typeface="Arial" panose="020B0604020202020204" pitchFamily="34" charset="0"/>
              <a:sym typeface="Calibri"/>
            </a:endParaRPr>
          </a:p>
          <a:p>
            <a:pPr marL="171450" marR="0" lvl="0" indent="-171450" algn="l" rtl="0">
              <a:lnSpc>
                <a:spcPct val="107000"/>
              </a:lnSpc>
              <a:spcBef>
                <a:spcPts val="0"/>
              </a:spcBef>
              <a:spcAft>
                <a:spcPts val="0"/>
              </a:spcAft>
              <a:buFont typeface="Wingdings" panose="05000000000000000000" pitchFamily="2" charset="2"/>
              <a:buChar char="v"/>
            </a:pPr>
            <a:r>
              <a:rPr lang="en-US" sz="1200" b="1" i="1" dirty="0" err="1">
                <a:solidFill>
                  <a:srgbClr val="000000"/>
                </a:solidFill>
                <a:latin typeface="Arial"/>
                <a:ea typeface="Calibri"/>
                <a:cs typeface="Arial"/>
                <a:sym typeface="Calibri"/>
              </a:rPr>
              <a:t>Conduza</a:t>
            </a:r>
            <a:r>
              <a:rPr lang="en-US" sz="1200" b="1" i="1" dirty="0">
                <a:solidFill>
                  <a:srgbClr val="000000"/>
                </a:solidFill>
                <a:latin typeface="Arial"/>
                <a:ea typeface="Calibri"/>
                <a:cs typeface="Arial"/>
                <a:sym typeface="Calibri"/>
              </a:rPr>
              <a:t> um debate </a:t>
            </a:r>
            <a:r>
              <a:rPr lang="en-US" sz="1200" b="1" i="1" dirty="0" err="1">
                <a:solidFill>
                  <a:srgbClr val="000000"/>
                </a:solidFill>
                <a:latin typeface="Arial"/>
                <a:ea typeface="Calibri"/>
                <a:cs typeface="Arial"/>
                <a:sym typeface="Calibri"/>
              </a:rPr>
              <a:t>utilizando</a:t>
            </a:r>
            <a:r>
              <a:rPr lang="en-US" sz="1200" b="1" i="1" dirty="0">
                <a:solidFill>
                  <a:srgbClr val="000000"/>
                </a:solidFill>
                <a:latin typeface="Arial"/>
                <a:ea typeface="Calibri"/>
                <a:cs typeface="Arial"/>
                <a:sym typeface="Calibri"/>
              </a:rPr>
              <a:t> as </a:t>
            </a:r>
            <a:r>
              <a:rPr lang="en-US" sz="1200" b="1" i="1" dirty="0" err="1">
                <a:solidFill>
                  <a:srgbClr val="000000"/>
                </a:solidFill>
                <a:latin typeface="Arial"/>
                <a:ea typeface="Calibri"/>
                <a:cs typeface="Arial"/>
                <a:sym typeface="Calibri"/>
              </a:rPr>
              <a:t>seguintes</a:t>
            </a:r>
            <a:r>
              <a:rPr lang="en-US" sz="1200" b="1" i="1" dirty="0">
                <a:solidFill>
                  <a:srgbClr val="000000"/>
                </a:solidFill>
                <a:latin typeface="Arial"/>
                <a:ea typeface="Calibri"/>
                <a:cs typeface="Arial"/>
                <a:sym typeface="Calibri"/>
              </a:rPr>
              <a:t> </a:t>
            </a:r>
            <a:r>
              <a:rPr lang="en-US" sz="1200" b="1" i="1" dirty="0" err="1">
                <a:solidFill>
                  <a:srgbClr val="000000"/>
                </a:solidFill>
                <a:latin typeface="Arial"/>
                <a:ea typeface="Calibri"/>
                <a:cs typeface="Arial"/>
                <a:sym typeface="Calibri"/>
              </a:rPr>
              <a:t>perguntas</a:t>
            </a:r>
            <a:r>
              <a:rPr lang="en-US" sz="1200" b="1" i="1" dirty="0">
                <a:solidFill>
                  <a:srgbClr val="000000"/>
                </a:solidFill>
                <a:latin typeface="Arial"/>
                <a:ea typeface="Calibri"/>
                <a:cs typeface="Arial"/>
                <a:sym typeface="Calibri"/>
              </a:rPr>
              <a:t>:</a:t>
            </a:r>
            <a:endParaRPr lang="en-US" sz="1200" b="1" i="1" dirty="0">
              <a:latin typeface="Arial"/>
              <a:ea typeface="Calibri"/>
              <a:cs typeface="Arial"/>
              <a:sym typeface="Calibri"/>
            </a:endParaRPr>
          </a:p>
          <a:p>
            <a:pPr marL="457200" indent="-171450">
              <a:buClr>
                <a:srgbClr val="000000"/>
              </a:buClr>
              <a:buSzPts val="1800"/>
              <a:buFont typeface="Courier New" panose="02070309020205020404" pitchFamily="49" charset="0"/>
              <a:buChar char="o"/>
            </a:pPr>
            <a:r>
              <a:rPr lang="en-US" sz="1200" b="1" i="0" dirty="0">
                <a:solidFill>
                  <a:srgbClr val="000000"/>
                </a:solidFill>
                <a:latin typeface="Arial"/>
                <a:ea typeface="Calibri"/>
                <a:cs typeface="Arial"/>
                <a:sym typeface="Calibri"/>
              </a:rPr>
              <a:t>As </a:t>
            </a:r>
            <a:r>
              <a:rPr lang="en-US" sz="1200" b="1" i="0" dirty="0" err="1">
                <a:solidFill>
                  <a:srgbClr val="000000"/>
                </a:solidFill>
                <a:latin typeface="Arial"/>
                <a:ea typeface="Calibri"/>
                <a:cs typeface="Arial"/>
                <a:sym typeface="Calibri"/>
              </a:rPr>
              <a:t>doenças</a:t>
            </a:r>
            <a:r>
              <a:rPr lang="en-US" sz="1200" b="1" i="0" dirty="0">
                <a:solidFill>
                  <a:srgbClr val="000000"/>
                </a:solidFill>
                <a:latin typeface="Arial"/>
                <a:ea typeface="Calibri"/>
                <a:cs typeface="Arial"/>
                <a:sym typeface="Calibri"/>
              </a:rPr>
              <a:t> de </a:t>
            </a:r>
            <a:r>
              <a:rPr lang="en-US" sz="1200" b="1" i="0" dirty="0" err="1">
                <a:solidFill>
                  <a:srgbClr val="000000"/>
                </a:solidFill>
                <a:latin typeface="Arial"/>
                <a:ea typeface="Calibri"/>
                <a:cs typeface="Arial"/>
                <a:sym typeface="Calibri"/>
              </a:rPr>
              <a:t>alta</a:t>
            </a:r>
            <a:r>
              <a:rPr lang="en-US" sz="1200" b="1" i="0" dirty="0">
                <a:solidFill>
                  <a:srgbClr val="000000"/>
                </a:solidFill>
                <a:latin typeface="Arial"/>
                <a:ea typeface="Calibri"/>
                <a:cs typeface="Arial"/>
                <a:sym typeface="Calibri"/>
              </a:rPr>
              <a:t> </a:t>
            </a:r>
            <a:r>
              <a:rPr lang="en-US" sz="1200" b="1" i="0" dirty="0" err="1">
                <a:solidFill>
                  <a:srgbClr val="000000"/>
                </a:solidFill>
                <a:latin typeface="Arial"/>
                <a:ea typeface="Calibri"/>
                <a:cs typeface="Arial"/>
                <a:sym typeface="Calibri"/>
              </a:rPr>
              <a:t>prioridade</a:t>
            </a:r>
            <a:r>
              <a:rPr lang="en-US" sz="1200" b="1" i="0" dirty="0">
                <a:solidFill>
                  <a:srgbClr val="000000"/>
                </a:solidFill>
                <a:latin typeface="Arial"/>
                <a:ea typeface="Calibri"/>
                <a:cs typeface="Arial"/>
                <a:sym typeface="Calibri"/>
              </a:rPr>
              <a:t> </a:t>
            </a:r>
            <a:r>
              <a:rPr lang="en-US" sz="1200" b="1" i="0" dirty="0" err="1">
                <a:solidFill>
                  <a:srgbClr val="000000"/>
                </a:solidFill>
                <a:latin typeface="Arial"/>
                <a:ea typeface="Calibri"/>
                <a:cs typeface="Arial"/>
                <a:sym typeface="Calibri"/>
              </a:rPr>
              <a:t>são</a:t>
            </a:r>
            <a:r>
              <a:rPr lang="en-US" sz="1200" b="1" i="0" dirty="0">
                <a:solidFill>
                  <a:srgbClr val="000000"/>
                </a:solidFill>
                <a:latin typeface="Arial"/>
                <a:ea typeface="Calibri"/>
                <a:cs typeface="Arial"/>
                <a:sym typeface="Calibri"/>
              </a:rPr>
              <a:t> </a:t>
            </a:r>
            <a:r>
              <a:rPr lang="en-US" sz="1200" b="1" i="0" dirty="0" err="1">
                <a:solidFill>
                  <a:srgbClr val="000000"/>
                </a:solidFill>
                <a:latin typeface="Arial"/>
                <a:ea typeface="Calibri"/>
                <a:cs typeface="Arial"/>
                <a:sym typeface="Calibri"/>
              </a:rPr>
              <a:t>semelhantes</a:t>
            </a:r>
            <a:r>
              <a:rPr lang="en-US" sz="1200" b="1" i="0" dirty="0">
                <a:solidFill>
                  <a:srgbClr val="000000"/>
                </a:solidFill>
                <a:latin typeface="Arial"/>
                <a:ea typeface="Calibri"/>
                <a:cs typeface="Arial"/>
                <a:sym typeface="Calibri"/>
              </a:rPr>
              <a:t> </a:t>
            </a:r>
            <a:r>
              <a:rPr lang="en-US" sz="1200" b="1" i="0" dirty="0" err="1">
                <a:solidFill>
                  <a:srgbClr val="000000"/>
                </a:solidFill>
                <a:latin typeface="Arial"/>
                <a:ea typeface="Calibri"/>
                <a:cs typeface="Arial"/>
                <a:sym typeface="Calibri"/>
              </a:rPr>
              <a:t>em</a:t>
            </a:r>
            <a:r>
              <a:rPr lang="en-US" sz="1200" b="1" i="0" dirty="0">
                <a:solidFill>
                  <a:srgbClr val="000000"/>
                </a:solidFill>
                <a:latin typeface="Arial"/>
                <a:ea typeface="Calibri"/>
                <a:cs typeface="Arial"/>
                <a:sym typeface="Calibri"/>
              </a:rPr>
              <a:t> </a:t>
            </a:r>
            <a:r>
              <a:rPr lang="en-US" sz="1200" b="1" i="0" dirty="0" err="1">
                <a:solidFill>
                  <a:srgbClr val="000000"/>
                </a:solidFill>
                <a:latin typeface="Arial"/>
                <a:ea typeface="Calibri"/>
                <a:cs typeface="Arial"/>
                <a:sym typeface="Calibri"/>
              </a:rPr>
              <a:t>todas</a:t>
            </a:r>
            <a:r>
              <a:rPr lang="en-US" sz="1200" b="1" i="0" dirty="0">
                <a:solidFill>
                  <a:srgbClr val="000000"/>
                </a:solidFill>
                <a:latin typeface="Arial"/>
                <a:ea typeface="Calibri"/>
                <a:cs typeface="Arial"/>
                <a:sym typeface="Calibri"/>
              </a:rPr>
              <a:t> as </a:t>
            </a:r>
            <a:r>
              <a:rPr lang="en-US" sz="1200" b="1" i="0" dirty="0" err="1">
                <a:solidFill>
                  <a:srgbClr val="000000"/>
                </a:solidFill>
                <a:latin typeface="Arial"/>
                <a:ea typeface="Calibri"/>
                <a:cs typeface="Arial"/>
                <a:sym typeface="Calibri"/>
              </a:rPr>
              <a:t>regiões</a:t>
            </a:r>
            <a:r>
              <a:rPr lang="en-US" sz="1200" b="1" i="0" dirty="0">
                <a:solidFill>
                  <a:srgbClr val="000000"/>
                </a:solidFill>
                <a:latin typeface="Arial"/>
                <a:ea typeface="Calibri"/>
                <a:cs typeface="Arial"/>
                <a:sym typeface="Calibri"/>
              </a:rPr>
              <a:t> </a:t>
            </a:r>
            <a:r>
              <a:rPr lang="en-US" sz="1200" b="1" i="0" dirty="0" err="1">
                <a:solidFill>
                  <a:srgbClr val="000000"/>
                </a:solidFill>
                <a:latin typeface="Arial"/>
                <a:ea typeface="Calibri"/>
                <a:cs typeface="Arial"/>
                <a:sym typeface="Calibri"/>
              </a:rPr>
              <a:t>ou</a:t>
            </a:r>
            <a:r>
              <a:rPr lang="en-US" sz="1200" b="1" i="0" dirty="0">
                <a:solidFill>
                  <a:srgbClr val="000000"/>
                </a:solidFill>
                <a:latin typeface="Arial"/>
                <a:ea typeface="Calibri"/>
                <a:cs typeface="Arial"/>
                <a:sym typeface="Calibri"/>
              </a:rPr>
              <a:t> </a:t>
            </a:r>
            <a:r>
              <a:rPr lang="en-US" sz="1200" b="1" i="0" dirty="0" err="1">
                <a:solidFill>
                  <a:srgbClr val="000000"/>
                </a:solidFill>
                <a:latin typeface="Arial"/>
                <a:ea typeface="Calibri"/>
                <a:cs typeface="Arial"/>
                <a:sym typeface="Calibri"/>
              </a:rPr>
              <a:t>distritos</a:t>
            </a:r>
            <a:r>
              <a:rPr lang="en-US" sz="1200" b="1" i="0" dirty="0">
                <a:solidFill>
                  <a:srgbClr val="000000"/>
                </a:solidFill>
                <a:latin typeface="Arial"/>
                <a:ea typeface="Calibri"/>
                <a:cs typeface="Arial"/>
                <a:sym typeface="Calibri"/>
              </a:rPr>
              <a:t>? </a:t>
            </a:r>
            <a:r>
              <a:rPr lang="en-US" sz="1200" b="1" i="0" dirty="0" err="1">
                <a:solidFill>
                  <a:srgbClr val="000000"/>
                </a:solidFill>
                <a:latin typeface="Arial"/>
                <a:ea typeface="Calibri"/>
                <a:cs typeface="Arial"/>
                <a:sym typeface="Calibri"/>
              </a:rPr>
              <a:t>Existe</a:t>
            </a:r>
            <a:r>
              <a:rPr lang="en-US" sz="1200" b="1" i="0" dirty="0">
                <a:solidFill>
                  <a:srgbClr val="000000"/>
                </a:solidFill>
                <a:latin typeface="Arial"/>
                <a:ea typeface="Calibri"/>
                <a:cs typeface="Arial"/>
                <a:sym typeface="Calibri"/>
              </a:rPr>
              <a:t> </a:t>
            </a:r>
            <a:r>
              <a:rPr lang="en-US" sz="1200" b="1" i="0" dirty="0" err="1">
                <a:solidFill>
                  <a:srgbClr val="000000"/>
                </a:solidFill>
                <a:latin typeface="Arial"/>
                <a:ea typeface="Calibri"/>
                <a:cs typeface="Arial"/>
                <a:sym typeface="Calibri"/>
              </a:rPr>
              <a:t>capacidade</a:t>
            </a:r>
            <a:r>
              <a:rPr lang="en-US" sz="1200" b="1" i="0" dirty="0">
                <a:solidFill>
                  <a:srgbClr val="000000"/>
                </a:solidFill>
                <a:latin typeface="Arial"/>
                <a:ea typeface="Calibri"/>
                <a:cs typeface="Arial"/>
                <a:sym typeface="Calibri"/>
              </a:rPr>
              <a:t> laboratorial para </a:t>
            </a:r>
            <a:r>
              <a:rPr lang="en-US" sz="1200" b="1" i="0" dirty="0" err="1">
                <a:solidFill>
                  <a:srgbClr val="000000"/>
                </a:solidFill>
                <a:latin typeface="Arial"/>
                <a:ea typeface="Calibri"/>
                <a:cs typeface="Arial"/>
                <a:sym typeface="Calibri"/>
              </a:rPr>
              <a:t>diagnosticar</a:t>
            </a:r>
            <a:r>
              <a:rPr lang="en-US" sz="1200" b="1" i="0" dirty="0">
                <a:solidFill>
                  <a:srgbClr val="000000"/>
                </a:solidFill>
                <a:latin typeface="Arial"/>
                <a:ea typeface="Calibri"/>
                <a:cs typeface="Arial"/>
                <a:sym typeface="Calibri"/>
              </a:rPr>
              <a:t> </a:t>
            </a:r>
            <a:r>
              <a:rPr lang="en-US" sz="1200" b="1" i="0" dirty="0" err="1">
                <a:solidFill>
                  <a:srgbClr val="000000"/>
                </a:solidFill>
                <a:latin typeface="Arial"/>
                <a:ea typeface="Calibri"/>
                <a:cs typeface="Arial"/>
                <a:sym typeface="Calibri"/>
              </a:rPr>
              <a:t>estas</a:t>
            </a:r>
            <a:r>
              <a:rPr lang="en-US" sz="1200" b="1" i="0" dirty="0">
                <a:solidFill>
                  <a:srgbClr val="000000"/>
                </a:solidFill>
                <a:latin typeface="Arial"/>
                <a:ea typeface="Calibri"/>
                <a:cs typeface="Arial"/>
                <a:sym typeface="Calibri"/>
              </a:rPr>
              <a:t> </a:t>
            </a:r>
            <a:r>
              <a:rPr lang="en-US" sz="1200" b="1" i="0" dirty="0" err="1">
                <a:solidFill>
                  <a:srgbClr val="000000"/>
                </a:solidFill>
                <a:latin typeface="Arial"/>
                <a:ea typeface="Calibri"/>
                <a:cs typeface="Arial"/>
                <a:sym typeface="Calibri"/>
              </a:rPr>
              <a:t>doenças</a:t>
            </a:r>
            <a:r>
              <a:rPr lang="en-US" sz="1200" b="1" i="0" dirty="0">
                <a:solidFill>
                  <a:srgbClr val="000000"/>
                </a:solidFill>
                <a:latin typeface="Arial"/>
                <a:ea typeface="Calibri"/>
                <a:cs typeface="Arial"/>
                <a:sym typeface="Calibri"/>
              </a:rPr>
              <a:t> a </a:t>
            </a:r>
            <a:r>
              <a:rPr lang="en-US" sz="1200" b="1" i="0" dirty="0" err="1">
                <a:solidFill>
                  <a:srgbClr val="000000"/>
                </a:solidFill>
                <a:latin typeface="Arial"/>
                <a:ea typeface="Calibri"/>
                <a:cs typeface="Arial"/>
                <a:sym typeface="Calibri"/>
              </a:rPr>
              <a:t>nível</a:t>
            </a:r>
            <a:r>
              <a:rPr lang="en-US" sz="1200" b="1" i="0" dirty="0">
                <a:solidFill>
                  <a:srgbClr val="000000"/>
                </a:solidFill>
                <a:latin typeface="Arial"/>
                <a:ea typeface="Calibri"/>
                <a:cs typeface="Arial"/>
                <a:sym typeface="Calibri"/>
              </a:rPr>
              <a:t> local, regional </a:t>
            </a:r>
            <a:r>
              <a:rPr lang="en-US" sz="1200" b="1" i="0" dirty="0" err="1">
                <a:solidFill>
                  <a:srgbClr val="000000"/>
                </a:solidFill>
                <a:latin typeface="Arial"/>
                <a:ea typeface="Calibri"/>
                <a:cs typeface="Arial"/>
                <a:sym typeface="Calibri"/>
              </a:rPr>
              <a:t>ou</a:t>
            </a:r>
            <a:r>
              <a:rPr lang="en-US" sz="1200" b="1" i="0" dirty="0">
                <a:solidFill>
                  <a:srgbClr val="000000"/>
                </a:solidFill>
                <a:latin typeface="Arial"/>
                <a:ea typeface="Calibri"/>
                <a:cs typeface="Arial"/>
                <a:sym typeface="Calibri"/>
              </a:rPr>
              <a:t> </a:t>
            </a:r>
            <a:r>
              <a:rPr lang="en-US" sz="1200" b="1" i="0" dirty="0" err="1">
                <a:solidFill>
                  <a:srgbClr val="000000"/>
                </a:solidFill>
                <a:latin typeface="Arial"/>
                <a:ea typeface="Calibri"/>
                <a:cs typeface="Arial"/>
                <a:sym typeface="Calibri"/>
              </a:rPr>
              <a:t>nacional</a:t>
            </a:r>
            <a:r>
              <a:rPr lang="en-US" b="1" dirty="0">
                <a:solidFill>
                  <a:srgbClr val="000000"/>
                </a:solidFill>
                <a:latin typeface="Arial"/>
                <a:ea typeface="Calibri"/>
                <a:cs typeface="Arial"/>
                <a:sym typeface="Calibri"/>
              </a:rPr>
              <a:t>? </a:t>
            </a:r>
            <a:endParaRPr lang="en-US" sz="1200" b="1" i="0" dirty="0">
              <a:latin typeface="Arial" panose="020B0604020202020204" pitchFamily="34" charset="0"/>
              <a:cs typeface="Arial" panose="020B0604020202020204" pitchFamily="34" charset="0"/>
            </a:endParaRPr>
          </a:p>
          <a:p>
            <a:pPr marL="457200" marR="0" lvl="0" indent="-171450" algn="l" rtl="0">
              <a:spcBef>
                <a:spcPts val="0"/>
              </a:spcBef>
              <a:spcAft>
                <a:spcPts val="0"/>
              </a:spcAft>
              <a:buClr>
                <a:srgbClr val="000000"/>
              </a:buClr>
              <a:buSzPts val="1800"/>
              <a:buFont typeface="Courier New" panose="02070309020205020404" pitchFamily="49" charset="0"/>
              <a:buChar char="o"/>
            </a:pPr>
            <a:r>
              <a:rPr lang="en-US" sz="1200" b="1" i="0" dirty="0">
                <a:solidFill>
                  <a:srgbClr val="000000"/>
                </a:solidFill>
                <a:latin typeface="Arial"/>
                <a:ea typeface="Calibri"/>
                <a:cs typeface="Arial"/>
                <a:sym typeface="Calibri"/>
              </a:rPr>
              <a:t>É </a:t>
            </a:r>
            <a:r>
              <a:rPr lang="en-US" sz="1200" b="1" i="0" dirty="0" err="1">
                <a:solidFill>
                  <a:srgbClr val="000000"/>
                </a:solidFill>
                <a:latin typeface="Arial"/>
                <a:ea typeface="Calibri"/>
                <a:cs typeface="Arial"/>
                <a:sym typeface="Calibri"/>
              </a:rPr>
              <a:t>efectuada</a:t>
            </a:r>
            <a:r>
              <a:rPr lang="en-US" sz="1200" b="1" i="0" dirty="0">
                <a:solidFill>
                  <a:srgbClr val="000000"/>
                </a:solidFill>
                <a:latin typeface="Arial"/>
                <a:ea typeface="Calibri"/>
                <a:cs typeface="Arial"/>
                <a:sym typeface="Calibri"/>
              </a:rPr>
              <a:t> </a:t>
            </a:r>
            <a:r>
              <a:rPr lang="en-US" sz="1200" b="1" i="0" dirty="0" err="1">
                <a:solidFill>
                  <a:srgbClr val="000000"/>
                </a:solidFill>
                <a:latin typeface="Arial"/>
                <a:ea typeface="Calibri"/>
                <a:cs typeface="Arial"/>
                <a:sym typeface="Calibri"/>
              </a:rPr>
              <a:t>uma</a:t>
            </a:r>
            <a:r>
              <a:rPr lang="en-US" sz="1200" b="1" i="0" dirty="0">
                <a:solidFill>
                  <a:srgbClr val="000000"/>
                </a:solidFill>
                <a:latin typeface="Arial"/>
                <a:ea typeface="Calibri"/>
                <a:cs typeface="Arial"/>
                <a:sym typeface="Calibri"/>
              </a:rPr>
              <a:t> </a:t>
            </a:r>
            <a:r>
              <a:rPr lang="en-US" sz="1200" b="1" i="0" dirty="0" err="1">
                <a:solidFill>
                  <a:srgbClr val="000000"/>
                </a:solidFill>
                <a:latin typeface="Arial"/>
                <a:ea typeface="Calibri"/>
                <a:cs typeface="Arial"/>
                <a:sym typeface="Calibri"/>
              </a:rPr>
              <a:t>vigilância</a:t>
            </a:r>
            <a:r>
              <a:rPr lang="en-US" sz="1200" b="1" i="0" dirty="0">
                <a:solidFill>
                  <a:srgbClr val="000000"/>
                </a:solidFill>
                <a:latin typeface="Arial"/>
                <a:ea typeface="Calibri"/>
                <a:cs typeface="Arial"/>
                <a:sym typeface="Calibri"/>
              </a:rPr>
              <a:t> </a:t>
            </a:r>
            <a:r>
              <a:rPr lang="en-US" sz="1200" b="1" i="0" dirty="0" err="1">
                <a:solidFill>
                  <a:srgbClr val="000000"/>
                </a:solidFill>
                <a:latin typeface="Arial"/>
                <a:ea typeface="Calibri"/>
                <a:cs typeface="Arial"/>
                <a:sym typeface="Calibri"/>
              </a:rPr>
              <a:t>ambiental</a:t>
            </a:r>
            <a:r>
              <a:rPr lang="en-US" sz="1200" b="1" i="0" dirty="0">
                <a:solidFill>
                  <a:srgbClr val="000000"/>
                </a:solidFill>
                <a:latin typeface="Arial"/>
                <a:ea typeface="Calibri"/>
                <a:cs typeface="Arial"/>
                <a:sym typeface="Calibri"/>
              </a:rPr>
              <a:t> de </a:t>
            </a:r>
            <a:r>
              <a:rPr lang="en-US" sz="1200" b="1" i="0" dirty="0" err="1">
                <a:solidFill>
                  <a:srgbClr val="000000"/>
                </a:solidFill>
                <a:latin typeface="Arial"/>
                <a:ea typeface="Calibri"/>
                <a:cs typeface="Arial"/>
                <a:sym typeface="Calibri"/>
              </a:rPr>
              <a:t>quaisquer</a:t>
            </a:r>
            <a:r>
              <a:rPr lang="en-US" sz="1200" b="1" i="0" dirty="0">
                <a:solidFill>
                  <a:srgbClr val="000000"/>
                </a:solidFill>
                <a:latin typeface="Arial"/>
                <a:ea typeface="Calibri"/>
                <a:cs typeface="Arial"/>
                <a:sym typeface="Calibri"/>
              </a:rPr>
              <a:t> </a:t>
            </a:r>
            <a:r>
              <a:rPr lang="en-US" sz="1200" b="1" i="0" dirty="0" err="1">
                <a:solidFill>
                  <a:srgbClr val="000000"/>
                </a:solidFill>
                <a:latin typeface="Arial"/>
                <a:ea typeface="Calibri"/>
                <a:cs typeface="Arial"/>
                <a:sym typeface="Calibri"/>
              </a:rPr>
              <a:t>doenças</a:t>
            </a:r>
            <a:r>
              <a:rPr lang="en-US" sz="1200" b="1" i="0" dirty="0">
                <a:solidFill>
                  <a:srgbClr val="000000"/>
                </a:solidFill>
                <a:latin typeface="Arial"/>
                <a:ea typeface="Calibri"/>
                <a:cs typeface="Arial"/>
                <a:sym typeface="Calibri"/>
              </a:rPr>
              <a:t> </a:t>
            </a:r>
            <a:r>
              <a:rPr lang="en-US" sz="1200" b="1" i="0" dirty="0" err="1">
                <a:solidFill>
                  <a:srgbClr val="000000"/>
                </a:solidFill>
                <a:latin typeface="Arial"/>
                <a:ea typeface="Calibri"/>
                <a:cs typeface="Arial"/>
                <a:sym typeface="Calibri"/>
              </a:rPr>
              <a:t>ou</a:t>
            </a:r>
            <a:r>
              <a:rPr lang="en-US" sz="1200" b="1" i="0" dirty="0">
                <a:solidFill>
                  <a:srgbClr val="000000"/>
                </a:solidFill>
                <a:latin typeface="Arial"/>
                <a:ea typeface="Calibri"/>
                <a:cs typeface="Arial"/>
                <a:sym typeface="Calibri"/>
              </a:rPr>
              <a:t> </a:t>
            </a:r>
            <a:r>
              <a:rPr lang="en-US" sz="1200" b="1" i="0" dirty="0" err="1">
                <a:solidFill>
                  <a:srgbClr val="000000"/>
                </a:solidFill>
                <a:latin typeface="Arial"/>
                <a:ea typeface="Calibri"/>
                <a:cs typeface="Arial"/>
                <a:sym typeface="Calibri"/>
              </a:rPr>
              <a:t>toxinas</a:t>
            </a:r>
            <a:r>
              <a:rPr lang="en-US" sz="1200" b="1" i="0" dirty="0">
                <a:solidFill>
                  <a:srgbClr val="000000"/>
                </a:solidFill>
                <a:latin typeface="Arial"/>
                <a:ea typeface="Calibri"/>
                <a:cs typeface="Arial"/>
                <a:sym typeface="Calibri"/>
              </a:rPr>
              <a:t>?</a:t>
            </a:r>
            <a:endParaRPr lang="en-US" sz="1200" b="1" i="0" dirty="0">
              <a:latin typeface="Arial"/>
              <a:ea typeface="Times New Roman"/>
              <a:cs typeface="Arial"/>
              <a:sym typeface="Times New Roman"/>
            </a:endParaRPr>
          </a:p>
          <a:p>
            <a:pPr marL="457200" indent="-171450">
              <a:buClr>
                <a:srgbClr val="000000"/>
              </a:buClr>
              <a:buSzPts val="1800"/>
              <a:buFont typeface="Courier New" panose="02070309020205020404" pitchFamily="49" charset="0"/>
              <a:buChar char="o"/>
            </a:pPr>
            <a:r>
              <a:rPr lang="en-US" sz="1200" b="1" i="0" dirty="0" err="1">
                <a:solidFill>
                  <a:srgbClr val="000000"/>
                </a:solidFill>
                <a:latin typeface="Arial"/>
                <a:ea typeface="Calibri"/>
                <a:cs typeface="Arial"/>
                <a:sym typeface="Calibri"/>
              </a:rPr>
              <a:t>Quem</a:t>
            </a:r>
            <a:r>
              <a:rPr lang="en-US" sz="1200" b="1" i="0" dirty="0">
                <a:solidFill>
                  <a:srgbClr val="000000"/>
                </a:solidFill>
                <a:latin typeface="Arial"/>
                <a:ea typeface="Calibri"/>
                <a:cs typeface="Arial"/>
                <a:sym typeface="Calibri"/>
              </a:rPr>
              <a:t> é que </a:t>
            </a:r>
            <a:r>
              <a:rPr lang="en-US" sz="1200" b="1" i="0" dirty="0" err="1">
                <a:solidFill>
                  <a:srgbClr val="000000"/>
                </a:solidFill>
                <a:latin typeface="Arial"/>
                <a:ea typeface="Calibri"/>
                <a:cs typeface="Arial"/>
                <a:sym typeface="Calibri"/>
              </a:rPr>
              <a:t>conhece</a:t>
            </a:r>
            <a:r>
              <a:rPr lang="en-US" sz="1200" b="1" i="0" dirty="0">
                <a:solidFill>
                  <a:srgbClr val="000000"/>
                </a:solidFill>
                <a:latin typeface="Arial"/>
                <a:ea typeface="Calibri"/>
                <a:cs typeface="Arial"/>
                <a:sym typeface="Calibri"/>
              </a:rPr>
              <a:t> o </a:t>
            </a:r>
            <a:r>
              <a:rPr lang="en-US" sz="1200" b="1" i="0" dirty="0" err="1">
                <a:solidFill>
                  <a:srgbClr val="000000"/>
                </a:solidFill>
                <a:latin typeface="Arial"/>
                <a:ea typeface="Calibri"/>
                <a:cs typeface="Arial"/>
                <a:sym typeface="Calibri"/>
              </a:rPr>
              <a:t>objetivo</a:t>
            </a:r>
            <a:r>
              <a:rPr lang="en-US" sz="1200" b="1" i="0" dirty="0">
                <a:solidFill>
                  <a:srgbClr val="000000"/>
                </a:solidFill>
                <a:latin typeface="Arial"/>
                <a:ea typeface="Calibri"/>
                <a:cs typeface="Arial"/>
                <a:sym typeface="Calibri"/>
              </a:rPr>
              <a:t> 7-1-7</a:t>
            </a:r>
            <a:r>
              <a:rPr lang="en-US" b="1" dirty="0">
                <a:solidFill>
                  <a:srgbClr val="000000"/>
                </a:solidFill>
                <a:latin typeface="Arial"/>
                <a:ea typeface="Calibri"/>
                <a:cs typeface="Arial"/>
                <a:sym typeface="Calibri"/>
              </a:rPr>
              <a:t>? </a:t>
            </a:r>
            <a:endParaRPr lang="en-US" sz="1200" b="1" i="0" dirty="0">
              <a:solidFill>
                <a:srgbClr val="000000"/>
              </a:solidFill>
              <a:latin typeface="Arial" panose="020B0604020202020204" pitchFamily="34" charset="0"/>
              <a:ea typeface="Calibri"/>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800"/>
              <a:buFont typeface="Noto Sans Symbols"/>
              <a:buNone/>
              <a:tabLst/>
              <a:defRPr/>
            </a:pPr>
            <a:endParaRPr lang="en-US" sz="1200" b="1" i="1" dirty="0">
              <a:solidFill>
                <a:srgbClr val="FF0000"/>
              </a:solidFill>
              <a:latin typeface="Arial" panose="020B0604020202020204" pitchFamily="34" charset="0"/>
              <a:ea typeface="Calibri"/>
              <a:cs typeface="Arial" panose="020B0604020202020204" pitchFamily="34" charset="0"/>
              <a:sym typeface="Calibri"/>
            </a:endParaRPr>
          </a:p>
          <a:p>
            <a:pPr marL="171450" marR="0" lvl="0" indent="-171450" algn="l" defTabSz="914400" rtl="0" eaLnBrk="1" fontAlgn="auto" latinLnBrk="0" hangingPunct="1">
              <a:lnSpc>
                <a:spcPct val="100000"/>
              </a:lnSpc>
              <a:spcBef>
                <a:spcPts val="0"/>
              </a:spcBef>
              <a:spcAft>
                <a:spcPts val="0"/>
              </a:spcAft>
              <a:buClr>
                <a:srgbClr val="000000"/>
              </a:buClr>
              <a:buSzPts val="1800"/>
              <a:buFont typeface="Wingdings" panose="05000000000000000000" pitchFamily="2" charset="2"/>
              <a:buChar char="v"/>
              <a:tabLst/>
              <a:defRPr/>
            </a:pPr>
            <a:r>
              <a:rPr lang="en-US" sz="1200" b="1" i="1" dirty="0">
                <a:solidFill>
                  <a:srgbClr val="FF0000"/>
                </a:solidFill>
                <a:latin typeface="Arial"/>
                <a:ea typeface="Calibri"/>
                <a:cs typeface="Arial"/>
                <a:sym typeface="Calibri"/>
              </a:rPr>
              <a:t>O </a:t>
            </a:r>
            <a:r>
              <a:rPr lang="en-US" sz="1200" b="1" i="1" dirty="0" err="1">
                <a:solidFill>
                  <a:srgbClr val="FF0000"/>
                </a:solidFill>
                <a:latin typeface="Arial"/>
                <a:ea typeface="Calibri"/>
                <a:cs typeface="Arial"/>
                <a:sym typeface="Calibri"/>
              </a:rPr>
              <a:t>objetivo</a:t>
            </a:r>
            <a:r>
              <a:rPr lang="en-US" sz="1200" b="1" i="1" dirty="0">
                <a:solidFill>
                  <a:srgbClr val="FF0000"/>
                </a:solidFill>
                <a:latin typeface="Arial"/>
                <a:ea typeface="Calibri"/>
                <a:cs typeface="Arial"/>
                <a:sym typeface="Calibri"/>
              </a:rPr>
              <a:t> 7-1-7 </a:t>
            </a:r>
            <a:r>
              <a:rPr lang="en-US" sz="1200" b="1" i="1" dirty="0" err="1">
                <a:solidFill>
                  <a:srgbClr val="FF0000"/>
                </a:solidFill>
                <a:latin typeface="Arial"/>
                <a:ea typeface="Calibri"/>
                <a:cs typeface="Arial"/>
                <a:sym typeface="Calibri"/>
              </a:rPr>
              <a:t>baseia</a:t>
            </a:r>
            <a:r>
              <a:rPr lang="en-US" sz="1200" b="1" i="1" dirty="0">
                <a:solidFill>
                  <a:srgbClr val="FF0000"/>
                </a:solidFill>
                <a:latin typeface="Arial"/>
                <a:ea typeface="Calibri"/>
                <a:cs typeface="Arial"/>
                <a:sym typeface="Calibri"/>
              </a:rPr>
              <a:t>-se </a:t>
            </a:r>
            <a:r>
              <a:rPr lang="en-US" sz="1200" b="1" i="1" dirty="0" err="1">
                <a:solidFill>
                  <a:srgbClr val="FF0000"/>
                </a:solidFill>
                <a:latin typeface="Arial"/>
                <a:ea typeface="Calibri"/>
                <a:cs typeface="Arial"/>
                <a:sym typeface="Calibri"/>
              </a:rPr>
              <a:t>numa</a:t>
            </a:r>
            <a:r>
              <a:rPr lang="en-US" sz="1200" b="1" i="1" dirty="0">
                <a:solidFill>
                  <a:srgbClr val="FF0000"/>
                </a:solidFill>
                <a:latin typeface="Arial"/>
                <a:ea typeface="Calibri"/>
                <a:cs typeface="Arial"/>
                <a:sym typeface="Calibri"/>
              </a:rPr>
              <a:t> </a:t>
            </a:r>
            <a:r>
              <a:rPr lang="en-US" sz="1200" b="1" i="1" dirty="0" err="1">
                <a:solidFill>
                  <a:srgbClr val="FF0000"/>
                </a:solidFill>
                <a:latin typeface="Arial"/>
                <a:ea typeface="Calibri"/>
                <a:cs typeface="Arial"/>
                <a:sym typeface="Calibri"/>
              </a:rPr>
              <a:t>métrica</a:t>
            </a:r>
            <a:r>
              <a:rPr lang="en-US" sz="1200" b="1" i="1" dirty="0">
                <a:solidFill>
                  <a:srgbClr val="FF0000"/>
                </a:solidFill>
                <a:latin typeface="Arial"/>
                <a:ea typeface="Calibri"/>
                <a:cs typeface="Arial"/>
                <a:sym typeface="Calibri"/>
              </a:rPr>
              <a:t> </a:t>
            </a:r>
            <a:r>
              <a:rPr lang="en-US" sz="1200" b="1" i="1" dirty="0" err="1">
                <a:solidFill>
                  <a:srgbClr val="FF0000"/>
                </a:solidFill>
                <a:latin typeface="Arial"/>
                <a:ea typeface="Calibri"/>
                <a:cs typeface="Arial"/>
                <a:sym typeface="Calibri"/>
              </a:rPr>
              <a:t>proposta</a:t>
            </a:r>
            <a:r>
              <a:rPr lang="en-US" sz="1200" b="1" i="1" dirty="0">
                <a:solidFill>
                  <a:srgbClr val="FF0000"/>
                </a:solidFill>
                <a:latin typeface="Arial"/>
                <a:ea typeface="Calibri"/>
                <a:cs typeface="Arial"/>
                <a:sym typeface="Calibri"/>
              </a:rPr>
              <a:t> pela Resolve to Save Lives - 7 </a:t>
            </a:r>
            <a:r>
              <a:rPr lang="en-US" sz="1200" b="1" i="1" dirty="0" err="1">
                <a:solidFill>
                  <a:srgbClr val="FF0000"/>
                </a:solidFill>
                <a:latin typeface="Arial"/>
                <a:ea typeface="Calibri"/>
                <a:cs typeface="Arial"/>
                <a:sym typeface="Calibri"/>
              </a:rPr>
              <a:t>dias</a:t>
            </a:r>
            <a:r>
              <a:rPr lang="en-US" sz="1200" b="1" i="1" dirty="0">
                <a:solidFill>
                  <a:srgbClr val="FF0000"/>
                </a:solidFill>
                <a:latin typeface="Arial"/>
                <a:ea typeface="Calibri"/>
                <a:cs typeface="Arial"/>
                <a:sym typeface="Calibri"/>
              </a:rPr>
              <a:t> para </a:t>
            </a:r>
            <a:r>
              <a:rPr lang="en-US" sz="1200" b="1" i="1" dirty="0" err="1">
                <a:solidFill>
                  <a:srgbClr val="FF0000"/>
                </a:solidFill>
                <a:latin typeface="Arial"/>
                <a:ea typeface="Calibri"/>
                <a:cs typeface="Arial"/>
                <a:sym typeface="Calibri"/>
              </a:rPr>
              <a:t>detetar</a:t>
            </a:r>
            <a:r>
              <a:rPr lang="en-US" sz="1200" b="1" i="1" dirty="0">
                <a:solidFill>
                  <a:srgbClr val="FF0000"/>
                </a:solidFill>
                <a:latin typeface="Arial"/>
                <a:ea typeface="Calibri"/>
                <a:cs typeface="Arial"/>
                <a:sym typeface="Calibri"/>
              </a:rPr>
              <a:t> </a:t>
            </a:r>
            <a:r>
              <a:rPr lang="en-US" sz="1200" b="1" i="1" dirty="0" err="1">
                <a:solidFill>
                  <a:srgbClr val="FF0000"/>
                </a:solidFill>
                <a:latin typeface="Arial"/>
                <a:ea typeface="Calibri"/>
                <a:cs typeface="Arial"/>
                <a:sym typeface="Calibri"/>
              </a:rPr>
              <a:t>uma</a:t>
            </a:r>
            <a:r>
              <a:rPr lang="en-US" sz="1200" b="1" i="1" dirty="0">
                <a:solidFill>
                  <a:srgbClr val="FF0000"/>
                </a:solidFill>
                <a:latin typeface="Arial"/>
                <a:ea typeface="Calibri"/>
                <a:cs typeface="Arial"/>
                <a:sym typeface="Calibri"/>
              </a:rPr>
              <a:t> </a:t>
            </a:r>
            <a:r>
              <a:rPr lang="en-US" sz="1200" b="1" i="1" dirty="0" err="1">
                <a:solidFill>
                  <a:srgbClr val="FF0000"/>
                </a:solidFill>
                <a:latin typeface="Arial"/>
                <a:ea typeface="Calibri"/>
                <a:cs typeface="Arial"/>
                <a:sym typeface="Calibri"/>
              </a:rPr>
              <a:t>suspeita</a:t>
            </a:r>
            <a:r>
              <a:rPr lang="en-US" sz="1200" b="1" i="1" dirty="0">
                <a:solidFill>
                  <a:srgbClr val="FF0000"/>
                </a:solidFill>
                <a:latin typeface="Arial"/>
                <a:ea typeface="Calibri"/>
                <a:cs typeface="Arial"/>
                <a:sym typeface="Calibri"/>
              </a:rPr>
              <a:t> de </a:t>
            </a:r>
            <a:r>
              <a:rPr lang="en-US" sz="1200" b="1" i="1" dirty="0" err="1">
                <a:solidFill>
                  <a:srgbClr val="FF0000"/>
                </a:solidFill>
                <a:latin typeface="Arial"/>
                <a:ea typeface="Calibri"/>
                <a:cs typeface="Arial"/>
                <a:sym typeface="Calibri"/>
              </a:rPr>
              <a:t>surto</a:t>
            </a:r>
            <a:r>
              <a:rPr lang="en-US" sz="1200" b="1" i="1" dirty="0">
                <a:solidFill>
                  <a:srgbClr val="FF0000"/>
                </a:solidFill>
                <a:latin typeface="Arial"/>
                <a:ea typeface="Calibri"/>
                <a:cs typeface="Arial"/>
                <a:sym typeface="Calibri"/>
              </a:rPr>
              <a:t> de </a:t>
            </a:r>
            <a:r>
              <a:rPr lang="en-US" sz="1200" b="1" i="1" dirty="0" err="1">
                <a:solidFill>
                  <a:srgbClr val="FF0000"/>
                </a:solidFill>
                <a:latin typeface="Arial"/>
                <a:ea typeface="Calibri"/>
                <a:cs typeface="Arial"/>
                <a:sym typeface="Calibri"/>
              </a:rPr>
              <a:t>doença</a:t>
            </a:r>
            <a:r>
              <a:rPr lang="en-US" sz="1200" b="1" i="1" dirty="0">
                <a:solidFill>
                  <a:srgbClr val="FF0000"/>
                </a:solidFill>
                <a:latin typeface="Arial"/>
                <a:ea typeface="Calibri"/>
                <a:cs typeface="Arial"/>
                <a:sym typeface="Calibri"/>
              </a:rPr>
              <a:t> </a:t>
            </a:r>
            <a:r>
              <a:rPr lang="en-US" sz="1200" b="1" i="1" dirty="0" err="1">
                <a:solidFill>
                  <a:srgbClr val="FF0000"/>
                </a:solidFill>
                <a:latin typeface="Arial"/>
                <a:ea typeface="Calibri"/>
                <a:cs typeface="Arial"/>
                <a:sym typeface="Calibri"/>
              </a:rPr>
              <a:t>infecciosa</a:t>
            </a:r>
            <a:r>
              <a:rPr lang="en-US" sz="1200" b="1" i="1" dirty="0">
                <a:solidFill>
                  <a:srgbClr val="FF0000"/>
                </a:solidFill>
                <a:latin typeface="Arial"/>
                <a:ea typeface="Calibri"/>
                <a:cs typeface="Arial"/>
                <a:sym typeface="Calibri"/>
              </a:rPr>
              <a:t>, 1 </a:t>
            </a:r>
            <a:r>
              <a:rPr lang="en-US" sz="1200" b="1" i="1" dirty="0" err="1">
                <a:solidFill>
                  <a:srgbClr val="FF0000"/>
                </a:solidFill>
                <a:latin typeface="Arial"/>
                <a:ea typeface="Calibri"/>
                <a:cs typeface="Arial"/>
                <a:sym typeface="Calibri"/>
              </a:rPr>
              <a:t>dia</a:t>
            </a:r>
            <a:r>
              <a:rPr lang="en-US" sz="1200" b="1" i="1" dirty="0">
                <a:solidFill>
                  <a:srgbClr val="FF0000"/>
                </a:solidFill>
                <a:latin typeface="Arial"/>
                <a:ea typeface="Calibri"/>
                <a:cs typeface="Arial"/>
                <a:sym typeface="Calibri"/>
              </a:rPr>
              <a:t> para </a:t>
            </a:r>
            <a:r>
              <a:rPr lang="en-US" sz="1200" b="1" i="1" dirty="0" err="1">
                <a:solidFill>
                  <a:srgbClr val="FF0000"/>
                </a:solidFill>
                <a:latin typeface="Arial"/>
                <a:ea typeface="Calibri"/>
                <a:cs typeface="Arial"/>
                <a:sym typeface="Calibri"/>
              </a:rPr>
              <a:t>notificar</a:t>
            </a:r>
            <a:r>
              <a:rPr lang="en-US" sz="1200" b="1" i="1" dirty="0">
                <a:solidFill>
                  <a:srgbClr val="FF0000"/>
                </a:solidFill>
                <a:latin typeface="Arial"/>
                <a:ea typeface="Calibri"/>
                <a:cs typeface="Arial"/>
                <a:sym typeface="Calibri"/>
              </a:rPr>
              <a:t> as </a:t>
            </a:r>
            <a:r>
              <a:rPr lang="en-US" sz="1200" b="1" i="1" dirty="0" err="1">
                <a:solidFill>
                  <a:srgbClr val="FF0000"/>
                </a:solidFill>
                <a:latin typeface="Arial"/>
                <a:ea typeface="Calibri"/>
                <a:cs typeface="Arial"/>
                <a:sym typeface="Calibri"/>
              </a:rPr>
              <a:t>autoridades</a:t>
            </a:r>
            <a:r>
              <a:rPr lang="en-US" sz="1200" b="1" i="1" dirty="0">
                <a:solidFill>
                  <a:srgbClr val="FF0000"/>
                </a:solidFill>
                <a:latin typeface="Arial"/>
                <a:ea typeface="Calibri"/>
                <a:cs typeface="Arial"/>
                <a:sym typeface="Calibri"/>
              </a:rPr>
              <a:t> de </a:t>
            </a:r>
            <a:r>
              <a:rPr lang="en-US" sz="1200" b="1" i="1" dirty="0" err="1">
                <a:solidFill>
                  <a:srgbClr val="FF0000"/>
                </a:solidFill>
                <a:latin typeface="Arial"/>
                <a:ea typeface="Calibri"/>
                <a:cs typeface="Arial"/>
                <a:sym typeface="Calibri"/>
              </a:rPr>
              <a:t>saúde</a:t>
            </a:r>
            <a:r>
              <a:rPr lang="en-US" sz="1200" b="1" i="1" dirty="0">
                <a:solidFill>
                  <a:srgbClr val="FF0000"/>
                </a:solidFill>
                <a:latin typeface="Arial"/>
                <a:ea typeface="Calibri"/>
                <a:cs typeface="Arial"/>
                <a:sym typeface="Calibri"/>
              </a:rPr>
              <a:t> </a:t>
            </a:r>
            <a:r>
              <a:rPr lang="en-US" sz="1200" b="1" i="1" dirty="0" err="1">
                <a:solidFill>
                  <a:srgbClr val="FF0000"/>
                </a:solidFill>
                <a:latin typeface="Arial"/>
                <a:ea typeface="Calibri"/>
                <a:cs typeface="Arial"/>
                <a:sym typeface="Calibri"/>
              </a:rPr>
              <a:t>pública</a:t>
            </a:r>
            <a:r>
              <a:rPr lang="en-US" sz="1200" b="1" i="1" dirty="0">
                <a:solidFill>
                  <a:srgbClr val="FF0000"/>
                </a:solidFill>
                <a:latin typeface="Arial"/>
                <a:ea typeface="Calibri"/>
                <a:cs typeface="Arial"/>
                <a:sym typeface="Calibri"/>
              </a:rPr>
              <a:t> para </a:t>
            </a:r>
            <a:r>
              <a:rPr lang="en-US" sz="1200" b="1" i="1" dirty="0" err="1">
                <a:solidFill>
                  <a:srgbClr val="FF0000"/>
                </a:solidFill>
                <a:latin typeface="Arial"/>
                <a:ea typeface="Calibri"/>
                <a:cs typeface="Arial"/>
                <a:sym typeface="Calibri"/>
              </a:rPr>
              <a:t>iniciar</a:t>
            </a:r>
            <a:r>
              <a:rPr lang="en-US" sz="1200" b="1" i="1" dirty="0">
                <a:solidFill>
                  <a:srgbClr val="FF0000"/>
                </a:solidFill>
                <a:latin typeface="Arial"/>
                <a:ea typeface="Calibri"/>
                <a:cs typeface="Arial"/>
                <a:sym typeface="Calibri"/>
              </a:rPr>
              <a:t> </a:t>
            </a:r>
            <a:r>
              <a:rPr lang="en-US" sz="1200" b="1" i="1" dirty="0" err="1">
                <a:solidFill>
                  <a:srgbClr val="FF0000"/>
                </a:solidFill>
                <a:latin typeface="Arial"/>
                <a:ea typeface="Calibri"/>
                <a:cs typeface="Arial"/>
                <a:sym typeface="Calibri"/>
              </a:rPr>
              <a:t>uma</a:t>
            </a:r>
            <a:r>
              <a:rPr lang="en-US" sz="1200" b="1" i="1" dirty="0">
                <a:solidFill>
                  <a:srgbClr val="FF0000"/>
                </a:solidFill>
                <a:latin typeface="Arial"/>
                <a:ea typeface="Calibri"/>
                <a:cs typeface="Arial"/>
                <a:sym typeface="Calibri"/>
              </a:rPr>
              <a:t> </a:t>
            </a:r>
            <a:r>
              <a:rPr lang="en-US" sz="1200" b="1" i="1" dirty="0" err="1">
                <a:solidFill>
                  <a:srgbClr val="FF0000"/>
                </a:solidFill>
                <a:latin typeface="Arial"/>
                <a:ea typeface="Calibri"/>
                <a:cs typeface="Arial"/>
                <a:sym typeface="Calibri"/>
              </a:rPr>
              <a:t>investigação</a:t>
            </a:r>
            <a:r>
              <a:rPr lang="en-US" sz="1200" b="1" i="1" dirty="0">
                <a:solidFill>
                  <a:srgbClr val="FF0000"/>
                </a:solidFill>
                <a:latin typeface="Arial"/>
                <a:ea typeface="Calibri"/>
                <a:cs typeface="Arial"/>
                <a:sym typeface="Calibri"/>
              </a:rPr>
              <a:t> e 7 </a:t>
            </a:r>
            <a:r>
              <a:rPr lang="en-US" sz="1200" b="1" i="1" dirty="0" err="1">
                <a:solidFill>
                  <a:srgbClr val="FF0000"/>
                </a:solidFill>
                <a:latin typeface="Arial"/>
                <a:ea typeface="Calibri"/>
                <a:cs typeface="Arial"/>
                <a:sym typeface="Calibri"/>
              </a:rPr>
              <a:t>dias</a:t>
            </a:r>
            <a:r>
              <a:rPr lang="en-US" sz="1200" b="1" i="1" dirty="0">
                <a:solidFill>
                  <a:srgbClr val="FF0000"/>
                </a:solidFill>
                <a:latin typeface="Arial"/>
                <a:ea typeface="Calibri"/>
                <a:cs typeface="Arial"/>
                <a:sym typeface="Calibri"/>
              </a:rPr>
              <a:t> para </a:t>
            </a:r>
            <a:r>
              <a:rPr lang="en-US" sz="1200" b="1" i="1" dirty="0" err="1">
                <a:solidFill>
                  <a:srgbClr val="FF0000"/>
                </a:solidFill>
                <a:latin typeface="Arial"/>
                <a:ea typeface="Calibri"/>
                <a:cs typeface="Arial"/>
                <a:sym typeface="Calibri"/>
              </a:rPr>
              <a:t>completar</a:t>
            </a:r>
            <a:r>
              <a:rPr lang="en-US" sz="1200" b="1" i="1" dirty="0">
                <a:solidFill>
                  <a:srgbClr val="FF0000"/>
                </a:solidFill>
                <a:latin typeface="Arial"/>
                <a:ea typeface="Calibri"/>
                <a:cs typeface="Arial"/>
                <a:sym typeface="Calibri"/>
              </a:rPr>
              <a:t> </a:t>
            </a:r>
            <a:r>
              <a:rPr lang="en-US" sz="1200" b="1" i="1" dirty="0" err="1">
                <a:solidFill>
                  <a:srgbClr val="FF0000"/>
                </a:solidFill>
                <a:latin typeface="Arial"/>
                <a:ea typeface="Calibri"/>
                <a:cs typeface="Arial"/>
                <a:sym typeface="Calibri"/>
              </a:rPr>
              <a:t>uma</a:t>
            </a:r>
            <a:r>
              <a:rPr lang="en-US" sz="1200" b="1" i="1" dirty="0">
                <a:solidFill>
                  <a:srgbClr val="FF0000"/>
                </a:solidFill>
                <a:latin typeface="Arial"/>
                <a:ea typeface="Calibri"/>
                <a:cs typeface="Arial"/>
                <a:sym typeface="Calibri"/>
              </a:rPr>
              <a:t> </a:t>
            </a:r>
            <a:r>
              <a:rPr lang="en-US" sz="1200" b="1" i="1" dirty="0" err="1">
                <a:solidFill>
                  <a:srgbClr val="FF0000"/>
                </a:solidFill>
                <a:latin typeface="Arial"/>
                <a:ea typeface="Calibri"/>
                <a:cs typeface="Arial"/>
                <a:sym typeface="Calibri"/>
              </a:rPr>
              <a:t>resposta</a:t>
            </a:r>
            <a:r>
              <a:rPr lang="en-US" sz="1200" b="1" i="1" dirty="0">
                <a:solidFill>
                  <a:srgbClr val="FF0000"/>
                </a:solidFill>
                <a:latin typeface="Arial"/>
                <a:ea typeface="Calibri"/>
                <a:cs typeface="Arial"/>
                <a:sym typeface="Calibri"/>
              </a:rPr>
              <a:t> </a:t>
            </a:r>
            <a:r>
              <a:rPr lang="en-US" sz="1200" b="1" i="1" dirty="0" err="1">
                <a:solidFill>
                  <a:srgbClr val="FF0000"/>
                </a:solidFill>
                <a:latin typeface="Arial"/>
                <a:ea typeface="Calibri"/>
                <a:cs typeface="Arial"/>
                <a:sym typeface="Calibri"/>
              </a:rPr>
              <a:t>inicial</a:t>
            </a:r>
            <a:r>
              <a:rPr lang="en-US" sz="1200" b="1" i="1" dirty="0">
                <a:solidFill>
                  <a:srgbClr val="FF0000"/>
                </a:solidFill>
                <a:latin typeface="Arial"/>
                <a:ea typeface="Calibri"/>
                <a:cs typeface="Arial"/>
                <a:sym typeface="Calibri"/>
              </a:rPr>
              <a:t>.</a:t>
            </a:r>
            <a:endParaRPr lang="en-US" sz="1200" b="1" i="1" dirty="0">
              <a:latin typeface="Arial"/>
              <a:ea typeface="Calibri"/>
              <a:cs typeface="Arial"/>
              <a:sym typeface="Calibri"/>
            </a:endParaRPr>
          </a:p>
          <a:p>
            <a:endParaRPr lang="en-US" dirty="0"/>
          </a:p>
        </p:txBody>
      </p:sp>
      <p:sp>
        <p:nvSpPr>
          <p:cNvPr id="4" name="Slide Number Placeholder 3"/>
          <p:cNvSpPr>
            <a:spLocks noGrp="1"/>
          </p:cNvSpPr>
          <p:nvPr>
            <p:ph type="sldNum" sz="quarter" idx="5"/>
          </p:nvPr>
        </p:nvSpPr>
        <p:spPr/>
        <p:txBody>
          <a:bodyPr/>
          <a:lstStyle/>
          <a:p>
            <a:fld id="{2EB32458-B0FD-4E0D-A69A-149897CA0BBB}" type="slidenum">
              <a:rPr lang="en-US" smtClean="0"/>
              <a:t>25</a:t>
            </a:fld>
            <a:endParaRPr lang="en-US"/>
          </a:p>
        </p:txBody>
      </p:sp>
    </p:spTree>
    <p:extLst>
      <p:ext uri="{BB962C8B-B14F-4D97-AF65-F5344CB8AC3E}">
        <p14:creationId xmlns:p14="http://schemas.microsoft.com/office/powerpoint/2010/main" val="1633701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effectLst/>
                <a:latin typeface="Arial" panose="020B0604020202020204" pitchFamily="34" charset="0"/>
                <a:ea typeface="Calibri" panose="020F0502020204030204" pitchFamily="34" charset="0"/>
                <a:cs typeface="Arial" panose="020B0604020202020204" pitchFamily="34" charset="0"/>
              </a:rPr>
              <a:t>Notas do instrutor:</a:t>
            </a:r>
          </a:p>
          <a:p>
            <a:pPr marL="0" marR="0" lvl="0" indent="0" algn="l" rtl="0">
              <a:lnSpc>
                <a:spcPct val="115000"/>
              </a:lnSpc>
              <a:spcBef>
                <a:spcPts val="1200"/>
              </a:spcBef>
              <a:spcAft>
                <a:spcPts val="0"/>
              </a:spcAft>
              <a:buClr>
                <a:srgbClr val="000000"/>
              </a:buClr>
              <a:buSzPts val="1800"/>
              <a:buFont typeface="Calibri"/>
              <a:buNone/>
            </a:pPr>
            <a:endParaRPr lang="en-US" sz="1200" b="1" dirty="0">
              <a:solidFill>
                <a:srgbClr val="000000"/>
              </a:solidFill>
              <a:latin typeface="Arial" panose="020B0604020202020204" pitchFamily="34" charset="0"/>
              <a:ea typeface="Calibri"/>
              <a:cs typeface="Arial" panose="020B0604020202020204" pitchFamily="34" charset="0"/>
              <a:sym typeface="Calibri"/>
            </a:endParaRPr>
          </a:p>
          <a:p>
            <a:pPr marL="171450" marR="0" lvl="0" indent="-171450" algn="l" rtl="0">
              <a:lnSpc>
                <a:spcPct val="115000"/>
              </a:lnSpc>
              <a:spcBef>
                <a:spcPts val="1200"/>
              </a:spcBef>
              <a:spcAft>
                <a:spcPts val="0"/>
              </a:spcAft>
              <a:buClr>
                <a:srgbClr val="000000"/>
              </a:buClr>
              <a:buSzPts val="1800"/>
              <a:buFont typeface="Wingdings" panose="05000000000000000000" pitchFamily="2" charset="2"/>
              <a:buChar char="v"/>
            </a:pPr>
            <a:r>
              <a:rPr lang="en-US" sz="1200" b="1" i="1" dirty="0">
                <a:solidFill>
                  <a:srgbClr val="000000"/>
                </a:solidFill>
                <a:latin typeface="Arial" panose="020B0604020202020204" pitchFamily="34" charset="0"/>
                <a:ea typeface="Calibri"/>
                <a:cs typeface="Arial" panose="020B0604020202020204" pitchFamily="34" charset="0"/>
                <a:sym typeface="Calibri"/>
              </a:rPr>
              <a:t>Pergunta 1 - Grupos (10 minutos): </a:t>
            </a:r>
          </a:p>
          <a:p>
            <a:pPr marL="628650" marR="0" lvl="1" indent="-171450" algn="l" rtl="0">
              <a:lnSpc>
                <a:spcPct val="115000"/>
              </a:lnSpc>
              <a:spcBef>
                <a:spcPts val="1200"/>
              </a:spcBef>
              <a:spcAft>
                <a:spcPts val="0"/>
              </a:spcAft>
              <a:buClr>
                <a:srgbClr val="000000"/>
              </a:buClr>
              <a:buSzPts val="1800"/>
              <a:buFont typeface="Courier New" panose="02070309020205020404" pitchFamily="49" charset="0"/>
              <a:buChar char="o"/>
            </a:pPr>
            <a:r>
              <a:rPr lang="en-US" sz="1200" b="1" i="1" dirty="0">
                <a:latin typeface="Arial" panose="020B0604020202020204" pitchFamily="34" charset="0"/>
                <a:ea typeface="Times New Roman"/>
                <a:cs typeface="Arial" panose="020B0604020202020204" pitchFamily="34" charset="0"/>
                <a:sym typeface="Times New Roman"/>
              </a:rPr>
              <a:t>Explicar as instruções. </a:t>
            </a:r>
            <a:r>
              <a:rPr lang="en-US" sz="1200" b="1" i="1" dirty="0">
                <a:solidFill>
                  <a:srgbClr val="000000"/>
                </a:solidFill>
                <a:latin typeface="Arial" panose="020B0604020202020204" pitchFamily="34" charset="0"/>
                <a:ea typeface="Calibri"/>
                <a:cs typeface="Arial" panose="020B0604020202020204" pitchFamily="34" charset="0"/>
                <a:sym typeface="Calibri"/>
              </a:rPr>
              <a:t>Peça a cada grupo que preencha a tabela. </a:t>
            </a:r>
          </a:p>
          <a:p>
            <a:pPr marL="628650" marR="0" lvl="1" indent="-171450" algn="l" rtl="0">
              <a:lnSpc>
                <a:spcPct val="115000"/>
              </a:lnSpc>
              <a:spcBef>
                <a:spcPts val="1200"/>
              </a:spcBef>
              <a:spcAft>
                <a:spcPts val="0"/>
              </a:spcAft>
              <a:buClr>
                <a:srgbClr val="000000"/>
              </a:buClr>
              <a:buSzPts val="1800"/>
              <a:buFont typeface="Courier New" panose="02070309020205020404" pitchFamily="49" charset="0"/>
              <a:buChar char="o"/>
            </a:pPr>
            <a:r>
              <a:rPr lang="en-US" sz="1200" b="1" i="1" dirty="0">
                <a:solidFill>
                  <a:srgbClr val="000000"/>
                </a:solidFill>
                <a:latin typeface="Arial" panose="020B0604020202020204" pitchFamily="34" charset="0"/>
                <a:ea typeface="Calibri"/>
                <a:cs typeface="Arial" panose="020B0604020202020204" pitchFamily="34" charset="0"/>
                <a:sym typeface="Calibri"/>
              </a:rPr>
              <a:t>Os participantes podem acrescentar doenças frequentemente presentes no seu distrito ou região. </a:t>
            </a:r>
            <a:endParaRPr lang="en-US" sz="1200" b="1" i="1" dirty="0">
              <a:latin typeface="Arial" panose="020B0604020202020204" pitchFamily="34" charset="0"/>
              <a:ea typeface="Calibri"/>
              <a:cs typeface="Arial" panose="020B0604020202020204" pitchFamily="34" charset="0"/>
              <a:sym typeface="Calibri"/>
            </a:endParaRPr>
          </a:p>
          <a:p>
            <a:pPr marL="628650" marR="0" lvl="1" indent="-171450" algn="l" rtl="0">
              <a:lnSpc>
                <a:spcPct val="107000"/>
              </a:lnSpc>
              <a:spcBef>
                <a:spcPts val="0"/>
              </a:spcBef>
              <a:spcAft>
                <a:spcPts val="0"/>
              </a:spcAft>
              <a:buFont typeface="Courier New" panose="02070309020205020404" pitchFamily="49" charset="0"/>
              <a:buChar char="o"/>
            </a:pPr>
            <a:r>
              <a:rPr lang="en-US" sz="1200" b="1" i="1" dirty="0">
                <a:solidFill>
                  <a:srgbClr val="000000"/>
                </a:solidFill>
                <a:latin typeface="Arial" panose="020B0604020202020204" pitchFamily="34" charset="0"/>
                <a:ea typeface="Calibri"/>
                <a:cs typeface="Arial" panose="020B0604020202020204" pitchFamily="34" charset="0"/>
                <a:sym typeface="Calibri"/>
              </a:rPr>
              <a:t>Cada grupo discute quais são as doenças de alta prioridade para os sectores humano e animal.</a:t>
            </a:r>
          </a:p>
          <a:p>
            <a:endParaRPr lang="en-US" dirty="0"/>
          </a:p>
        </p:txBody>
      </p:sp>
      <p:sp>
        <p:nvSpPr>
          <p:cNvPr id="4" name="Slide Number Placeholder 3"/>
          <p:cNvSpPr>
            <a:spLocks noGrp="1"/>
          </p:cNvSpPr>
          <p:nvPr>
            <p:ph type="sldNum" sz="quarter" idx="5"/>
          </p:nvPr>
        </p:nvSpPr>
        <p:spPr/>
        <p:txBody>
          <a:bodyPr/>
          <a:lstStyle/>
          <a:p>
            <a:fld id="{2EB32458-B0FD-4E0D-A69A-149897CA0BBB}" type="slidenum">
              <a:rPr lang="en-US" smtClean="0"/>
              <a:t>26</a:t>
            </a:fld>
            <a:endParaRPr lang="en-US"/>
          </a:p>
        </p:txBody>
      </p:sp>
    </p:spTree>
    <p:extLst>
      <p:ext uri="{BB962C8B-B14F-4D97-AF65-F5344CB8AC3E}">
        <p14:creationId xmlns:p14="http://schemas.microsoft.com/office/powerpoint/2010/main" val="425742851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200" b="1" dirty="0">
                <a:effectLst/>
                <a:latin typeface="Arial" panose="020B0604020202020204" pitchFamily="34" charset="0"/>
                <a:ea typeface="Calibri" panose="020F0502020204030204" pitchFamily="34" charset="0"/>
                <a:cs typeface="Arial" panose="020B0604020202020204" pitchFamily="34" charset="0"/>
              </a:rPr>
              <a:t>Notas do instrutor:</a:t>
            </a:r>
          </a:p>
          <a:p>
            <a:pPr marL="0" marR="0" lvl="0" indent="0" algn="l" rtl="0">
              <a:lnSpc>
                <a:spcPct val="107000"/>
              </a:lnSpc>
              <a:spcBef>
                <a:spcPts val="0"/>
              </a:spcBef>
              <a:spcAft>
                <a:spcPts val="0"/>
              </a:spcAft>
              <a:buNone/>
            </a:pPr>
            <a:endParaRPr lang="en-US" sz="1200" b="1" i="1" dirty="0">
              <a:solidFill>
                <a:srgbClr val="000000"/>
              </a:solidFill>
              <a:latin typeface="Arial" panose="020B0604020202020204" pitchFamily="34" charset="0"/>
              <a:ea typeface="Calibri"/>
              <a:cs typeface="Arial" panose="020B0604020202020204" pitchFamily="34" charset="0"/>
              <a:sym typeface="Calibri"/>
            </a:endParaRPr>
          </a:p>
          <a:p>
            <a:pPr marL="171450" marR="0" lvl="0" indent="-171450" algn="l" rtl="0">
              <a:lnSpc>
                <a:spcPct val="107000"/>
              </a:lnSpc>
              <a:spcBef>
                <a:spcPts val="0"/>
              </a:spcBef>
              <a:spcAft>
                <a:spcPts val="0"/>
              </a:spcAft>
              <a:buFont typeface="Wingdings" panose="05000000000000000000" pitchFamily="2" charset="2"/>
              <a:buChar char="v"/>
            </a:pPr>
            <a:r>
              <a:rPr lang="en-US" sz="1200" b="1" i="1" dirty="0">
                <a:solidFill>
                  <a:srgbClr val="000000"/>
                </a:solidFill>
                <a:latin typeface="Arial" panose="020B0604020202020204" pitchFamily="34" charset="0"/>
                <a:ea typeface="Calibri"/>
                <a:cs typeface="Arial" panose="020B0604020202020204" pitchFamily="34" charset="0"/>
                <a:sym typeface="Calibri"/>
              </a:rPr>
              <a:t>Perguntas 2-5 - Apresentação (</a:t>
            </a:r>
            <a:r>
              <a:rPr lang="en-US" sz="1200" b="1" i="1" u="none" dirty="0">
                <a:solidFill>
                  <a:srgbClr val="000000"/>
                </a:solidFill>
                <a:latin typeface="Arial" panose="020B0604020202020204" pitchFamily="34" charset="0"/>
                <a:ea typeface="Calibri"/>
                <a:cs typeface="Arial" panose="020B0604020202020204" pitchFamily="34" charset="0"/>
                <a:sym typeface="Calibri"/>
              </a:rPr>
              <a:t>20 minutos):</a:t>
            </a:r>
            <a:endParaRPr lang="en-US" sz="1200" b="1" u="none" dirty="0">
              <a:solidFill>
                <a:srgbClr val="000000"/>
              </a:solidFill>
              <a:latin typeface="Arial" panose="020B0604020202020204" pitchFamily="34" charset="0"/>
              <a:ea typeface="Calibri"/>
              <a:cs typeface="Arial" panose="020B0604020202020204" pitchFamily="34" charset="0"/>
              <a:sym typeface="Calibri"/>
            </a:endParaRPr>
          </a:p>
          <a:p>
            <a:endParaRPr lang="en-US" dirty="0">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7000"/>
              </a:lnSpc>
              <a:spcBef>
                <a:spcPts val="0"/>
              </a:spcBef>
              <a:spcAft>
                <a:spcPts val="0"/>
              </a:spcAft>
              <a:buClrTx/>
              <a:buSzTx/>
              <a:buFont typeface="Wingdings" panose="05000000000000000000" pitchFamily="2" charset="2"/>
              <a:buChar char="v"/>
              <a:tabLst/>
              <a:defRPr/>
            </a:pPr>
            <a:r>
              <a:rPr lang="en-US" sz="1200" b="1" i="1" u="none" dirty="0">
                <a:latin typeface="Arial" panose="020B0604020202020204" pitchFamily="34" charset="0"/>
                <a:ea typeface="Times New Roman"/>
                <a:cs typeface="Arial" panose="020B0604020202020204" pitchFamily="34" charset="0"/>
                <a:sym typeface="Times New Roman"/>
              </a:rPr>
              <a:t>Pergunta 6 - Debate </a:t>
            </a:r>
            <a:r>
              <a:rPr lang="en-US" sz="1200" b="1" i="1" dirty="0">
                <a:latin typeface="Arial" panose="020B0604020202020204" pitchFamily="34" charset="0"/>
                <a:ea typeface="+mn-ea"/>
                <a:cs typeface="Arial" panose="020B0604020202020204" pitchFamily="34" charset="0"/>
                <a:sym typeface="Times New Roman"/>
              </a:rPr>
              <a:t>(</a:t>
            </a:r>
            <a:r>
              <a:rPr lang="en-US" sz="1200" b="1" i="1" dirty="0">
                <a:latin typeface="Arial" panose="020B0604020202020204" pitchFamily="34" charset="0"/>
                <a:ea typeface="Times New Roman"/>
                <a:cs typeface="Arial" panose="020B0604020202020204" pitchFamily="34" charset="0"/>
                <a:sym typeface="Times New Roman"/>
              </a:rPr>
              <a:t>15 minutos):</a:t>
            </a:r>
            <a:endParaRPr lang="en-US" sz="1200" b="1" u="none" dirty="0">
              <a:latin typeface="Arial" panose="020B0604020202020204" pitchFamily="34" charset="0"/>
              <a:ea typeface="Times New Roman"/>
              <a:cs typeface="Arial" panose="020B0604020202020204" pitchFamily="34" charset="0"/>
              <a:sym typeface="Times New Roman"/>
            </a:endParaRPr>
          </a:p>
          <a:p>
            <a:pPr marL="628650" marR="0" lvl="1" indent="-171450" algn="l" rtl="0">
              <a:lnSpc>
                <a:spcPct val="107000"/>
              </a:lnSpc>
              <a:spcBef>
                <a:spcPts val="0"/>
              </a:spcBef>
              <a:spcAft>
                <a:spcPts val="0"/>
              </a:spcAft>
              <a:buFont typeface="Courier New" panose="02070309020205020404" pitchFamily="49" charset="0"/>
              <a:buChar char="o"/>
            </a:pPr>
            <a:r>
              <a:rPr lang="en-US" sz="1200" b="1" i="1" dirty="0">
                <a:latin typeface="Arial" panose="020B0604020202020204" pitchFamily="34" charset="0"/>
                <a:ea typeface="Times New Roman"/>
                <a:cs typeface="Arial" panose="020B0604020202020204" pitchFamily="34" charset="0"/>
                <a:sym typeface="Times New Roman"/>
              </a:rPr>
              <a:t>Discutir em grupo as diferenças entre as notificações de doenças específicas nos seres humanos, nos animais e no ambiente. Selecionar 1 ou 2 doenças.</a:t>
            </a:r>
          </a:p>
          <a:p>
            <a:pPr marL="628650" marR="0" lvl="1" indent="-171450" algn="l" rtl="0">
              <a:lnSpc>
                <a:spcPct val="107000"/>
              </a:lnSpc>
              <a:spcBef>
                <a:spcPts val="0"/>
              </a:spcBef>
              <a:spcAft>
                <a:spcPts val="0"/>
              </a:spcAft>
              <a:buFont typeface="Courier New" panose="02070309020205020404" pitchFamily="49" charset="0"/>
              <a:buChar char="o"/>
            </a:pPr>
            <a:endParaRPr lang="en-US" sz="1200" b="1" dirty="0">
              <a:solidFill>
                <a:srgbClr val="000000"/>
              </a:solidFill>
              <a:latin typeface="Arial" panose="020B0604020202020204" pitchFamily="34" charset="0"/>
              <a:ea typeface="Calibri"/>
              <a:cs typeface="Arial" panose="020B0604020202020204" pitchFamily="34" charset="0"/>
              <a:sym typeface="Calibri"/>
            </a:endParaRPr>
          </a:p>
          <a:p>
            <a:pPr marL="628650" marR="0" lvl="1" indent="-171450" algn="l" rtl="0">
              <a:lnSpc>
                <a:spcPct val="107000"/>
              </a:lnSpc>
              <a:spcBef>
                <a:spcPts val="0"/>
              </a:spcBef>
              <a:spcAft>
                <a:spcPts val="0"/>
              </a:spcAft>
              <a:buFont typeface="Courier New" panose="02070309020205020404" pitchFamily="49" charset="0"/>
              <a:buChar char="o"/>
            </a:pPr>
            <a:r>
              <a:rPr lang="en-US" sz="1200" b="1" i="1" dirty="0">
                <a:solidFill>
                  <a:srgbClr val="000000"/>
                </a:solidFill>
                <a:latin typeface="Arial" panose="020B0604020202020204" pitchFamily="34" charset="0"/>
                <a:ea typeface="Calibri"/>
                <a:cs typeface="Arial" panose="020B0604020202020204" pitchFamily="34" charset="0"/>
                <a:sym typeface="Calibri"/>
              </a:rPr>
              <a:t>Conduza um debate utilizando as seguintes perguntas:</a:t>
            </a:r>
            <a:endParaRPr lang="en-US" sz="1200" b="1" i="1" dirty="0">
              <a:latin typeface="Arial" panose="020B0604020202020204" pitchFamily="34" charset="0"/>
              <a:ea typeface="Calibri"/>
              <a:cs typeface="Arial" panose="020B0604020202020204" pitchFamily="34" charset="0"/>
              <a:sym typeface="Calibri"/>
            </a:endParaRPr>
          </a:p>
          <a:p>
            <a:pPr marL="914400" marR="0" lvl="1" indent="-171450" algn="l" rtl="0">
              <a:spcBef>
                <a:spcPts val="0"/>
              </a:spcBef>
              <a:spcAft>
                <a:spcPts val="0"/>
              </a:spcAft>
              <a:buClr>
                <a:srgbClr val="000000"/>
              </a:buClr>
              <a:buSzPts val="1800"/>
              <a:buFont typeface="Wingdings" panose="05000000000000000000" pitchFamily="2" charset="2"/>
              <a:buChar char="§"/>
            </a:pPr>
            <a:r>
              <a:rPr lang="en-US" sz="1200" b="1" i="0" dirty="0">
                <a:solidFill>
                  <a:srgbClr val="000000"/>
                </a:solidFill>
                <a:latin typeface="Arial" panose="020B0604020202020204" pitchFamily="34" charset="0"/>
                <a:ea typeface="Calibri"/>
                <a:cs typeface="Arial" panose="020B0604020202020204" pitchFamily="34" charset="0"/>
                <a:sym typeface="Calibri"/>
              </a:rPr>
              <a:t>As doenças de alta prioridade são semelhantes em todas as regiões ou distritos? Existe capacidade laboratorial para diagnosticar estas doenças a nível local, regional ou nacional? </a:t>
            </a:r>
            <a:endParaRPr lang="en-US" sz="1200" b="1" i="0" dirty="0">
              <a:latin typeface="Arial" panose="020B0604020202020204" pitchFamily="34" charset="0"/>
              <a:cs typeface="Arial" panose="020B0604020202020204" pitchFamily="34" charset="0"/>
            </a:endParaRPr>
          </a:p>
          <a:p>
            <a:pPr marL="914400" marR="0" lvl="1" indent="-171450" algn="l" rtl="0">
              <a:spcBef>
                <a:spcPts val="0"/>
              </a:spcBef>
              <a:spcAft>
                <a:spcPts val="0"/>
              </a:spcAft>
              <a:buClr>
                <a:srgbClr val="000000"/>
              </a:buClr>
              <a:buSzPts val="1800"/>
              <a:buFont typeface="Wingdings" panose="05000000000000000000" pitchFamily="2" charset="2"/>
              <a:buChar char="§"/>
            </a:pPr>
            <a:r>
              <a:rPr lang="en-US" sz="1200" b="1" i="0" dirty="0">
                <a:solidFill>
                  <a:srgbClr val="000000"/>
                </a:solidFill>
                <a:latin typeface="Arial" panose="020B0604020202020204" pitchFamily="34" charset="0"/>
                <a:ea typeface="Calibri"/>
                <a:cs typeface="Arial" panose="020B0604020202020204" pitchFamily="34" charset="0"/>
                <a:sym typeface="Calibri"/>
              </a:rPr>
              <a:t>É efectuada uma vigilância ambiental de quaisquer doenças?</a:t>
            </a:r>
            <a:endParaRPr lang="en-US" sz="1200" b="1" i="0" dirty="0">
              <a:latin typeface="Arial" panose="020B0604020202020204" pitchFamily="34" charset="0"/>
              <a:ea typeface="Times New Roman"/>
              <a:cs typeface="Arial" panose="020B0604020202020204" pitchFamily="34" charset="0"/>
              <a:sym typeface="Times New Roman"/>
            </a:endParaRPr>
          </a:p>
          <a:p>
            <a:pPr marL="914400" marR="0" lvl="1" indent="-171450" algn="l" rtl="0">
              <a:spcBef>
                <a:spcPts val="0"/>
              </a:spcBef>
              <a:spcAft>
                <a:spcPts val="0"/>
              </a:spcAft>
              <a:buClr>
                <a:srgbClr val="000000"/>
              </a:buClr>
              <a:buSzPts val="1800"/>
              <a:buFont typeface="Wingdings" panose="05000000000000000000" pitchFamily="2" charset="2"/>
              <a:buChar char="§"/>
            </a:pPr>
            <a:r>
              <a:rPr lang="en-US" sz="1200" b="1" i="0" dirty="0">
                <a:solidFill>
                  <a:srgbClr val="000000"/>
                </a:solidFill>
                <a:latin typeface="Arial" panose="020B0604020202020204" pitchFamily="34" charset="0"/>
                <a:ea typeface="Calibri"/>
                <a:cs typeface="Arial" panose="020B0604020202020204" pitchFamily="34" charset="0"/>
                <a:sym typeface="Calibri"/>
              </a:rPr>
              <a:t>Quem é que conhece o objetivo 7-1-7? </a:t>
            </a:r>
          </a:p>
          <a:p>
            <a:pPr marL="914400" marR="0" lvl="1" indent="-171450" algn="l" defTabSz="914400" rtl="0" eaLnBrk="1" fontAlgn="auto" latinLnBrk="0" hangingPunct="1">
              <a:lnSpc>
                <a:spcPct val="100000"/>
              </a:lnSpc>
              <a:spcBef>
                <a:spcPts val="0"/>
              </a:spcBef>
              <a:spcAft>
                <a:spcPts val="0"/>
              </a:spcAft>
              <a:buClr>
                <a:srgbClr val="000000"/>
              </a:buClr>
              <a:buSzPts val="1800"/>
              <a:buFont typeface="Wingdings" panose="05000000000000000000" pitchFamily="2" charset="2"/>
              <a:buChar char="§"/>
              <a:tabLst/>
              <a:defRPr/>
            </a:pPr>
            <a:r>
              <a:rPr lang="en-US" sz="1200" b="1" i="0" dirty="0">
                <a:solidFill>
                  <a:srgbClr val="000000"/>
                </a:solidFill>
                <a:latin typeface="Arial" panose="020B0604020202020204" pitchFamily="34" charset="0"/>
                <a:ea typeface="Calibri"/>
                <a:cs typeface="Arial" panose="020B0604020202020204" pitchFamily="34" charset="0"/>
                <a:sym typeface="Calibri"/>
              </a:rPr>
              <a:t>Poderá o 7-1-7 </a:t>
            </a:r>
            <a:r>
              <a:rPr lang="en-US" sz="1200" b="1" dirty="0">
                <a:solidFill>
                  <a:srgbClr val="000000"/>
                </a:solidFill>
                <a:latin typeface="Arial" panose="020B0604020202020204" pitchFamily="34" charset="0"/>
                <a:ea typeface="Calibri"/>
                <a:cs typeface="Arial" panose="020B0604020202020204" pitchFamily="34" charset="0"/>
                <a:sym typeface="Calibri"/>
              </a:rPr>
              <a:t>ser aplicado a estas doenças de elevada prioridade?</a:t>
            </a:r>
            <a:endParaRPr lang="en-US" sz="1200" b="1" dirty="0">
              <a:latin typeface="Arial" panose="020B0604020202020204" pitchFamily="34" charset="0"/>
              <a:ea typeface="Times New Roman"/>
              <a:cs typeface="Arial" panose="020B0604020202020204" pitchFamily="34" charset="0"/>
              <a:sym typeface="Times New Roman"/>
            </a:endParaRPr>
          </a:p>
          <a:p>
            <a:pPr marL="914400" marR="0" lvl="1" indent="-171450" algn="l" rtl="0">
              <a:spcBef>
                <a:spcPts val="0"/>
              </a:spcBef>
              <a:spcAft>
                <a:spcPts val="0"/>
              </a:spcAft>
              <a:buClr>
                <a:srgbClr val="000000"/>
              </a:buClr>
              <a:buSzPts val="1800"/>
              <a:buFont typeface="Wingdings" panose="05000000000000000000" pitchFamily="2" charset="2"/>
              <a:buChar char="§"/>
            </a:pPr>
            <a:endParaRPr lang="en-US" sz="1200" b="1" i="0" dirty="0">
              <a:solidFill>
                <a:srgbClr val="000000"/>
              </a:solidFill>
              <a:latin typeface="Arial" panose="020B0604020202020204" pitchFamily="34" charset="0"/>
              <a:ea typeface="Calibri"/>
              <a:cs typeface="Arial" panose="020B0604020202020204" pitchFamily="34" charset="0"/>
              <a:sym typeface="Calibri"/>
            </a:endParaRPr>
          </a:p>
          <a:p>
            <a:pPr marL="171450" marR="0" lvl="0" indent="-171450" algn="l" defTabSz="914400" rtl="0" eaLnBrk="1" fontAlgn="auto" latinLnBrk="0" hangingPunct="1">
              <a:lnSpc>
                <a:spcPct val="100000"/>
              </a:lnSpc>
              <a:spcBef>
                <a:spcPts val="0"/>
              </a:spcBef>
              <a:spcAft>
                <a:spcPts val="0"/>
              </a:spcAft>
              <a:buClr>
                <a:srgbClr val="000000"/>
              </a:buClr>
              <a:buSzPts val="1800"/>
              <a:buFont typeface="Wingdings" panose="05000000000000000000" pitchFamily="2" charset="2"/>
              <a:buChar char="v"/>
              <a:tabLst/>
              <a:defRPr/>
            </a:pPr>
            <a:r>
              <a:rPr lang="en-US" sz="1200" b="1" i="1" dirty="0">
                <a:solidFill>
                  <a:srgbClr val="FF0000"/>
                </a:solidFill>
                <a:latin typeface="Arial" panose="020B0604020202020204" pitchFamily="34" charset="0"/>
                <a:ea typeface="Calibri"/>
                <a:cs typeface="Arial" panose="020B0604020202020204" pitchFamily="34" charset="0"/>
                <a:sym typeface="Calibri"/>
              </a:rPr>
              <a:t>O objetivo </a:t>
            </a:r>
            <a:r>
              <a:rPr lang="en-US" sz="1200" b="1" i="1" u="sng" dirty="0">
                <a:solidFill>
                  <a:srgbClr val="FF0000"/>
                </a:solidFill>
                <a:latin typeface="Arial" panose="020B0604020202020204" pitchFamily="34" charset="0"/>
                <a:ea typeface="Calibri"/>
                <a:cs typeface="Arial" panose="020B0604020202020204" pitchFamily="34" charset="0"/>
                <a:sym typeface="Calibri"/>
              </a:rPr>
              <a:t>7-1-7 </a:t>
            </a:r>
            <a:r>
              <a:rPr lang="en-US" sz="1200" b="1" i="1" dirty="0">
                <a:solidFill>
                  <a:srgbClr val="FF0000"/>
                </a:solidFill>
                <a:latin typeface="Arial" panose="020B0604020202020204" pitchFamily="34" charset="0"/>
                <a:ea typeface="Calibri"/>
                <a:cs typeface="Arial" panose="020B0604020202020204" pitchFamily="34" charset="0"/>
                <a:sym typeface="Calibri"/>
              </a:rPr>
              <a:t>baseia-se numa métrica proposta pela Resolve to Save Lives - </a:t>
            </a:r>
            <a:r>
              <a:rPr lang="en-US" sz="1200" b="1" i="1" u="sng" dirty="0">
                <a:solidFill>
                  <a:srgbClr val="FF0000"/>
                </a:solidFill>
                <a:latin typeface="Arial" panose="020B0604020202020204" pitchFamily="34" charset="0"/>
                <a:ea typeface="Calibri"/>
                <a:cs typeface="Arial" panose="020B0604020202020204" pitchFamily="34" charset="0"/>
                <a:sym typeface="Calibri"/>
              </a:rPr>
              <a:t>7 dias </a:t>
            </a:r>
            <a:r>
              <a:rPr lang="en-US" sz="1200" b="1" i="1" dirty="0">
                <a:solidFill>
                  <a:srgbClr val="FF0000"/>
                </a:solidFill>
                <a:latin typeface="Arial" panose="020B0604020202020204" pitchFamily="34" charset="0"/>
                <a:ea typeface="Calibri"/>
                <a:cs typeface="Arial" panose="020B0604020202020204" pitchFamily="34" charset="0"/>
                <a:sym typeface="Calibri"/>
              </a:rPr>
              <a:t>para detetar uma suspeita de surto de doença infecciosa, </a:t>
            </a:r>
            <a:r>
              <a:rPr lang="en-US" sz="1200" b="1" i="1" u="sng" dirty="0">
                <a:solidFill>
                  <a:srgbClr val="FF0000"/>
                </a:solidFill>
                <a:latin typeface="Arial" panose="020B0604020202020204" pitchFamily="34" charset="0"/>
                <a:ea typeface="Calibri"/>
                <a:cs typeface="Arial" panose="020B0604020202020204" pitchFamily="34" charset="0"/>
                <a:sym typeface="Calibri"/>
              </a:rPr>
              <a:t>1 </a:t>
            </a:r>
            <a:r>
              <a:rPr lang="en-US" sz="1200" b="1" i="1" dirty="0">
                <a:solidFill>
                  <a:srgbClr val="FF0000"/>
                </a:solidFill>
                <a:latin typeface="Arial" panose="020B0604020202020204" pitchFamily="34" charset="0"/>
                <a:ea typeface="Calibri"/>
                <a:cs typeface="Arial" panose="020B0604020202020204" pitchFamily="34" charset="0"/>
                <a:sym typeface="Calibri"/>
              </a:rPr>
              <a:t>dia para notificar as autoridades de saúde pública para iniciar uma investigação e </a:t>
            </a:r>
            <a:r>
              <a:rPr lang="en-US" sz="1200" b="1" i="1" u="sng" dirty="0">
                <a:solidFill>
                  <a:srgbClr val="FF0000"/>
                </a:solidFill>
                <a:latin typeface="Arial" panose="020B0604020202020204" pitchFamily="34" charset="0"/>
                <a:ea typeface="Calibri"/>
                <a:cs typeface="Arial" panose="020B0604020202020204" pitchFamily="34" charset="0"/>
                <a:sym typeface="Calibri"/>
              </a:rPr>
              <a:t>7 dias </a:t>
            </a:r>
            <a:r>
              <a:rPr lang="en-US" sz="1200" b="1" i="1" dirty="0">
                <a:solidFill>
                  <a:srgbClr val="FF0000"/>
                </a:solidFill>
                <a:latin typeface="Arial" panose="020B0604020202020204" pitchFamily="34" charset="0"/>
                <a:ea typeface="Calibri"/>
                <a:cs typeface="Arial" panose="020B0604020202020204" pitchFamily="34" charset="0"/>
                <a:sym typeface="Calibri"/>
              </a:rPr>
              <a:t>para completar uma resposta inicial.</a:t>
            </a:r>
            <a:endParaRPr lang="en-US" sz="1200" b="1" i="1" dirty="0">
              <a:latin typeface="Arial" panose="020B0604020202020204" pitchFamily="34" charset="0"/>
              <a:ea typeface="Calibri"/>
              <a:cs typeface="Arial" panose="020B0604020202020204" pitchFamily="34" charset="0"/>
              <a:sym typeface="Calibri"/>
            </a:endParaRPr>
          </a:p>
          <a:p>
            <a:pPr marL="342900" marR="0" lvl="0" indent="-342900" algn="l" rtl="0">
              <a:spcBef>
                <a:spcPts val="0"/>
              </a:spcBef>
              <a:spcAft>
                <a:spcPts val="0"/>
              </a:spcAft>
              <a:buClr>
                <a:srgbClr val="000000"/>
              </a:buClr>
              <a:buSzPts val="1800"/>
              <a:buFont typeface="Noto Sans Symbols"/>
              <a:buChar char="∙"/>
            </a:pPr>
            <a:endParaRPr lang="en-US" sz="1200" b="0" i="0" dirty="0">
              <a:solidFill>
                <a:srgbClr val="000000"/>
              </a:solidFill>
              <a:latin typeface="Arial" panose="020B0604020202020204" pitchFamily="34" charset="0"/>
              <a:ea typeface="Calibri"/>
              <a:cs typeface="Arial" panose="020B0604020202020204" pitchFamily="34" charset="0"/>
              <a:sym typeface="Calibri"/>
            </a:endParaRPr>
          </a:p>
          <a:p>
            <a:endParaRPr lang="en-US" dirty="0"/>
          </a:p>
        </p:txBody>
      </p:sp>
      <p:sp>
        <p:nvSpPr>
          <p:cNvPr id="4" name="Slide Number Placeholder 3"/>
          <p:cNvSpPr>
            <a:spLocks noGrp="1"/>
          </p:cNvSpPr>
          <p:nvPr>
            <p:ph type="sldNum" sz="quarter" idx="5"/>
          </p:nvPr>
        </p:nvSpPr>
        <p:spPr/>
        <p:txBody>
          <a:bodyPr/>
          <a:lstStyle/>
          <a:p>
            <a:fld id="{2EB32458-B0FD-4E0D-A69A-149897CA0BBB}" type="slidenum">
              <a:rPr lang="en-US" smtClean="0"/>
              <a:t>27</a:t>
            </a:fld>
            <a:endParaRPr lang="en-US"/>
          </a:p>
        </p:txBody>
      </p:sp>
    </p:spTree>
    <p:extLst>
      <p:ext uri="{BB962C8B-B14F-4D97-AF65-F5344CB8AC3E}">
        <p14:creationId xmlns:p14="http://schemas.microsoft.com/office/powerpoint/2010/main" val="34757205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200" b="1" dirty="0" err="1">
                <a:effectLst/>
                <a:latin typeface="Arial" panose="020B0604020202020204" pitchFamily="34" charset="0"/>
                <a:ea typeface="Calibri" panose="020F0502020204030204" pitchFamily="34" charset="0"/>
                <a:cs typeface="Arial" panose="020B0604020202020204" pitchFamily="34" charset="0"/>
              </a:rPr>
              <a:t>Notas</a:t>
            </a:r>
            <a:r>
              <a:rPr lang="en-US" sz="1200" b="1" dirty="0">
                <a:effectLst/>
                <a:latin typeface="Arial" panose="020B0604020202020204" pitchFamily="34" charset="0"/>
                <a:ea typeface="Calibri" panose="020F0502020204030204" pitchFamily="34" charset="0"/>
                <a:cs typeface="Arial" panose="020B0604020202020204" pitchFamily="34" charset="0"/>
              </a:rPr>
              <a:t> do </a:t>
            </a:r>
            <a:r>
              <a:rPr lang="en-US" sz="1200" b="1" dirty="0" err="1">
                <a:effectLst/>
                <a:latin typeface="Arial" panose="020B0604020202020204" pitchFamily="34" charset="0"/>
                <a:ea typeface="Calibri" panose="020F0502020204030204" pitchFamily="34" charset="0"/>
                <a:cs typeface="Arial" panose="020B0604020202020204" pitchFamily="34" charset="0"/>
              </a:rPr>
              <a:t>instrutor</a:t>
            </a:r>
            <a:r>
              <a:rPr lang="en-US" sz="1200" b="1" dirty="0">
                <a:effectLst/>
                <a:latin typeface="Arial" panose="020B0604020202020204" pitchFamily="34" charset="0"/>
                <a:ea typeface="Calibri" panose="020F0502020204030204" pitchFamily="34" charset="0"/>
                <a:cs typeface="Arial" panose="020B0604020202020204" pitchFamily="34" charset="0"/>
              </a:rPr>
              <a:t>:</a:t>
            </a:r>
          </a:p>
          <a:p>
            <a:pPr>
              <a:lnSpc>
                <a:spcPct val="107000"/>
              </a:lnSpc>
            </a:pPr>
            <a:endParaRPr lang="en-US" dirty="0">
              <a:latin typeface="Arial" panose="020B0604020202020204" pitchFamily="34" charset="0"/>
              <a:cs typeface="Arial" panose="020B0604020202020204" pitchFamily="34" charset="0"/>
            </a:endParaRPr>
          </a:p>
          <a:p>
            <a:pPr marL="171450" indent="-171450">
              <a:lnSpc>
                <a:spcPct val="107000"/>
              </a:lnSpc>
              <a:buFont typeface="Wingdings" panose="05000000000000000000" pitchFamily="2" charset="2"/>
              <a:buChar char="§"/>
            </a:pPr>
            <a:r>
              <a:rPr lang="en-US" b="1" u="sng" dirty="0" err="1">
                <a:latin typeface="Arial" panose="020B0604020202020204" pitchFamily="34" charset="0"/>
                <a:cs typeface="Arial" panose="020B0604020202020204" pitchFamily="34" charset="0"/>
              </a:rPr>
              <a:t>Dizer</a:t>
            </a:r>
            <a:r>
              <a:rPr lang="en-US" b="1" u="sng" dirty="0">
                <a:latin typeface="Arial" panose="020B0604020202020204" pitchFamily="34" charset="0"/>
                <a:cs typeface="Arial" panose="020B0604020202020204" pitchFamily="34" charset="0"/>
              </a:rPr>
              <a:t>:</a:t>
            </a:r>
            <a:r>
              <a:rPr lang="en-US" b="1" u="none"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O 7-1-7 </a:t>
            </a:r>
            <a:r>
              <a:rPr lang="en-US" dirty="0" err="1">
                <a:latin typeface="Arial" panose="020B0604020202020204" pitchFamily="34" charset="0"/>
                <a:cs typeface="Arial" panose="020B0604020202020204" pitchFamily="34" charset="0"/>
              </a:rPr>
              <a:t>foi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desenvolvido</a:t>
            </a:r>
            <a:r>
              <a:rPr lang="en-US" dirty="0">
                <a:latin typeface="Arial" panose="020B0604020202020204" pitchFamily="34" charset="0"/>
                <a:cs typeface="Arial" panose="020B0604020202020204" pitchFamily="34" charset="0"/>
              </a:rPr>
              <a:t> pela </a:t>
            </a:r>
            <a:r>
              <a:rPr lang="en-US" dirty="0" err="1">
                <a:latin typeface="Arial" panose="020B0604020202020204" pitchFamily="34" charset="0"/>
                <a:cs typeface="Arial" panose="020B0604020202020204" pitchFamily="34" charset="0"/>
              </a:rPr>
              <a:t>Organização</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Não</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Governamental</a:t>
            </a:r>
            <a:r>
              <a:rPr lang="en-US" dirty="0">
                <a:latin typeface="Arial" panose="020B0604020202020204" pitchFamily="34" charset="0"/>
                <a:cs typeface="Arial" panose="020B0604020202020204" pitchFamily="34" charset="0"/>
              </a:rPr>
              <a:t> (ONG) Resolve to Save Lives e é um </a:t>
            </a:r>
            <a:r>
              <a:rPr lang="en-US" dirty="0" err="1">
                <a:latin typeface="Arial" panose="020B0604020202020204" pitchFamily="34" charset="0"/>
                <a:cs typeface="Arial" panose="020B0604020202020204" pitchFamily="34" charset="0"/>
              </a:rPr>
              <a:t>objetivo</a:t>
            </a:r>
            <a:r>
              <a:rPr lang="en-US" dirty="0">
                <a:latin typeface="Arial" panose="020B0604020202020204" pitchFamily="34" charset="0"/>
                <a:cs typeface="Arial" panose="020B0604020202020204" pitchFamily="34" charset="0"/>
              </a:rPr>
              <a:t> global para a </a:t>
            </a:r>
            <a:r>
              <a:rPr lang="en-US" dirty="0" err="1">
                <a:latin typeface="Arial" panose="020B0604020202020204" pitchFamily="34" charset="0"/>
                <a:cs typeface="Arial" panose="020B0604020202020204" pitchFamily="34" charset="0"/>
              </a:rPr>
              <a:t>deteção</a:t>
            </a:r>
            <a:r>
              <a:rPr lang="en-US" dirty="0">
                <a:latin typeface="Arial" panose="020B0604020202020204" pitchFamily="34" charset="0"/>
                <a:cs typeface="Arial" panose="020B0604020202020204" pitchFamily="34" charset="0"/>
              </a:rPr>
              <a:t> e </a:t>
            </a:r>
            <a:r>
              <a:rPr lang="en-US" dirty="0" err="1">
                <a:latin typeface="Arial" panose="020B0604020202020204" pitchFamily="34" charset="0"/>
                <a:cs typeface="Arial" panose="020B0604020202020204" pitchFamily="34" charset="0"/>
              </a:rPr>
              <a:t>resposta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precoces</a:t>
            </a:r>
            <a:r>
              <a:rPr lang="en-US" dirty="0">
                <a:latin typeface="Arial" panose="020B0604020202020204" pitchFamily="34" charset="0"/>
                <a:cs typeface="Arial" panose="020B0604020202020204" pitchFamily="34" charset="0"/>
              </a:rPr>
              <a:t>.  É a </a:t>
            </a:r>
            <a:r>
              <a:rPr lang="en-US" dirty="0" err="1">
                <a:latin typeface="Arial" panose="020B0604020202020204" pitchFamily="34" charset="0"/>
                <a:cs typeface="Arial" panose="020B0604020202020204" pitchFamily="34" charset="0"/>
              </a:rPr>
              <a:t>primeira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avaliação</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em</a:t>
            </a:r>
            <a:r>
              <a:rPr lang="en-US" dirty="0">
                <a:latin typeface="Arial" panose="020B0604020202020204" pitchFamily="34" charset="0"/>
                <a:cs typeface="Arial" panose="020B0604020202020204" pitchFamily="34" charset="0"/>
              </a:rPr>
              <a:t> tempo real, do </a:t>
            </a:r>
            <a:r>
              <a:rPr lang="en-US" dirty="0" err="1">
                <a:latin typeface="Arial" panose="020B0604020202020204" pitchFamily="34" charset="0"/>
                <a:cs typeface="Arial" panose="020B0604020202020204" pitchFamily="34" charset="0"/>
              </a:rPr>
              <a:t>princípio</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ao</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fim</a:t>
            </a:r>
            <a:r>
              <a:rPr lang="en-US" dirty="0">
                <a:latin typeface="Arial" panose="020B0604020202020204" pitchFamily="34" charset="0"/>
                <a:cs typeface="Arial" panose="020B0604020202020204" pitchFamily="34" charset="0"/>
              </a:rPr>
              <a:t>, da </a:t>
            </a:r>
            <a:r>
              <a:rPr lang="en-US" dirty="0" err="1">
                <a:latin typeface="Arial" panose="020B0604020202020204" pitchFamily="34" charset="0"/>
                <a:cs typeface="Arial" panose="020B0604020202020204" pitchFamily="34" charset="0"/>
              </a:rPr>
              <a:t>rapidez</a:t>
            </a:r>
            <a:r>
              <a:rPr lang="en-US" dirty="0">
                <a:latin typeface="Arial" panose="020B0604020202020204" pitchFamily="34" charset="0"/>
                <a:cs typeface="Arial" panose="020B0604020202020204" pitchFamily="34" charset="0"/>
              </a:rPr>
              <a:t> com que um </a:t>
            </a:r>
            <a:r>
              <a:rPr lang="en-US" dirty="0" err="1">
                <a:latin typeface="Arial" panose="020B0604020202020204" pitchFamily="34" charset="0"/>
                <a:cs typeface="Arial" panose="020B0604020202020204" pitchFamily="34" charset="0"/>
              </a:rPr>
              <a:t>país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detecta</a:t>
            </a:r>
            <a:r>
              <a:rPr lang="en-US" dirty="0">
                <a:latin typeface="Arial" panose="020B0604020202020204" pitchFamily="34" charset="0"/>
                <a:cs typeface="Arial" panose="020B0604020202020204" pitchFamily="34" charset="0"/>
              </a:rPr>
              <a:t> e </a:t>
            </a:r>
            <a:r>
              <a:rPr lang="en-US" dirty="0" err="1">
                <a:latin typeface="Arial" panose="020B0604020202020204" pitchFamily="34" charset="0"/>
                <a:cs typeface="Arial" panose="020B0604020202020204" pitchFamily="34" charset="0"/>
              </a:rPr>
              <a:t>contém</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ameaças</a:t>
            </a:r>
            <a:r>
              <a:rPr lang="en-US" dirty="0">
                <a:latin typeface="Arial" panose="020B0604020202020204" pitchFamily="34" charset="0"/>
                <a:cs typeface="Arial" panose="020B0604020202020204" pitchFamily="34" charset="0"/>
              </a:rPr>
              <a:t> de </a:t>
            </a:r>
            <a:r>
              <a:rPr lang="en-US" dirty="0" err="1">
                <a:latin typeface="Arial" panose="020B0604020202020204" pitchFamily="34" charset="0"/>
                <a:cs typeface="Arial" panose="020B0604020202020204" pitchFamily="34" charset="0"/>
              </a:rPr>
              <a:t>doenças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infecciosas</a:t>
            </a:r>
            <a:r>
              <a:rPr lang="en-US" dirty="0">
                <a:latin typeface="Arial" panose="020B0604020202020204" pitchFamily="34" charset="0"/>
                <a:cs typeface="Arial" panose="020B0604020202020204" pitchFamily="34" charset="0"/>
              </a:rPr>
              <a:t>.</a:t>
            </a:r>
          </a:p>
          <a:p>
            <a:pPr marL="685800" lvl="1" indent="-228600">
              <a:lnSpc>
                <a:spcPct val="90000"/>
              </a:lnSpc>
              <a:spcBef>
                <a:spcPts val="1000"/>
              </a:spcBef>
              <a:buFont typeface="Courier New" panose="02070309020205020404" pitchFamily="49" charset="0"/>
              <a:buChar char="o"/>
            </a:pPr>
            <a:r>
              <a:rPr lang="en-US" b="1" dirty="0">
                <a:latin typeface="Arial" panose="020B0604020202020204" pitchFamily="34" charset="0"/>
                <a:cs typeface="Arial" panose="020B0604020202020204" pitchFamily="34" charset="0"/>
              </a:rPr>
              <a:t>DETECT - 7 </a:t>
            </a:r>
            <a:r>
              <a:rPr lang="en-US" b="0" dirty="0" err="1">
                <a:latin typeface="Arial" panose="020B0604020202020204" pitchFamily="34" charset="0"/>
                <a:cs typeface="Arial" panose="020B0604020202020204" pitchFamily="34" charset="0"/>
              </a:rPr>
              <a:t>dias</a:t>
            </a:r>
            <a:r>
              <a:rPr lang="en-US" b="0" dirty="0">
                <a:latin typeface="Arial" panose="020B0604020202020204" pitchFamily="34" charset="0"/>
                <a:cs typeface="Arial" panose="020B0604020202020204" pitchFamily="34" charset="0"/>
              </a:rPr>
              <a:t> para </a:t>
            </a:r>
            <a:r>
              <a:rPr lang="en-US" b="0" dirty="0" err="1">
                <a:latin typeface="Arial" panose="020B0604020202020204" pitchFamily="34" charset="0"/>
                <a:cs typeface="Arial" panose="020B0604020202020204" pitchFamily="34" charset="0"/>
              </a:rPr>
              <a:t>detetar</a:t>
            </a:r>
            <a:r>
              <a:rPr lang="en-US" b="0" dirty="0">
                <a:latin typeface="Arial" panose="020B0604020202020204" pitchFamily="34" charset="0"/>
                <a:cs typeface="Arial" panose="020B0604020202020204" pitchFamily="34" charset="0"/>
              </a:rPr>
              <a:t> </a:t>
            </a:r>
            <a:r>
              <a:rPr lang="en-US" b="0" dirty="0" err="1">
                <a:latin typeface="Arial" panose="020B0604020202020204" pitchFamily="34" charset="0"/>
                <a:cs typeface="Arial" panose="020B0604020202020204" pitchFamily="34" charset="0"/>
              </a:rPr>
              <a:t>uma</a:t>
            </a:r>
            <a:r>
              <a:rPr lang="en-US" b="0" dirty="0">
                <a:latin typeface="Arial" panose="020B0604020202020204" pitchFamily="34" charset="0"/>
                <a:cs typeface="Arial" panose="020B0604020202020204" pitchFamily="34" charset="0"/>
              </a:rPr>
              <a:t> </a:t>
            </a:r>
            <a:r>
              <a:rPr lang="en-US" b="0" dirty="0" err="1">
                <a:latin typeface="Arial" panose="020B0604020202020204" pitchFamily="34" charset="0"/>
                <a:cs typeface="Arial" panose="020B0604020202020204" pitchFamily="34" charset="0"/>
              </a:rPr>
              <a:t>suspeita</a:t>
            </a:r>
            <a:r>
              <a:rPr lang="en-US" b="0" dirty="0">
                <a:latin typeface="Arial" panose="020B0604020202020204" pitchFamily="34" charset="0"/>
                <a:cs typeface="Arial" panose="020B0604020202020204" pitchFamily="34" charset="0"/>
              </a:rPr>
              <a:t> de </a:t>
            </a:r>
            <a:r>
              <a:rPr lang="en-US" b="0" dirty="0" err="1">
                <a:latin typeface="Arial" panose="020B0604020202020204" pitchFamily="34" charset="0"/>
                <a:cs typeface="Arial" panose="020B0604020202020204" pitchFamily="34" charset="0"/>
              </a:rPr>
              <a:t>surto</a:t>
            </a:r>
            <a:r>
              <a:rPr lang="en-US" b="0" dirty="0">
                <a:latin typeface="Arial" panose="020B0604020202020204" pitchFamily="34" charset="0"/>
                <a:cs typeface="Arial" panose="020B0604020202020204" pitchFamily="34" charset="0"/>
              </a:rPr>
              <a:t> de </a:t>
            </a:r>
            <a:r>
              <a:rPr lang="en-US" b="0" dirty="0" err="1">
                <a:latin typeface="Arial" panose="020B0604020202020204" pitchFamily="34" charset="0"/>
                <a:cs typeface="Arial" panose="020B0604020202020204" pitchFamily="34" charset="0"/>
              </a:rPr>
              <a:t>doença</a:t>
            </a:r>
            <a:r>
              <a:rPr lang="en-US" b="0" dirty="0">
                <a:latin typeface="Arial" panose="020B0604020202020204" pitchFamily="34" charset="0"/>
                <a:cs typeface="Arial" panose="020B0604020202020204" pitchFamily="34" charset="0"/>
              </a:rPr>
              <a:t> </a:t>
            </a:r>
            <a:r>
              <a:rPr lang="en-US" b="0" dirty="0" err="1">
                <a:latin typeface="Arial" panose="020B0604020202020204" pitchFamily="34" charset="0"/>
                <a:cs typeface="Arial" panose="020B0604020202020204" pitchFamily="34" charset="0"/>
              </a:rPr>
              <a:t>infecciosa</a:t>
            </a:r>
            <a:endParaRPr lang="en-US" b="0" dirty="0">
              <a:latin typeface="Arial" panose="020B0604020202020204" pitchFamily="34" charset="0"/>
              <a:cs typeface="Arial" panose="020B0604020202020204" pitchFamily="34" charset="0"/>
            </a:endParaRPr>
          </a:p>
          <a:p>
            <a:pPr marL="685800" lvl="1" indent="-228600">
              <a:lnSpc>
                <a:spcPct val="90000"/>
              </a:lnSpc>
              <a:spcBef>
                <a:spcPts val="1000"/>
              </a:spcBef>
              <a:buFont typeface="Courier New" panose="02070309020205020404" pitchFamily="49" charset="0"/>
              <a:buChar char="o"/>
            </a:pPr>
            <a:r>
              <a:rPr lang="en-US" b="1" dirty="0">
                <a:latin typeface="Arial" panose="020B0604020202020204" pitchFamily="34" charset="0"/>
                <a:cs typeface="Arial" panose="020B0604020202020204" pitchFamily="34" charset="0"/>
              </a:rPr>
              <a:t>NOTIFICAR - 1 </a:t>
            </a:r>
            <a:r>
              <a:rPr lang="en-US" b="0" dirty="0" err="1">
                <a:latin typeface="Arial" panose="020B0604020202020204" pitchFamily="34" charset="0"/>
                <a:cs typeface="Arial" panose="020B0604020202020204" pitchFamily="34" charset="0"/>
              </a:rPr>
              <a:t>dia</a:t>
            </a:r>
            <a:r>
              <a:rPr lang="en-US" b="0" dirty="0">
                <a:latin typeface="Arial" panose="020B0604020202020204" pitchFamily="34" charset="0"/>
                <a:cs typeface="Arial" panose="020B0604020202020204" pitchFamily="34" charset="0"/>
              </a:rPr>
              <a:t> para </a:t>
            </a:r>
            <a:r>
              <a:rPr lang="en-US" b="0" dirty="0" err="1">
                <a:latin typeface="Arial" panose="020B0604020202020204" pitchFamily="34" charset="0"/>
                <a:cs typeface="Arial" panose="020B0604020202020204" pitchFamily="34" charset="0"/>
              </a:rPr>
              <a:t>notificar</a:t>
            </a:r>
            <a:r>
              <a:rPr lang="en-US" b="0" dirty="0">
                <a:latin typeface="Arial" panose="020B0604020202020204" pitchFamily="34" charset="0"/>
                <a:cs typeface="Arial" panose="020B0604020202020204" pitchFamily="34" charset="0"/>
              </a:rPr>
              <a:t> as </a:t>
            </a:r>
            <a:r>
              <a:rPr lang="en-US" b="0" dirty="0" err="1">
                <a:latin typeface="Arial" panose="020B0604020202020204" pitchFamily="34" charset="0"/>
                <a:cs typeface="Arial" panose="020B0604020202020204" pitchFamily="34" charset="0"/>
              </a:rPr>
              <a:t>autoridades</a:t>
            </a:r>
            <a:r>
              <a:rPr lang="en-US" b="0" dirty="0">
                <a:latin typeface="Arial" panose="020B0604020202020204" pitchFamily="34" charset="0"/>
                <a:cs typeface="Arial" panose="020B0604020202020204" pitchFamily="34" charset="0"/>
              </a:rPr>
              <a:t> de </a:t>
            </a:r>
            <a:r>
              <a:rPr lang="en-US" b="0" dirty="0" err="1">
                <a:latin typeface="Arial" panose="020B0604020202020204" pitchFamily="34" charset="0"/>
                <a:cs typeface="Arial" panose="020B0604020202020204" pitchFamily="34" charset="0"/>
              </a:rPr>
              <a:t>saúde</a:t>
            </a:r>
            <a:r>
              <a:rPr lang="en-US" b="0" dirty="0">
                <a:latin typeface="Arial" panose="020B0604020202020204" pitchFamily="34" charset="0"/>
                <a:cs typeface="Arial" panose="020B0604020202020204" pitchFamily="34" charset="0"/>
              </a:rPr>
              <a:t> </a:t>
            </a:r>
            <a:r>
              <a:rPr lang="en-US" b="0" dirty="0" err="1">
                <a:latin typeface="Arial" panose="020B0604020202020204" pitchFamily="34" charset="0"/>
                <a:cs typeface="Arial" panose="020B0604020202020204" pitchFamily="34" charset="0"/>
              </a:rPr>
              <a:t>pública</a:t>
            </a:r>
            <a:r>
              <a:rPr lang="en-US" b="0" dirty="0">
                <a:latin typeface="Arial" panose="020B0604020202020204" pitchFamily="34" charset="0"/>
                <a:cs typeface="Arial" panose="020B0604020202020204" pitchFamily="34" charset="0"/>
              </a:rPr>
              <a:t> para </a:t>
            </a:r>
            <a:r>
              <a:rPr lang="en-US" b="0" dirty="0" err="1">
                <a:latin typeface="Arial" panose="020B0604020202020204" pitchFamily="34" charset="0"/>
                <a:cs typeface="Arial" panose="020B0604020202020204" pitchFamily="34" charset="0"/>
              </a:rPr>
              <a:t>iniciar</a:t>
            </a:r>
            <a:r>
              <a:rPr lang="en-US" b="0" dirty="0">
                <a:latin typeface="Arial" panose="020B0604020202020204" pitchFamily="34" charset="0"/>
                <a:cs typeface="Arial" panose="020B0604020202020204" pitchFamily="34" charset="0"/>
              </a:rPr>
              <a:t> </a:t>
            </a:r>
            <a:r>
              <a:rPr lang="en-US" b="0" dirty="0" err="1">
                <a:latin typeface="Arial" panose="020B0604020202020204" pitchFamily="34" charset="0"/>
                <a:cs typeface="Arial" panose="020B0604020202020204" pitchFamily="34" charset="0"/>
              </a:rPr>
              <a:t>uma</a:t>
            </a:r>
            <a:r>
              <a:rPr lang="en-US" b="0" dirty="0">
                <a:latin typeface="Arial" panose="020B0604020202020204" pitchFamily="34" charset="0"/>
                <a:cs typeface="Arial" panose="020B0604020202020204" pitchFamily="34" charset="0"/>
              </a:rPr>
              <a:t> </a:t>
            </a:r>
            <a:r>
              <a:rPr lang="en-US" b="0" dirty="0" err="1">
                <a:latin typeface="Arial" panose="020B0604020202020204" pitchFamily="34" charset="0"/>
                <a:cs typeface="Arial" panose="020B0604020202020204" pitchFamily="34" charset="0"/>
              </a:rPr>
              <a:t>investigação</a:t>
            </a:r>
            <a:endParaRPr lang="en-US" b="0" dirty="0">
              <a:latin typeface="Arial" panose="020B0604020202020204" pitchFamily="34" charset="0"/>
              <a:cs typeface="Arial" panose="020B0604020202020204" pitchFamily="34" charset="0"/>
            </a:endParaRPr>
          </a:p>
          <a:p>
            <a:pPr marL="685800" lvl="1" indent="-228600">
              <a:lnSpc>
                <a:spcPct val="90000"/>
              </a:lnSpc>
              <a:spcBef>
                <a:spcPts val="1000"/>
              </a:spcBef>
              <a:buFont typeface="Courier New" panose="02070309020205020404" pitchFamily="49" charset="0"/>
              <a:buChar char="o"/>
            </a:pPr>
            <a:r>
              <a:rPr lang="en-US" b="1" dirty="0">
                <a:latin typeface="Arial" panose="020B0604020202020204" pitchFamily="34" charset="0"/>
                <a:cs typeface="Arial" panose="020B0604020202020204" pitchFamily="34" charset="0"/>
              </a:rPr>
              <a:t>RESPONDER - 7 </a:t>
            </a:r>
            <a:r>
              <a:rPr lang="en-US" b="0" dirty="0" err="1">
                <a:latin typeface="Arial" panose="020B0604020202020204" pitchFamily="34" charset="0"/>
                <a:cs typeface="Arial" panose="020B0604020202020204" pitchFamily="34" charset="0"/>
              </a:rPr>
              <a:t>dias</a:t>
            </a:r>
            <a:r>
              <a:rPr lang="en-US" b="0" dirty="0">
                <a:latin typeface="Arial" panose="020B0604020202020204" pitchFamily="34" charset="0"/>
                <a:cs typeface="Arial" panose="020B0604020202020204" pitchFamily="34" charset="0"/>
              </a:rPr>
              <a:t> para </a:t>
            </a:r>
            <a:r>
              <a:rPr lang="en-US" b="0" dirty="0" err="1">
                <a:latin typeface="Arial" panose="020B0604020202020204" pitchFamily="34" charset="0"/>
                <a:cs typeface="Arial" panose="020B0604020202020204" pitchFamily="34" charset="0"/>
              </a:rPr>
              <a:t>completar</a:t>
            </a:r>
            <a:r>
              <a:rPr lang="en-US" b="0" dirty="0">
                <a:latin typeface="Arial" panose="020B0604020202020204" pitchFamily="34" charset="0"/>
                <a:cs typeface="Arial" panose="020B0604020202020204" pitchFamily="34" charset="0"/>
              </a:rPr>
              <a:t> </a:t>
            </a:r>
            <a:r>
              <a:rPr lang="en-US" b="0" dirty="0" err="1">
                <a:latin typeface="Arial" panose="020B0604020202020204" pitchFamily="34" charset="0"/>
                <a:cs typeface="Arial" panose="020B0604020202020204" pitchFamily="34" charset="0"/>
              </a:rPr>
              <a:t>uma</a:t>
            </a:r>
            <a:r>
              <a:rPr lang="en-US" b="0" dirty="0">
                <a:latin typeface="Arial" panose="020B0604020202020204" pitchFamily="34" charset="0"/>
                <a:cs typeface="Arial" panose="020B0604020202020204" pitchFamily="34" charset="0"/>
              </a:rPr>
              <a:t> </a:t>
            </a:r>
            <a:r>
              <a:rPr lang="en-US" b="0" dirty="0" err="1">
                <a:latin typeface="Arial" panose="020B0604020202020204" pitchFamily="34" charset="0"/>
                <a:cs typeface="Arial" panose="020B0604020202020204" pitchFamily="34" charset="0"/>
              </a:rPr>
              <a:t>resposta</a:t>
            </a:r>
            <a:r>
              <a:rPr lang="en-US" b="0" dirty="0">
                <a:latin typeface="Arial" panose="020B0604020202020204" pitchFamily="34" charset="0"/>
                <a:cs typeface="Arial" panose="020B0604020202020204" pitchFamily="34" charset="0"/>
              </a:rPr>
              <a:t> </a:t>
            </a:r>
            <a:r>
              <a:rPr lang="en-US" b="0" dirty="0" err="1">
                <a:latin typeface="Arial" panose="020B0604020202020204" pitchFamily="34" charset="0"/>
                <a:cs typeface="Arial" panose="020B0604020202020204" pitchFamily="34" charset="0"/>
              </a:rPr>
              <a:t>inicial</a:t>
            </a:r>
            <a:endParaRPr lang="en-US" b="0" dirty="0">
              <a:latin typeface="Arial" panose="020B0604020202020204" pitchFamily="34" charset="0"/>
              <a:cs typeface="Arial" panose="020B0604020202020204" pitchFamily="34" charset="0"/>
            </a:endParaRPr>
          </a:p>
          <a:p>
            <a:pPr marL="0" indent="0">
              <a:lnSpc>
                <a:spcPct val="90000"/>
              </a:lnSpc>
              <a:spcBef>
                <a:spcPts val="1000"/>
              </a:spcBef>
              <a:buFont typeface="Wingdings,Sans-Serif"/>
              <a:buNone/>
            </a:pPr>
            <a:endParaRPr lang="en-US" b="0" u="sng" dirty="0">
              <a:latin typeface="Arial" panose="020B0604020202020204" pitchFamily="34" charset="0"/>
              <a:cs typeface="Arial" panose="020B0604020202020204" pitchFamily="34" charset="0"/>
            </a:endParaRPr>
          </a:p>
          <a:p>
            <a:pPr marL="171450" indent="-171450">
              <a:lnSpc>
                <a:spcPct val="107000"/>
              </a:lnSpc>
              <a:buFont typeface="Wingdings" panose="05000000000000000000" pitchFamily="2" charset="2"/>
              <a:buChar char="§"/>
            </a:pPr>
            <a:r>
              <a:rPr lang="en-US" b="1" u="sng" dirty="0" err="1">
                <a:latin typeface="Arial" panose="020B0604020202020204" pitchFamily="34" charset="0"/>
                <a:cs typeface="Arial" panose="020B0604020202020204" pitchFamily="34" charset="0"/>
              </a:rPr>
              <a:t>Dizer</a:t>
            </a:r>
            <a:r>
              <a:rPr lang="en-US" b="1" u="sng" dirty="0">
                <a:latin typeface="Arial" panose="020B0604020202020204" pitchFamily="34" charset="0"/>
                <a:cs typeface="Arial" panose="020B0604020202020204" pitchFamily="34" charset="0"/>
              </a:rPr>
              <a:t>:</a:t>
            </a:r>
            <a:r>
              <a:rPr lang="en-US" b="1" u="none" dirty="0">
                <a:latin typeface="Arial" panose="020B0604020202020204" pitchFamily="34" charset="0"/>
                <a:cs typeface="Arial" panose="020B0604020202020204" pitchFamily="34" charset="0"/>
              </a:rPr>
              <a:t> </a:t>
            </a:r>
            <a:r>
              <a:rPr lang="en-US" u="none" dirty="0">
                <a:latin typeface="Arial" panose="020B0604020202020204" pitchFamily="34" charset="0"/>
                <a:cs typeface="Arial" panose="020B0604020202020204" pitchFamily="34" charset="0"/>
              </a:rPr>
              <a:t>As </a:t>
            </a:r>
            <a:r>
              <a:rPr lang="en-US" u="none" dirty="0" err="1">
                <a:latin typeface="Arial" panose="020B0604020202020204" pitchFamily="34" charset="0"/>
                <a:cs typeface="Arial" panose="020B0604020202020204" pitchFamily="34" charset="0"/>
              </a:rPr>
              <a:t>provas</a:t>
            </a:r>
            <a:r>
              <a:rPr lang="en-US" u="none" dirty="0">
                <a:latin typeface="Arial" panose="020B0604020202020204" pitchFamily="34" charset="0"/>
                <a:cs typeface="Arial" panose="020B0604020202020204" pitchFamily="34" charset="0"/>
              </a:rPr>
              <a:t> </a:t>
            </a:r>
            <a:r>
              <a:rPr lang="en-US" u="none" dirty="0" err="1">
                <a:latin typeface="Arial" panose="020B0604020202020204" pitchFamily="34" charset="0"/>
                <a:cs typeface="Arial" panose="020B0604020202020204" pitchFamily="34" charset="0"/>
              </a:rPr>
              <a:t>mostram</a:t>
            </a:r>
            <a:r>
              <a:rPr lang="en-US" u="none" dirty="0">
                <a:latin typeface="Arial" panose="020B0604020202020204" pitchFamily="34" charset="0"/>
                <a:cs typeface="Arial" panose="020B0604020202020204" pitchFamily="34" charset="0"/>
              </a:rPr>
              <a:t> que </a:t>
            </a:r>
            <a:r>
              <a:rPr lang="en-US" dirty="0">
                <a:latin typeface="Arial" panose="020B0604020202020204" pitchFamily="34" charset="0"/>
                <a:cs typeface="Arial" panose="020B0604020202020204" pitchFamily="34" charset="0"/>
              </a:rPr>
              <a:t>o </a:t>
            </a:r>
            <a:r>
              <a:rPr lang="en-US" dirty="0" err="1">
                <a:latin typeface="Arial" panose="020B0604020202020204" pitchFamily="34" charset="0"/>
                <a:cs typeface="Arial" panose="020B0604020202020204" pitchFamily="34" charset="0"/>
              </a:rPr>
              <a:t>objetivo</a:t>
            </a:r>
            <a:r>
              <a:rPr lang="en-US" dirty="0">
                <a:latin typeface="Arial" panose="020B0604020202020204" pitchFamily="34" charset="0"/>
                <a:cs typeface="Arial" panose="020B0604020202020204" pitchFamily="34" charset="0"/>
              </a:rPr>
              <a:t> </a:t>
            </a:r>
            <a:r>
              <a:rPr lang="en-US" b="1" dirty="0">
                <a:latin typeface="Arial" panose="020B0604020202020204" pitchFamily="34" charset="0"/>
                <a:cs typeface="Arial" panose="020B0604020202020204" pitchFamily="34" charset="0"/>
              </a:rPr>
              <a:t>7-1-7 </a:t>
            </a:r>
            <a:r>
              <a:rPr lang="en-US" dirty="0">
                <a:latin typeface="Arial" panose="020B0604020202020204" pitchFamily="34" charset="0"/>
                <a:cs typeface="Arial" panose="020B0604020202020204" pitchFamily="34" charset="0"/>
              </a:rPr>
              <a:t>é </a:t>
            </a:r>
            <a:r>
              <a:rPr lang="en-US" dirty="0" err="1">
                <a:latin typeface="Arial" panose="020B0604020202020204" pitchFamily="34" charset="0"/>
                <a:cs typeface="Arial" panose="020B0604020202020204" pitchFamily="34" charset="0"/>
              </a:rPr>
              <a:t>alcançável</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em</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países</a:t>
            </a:r>
            <a:r>
              <a:rPr lang="en-US" dirty="0">
                <a:latin typeface="Arial" panose="020B0604020202020204" pitchFamily="34" charset="0"/>
                <a:cs typeface="Arial" panose="020B0604020202020204" pitchFamily="34" charset="0"/>
              </a:rPr>
              <a:t> de </a:t>
            </a:r>
            <a:r>
              <a:rPr lang="en-US" dirty="0" err="1">
                <a:latin typeface="Arial" panose="020B0604020202020204" pitchFamily="34" charset="0"/>
                <a:cs typeface="Arial" panose="020B0604020202020204" pitchFamily="34" charset="0"/>
              </a:rPr>
              <a:t>rendimento</a:t>
            </a:r>
            <a:r>
              <a:rPr lang="en-US" dirty="0">
                <a:latin typeface="Arial" panose="020B0604020202020204" pitchFamily="34" charset="0"/>
                <a:cs typeface="Arial" panose="020B0604020202020204" pitchFamily="34" charset="0"/>
              </a:rPr>
              <a:t> alto, </a:t>
            </a:r>
            <a:r>
              <a:rPr lang="en-US" dirty="0" err="1">
                <a:latin typeface="Arial" panose="020B0604020202020204" pitchFamily="34" charset="0"/>
                <a:cs typeface="Arial" panose="020B0604020202020204" pitchFamily="34" charset="0"/>
              </a:rPr>
              <a:t>médio</a:t>
            </a:r>
            <a:r>
              <a:rPr lang="en-US" dirty="0">
                <a:latin typeface="Arial" panose="020B0604020202020204" pitchFamily="34" charset="0"/>
                <a:cs typeface="Arial" panose="020B0604020202020204" pitchFamily="34" charset="0"/>
              </a:rPr>
              <a:t> e </a:t>
            </a:r>
            <a:r>
              <a:rPr lang="en-US" dirty="0" err="1">
                <a:latin typeface="Arial" panose="020B0604020202020204" pitchFamily="34" charset="0"/>
                <a:cs typeface="Arial" panose="020B0604020202020204" pitchFamily="34" charset="0"/>
              </a:rPr>
              <a:t>baixo</a:t>
            </a:r>
            <a:r>
              <a:rPr lang="en-US" dirty="0">
                <a:latin typeface="Arial" panose="020B0604020202020204" pitchFamily="34" charset="0"/>
                <a:cs typeface="Arial" panose="020B0604020202020204" pitchFamily="34" charset="0"/>
              </a:rPr>
              <a:t>.  A </a:t>
            </a:r>
            <a:r>
              <a:rPr lang="en-US" dirty="0" err="1">
                <a:latin typeface="Arial" panose="020B0604020202020204" pitchFamily="34" charset="0"/>
                <a:cs typeface="Arial" panose="020B0604020202020204" pitchFamily="34" charset="0"/>
              </a:rPr>
              <a:t>existência</a:t>
            </a:r>
            <a:r>
              <a:rPr lang="en-US" dirty="0">
                <a:latin typeface="Arial" panose="020B0604020202020204" pitchFamily="34" charset="0"/>
                <a:cs typeface="Arial" panose="020B0604020202020204" pitchFamily="34" charset="0"/>
              </a:rPr>
              <a:t> de </a:t>
            </a:r>
            <a:r>
              <a:rPr lang="en-US" dirty="0" err="1">
                <a:latin typeface="Arial" panose="020B0604020202020204" pitchFamily="34" charset="0"/>
                <a:cs typeface="Arial" panose="020B0604020202020204" pitchFamily="34" charset="0"/>
              </a:rPr>
              <a:t>métricas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claras</a:t>
            </a:r>
            <a:r>
              <a:rPr lang="en-US" dirty="0">
                <a:latin typeface="Arial" panose="020B0604020202020204" pitchFamily="34" charset="0"/>
                <a:cs typeface="Arial" panose="020B0604020202020204" pitchFamily="34" charset="0"/>
              </a:rPr>
              <a:t> e simples </a:t>
            </a:r>
            <a:r>
              <a:rPr lang="en-US" dirty="0" err="1">
                <a:latin typeface="Arial" panose="020B0604020202020204" pitchFamily="34" charset="0"/>
                <a:cs typeface="Arial" panose="020B0604020202020204" pitchFamily="34" charset="0"/>
              </a:rPr>
              <a:t>facilita</a:t>
            </a:r>
            <a:r>
              <a:rPr lang="en-US" dirty="0">
                <a:latin typeface="Arial" panose="020B0604020202020204" pitchFamily="34" charset="0"/>
                <a:cs typeface="Arial" panose="020B0604020202020204" pitchFamily="34" charset="0"/>
              </a:rPr>
              <a:t> a </a:t>
            </a:r>
            <a:r>
              <a:rPr lang="en-US" dirty="0" err="1">
                <a:latin typeface="Arial" panose="020B0604020202020204" pitchFamily="34" charset="0"/>
                <a:cs typeface="Arial" panose="020B0604020202020204" pitchFamily="34" charset="0"/>
              </a:rPr>
              <a:t>comunicação</a:t>
            </a:r>
            <a:r>
              <a:rPr lang="en-US" dirty="0">
                <a:latin typeface="Arial" panose="020B0604020202020204" pitchFamily="34" charset="0"/>
                <a:cs typeface="Arial" panose="020B0604020202020204" pitchFamily="34" charset="0"/>
              </a:rPr>
              <a:t> com </a:t>
            </a:r>
            <a:r>
              <a:rPr lang="en-US" dirty="0" err="1">
                <a:latin typeface="Arial" panose="020B0604020202020204" pitchFamily="34" charset="0"/>
                <a:cs typeface="Arial" panose="020B0604020202020204" pitchFamily="34" charset="0"/>
              </a:rPr>
              <a:t>os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parceiros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os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políticos</a:t>
            </a:r>
            <a:r>
              <a:rPr lang="en-US" dirty="0">
                <a:latin typeface="Arial" panose="020B0604020202020204" pitchFamily="34" charset="0"/>
                <a:cs typeface="Arial" panose="020B0604020202020204" pitchFamily="34" charset="0"/>
              </a:rPr>
              <a:t> e o </a:t>
            </a:r>
            <a:r>
              <a:rPr lang="en-US" dirty="0" err="1">
                <a:latin typeface="Arial" panose="020B0604020202020204" pitchFamily="34" charset="0"/>
                <a:cs typeface="Arial" panose="020B0604020202020204" pitchFamily="34" charset="0"/>
              </a:rPr>
              <a:t>público</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Promove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uma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melhoria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rápida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na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deteção</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precoce</a:t>
            </a:r>
            <a:r>
              <a:rPr lang="en-US" dirty="0">
                <a:latin typeface="Arial" panose="020B0604020202020204" pitchFamily="34" charset="0"/>
                <a:cs typeface="Arial" panose="020B0604020202020204" pitchFamily="34" charset="0"/>
              </a:rPr>
              <a:t> de </a:t>
            </a:r>
            <a:r>
              <a:rPr lang="en-US" dirty="0" err="1">
                <a:latin typeface="Arial" panose="020B0604020202020204" pitchFamily="34" charset="0"/>
                <a:cs typeface="Arial" panose="020B0604020202020204" pitchFamily="34" charset="0"/>
              </a:rPr>
              <a:t>surtos</a:t>
            </a:r>
            <a:r>
              <a:rPr lang="en-US" dirty="0">
                <a:latin typeface="Arial" panose="020B0604020202020204" pitchFamily="34" charset="0"/>
                <a:cs typeface="Arial" panose="020B0604020202020204" pitchFamily="34" charset="0"/>
              </a:rPr>
              <a:t> e </a:t>
            </a:r>
            <a:r>
              <a:rPr lang="en-US" dirty="0" err="1">
                <a:latin typeface="Arial" panose="020B0604020202020204" pitchFamily="34" charset="0"/>
                <a:cs typeface="Arial" panose="020B0604020202020204" pitchFamily="34" charset="0"/>
              </a:rPr>
              <a:t>na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resposta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aos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mesmos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identificando</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os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estrangulamentos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detectados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pelo</a:t>
            </a:r>
            <a:r>
              <a:rPr lang="en-US" dirty="0">
                <a:latin typeface="Arial" panose="020B0604020202020204" pitchFamily="34" charset="0"/>
                <a:cs typeface="Arial" panose="020B0604020202020204" pitchFamily="34" charset="0"/>
              </a:rPr>
              <a:t> 7-1-7 que </a:t>
            </a:r>
            <a:r>
              <a:rPr lang="en-US" dirty="0" err="1">
                <a:latin typeface="Arial" panose="020B0604020202020204" pitchFamily="34" charset="0"/>
                <a:cs typeface="Arial" panose="020B0604020202020204" pitchFamily="34" charset="0"/>
              </a:rPr>
              <a:t>acabam</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por</a:t>
            </a:r>
            <a:r>
              <a:rPr lang="en-US" dirty="0">
                <a:latin typeface="Arial" panose="020B0604020202020204" pitchFamily="34" charset="0"/>
                <a:cs typeface="Arial" panose="020B0604020202020204" pitchFamily="34" charset="0"/>
              </a:rPr>
              <a:t> ser </a:t>
            </a:r>
            <a:r>
              <a:rPr lang="en-US" dirty="0" err="1">
                <a:latin typeface="Arial" panose="020B0604020202020204" pitchFamily="34" charset="0"/>
                <a:cs typeface="Arial" panose="020B0604020202020204" pitchFamily="34" charset="0"/>
              </a:rPr>
              <a:t>fáceis</a:t>
            </a:r>
            <a:r>
              <a:rPr lang="en-US" dirty="0">
                <a:latin typeface="Arial" panose="020B0604020202020204" pitchFamily="34" charset="0"/>
                <a:cs typeface="Arial" panose="020B0604020202020204" pitchFamily="34" charset="0"/>
              </a:rPr>
              <a:t> e </a:t>
            </a:r>
            <a:r>
              <a:rPr lang="en-US" dirty="0" err="1">
                <a:latin typeface="Arial" panose="020B0604020202020204" pitchFamily="34" charset="0"/>
                <a:cs typeface="Arial" panose="020B0604020202020204" pitchFamily="34" charset="0"/>
              </a:rPr>
              <a:t>baratos</a:t>
            </a:r>
            <a:r>
              <a:rPr lang="en-US" dirty="0">
                <a:latin typeface="Arial" panose="020B0604020202020204" pitchFamily="34" charset="0"/>
                <a:cs typeface="Arial" panose="020B0604020202020204" pitchFamily="34" charset="0"/>
              </a:rPr>
              <a:t> de </a:t>
            </a:r>
            <a:r>
              <a:rPr lang="en-US" dirty="0" err="1">
                <a:latin typeface="Arial" panose="020B0604020202020204" pitchFamily="34" charset="0"/>
                <a:cs typeface="Arial" panose="020B0604020202020204" pitchFamily="34" charset="0"/>
              </a:rPr>
              <a:t>corrigir</a:t>
            </a:r>
            <a:r>
              <a:rPr lang="en-US" dirty="0">
                <a:latin typeface="Arial" panose="020B0604020202020204" pitchFamily="34" charset="0"/>
                <a:cs typeface="Arial" panose="020B0604020202020204" pitchFamily="34" charset="0"/>
              </a:rPr>
              <a:t>. </a:t>
            </a:r>
          </a:p>
          <a:p>
            <a:pPr marL="171450" indent="-171450">
              <a:lnSpc>
                <a:spcPct val="107000"/>
              </a:lnSpc>
              <a:buFont typeface="Wingdings" panose="05000000000000000000" pitchFamily="2" charset="2"/>
              <a:buChar char="§"/>
            </a:pPr>
            <a:endParaRPr lang="en-US" dirty="0">
              <a:latin typeface="Arial" panose="020B0604020202020204" pitchFamily="34" charset="0"/>
              <a:cs typeface="Arial" panose="020B0604020202020204" pitchFamily="34" charset="0"/>
            </a:endParaRPr>
          </a:p>
          <a:p>
            <a:pPr marL="171450" indent="-171450">
              <a:lnSpc>
                <a:spcPct val="107000"/>
              </a:lnSpc>
              <a:buFont typeface="Wingdings" panose="05000000000000000000" pitchFamily="2" charset="2"/>
              <a:buChar char="§"/>
            </a:pPr>
            <a:r>
              <a:rPr lang="en-US" b="1" u="sng" dirty="0" err="1">
                <a:latin typeface="Arial" panose="020B0604020202020204" pitchFamily="34" charset="0"/>
                <a:cs typeface="Arial" panose="020B0604020202020204" pitchFamily="34" charset="0"/>
              </a:rPr>
              <a:t>Dizer</a:t>
            </a:r>
            <a:r>
              <a:rPr lang="en-US" b="1" u="sng" dirty="0">
                <a:latin typeface="Arial" panose="020B0604020202020204" pitchFamily="34" charset="0"/>
                <a:cs typeface="Arial" panose="020B0604020202020204" pitchFamily="34" charset="0"/>
              </a:rPr>
              <a:t>:</a:t>
            </a:r>
            <a:r>
              <a:rPr lang="en-US" b="1" u="none"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Além</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disso</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os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problemas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maiores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são</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resolvidos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mais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rapidamente</a:t>
            </a:r>
            <a:r>
              <a:rPr lang="en-US" dirty="0">
                <a:latin typeface="Arial" panose="020B0604020202020204" pitchFamily="34" charset="0"/>
                <a:cs typeface="Arial" panose="020B0604020202020204" pitchFamily="34" charset="0"/>
              </a:rPr>
              <a:t> com dados claros que </a:t>
            </a:r>
            <a:r>
              <a:rPr lang="en-US" dirty="0" err="1">
                <a:latin typeface="Arial" panose="020B0604020202020204" pitchFamily="34" charset="0"/>
                <a:cs typeface="Arial" panose="020B0604020202020204" pitchFamily="34" charset="0"/>
              </a:rPr>
              <a:t>informam</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como</a:t>
            </a:r>
            <a:r>
              <a:rPr lang="en-US" dirty="0">
                <a:latin typeface="Arial" panose="020B0604020202020204" pitchFamily="34" charset="0"/>
                <a:cs typeface="Arial" panose="020B0604020202020204" pitchFamily="34" charset="0"/>
              </a:rPr>
              <a:t> as </a:t>
            </a:r>
            <a:r>
              <a:rPr lang="en-US" dirty="0" err="1">
                <a:latin typeface="Arial" panose="020B0604020202020204" pitchFamily="34" charset="0"/>
                <a:cs typeface="Arial" panose="020B0604020202020204" pitchFamily="34" charset="0"/>
              </a:rPr>
              <a:t>actividades</a:t>
            </a:r>
            <a:r>
              <a:rPr lang="en-US" dirty="0">
                <a:latin typeface="Arial" panose="020B0604020202020204" pitchFamily="34" charset="0"/>
                <a:cs typeface="Arial" panose="020B0604020202020204" pitchFamily="34" charset="0"/>
              </a:rPr>
              <a:t> e </a:t>
            </a:r>
            <a:r>
              <a:rPr lang="en-US" dirty="0" err="1">
                <a:latin typeface="Arial" panose="020B0604020202020204" pitchFamily="34" charset="0"/>
                <a:cs typeface="Arial" panose="020B0604020202020204" pitchFamily="34" charset="0"/>
              </a:rPr>
              <a:t>os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fundos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devem</a:t>
            </a:r>
            <a:r>
              <a:rPr lang="en-US" dirty="0">
                <a:latin typeface="Arial" panose="020B0604020202020204" pitchFamily="34" charset="0"/>
                <a:cs typeface="Arial" panose="020B0604020202020204" pitchFamily="34" charset="0"/>
              </a:rPr>
              <a:t> ser </a:t>
            </a:r>
            <a:r>
              <a:rPr lang="en-US" dirty="0" err="1">
                <a:latin typeface="Arial" panose="020B0604020202020204" pitchFamily="34" charset="0"/>
                <a:cs typeface="Arial" panose="020B0604020202020204" pitchFamily="34" charset="0"/>
              </a:rPr>
              <a:t>priorizados</a:t>
            </a:r>
            <a:r>
              <a:rPr lang="en-US" dirty="0">
                <a:latin typeface="Arial" panose="020B0604020202020204" pitchFamily="34" charset="0"/>
                <a:cs typeface="Arial" panose="020B0604020202020204" pitchFamily="34" charset="0"/>
              </a:rPr>
              <a:t>!</a:t>
            </a:r>
          </a:p>
          <a:p>
            <a:pPr>
              <a:lnSpc>
                <a:spcPct val="107000"/>
              </a:lnSpc>
            </a:pPr>
            <a:endParaRPr lang="en-US" dirty="0">
              <a:latin typeface="Arial" panose="020B0604020202020204" pitchFamily="34" charset="0"/>
              <a:ea typeface="Times New Roman"/>
              <a:cs typeface="Arial" panose="020B0604020202020204" pitchFamily="34" charset="0"/>
            </a:endParaRPr>
          </a:p>
        </p:txBody>
      </p:sp>
      <p:sp>
        <p:nvSpPr>
          <p:cNvPr id="4" name="Slide Number Placeholder 3"/>
          <p:cNvSpPr>
            <a:spLocks noGrp="1"/>
          </p:cNvSpPr>
          <p:nvPr>
            <p:ph type="sldNum" sz="quarter" idx="5"/>
          </p:nvPr>
        </p:nvSpPr>
        <p:spPr/>
        <p:txBody>
          <a:bodyPr/>
          <a:lstStyle/>
          <a:p>
            <a:fld id="{2EB32458-B0FD-4E0D-A69A-149897CA0BBB}" type="slidenum">
              <a:rPr lang="en-US" smtClean="0"/>
              <a:t>28</a:t>
            </a:fld>
            <a:endParaRPr lang="en-US"/>
          </a:p>
        </p:txBody>
      </p:sp>
    </p:spTree>
    <p:extLst>
      <p:ext uri="{BB962C8B-B14F-4D97-AF65-F5344CB8AC3E}">
        <p14:creationId xmlns:p14="http://schemas.microsoft.com/office/powerpoint/2010/main" val="100887597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i="0" dirty="0">
                <a:latin typeface="Arial"/>
                <a:cs typeface="Arial"/>
              </a:rPr>
              <a:t>Notas do instrutor: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i="0" dirty="0">
              <a:solidFill>
                <a:prstClr val="black"/>
              </a:solidFill>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sz="1200" b="1" u="sng" dirty="0">
                <a:effectLst/>
                <a:latin typeface="Arial"/>
                <a:ea typeface="Times New Roman" panose="02020603050405020304" pitchFamily="18" charset="0"/>
                <a:cs typeface="Arial"/>
              </a:rPr>
              <a:t>Dizer:</a:t>
            </a:r>
            <a:r>
              <a:rPr lang="en-US" sz="1200" b="1" u="none" dirty="0">
                <a:effectLst/>
                <a:latin typeface="Arial"/>
                <a:ea typeface="Times New Roman" panose="02020603050405020304" pitchFamily="18" charset="0"/>
                <a:cs typeface="Arial"/>
              </a:rPr>
              <a:t> </a:t>
            </a:r>
            <a:r>
              <a:rPr lang="en-US" sz="1200" b="0" i="0" dirty="0">
                <a:solidFill>
                  <a:prstClr val="black"/>
                </a:solidFill>
                <a:latin typeface="Arial"/>
                <a:cs typeface="Arial"/>
              </a:rPr>
              <a:t>Quando, por exemplo, se suspeita que uma criança tem sarampo, </a:t>
            </a:r>
            <a:r>
              <a:rPr lang="en-US" sz="1200" b="0" dirty="0">
                <a:solidFill>
                  <a:prstClr val="black"/>
                </a:solidFill>
                <a:latin typeface="Arial"/>
                <a:cs typeface="Arial"/>
              </a:rPr>
              <a:t>o que é que tem de acontecer para que o caso de sarampo seja notificado a nível distrital?</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lang="en-US" b="0" i="1" u="none"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defRPr/>
            </a:pPr>
            <a:r>
              <a:rPr lang="en-US" b="1" i="0" u="sng" dirty="0">
                <a:latin typeface="Arial"/>
                <a:cs typeface="Arial"/>
              </a:rPr>
              <a:t>Peça</a:t>
            </a:r>
            <a:r>
              <a:rPr lang="en-US" b="1" i="0" u="none" dirty="0">
                <a:latin typeface="Arial"/>
                <a:cs typeface="Arial"/>
              </a:rPr>
              <a:t> </a:t>
            </a:r>
            <a:r>
              <a:rPr lang="en-US" b="0" i="1" u="none" dirty="0">
                <a:latin typeface="Arial"/>
                <a:cs typeface="Arial"/>
              </a:rPr>
              <a:t>a </a:t>
            </a:r>
            <a:r>
              <a:rPr lang="en-US" b="0" i="0" u="none" dirty="0">
                <a:latin typeface="Arial"/>
                <a:cs typeface="Arial"/>
              </a:rPr>
              <a:t>vários voluntários que indiquem apenas um passo, para que muitos possam participar</a:t>
            </a:r>
            <a:r>
              <a:rPr lang="en-US" dirty="0">
                <a:latin typeface="Arial"/>
                <a:cs typeface="Arial"/>
              </a:rPr>
              <a:t>. </a:t>
            </a:r>
          </a:p>
          <a:p>
            <a:pPr marL="171450" indent="-171450">
              <a:buFont typeface="Wingdings" panose="05000000000000000000" pitchFamily="2" charset="2"/>
              <a:buChar char="§"/>
              <a:defRPr/>
            </a:pPr>
            <a:endParaRPr lang="en-US" dirty="0">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b="1" i="0" u="sng" dirty="0">
                <a:latin typeface="Arial"/>
                <a:cs typeface="Arial"/>
              </a:rPr>
              <a:t>Registar</a:t>
            </a:r>
            <a:r>
              <a:rPr lang="en-US" b="1" i="0" u="none" dirty="0">
                <a:latin typeface="Arial"/>
                <a:cs typeface="Arial"/>
              </a:rPr>
              <a:t> </a:t>
            </a:r>
            <a:r>
              <a:rPr lang="en-US" b="0" i="0" dirty="0">
                <a:latin typeface="Arial"/>
                <a:cs typeface="Arial"/>
              </a:rPr>
              <a:t>as respostas em papel de carta, quadro branco ou diapositivo.</a:t>
            </a:r>
            <a:endParaRPr lang="en-US" b="0" i="0" u="none" dirty="0">
              <a:latin typeface="Arial"/>
              <a:cs typeface="Arial"/>
            </a:endParaRPr>
          </a:p>
          <a:p>
            <a:pPr marL="628650" marR="0" lvl="1"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lang="en-US" sz="1200" b="0" i="0" u="none" dirty="0">
              <a:latin typeface="Arial" panose="020B0604020202020204" pitchFamily="34" charset="0"/>
              <a:ea typeface="Times New Roman"/>
              <a:cs typeface="Arial" panose="020B0604020202020204" pitchFamily="34" charset="0"/>
              <a:sym typeface="Times New Roman"/>
            </a:endParaRPr>
          </a:p>
          <a:p>
            <a:pPr marL="45720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i="0" u="none" dirty="0">
                <a:latin typeface="Arial"/>
                <a:ea typeface="Times New Roman"/>
                <a:cs typeface="Arial"/>
                <a:sym typeface="Times New Roman"/>
              </a:rPr>
              <a:t>Exemplos de respostas</a:t>
            </a:r>
            <a:r>
              <a:rPr lang="en-US" sz="1200" b="0" i="0" u="none" dirty="0">
                <a:latin typeface="Arial"/>
                <a:ea typeface="Times New Roman"/>
                <a:cs typeface="Arial"/>
                <a:sym typeface="Times New Roman"/>
              </a:rPr>
              <a:t>:</a:t>
            </a:r>
            <a:endParaRPr lang="en-US" sz="1200" b="0" i="0" u="none" dirty="0">
              <a:latin typeface="Arial"/>
              <a:ea typeface="Times New Roman"/>
              <a:cs typeface="Arial"/>
            </a:endParaRPr>
          </a:p>
          <a:p>
            <a:pPr marL="914400" lvl="1" indent="-182880">
              <a:lnSpc>
                <a:spcPct val="115000"/>
              </a:lnSpc>
              <a:spcBef>
                <a:spcPts val="600"/>
              </a:spcBef>
              <a:buClr>
                <a:schemeClr val="dk1"/>
              </a:buClr>
              <a:buSzPts val="1800"/>
              <a:buFont typeface="Calibri"/>
              <a:buAutoNum type="arabicPeriod"/>
            </a:pPr>
            <a:r>
              <a:rPr lang="en-US" sz="1200" i="1" dirty="0">
                <a:latin typeface="Arial"/>
                <a:ea typeface="Times New Roman"/>
                <a:cs typeface="Arial"/>
                <a:sym typeface="Times New Roman"/>
              </a:rPr>
              <a:t>O doente </a:t>
            </a:r>
            <a:r>
              <a:rPr lang="en-US" sz="1200" b="1" i="1" dirty="0">
                <a:latin typeface="Arial"/>
                <a:ea typeface="Times New Roman"/>
                <a:cs typeface="Arial"/>
                <a:sym typeface="Times New Roman"/>
              </a:rPr>
              <a:t>ou os pais (</a:t>
            </a:r>
            <a:r>
              <a:rPr lang="en-US" sz="1200" i="1" dirty="0">
                <a:latin typeface="Arial"/>
                <a:ea typeface="Times New Roman"/>
                <a:cs typeface="Arial"/>
                <a:sym typeface="Times New Roman"/>
              </a:rPr>
              <a:t>ou um procurador, como a mãe) devem reconhecer que a criança está doente (os casos assintomáticos ou muito ligeiros raramente são notificados)</a:t>
            </a:r>
            <a:endParaRPr lang="en-US" sz="1200" i="1" dirty="0">
              <a:latin typeface="Arial"/>
              <a:cs typeface="Arial"/>
            </a:endParaRPr>
          </a:p>
          <a:p>
            <a:pPr marL="914400" lvl="1" indent="-182880">
              <a:lnSpc>
                <a:spcPct val="115000"/>
              </a:lnSpc>
              <a:spcBef>
                <a:spcPts val="600"/>
              </a:spcBef>
              <a:buClr>
                <a:schemeClr val="dk1"/>
              </a:buClr>
              <a:buSzPts val="1800"/>
              <a:buFont typeface="Calibri"/>
              <a:buAutoNum type="arabicPeriod"/>
            </a:pPr>
            <a:r>
              <a:rPr lang="en-US" sz="1200" i="1" dirty="0">
                <a:latin typeface="Arial"/>
                <a:ea typeface="Times New Roman"/>
                <a:cs typeface="Arial"/>
                <a:sym typeface="Times New Roman"/>
              </a:rPr>
              <a:t>O doente </a:t>
            </a:r>
            <a:r>
              <a:rPr lang="en-US" sz="1200" b="1" i="1" dirty="0">
                <a:latin typeface="Arial"/>
                <a:ea typeface="Times New Roman"/>
                <a:cs typeface="Arial"/>
                <a:sym typeface="Times New Roman"/>
              </a:rPr>
              <a:t>ou os pais </a:t>
            </a:r>
            <a:r>
              <a:rPr lang="en-US" sz="1200" i="1" dirty="0">
                <a:latin typeface="Arial"/>
                <a:ea typeface="Times New Roman"/>
                <a:cs typeface="Arial"/>
                <a:sym typeface="Times New Roman"/>
              </a:rPr>
              <a:t>têm de procurar cuidados numa unidade de tratamento (pode ser difícil se a unidade for muito longe, se for época de chuvas, se o doente tiver de pagar os cuidados mas tiver pouco dinheiro, </a:t>
            </a:r>
            <a:endParaRPr lang="en-US" sz="1200" i="1" dirty="0">
              <a:latin typeface="Arial"/>
              <a:cs typeface="Arial"/>
            </a:endParaRPr>
          </a:p>
          <a:p>
            <a:pPr marL="914400" marR="0" lvl="1" indent="-182880" algn="l" rtl="0">
              <a:lnSpc>
                <a:spcPct val="115000"/>
              </a:lnSpc>
              <a:spcBef>
                <a:spcPts val="600"/>
              </a:spcBef>
              <a:spcAft>
                <a:spcPts val="0"/>
              </a:spcAft>
              <a:buClr>
                <a:schemeClr val="dk1"/>
              </a:buClr>
              <a:buSzPts val="1800"/>
              <a:buFont typeface="Calibri"/>
              <a:buAutoNum type="arabicPeriod"/>
            </a:pPr>
            <a:r>
              <a:rPr lang="en-US" sz="1200" i="1" dirty="0">
                <a:latin typeface="Arial"/>
                <a:ea typeface="Times New Roman"/>
                <a:cs typeface="Arial"/>
                <a:sym typeface="Times New Roman"/>
              </a:rPr>
              <a:t>O prestador de cuidados de saúde deve considerar e fazer o diagnóstico correto</a:t>
            </a:r>
            <a:endParaRPr lang="en-US" sz="1200" i="1" dirty="0">
              <a:latin typeface="Arial"/>
              <a:cs typeface="Arial"/>
            </a:endParaRPr>
          </a:p>
          <a:p>
            <a:pPr marL="914400" marR="0" lvl="1" indent="-182880" algn="l" rtl="0">
              <a:lnSpc>
                <a:spcPct val="115000"/>
              </a:lnSpc>
              <a:spcBef>
                <a:spcPts val="600"/>
              </a:spcBef>
              <a:spcAft>
                <a:spcPts val="0"/>
              </a:spcAft>
              <a:buClr>
                <a:schemeClr val="dk1"/>
              </a:buClr>
              <a:buSzPts val="1800"/>
              <a:buFont typeface="Calibri"/>
              <a:buAutoNum type="arabicPeriod"/>
            </a:pPr>
            <a:r>
              <a:rPr lang="en-US" sz="1200" i="1" dirty="0">
                <a:latin typeface="Arial"/>
                <a:ea typeface="Times New Roman"/>
                <a:cs typeface="Arial"/>
                <a:sym typeface="Times New Roman"/>
              </a:rPr>
              <a:t>Se for necessária uma confirmação laboratorial, a amostra deve ser colhida de forma adequada, no momento adequado e com equipamento adequado, transportada em meios adequados e em condições adequadas, testada com um teste adequado e os resultados interpretados corretamente!</a:t>
            </a:r>
            <a:endParaRPr lang="en-US" sz="1200" i="1" dirty="0">
              <a:latin typeface="Arial"/>
              <a:cs typeface="Arial"/>
            </a:endParaRPr>
          </a:p>
          <a:p>
            <a:pPr marL="914400" marR="0" lvl="1" indent="-182880" algn="l" rtl="0">
              <a:lnSpc>
                <a:spcPct val="115000"/>
              </a:lnSpc>
              <a:spcBef>
                <a:spcPts val="600"/>
              </a:spcBef>
              <a:spcAft>
                <a:spcPts val="0"/>
              </a:spcAft>
              <a:buClr>
                <a:schemeClr val="dk1"/>
              </a:buClr>
              <a:buSzPts val="1800"/>
              <a:buFont typeface="Calibri"/>
              <a:buAutoNum type="arabicPeriod"/>
            </a:pPr>
            <a:r>
              <a:rPr lang="en-US" sz="1200" i="1" dirty="0">
                <a:latin typeface="Arial"/>
                <a:ea typeface="Times New Roman"/>
                <a:cs typeface="Arial"/>
                <a:sym typeface="Times New Roman"/>
              </a:rPr>
              <a:t>Se a vigilância se basear na </a:t>
            </a:r>
            <a:r>
              <a:rPr lang="en-US" sz="1200" i="1" dirty="0" err="1">
                <a:latin typeface="Arial"/>
                <a:ea typeface="Times New Roman"/>
                <a:cs typeface="Arial"/>
                <a:sym typeface="Times New Roman"/>
              </a:rPr>
              <a:t>notificação</a:t>
            </a:r>
            <a:r>
              <a:rPr lang="en-US" sz="1200" i="1" dirty="0">
                <a:latin typeface="Arial"/>
                <a:ea typeface="Times New Roman"/>
                <a:cs typeface="Arial"/>
                <a:sym typeface="Times New Roman"/>
              </a:rPr>
              <a:t> passiva, o prestador de cuidados de saúde ou o pessoal clínico (seja quem for o notificador) deve reconhecer que a doença consta da lista de doenças de </a:t>
            </a:r>
            <a:r>
              <a:rPr lang="en-US" sz="1200" i="1" dirty="0" err="1">
                <a:latin typeface="Arial"/>
                <a:ea typeface="Times New Roman"/>
                <a:cs typeface="Arial"/>
                <a:sym typeface="Times New Roman"/>
              </a:rPr>
              <a:t>notificação</a:t>
            </a:r>
            <a:r>
              <a:rPr lang="en-US" sz="1200" i="1" dirty="0">
                <a:latin typeface="Arial"/>
                <a:ea typeface="Times New Roman"/>
                <a:cs typeface="Arial"/>
                <a:sym typeface="Times New Roman"/>
              </a:rPr>
              <a:t> obrigatória</a:t>
            </a:r>
            <a:endParaRPr lang="en-US" sz="1200" i="1" dirty="0">
              <a:latin typeface="Arial"/>
              <a:cs typeface="Arial"/>
            </a:endParaRPr>
          </a:p>
          <a:p>
            <a:pPr marL="914400" marR="0" lvl="1" indent="-182880" algn="l" rtl="0">
              <a:lnSpc>
                <a:spcPct val="115000"/>
              </a:lnSpc>
              <a:spcBef>
                <a:spcPts val="600"/>
              </a:spcBef>
              <a:spcAft>
                <a:spcPts val="0"/>
              </a:spcAft>
              <a:buClr>
                <a:schemeClr val="dk1"/>
              </a:buClr>
              <a:buSzPts val="1800"/>
              <a:buFont typeface="Calibri"/>
              <a:buAutoNum type="arabicPeriod"/>
            </a:pPr>
            <a:r>
              <a:rPr lang="en-US" sz="1200" i="1" dirty="0">
                <a:latin typeface="Arial"/>
                <a:ea typeface="Times New Roman"/>
                <a:cs typeface="Arial"/>
                <a:sym typeface="Times New Roman"/>
              </a:rPr>
              <a:t>O relator deve reconhecer que este caso corresponde à definição de caso</a:t>
            </a:r>
            <a:endParaRPr lang="en-US" sz="1200" i="1" dirty="0">
              <a:latin typeface="Arial"/>
              <a:cs typeface="Arial"/>
            </a:endParaRPr>
          </a:p>
          <a:p>
            <a:pPr marL="914400" marR="0" lvl="1" indent="-182880" algn="l" rtl="0">
              <a:lnSpc>
                <a:spcPct val="115000"/>
              </a:lnSpc>
              <a:spcBef>
                <a:spcPts val="600"/>
              </a:spcBef>
              <a:spcAft>
                <a:spcPts val="0"/>
              </a:spcAft>
              <a:buClr>
                <a:schemeClr val="dk1"/>
              </a:buClr>
              <a:buSzPts val="1800"/>
              <a:buFont typeface="Calibri"/>
              <a:buAutoNum type="arabicPeriod"/>
            </a:pPr>
            <a:r>
              <a:rPr lang="en-US" sz="1200" i="1" dirty="0">
                <a:latin typeface="Arial"/>
                <a:ea typeface="Times New Roman"/>
                <a:cs typeface="Arial"/>
                <a:sym typeface="Times New Roman"/>
              </a:rPr>
              <a:t>O relator deve comunicar o caso ao serviço distrital de saúde</a:t>
            </a:r>
            <a:endParaRPr lang="en-US" sz="1200" i="1" dirty="0">
              <a:latin typeface="Arial"/>
              <a:ea typeface="Times New Roman"/>
              <a:cs typeface="Arial"/>
            </a:endParaRPr>
          </a:p>
          <a:p>
            <a:pPr marL="342900" marR="0" lvl="0" indent="-342900" algn="l" rtl="0">
              <a:lnSpc>
                <a:spcPct val="115000"/>
              </a:lnSpc>
              <a:spcBef>
                <a:spcPts val="600"/>
              </a:spcBef>
              <a:spcAft>
                <a:spcPts val="0"/>
              </a:spcAft>
              <a:buClr>
                <a:schemeClr val="dk1"/>
              </a:buClr>
              <a:buSzPts val="1800"/>
              <a:buFont typeface="Calibri"/>
              <a:buAutoNum type="arabicPeriod"/>
            </a:pPr>
            <a:endParaRPr lang="en-US" sz="1200" i="0" dirty="0">
              <a:latin typeface="Arial" panose="020B0604020202020204" pitchFamily="34" charset="0"/>
              <a:cs typeface="Arial" panose="020B0604020202020204" pitchFamily="34" charset="0"/>
              <a:sym typeface="Times New Roman"/>
            </a:endParaRPr>
          </a:p>
          <a:p>
            <a:pPr marL="171450" marR="0" lvl="0" indent="-171450" algn="l" defTabSz="914400" rtl="0" eaLnBrk="1" fontAlgn="auto" latinLnBrk="0" hangingPunct="1">
              <a:lnSpc>
                <a:spcPct val="115000"/>
              </a:lnSpc>
              <a:spcBef>
                <a:spcPts val="600"/>
              </a:spcBef>
              <a:spcAft>
                <a:spcPts val="0"/>
              </a:spcAft>
              <a:buClr>
                <a:schemeClr val="dk1"/>
              </a:buClr>
              <a:buSzPts val="1800"/>
              <a:buFont typeface="Wingdings" panose="05000000000000000000" pitchFamily="2" charset="2"/>
              <a:buChar char="§"/>
              <a:tabLst/>
              <a:defRPr/>
            </a:pPr>
            <a:r>
              <a:rPr lang="en-US" sz="1200" b="1" u="sng" dirty="0">
                <a:effectLst/>
                <a:latin typeface="Arial"/>
                <a:ea typeface="Times New Roman" panose="02020603050405020304" pitchFamily="18" charset="0"/>
                <a:cs typeface="Arial"/>
              </a:rPr>
              <a:t>Dizer:</a:t>
            </a:r>
            <a:r>
              <a:rPr lang="en-US" sz="1200" b="1" u="none" dirty="0">
                <a:effectLst/>
                <a:latin typeface="Arial"/>
                <a:ea typeface="Times New Roman" panose="02020603050405020304" pitchFamily="18" charset="0"/>
                <a:cs typeface="Arial"/>
              </a:rPr>
              <a:t> </a:t>
            </a:r>
            <a:r>
              <a:rPr lang="en-US" sz="1200" dirty="0">
                <a:effectLst/>
                <a:latin typeface="Arial"/>
                <a:ea typeface="Times New Roman" panose="02020603050405020304" pitchFamily="18" charset="0"/>
                <a:cs typeface="Arial"/>
              </a:rPr>
              <a:t>Sabemos que nem todos os casos de sarampo são notificados. </a:t>
            </a: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O número de casos notificados ao Ministério da Saúde é muitas vezes apenas uma fração do total. </a:t>
            </a:r>
            <a:r>
              <a:rPr lang="en-US" sz="1200" dirty="0">
                <a:effectLst/>
                <a:latin typeface="Arial"/>
                <a:ea typeface="Times New Roman" panose="02020603050405020304" pitchFamily="18" charset="0"/>
                <a:cs typeface="Arial"/>
              </a:rPr>
              <a:t>Consegues pensar em algumas razões para isso?</a:t>
            </a:r>
          </a:p>
          <a:p>
            <a:pPr marL="171450" marR="0" lvl="0" indent="-171450" algn="l" defTabSz="914400" rtl="0" eaLnBrk="1" fontAlgn="auto" latinLnBrk="0" hangingPunct="1">
              <a:lnSpc>
                <a:spcPct val="115000"/>
              </a:lnSpc>
              <a:spcBef>
                <a:spcPts val="600"/>
              </a:spcBef>
              <a:spcAft>
                <a:spcPts val="0"/>
              </a:spcAft>
              <a:buClr>
                <a:schemeClr val="dk1"/>
              </a:buClr>
              <a:buSzPts val="1800"/>
              <a:buFont typeface="Wingdings" panose="05000000000000000000" pitchFamily="2" charset="2"/>
              <a:buChar char="§"/>
              <a:tabLst/>
              <a:defRPr/>
            </a:pPr>
            <a:endParaRPr lang="en-US" sz="1200" i="1"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lnSpc>
                <a:spcPct val="115000"/>
              </a:lnSpc>
              <a:spcBef>
                <a:spcPts val="600"/>
              </a:spcBef>
              <a:buClr>
                <a:schemeClr val="dk1"/>
              </a:buClr>
              <a:buSzPts val="1800"/>
              <a:buFont typeface="Wingdings" panose="05000000000000000000" pitchFamily="2" charset="2"/>
              <a:buChar char="§"/>
              <a:defRPr/>
            </a:pPr>
            <a:r>
              <a:rPr lang="en-US" sz="1200" b="1" i="0" u="sng" dirty="0">
                <a:effectLst/>
                <a:latin typeface="Arial"/>
                <a:ea typeface="Times New Roman" panose="02020603050405020304" pitchFamily="18" charset="0"/>
                <a:cs typeface="Arial"/>
              </a:rPr>
              <a:t>Peça</a:t>
            </a:r>
            <a:r>
              <a:rPr lang="en-US" sz="1200" b="1" i="0" u="none" dirty="0">
                <a:effectLst/>
                <a:latin typeface="Arial"/>
                <a:ea typeface="Times New Roman" panose="02020603050405020304" pitchFamily="18" charset="0"/>
                <a:cs typeface="Arial"/>
              </a:rPr>
              <a:t> </a:t>
            </a:r>
            <a:r>
              <a:rPr lang="en-US" sz="1200" i="0" dirty="0">
                <a:effectLst/>
                <a:latin typeface="Arial"/>
                <a:ea typeface="Times New Roman" panose="02020603050405020304" pitchFamily="18" charset="0"/>
                <a:cs typeface="Arial"/>
              </a:rPr>
              <a:t>a vários voluntários que dêem um exemplo</a:t>
            </a:r>
            <a:r>
              <a:rPr lang="en-US" i="0" dirty="0">
                <a:latin typeface="Arial"/>
                <a:ea typeface="Times New Roman" panose="02020603050405020304" pitchFamily="18" charset="0"/>
                <a:cs typeface="Arial"/>
              </a:rPr>
              <a:t>. </a:t>
            </a:r>
            <a:endParaRPr lang="en-US" sz="1200" i="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15000"/>
              </a:lnSpc>
              <a:spcBef>
                <a:spcPts val="600"/>
              </a:spcBef>
              <a:spcAft>
                <a:spcPts val="0"/>
              </a:spcAft>
              <a:buClr>
                <a:schemeClr val="dk1"/>
              </a:buClr>
              <a:buSzPts val="1800"/>
              <a:buFont typeface="Wingdings" panose="05000000000000000000" pitchFamily="2" charset="2"/>
              <a:buChar char="§"/>
              <a:tabLst/>
              <a:defRPr/>
            </a:pPr>
            <a:endParaRPr lang="en-US" sz="1200" i="1"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15000"/>
              </a:lnSpc>
              <a:spcBef>
                <a:spcPts val="600"/>
              </a:spcBef>
              <a:spcAft>
                <a:spcPts val="0"/>
              </a:spcAft>
              <a:buClr>
                <a:schemeClr val="dk1"/>
              </a:buClr>
              <a:buSzPts val="1800"/>
              <a:buFont typeface="Wingdings" panose="05000000000000000000" pitchFamily="2" charset="2"/>
              <a:buChar char="v"/>
              <a:tabLst/>
              <a:defRPr/>
            </a:pPr>
            <a:r>
              <a:rPr lang="en-US" sz="1200" b="1" i="1" dirty="0">
                <a:effectLst/>
                <a:latin typeface="Arial"/>
                <a:ea typeface="Times New Roman" panose="02020603050405020304" pitchFamily="18" charset="0"/>
                <a:cs typeface="Arial"/>
              </a:rPr>
              <a:t>Aceite apenas alguns exemplos, uma vez que a pergunta será feita também para o sector animal e ambiental em slides posteriores.</a:t>
            </a:r>
          </a:p>
          <a:p>
            <a:pPr marL="171450" marR="0" lvl="0" indent="-171450" algn="l" defTabSz="914400" rtl="0" eaLnBrk="1" fontAlgn="auto" latinLnBrk="0" hangingPunct="1">
              <a:lnSpc>
                <a:spcPct val="115000"/>
              </a:lnSpc>
              <a:spcBef>
                <a:spcPts val="600"/>
              </a:spcBef>
              <a:spcAft>
                <a:spcPts val="0"/>
              </a:spcAft>
              <a:buClr>
                <a:schemeClr val="dk1"/>
              </a:buClr>
              <a:buSzPts val="1800"/>
              <a:buFont typeface="Wingdings" panose="05000000000000000000" pitchFamily="2" charset="2"/>
              <a:buChar char="v"/>
              <a:tabLst/>
              <a:defRPr/>
            </a:pPr>
            <a:endParaRPr lang="en-US" sz="1200" b="1" i="1" u="sng" dirty="0">
              <a:effectLst/>
              <a:latin typeface="Arial"/>
              <a:cs typeface="Arial"/>
            </a:endParaRPr>
          </a:p>
          <a:p>
            <a:pPr marL="171450" marR="0" lvl="0" indent="-171450" algn="l" defTabSz="914400" rtl="0" eaLnBrk="1" fontAlgn="auto" latinLnBrk="0" hangingPunct="1">
              <a:lnSpc>
                <a:spcPct val="115000"/>
              </a:lnSpc>
              <a:spcBef>
                <a:spcPts val="600"/>
              </a:spcBef>
              <a:spcAft>
                <a:spcPts val="0"/>
              </a:spcAft>
              <a:buClr>
                <a:schemeClr val="dk1"/>
              </a:buClr>
              <a:buSzPts val="1800"/>
              <a:buFont typeface="Wingdings" panose="05000000000000000000" pitchFamily="2" charset="2"/>
              <a:buChar char="§"/>
              <a:tabLst/>
              <a:defRPr/>
            </a:pPr>
            <a:r>
              <a:rPr lang="en-US" b="1" u="sng" dirty="0">
                <a:latin typeface="Arial"/>
                <a:cs typeface="Arial"/>
              </a:rPr>
              <a:t>Reconhecer</a:t>
            </a:r>
            <a:r>
              <a:rPr lang="en-US" b="1" u="none" dirty="0">
                <a:latin typeface="Arial"/>
                <a:cs typeface="Arial"/>
              </a:rPr>
              <a:t> </a:t>
            </a:r>
            <a:r>
              <a:rPr lang="en-US" b="0" dirty="0">
                <a:latin typeface="Arial"/>
                <a:cs typeface="Arial"/>
              </a:rPr>
              <a:t>as respostas.  </a:t>
            </a:r>
            <a:r>
              <a:rPr lang="en-US" sz="1200" b="1" i="0" dirty="0">
                <a:effectLst/>
                <a:latin typeface="Arial"/>
                <a:ea typeface="Times New Roman" panose="02020603050405020304" pitchFamily="18" charset="0"/>
                <a:cs typeface="Arial"/>
              </a:rPr>
              <a:t>Exemplos de razões</a:t>
            </a:r>
            <a:r>
              <a:rPr lang="en-US" sz="1200" i="0" dirty="0">
                <a:effectLst/>
                <a:latin typeface="Arial"/>
                <a:ea typeface="Times New Roman" panose="02020603050405020304" pitchFamily="18" charset="0"/>
                <a:cs typeface="Arial"/>
              </a:rPr>
              <a:t>:</a:t>
            </a:r>
          </a:p>
          <a:p>
            <a:pPr marL="914400" marR="0" lvl="1" indent="-182880" algn="l" defTabSz="914400" rtl="0" eaLnBrk="1" fontAlgn="auto" latinLnBrk="0" hangingPunct="1">
              <a:lnSpc>
                <a:spcPct val="115000"/>
              </a:lnSpc>
              <a:spcBef>
                <a:spcPts val="600"/>
              </a:spcBef>
              <a:spcAft>
                <a:spcPts val="0"/>
              </a:spcAft>
              <a:buClr>
                <a:schemeClr val="dk1"/>
              </a:buClr>
              <a:buSzPts val="1800"/>
              <a:buFont typeface="Courier New" panose="02070309020205020404" pitchFamily="49" charset="0"/>
              <a:buChar char="o"/>
              <a:tabLst/>
              <a:defRPr/>
            </a:pPr>
            <a:r>
              <a:rPr lang="en-US" sz="1200" i="0" dirty="0">
                <a:effectLst/>
                <a:latin typeface="Arial"/>
                <a:ea typeface="Times New Roman" panose="02020603050405020304" pitchFamily="18" charset="0"/>
                <a:cs typeface="Arial"/>
              </a:rPr>
              <a:t>A distância do centro de saúde faz com que muitos pais não consultem e não comuniquem o caso</a:t>
            </a:r>
          </a:p>
          <a:p>
            <a:pPr marL="914400" marR="0" lvl="1" indent="-182880" algn="l" defTabSz="914400" rtl="0" eaLnBrk="1" fontAlgn="auto" latinLnBrk="0" hangingPunct="1">
              <a:lnSpc>
                <a:spcPct val="115000"/>
              </a:lnSpc>
              <a:spcBef>
                <a:spcPts val="600"/>
              </a:spcBef>
              <a:spcAft>
                <a:spcPts val="0"/>
              </a:spcAft>
              <a:buClr>
                <a:schemeClr val="dk1"/>
              </a:buClr>
              <a:buSzPts val="1800"/>
              <a:buFont typeface="Courier New" panose="02070309020205020404" pitchFamily="49" charset="0"/>
              <a:buChar char="o"/>
              <a:tabLst/>
              <a:defRPr/>
            </a:pPr>
            <a:r>
              <a:rPr lang="en-US" sz="1200" i="0" dirty="0">
                <a:effectLst/>
                <a:latin typeface="Arial"/>
                <a:ea typeface="Times New Roman" panose="02020603050405020304" pitchFamily="18" charset="0"/>
                <a:cs typeface="Arial"/>
              </a:rPr>
              <a:t>Consulta com um curandeiro tradicional ou outro serviço não incluído como local de </a:t>
            </a:r>
            <a:r>
              <a:rPr lang="en-US" sz="1200" i="0" dirty="0" err="1">
                <a:effectLst/>
                <a:latin typeface="Arial"/>
                <a:ea typeface="Times New Roman" panose="02020603050405020304" pitchFamily="18" charset="0"/>
                <a:cs typeface="Arial"/>
              </a:rPr>
              <a:t>notificação</a:t>
            </a:r>
            <a:endParaRPr lang="en-US" sz="1200" i="0" dirty="0">
              <a:effectLst/>
              <a:latin typeface="Arial"/>
              <a:ea typeface="Times New Roman" panose="02020603050405020304" pitchFamily="18" charset="0"/>
              <a:cs typeface="Arial"/>
            </a:endParaRPr>
          </a:p>
          <a:p>
            <a:pPr marL="914400" marR="0" lvl="1" indent="-182880" algn="l" defTabSz="914400" rtl="0" eaLnBrk="1" fontAlgn="auto" latinLnBrk="0" hangingPunct="1">
              <a:lnSpc>
                <a:spcPct val="115000"/>
              </a:lnSpc>
              <a:spcBef>
                <a:spcPts val="600"/>
              </a:spcBef>
              <a:spcAft>
                <a:spcPts val="0"/>
              </a:spcAft>
              <a:buClr>
                <a:schemeClr val="dk1"/>
              </a:buClr>
              <a:buSzPts val="1800"/>
              <a:buFont typeface="Courier New" panose="02070309020205020404" pitchFamily="49" charset="0"/>
              <a:buChar char="o"/>
              <a:tabLst/>
              <a:defRPr/>
            </a:pPr>
            <a:r>
              <a:rPr lang="en-US" sz="1200" i="0" dirty="0">
                <a:effectLst/>
                <a:latin typeface="Arial"/>
                <a:ea typeface="Times New Roman" panose="02020603050405020304" pitchFamily="18" charset="0"/>
                <a:cs typeface="Arial"/>
              </a:rPr>
              <a:t>Custo da consulta com a clínica</a:t>
            </a:r>
          </a:p>
          <a:p>
            <a:pPr marL="914400" marR="0" lvl="1" indent="-182880" algn="l" defTabSz="914400" rtl="0" eaLnBrk="1" fontAlgn="auto" latinLnBrk="0" hangingPunct="1">
              <a:lnSpc>
                <a:spcPct val="115000"/>
              </a:lnSpc>
              <a:spcBef>
                <a:spcPts val="600"/>
              </a:spcBef>
              <a:spcAft>
                <a:spcPts val="0"/>
              </a:spcAft>
              <a:buClr>
                <a:schemeClr val="dk1"/>
              </a:buClr>
              <a:buSzPts val="1800"/>
              <a:buFont typeface="Courier New" panose="02070309020205020404" pitchFamily="49" charset="0"/>
              <a:buChar char="o"/>
              <a:tabLst/>
              <a:defRPr/>
            </a:pPr>
            <a:r>
              <a:rPr lang="en-US" sz="1200" i="0" dirty="0">
                <a:effectLst/>
                <a:latin typeface="Arial"/>
                <a:ea typeface="Times New Roman" panose="02020603050405020304" pitchFamily="18" charset="0"/>
                <a:cs typeface="Arial"/>
              </a:rPr>
              <a:t>Sintomas ligeiros ou diagnóstico errado</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lang="en-US" b="1" u="sng" dirty="0">
              <a:latin typeface="Arial"/>
              <a:cs typeface="Arial"/>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b="1" u="sng" dirty="0">
                <a:latin typeface="Arial"/>
                <a:cs typeface="Arial"/>
              </a:rPr>
              <a:t>Perguntar:</a:t>
            </a:r>
            <a:r>
              <a:rPr lang="en-US" b="1" u="none" dirty="0">
                <a:latin typeface="Arial"/>
                <a:cs typeface="Arial"/>
              </a:rPr>
              <a:t> </a:t>
            </a:r>
            <a:r>
              <a:rPr lang="en-US" b="0" dirty="0">
                <a:latin typeface="Arial"/>
                <a:cs typeface="Arial"/>
              </a:rPr>
              <a:t>Que doenças humanas ou condições de saúde suspeitas que são subnotificadas na tua área? Porque é que acha que não são notificadas?</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lang="en-US" b="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defRPr/>
            </a:pPr>
            <a:r>
              <a:rPr lang="en-US" sz="1200" b="1" i="0" u="sng" dirty="0">
                <a:effectLst/>
                <a:latin typeface="Arial"/>
                <a:ea typeface="Times New Roman" panose="02020603050405020304" pitchFamily="18" charset="0"/>
                <a:cs typeface="Arial"/>
              </a:rPr>
              <a:t>Permita que</a:t>
            </a:r>
            <a:r>
              <a:rPr lang="en-US" sz="1200" b="1" i="0" u="none" dirty="0">
                <a:effectLst/>
                <a:latin typeface="Arial"/>
                <a:ea typeface="Times New Roman" panose="02020603050405020304" pitchFamily="18" charset="0"/>
                <a:cs typeface="Arial"/>
              </a:rPr>
              <a:t> </a:t>
            </a:r>
            <a:r>
              <a:rPr lang="en-US" sz="1200" i="0" dirty="0">
                <a:effectLst/>
                <a:latin typeface="Arial"/>
                <a:ea typeface="Times New Roman" panose="02020603050405020304" pitchFamily="18" charset="0"/>
                <a:cs typeface="Arial"/>
              </a:rPr>
              <a:t>diferentes pessoas dêem um exemplo</a:t>
            </a:r>
            <a:r>
              <a:rPr lang="en-US" dirty="0">
                <a:latin typeface="Arial"/>
                <a:ea typeface="Times New Roman" panose="02020603050405020304" pitchFamily="18" charset="0"/>
                <a:cs typeface="Arial"/>
              </a:rPr>
              <a:t>. </a:t>
            </a:r>
            <a:endParaRPr lang="en-US" sz="1200" i="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i="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en-US" sz="1200" b="1" i="1" dirty="0">
                <a:effectLst/>
                <a:latin typeface="Arial"/>
                <a:ea typeface="Times New Roman" panose="02020603050405020304" pitchFamily="18" charset="0"/>
                <a:cs typeface="Arial"/>
              </a:rPr>
              <a:t>Aceite apenas alguns exemplos, uma vez que a pergunta será feita também para o sector animal e ambiental em slides posteriores.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p>
        </p:txBody>
      </p:sp>
      <p:sp>
        <p:nvSpPr>
          <p:cNvPr id="4" name="Slide Number Placeholder 3"/>
          <p:cNvSpPr>
            <a:spLocks noGrp="1"/>
          </p:cNvSpPr>
          <p:nvPr>
            <p:ph type="sldNum" sz="quarter" idx="5"/>
          </p:nvPr>
        </p:nvSpPr>
        <p:spPr/>
        <p:txBody>
          <a:bodyPr/>
          <a:lstStyle/>
          <a:p>
            <a:fld id="{2EB32458-B0FD-4E0D-A69A-149897CA0BBB}" type="slidenum">
              <a:rPr lang="en-US" smtClean="0"/>
              <a:t>29</a:t>
            </a:fld>
            <a:endParaRPr lang="en-US"/>
          </a:p>
        </p:txBody>
      </p:sp>
    </p:spTree>
    <p:extLst>
      <p:ext uri="{BB962C8B-B14F-4D97-AF65-F5344CB8AC3E}">
        <p14:creationId xmlns:p14="http://schemas.microsoft.com/office/powerpoint/2010/main" val="15564135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245"/>
              </a:spcAft>
            </a:pPr>
            <a:r>
              <a:rPr lang="en-US" sz="1200" b="1" i="0" dirty="0" err="1">
                <a:latin typeface="Arial" panose="020B0604020202020204" pitchFamily="34" charset="0"/>
                <a:ea typeface="Times New Roman" panose="02020603050405020304" pitchFamily="18" charset="0"/>
                <a:cs typeface="Arial" panose="020B0604020202020204" pitchFamily="34" charset="0"/>
              </a:rPr>
              <a:t>Notas</a:t>
            </a:r>
            <a:r>
              <a:rPr lang="en-US" sz="1200" b="1" i="0" dirty="0">
                <a:latin typeface="Arial" panose="020B0604020202020204" pitchFamily="34" charset="0"/>
                <a:ea typeface="Times New Roman" panose="02020603050405020304" pitchFamily="18" charset="0"/>
                <a:cs typeface="Arial" panose="020B0604020202020204" pitchFamily="34" charset="0"/>
              </a:rPr>
              <a:t> do </a:t>
            </a:r>
            <a:r>
              <a:rPr lang="en-US" sz="1200" b="1" i="0" dirty="0" err="1">
                <a:latin typeface="Arial" panose="020B0604020202020204" pitchFamily="34" charset="0"/>
                <a:ea typeface="Times New Roman" panose="02020603050405020304" pitchFamily="18" charset="0"/>
                <a:cs typeface="Arial" panose="020B0604020202020204" pitchFamily="34" charset="0"/>
              </a:rPr>
              <a:t>instrutor</a:t>
            </a:r>
            <a:r>
              <a:rPr lang="en-US" sz="1200" i="0" dirty="0">
                <a:latin typeface="Arial" panose="020B0604020202020204" pitchFamily="34" charset="0"/>
                <a:ea typeface="Times New Roman" panose="02020603050405020304" pitchFamily="18" charset="0"/>
                <a:cs typeface="Arial" panose="020B0604020202020204" pitchFamily="34" charset="0"/>
              </a:rPr>
              <a:t>: </a:t>
            </a:r>
          </a:p>
          <a:p>
            <a:pPr marL="171450" marR="0" lvl="0" indent="-171450" algn="l" defTabSz="914400" rtl="0" eaLnBrk="1" fontAlgn="auto" latinLnBrk="0" hangingPunct="1">
              <a:lnSpc>
                <a:spcPct val="115000"/>
              </a:lnSpc>
              <a:spcBef>
                <a:spcPts val="0"/>
              </a:spcBef>
              <a:spcAft>
                <a:spcPts val="1245"/>
              </a:spcAft>
              <a:buClrTx/>
              <a:buSzTx/>
              <a:buFont typeface="Wingdings" panose="05000000000000000000" pitchFamily="2" charset="2"/>
              <a:buChar char="v"/>
              <a:tabLst/>
              <a:defRPr/>
            </a:pPr>
            <a:endParaRPr lang="en-GB" sz="1200" b="1" i="1" dirty="0">
              <a:latin typeface="Arial" panose="020B0604020202020204" pitchFamily="34" charset="0"/>
              <a:ea typeface="Times New Roman"/>
              <a:cs typeface="Arial" panose="020B0604020202020204" pitchFamily="34" charset="0"/>
              <a:sym typeface="Times New Roman"/>
            </a:endParaRPr>
          </a:p>
          <a:p>
            <a:pPr marL="171450" marR="0" lvl="0" indent="-171450" algn="l" defTabSz="914400" rtl="0" eaLnBrk="1" fontAlgn="auto" latinLnBrk="0" hangingPunct="1">
              <a:lnSpc>
                <a:spcPct val="115000"/>
              </a:lnSpc>
              <a:spcBef>
                <a:spcPts val="0"/>
              </a:spcBef>
              <a:spcAft>
                <a:spcPts val="1245"/>
              </a:spcAft>
              <a:buClrTx/>
              <a:buSzTx/>
              <a:buFont typeface="Wingdings" panose="05000000000000000000" pitchFamily="2" charset="2"/>
              <a:buChar char="v"/>
              <a:tabLst/>
              <a:defRPr/>
            </a:pPr>
            <a:r>
              <a:rPr lang="en-GB" sz="1200" b="1" i="1" dirty="0">
                <a:latin typeface="Arial" panose="020B0604020202020204" pitchFamily="34" charset="0"/>
                <a:ea typeface="Times New Roman"/>
                <a:cs typeface="Arial" panose="020B0604020202020204" pitchFamily="34" charset="0"/>
                <a:sym typeface="Times New Roman"/>
              </a:rPr>
              <a:t>A </a:t>
            </a:r>
            <a:r>
              <a:rPr lang="en-GB" sz="1200" b="1" i="1" dirty="0" err="1">
                <a:latin typeface="Arial" panose="020B0604020202020204" pitchFamily="34" charset="0"/>
                <a:ea typeface="Times New Roman"/>
                <a:cs typeface="Arial" panose="020B0604020202020204" pitchFamily="34" charset="0"/>
                <a:sym typeface="Times New Roman"/>
              </a:rPr>
              <a:t>seguir</a:t>
            </a:r>
            <a:r>
              <a:rPr lang="en-GB" sz="1200" b="1" i="1" dirty="0">
                <a:latin typeface="Arial" panose="020B0604020202020204" pitchFamily="34" charset="0"/>
                <a:ea typeface="Times New Roman"/>
                <a:cs typeface="Arial" panose="020B0604020202020204" pitchFamily="34" charset="0"/>
                <a:sym typeface="Times New Roman"/>
              </a:rPr>
              <a:t>, </a:t>
            </a:r>
            <a:r>
              <a:rPr lang="en-GB" sz="1200" b="1" i="1" dirty="0" err="1">
                <a:latin typeface="Arial" panose="020B0604020202020204" pitchFamily="34" charset="0"/>
                <a:ea typeface="Times New Roman"/>
                <a:cs typeface="Arial" panose="020B0604020202020204" pitchFamily="34" charset="0"/>
                <a:sym typeface="Times New Roman"/>
              </a:rPr>
              <a:t>apresentamos</a:t>
            </a:r>
            <a:r>
              <a:rPr lang="en-GB" sz="1200" b="1" i="1" dirty="0">
                <a:latin typeface="Arial" panose="020B0604020202020204" pitchFamily="34" charset="0"/>
                <a:ea typeface="Times New Roman"/>
                <a:cs typeface="Arial" panose="020B0604020202020204" pitchFamily="34" charset="0"/>
                <a:sym typeface="Times New Roman"/>
              </a:rPr>
              <a:t> um </a:t>
            </a:r>
            <a:r>
              <a:rPr lang="en-GB" sz="1200" b="1" i="1" dirty="0" err="1">
                <a:latin typeface="Arial" panose="020B0604020202020204" pitchFamily="34" charset="0"/>
                <a:ea typeface="Times New Roman"/>
                <a:cs typeface="Arial" panose="020B0604020202020204" pitchFamily="34" charset="0"/>
                <a:sym typeface="Times New Roman"/>
              </a:rPr>
              <a:t>resumo</a:t>
            </a:r>
            <a:r>
              <a:rPr lang="en-GB" sz="1200" b="1" i="1" dirty="0">
                <a:latin typeface="Arial" panose="020B0604020202020204" pitchFamily="34" charset="0"/>
                <a:ea typeface="Times New Roman"/>
                <a:cs typeface="Arial" panose="020B0604020202020204" pitchFamily="34" charset="0"/>
                <a:sym typeface="Times New Roman"/>
              </a:rPr>
              <a:t> dos </a:t>
            </a:r>
            <a:r>
              <a:rPr lang="en-GB" sz="1200" b="1" i="1" dirty="0" err="1">
                <a:latin typeface="Arial" panose="020B0604020202020204" pitchFamily="34" charset="0"/>
                <a:ea typeface="Times New Roman"/>
                <a:cs typeface="Arial" panose="020B0604020202020204" pitchFamily="34" charset="0"/>
                <a:sym typeface="Times New Roman"/>
              </a:rPr>
              <a:t>objectivos</a:t>
            </a:r>
            <a:r>
              <a:rPr lang="en-GB" sz="1200" b="1" i="1" dirty="0">
                <a:latin typeface="Arial" panose="020B0604020202020204" pitchFamily="34" charset="0"/>
                <a:ea typeface="Times New Roman"/>
                <a:cs typeface="Arial" panose="020B0604020202020204" pitchFamily="34" charset="0"/>
                <a:sym typeface="Times New Roman"/>
              </a:rPr>
              <a:t> de </a:t>
            </a:r>
            <a:r>
              <a:rPr lang="en-GB" sz="1200" b="1" i="1" dirty="0" err="1">
                <a:latin typeface="Arial" panose="020B0604020202020204" pitchFamily="34" charset="0"/>
                <a:ea typeface="Times New Roman"/>
                <a:cs typeface="Arial" panose="020B0604020202020204" pitchFamily="34" charset="0"/>
                <a:sym typeface="Times New Roman"/>
              </a:rPr>
              <a:t>aprendizagem</a:t>
            </a:r>
            <a:r>
              <a:rPr lang="en-GB" sz="1200" b="1" i="1" dirty="0">
                <a:latin typeface="Arial" panose="020B0604020202020204" pitchFamily="34" charset="0"/>
                <a:ea typeface="Times New Roman"/>
                <a:cs typeface="Arial" panose="020B0604020202020204" pitchFamily="34" charset="0"/>
                <a:sym typeface="Times New Roman"/>
              </a:rPr>
              <a:t>. </a:t>
            </a:r>
            <a:r>
              <a:rPr lang="en-GB" sz="1200" b="1" i="1" dirty="0" err="1">
                <a:latin typeface="Arial" panose="020B0604020202020204" pitchFamily="34" charset="0"/>
                <a:ea typeface="Times New Roman"/>
                <a:cs typeface="Arial" panose="020B0604020202020204" pitchFamily="34" charset="0"/>
                <a:sym typeface="Times New Roman"/>
              </a:rPr>
              <a:t>Resumir</a:t>
            </a:r>
            <a:r>
              <a:rPr lang="en-GB" sz="1200" b="1" i="1" dirty="0">
                <a:latin typeface="Arial" panose="020B0604020202020204" pitchFamily="34" charset="0"/>
                <a:ea typeface="Times New Roman"/>
                <a:cs typeface="Arial" panose="020B0604020202020204" pitchFamily="34" charset="0"/>
                <a:sym typeface="Times New Roman"/>
              </a:rPr>
              <a:t> </a:t>
            </a:r>
            <a:r>
              <a:rPr lang="en-GB" sz="1200" b="1" i="1" dirty="0" err="1">
                <a:latin typeface="Arial" panose="020B0604020202020204" pitchFamily="34" charset="0"/>
                <a:ea typeface="Times New Roman"/>
                <a:cs typeface="Arial" panose="020B0604020202020204" pitchFamily="34" charset="0"/>
                <a:sym typeface="Times New Roman"/>
              </a:rPr>
              <a:t>os</a:t>
            </a:r>
            <a:r>
              <a:rPr lang="en-GB" sz="1200" b="1" i="1" dirty="0">
                <a:latin typeface="Arial" panose="020B0604020202020204" pitchFamily="34" charset="0"/>
                <a:ea typeface="Times New Roman"/>
                <a:cs typeface="Arial" panose="020B0604020202020204" pitchFamily="34" charset="0"/>
                <a:sym typeface="Times New Roman"/>
              </a:rPr>
              <a:t> </a:t>
            </a:r>
            <a:r>
              <a:rPr lang="en-GB" sz="1200" b="1" i="1" dirty="0" err="1">
                <a:latin typeface="Arial" panose="020B0604020202020204" pitchFamily="34" charset="0"/>
                <a:ea typeface="Times New Roman"/>
                <a:cs typeface="Arial" panose="020B0604020202020204" pitchFamily="34" charset="0"/>
                <a:sym typeface="Times New Roman"/>
              </a:rPr>
              <a:t>objectivos</a:t>
            </a:r>
            <a:r>
              <a:rPr lang="en-GB" sz="1200" b="1" i="1" dirty="0">
                <a:latin typeface="Arial" panose="020B0604020202020204" pitchFamily="34" charset="0"/>
                <a:ea typeface="Times New Roman"/>
                <a:cs typeface="Arial" panose="020B0604020202020204" pitchFamily="34" charset="0"/>
                <a:sym typeface="Times New Roman"/>
              </a:rPr>
              <a:t> de </a:t>
            </a:r>
            <a:r>
              <a:rPr lang="en-GB" sz="1200" b="1" i="1" dirty="0" err="1">
                <a:latin typeface="Arial" panose="020B0604020202020204" pitchFamily="34" charset="0"/>
                <a:ea typeface="Times New Roman"/>
                <a:cs typeface="Arial" panose="020B0604020202020204" pitchFamily="34" charset="0"/>
                <a:sym typeface="Times New Roman"/>
              </a:rPr>
              <a:t>aprendizagem</a:t>
            </a:r>
            <a:r>
              <a:rPr lang="en-GB" sz="1200" b="1" i="1" dirty="0">
                <a:latin typeface="Arial" panose="020B0604020202020204" pitchFamily="34" charset="0"/>
                <a:ea typeface="Times New Roman"/>
                <a:cs typeface="Arial" panose="020B0604020202020204" pitchFamily="34" charset="0"/>
                <a:sym typeface="Times New Roman"/>
              </a:rPr>
              <a:t> é </a:t>
            </a:r>
            <a:r>
              <a:rPr lang="en-GB" sz="1200" b="1" i="1" dirty="0" err="1">
                <a:latin typeface="Arial" panose="020B0604020202020204" pitchFamily="34" charset="0"/>
                <a:ea typeface="Times New Roman"/>
                <a:cs typeface="Arial" panose="020B0604020202020204" pitchFamily="34" charset="0"/>
                <a:sym typeface="Times New Roman"/>
              </a:rPr>
              <a:t>uma</a:t>
            </a:r>
            <a:r>
              <a:rPr lang="en-GB" sz="1200" b="1" i="1" dirty="0">
                <a:latin typeface="Arial" panose="020B0604020202020204" pitchFamily="34" charset="0"/>
                <a:ea typeface="Times New Roman"/>
                <a:cs typeface="Arial" panose="020B0604020202020204" pitchFamily="34" charset="0"/>
                <a:sym typeface="Times New Roman"/>
              </a:rPr>
              <a:t> </a:t>
            </a:r>
            <a:r>
              <a:rPr lang="en-GB" sz="1200" b="1" i="1" dirty="0" err="1">
                <a:latin typeface="Arial" panose="020B0604020202020204" pitchFamily="34" charset="0"/>
                <a:ea typeface="Times New Roman"/>
                <a:cs typeface="Arial" panose="020B0604020202020204" pitchFamily="34" charset="0"/>
                <a:sym typeface="Times New Roman"/>
              </a:rPr>
              <a:t>estratégia</a:t>
            </a:r>
            <a:r>
              <a:rPr lang="en-GB" sz="1200" b="1" i="1" dirty="0">
                <a:latin typeface="Arial" panose="020B0604020202020204" pitchFamily="34" charset="0"/>
                <a:ea typeface="Times New Roman"/>
                <a:cs typeface="Arial" panose="020B0604020202020204" pitchFamily="34" charset="0"/>
                <a:sym typeface="Times New Roman"/>
              </a:rPr>
              <a:t> </a:t>
            </a:r>
            <a:r>
              <a:rPr lang="en-GB" sz="1200" b="1" i="1" dirty="0" err="1">
                <a:latin typeface="Arial" panose="020B0604020202020204" pitchFamily="34" charset="0"/>
                <a:ea typeface="Times New Roman"/>
                <a:cs typeface="Arial" panose="020B0604020202020204" pitchFamily="34" charset="0"/>
                <a:sym typeface="Times New Roman"/>
              </a:rPr>
              <a:t>eficaz</a:t>
            </a:r>
            <a:r>
              <a:rPr lang="en-GB" sz="1200" b="1" i="1" dirty="0">
                <a:latin typeface="Arial" panose="020B0604020202020204" pitchFamily="34" charset="0"/>
                <a:ea typeface="Times New Roman"/>
                <a:cs typeface="Arial" panose="020B0604020202020204" pitchFamily="34" charset="0"/>
                <a:sym typeface="Times New Roman"/>
              </a:rPr>
              <a:t> para </a:t>
            </a:r>
            <a:r>
              <a:rPr lang="en-GB" sz="1200" b="1" i="1" dirty="0" err="1">
                <a:latin typeface="Arial" panose="020B0604020202020204" pitchFamily="34" charset="0"/>
                <a:ea typeface="Times New Roman"/>
                <a:cs typeface="Arial" panose="020B0604020202020204" pitchFamily="34" charset="0"/>
                <a:sym typeface="Times New Roman"/>
              </a:rPr>
              <a:t>melhorar</a:t>
            </a:r>
            <a:r>
              <a:rPr lang="en-GB" sz="1200" b="1" i="1" dirty="0">
                <a:latin typeface="Arial" panose="020B0604020202020204" pitchFamily="34" charset="0"/>
                <a:ea typeface="Times New Roman"/>
                <a:cs typeface="Arial" panose="020B0604020202020204" pitchFamily="34" charset="0"/>
                <a:sym typeface="Times New Roman"/>
              </a:rPr>
              <a:t> o </a:t>
            </a:r>
            <a:r>
              <a:rPr lang="en-GB" sz="1200" b="1" i="1" dirty="0" err="1">
                <a:latin typeface="Arial" panose="020B0604020202020204" pitchFamily="34" charset="0"/>
                <a:ea typeface="Times New Roman"/>
                <a:cs typeface="Arial" panose="020B0604020202020204" pitchFamily="34" charset="0"/>
                <a:sym typeface="Times New Roman"/>
              </a:rPr>
              <a:t>pensamento</a:t>
            </a:r>
            <a:r>
              <a:rPr lang="en-GB" sz="1200" b="1" i="1" dirty="0">
                <a:latin typeface="Arial" panose="020B0604020202020204" pitchFamily="34" charset="0"/>
                <a:ea typeface="Times New Roman"/>
                <a:cs typeface="Arial" panose="020B0604020202020204" pitchFamily="34" charset="0"/>
                <a:sym typeface="Times New Roman"/>
              </a:rPr>
              <a:t> </a:t>
            </a:r>
            <a:r>
              <a:rPr lang="en-GB" sz="1200" b="1" i="1" dirty="0" err="1">
                <a:latin typeface="Arial" panose="020B0604020202020204" pitchFamily="34" charset="0"/>
                <a:ea typeface="Times New Roman"/>
                <a:cs typeface="Arial" panose="020B0604020202020204" pitchFamily="34" charset="0"/>
                <a:sym typeface="Times New Roman"/>
              </a:rPr>
              <a:t>crítico</a:t>
            </a:r>
            <a:r>
              <a:rPr lang="en-GB" sz="1200" b="1" i="1" dirty="0">
                <a:latin typeface="Arial" panose="020B0604020202020204" pitchFamily="34" charset="0"/>
                <a:ea typeface="Times New Roman"/>
                <a:cs typeface="Arial" panose="020B0604020202020204" pitchFamily="34" charset="0"/>
                <a:sym typeface="Times New Roman"/>
              </a:rPr>
              <a:t>!</a:t>
            </a:r>
          </a:p>
          <a:p>
            <a:pPr>
              <a:lnSpc>
                <a:spcPct val="115000"/>
              </a:lnSpc>
              <a:spcAft>
                <a:spcPts val="1245"/>
              </a:spcAft>
            </a:pPr>
            <a:endParaRPr lang="en-US" sz="1200" dirty="0">
              <a:latin typeface="Arial" panose="020B0604020202020204" pitchFamily="34" charset="0"/>
              <a:ea typeface="Times New Roman" panose="02020603050405020304" pitchFamily="18" charset="0"/>
              <a:cs typeface="Arial" panose="020B0604020202020204" pitchFamily="34" charset="0"/>
            </a:endParaRPr>
          </a:p>
          <a:p>
            <a:pPr marL="171450" indent="-171450">
              <a:lnSpc>
                <a:spcPct val="115000"/>
              </a:lnSpc>
              <a:spcAft>
                <a:spcPts val="1245"/>
              </a:spcAft>
              <a:buFont typeface="Wingdings" panose="05000000000000000000" pitchFamily="2" charset="2"/>
              <a:buChar char="§"/>
            </a:pPr>
            <a:r>
              <a:rPr lang="fr-FR" sz="1200" b="1" i="0" u="sng" dirty="0" err="1">
                <a:latin typeface="Arial" panose="020B0604020202020204" pitchFamily="34" charset="0"/>
                <a:cs typeface="Arial" panose="020B0604020202020204" pitchFamily="34" charset="0"/>
              </a:rPr>
              <a:t>Dizer</a:t>
            </a:r>
            <a:r>
              <a:rPr lang="fr-FR" sz="1200" b="1" i="1" u="sng" dirty="0">
                <a:latin typeface="Arial" panose="020B0604020202020204" pitchFamily="34" charset="0"/>
                <a:cs typeface="Arial" panose="020B0604020202020204" pitchFamily="34" charset="0"/>
              </a:rPr>
              <a:t>:</a:t>
            </a:r>
            <a:r>
              <a:rPr lang="fr-FR" sz="1200" b="1" i="0" u="none" dirty="0">
                <a:latin typeface="Arial" panose="020B0604020202020204" pitchFamily="34" charset="0"/>
                <a:cs typeface="Arial" panose="020B0604020202020204" pitchFamily="34" charset="0"/>
              </a:rPr>
              <a:t> </a:t>
            </a:r>
            <a:r>
              <a:rPr lang="en-US" sz="1200" dirty="0">
                <a:latin typeface="Arial" panose="020B0604020202020204" pitchFamily="34" charset="0"/>
                <a:ea typeface="Times New Roman" panose="02020603050405020304" pitchFamily="18" charset="0"/>
                <a:cs typeface="Arial" panose="020B0604020202020204" pitchFamily="34" charset="0"/>
              </a:rPr>
              <a:t>Esta </a:t>
            </a:r>
            <a:r>
              <a:rPr lang="en-US" sz="1200" dirty="0" err="1">
                <a:latin typeface="Arial" panose="020B0604020202020204" pitchFamily="34" charset="0"/>
                <a:ea typeface="Times New Roman" panose="02020603050405020304" pitchFamily="18" charset="0"/>
                <a:cs typeface="Arial" panose="020B0604020202020204" pitchFamily="34" charset="0"/>
              </a:rPr>
              <a:t>lição</a:t>
            </a:r>
            <a:r>
              <a:rPr lang="en-US" sz="1200" dirty="0">
                <a:latin typeface="Arial" panose="020B0604020202020204" pitchFamily="34" charset="0"/>
                <a:ea typeface="Times New Roman" panose="02020603050405020304" pitchFamily="18" charset="0"/>
                <a:cs typeface="Arial" panose="020B0604020202020204" pitchFamily="34" charset="0"/>
              </a:rPr>
              <a:t> </a:t>
            </a:r>
            <a:r>
              <a:rPr lang="en-US" sz="1200" dirty="0" err="1">
                <a:latin typeface="Arial" panose="020B0604020202020204" pitchFamily="34" charset="0"/>
                <a:ea typeface="Times New Roman" panose="02020603050405020304" pitchFamily="18" charset="0"/>
                <a:cs typeface="Arial" panose="020B0604020202020204" pitchFamily="34" charset="0"/>
              </a:rPr>
              <a:t>aborda</a:t>
            </a:r>
            <a:r>
              <a:rPr lang="en-US" sz="1200" dirty="0">
                <a:latin typeface="Arial" panose="020B0604020202020204" pitchFamily="34" charset="0"/>
                <a:ea typeface="Times New Roman" panose="02020603050405020304" pitchFamily="18" charset="0"/>
                <a:cs typeface="Arial" panose="020B0604020202020204" pitchFamily="34" charset="0"/>
              </a:rPr>
              <a:t> as doenças de </a:t>
            </a:r>
            <a:r>
              <a:rPr lang="en-US" sz="1200" dirty="0" err="1">
                <a:latin typeface="Arial" panose="020B0604020202020204" pitchFamily="34" charset="0"/>
                <a:ea typeface="Times New Roman" panose="02020603050405020304" pitchFamily="18" charset="0"/>
                <a:cs typeface="Arial" panose="020B0604020202020204" pitchFamily="34" charset="0"/>
              </a:rPr>
              <a:t>declaração</a:t>
            </a:r>
            <a:r>
              <a:rPr lang="en-US" sz="1200" dirty="0">
                <a:latin typeface="Arial" panose="020B0604020202020204" pitchFamily="34" charset="0"/>
                <a:ea typeface="Times New Roman" panose="02020603050405020304" pitchFamily="18" charset="0"/>
                <a:cs typeface="Arial" panose="020B0604020202020204" pitchFamily="34" charset="0"/>
              </a:rPr>
              <a:t> </a:t>
            </a:r>
            <a:r>
              <a:rPr lang="en-US" sz="1200" dirty="0" err="1">
                <a:latin typeface="Arial" panose="020B0604020202020204" pitchFamily="34" charset="0"/>
                <a:ea typeface="Times New Roman" panose="02020603050405020304" pitchFamily="18" charset="0"/>
                <a:cs typeface="Arial" panose="020B0604020202020204" pitchFamily="34" charset="0"/>
              </a:rPr>
              <a:t>obrigatória</a:t>
            </a:r>
            <a:r>
              <a:rPr lang="en-US" sz="1200" dirty="0">
                <a:latin typeface="Arial" panose="020B0604020202020204" pitchFamily="34" charset="0"/>
                <a:ea typeface="Times New Roman" panose="02020603050405020304" pitchFamily="18" charset="0"/>
                <a:cs typeface="Arial" panose="020B0604020202020204" pitchFamily="34" charset="0"/>
              </a:rPr>
              <a:t>, a vigilância </a:t>
            </a:r>
            <a:r>
              <a:rPr lang="en-US" sz="1200" dirty="0" err="1">
                <a:latin typeface="Arial" panose="020B0604020202020204" pitchFamily="34" charset="0"/>
                <a:ea typeface="Times New Roman" panose="02020603050405020304" pitchFamily="18" charset="0"/>
                <a:cs typeface="Arial" panose="020B0604020202020204" pitchFamily="34" charset="0"/>
              </a:rPr>
              <a:t>ativa</a:t>
            </a:r>
            <a:r>
              <a:rPr lang="en-US" sz="1200" dirty="0">
                <a:latin typeface="Arial" panose="020B0604020202020204" pitchFamily="34" charset="0"/>
                <a:ea typeface="Times New Roman" panose="02020603050405020304" pitchFamily="18" charset="0"/>
                <a:cs typeface="Arial" panose="020B0604020202020204" pitchFamily="34" charset="0"/>
              </a:rPr>
              <a:t> e </a:t>
            </a:r>
            <a:r>
              <a:rPr lang="en-US" sz="1200" dirty="0" err="1">
                <a:latin typeface="Arial" panose="020B0604020202020204" pitchFamily="34" charset="0"/>
                <a:ea typeface="Times New Roman" panose="02020603050405020304" pitchFamily="18" charset="0"/>
                <a:cs typeface="Arial" panose="020B0604020202020204" pitchFamily="34" charset="0"/>
              </a:rPr>
              <a:t>passiva</a:t>
            </a:r>
            <a:r>
              <a:rPr lang="en-US" sz="1200" dirty="0">
                <a:latin typeface="Arial" panose="020B0604020202020204" pitchFamily="34" charset="0"/>
                <a:ea typeface="Times New Roman" panose="02020603050405020304" pitchFamily="18" charset="0"/>
                <a:cs typeface="Arial" panose="020B0604020202020204" pitchFamily="34" charset="0"/>
              </a:rPr>
              <a:t>, os </a:t>
            </a:r>
            <a:r>
              <a:rPr lang="en-US" sz="1200" dirty="0" err="1">
                <a:latin typeface="Arial" panose="020B0604020202020204" pitchFamily="34" charset="0"/>
                <a:ea typeface="Times New Roman" panose="02020603050405020304" pitchFamily="18" charset="0"/>
                <a:cs typeface="Arial" panose="020B0604020202020204" pitchFamily="34" charset="0"/>
              </a:rPr>
              <a:t>métodos</a:t>
            </a:r>
            <a:r>
              <a:rPr lang="en-US" sz="1200" dirty="0">
                <a:latin typeface="Arial" panose="020B0604020202020204" pitchFamily="34" charset="0"/>
                <a:ea typeface="Times New Roman" panose="02020603050405020304" pitchFamily="18" charset="0"/>
                <a:cs typeface="Arial" panose="020B0604020202020204" pitchFamily="34" charset="0"/>
              </a:rPr>
              <a:t> de </a:t>
            </a:r>
            <a:r>
              <a:rPr lang="en-US" sz="1200" dirty="0" err="1">
                <a:latin typeface="Arial" panose="020B0604020202020204" pitchFamily="34" charset="0"/>
                <a:ea typeface="Times New Roman" panose="02020603050405020304" pitchFamily="18" charset="0"/>
                <a:cs typeface="Arial" panose="020B0604020202020204" pitchFamily="34" charset="0"/>
              </a:rPr>
              <a:t>recolha</a:t>
            </a:r>
            <a:r>
              <a:rPr lang="en-US" sz="1200" dirty="0">
                <a:latin typeface="Arial" panose="020B0604020202020204" pitchFamily="34" charset="0"/>
                <a:ea typeface="Times New Roman" panose="02020603050405020304" pitchFamily="18" charset="0"/>
                <a:cs typeface="Arial" panose="020B0604020202020204" pitchFamily="34" charset="0"/>
              </a:rPr>
              <a:t> de dados, a </a:t>
            </a:r>
            <a:r>
              <a:rPr lang="en-US" sz="1200" dirty="0" err="1">
                <a:latin typeface="Arial" panose="020B0604020202020204" pitchFamily="34" charset="0"/>
                <a:ea typeface="Times New Roman" panose="02020603050405020304" pitchFamily="18" charset="0"/>
                <a:cs typeface="Arial" panose="020B0604020202020204" pitchFamily="34" charset="0"/>
              </a:rPr>
              <a:t>importância</a:t>
            </a:r>
            <a:r>
              <a:rPr lang="en-US" sz="1200" dirty="0">
                <a:latin typeface="Arial" panose="020B0604020202020204" pitchFamily="34" charset="0"/>
                <a:ea typeface="Times New Roman" panose="02020603050405020304" pitchFamily="18" charset="0"/>
                <a:cs typeface="Arial" panose="020B0604020202020204" pitchFamily="34" charset="0"/>
              </a:rPr>
              <a:t> da </a:t>
            </a:r>
            <a:r>
              <a:rPr lang="en-US" sz="1200" dirty="0" err="1">
                <a:latin typeface="Arial" panose="020B0604020202020204" pitchFamily="34" charset="0"/>
                <a:ea typeface="Times New Roman" panose="02020603050405020304" pitchFamily="18" charset="0"/>
                <a:cs typeface="Arial" panose="020B0604020202020204" pitchFamily="34" charset="0"/>
              </a:rPr>
              <a:t>declaração</a:t>
            </a:r>
            <a:r>
              <a:rPr lang="en-US" sz="1200" dirty="0">
                <a:latin typeface="Arial" panose="020B0604020202020204" pitchFamily="34" charset="0"/>
                <a:ea typeface="Times New Roman" panose="02020603050405020304" pitchFamily="18" charset="0"/>
                <a:cs typeface="Arial" panose="020B0604020202020204" pitchFamily="34" charset="0"/>
              </a:rPr>
              <a:t> zero, as </a:t>
            </a:r>
            <a:r>
              <a:rPr lang="en-US" sz="1200" dirty="0" err="1">
                <a:latin typeface="Arial" panose="020B0604020202020204" pitchFamily="34" charset="0"/>
                <a:ea typeface="Times New Roman" panose="02020603050405020304" pitchFamily="18" charset="0"/>
                <a:cs typeface="Arial" panose="020B0604020202020204" pitchFamily="34" charset="0"/>
              </a:rPr>
              <a:t>limitações</a:t>
            </a:r>
            <a:r>
              <a:rPr lang="en-US" sz="1200" dirty="0">
                <a:latin typeface="Arial" panose="020B0604020202020204" pitchFamily="34" charset="0"/>
                <a:ea typeface="Times New Roman" panose="02020603050405020304" pitchFamily="18" charset="0"/>
                <a:cs typeface="Arial" panose="020B0604020202020204" pitchFamily="34" charset="0"/>
              </a:rPr>
              <a:t> dos </a:t>
            </a:r>
            <a:r>
              <a:rPr lang="en-US" sz="1200" dirty="0" err="1">
                <a:latin typeface="Arial" panose="020B0604020202020204" pitchFamily="34" charset="0"/>
                <a:ea typeface="Times New Roman" panose="02020603050405020304" pitchFamily="18" charset="0"/>
                <a:cs typeface="Arial" panose="020B0604020202020204" pitchFamily="34" charset="0"/>
              </a:rPr>
              <a:t>sistemas</a:t>
            </a:r>
            <a:r>
              <a:rPr lang="en-US" sz="1200" dirty="0">
                <a:latin typeface="Arial" panose="020B0604020202020204" pitchFamily="34" charset="0"/>
                <a:ea typeface="Times New Roman" panose="02020603050405020304" pitchFamily="18" charset="0"/>
                <a:cs typeface="Arial" panose="020B0604020202020204" pitchFamily="34" charset="0"/>
              </a:rPr>
              <a:t> de </a:t>
            </a:r>
            <a:r>
              <a:rPr lang="en-US" sz="1200" dirty="0" err="1">
                <a:latin typeface="Arial" panose="020B0604020202020204" pitchFamily="34" charset="0"/>
                <a:ea typeface="Times New Roman" panose="02020603050405020304" pitchFamily="18" charset="0"/>
                <a:cs typeface="Arial" panose="020B0604020202020204" pitchFamily="34" charset="0"/>
              </a:rPr>
              <a:t>declaração</a:t>
            </a:r>
            <a:r>
              <a:rPr lang="en-US" sz="1200" dirty="0">
                <a:latin typeface="Arial" panose="020B0604020202020204" pitchFamily="34" charset="0"/>
                <a:ea typeface="Times New Roman" panose="02020603050405020304" pitchFamily="18" charset="0"/>
                <a:cs typeface="Arial" panose="020B0604020202020204" pitchFamily="34" charset="0"/>
              </a:rPr>
              <a:t> e a forma </a:t>
            </a:r>
            <a:r>
              <a:rPr lang="en-US" sz="1200" dirty="0" err="1">
                <a:latin typeface="Arial" panose="020B0604020202020204" pitchFamily="34" charset="0"/>
                <a:ea typeface="Times New Roman" panose="02020603050405020304" pitchFamily="18" charset="0"/>
                <a:cs typeface="Arial" panose="020B0604020202020204" pitchFamily="34" charset="0"/>
              </a:rPr>
              <a:t>como</a:t>
            </a:r>
            <a:r>
              <a:rPr lang="en-US" sz="1200" dirty="0">
                <a:latin typeface="Arial" panose="020B0604020202020204" pitchFamily="34" charset="0"/>
                <a:ea typeface="Times New Roman" panose="02020603050405020304" pitchFamily="18" charset="0"/>
                <a:cs typeface="Arial" panose="020B0604020202020204" pitchFamily="34" charset="0"/>
              </a:rPr>
              <a:t> </a:t>
            </a:r>
            <a:r>
              <a:rPr lang="en-US" sz="1200" dirty="0" err="1">
                <a:latin typeface="Arial" panose="020B0604020202020204" pitchFamily="34" charset="0"/>
                <a:ea typeface="Times New Roman" panose="02020603050405020304" pitchFamily="18" charset="0"/>
                <a:cs typeface="Arial" panose="020B0604020202020204" pitchFamily="34" charset="0"/>
              </a:rPr>
              <a:t>podem</a:t>
            </a:r>
            <a:r>
              <a:rPr lang="en-US" sz="1200" dirty="0">
                <a:latin typeface="Arial" panose="020B0604020202020204" pitchFamily="34" charset="0"/>
                <a:ea typeface="Times New Roman" panose="02020603050405020304" pitchFamily="18" charset="0"/>
                <a:cs typeface="Arial" panose="020B0604020202020204" pitchFamily="34" charset="0"/>
              </a:rPr>
              <a:t> ser </a:t>
            </a:r>
            <a:r>
              <a:rPr lang="en-US" sz="1200" dirty="0" err="1">
                <a:latin typeface="Arial" panose="020B0604020202020204" pitchFamily="34" charset="0"/>
                <a:ea typeface="Times New Roman" panose="02020603050405020304" pitchFamily="18" charset="0"/>
                <a:cs typeface="Arial" panose="020B0604020202020204" pitchFamily="34" charset="0"/>
              </a:rPr>
              <a:t>melhorados</a:t>
            </a:r>
            <a:r>
              <a:rPr lang="en-US" sz="1200" dirty="0">
                <a:latin typeface="Arial" panose="020B0604020202020204" pitchFamily="34" charset="0"/>
                <a:ea typeface="Times New Roman" panose="02020603050405020304" pitchFamily="18" charset="0"/>
                <a:cs typeface="Arial" panose="020B0604020202020204" pitchFamily="34" charset="0"/>
              </a:rPr>
              <a:t>, </a:t>
            </a:r>
            <a:r>
              <a:rPr lang="en-US" sz="1200" dirty="0" err="1">
                <a:latin typeface="Arial" panose="020B0604020202020204" pitchFamily="34" charset="0"/>
                <a:ea typeface="Times New Roman" panose="02020603050405020304" pitchFamily="18" charset="0"/>
                <a:cs typeface="Arial" panose="020B0604020202020204" pitchFamily="34" charset="0"/>
              </a:rPr>
              <a:t>bem</a:t>
            </a:r>
            <a:r>
              <a:rPr lang="en-US" sz="1200" dirty="0">
                <a:latin typeface="Arial" panose="020B0604020202020204" pitchFamily="34" charset="0"/>
                <a:ea typeface="Times New Roman" panose="02020603050405020304" pitchFamily="18" charset="0"/>
                <a:cs typeface="Arial" panose="020B0604020202020204" pitchFamily="34" charset="0"/>
              </a:rPr>
              <a:t> </a:t>
            </a:r>
            <a:r>
              <a:rPr lang="en-US" sz="1200" dirty="0" err="1">
                <a:latin typeface="Arial" panose="020B0604020202020204" pitchFamily="34" charset="0"/>
                <a:ea typeface="Times New Roman" panose="02020603050405020304" pitchFamily="18" charset="0"/>
                <a:cs typeface="Arial" panose="020B0604020202020204" pitchFamily="34" charset="0"/>
              </a:rPr>
              <a:t>como</a:t>
            </a:r>
            <a:r>
              <a:rPr lang="en-US" sz="1200" dirty="0">
                <a:latin typeface="Arial" panose="020B0604020202020204" pitchFamily="34" charset="0"/>
                <a:ea typeface="Times New Roman" panose="02020603050405020304" pitchFamily="18" charset="0"/>
                <a:cs typeface="Arial" panose="020B0604020202020204" pitchFamily="34" charset="0"/>
              </a:rPr>
              <a:t> a </a:t>
            </a:r>
            <a:r>
              <a:rPr lang="en-US" sz="1200" dirty="0" err="1">
                <a:latin typeface="Arial" panose="020B0604020202020204" pitchFamily="34" charset="0"/>
                <a:ea typeface="Times New Roman" panose="02020603050405020304" pitchFamily="18" charset="0"/>
                <a:cs typeface="Arial" panose="020B0604020202020204" pitchFamily="34" charset="0"/>
              </a:rPr>
              <a:t>importância</a:t>
            </a:r>
            <a:r>
              <a:rPr lang="en-US" sz="1200" dirty="0">
                <a:latin typeface="Arial" panose="020B0604020202020204" pitchFamily="34" charset="0"/>
                <a:ea typeface="Times New Roman" panose="02020603050405020304" pitchFamily="18" charset="0"/>
                <a:cs typeface="Arial" panose="020B0604020202020204" pitchFamily="34" charset="0"/>
              </a:rPr>
              <a:t> da </a:t>
            </a:r>
            <a:r>
              <a:rPr lang="en-US" sz="1200" dirty="0" err="1">
                <a:latin typeface="Arial" panose="020B0604020202020204" pitchFamily="34" charset="0"/>
                <a:ea typeface="Times New Roman" panose="02020603050405020304" pitchFamily="18" charset="0"/>
                <a:cs typeface="Arial" panose="020B0604020202020204" pitchFamily="34" charset="0"/>
              </a:rPr>
              <a:t>partilha</a:t>
            </a:r>
            <a:r>
              <a:rPr lang="en-US" sz="1200" dirty="0">
                <a:latin typeface="Arial" panose="020B0604020202020204" pitchFamily="34" charset="0"/>
                <a:ea typeface="Times New Roman" panose="02020603050405020304" pitchFamily="18" charset="0"/>
                <a:cs typeface="Arial" panose="020B0604020202020204" pitchFamily="34" charset="0"/>
              </a:rPr>
              <a:t> de dados </a:t>
            </a:r>
            <a:r>
              <a:rPr lang="en-US" sz="1200" dirty="0" err="1">
                <a:latin typeface="Arial" panose="020B0604020202020204" pitchFamily="34" charset="0"/>
                <a:ea typeface="Times New Roman" panose="02020603050405020304" pitchFamily="18" charset="0"/>
                <a:cs typeface="Arial" panose="020B0604020202020204" pitchFamily="34" charset="0"/>
              </a:rPr>
              <a:t>utilizando</a:t>
            </a:r>
            <a:r>
              <a:rPr lang="en-US" sz="1200" dirty="0">
                <a:latin typeface="Arial" panose="020B0604020202020204" pitchFamily="34" charset="0"/>
                <a:ea typeface="Times New Roman" panose="02020603050405020304" pitchFamily="18" charset="0"/>
                <a:cs typeface="Arial" panose="020B0604020202020204" pitchFamily="34" charset="0"/>
              </a:rPr>
              <a:t> a </a:t>
            </a:r>
            <a:r>
              <a:rPr lang="en-US" sz="1200" dirty="0" err="1">
                <a:latin typeface="Arial" panose="020B0604020202020204" pitchFamily="34" charset="0"/>
                <a:ea typeface="Times New Roman" panose="02020603050405020304" pitchFamily="18" charset="0"/>
                <a:cs typeface="Arial" panose="020B0604020202020204" pitchFamily="34" charset="0"/>
              </a:rPr>
              <a:t>abordagem</a:t>
            </a:r>
            <a:r>
              <a:rPr lang="en-US" sz="1200" dirty="0">
                <a:latin typeface="Arial" panose="020B0604020202020204" pitchFamily="34" charset="0"/>
                <a:ea typeface="Times New Roman" panose="02020603050405020304" pitchFamily="18" charset="0"/>
                <a:cs typeface="Arial" panose="020B0604020202020204" pitchFamily="34" charset="0"/>
              </a:rPr>
              <a:t> "Uma Só Saúde".</a:t>
            </a:r>
          </a:p>
          <a:p>
            <a:pPr marL="0" indent="0">
              <a:lnSpc>
                <a:spcPct val="115000"/>
              </a:lnSpc>
              <a:spcAft>
                <a:spcPts val="1245"/>
              </a:spcAft>
              <a:buFont typeface="Symbol" panose="05050102010706020507" pitchFamily="18" charset="2"/>
              <a:buNone/>
            </a:pPr>
            <a:endParaRPr lang="en-US" sz="1200" dirty="0">
              <a:latin typeface="+mj-lt"/>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64EA7F3-87C3-4B9C-A326-5DF204C82D74}" type="slidenum">
              <a:rPr lang="en-US" smtClean="0"/>
              <a:t>3</a:t>
            </a:fld>
            <a:endParaRPr lang="en-US"/>
          </a:p>
        </p:txBody>
      </p:sp>
    </p:spTree>
    <p:extLst>
      <p:ext uri="{BB962C8B-B14F-4D97-AF65-F5344CB8AC3E}">
        <p14:creationId xmlns:p14="http://schemas.microsoft.com/office/powerpoint/2010/main" val="195199149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1200"/>
              </a:spcBef>
              <a:spcAft>
                <a:spcPts val="600"/>
              </a:spcAft>
              <a:buClrTx/>
              <a:buSzTx/>
              <a:buFontTx/>
              <a:buNone/>
              <a:tabLst/>
              <a:defRPr/>
            </a:pPr>
            <a:r>
              <a:rPr lang="en-US" sz="1200" b="1" i="0" dirty="0">
                <a:latin typeface="Arial" panose="020B0604020202020204" pitchFamily="34" charset="0"/>
                <a:cs typeface="Arial" panose="020B0604020202020204" pitchFamily="34" charset="0"/>
              </a:rPr>
              <a:t>Notas do instrutor</a:t>
            </a:r>
            <a:r>
              <a:rPr lang="en-US" sz="1200" b="0" i="0" dirty="0">
                <a:latin typeface="Arial" panose="020B0604020202020204" pitchFamily="34" charset="0"/>
                <a:cs typeface="Arial" panose="020B0604020202020204" pitchFamily="34" charset="0"/>
              </a:rPr>
              <a:t>: </a:t>
            </a:r>
          </a:p>
          <a:p>
            <a:pPr marL="0" marR="0" lvl="0" indent="0" algn="l" defTabSz="914400" rtl="0" eaLnBrk="1" fontAlgn="auto" latinLnBrk="0" hangingPunct="1">
              <a:lnSpc>
                <a:spcPct val="100000"/>
              </a:lnSpc>
              <a:spcBef>
                <a:spcPts val="1200"/>
              </a:spcBef>
              <a:spcAft>
                <a:spcPts val="600"/>
              </a:spcAft>
              <a:buClrTx/>
              <a:buSzTx/>
              <a:buFontTx/>
              <a:buNone/>
              <a:tabLst/>
              <a:defRPr/>
            </a:pPr>
            <a:endParaRPr lang="en-US" sz="1200" b="1" i="0" u="sng" dirty="0">
              <a:effectLst/>
              <a:latin typeface="Arial" panose="020B0604020202020204" pitchFamily="34" charset="0"/>
              <a:cs typeface="Arial" panose="020B0604020202020204" pitchFamily="34" charset="0"/>
            </a:endParaRPr>
          </a:p>
          <a:p>
            <a:pPr marL="171450" indent="-171450">
              <a:spcBef>
                <a:spcPts val="1200"/>
              </a:spcBef>
              <a:spcAft>
                <a:spcPts val="600"/>
              </a:spcAft>
              <a:buFont typeface="Wingdings" panose="05000000000000000000" pitchFamily="2" charset="2"/>
              <a:buChar char="§"/>
              <a:defRPr/>
            </a:pPr>
            <a:r>
              <a:rPr lang="en-US" sz="1200" b="1" i="0" u="sng" dirty="0">
                <a:effectLst/>
                <a:latin typeface="Arial"/>
                <a:cs typeface="Arial"/>
              </a:rPr>
              <a:t>Dizer:</a:t>
            </a:r>
            <a:r>
              <a:rPr lang="en-US" sz="1200" b="1" i="0" u="none" dirty="0">
                <a:effectLst/>
                <a:latin typeface="Arial"/>
                <a:cs typeface="Arial"/>
              </a:rPr>
              <a:t> </a:t>
            </a:r>
            <a:r>
              <a:rPr lang="en-US" sz="1200" b="0" i="0" dirty="0">
                <a:latin typeface="Arial"/>
                <a:cs typeface="Arial"/>
              </a:rPr>
              <a:t>A </a:t>
            </a:r>
            <a:r>
              <a:rPr lang="en-US" sz="1200" b="0" i="0" dirty="0" err="1">
                <a:latin typeface="Arial"/>
                <a:cs typeface="Arial"/>
              </a:rPr>
              <a:t>notificação</a:t>
            </a:r>
            <a:r>
              <a:rPr lang="en-US" sz="1200" b="0" i="0" dirty="0">
                <a:latin typeface="Arial"/>
                <a:cs typeface="Arial"/>
              </a:rPr>
              <a:t> também é importante no lado da saúde animal. Vamos passar para o sector veterinário e </a:t>
            </a:r>
            <a:r>
              <a:rPr lang="en-US" sz="1200" b="0" dirty="0">
                <a:effectLst/>
                <a:latin typeface="Arial"/>
                <a:cs typeface="Arial"/>
              </a:rPr>
              <a:t>ver os passos necessários para que </a:t>
            </a:r>
            <a:r>
              <a:rPr lang="en-US" dirty="0">
                <a:latin typeface="Arial"/>
                <a:cs typeface="Arial"/>
              </a:rPr>
              <a:t>uma vaca </a:t>
            </a:r>
            <a:r>
              <a:rPr lang="en-US" sz="1200" b="0" dirty="0">
                <a:effectLst/>
                <a:latin typeface="Arial"/>
                <a:cs typeface="Arial"/>
              </a:rPr>
              <a:t>com suspeita de raiva seja notificada a um serviço veterinário distrital. Por outras palavras, </a:t>
            </a:r>
            <a:r>
              <a:rPr lang="en-US" sz="1200" dirty="0">
                <a:solidFill>
                  <a:prstClr val="black"/>
                </a:solidFill>
                <a:latin typeface="Arial"/>
                <a:cs typeface="Arial"/>
              </a:rPr>
              <a:t>o que deve acontecer para que o caso suspeito de raiva seja notificado ao serviço veterinário distrital</a:t>
            </a:r>
            <a:r>
              <a:rPr lang="en-US" dirty="0">
                <a:solidFill>
                  <a:prstClr val="black"/>
                </a:solidFill>
                <a:latin typeface="Arial"/>
                <a:cs typeface="Arial"/>
              </a:rPr>
              <a:t>? </a:t>
            </a:r>
            <a:endParaRPr lang="en-US" sz="1200" dirty="0">
              <a:solidFill>
                <a:prstClr val="black"/>
              </a:solidFill>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1200"/>
              </a:spcBef>
              <a:spcAft>
                <a:spcPts val="600"/>
              </a:spcAft>
              <a:buClrTx/>
              <a:buSzTx/>
              <a:buFont typeface="Wingdings" panose="05000000000000000000" pitchFamily="2" charset="2"/>
              <a:buChar char="§"/>
              <a:tabLst/>
              <a:defRPr/>
            </a:pPr>
            <a:endParaRPr lang="en-US" sz="1200" b="1" dirty="0">
              <a:effectLst/>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sz="1200" b="1" i="0" u="sng" dirty="0">
                <a:latin typeface="Arial" panose="020B0604020202020204" pitchFamily="34" charset="0"/>
                <a:cs typeface="Arial" panose="020B0604020202020204" pitchFamily="34" charset="0"/>
              </a:rPr>
              <a:t>Peça</a:t>
            </a:r>
            <a:r>
              <a:rPr lang="en-US" sz="1200" b="1" i="0" u="none" dirty="0">
                <a:latin typeface="Arial" panose="020B0604020202020204" pitchFamily="34" charset="0"/>
                <a:cs typeface="Arial" panose="020B0604020202020204" pitchFamily="34" charset="0"/>
              </a:rPr>
              <a:t> </a:t>
            </a:r>
            <a:r>
              <a:rPr lang="en-US" sz="1200" b="0" i="0" u="none" dirty="0">
                <a:latin typeface="Arial" panose="020B0604020202020204" pitchFamily="34" charset="0"/>
                <a:cs typeface="Arial" panose="020B0604020202020204" pitchFamily="34" charset="0"/>
              </a:rPr>
              <a:t>a </a:t>
            </a:r>
            <a:r>
              <a:rPr lang="en-US" sz="1200" b="0" i="0" dirty="0">
                <a:latin typeface="Arial" panose="020B0604020202020204" pitchFamily="34" charset="0"/>
                <a:cs typeface="Arial" panose="020B0604020202020204" pitchFamily="34" charset="0"/>
              </a:rPr>
              <a:t>vários voluntários que indiquem apenas um passo, para que muitos possam participar. </a:t>
            </a:r>
            <a:endParaRPr lang="en-US" sz="1200" b="1" i="0" dirty="0">
              <a:latin typeface="Arial" panose="020B0604020202020204" pitchFamily="34" charset="0"/>
              <a:cs typeface="Arial" panose="020B0604020202020204" pitchFamily="34" charset="0"/>
            </a:endParaRPr>
          </a:p>
          <a:p>
            <a:pPr marL="628650" marR="0" lvl="1"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lang="en-US" sz="1200" b="1" i="0" u="sng" dirty="0">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sz="1200" b="1" i="0" u="sng" dirty="0">
                <a:latin typeface="Arial" panose="020B0604020202020204" pitchFamily="34" charset="0"/>
                <a:cs typeface="Arial" panose="020B0604020202020204" pitchFamily="34" charset="0"/>
              </a:rPr>
              <a:t>Registar</a:t>
            </a:r>
            <a:r>
              <a:rPr lang="en-US" sz="1200" b="1" i="0" u="none" dirty="0">
                <a:latin typeface="Arial" panose="020B0604020202020204" pitchFamily="34" charset="0"/>
                <a:cs typeface="Arial" panose="020B0604020202020204" pitchFamily="34" charset="0"/>
              </a:rPr>
              <a:t> </a:t>
            </a:r>
            <a:r>
              <a:rPr lang="en-US" sz="1200" b="0" i="0" dirty="0">
                <a:latin typeface="Arial" panose="020B0604020202020204" pitchFamily="34" charset="0"/>
                <a:cs typeface="Arial" panose="020B0604020202020204" pitchFamily="34" charset="0"/>
              </a:rPr>
              <a:t>as respostas em papel de carta, quadro branco ou diapositivo.</a:t>
            </a:r>
            <a:endParaRPr lang="en-US" sz="1200" b="0" i="0" u="none" dirty="0">
              <a:latin typeface="Arial" panose="020B0604020202020204" pitchFamily="34" charset="0"/>
              <a:cs typeface="Arial" panose="020B0604020202020204" pitchFamily="34" charset="0"/>
            </a:endParaRPr>
          </a:p>
          <a:p>
            <a:pPr marL="45720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i="1" dirty="0">
              <a:latin typeface="Arial" panose="020B0604020202020204" pitchFamily="34" charset="0"/>
              <a:cs typeface="Arial" panose="020B0604020202020204" pitchFamily="34" charset="0"/>
            </a:endParaRPr>
          </a:p>
          <a:p>
            <a:pPr marL="45720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i="0" dirty="0">
                <a:latin typeface="Arial" panose="020B0604020202020204" pitchFamily="34" charset="0"/>
                <a:cs typeface="Arial" panose="020B0604020202020204" pitchFamily="34" charset="0"/>
              </a:rPr>
              <a:t>Exemplos de respostas</a:t>
            </a:r>
            <a:r>
              <a:rPr lang="en-US" sz="1200" i="0" dirty="0">
                <a:latin typeface="Arial" panose="020B0604020202020204" pitchFamily="34" charset="0"/>
                <a:cs typeface="Arial" panose="020B0604020202020204" pitchFamily="34" charset="0"/>
              </a:rPr>
              <a:t>:</a:t>
            </a:r>
            <a:endParaRPr lang="en-US" sz="1200" i="0" dirty="0">
              <a:solidFill>
                <a:prstClr val="black"/>
              </a:solidFill>
              <a:latin typeface="Arial" panose="020B0604020202020204" pitchFamily="34" charset="0"/>
              <a:cs typeface="Arial" panose="020B0604020202020204" pitchFamily="34" charset="0"/>
            </a:endParaRPr>
          </a:p>
          <a:p>
            <a:pPr marL="914400" marR="0" lvl="1" indent="-18288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200" i="1" dirty="0">
                <a:latin typeface="Arial" panose="020B0604020202020204" pitchFamily="34" charset="0"/>
                <a:cs typeface="Arial" panose="020B0604020202020204" pitchFamily="34" charset="0"/>
              </a:rPr>
              <a:t>Alguém deve reconhecer que o animal está doente</a:t>
            </a:r>
          </a:p>
          <a:p>
            <a:pPr marL="914400" marR="0" lvl="1" indent="-18288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200" i="1" dirty="0">
                <a:latin typeface="Arial" panose="020B0604020202020204" pitchFamily="34" charset="0"/>
                <a:cs typeface="Arial" panose="020B0604020202020204" pitchFamily="34" charset="0"/>
              </a:rPr>
              <a:t>O proprietário ou o responsável pelo animal deve procurar cuidados</a:t>
            </a:r>
          </a:p>
          <a:p>
            <a:pPr marL="914400" marR="0" lvl="1" indent="-18288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200" i="1" dirty="0">
                <a:latin typeface="Arial" panose="020B0604020202020204" pitchFamily="34" charset="0"/>
                <a:cs typeface="Arial" panose="020B0604020202020204" pitchFamily="34" charset="0"/>
              </a:rPr>
              <a:t>O veterinário faz um diagnóstico consistente com os sintomas</a:t>
            </a:r>
          </a:p>
          <a:p>
            <a:pPr marL="914400" marR="0" lvl="1" indent="-18288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200" i="1" dirty="0">
                <a:latin typeface="Arial" panose="020B0604020202020204" pitchFamily="34" charset="0"/>
                <a:cs typeface="Arial" panose="020B0604020202020204" pitchFamily="34" charset="0"/>
              </a:rPr>
              <a:t>Pode necessitar de confirmação laboratorial </a:t>
            </a:r>
          </a:p>
          <a:p>
            <a:pPr marL="914400" marR="0" lvl="1" indent="-18288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200" i="1" dirty="0">
                <a:latin typeface="Arial" panose="020B0604020202020204" pitchFamily="34" charset="0"/>
                <a:cs typeface="Arial" panose="020B0604020202020204" pitchFamily="34" charset="0"/>
              </a:rPr>
              <a:t>O veterinário deve reconhecer que o caso é notificável e que corresponde à definição de caso</a:t>
            </a:r>
          </a:p>
          <a:p>
            <a:pPr marL="914400" marR="0" lvl="1" indent="-18288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200" i="1" dirty="0">
                <a:latin typeface="Arial" panose="020B0604020202020204" pitchFamily="34" charset="0"/>
                <a:cs typeface="Arial" panose="020B0604020202020204" pitchFamily="34" charset="0"/>
              </a:rPr>
              <a:t>O veterinário deve comunicar o caso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i="0" dirty="0">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sz="1200" b="1" i="0" u="sng" dirty="0">
                <a:effectLst/>
                <a:latin typeface="Arial" panose="020B0604020202020204" pitchFamily="34" charset="0"/>
                <a:cs typeface="Arial" panose="020B0604020202020204" pitchFamily="34" charset="0"/>
              </a:rPr>
              <a:t>Dizer:</a:t>
            </a:r>
            <a:r>
              <a:rPr lang="en-US" sz="1200" b="1" i="0" u="none" dirty="0">
                <a:effectLst/>
                <a:latin typeface="Arial" panose="020B0604020202020204" pitchFamily="34"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Sabemos que nem todos os casos de saúde animal são notificados. Consegues pensar em algumas razões para isso?</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lang="en-US" sz="1200" i="1"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sz="1200" b="1" i="0" u="sng" dirty="0">
                <a:effectLst/>
                <a:latin typeface="Arial" panose="020B0604020202020204" pitchFamily="34" charset="0"/>
                <a:ea typeface="Times New Roman" panose="02020603050405020304" pitchFamily="18" charset="0"/>
                <a:cs typeface="Arial" panose="020B0604020202020204" pitchFamily="34" charset="0"/>
              </a:rPr>
              <a:t>Peça a</a:t>
            </a:r>
            <a:r>
              <a:rPr lang="en-US" sz="1200" b="1" i="0"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i="0" dirty="0">
                <a:effectLst/>
                <a:latin typeface="Arial" panose="020B0604020202020204" pitchFamily="34" charset="0"/>
                <a:ea typeface="Times New Roman" panose="02020603050405020304" pitchFamily="18" charset="0"/>
                <a:cs typeface="Arial" panose="020B0604020202020204" pitchFamily="34" charset="0"/>
              </a:rPr>
              <a:t>vários voluntários que dêem um exemplo. </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lang="en-US" sz="1200" b="0" i="0" dirty="0">
              <a:effectLst/>
              <a:latin typeface="Arial" panose="020B0604020202020204" pitchFamily="34" charset="0"/>
              <a:ea typeface="Times New Roman" panose="02020603050405020304" pitchFamily="18" charset="0"/>
              <a:cs typeface="Arial" panose="020B0604020202020204" pitchFamily="34" charset="0"/>
            </a:endParaRPr>
          </a:p>
          <a:p>
            <a:pPr marL="457200" marR="0" lvl="1"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US" sz="1200" b="1" i="0" dirty="0">
                <a:effectLst/>
                <a:latin typeface="Arial" panose="020B0604020202020204" pitchFamily="34" charset="0"/>
                <a:ea typeface="Times New Roman" panose="02020603050405020304" pitchFamily="18" charset="0"/>
                <a:cs typeface="Arial" panose="020B0604020202020204" pitchFamily="34" charset="0"/>
              </a:rPr>
              <a:t>Exemplos de respostas:</a:t>
            </a:r>
          </a:p>
          <a:p>
            <a:pPr marL="914400" marR="0" lvl="1" indent="-18288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200" b="0" i="1" dirty="0">
                <a:effectLst/>
                <a:latin typeface="Arial" panose="020B0604020202020204" pitchFamily="34" charset="0"/>
                <a:ea typeface="Times New Roman" panose="02020603050405020304" pitchFamily="18" charset="0"/>
                <a:cs typeface="Arial" panose="020B0604020202020204" pitchFamily="34" charset="0"/>
              </a:rPr>
              <a:t>Quando os animais de quinta estão doentes, podem ser mortos e a sua carne vendida</a:t>
            </a:r>
          </a:p>
          <a:p>
            <a:pPr marL="914400" marR="0" lvl="1" indent="-18288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200" b="0" i="1" dirty="0">
                <a:effectLst/>
                <a:latin typeface="Arial" panose="020B0604020202020204" pitchFamily="34" charset="0"/>
                <a:ea typeface="Times New Roman" panose="02020603050405020304" pitchFamily="18" charset="0"/>
                <a:cs typeface="Arial" panose="020B0604020202020204" pitchFamily="34" charset="0"/>
              </a:rPr>
              <a:t>Nem todos os animais são controlados</a:t>
            </a:r>
          </a:p>
          <a:p>
            <a:pPr marL="914400" marR="0" lvl="1" indent="-18288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200" b="0" i="1" dirty="0">
                <a:effectLst/>
                <a:latin typeface="Arial" panose="020B0604020202020204" pitchFamily="34" charset="0"/>
                <a:ea typeface="Times New Roman" panose="02020603050405020304" pitchFamily="18" charset="0"/>
                <a:cs typeface="Arial" panose="020B0604020202020204" pitchFamily="34" charset="0"/>
              </a:rPr>
              <a:t>Em muitos países, a </a:t>
            </a:r>
            <a:r>
              <a:rPr lang="en-US" sz="1200" b="0" i="1" dirty="0" err="1">
                <a:effectLst/>
                <a:latin typeface="Arial" panose="020B0604020202020204" pitchFamily="34" charset="0"/>
                <a:ea typeface="Times New Roman" panose="02020603050405020304" pitchFamily="18" charset="0"/>
                <a:cs typeface="Arial" panose="020B0604020202020204" pitchFamily="34" charset="0"/>
              </a:rPr>
              <a:t>notificação</a:t>
            </a:r>
            <a:r>
              <a:rPr lang="en-US" sz="1200" b="0" i="1" dirty="0">
                <a:effectLst/>
                <a:latin typeface="Arial" panose="020B0604020202020204" pitchFamily="34" charset="0"/>
                <a:ea typeface="Times New Roman" panose="02020603050405020304" pitchFamily="18" charset="0"/>
                <a:cs typeface="Arial" panose="020B0604020202020204" pitchFamily="34" charset="0"/>
              </a:rPr>
              <a:t> de casos resulta no abate de animais sem indemnização</a:t>
            </a:r>
          </a:p>
          <a:p>
            <a:pPr marL="914400" marR="0" lvl="1" indent="-18288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200" b="0" i="1" dirty="0">
                <a:effectLst/>
                <a:latin typeface="Arial" panose="020B0604020202020204" pitchFamily="34" charset="0"/>
                <a:ea typeface="Times New Roman" panose="02020603050405020304" pitchFamily="18" charset="0"/>
                <a:cs typeface="Arial" panose="020B0604020202020204" pitchFamily="34" charset="0"/>
              </a:rPr>
              <a:t>Os animais morrem por vezes sem causa conhecida</a:t>
            </a:r>
          </a:p>
          <a:p>
            <a:pPr marL="914400" marR="0" lvl="1" indent="-18288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200" b="0" i="1" dirty="0">
                <a:effectLst/>
                <a:latin typeface="Arial" panose="020B0604020202020204" pitchFamily="34" charset="0"/>
                <a:ea typeface="Times New Roman" panose="02020603050405020304" pitchFamily="18" charset="0"/>
                <a:cs typeface="Arial" panose="020B0604020202020204" pitchFamily="34" charset="0"/>
              </a:rPr>
              <a:t>Falta de recursos nacionais para dedicar pessoal do governo à elaboração de relatórios</a:t>
            </a:r>
          </a:p>
          <a:p>
            <a:pPr marL="914400" marR="0" lvl="1" indent="-18288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200" b="0" i="1" dirty="0">
                <a:effectLst/>
                <a:latin typeface="Arial" panose="020B0604020202020204" pitchFamily="34" charset="0"/>
                <a:ea typeface="Times New Roman" panose="02020603050405020304" pitchFamily="18" charset="0"/>
                <a:cs typeface="Arial" panose="020B0604020202020204" pitchFamily="34" charset="0"/>
              </a:rPr>
              <a:t>Algumas pessoas que tratam animais estão a oferecer um serviço privado que não está incluído nos relatórios do país</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endParaRPr lang="en-US" sz="1200" b="1" i="0" dirty="0">
              <a:effectLst/>
              <a:latin typeface="Arial" panose="020B0604020202020204" pitchFamily="34" charset="0"/>
              <a:ea typeface="Times New Roman" panose="02020603050405020304" pitchFamily="18"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2EB32458-B0FD-4E0D-A69A-149897CA0BBB}" type="slidenum">
              <a:rPr lang="en-US" smtClean="0"/>
              <a:t>30</a:t>
            </a:fld>
            <a:endParaRPr lang="en-US"/>
          </a:p>
        </p:txBody>
      </p:sp>
    </p:spTree>
    <p:extLst>
      <p:ext uri="{BB962C8B-B14F-4D97-AF65-F5344CB8AC3E}">
        <p14:creationId xmlns:p14="http://schemas.microsoft.com/office/powerpoint/2010/main" val="254624165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1200"/>
              </a:spcBef>
              <a:spcAft>
                <a:spcPts val="600"/>
              </a:spcAft>
              <a:buClrTx/>
              <a:buSzTx/>
              <a:buFontTx/>
              <a:buNone/>
              <a:tabLst/>
              <a:defRPr/>
            </a:pPr>
            <a:r>
              <a:rPr lang="en-US" sz="1200" b="1" dirty="0">
                <a:effectLst/>
                <a:latin typeface="Arial (Body)"/>
                <a:cs typeface="Arial" panose="020B0604020202020204" pitchFamily="34" charset="0"/>
              </a:rPr>
              <a:t>Notas do instrutor:</a:t>
            </a:r>
          </a:p>
          <a:p>
            <a:pPr marL="0" marR="0" lvl="0" indent="0" algn="l" defTabSz="914400" rtl="0" eaLnBrk="1" fontAlgn="auto" latinLnBrk="0" hangingPunct="1">
              <a:lnSpc>
                <a:spcPct val="100000"/>
              </a:lnSpc>
              <a:spcBef>
                <a:spcPts val="1200"/>
              </a:spcBef>
              <a:spcAft>
                <a:spcPts val="600"/>
              </a:spcAft>
              <a:buClrTx/>
              <a:buSzTx/>
              <a:buFontTx/>
              <a:buNone/>
              <a:tabLst/>
              <a:defRPr/>
            </a:pPr>
            <a:endParaRPr lang="en-US" sz="1200" b="0" i="0" dirty="0">
              <a:latin typeface="Arial (Body)"/>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sz="1200" b="1" i="0" u="sng" dirty="0" err="1">
                <a:effectLst/>
                <a:latin typeface="Arial (Body)"/>
                <a:cs typeface="Arial" panose="020B0604020202020204" pitchFamily="34" charset="0"/>
              </a:rPr>
              <a:t>Dizer</a:t>
            </a:r>
            <a:r>
              <a:rPr lang="en-US" sz="1200" b="1" i="0" u="sng" dirty="0">
                <a:effectLst/>
                <a:latin typeface="Arial (Body)"/>
                <a:cs typeface="Arial" panose="020B0604020202020204" pitchFamily="34" charset="0"/>
              </a:rPr>
              <a:t>:</a:t>
            </a:r>
            <a:r>
              <a:rPr lang="en-US" sz="1200" b="1" i="0" u="none" dirty="0">
                <a:effectLst/>
                <a:latin typeface="Arial (Body)"/>
                <a:cs typeface="Arial" panose="020B0604020202020204" pitchFamily="34" charset="0"/>
              </a:rPr>
              <a:t> </a:t>
            </a:r>
            <a:r>
              <a:rPr lang="en-US" sz="1200" b="0" i="0" u="none" dirty="0">
                <a:latin typeface="Arial (Body)"/>
                <a:cs typeface="Arial" panose="020B0604020202020204" pitchFamily="34" charset="0"/>
              </a:rPr>
              <a:t>A comunicação também é importante no sector ambiental. Por exemplo, se for detectada uma proliferação de algas nocivas, </a:t>
            </a:r>
            <a:r>
              <a:rPr lang="en-US" sz="1200" i="0" dirty="0">
                <a:solidFill>
                  <a:srgbClr val="000000"/>
                </a:solidFill>
                <a:latin typeface="Arial (Body)"/>
                <a:cs typeface="Arial" panose="020B0604020202020204" pitchFamily="34" charset="0"/>
              </a:rPr>
              <a:t>que medidas devem ser tomadas para comunicar o facto à autoridade de saúde ambiental?</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lang="en-US" sz="1200" dirty="0">
              <a:latin typeface="Arial (Body)"/>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sz="1200" b="1" i="0" u="sng" dirty="0">
                <a:latin typeface="Arial (Body)"/>
                <a:cs typeface="Arial" panose="020B0604020202020204" pitchFamily="34" charset="0"/>
              </a:rPr>
              <a:t>Peça</a:t>
            </a:r>
            <a:r>
              <a:rPr lang="en-US" sz="1200" b="1" i="0" u="none" dirty="0">
                <a:latin typeface="Arial (Body)"/>
                <a:cs typeface="Arial" panose="020B0604020202020204" pitchFamily="34" charset="0"/>
              </a:rPr>
              <a:t> </a:t>
            </a:r>
            <a:r>
              <a:rPr lang="en-US" sz="1200" b="0" i="1" u="none" dirty="0">
                <a:latin typeface="Arial (Body)"/>
                <a:cs typeface="Arial" panose="020B0604020202020204" pitchFamily="34" charset="0"/>
              </a:rPr>
              <a:t>a </a:t>
            </a:r>
            <a:r>
              <a:rPr lang="en-US" sz="1200" b="0" i="0" u="none" dirty="0">
                <a:latin typeface="Arial (Body)"/>
                <a:cs typeface="Arial" panose="020B0604020202020204" pitchFamily="34" charset="0"/>
              </a:rPr>
              <a:t>vários voluntários que indiquem apenas um passo, para que muitos possam participar.</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lang="en-US" b="1" i="0" u="sng" dirty="0">
              <a:latin typeface="Arial (Body)"/>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b="1" i="0" u="sng" dirty="0">
                <a:latin typeface="Arial (Body)"/>
                <a:cs typeface="Arial" panose="020B0604020202020204" pitchFamily="34" charset="0"/>
              </a:rPr>
              <a:t>Registar</a:t>
            </a:r>
            <a:r>
              <a:rPr lang="en-US" b="1" i="0" u="none" dirty="0">
                <a:latin typeface="Arial (Body)"/>
                <a:cs typeface="Arial" panose="020B0604020202020204" pitchFamily="34" charset="0"/>
              </a:rPr>
              <a:t> </a:t>
            </a:r>
            <a:r>
              <a:rPr lang="en-US" b="0" i="0" dirty="0">
                <a:latin typeface="Arial (Body)"/>
                <a:cs typeface="Arial" panose="020B0604020202020204" pitchFamily="34" charset="0"/>
              </a:rPr>
              <a:t>as respostas em papel de carta, quadro branco ou diapositivo.</a:t>
            </a:r>
            <a:endParaRPr lang="en-US" b="0" i="0" u="none" dirty="0">
              <a:latin typeface="Arial (Body)"/>
              <a:cs typeface="Arial" panose="020B0604020202020204" pitchFamily="34" charset="0"/>
            </a:endParaRPr>
          </a:p>
          <a:p>
            <a:pPr marL="628650" lvl="1" indent="-171450">
              <a:buFont typeface="Wingdings" panose="05000000000000000000" pitchFamily="2" charset="2"/>
              <a:buChar char="§"/>
            </a:pPr>
            <a:endParaRPr lang="en-US" i="1" dirty="0">
              <a:latin typeface="Arial (Body)"/>
              <a:cs typeface="Arial" panose="020B0604020202020204" pitchFamily="34" charset="0"/>
            </a:endParaRPr>
          </a:p>
          <a:p>
            <a:pPr lvl="1"/>
            <a:r>
              <a:rPr lang="en-US" b="1" i="0" dirty="0">
                <a:latin typeface="Arial (Body)"/>
                <a:cs typeface="Arial" panose="020B0604020202020204" pitchFamily="34" charset="0"/>
              </a:rPr>
              <a:t>Exemplos de respostas:</a:t>
            </a:r>
          </a:p>
          <a:p>
            <a:pPr marL="914400" lvl="1" indent="-182880">
              <a:buFont typeface="Courier New" panose="02070309020205020404" pitchFamily="49" charset="0"/>
              <a:buChar char="o"/>
            </a:pPr>
            <a:r>
              <a:rPr lang="en-US" i="1" dirty="0">
                <a:latin typeface="Arial (Body)"/>
                <a:cs typeface="Arial" panose="020B0604020202020204" pitchFamily="34" charset="0"/>
              </a:rPr>
              <a:t>Alguém tem de reconhecer que a água apresenta sinais de proliferação de algas (peixes mortos ou outros animais que aparecem na costa ou na praia)</a:t>
            </a:r>
          </a:p>
          <a:p>
            <a:pPr marL="914400" lvl="1" indent="-182880">
              <a:buFont typeface="Courier New" panose="02070309020205020404" pitchFamily="49" charset="0"/>
              <a:buChar char="o"/>
            </a:pPr>
            <a:r>
              <a:rPr lang="en-US" i="1" dirty="0">
                <a:latin typeface="Arial (Body)"/>
                <a:cs typeface="Arial" panose="020B0604020202020204" pitchFamily="34" charset="0"/>
              </a:rPr>
              <a:t>Uma pessoa deve comunicar</a:t>
            </a:r>
          </a:p>
          <a:p>
            <a:pPr marL="914400" lvl="1" indent="-182880">
              <a:buFont typeface="Courier New" panose="02070309020205020404" pitchFamily="49" charset="0"/>
              <a:buChar char="o"/>
            </a:pPr>
            <a:r>
              <a:rPr lang="en-US" i="1" dirty="0">
                <a:latin typeface="Arial (Body)"/>
                <a:cs typeface="Arial" panose="020B0604020202020204" pitchFamily="34" charset="0"/>
              </a:rPr>
              <a:t>A autoridade sanitária ambiental deve recolher amostras de água para análise</a:t>
            </a:r>
          </a:p>
          <a:p>
            <a:pPr marL="914400" lvl="1" indent="-182880">
              <a:buFont typeface="Courier New" panose="02070309020205020404" pitchFamily="49" charset="0"/>
              <a:buChar char="o"/>
            </a:pPr>
            <a:r>
              <a:rPr lang="en-US" i="1" dirty="0">
                <a:latin typeface="Arial (Body)"/>
                <a:cs typeface="Arial" panose="020B0604020202020204" pitchFamily="34" charset="0"/>
              </a:rPr>
              <a:t>O laboratório deve ter capacidade para efetuar testes de qualidade da água</a:t>
            </a:r>
          </a:p>
          <a:p>
            <a:pPr marL="171450" indent="-171450">
              <a:buFont typeface="Courier New" panose="02070309020205020404" pitchFamily="49" charset="0"/>
              <a:buChar char="o"/>
            </a:pPr>
            <a:endParaRPr lang="en-US" sz="1200" b="1" dirty="0">
              <a:effectLst/>
              <a:latin typeface="Arial (Body)"/>
              <a:cs typeface="Arial" panose="020B0604020202020204" pitchFamily="34" charset="0"/>
            </a:endParaRPr>
          </a:p>
          <a:p>
            <a:pPr marL="171450" indent="-171450">
              <a:buFont typeface="Wingdings" panose="05000000000000000000" pitchFamily="2" charset="2"/>
              <a:buChar char="§"/>
            </a:pPr>
            <a:r>
              <a:rPr lang="en-US" sz="1200" b="1" i="0" u="sng" dirty="0">
                <a:effectLst/>
                <a:latin typeface="Arial (Body)"/>
                <a:cs typeface="Arial" panose="020B0604020202020204" pitchFamily="34" charset="0"/>
              </a:rPr>
              <a:t>Dizer:</a:t>
            </a:r>
            <a:r>
              <a:rPr lang="en-US" sz="1200" b="1" i="0" u="none" dirty="0">
                <a:effectLst/>
                <a:latin typeface="Arial (Body)"/>
                <a:cs typeface="Arial" panose="020B0604020202020204" pitchFamily="34" charset="0"/>
              </a:rPr>
              <a:t> </a:t>
            </a:r>
            <a:r>
              <a:rPr lang="en-US" sz="1200" b="0" i="0" dirty="0">
                <a:effectLst/>
                <a:latin typeface="Arial (Body)"/>
                <a:cs typeface="Arial" panose="020B0604020202020204" pitchFamily="34" charset="0"/>
              </a:rPr>
              <a:t>Tal como nos sectores humano e animal, nem todos os casos de saúde ambiental são notificados. Porquê?</a:t>
            </a:r>
          </a:p>
          <a:p>
            <a:pPr marL="171450" indent="-171450">
              <a:buFont typeface="Wingdings" panose="05000000000000000000" pitchFamily="2" charset="2"/>
              <a:buChar char="§"/>
            </a:pPr>
            <a:endParaRPr lang="en-US" sz="1200" i="0" dirty="0">
              <a:effectLst/>
              <a:latin typeface="Arial (Body)"/>
              <a:ea typeface="Times New Roman" panose="02020603050405020304" pitchFamily="18" charset="0"/>
              <a:cs typeface="Arial" panose="020B0604020202020204" pitchFamily="34" charset="0"/>
            </a:endParaRPr>
          </a:p>
          <a:p>
            <a:pPr marL="171450" indent="-171450">
              <a:buFont typeface="Wingdings" panose="05000000000000000000" pitchFamily="2" charset="2"/>
              <a:buChar char="§"/>
            </a:pPr>
            <a:r>
              <a:rPr lang="en-US" sz="1200" b="1" i="0" u="sng" dirty="0">
                <a:effectLst/>
                <a:latin typeface="Arial (Body)"/>
                <a:ea typeface="Times New Roman" panose="02020603050405020304" pitchFamily="18" charset="0"/>
                <a:cs typeface="Arial" panose="020B0604020202020204" pitchFamily="34" charset="0"/>
              </a:rPr>
              <a:t>Peça</a:t>
            </a:r>
            <a:r>
              <a:rPr lang="en-US" sz="1200" b="1" i="0" u="none" dirty="0">
                <a:effectLst/>
                <a:latin typeface="Arial (Body)"/>
                <a:ea typeface="Times New Roman" panose="02020603050405020304" pitchFamily="18" charset="0"/>
                <a:cs typeface="Arial" panose="020B0604020202020204" pitchFamily="34" charset="0"/>
              </a:rPr>
              <a:t> </a:t>
            </a:r>
            <a:r>
              <a:rPr lang="en-US" sz="1200" i="0" dirty="0">
                <a:effectLst/>
                <a:latin typeface="Arial (Body)"/>
                <a:ea typeface="Times New Roman" panose="02020603050405020304" pitchFamily="18" charset="0"/>
                <a:cs typeface="Arial" panose="020B0604020202020204" pitchFamily="34" charset="0"/>
              </a:rPr>
              <a:t>a vários voluntários que dêem um exemplo. </a:t>
            </a:r>
            <a:endParaRPr lang="en-US" sz="1200" b="0" i="0" dirty="0">
              <a:effectLst/>
              <a:latin typeface="Arial (Body)"/>
              <a:cs typeface="Arial" panose="020B0604020202020204" pitchFamily="34" charset="0"/>
            </a:endParaRPr>
          </a:p>
          <a:p>
            <a:pPr marL="457200" marR="0" lvl="1"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endParaRPr lang="en-US" sz="1200" b="1" i="0" u="none" dirty="0">
              <a:effectLst/>
              <a:latin typeface="Arial (Body)"/>
              <a:ea typeface="Times New Roman" panose="02020603050405020304" pitchFamily="18" charset="0"/>
              <a:cs typeface="Arial" panose="020B0604020202020204" pitchFamily="34" charset="0"/>
            </a:endParaRPr>
          </a:p>
          <a:p>
            <a:pPr marL="457200" marR="0" lvl="1"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US" sz="1200" b="1" i="0" u="none" dirty="0">
                <a:effectLst/>
                <a:latin typeface="Arial (Body)"/>
                <a:ea typeface="Times New Roman" panose="02020603050405020304" pitchFamily="18" charset="0"/>
                <a:cs typeface="Arial" panose="020B0604020202020204" pitchFamily="34" charset="0"/>
              </a:rPr>
              <a:t>Exemplos de respostas</a:t>
            </a:r>
            <a:r>
              <a:rPr lang="en-US" sz="1200" b="0" i="1" dirty="0">
                <a:effectLst/>
                <a:latin typeface="Arial (Body)"/>
                <a:ea typeface="Times New Roman" panose="02020603050405020304" pitchFamily="18" charset="0"/>
                <a:cs typeface="Arial" panose="020B0604020202020204" pitchFamily="34" charset="0"/>
              </a:rPr>
              <a:t>:</a:t>
            </a:r>
          </a:p>
          <a:p>
            <a:pPr marL="914400" marR="0" lvl="1" indent="-18288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200" i="1" kern="1200" dirty="0">
                <a:solidFill>
                  <a:schemeClr val="tx1"/>
                </a:solidFill>
                <a:latin typeface="Arial (Body)"/>
                <a:ea typeface="+mn-ea"/>
                <a:cs typeface="Arial" panose="020B0604020202020204" pitchFamily="34" charset="0"/>
              </a:rPr>
              <a:t>Recursos limitados para controlar o ambiente</a:t>
            </a:r>
          </a:p>
          <a:p>
            <a:pPr marL="914400" marR="0" lvl="1" indent="-18288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200" i="1" kern="1200" dirty="0">
                <a:solidFill>
                  <a:schemeClr val="tx1"/>
                </a:solidFill>
                <a:latin typeface="Arial (Body)"/>
                <a:ea typeface="+mn-ea"/>
                <a:cs typeface="Arial" panose="020B0604020202020204" pitchFamily="34" charset="0"/>
              </a:rPr>
              <a:t>Falta de sensibilização das pessoas para a existência de um problema</a:t>
            </a:r>
          </a:p>
          <a:p>
            <a:pPr marL="914400" marR="0" lvl="1" indent="-18288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200" i="1" kern="1200" dirty="0">
                <a:solidFill>
                  <a:schemeClr val="tx1"/>
                </a:solidFill>
                <a:latin typeface="Arial (Body)"/>
                <a:ea typeface="+mn-ea"/>
                <a:cs typeface="Arial" panose="020B0604020202020204" pitchFamily="34" charset="0"/>
              </a:rPr>
              <a:t>Falta de capacidade de ensaio</a:t>
            </a:r>
          </a:p>
          <a:p>
            <a:pPr marL="914400" marR="0" lvl="1" indent="-18288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200" i="1" kern="1200" dirty="0">
                <a:solidFill>
                  <a:schemeClr val="tx1"/>
                </a:solidFill>
                <a:latin typeface="Arial (Body)"/>
                <a:ea typeface="+mn-ea"/>
                <a:cs typeface="Arial" panose="020B0604020202020204" pitchFamily="34" charset="0"/>
              </a:rPr>
              <a:t>Novo estado não testado para</a:t>
            </a:r>
          </a:p>
          <a:p>
            <a:pPr marL="0" indent="0">
              <a:buFont typeface="Arial" panose="020B0604020202020204" pitchFamily="34" charset="0"/>
              <a:buNone/>
            </a:pPr>
            <a:endParaRPr lang="en-US" sz="1200" b="1" dirty="0">
              <a:effectLst/>
              <a:latin typeface="Arial (Body)"/>
              <a:cs typeface="Arial" panose="020B0604020202020204" pitchFamily="34" charset="0"/>
            </a:endParaRPr>
          </a:p>
          <a:p>
            <a:pPr marL="171450" indent="-171450">
              <a:buFont typeface="Wingdings" panose="05000000000000000000" pitchFamily="2" charset="2"/>
              <a:buChar char="v"/>
            </a:pPr>
            <a:r>
              <a:rPr lang="en-US" sz="1200" b="1" i="1" dirty="0">
                <a:latin typeface="Arial (Body)"/>
                <a:cs typeface="Arial" panose="020B0604020202020204" pitchFamily="34" charset="0"/>
              </a:rPr>
              <a:t>Mais informações sobre a vigilância da proliferação de algas nocivas nos EUA </a:t>
            </a:r>
            <a:r>
              <a:rPr lang="en-US" sz="1800" b="1" i="1" dirty="0">
                <a:effectLst/>
                <a:latin typeface="Segoe UI" panose="020B0502040204020203" pitchFamily="34" charset="0"/>
              </a:rPr>
              <a:t>(https://www.cdc.gov/habs/index.html)</a:t>
            </a:r>
          </a:p>
          <a:p>
            <a:pPr marL="0" indent="0">
              <a:buFont typeface="Wingdings" panose="05000000000000000000" pitchFamily="2" charset="2"/>
              <a:buNone/>
            </a:pPr>
            <a:endParaRPr lang="en-US" sz="1800" b="1" i="1" dirty="0">
              <a:effectLst/>
              <a:latin typeface="Segoe UI" panose="020B0502040204020203" pitchFamily="34" charset="0"/>
            </a:endParaRPr>
          </a:p>
          <a:p>
            <a:pPr marL="171450" indent="-171450">
              <a:buFont typeface="Wingdings" panose="05000000000000000000" pitchFamily="2" charset="2"/>
              <a:buChar char="v"/>
            </a:pPr>
            <a:r>
              <a:rPr lang="en-US" b="1" i="1" dirty="0">
                <a:solidFill>
                  <a:srgbClr val="000000"/>
                </a:solidFill>
                <a:effectLst/>
                <a:latin typeface="Open Sans" panose="020B0606030504020204" pitchFamily="34" charset="0"/>
              </a:rPr>
              <a:t>Do sítio Web do CDC: "A proliferação de algas nocivas é o crescimento rápido de algas ou cianobactérias que podem causar danos a pessoas, animais ou à ecologia local. As algas ou cianobactérias nocivas podem ter o aspeto de espuma, escória, tinta ou tapetes na superfície da água e podem ter cores diferentes. Estas eflorescências podem produzir toxinas que põem as pessoas e os animais doentes. Os blooms ocorrem em água doce, como lagos e rios, e em água salgada, como oceanos ou baías."</a:t>
            </a:r>
            <a:endParaRPr lang="en-US" sz="1200" b="1" i="1" dirty="0">
              <a:latin typeface="Arial (Body)"/>
              <a:cs typeface="Arial" panose="020B0604020202020204" pitchFamily="34" charset="0"/>
            </a:endParaRPr>
          </a:p>
        </p:txBody>
      </p:sp>
      <p:sp>
        <p:nvSpPr>
          <p:cNvPr id="4" name="Slide Number Placeholder 3"/>
          <p:cNvSpPr>
            <a:spLocks noGrp="1"/>
          </p:cNvSpPr>
          <p:nvPr>
            <p:ph type="sldNum" sz="quarter" idx="5"/>
          </p:nvPr>
        </p:nvSpPr>
        <p:spPr/>
        <p:txBody>
          <a:bodyPr/>
          <a:lstStyle/>
          <a:p>
            <a:fld id="{2EB32458-B0FD-4E0D-A69A-149897CA0BBB}" type="slidenum">
              <a:rPr lang="en-US" smtClean="0"/>
              <a:t>31</a:t>
            </a:fld>
            <a:endParaRPr lang="en-US"/>
          </a:p>
        </p:txBody>
      </p:sp>
    </p:spTree>
    <p:extLst>
      <p:ext uri="{BB962C8B-B14F-4D97-AF65-F5344CB8AC3E}">
        <p14:creationId xmlns:p14="http://schemas.microsoft.com/office/powerpoint/2010/main" val="60935020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err="1">
                <a:effectLst/>
                <a:latin typeface="Arial (Body)"/>
                <a:cs typeface="Arial" panose="020B0604020202020204" pitchFamily="34" charset="0"/>
              </a:rPr>
              <a:t>Notas</a:t>
            </a:r>
            <a:r>
              <a:rPr lang="en-US" sz="1200" b="1" dirty="0">
                <a:effectLst/>
                <a:latin typeface="Arial (Body)"/>
                <a:cs typeface="Arial" panose="020B0604020202020204" pitchFamily="34" charset="0"/>
              </a:rPr>
              <a:t> do </a:t>
            </a:r>
            <a:r>
              <a:rPr lang="en-US" sz="1200" b="1" dirty="0" err="1">
                <a:effectLst/>
                <a:latin typeface="Arial (Body)"/>
                <a:cs typeface="Arial" panose="020B0604020202020204" pitchFamily="34" charset="0"/>
              </a:rPr>
              <a:t>instrutor</a:t>
            </a:r>
            <a:r>
              <a:rPr lang="en-US" sz="1200" b="1" dirty="0">
                <a:effectLst/>
                <a:latin typeface="Arial (Body)"/>
                <a:cs typeface="Arial" panose="020B0604020202020204" pitchFamily="34" charset="0"/>
              </a:rPr>
              <a:t>:</a:t>
            </a:r>
          </a:p>
          <a:p>
            <a:pPr marL="0" marR="0">
              <a:lnSpc>
                <a:spcPct val="115000"/>
              </a:lnSpc>
              <a:spcBef>
                <a:spcPts val="0"/>
              </a:spcBef>
              <a:spcAft>
                <a:spcPts val="1200"/>
              </a:spcAft>
            </a:pPr>
            <a:endParaRPr lang="en-US" sz="1200" dirty="0">
              <a:effectLst/>
              <a:latin typeface="Arial (Body)"/>
              <a:ea typeface="Times New Roman" panose="02020603050405020304" pitchFamily="18" charset="0"/>
              <a:cs typeface="Arial" panose="020B0604020202020204" pitchFamily="34" charset="0"/>
            </a:endParaRPr>
          </a:p>
          <a:p>
            <a:pPr marL="171450" indent="-171450">
              <a:lnSpc>
                <a:spcPct val="115000"/>
              </a:lnSpc>
              <a:spcAft>
                <a:spcPts val="1200"/>
              </a:spcAft>
              <a:buFont typeface="Wingdings" panose="05000000000000000000" pitchFamily="2" charset="2"/>
              <a:buChar char="§"/>
            </a:pPr>
            <a:r>
              <a:rPr lang="en-US" sz="1200" b="1" i="0" u="sng" dirty="0" err="1">
                <a:effectLst/>
                <a:latin typeface="Arial (Body)"/>
                <a:cs typeface="Arial" panose="020B0604020202020204" pitchFamily="34" charset="0"/>
              </a:rPr>
              <a:t>Dizer</a:t>
            </a:r>
            <a:r>
              <a:rPr lang="en-US" sz="1200" b="1" i="0" u="sng" dirty="0">
                <a:effectLst/>
                <a:latin typeface="Arial (Body)"/>
                <a:cs typeface="Arial" panose="020B0604020202020204" pitchFamily="34" charset="0"/>
              </a:rPr>
              <a:t>:</a:t>
            </a:r>
            <a:r>
              <a:rPr lang="en-US" sz="1200" b="1" i="0" u="none" dirty="0">
                <a:effectLst/>
                <a:latin typeface="Arial (Body)"/>
                <a:cs typeface="Arial" panose="020B0604020202020204" pitchFamily="34" charset="0"/>
              </a:rPr>
              <a:t> </a:t>
            </a:r>
            <a:r>
              <a:rPr lang="en-US" sz="1200" dirty="0">
                <a:effectLst/>
                <a:latin typeface="Arial (Body)"/>
                <a:ea typeface="Times New Roman" panose="02020603050405020304" pitchFamily="18" charset="0"/>
                <a:cs typeface="Arial" panose="020B0604020202020204" pitchFamily="34" charset="0"/>
              </a:rPr>
              <a:t>A </a:t>
            </a:r>
            <a:r>
              <a:rPr lang="en-US" sz="1200" dirty="0" err="1">
                <a:effectLst/>
                <a:latin typeface="Arial (Body)"/>
                <a:ea typeface="Times New Roman" panose="02020603050405020304" pitchFamily="18" charset="0"/>
                <a:cs typeface="Arial" panose="020B0604020202020204" pitchFamily="34" charset="0"/>
              </a:rPr>
              <a:t>confirmação</a:t>
            </a:r>
            <a:r>
              <a:rPr lang="en-US" sz="1200" dirty="0">
                <a:effectLst/>
                <a:latin typeface="Arial (Body)"/>
                <a:ea typeface="Times New Roman" panose="02020603050405020304" pitchFamily="18" charset="0"/>
                <a:cs typeface="Arial" panose="020B0604020202020204" pitchFamily="34" charset="0"/>
              </a:rPr>
              <a:t> laboratorial é </a:t>
            </a:r>
            <a:r>
              <a:rPr lang="en-US" sz="1200" dirty="0" err="1">
                <a:effectLst/>
                <a:latin typeface="Arial (Body)"/>
                <a:ea typeface="Times New Roman" panose="02020603050405020304" pitchFamily="18" charset="0"/>
                <a:cs typeface="Arial" panose="020B0604020202020204" pitchFamily="34" charset="0"/>
              </a:rPr>
              <a:t>uma</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componente</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crítica</a:t>
            </a:r>
            <a:r>
              <a:rPr lang="en-US" sz="1200" dirty="0">
                <a:effectLst/>
                <a:latin typeface="Arial (Body)"/>
                <a:ea typeface="Times New Roman" panose="02020603050405020304" pitchFamily="18" charset="0"/>
                <a:cs typeface="Arial" panose="020B0604020202020204" pitchFamily="34" charset="0"/>
              </a:rPr>
              <a:t> e </a:t>
            </a:r>
            <a:r>
              <a:rPr lang="en-US" sz="1200" dirty="0" err="1">
                <a:effectLst/>
                <a:latin typeface="Arial (Body)"/>
                <a:ea typeface="Times New Roman" panose="02020603050405020304" pitchFamily="18" charset="0"/>
                <a:cs typeface="Arial" panose="020B0604020202020204" pitchFamily="34" charset="0"/>
              </a:rPr>
              <a:t>frequentemente</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negligenciada</a:t>
            </a:r>
            <a:r>
              <a:rPr lang="en-US" sz="1200" dirty="0">
                <a:effectLst/>
                <a:latin typeface="Arial (Body)"/>
                <a:ea typeface="Times New Roman" panose="02020603050405020304" pitchFamily="18" charset="0"/>
                <a:cs typeface="Arial" panose="020B0604020202020204" pitchFamily="34" charset="0"/>
              </a:rPr>
              <a:t> dos </a:t>
            </a:r>
            <a:r>
              <a:rPr lang="en-US" sz="1200" dirty="0" err="1">
                <a:effectLst/>
                <a:latin typeface="Arial (Body)"/>
                <a:ea typeface="Times New Roman" panose="02020603050405020304" pitchFamily="18" charset="0"/>
                <a:cs typeface="Arial" panose="020B0604020202020204" pitchFamily="34" charset="0"/>
              </a:rPr>
              <a:t>sistemas</a:t>
            </a:r>
            <a:r>
              <a:rPr lang="en-US" sz="1200" dirty="0">
                <a:effectLst/>
                <a:latin typeface="Arial (Body)"/>
                <a:ea typeface="Times New Roman" panose="02020603050405020304" pitchFamily="18" charset="0"/>
                <a:cs typeface="Arial" panose="020B0604020202020204" pitchFamily="34" charset="0"/>
              </a:rPr>
              <a:t> de </a:t>
            </a:r>
            <a:r>
              <a:rPr lang="en-US" sz="1200" dirty="0" err="1">
                <a:effectLst/>
                <a:latin typeface="Arial (Body)"/>
                <a:ea typeface="Times New Roman" panose="02020603050405020304" pitchFamily="18" charset="0"/>
                <a:cs typeface="Arial" panose="020B0604020202020204" pitchFamily="34" charset="0"/>
              </a:rPr>
              <a:t>vigilância</a:t>
            </a:r>
            <a:r>
              <a:rPr lang="en-US" sz="1200" dirty="0">
                <a:effectLst/>
                <a:latin typeface="Arial (Body)"/>
                <a:ea typeface="Times New Roman" panose="02020603050405020304" pitchFamily="18" charset="0"/>
                <a:cs typeface="Arial" panose="020B0604020202020204" pitchFamily="34" charset="0"/>
              </a:rPr>
              <a:t> da </a:t>
            </a:r>
            <a:r>
              <a:rPr lang="en-US" sz="1200" dirty="0" err="1">
                <a:effectLst/>
                <a:latin typeface="Arial (Body)"/>
                <a:ea typeface="Times New Roman" panose="02020603050405020304" pitchFamily="18" charset="0"/>
                <a:cs typeface="Arial" panose="020B0604020202020204" pitchFamily="34" charset="0"/>
              </a:rPr>
              <a:t>saúde</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pública</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Os</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laboratórios</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efectuam</a:t>
            </a:r>
            <a:r>
              <a:rPr lang="en-US" sz="1200" dirty="0">
                <a:effectLst/>
                <a:latin typeface="Arial (Body)"/>
                <a:ea typeface="Times New Roman" panose="02020603050405020304" pitchFamily="18" charset="0"/>
                <a:cs typeface="Arial" panose="020B0604020202020204" pitchFamily="34" charset="0"/>
              </a:rPr>
              <a:t> testes de </a:t>
            </a:r>
            <a:r>
              <a:rPr lang="en-US" sz="1200" dirty="0" err="1">
                <a:effectLst/>
                <a:latin typeface="Arial (Body)"/>
                <a:ea typeface="Times New Roman" panose="02020603050405020304" pitchFamily="18" charset="0"/>
                <a:cs typeface="Arial" panose="020B0604020202020204" pitchFamily="34" charset="0"/>
              </a:rPr>
              <a:t>diagnóstico</a:t>
            </a:r>
            <a:r>
              <a:rPr lang="en-US" sz="1200" dirty="0">
                <a:effectLst/>
                <a:latin typeface="Arial (Body)"/>
                <a:ea typeface="Times New Roman" panose="02020603050405020304" pitchFamily="18" charset="0"/>
                <a:cs typeface="Arial" panose="020B0604020202020204" pitchFamily="34" charset="0"/>
              </a:rPr>
              <a:t> e </a:t>
            </a:r>
            <a:r>
              <a:rPr lang="en-US" sz="1200" dirty="0" err="1">
                <a:effectLst/>
                <a:latin typeface="Arial (Body)"/>
                <a:ea typeface="Times New Roman" panose="02020603050405020304" pitchFamily="18" charset="0"/>
                <a:cs typeface="Arial" panose="020B0604020202020204" pitchFamily="34" charset="0"/>
              </a:rPr>
              <a:t>podem</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confirmar</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os</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pacientes</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suspeitos</a:t>
            </a:r>
            <a:r>
              <a:rPr lang="en-US" sz="1200" dirty="0">
                <a:effectLst/>
                <a:latin typeface="Arial (Body)"/>
                <a:ea typeface="Times New Roman" panose="02020603050405020304" pitchFamily="18" charset="0"/>
                <a:cs typeface="Arial" panose="020B0604020202020204" pitchFamily="34" charset="0"/>
              </a:rPr>
              <a:t> de </a:t>
            </a:r>
            <a:r>
              <a:rPr lang="en-US" sz="1200" dirty="0" err="1">
                <a:effectLst/>
                <a:latin typeface="Arial (Body)"/>
                <a:ea typeface="Times New Roman" panose="02020603050405020304" pitchFamily="18" charset="0"/>
                <a:cs typeface="Arial" panose="020B0604020202020204" pitchFamily="34" charset="0"/>
              </a:rPr>
              <a:t>terem</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uma</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doença</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notificável</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pelo</a:t>
            </a:r>
            <a:r>
              <a:rPr lang="en-US" sz="1200" dirty="0">
                <a:effectLst/>
                <a:latin typeface="Arial (Body)"/>
                <a:ea typeface="Times New Roman" panose="02020603050405020304" pitchFamily="18" charset="0"/>
                <a:cs typeface="Arial" panose="020B0604020202020204" pitchFamily="34" charset="0"/>
              </a:rPr>
              <a:t> que o </a:t>
            </a:r>
            <a:r>
              <a:rPr lang="en-US" sz="1200" dirty="0" err="1">
                <a:effectLst/>
                <a:latin typeface="Arial (Body)"/>
                <a:ea typeface="Times New Roman" panose="02020603050405020304" pitchFamily="18" charset="0"/>
                <a:cs typeface="Arial" panose="020B0604020202020204" pitchFamily="34" charset="0"/>
              </a:rPr>
              <a:t>laboratório</a:t>
            </a:r>
            <a:r>
              <a:rPr lang="en-US" sz="1200" dirty="0">
                <a:effectLst/>
                <a:latin typeface="Arial (Body)"/>
                <a:ea typeface="Times New Roman" panose="02020603050405020304" pitchFamily="18" charset="0"/>
                <a:cs typeface="Arial" panose="020B0604020202020204" pitchFamily="34" charset="0"/>
              </a:rPr>
              <a:t> é um </a:t>
            </a:r>
            <a:r>
              <a:rPr lang="en-US" sz="1200" dirty="0" err="1">
                <a:effectLst/>
                <a:latin typeface="Arial (Body)"/>
                <a:ea typeface="Times New Roman" panose="02020603050405020304" pitchFamily="18" charset="0"/>
                <a:cs typeface="Arial" panose="020B0604020202020204" pitchFamily="34" charset="0"/>
              </a:rPr>
              <a:t>parceiro</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importante</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nos</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sistemas</a:t>
            </a:r>
            <a:r>
              <a:rPr lang="en-US" sz="1200" dirty="0">
                <a:effectLst/>
                <a:latin typeface="Arial (Body)"/>
                <a:ea typeface="Times New Roman" panose="02020603050405020304" pitchFamily="18" charset="0"/>
                <a:cs typeface="Arial" panose="020B0604020202020204" pitchFamily="34" charset="0"/>
              </a:rPr>
              <a:t> de </a:t>
            </a:r>
            <a:r>
              <a:rPr lang="en-US" sz="1200" dirty="0" err="1">
                <a:effectLst/>
                <a:latin typeface="Arial (Body)"/>
                <a:ea typeface="Times New Roman" panose="02020603050405020304" pitchFamily="18" charset="0"/>
                <a:cs typeface="Arial" panose="020B0604020202020204" pitchFamily="34" charset="0"/>
              </a:rPr>
              <a:t>vigilância</a:t>
            </a:r>
            <a:r>
              <a:rPr lang="en-US" sz="1200" dirty="0">
                <a:effectLst/>
                <a:latin typeface="Arial (Body)"/>
                <a:ea typeface="Times New Roman" panose="02020603050405020304" pitchFamily="18" charset="0"/>
                <a:cs typeface="Arial" panose="020B0604020202020204" pitchFamily="34" charset="0"/>
              </a:rPr>
              <a:t> e </a:t>
            </a:r>
            <a:r>
              <a:rPr lang="en-US" sz="1200" dirty="0" err="1">
                <a:effectLst/>
                <a:latin typeface="Arial (Body)"/>
                <a:ea typeface="Times New Roman" panose="02020603050405020304" pitchFamily="18" charset="0"/>
                <a:cs typeface="Arial" panose="020B0604020202020204" pitchFamily="34" charset="0"/>
              </a:rPr>
              <a:t>resposta</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às</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doenças</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Os</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epidemiologistas</a:t>
            </a:r>
            <a:r>
              <a:rPr lang="en-US" sz="1200" dirty="0">
                <a:effectLst/>
                <a:latin typeface="Arial (Body)"/>
                <a:ea typeface="Times New Roman" panose="02020603050405020304" pitchFamily="18" charset="0"/>
                <a:cs typeface="Arial" panose="020B0604020202020204" pitchFamily="34" charset="0"/>
              </a:rPr>
              <a:t> no </a:t>
            </a:r>
            <a:r>
              <a:rPr lang="en-US" sz="1200" dirty="0" err="1">
                <a:effectLst/>
                <a:latin typeface="Arial (Body)"/>
                <a:ea typeface="Times New Roman" panose="02020603050405020304" pitchFamily="18" charset="0"/>
                <a:cs typeface="Arial" panose="020B0604020202020204" pitchFamily="34" charset="0"/>
              </a:rPr>
              <a:t>terreno</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devem</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trabalhar</a:t>
            </a:r>
            <a:r>
              <a:rPr lang="en-US" sz="1200" dirty="0">
                <a:effectLst/>
                <a:latin typeface="Arial (Body)"/>
                <a:ea typeface="Times New Roman" panose="02020603050405020304" pitchFamily="18" charset="0"/>
                <a:cs typeface="Arial" panose="020B0604020202020204" pitchFamily="34" charset="0"/>
              </a:rPr>
              <a:t> e </a:t>
            </a:r>
            <a:r>
              <a:rPr lang="en-US" sz="1200" dirty="0" err="1">
                <a:effectLst/>
                <a:latin typeface="Arial (Body)"/>
                <a:ea typeface="Times New Roman" panose="02020603050405020304" pitchFamily="18" charset="0"/>
                <a:cs typeface="Arial" panose="020B0604020202020204" pitchFamily="34" charset="0"/>
              </a:rPr>
              <a:t>comunicar</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regularmente</a:t>
            </a:r>
            <a:r>
              <a:rPr lang="en-US" sz="1200" dirty="0">
                <a:effectLst/>
                <a:latin typeface="Arial (Body)"/>
                <a:ea typeface="Times New Roman" panose="02020603050405020304" pitchFamily="18" charset="0"/>
                <a:cs typeface="Arial" panose="020B0604020202020204" pitchFamily="34" charset="0"/>
              </a:rPr>
              <a:t> com o </a:t>
            </a:r>
            <a:r>
              <a:rPr lang="en-US" sz="1200" dirty="0" err="1">
                <a:effectLst/>
                <a:latin typeface="Arial (Body)"/>
                <a:ea typeface="Times New Roman" panose="02020603050405020304" pitchFamily="18" charset="0"/>
                <a:cs typeface="Arial" panose="020B0604020202020204" pitchFamily="34" charset="0"/>
              </a:rPr>
              <a:t>laboratório</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distrital</a:t>
            </a:r>
            <a:r>
              <a:rPr lang="en-US" sz="1200" dirty="0">
                <a:effectLst/>
                <a:latin typeface="Arial (Body)"/>
                <a:ea typeface="Times New Roman" panose="02020603050405020304" pitchFamily="18" charset="0"/>
                <a:cs typeface="Arial" panose="020B0604020202020204" pitchFamily="34" charset="0"/>
              </a:rPr>
              <a:t> de </a:t>
            </a:r>
            <a:r>
              <a:rPr lang="en-US" sz="1200" dirty="0" err="1">
                <a:effectLst/>
                <a:latin typeface="Arial (Body)"/>
                <a:ea typeface="Times New Roman" panose="02020603050405020304" pitchFamily="18" charset="0"/>
                <a:cs typeface="Arial" panose="020B0604020202020204" pitchFamily="34" charset="0"/>
              </a:rPr>
              <a:t>saúde</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pública</a:t>
            </a:r>
            <a:r>
              <a:rPr lang="en-US" sz="1200" dirty="0">
                <a:effectLst/>
                <a:latin typeface="Arial (Body)"/>
                <a:ea typeface="Times New Roman" panose="02020603050405020304" pitchFamily="18" charset="0"/>
                <a:cs typeface="Arial" panose="020B0604020202020204" pitchFamily="34" charset="0"/>
              </a:rPr>
              <a:t> (</a:t>
            </a:r>
            <a:r>
              <a:rPr lang="en-US" sz="1200" i="1" dirty="0">
                <a:effectLst/>
                <a:latin typeface="Arial (Body)"/>
                <a:ea typeface="Times New Roman" panose="02020603050405020304" pitchFamily="18" charset="0"/>
                <a:cs typeface="Arial" panose="020B0604020202020204" pitchFamily="34" charset="0"/>
              </a:rPr>
              <a:t>se </a:t>
            </a:r>
            <a:r>
              <a:rPr lang="en-US" sz="1200" i="1" dirty="0" err="1">
                <a:effectLst/>
                <a:latin typeface="Arial (Body)"/>
                <a:ea typeface="Times New Roman" panose="02020603050405020304" pitchFamily="18" charset="0"/>
                <a:cs typeface="Arial" panose="020B0604020202020204" pitchFamily="34" charset="0"/>
              </a:rPr>
              <a:t>existir</a:t>
            </a:r>
            <a:r>
              <a:rPr lang="en-US" sz="1200" dirty="0">
                <a:effectLst/>
                <a:latin typeface="Arial (Body)"/>
                <a:ea typeface="Times New Roman" panose="02020603050405020304" pitchFamily="18" charset="0"/>
                <a:cs typeface="Arial" panose="020B0604020202020204" pitchFamily="34" charset="0"/>
              </a:rPr>
              <a:t>) e com o </a:t>
            </a:r>
            <a:r>
              <a:rPr lang="en-US" sz="1200" dirty="0" err="1">
                <a:effectLst/>
                <a:latin typeface="Arial (Body)"/>
                <a:ea typeface="Times New Roman" panose="02020603050405020304" pitchFamily="18" charset="0"/>
                <a:cs typeface="Arial" panose="020B0604020202020204" pitchFamily="34" charset="0"/>
              </a:rPr>
              <a:t>laboratório</a:t>
            </a:r>
            <a:r>
              <a:rPr lang="en-US" sz="1200" dirty="0">
                <a:effectLst/>
                <a:latin typeface="Arial (Body)"/>
                <a:ea typeface="Times New Roman" panose="02020603050405020304" pitchFamily="18" charset="0"/>
                <a:cs typeface="Arial" panose="020B0604020202020204" pitchFamily="34" charset="0"/>
              </a:rPr>
              <a:t> do hospital </a:t>
            </a:r>
            <a:r>
              <a:rPr lang="en-US" sz="1200" dirty="0" err="1">
                <a:effectLst/>
                <a:latin typeface="Arial (Body)"/>
                <a:ea typeface="Times New Roman" panose="02020603050405020304" pitchFamily="18" charset="0"/>
                <a:cs typeface="Arial" panose="020B0604020202020204" pitchFamily="34" charset="0"/>
              </a:rPr>
              <a:t>distrital</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Discutiremos</a:t>
            </a:r>
            <a:r>
              <a:rPr lang="en-US" sz="1200" dirty="0">
                <a:effectLst/>
                <a:latin typeface="Arial (Body)"/>
                <a:ea typeface="Times New Roman" panose="02020603050405020304" pitchFamily="18" charset="0"/>
                <a:cs typeface="Arial" panose="020B0604020202020204" pitchFamily="34" charset="0"/>
              </a:rPr>
              <a:t> o </a:t>
            </a:r>
            <a:r>
              <a:rPr lang="en-US" sz="1200" dirty="0" err="1">
                <a:effectLst/>
                <a:latin typeface="Arial (Body)"/>
                <a:ea typeface="Times New Roman" panose="02020603050405020304" pitchFamily="18" charset="0"/>
                <a:cs typeface="Arial" panose="020B0604020202020204" pitchFamily="34" charset="0"/>
              </a:rPr>
              <a:t>papel</a:t>
            </a:r>
            <a:r>
              <a:rPr lang="en-US" sz="1200" dirty="0">
                <a:effectLst/>
                <a:latin typeface="Arial (Body)"/>
                <a:ea typeface="Times New Roman" panose="02020603050405020304" pitchFamily="18" charset="0"/>
                <a:cs typeface="Arial" panose="020B0604020202020204" pitchFamily="34" charset="0"/>
              </a:rPr>
              <a:t> do </a:t>
            </a:r>
            <a:r>
              <a:rPr lang="en-US" sz="1200" dirty="0" err="1">
                <a:effectLst/>
                <a:latin typeface="Arial (Body)"/>
                <a:ea typeface="Times New Roman" panose="02020603050405020304" pitchFamily="18" charset="0"/>
                <a:cs typeface="Arial" panose="020B0604020202020204" pitchFamily="34" charset="0"/>
              </a:rPr>
              <a:t>laboratório</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em</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maior</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pormenor</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durante</a:t>
            </a:r>
            <a:r>
              <a:rPr lang="en-US" sz="1200" dirty="0">
                <a:effectLst/>
                <a:latin typeface="Arial (Body)"/>
                <a:ea typeface="Times New Roman" panose="02020603050405020304" pitchFamily="18" charset="0"/>
                <a:cs typeface="Arial" panose="020B0604020202020204" pitchFamily="34" charset="0"/>
              </a:rPr>
              <a:t> o </a:t>
            </a:r>
            <a:r>
              <a:rPr lang="en-US" sz="1200" i="1" dirty="0">
                <a:effectLst/>
                <a:latin typeface="Arial (Body)"/>
                <a:ea typeface="Times New Roman" panose="02020603050405020304" pitchFamily="18" charset="0"/>
                <a:cs typeface="Arial" panose="020B0604020202020204" pitchFamily="34" charset="0"/>
              </a:rPr>
              <a:t>Workshop 2</a:t>
            </a:r>
            <a:r>
              <a:rPr lang="en-US" sz="1200" dirty="0">
                <a:effectLst/>
                <a:latin typeface="Arial (Body)"/>
                <a:ea typeface="Times New Roman" panose="02020603050405020304" pitchFamily="18" charset="0"/>
                <a:cs typeface="Arial" panose="020B0604020202020204" pitchFamily="34" charset="0"/>
              </a:rPr>
              <a:t>.</a:t>
            </a:r>
          </a:p>
          <a:p>
            <a:pPr marL="171450" marR="0" indent="-171450">
              <a:lnSpc>
                <a:spcPct val="115000"/>
              </a:lnSpc>
              <a:spcBef>
                <a:spcPts val="0"/>
              </a:spcBef>
              <a:spcAft>
                <a:spcPts val="0"/>
              </a:spcAft>
              <a:buFont typeface="Wingdings" panose="05000000000000000000" pitchFamily="2" charset="2"/>
              <a:buChar char="§"/>
            </a:pPr>
            <a:endParaRPr lang="en-US" sz="1200" dirty="0">
              <a:effectLst/>
              <a:latin typeface="Arial (Body)"/>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15000"/>
              </a:lnSpc>
              <a:spcBef>
                <a:spcPts val="0"/>
              </a:spcBef>
              <a:spcAft>
                <a:spcPts val="0"/>
              </a:spcAft>
              <a:buClrTx/>
              <a:buSzTx/>
              <a:buFont typeface="Wingdings" panose="05000000000000000000" pitchFamily="2" charset="2"/>
              <a:buChar char="§"/>
              <a:tabLst/>
              <a:defRPr/>
            </a:pPr>
            <a:r>
              <a:rPr lang="en-US" sz="1200" b="1" i="0" u="sng" dirty="0" err="1">
                <a:effectLst/>
                <a:latin typeface="Arial (Body)"/>
                <a:cs typeface="Arial" panose="020B0604020202020204" pitchFamily="34" charset="0"/>
              </a:rPr>
              <a:t>Dizer</a:t>
            </a:r>
            <a:r>
              <a:rPr lang="en-US" sz="1200" b="1" i="0" u="sng" dirty="0">
                <a:effectLst/>
                <a:latin typeface="Arial (Body)"/>
                <a:cs typeface="Arial" panose="020B0604020202020204" pitchFamily="34" charset="0"/>
              </a:rPr>
              <a:t>:</a:t>
            </a:r>
            <a:r>
              <a:rPr lang="en-US" sz="1200" b="1" i="0" u="none" dirty="0">
                <a:effectLst/>
                <a:latin typeface="Arial (Body)"/>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Os</a:t>
            </a:r>
            <a:r>
              <a:rPr lang="en-US" sz="1200" dirty="0">
                <a:effectLst/>
                <a:latin typeface="Arial (Body)"/>
                <a:ea typeface="Times New Roman" panose="02020603050405020304" pitchFamily="18" charset="0"/>
                <a:cs typeface="Arial" panose="020B0604020202020204" pitchFamily="34" charset="0"/>
              </a:rPr>
              <a:t> testes de </a:t>
            </a:r>
            <a:r>
              <a:rPr lang="en-US" sz="1200" dirty="0" err="1">
                <a:effectLst/>
                <a:latin typeface="Arial (Body)"/>
                <a:ea typeface="Times New Roman" panose="02020603050405020304" pitchFamily="18" charset="0"/>
                <a:cs typeface="Arial" panose="020B0604020202020204" pitchFamily="34" charset="0"/>
              </a:rPr>
              <a:t>diagnóstico</a:t>
            </a:r>
            <a:r>
              <a:rPr lang="en-US" sz="1200" dirty="0">
                <a:effectLst/>
                <a:latin typeface="Arial (Body)"/>
                <a:ea typeface="Times New Roman" panose="02020603050405020304" pitchFamily="18" charset="0"/>
                <a:cs typeface="Arial" panose="020B0604020202020204" pitchFamily="34" charset="0"/>
              </a:rPr>
              <a:t> de </a:t>
            </a:r>
            <a:r>
              <a:rPr lang="en-US" sz="1200" dirty="0" err="1">
                <a:effectLst/>
                <a:latin typeface="Arial (Body)"/>
                <a:ea typeface="Times New Roman" panose="02020603050405020304" pitchFamily="18" charset="0"/>
                <a:cs typeface="Arial" panose="020B0604020202020204" pitchFamily="34" charset="0"/>
              </a:rPr>
              <a:t>amostras</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clínicas</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são</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úteis</a:t>
            </a:r>
            <a:r>
              <a:rPr lang="en-US" sz="1200" dirty="0">
                <a:effectLst/>
                <a:latin typeface="Arial (Body)"/>
                <a:ea typeface="Times New Roman" panose="02020603050405020304" pitchFamily="18" charset="0"/>
                <a:cs typeface="Arial" panose="020B0604020202020204" pitchFamily="34" charset="0"/>
              </a:rPr>
              <a:t> para: </a:t>
            </a:r>
            <a:r>
              <a:rPr lang="en-US" sz="1200" b="1" i="0" dirty="0">
                <a:latin typeface="Arial (Body)"/>
                <a:ea typeface="Times New Roman"/>
                <a:cs typeface="Arial" panose="020B0604020202020204" pitchFamily="34" charset="0"/>
                <a:sym typeface="Times New Roman"/>
              </a:rPr>
              <a:t>&lt;CLICAR&gt; </a:t>
            </a:r>
            <a:r>
              <a:rPr lang="en-US" sz="1200" b="1"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Confirmar</a:t>
            </a:r>
            <a:r>
              <a:rPr lang="en-US" sz="1200" dirty="0">
                <a:effectLst/>
                <a:latin typeface="Arial (Body)"/>
                <a:ea typeface="Times New Roman" panose="02020603050405020304" pitchFamily="18" charset="0"/>
                <a:cs typeface="Arial" panose="020B0604020202020204" pitchFamily="34" charset="0"/>
              </a:rPr>
              <a:t> um </a:t>
            </a:r>
            <a:r>
              <a:rPr lang="en-US" sz="1200" dirty="0" err="1">
                <a:effectLst/>
                <a:latin typeface="Arial (Body)"/>
                <a:ea typeface="Times New Roman" panose="02020603050405020304" pitchFamily="18" charset="0"/>
                <a:cs typeface="Arial" panose="020B0604020202020204" pitchFamily="34" charset="0"/>
              </a:rPr>
              <a:t>caso</a:t>
            </a:r>
            <a:r>
              <a:rPr lang="en-US" sz="1200" dirty="0">
                <a:effectLst/>
                <a:latin typeface="Arial (Body)"/>
                <a:ea typeface="Times New Roman" panose="02020603050405020304" pitchFamily="18" charset="0"/>
                <a:cs typeface="Arial" panose="020B0604020202020204" pitchFamily="34" charset="0"/>
              </a:rPr>
              <a:t> de </a:t>
            </a:r>
            <a:r>
              <a:rPr lang="en-US" sz="1200" dirty="0" err="1">
                <a:effectLst/>
                <a:latin typeface="Arial (Body)"/>
                <a:ea typeface="Times New Roman" panose="02020603050405020304" pitchFamily="18" charset="0"/>
                <a:cs typeface="Arial" panose="020B0604020202020204" pitchFamily="34" charset="0"/>
              </a:rPr>
              <a:t>uma</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doença</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notificável</a:t>
            </a:r>
            <a:r>
              <a:rPr lang="en-US" sz="1200" dirty="0">
                <a:effectLst/>
                <a:latin typeface="Arial (Body)"/>
                <a:ea typeface="Times New Roman" panose="02020603050405020304" pitchFamily="18" charset="0"/>
                <a:cs typeface="Arial" panose="020B0604020202020204" pitchFamily="34" charset="0"/>
              </a:rPr>
              <a:t>. </a:t>
            </a:r>
            <a:r>
              <a:rPr lang="en-US" sz="1200" b="1" i="0" dirty="0">
                <a:latin typeface="Arial (Body)"/>
                <a:ea typeface="Times New Roman"/>
                <a:cs typeface="Arial" panose="020B0604020202020204" pitchFamily="34" charset="0"/>
                <a:sym typeface="Times New Roman"/>
              </a:rPr>
              <a:t>&lt;CLICAR&gt; </a:t>
            </a:r>
            <a:r>
              <a:rPr lang="en-US" sz="1200" dirty="0" err="1">
                <a:effectLst/>
                <a:latin typeface="Arial (Body)"/>
                <a:ea typeface="Times New Roman" panose="02020603050405020304" pitchFamily="18" charset="0"/>
                <a:cs typeface="Arial" panose="020B0604020202020204" pitchFamily="34" charset="0"/>
              </a:rPr>
              <a:t>Excluir</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uma</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doença</a:t>
            </a:r>
            <a:r>
              <a:rPr lang="en-US" sz="1200" dirty="0">
                <a:effectLst/>
                <a:latin typeface="Arial (Body)"/>
                <a:ea typeface="Times New Roman" panose="02020603050405020304" pitchFamily="18" charset="0"/>
                <a:cs typeface="Arial" panose="020B0604020202020204" pitchFamily="34" charset="0"/>
              </a:rPr>
              <a:t> de </a:t>
            </a:r>
            <a:r>
              <a:rPr lang="en-US" sz="1200" dirty="0" err="1">
                <a:effectLst/>
                <a:latin typeface="Arial (Body)"/>
                <a:ea typeface="Times New Roman" panose="02020603050405020304" pitchFamily="18" charset="0"/>
                <a:cs typeface="Arial" panose="020B0604020202020204" pitchFamily="34" charset="0"/>
              </a:rPr>
              <a:t>uma</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lista</a:t>
            </a:r>
            <a:r>
              <a:rPr lang="en-US" sz="1200" dirty="0">
                <a:effectLst/>
                <a:latin typeface="Arial (Body)"/>
                <a:ea typeface="Times New Roman" panose="02020603050405020304" pitchFamily="18" charset="0"/>
                <a:cs typeface="Arial" panose="020B0604020202020204" pitchFamily="34" charset="0"/>
              </a:rPr>
              <a:t> de </a:t>
            </a:r>
            <a:r>
              <a:rPr lang="en-US" sz="1200" dirty="0" err="1">
                <a:effectLst/>
                <a:latin typeface="Arial (Body)"/>
                <a:ea typeface="Times New Roman" panose="02020603050405020304" pitchFamily="18" charset="0"/>
                <a:cs typeface="Arial" panose="020B0604020202020204" pitchFamily="34" charset="0"/>
              </a:rPr>
              <a:t>possíveis</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causas</a:t>
            </a:r>
            <a:r>
              <a:rPr lang="en-US" sz="1200" dirty="0">
                <a:effectLst/>
                <a:latin typeface="Arial (Body)"/>
                <a:ea typeface="Times New Roman" panose="02020603050405020304" pitchFamily="18" charset="0"/>
                <a:cs typeface="Arial" panose="020B0604020202020204" pitchFamily="34" charset="0"/>
              </a:rPr>
              <a:t> de </a:t>
            </a:r>
            <a:r>
              <a:rPr lang="en-US" sz="1200" dirty="0" err="1">
                <a:effectLst/>
                <a:latin typeface="Arial (Body)"/>
                <a:ea typeface="Times New Roman" panose="02020603050405020304" pitchFamily="18" charset="0"/>
                <a:cs typeface="Arial" panose="020B0604020202020204" pitchFamily="34" charset="0"/>
              </a:rPr>
              <a:t>doença</a:t>
            </a:r>
            <a:r>
              <a:rPr lang="en-US" sz="1200" dirty="0">
                <a:effectLst/>
                <a:latin typeface="Arial (Body)"/>
                <a:ea typeface="Times New Roman" panose="02020603050405020304" pitchFamily="18" charset="0"/>
                <a:cs typeface="Arial" panose="020B0604020202020204" pitchFamily="34" charset="0"/>
              </a:rPr>
              <a:t> </a:t>
            </a:r>
            <a:r>
              <a:rPr lang="en-US" sz="1200" b="1" dirty="0">
                <a:effectLst/>
                <a:latin typeface="Arial (Body)"/>
                <a:ea typeface="Times New Roman" panose="02020603050405020304" pitchFamily="18" charset="0"/>
                <a:cs typeface="Arial" panose="020B0604020202020204" pitchFamily="34" charset="0"/>
              </a:rPr>
              <a:t>&lt;CLICAR&gt; </a:t>
            </a:r>
            <a:r>
              <a:rPr lang="en-US" sz="1200" dirty="0" err="1">
                <a:effectLst/>
                <a:latin typeface="Arial (Body)"/>
                <a:ea typeface="Times New Roman" panose="02020603050405020304" pitchFamily="18" charset="0"/>
                <a:cs typeface="Arial" panose="020B0604020202020204" pitchFamily="34" charset="0"/>
              </a:rPr>
              <a:t>Verificar</a:t>
            </a:r>
            <a:r>
              <a:rPr lang="en-US" sz="1200" dirty="0">
                <a:effectLst/>
                <a:latin typeface="Arial (Body)"/>
                <a:ea typeface="Times New Roman" panose="02020603050405020304" pitchFamily="18" charset="0"/>
                <a:cs typeface="Arial" panose="020B0604020202020204" pitchFamily="34" charset="0"/>
              </a:rPr>
              <a:t> a causa de um </a:t>
            </a:r>
            <a:r>
              <a:rPr lang="en-US" sz="1200" dirty="0" err="1">
                <a:effectLst/>
                <a:latin typeface="Arial (Body)"/>
                <a:ea typeface="Times New Roman" panose="02020603050405020304" pitchFamily="18" charset="0"/>
                <a:cs typeface="Arial" panose="020B0604020202020204" pitchFamily="34" charset="0"/>
              </a:rPr>
              <a:t>surto</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suspeito</a:t>
            </a:r>
            <a:r>
              <a:rPr lang="en-US" sz="1200" dirty="0">
                <a:effectLst/>
                <a:latin typeface="Arial (Body)"/>
                <a:ea typeface="Times New Roman" panose="02020603050405020304" pitchFamily="18" charset="0"/>
                <a:cs typeface="Arial" panose="020B0604020202020204" pitchFamily="34" charset="0"/>
              </a:rPr>
              <a:t>.</a:t>
            </a:r>
          </a:p>
          <a:p>
            <a:pPr marL="0" marR="0" indent="0">
              <a:lnSpc>
                <a:spcPct val="115000"/>
              </a:lnSpc>
              <a:spcBef>
                <a:spcPts val="0"/>
              </a:spcBef>
              <a:spcAft>
                <a:spcPts val="600"/>
              </a:spcAft>
              <a:buFont typeface="Wingdings" panose="05000000000000000000" pitchFamily="2" charset="2"/>
              <a:buNone/>
            </a:pPr>
            <a:endParaRPr lang="en-US" sz="1200" dirty="0">
              <a:effectLst/>
              <a:latin typeface="Arial (Body)"/>
              <a:ea typeface="Times New Roman" panose="02020603050405020304" pitchFamily="18" charset="0"/>
              <a:cs typeface="Arial" panose="020B0604020202020204" pitchFamily="34" charset="0"/>
            </a:endParaRPr>
          </a:p>
          <a:p>
            <a:pPr marL="171450" indent="-171450">
              <a:lnSpc>
                <a:spcPct val="115000"/>
              </a:lnSpc>
              <a:buFont typeface="Wingdings" panose="05000000000000000000" pitchFamily="2" charset="2"/>
              <a:buChar char="§"/>
              <a:defRPr/>
            </a:pPr>
            <a:r>
              <a:rPr lang="en-US" sz="1200" b="1" i="0" u="sng" dirty="0" err="1">
                <a:effectLst/>
                <a:latin typeface="Arial (Body)"/>
                <a:cs typeface="Arial" panose="020B0604020202020204" pitchFamily="34" charset="0"/>
              </a:rPr>
              <a:t>Dizer</a:t>
            </a:r>
            <a:r>
              <a:rPr lang="en-US" sz="1200" b="1" i="0" u="sng" dirty="0">
                <a:effectLst/>
                <a:latin typeface="Arial (Body)"/>
                <a:cs typeface="Arial" panose="020B0604020202020204" pitchFamily="34" charset="0"/>
              </a:rPr>
              <a:t>:</a:t>
            </a:r>
            <a:r>
              <a:rPr lang="en-US" sz="1200" b="1" i="0" u="none" dirty="0">
                <a:effectLst/>
                <a:latin typeface="Arial (Body)"/>
                <a:cs typeface="Arial" panose="020B0604020202020204" pitchFamily="34" charset="0"/>
              </a:rPr>
              <a:t> </a:t>
            </a:r>
            <a:r>
              <a:rPr lang="en-US" sz="1200" dirty="0" err="1">
                <a:latin typeface="Arial (Body)"/>
                <a:ea typeface="Times New Roman"/>
                <a:cs typeface="Arial" panose="020B0604020202020204" pitchFamily="34" charset="0"/>
                <a:sym typeface="Times New Roman"/>
              </a:rPr>
              <a:t>Os</a:t>
            </a:r>
            <a:r>
              <a:rPr lang="en-US" sz="1200" dirty="0">
                <a:latin typeface="Arial (Body)"/>
                <a:ea typeface="Times New Roman"/>
                <a:cs typeface="Arial" panose="020B0604020202020204" pitchFamily="34" charset="0"/>
                <a:sym typeface="Times New Roman"/>
              </a:rPr>
              <a:t> testes </a:t>
            </a:r>
            <a:r>
              <a:rPr lang="en-US" sz="1200" dirty="0" err="1">
                <a:latin typeface="Arial (Body)"/>
                <a:ea typeface="Times New Roman"/>
                <a:cs typeface="Arial" panose="020B0604020202020204" pitchFamily="34" charset="0"/>
                <a:sym typeface="Times New Roman"/>
              </a:rPr>
              <a:t>laboratoriais</a:t>
            </a:r>
            <a:r>
              <a:rPr lang="en-US" sz="1200" dirty="0">
                <a:latin typeface="Arial (Body)"/>
                <a:ea typeface="Times New Roman"/>
                <a:cs typeface="Arial" panose="020B0604020202020204" pitchFamily="34" charset="0"/>
                <a:sym typeface="Times New Roman"/>
              </a:rPr>
              <a:t> </a:t>
            </a:r>
            <a:r>
              <a:rPr lang="en-US" sz="1200" dirty="0" err="1">
                <a:latin typeface="Arial (Body)"/>
                <a:ea typeface="Times New Roman"/>
                <a:cs typeface="Arial" panose="020B0604020202020204" pitchFamily="34" charset="0"/>
                <a:sym typeface="Times New Roman"/>
              </a:rPr>
              <a:t>podem</a:t>
            </a:r>
            <a:r>
              <a:rPr lang="en-US" sz="1200" dirty="0">
                <a:latin typeface="Arial (Body)"/>
                <a:ea typeface="Times New Roman"/>
                <a:cs typeface="Arial" panose="020B0604020202020204" pitchFamily="34" charset="0"/>
                <a:sym typeface="Times New Roman"/>
              </a:rPr>
              <a:t> ser </a:t>
            </a:r>
            <a:r>
              <a:rPr lang="en-US" sz="1200" dirty="0" err="1">
                <a:latin typeface="Arial (Body)"/>
                <a:ea typeface="Times New Roman"/>
                <a:cs typeface="Arial" panose="020B0604020202020204" pitchFamily="34" charset="0"/>
                <a:sym typeface="Times New Roman"/>
              </a:rPr>
              <a:t>úteis</a:t>
            </a:r>
            <a:r>
              <a:rPr lang="en-US" sz="1200" dirty="0">
                <a:latin typeface="Arial (Body)"/>
                <a:ea typeface="Times New Roman"/>
                <a:cs typeface="Arial" panose="020B0604020202020204" pitchFamily="34" charset="0"/>
                <a:sym typeface="Times New Roman"/>
              </a:rPr>
              <a:t> do </a:t>
            </a:r>
            <a:r>
              <a:rPr lang="en-US" sz="1200" dirty="0" err="1">
                <a:latin typeface="Arial (Body)"/>
                <a:ea typeface="Times New Roman"/>
                <a:cs typeface="Arial" panose="020B0604020202020204" pitchFamily="34" charset="0"/>
                <a:sym typeface="Times New Roman"/>
              </a:rPr>
              <a:t>ponto</a:t>
            </a:r>
            <a:r>
              <a:rPr lang="en-US" sz="1200" dirty="0">
                <a:latin typeface="Arial (Body)"/>
                <a:ea typeface="Times New Roman"/>
                <a:cs typeface="Arial" panose="020B0604020202020204" pitchFamily="34" charset="0"/>
                <a:sym typeface="Times New Roman"/>
              </a:rPr>
              <a:t> de vista da </a:t>
            </a:r>
            <a:r>
              <a:rPr lang="en-US" sz="1200" dirty="0" err="1">
                <a:latin typeface="Arial (Body)"/>
                <a:ea typeface="Times New Roman"/>
                <a:cs typeface="Arial" panose="020B0604020202020204" pitchFamily="34" charset="0"/>
                <a:sym typeface="Times New Roman"/>
              </a:rPr>
              <a:t>saúde</a:t>
            </a:r>
            <a:r>
              <a:rPr lang="en-US" sz="1200" dirty="0">
                <a:latin typeface="Arial (Body)"/>
                <a:ea typeface="Times New Roman"/>
                <a:cs typeface="Arial" panose="020B0604020202020204" pitchFamily="34" charset="0"/>
                <a:sym typeface="Times New Roman"/>
              </a:rPr>
              <a:t> </a:t>
            </a:r>
            <a:r>
              <a:rPr lang="en-US" sz="1200" dirty="0" err="1">
                <a:latin typeface="Arial (Body)"/>
                <a:ea typeface="Times New Roman"/>
                <a:cs typeface="Arial" panose="020B0604020202020204" pitchFamily="34" charset="0"/>
                <a:sym typeface="Times New Roman"/>
              </a:rPr>
              <a:t>pública</a:t>
            </a:r>
            <a:r>
              <a:rPr lang="en-US" sz="1200" dirty="0">
                <a:latin typeface="Arial (Body)"/>
                <a:ea typeface="Times New Roman"/>
                <a:cs typeface="Arial" panose="020B0604020202020204" pitchFamily="34" charset="0"/>
                <a:sym typeface="Times New Roman"/>
              </a:rPr>
              <a:t>, </a:t>
            </a:r>
            <a:r>
              <a:rPr lang="en-US" sz="1200" dirty="0" err="1">
                <a:latin typeface="Arial (Body)"/>
                <a:ea typeface="Times New Roman"/>
                <a:cs typeface="Arial" panose="020B0604020202020204" pitchFamily="34" charset="0"/>
                <a:sym typeface="Times New Roman"/>
              </a:rPr>
              <a:t>quer</a:t>
            </a:r>
            <a:r>
              <a:rPr lang="en-US" sz="1200" dirty="0">
                <a:latin typeface="Arial (Body)"/>
                <a:ea typeface="Times New Roman"/>
                <a:cs typeface="Arial" panose="020B0604020202020204" pitchFamily="34" charset="0"/>
                <a:sym typeface="Times New Roman"/>
              </a:rPr>
              <a:t> o </a:t>
            </a:r>
            <a:r>
              <a:rPr lang="en-US" sz="1200" dirty="0" err="1">
                <a:latin typeface="Arial (Body)"/>
                <a:ea typeface="Times New Roman"/>
                <a:cs typeface="Arial" panose="020B0604020202020204" pitchFamily="34" charset="0"/>
                <a:sym typeface="Times New Roman"/>
              </a:rPr>
              <a:t>paciente</a:t>
            </a:r>
            <a:r>
              <a:rPr lang="en-US" sz="1200" dirty="0">
                <a:latin typeface="Arial (Body)"/>
                <a:ea typeface="Times New Roman"/>
                <a:cs typeface="Arial" panose="020B0604020202020204" pitchFamily="34" charset="0"/>
                <a:sym typeface="Times New Roman"/>
              </a:rPr>
              <a:t> </a:t>
            </a:r>
            <a:r>
              <a:rPr lang="en-US" sz="1200" dirty="0" err="1">
                <a:latin typeface="Arial (Body)"/>
                <a:ea typeface="Times New Roman"/>
                <a:cs typeface="Arial" panose="020B0604020202020204" pitchFamily="34" charset="0"/>
                <a:sym typeface="Times New Roman"/>
              </a:rPr>
              <a:t>tenha</a:t>
            </a:r>
            <a:r>
              <a:rPr lang="en-US" sz="1200" dirty="0">
                <a:latin typeface="Arial (Body)"/>
                <a:ea typeface="Times New Roman"/>
                <a:cs typeface="Arial" panose="020B0604020202020204" pitchFamily="34" charset="0"/>
                <a:sym typeface="Times New Roman"/>
              </a:rPr>
              <a:t> um </a:t>
            </a:r>
            <a:r>
              <a:rPr lang="en-US" sz="1200" dirty="0" err="1">
                <a:latin typeface="Arial (Body)"/>
                <a:ea typeface="Times New Roman"/>
                <a:cs typeface="Arial" panose="020B0604020202020204" pitchFamily="34" charset="0"/>
                <a:sym typeface="Times New Roman"/>
              </a:rPr>
              <a:t>resultado</a:t>
            </a:r>
            <a:r>
              <a:rPr lang="en-US" sz="1200" dirty="0">
                <a:latin typeface="Arial (Body)"/>
                <a:ea typeface="Times New Roman"/>
                <a:cs typeface="Arial" panose="020B0604020202020204" pitchFamily="34" charset="0"/>
                <a:sym typeface="Times New Roman"/>
              </a:rPr>
              <a:t> </a:t>
            </a:r>
            <a:r>
              <a:rPr lang="en-US" sz="1200" dirty="0" err="1">
                <a:latin typeface="Arial (Body)"/>
                <a:ea typeface="Times New Roman"/>
                <a:cs typeface="Arial" panose="020B0604020202020204" pitchFamily="34" charset="0"/>
                <a:sym typeface="Times New Roman"/>
              </a:rPr>
              <a:t>positivo</a:t>
            </a:r>
            <a:r>
              <a:rPr lang="en-US" sz="1200" dirty="0">
                <a:latin typeface="Arial (Body)"/>
                <a:ea typeface="Times New Roman"/>
                <a:cs typeface="Arial" panose="020B0604020202020204" pitchFamily="34" charset="0"/>
                <a:sym typeface="Times New Roman"/>
              </a:rPr>
              <a:t> </a:t>
            </a:r>
            <a:r>
              <a:rPr lang="en-US" sz="1200" dirty="0" err="1">
                <a:latin typeface="Arial (Body)"/>
                <a:ea typeface="Times New Roman"/>
                <a:cs typeface="Arial" panose="020B0604020202020204" pitchFamily="34" charset="0"/>
                <a:sym typeface="Times New Roman"/>
              </a:rPr>
              <a:t>ou</a:t>
            </a:r>
            <a:r>
              <a:rPr lang="en-US" sz="1200" dirty="0">
                <a:latin typeface="Arial (Body)"/>
                <a:ea typeface="Times New Roman"/>
                <a:cs typeface="Arial" panose="020B0604020202020204" pitchFamily="34" charset="0"/>
                <a:sym typeface="Times New Roman"/>
              </a:rPr>
              <a:t> </a:t>
            </a:r>
            <a:r>
              <a:rPr lang="en-US" sz="1200" dirty="0" err="1">
                <a:latin typeface="Arial (Body)"/>
                <a:ea typeface="Times New Roman"/>
                <a:cs typeface="Arial" panose="020B0604020202020204" pitchFamily="34" charset="0"/>
                <a:sym typeface="Times New Roman"/>
              </a:rPr>
              <a:t>negativo</a:t>
            </a:r>
            <a:r>
              <a:rPr lang="en-US" sz="1200" dirty="0">
                <a:latin typeface="Arial (Body)"/>
                <a:ea typeface="Times New Roman"/>
                <a:cs typeface="Arial" panose="020B0604020202020204" pitchFamily="34" charset="0"/>
                <a:sym typeface="Times New Roman"/>
              </a:rPr>
              <a:t> para a </a:t>
            </a:r>
            <a:r>
              <a:rPr lang="en-US" sz="1200" dirty="0" err="1">
                <a:latin typeface="Arial (Body)"/>
                <a:ea typeface="Times New Roman"/>
                <a:cs typeface="Arial" panose="020B0604020202020204" pitchFamily="34" charset="0"/>
                <a:sym typeface="Times New Roman"/>
              </a:rPr>
              <a:t>doença</a:t>
            </a:r>
            <a:r>
              <a:rPr lang="en-US" dirty="0">
                <a:latin typeface="Arial (Body)"/>
                <a:ea typeface="Times New Roman"/>
                <a:cs typeface="Arial" panose="020B0604020202020204" pitchFamily="34" charset="0"/>
                <a:sym typeface="Times New Roman"/>
              </a:rPr>
              <a:t>. </a:t>
            </a:r>
            <a:endParaRPr lang="en-US" sz="1200" dirty="0">
              <a:latin typeface="Arial (Body)"/>
              <a:ea typeface="Times New Roman"/>
              <a:cs typeface="Arial" panose="020B0604020202020204" pitchFamily="34" charset="0"/>
            </a:endParaRPr>
          </a:p>
          <a:p>
            <a:pPr marL="171450" marR="0" lvl="0" indent="-171450" algn="l" defTabSz="914400" rtl="0" eaLnBrk="1" fontAlgn="auto" latinLnBrk="0" hangingPunct="1">
              <a:lnSpc>
                <a:spcPct val="115000"/>
              </a:lnSpc>
              <a:spcBef>
                <a:spcPts val="0"/>
              </a:spcBef>
              <a:spcAft>
                <a:spcPts val="0"/>
              </a:spcAft>
              <a:buClrTx/>
              <a:buSzTx/>
              <a:buFont typeface="Wingdings" panose="05000000000000000000" pitchFamily="2" charset="2"/>
              <a:buChar char="§"/>
              <a:tabLst/>
              <a:defRPr/>
            </a:pPr>
            <a:endParaRPr lang="en-US" sz="1200" dirty="0">
              <a:latin typeface="Arial (Body)"/>
              <a:ea typeface="Times New Roman"/>
              <a:cs typeface="Arial" panose="020B0604020202020204" pitchFamily="34" charset="0"/>
              <a:sym typeface="Times New Roman"/>
            </a:endParaRPr>
          </a:p>
          <a:p>
            <a:pPr marL="171450" indent="-171450">
              <a:lnSpc>
                <a:spcPct val="115000"/>
              </a:lnSpc>
              <a:buFont typeface="Wingdings" panose="05000000000000000000" pitchFamily="2" charset="2"/>
              <a:buChar char="§"/>
              <a:defRPr/>
            </a:pPr>
            <a:r>
              <a:rPr lang="en-US" sz="1200" b="1" u="sng" dirty="0" err="1">
                <a:latin typeface="Arial (Body)"/>
                <a:ea typeface="Times New Roman"/>
                <a:cs typeface="Arial" panose="020B0604020202020204" pitchFamily="34" charset="0"/>
                <a:sym typeface="Times New Roman"/>
              </a:rPr>
              <a:t>Perguntar</a:t>
            </a:r>
            <a:r>
              <a:rPr lang="en-US" sz="1200" b="1" u="sng" dirty="0">
                <a:latin typeface="Arial (Body)"/>
                <a:ea typeface="Times New Roman"/>
                <a:cs typeface="Arial" panose="020B0604020202020204" pitchFamily="34" charset="0"/>
                <a:sym typeface="Times New Roman"/>
              </a:rPr>
              <a:t>:</a:t>
            </a:r>
            <a:r>
              <a:rPr lang="en-US" sz="1200" b="1" u="none" dirty="0">
                <a:latin typeface="Arial (Body)"/>
                <a:ea typeface="Times New Roman"/>
                <a:cs typeface="Arial" panose="020B0604020202020204" pitchFamily="34" charset="0"/>
                <a:sym typeface="Times New Roman"/>
              </a:rPr>
              <a:t> </a:t>
            </a:r>
            <a:r>
              <a:rPr lang="en-US" sz="1200" u="none" dirty="0" err="1">
                <a:latin typeface="Arial (Body)"/>
                <a:ea typeface="Times New Roman"/>
                <a:cs typeface="Arial" panose="020B0604020202020204" pitchFamily="34" charset="0"/>
                <a:sym typeface="Times New Roman"/>
              </a:rPr>
              <a:t>C</a:t>
            </a:r>
            <a:r>
              <a:rPr lang="en-US" sz="1200" dirty="0" err="1">
                <a:latin typeface="Arial (Body)"/>
                <a:ea typeface="Times New Roman"/>
                <a:cs typeface="Arial" panose="020B0604020202020204" pitchFamily="34" charset="0"/>
                <a:sym typeface="Times New Roman"/>
              </a:rPr>
              <a:t>onsegue</a:t>
            </a:r>
            <a:r>
              <a:rPr lang="en-US" sz="1200" dirty="0">
                <a:latin typeface="Arial (Body)"/>
                <a:ea typeface="Times New Roman"/>
                <a:cs typeface="Arial" panose="020B0604020202020204" pitchFamily="34" charset="0"/>
                <a:sym typeface="Times New Roman"/>
              </a:rPr>
              <a:t> </a:t>
            </a:r>
            <a:r>
              <a:rPr lang="en-US" sz="1200" dirty="0" err="1">
                <a:latin typeface="Arial (Body)"/>
                <a:ea typeface="Times New Roman"/>
                <a:cs typeface="Arial" panose="020B0604020202020204" pitchFamily="34" charset="0"/>
                <a:sym typeface="Times New Roman"/>
              </a:rPr>
              <a:t>pensar</a:t>
            </a:r>
            <a:r>
              <a:rPr lang="en-US" sz="1200" dirty="0">
                <a:latin typeface="Arial (Body)"/>
                <a:ea typeface="Times New Roman"/>
                <a:cs typeface="Arial" panose="020B0604020202020204" pitchFamily="34" charset="0"/>
                <a:sym typeface="Times New Roman"/>
              </a:rPr>
              <a:t> </a:t>
            </a:r>
            <a:r>
              <a:rPr lang="en-US" sz="1200" b="1" dirty="0" err="1">
                <a:latin typeface="Arial (Body)"/>
                <a:ea typeface="Times New Roman"/>
                <a:cs typeface="Arial" panose="020B0604020202020204" pitchFamily="34" charset="0"/>
                <a:sym typeface="Times New Roman"/>
              </a:rPr>
              <a:t>em</a:t>
            </a:r>
            <a:r>
              <a:rPr lang="en-US" sz="1200" b="1" dirty="0">
                <a:latin typeface="Arial (Body)"/>
                <a:ea typeface="Times New Roman"/>
                <a:cs typeface="Arial" panose="020B0604020202020204" pitchFamily="34" charset="0"/>
                <a:sym typeface="Times New Roman"/>
              </a:rPr>
              <a:t> </a:t>
            </a:r>
            <a:r>
              <a:rPr lang="en-US" sz="1200" b="1" dirty="0" err="1">
                <a:latin typeface="Arial (Body)"/>
                <a:ea typeface="Times New Roman"/>
                <a:cs typeface="Arial" panose="020B0604020202020204" pitchFamily="34" charset="0"/>
                <a:sym typeface="Times New Roman"/>
              </a:rPr>
              <a:t>alguma</a:t>
            </a:r>
            <a:r>
              <a:rPr lang="en-US" sz="1200" b="1" dirty="0">
                <a:latin typeface="Arial (Body)"/>
                <a:ea typeface="Times New Roman"/>
                <a:cs typeface="Arial" panose="020B0604020202020204" pitchFamily="34" charset="0"/>
                <a:sym typeface="Times New Roman"/>
              </a:rPr>
              <a:t> </a:t>
            </a:r>
            <a:r>
              <a:rPr lang="en-US" sz="1200" dirty="0" err="1">
                <a:latin typeface="Arial (Body)"/>
                <a:ea typeface="Times New Roman"/>
                <a:cs typeface="Arial" panose="020B0604020202020204" pitchFamily="34" charset="0"/>
                <a:sym typeface="Times New Roman"/>
              </a:rPr>
              <a:t>doença</a:t>
            </a:r>
            <a:r>
              <a:rPr lang="en-US" sz="1200" dirty="0">
                <a:latin typeface="Arial (Body)"/>
                <a:ea typeface="Times New Roman"/>
                <a:cs typeface="Arial" panose="020B0604020202020204" pitchFamily="34" charset="0"/>
                <a:sym typeface="Times New Roman"/>
              </a:rPr>
              <a:t> </a:t>
            </a:r>
            <a:r>
              <a:rPr lang="en-US" sz="1200" dirty="0" err="1">
                <a:latin typeface="Arial (Body)"/>
                <a:ea typeface="Times New Roman"/>
                <a:cs typeface="Arial" panose="020B0604020202020204" pitchFamily="34" charset="0"/>
                <a:sym typeface="Times New Roman"/>
              </a:rPr>
              <a:t>em</a:t>
            </a:r>
            <a:r>
              <a:rPr lang="en-US" sz="1200" dirty="0">
                <a:latin typeface="Arial (Body)"/>
                <a:ea typeface="Times New Roman"/>
                <a:cs typeface="Arial" panose="020B0604020202020204" pitchFamily="34" charset="0"/>
                <a:sym typeface="Times New Roman"/>
              </a:rPr>
              <a:t> que </a:t>
            </a:r>
            <a:r>
              <a:rPr lang="en-US" sz="1200" dirty="0" err="1">
                <a:latin typeface="Arial (Body)"/>
                <a:ea typeface="Times New Roman"/>
                <a:cs typeface="Arial" panose="020B0604020202020204" pitchFamily="34" charset="0"/>
                <a:sym typeface="Times New Roman"/>
              </a:rPr>
              <a:t>os</a:t>
            </a:r>
            <a:r>
              <a:rPr lang="en-US" sz="1200" dirty="0">
                <a:latin typeface="Arial (Body)"/>
                <a:ea typeface="Times New Roman"/>
                <a:cs typeface="Arial" panose="020B0604020202020204" pitchFamily="34" charset="0"/>
                <a:sym typeface="Times New Roman"/>
              </a:rPr>
              <a:t> testes </a:t>
            </a:r>
            <a:r>
              <a:rPr lang="en-US" sz="1200" dirty="0" err="1">
                <a:latin typeface="Arial (Body)"/>
                <a:ea typeface="Times New Roman"/>
                <a:cs typeface="Arial" panose="020B0604020202020204" pitchFamily="34" charset="0"/>
                <a:sym typeface="Times New Roman"/>
              </a:rPr>
              <a:t>laboratoriais</a:t>
            </a:r>
            <a:r>
              <a:rPr lang="en-US" sz="1200" dirty="0">
                <a:latin typeface="Arial (Body)"/>
                <a:ea typeface="Times New Roman"/>
                <a:cs typeface="Arial" panose="020B0604020202020204" pitchFamily="34" charset="0"/>
                <a:sym typeface="Times New Roman"/>
              </a:rPr>
              <a:t> </a:t>
            </a:r>
            <a:r>
              <a:rPr lang="en-US" sz="1200" dirty="0" err="1">
                <a:latin typeface="Arial (Body)"/>
                <a:ea typeface="Times New Roman"/>
                <a:cs typeface="Arial" panose="020B0604020202020204" pitchFamily="34" charset="0"/>
                <a:sym typeface="Times New Roman"/>
              </a:rPr>
              <a:t>sejam</a:t>
            </a:r>
            <a:r>
              <a:rPr lang="en-US" sz="1200" dirty="0">
                <a:latin typeface="Arial (Body)"/>
                <a:ea typeface="Times New Roman"/>
                <a:cs typeface="Arial" panose="020B0604020202020204" pitchFamily="34" charset="0"/>
                <a:sym typeface="Times New Roman"/>
              </a:rPr>
              <a:t> </a:t>
            </a:r>
            <a:r>
              <a:rPr lang="en-US" sz="1200" dirty="0" err="1">
                <a:latin typeface="Arial (Body)"/>
                <a:ea typeface="Times New Roman"/>
                <a:cs typeface="Arial" panose="020B0604020202020204" pitchFamily="34" charset="0"/>
                <a:sym typeface="Times New Roman"/>
              </a:rPr>
              <a:t>úteis</a:t>
            </a:r>
            <a:r>
              <a:rPr lang="en-US" sz="1200" dirty="0">
                <a:latin typeface="Arial (Body)"/>
                <a:ea typeface="Times New Roman"/>
                <a:cs typeface="Arial" panose="020B0604020202020204" pitchFamily="34" charset="0"/>
                <a:sym typeface="Times New Roman"/>
              </a:rPr>
              <a:t> do </a:t>
            </a:r>
            <a:r>
              <a:rPr lang="en-US" sz="1200" dirty="0" err="1">
                <a:latin typeface="Arial (Body)"/>
                <a:ea typeface="Times New Roman"/>
                <a:cs typeface="Arial" panose="020B0604020202020204" pitchFamily="34" charset="0"/>
                <a:sym typeface="Times New Roman"/>
              </a:rPr>
              <a:t>ponto</a:t>
            </a:r>
            <a:r>
              <a:rPr lang="en-US" sz="1200" dirty="0">
                <a:latin typeface="Arial (Body)"/>
                <a:ea typeface="Times New Roman"/>
                <a:cs typeface="Arial" panose="020B0604020202020204" pitchFamily="34" charset="0"/>
                <a:sym typeface="Times New Roman"/>
              </a:rPr>
              <a:t> de vista da </a:t>
            </a:r>
            <a:r>
              <a:rPr lang="en-US" sz="1200" dirty="0" err="1">
                <a:latin typeface="Arial (Body)"/>
                <a:ea typeface="Times New Roman"/>
                <a:cs typeface="Arial" panose="020B0604020202020204" pitchFamily="34" charset="0"/>
                <a:sym typeface="Times New Roman"/>
              </a:rPr>
              <a:t>saúde</a:t>
            </a:r>
            <a:r>
              <a:rPr lang="en-US" sz="1200" dirty="0">
                <a:latin typeface="Arial (Body)"/>
                <a:ea typeface="Times New Roman"/>
                <a:cs typeface="Arial" panose="020B0604020202020204" pitchFamily="34" charset="0"/>
                <a:sym typeface="Times New Roman"/>
              </a:rPr>
              <a:t> </a:t>
            </a:r>
            <a:r>
              <a:rPr lang="en-US" sz="1200" dirty="0" err="1">
                <a:latin typeface="Arial (Body)"/>
                <a:ea typeface="Times New Roman"/>
                <a:cs typeface="Arial" panose="020B0604020202020204" pitchFamily="34" charset="0"/>
                <a:sym typeface="Times New Roman"/>
              </a:rPr>
              <a:t>pública</a:t>
            </a:r>
            <a:r>
              <a:rPr lang="en-US" sz="1200" dirty="0">
                <a:latin typeface="Arial (Body)"/>
                <a:ea typeface="Times New Roman"/>
                <a:cs typeface="Arial" panose="020B0604020202020204" pitchFamily="34" charset="0"/>
                <a:sym typeface="Times New Roman"/>
              </a:rPr>
              <a:t> se o </a:t>
            </a:r>
            <a:r>
              <a:rPr lang="en-US" sz="1200" dirty="0" err="1">
                <a:latin typeface="Arial (Body)"/>
                <a:ea typeface="Times New Roman"/>
                <a:cs typeface="Arial" panose="020B0604020202020204" pitchFamily="34" charset="0"/>
                <a:sym typeface="Times New Roman"/>
              </a:rPr>
              <a:t>doente</a:t>
            </a:r>
            <a:r>
              <a:rPr lang="en-US" sz="1200" dirty="0">
                <a:latin typeface="Arial (Body)"/>
                <a:ea typeface="Times New Roman"/>
                <a:cs typeface="Arial" panose="020B0604020202020204" pitchFamily="34" charset="0"/>
                <a:sym typeface="Times New Roman"/>
              </a:rPr>
              <a:t> </a:t>
            </a:r>
            <a:r>
              <a:rPr lang="en-US" sz="1200" dirty="0" err="1">
                <a:latin typeface="Arial (Body)"/>
                <a:ea typeface="Times New Roman"/>
                <a:cs typeface="Arial" panose="020B0604020202020204" pitchFamily="34" charset="0"/>
                <a:sym typeface="Times New Roman"/>
              </a:rPr>
              <a:t>tiver</a:t>
            </a:r>
            <a:r>
              <a:rPr lang="en-US" sz="1200" dirty="0">
                <a:latin typeface="Arial (Body)"/>
                <a:ea typeface="Times New Roman"/>
                <a:cs typeface="Arial" panose="020B0604020202020204" pitchFamily="34" charset="0"/>
                <a:sym typeface="Times New Roman"/>
              </a:rPr>
              <a:t> um </a:t>
            </a:r>
            <a:r>
              <a:rPr lang="en-US" sz="1200" dirty="0" err="1">
                <a:latin typeface="Arial (Body)"/>
                <a:ea typeface="Times New Roman"/>
                <a:cs typeface="Arial" panose="020B0604020202020204" pitchFamily="34" charset="0"/>
                <a:sym typeface="Times New Roman"/>
              </a:rPr>
              <a:t>resultado</a:t>
            </a:r>
            <a:r>
              <a:rPr lang="en-US" sz="1200" dirty="0">
                <a:latin typeface="Arial (Body)"/>
                <a:ea typeface="Times New Roman"/>
                <a:cs typeface="Arial" panose="020B0604020202020204" pitchFamily="34" charset="0"/>
                <a:sym typeface="Times New Roman"/>
              </a:rPr>
              <a:t> </a:t>
            </a:r>
            <a:r>
              <a:rPr lang="en-US" sz="1200" dirty="0" err="1">
                <a:latin typeface="Arial (Body)"/>
                <a:ea typeface="Times New Roman"/>
                <a:cs typeface="Arial" panose="020B0604020202020204" pitchFamily="34" charset="0"/>
                <a:sym typeface="Times New Roman"/>
              </a:rPr>
              <a:t>positivo</a:t>
            </a:r>
            <a:r>
              <a:rPr lang="en-US" sz="1200" dirty="0">
                <a:latin typeface="Arial (Body)"/>
                <a:ea typeface="Times New Roman"/>
                <a:cs typeface="Arial" panose="020B0604020202020204" pitchFamily="34" charset="0"/>
                <a:sym typeface="Times New Roman"/>
              </a:rPr>
              <a:t> para a </a:t>
            </a:r>
            <a:r>
              <a:rPr lang="en-US" sz="1200" dirty="0" err="1">
                <a:latin typeface="Arial (Body)"/>
                <a:ea typeface="Times New Roman"/>
                <a:cs typeface="Arial" panose="020B0604020202020204" pitchFamily="34" charset="0"/>
                <a:sym typeface="Times New Roman"/>
              </a:rPr>
              <a:t>doença</a:t>
            </a:r>
            <a:r>
              <a:rPr lang="en-US" sz="1200" dirty="0">
                <a:latin typeface="Arial (Body)"/>
                <a:ea typeface="Times New Roman"/>
                <a:cs typeface="Arial" panose="020B0604020202020204" pitchFamily="34" charset="0"/>
                <a:sym typeface="Times New Roman"/>
              </a:rPr>
              <a:t>, mas </a:t>
            </a:r>
            <a:r>
              <a:rPr lang="en-US" sz="1200" dirty="0" err="1">
                <a:latin typeface="Arial (Body)"/>
                <a:ea typeface="Times New Roman"/>
                <a:cs typeface="Arial" panose="020B0604020202020204" pitchFamily="34" charset="0"/>
                <a:sym typeface="Times New Roman"/>
              </a:rPr>
              <a:t>também</a:t>
            </a:r>
            <a:r>
              <a:rPr lang="en-US" sz="1200" dirty="0">
                <a:latin typeface="Arial (Body)"/>
                <a:ea typeface="Times New Roman"/>
                <a:cs typeface="Arial" panose="020B0604020202020204" pitchFamily="34" charset="0"/>
                <a:sym typeface="Times New Roman"/>
              </a:rPr>
              <a:t> </a:t>
            </a:r>
            <a:r>
              <a:rPr lang="en-US" sz="1200" dirty="0" err="1">
                <a:latin typeface="Arial (Body)"/>
                <a:ea typeface="Times New Roman"/>
                <a:cs typeface="Arial" panose="020B0604020202020204" pitchFamily="34" charset="0"/>
                <a:sym typeface="Times New Roman"/>
              </a:rPr>
              <a:t>sejam</a:t>
            </a:r>
            <a:r>
              <a:rPr lang="en-US" sz="1200" dirty="0">
                <a:latin typeface="Arial (Body)"/>
                <a:ea typeface="Times New Roman"/>
                <a:cs typeface="Arial" panose="020B0604020202020204" pitchFamily="34" charset="0"/>
                <a:sym typeface="Times New Roman"/>
              </a:rPr>
              <a:t> </a:t>
            </a:r>
            <a:r>
              <a:rPr lang="en-US" sz="1200" dirty="0" err="1">
                <a:latin typeface="Arial (Body)"/>
                <a:ea typeface="Times New Roman"/>
                <a:cs typeface="Arial" panose="020B0604020202020204" pitchFamily="34" charset="0"/>
                <a:sym typeface="Times New Roman"/>
              </a:rPr>
              <a:t>úteis</a:t>
            </a:r>
            <a:r>
              <a:rPr lang="en-US" sz="1200" dirty="0">
                <a:latin typeface="Arial (Body)"/>
                <a:ea typeface="Times New Roman"/>
                <a:cs typeface="Arial" panose="020B0604020202020204" pitchFamily="34" charset="0"/>
                <a:sym typeface="Times New Roman"/>
              </a:rPr>
              <a:t> do </a:t>
            </a:r>
            <a:r>
              <a:rPr lang="en-US" sz="1200" dirty="0" err="1">
                <a:latin typeface="Arial (Body)"/>
                <a:ea typeface="Times New Roman"/>
                <a:cs typeface="Arial" panose="020B0604020202020204" pitchFamily="34" charset="0"/>
                <a:sym typeface="Times New Roman"/>
              </a:rPr>
              <a:t>ponto</a:t>
            </a:r>
            <a:r>
              <a:rPr lang="en-US" sz="1200" dirty="0">
                <a:latin typeface="Arial (Body)"/>
                <a:ea typeface="Times New Roman"/>
                <a:cs typeface="Arial" panose="020B0604020202020204" pitchFamily="34" charset="0"/>
                <a:sym typeface="Times New Roman"/>
              </a:rPr>
              <a:t> de vista da </a:t>
            </a:r>
            <a:r>
              <a:rPr lang="en-US" sz="1200" dirty="0" err="1">
                <a:latin typeface="Arial (Body)"/>
                <a:ea typeface="Times New Roman"/>
                <a:cs typeface="Arial" panose="020B0604020202020204" pitchFamily="34" charset="0"/>
                <a:sym typeface="Times New Roman"/>
              </a:rPr>
              <a:t>saúde</a:t>
            </a:r>
            <a:r>
              <a:rPr lang="en-US" sz="1200" dirty="0">
                <a:latin typeface="Arial (Body)"/>
                <a:ea typeface="Times New Roman"/>
                <a:cs typeface="Arial" panose="020B0604020202020204" pitchFamily="34" charset="0"/>
                <a:sym typeface="Times New Roman"/>
              </a:rPr>
              <a:t> </a:t>
            </a:r>
            <a:r>
              <a:rPr lang="en-US" sz="1200" dirty="0" err="1">
                <a:latin typeface="Arial (Body)"/>
                <a:ea typeface="Times New Roman"/>
                <a:cs typeface="Arial" panose="020B0604020202020204" pitchFamily="34" charset="0"/>
                <a:sym typeface="Times New Roman"/>
              </a:rPr>
              <a:t>pública</a:t>
            </a:r>
            <a:r>
              <a:rPr lang="en-US" sz="1200" dirty="0">
                <a:latin typeface="Arial (Body)"/>
                <a:ea typeface="Times New Roman"/>
                <a:cs typeface="Arial" panose="020B0604020202020204" pitchFamily="34" charset="0"/>
                <a:sym typeface="Times New Roman"/>
              </a:rPr>
              <a:t> se o </a:t>
            </a:r>
            <a:r>
              <a:rPr lang="en-US" sz="1200" dirty="0" err="1">
                <a:latin typeface="Arial (Body)"/>
                <a:ea typeface="Times New Roman"/>
                <a:cs typeface="Arial" panose="020B0604020202020204" pitchFamily="34" charset="0"/>
                <a:sym typeface="Times New Roman"/>
              </a:rPr>
              <a:t>doente</a:t>
            </a:r>
            <a:r>
              <a:rPr lang="en-US" sz="1200" dirty="0">
                <a:latin typeface="Arial (Body)"/>
                <a:ea typeface="Times New Roman"/>
                <a:cs typeface="Arial" panose="020B0604020202020204" pitchFamily="34" charset="0"/>
                <a:sym typeface="Times New Roman"/>
              </a:rPr>
              <a:t> </a:t>
            </a:r>
            <a:r>
              <a:rPr lang="en-US" sz="1200" dirty="0" err="1">
                <a:latin typeface="Arial (Body)"/>
                <a:ea typeface="Times New Roman"/>
                <a:cs typeface="Arial" panose="020B0604020202020204" pitchFamily="34" charset="0"/>
                <a:sym typeface="Times New Roman"/>
              </a:rPr>
              <a:t>tiver</a:t>
            </a:r>
            <a:r>
              <a:rPr lang="en-US" sz="1200" dirty="0">
                <a:latin typeface="Arial (Body)"/>
                <a:ea typeface="Times New Roman"/>
                <a:cs typeface="Arial" panose="020B0604020202020204" pitchFamily="34" charset="0"/>
                <a:sym typeface="Times New Roman"/>
              </a:rPr>
              <a:t> um </a:t>
            </a:r>
            <a:r>
              <a:rPr lang="en-US" sz="1200" dirty="0" err="1">
                <a:latin typeface="Arial (Body)"/>
                <a:ea typeface="Times New Roman"/>
                <a:cs typeface="Arial" panose="020B0604020202020204" pitchFamily="34" charset="0"/>
                <a:sym typeface="Times New Roman"/>
              </a:rPr>
              <a:t>resultado</a:t>
            </a:r>
            <a:r>
              <a:rPr lang="en-US" sz="1200" dirty="0">
                <a:latin typeface="Arial (Body)"/>
                <a:ea typeface="Times New Roman"/>
                <a:cs typeface="Arial" panose="020B0604020202020204" pitchFamily="34" charset="0"/>
                <a:sym typeface="Times New Roman"/>
              </a:rPr>
              <a:t> </a:t>
            </a:r>
            <a:r>
              <a:rPr lang="en-US" sz="1200" dirty="0" err="1">
                <a:latin typeface="Arial (Body)"/>
                <a:ea typeface="Times New Roman"/>
                <a:cs typeface="Arial" panose="020B0604020202020204" pitchFamily="34" charset="0"/>
                <a:sym typeface="Times New Roman"/>
              </a:rPr>
              <a:t>negativo</a:t>
            </a:r>
            <a:r>
              <a:rPr lang="en-US" sz="1200" dirty="0">
                <a:latin typeface="Arial (Body)"/>
                <a:ea typeface="Times New Roman"/>
                <a:cs typeface="Arial" panose="020B0604020202020204" pitchFamily="34" charset="0"/>
                <a:sym typeface="Times New Roman"/>
              </a:rPr>
              <a:t> para a </a:t>
            </a:r>
            <a:r>
              <a:rPr lang="en-US" sz="1200" dirty="0" err="1">
                <a:latin typeface="Arial (Body)"/>
                <a:ea typeface="Times New Roman"/>
                <a:cs typeface="Arial" panose="020B0604020202020204" pitchFamily="34" charset="0"/>
                <a:sym typeface="Times New Roman"/>
              </a:rPr>
              <a:t>doença</a:t>
            </a:r>
            <a:r>
              <a:rPr lang="en-US" sz="1200" b="0" i="1" dirty="0">
                <a:latin typeface="Arial (Body)"/>
                <a:ea typeface="Times New Roman"/>
                <a:cs typeface="Arial" panose="020B0604020202020204" pitchFamily="34" charset="0"/>
                <a:sym typeface="Times New Roman"/>
              </a:rPr>
              <a:t>? </a:t>
            </a:r>
          </a:p>
          <a:p>
            <a:pPr marL="171450" indent="-171450">
              <a:lnSpc>
                <a:spcPct val="115000"/>
              </a:lnSpc>
              <a:buFont typeface="Wingdings" panose="05000000000000000000" pitchFamily="2" charset="2"/>
              <a:buChar char="§"/>
              <a:defRPr/>
            </a:pPr>
            <a:endParaRPr lang="en-US" sz="1200" b="0" i="1" dirty="0">
              <a:latin typeface="Arial (Body)"/>
              <a:ea typeface="Times New Roman"/>
              <a:cs typeface="Arial" panose="020B0604020202020204" pitchFamily="34" charset="0"/>
              <a:sym typeface="Times New Roman"/>
            </a:endParaRPr>
          </a:p>
          <a:p>
            <a:pPr marL="171450" indent="-171450">
              <a:lnSpc>
                <a:spcPct val="115000"/>
              </a:lnSpc>
              <a:buFont typeface="Wingdings" panose="05000000000000000000" pitchFamily="2" charset="2"/>
              <a:buChar char="§"/>
              <a:defRPr/>
            </a:pPr>
            <a:r>
              <a:rPr lang="en-US" sz="1200" b="1" i="0" u="sng" dirty="0" err="1">
                <a:latin typeface="Arial (Body)"/>
                <a:ea typeface="Times New Roman"/>
                <a:cs typeface="Arial" panose="020B0604020202020204" pitchFamily="34" charset="0"/>
                <a:sym typeface="Times New Roman"/>
              </a:rPr>
              <a:t>Confirmar</a:t>
            </a:r>
            <a:r>
              <a:rPr lang="en-US" sz="1200" b="1" i="0" u="none" dirty="0">
                <a:latin typeface="Arial (Body)"/>
                <a:ea typeface="Times New Roman"/>
                <a:cs typeface="Arial" panose="020B0604020202020204" pitchFamily="34" charset="0"/>
                <a:sym typeface="Times New Roman"/>
              </a:rPr>
              <a:t> </a:t>
            </a:r>
            <a:r>
              <a:rPr lang="en-US" sz="1200" b="0" i="0" dirty="0">
                <a:latin typeface="Arial (Body)"/>
                <a:ea typeface="Times New Roman"/>
                <a:cs typeface="Arial" panose="020B0604020202020204" pitchFamily="34" charset="0"/>
                <a:sym typeface="Times New Roman"/>
              </a:rPr>
              <a:t>a(s) </a:t>
            </a:r>
            <a:r>
              <a:rPr lang="en-US" sz="1200" b="0" i="0" dirty="0" err="1">
                <a:latin typeface="Arial (Body)"/>
                <a:ea typeface="Times New Roman"/>
                <a:cs typeface="Arial" panose="020B0604020202020204" pitchFamily="34" charset="0"/>
                <a:sym typeface="Times New Roman"/>
              </a:rPr>
              <a:t>resposta</a:t>
            </a:r>
            <a:r>
              <a:rPr lang="en-US" sz="1200" b="0" i="0" dirty="0">
                <a:latin typeface="Arial (Body)"/>
                <a:ea typeface="Times New Roman"/>
                <a:cs typeface="Arial" panose="020B0604020202020204" pitchFamily="34" charset="0"/>
                <a:sym typeface="Times New Roman"/>
              </a:rPr>
              <a:t>(s).  </a:t>
            </a:r>
            <a:r>
              <a:rPr lang="en-US" sz="1200" b="1" i="0" dirty="0" err="1">
                <a:latin typeface="Arial (Body)"/>
                <a:ea typeface="Times New Roman"/>
                <a:cs typeface="Arial" panose="020B0604020202020204" pitchFamily="34" charset="0"/>
                <a:sym typeface="Times New Roman"/>
              </a:rPr>
              <a:t>Resposta</a:t>
            </a:r>
            <a:r>
              <a:rPr lang="en-US" sz="1200" b="1" i="0" dirty="0">
                <a:latin typeface="Arial (Body)"/>
                <a:ea typeface="Times New Roman"/>
                <a:cs typeface="Arial" panose="020B0604020202020204" pitchFamily="34" charset="0"/>
                <a:sym typeface="Times New Roman"/>
              </a:rPr>
              <a:t>: </a:t>
            </a:r>
            <a:r>
              <a:rPr lang="en-US" sz="1200" b="0" i="1" dirty="0" err="1">
                <a:latin typeface="Arial (Body)"/>
                <a:ea typeface="Times New Roman"/>
                <a:cs typeface="Arial" panose="020B0604020202020204" pitchFamily="34" charset="0"/>
                <a:sym typeface="Times New Roman"/>
              </a:rPr>
              <a:t>Ébola</a:t>
            </a:r>
            <a:r>
              <a:rPr lang="en-US" i="1" dirty="0">
                <a:latin typeface="Arial (Body)"/>
                <a:ea typeface="Times New Roman"/>
                <a:cs typeface="Arial" panose="020B0604020202020204" pitchFamily="34" charset="0"/>
                <a:sym typeface="Times New Roman"/>
              </a:rPr>
              <a:t>, </a:t>
            </a:r>
            <a:r>
              <a:rPr lang="en-US" i="1" dirty="0" err="1">
                <a:latin typeface="Arial (Body)"/>
                <a:ea typeface="Times New Roman"/>
                <a:cs typeface="Arial" panose="020B0604020202020204" pitchFamily="34" charset="0"/>
                <a:sym typeface="Times New Roman"/>
              </a:rPr>
              <a:t>por</a:t>
            </a:r>
            <a:r>
              <a:rPr lang="en-US" i="1" dirty="0">
                <a:latin typeface="Arial (Body)"/>
                <a:ea typeface="Times New Roman"/>
                <a:cs typeface="Arial" panose="020B0604020202020204" pitchFamily="34" charset="0"/>
                <a:sym typeface="Times New Roman"/>
              </a:rPr>
              <a:t> </a:t>
            </a:r>
            <a:r>
              <a:rPr lang="en-US" i="1" dirty="0" err="1">
                <a:latin typeface="Arial (Body)"/>
                <a:ea typeface="Times New Roman"/>
                <a:cs typeface="Arial" panose="020B0604020202020204" pitchFamily="34" charset="0"/>
                <a:sym typeface="Times New Roman"/>
              </a:rPr>
              <a:t>exemplo</a:t>
            </a:r>
            <a:r>
              <a:rPr lang="en-US" i="1" dirty="0">
                <a:latin typeface="Arial (Body)"/>
                <a:ea typeface="Times New Roman"/>
                <a:cs typeface="Arial" panose="020B0604020202020204" pitchFamily="34" charset="0"/>
                <a:sym typeface="Times New Roman"/>
              </a:rPr>
              <a:t>, para </a:t>
            </a:r>
            <a:r>
              <a:rPr lang="en-US" i="1" dirty="0" err="1">
                <a:latin typeface="Arial (Body)"/>
                <a:ea typeface="Times New Roman"/>
                <a:cs typeface="Arial" panose="020B0604020202020204" pitchFamily="34" charset="0"/>
                <a:sym typeface="Times New Roman"/>
              </a:rPr>
              <a:t>doenças</a:t>
            </a:r>
            <a:r>
              <a:rPr lang="en-US" i="1" dirty="0">
                <a:latin typeface="Arial (Body)"/>
                <a:ea typeface="Times New Roman"/>
                <a:cs typeface="Arial" panose="020B0604020202020204" pitchFamily="34" charset="0"/>
                <a:sym typeface="Times New Roman"/>
              </a:rPr>
              <a:t> </a:t>
            </a:r>
            <a:r>
              <a:rPr lang="en-US" i="1" dirty="0" err="1">
                <a:latin typeface="Arial (Body)"/>
                <a:ea typeface="Times New Roman"/>
                <a:cs typeface="Arial" panose="020B0604020202020204" pitchFamily="34" charset="0"/>
                <a:sym typeface="Times New Roman"/>
              </a:rPr>
              <a:t>altamente</a:t>
            </a:r>
            <a:r>
              <a:rPr lang="en-US" i="1" dirty="0">
                <a:latin typeface="Arial (Body)"/>
                <a:ea typeface="Times New Roman"/>
                <a:cs typeface="Arial" panose="020B0604020202020204" pitchFamily="34" charset="0"/>
                <a:sym typeface="Times New Roman"/>
              </a:rPr>
              <a:t> </a:t>
            </a:r>
            <a:r>
              <a:rPr lang="en-US" i="1" dirty="0" err="1">
                <a:latin typeface="Arial (Body)"/>
                <a:ea typeface="Times New Roman"/>
                <a:cs typeface="Arial" panose="020B0604020202020204" pitchFamily="34" charset="0"/>
                <a:sym typeface="Times New Roman"/>
              </a:rPr>
              <a:t>infecciosas</a:t>
            </a:r>
            <a:r>
              <a:rPr lang="en-US" i="1" dirty="0">
                <a:latin typeface="Arial (Body)"/>
                <a:ea typeface="Times New Roman"/>
                <a:cs typeface="Arial" panose="020B0604020202020204" pitchFamily="34" charset="0"/>
                <a:sym typeface="Times New Roman"/>
              </a:rPr>
              <a:t> </a:t>
            </a:r>
            <a:r>
              <a:rPr lang="en-US" i="1" dirty="0" err="1">
                <a:latin typeface="Arial (Body)"/>
                <a:ea typeface="Times New Roman"/>
                <a:cs typeface="Arial" panose="020B0604020202020204" pitchFamily="34" charset="0"/>
                <a:sym typeface="Times New Roman"/>
              </a:rPr>
              <a:t>ou</a:t>
            </a:r>
            <a:r>
              <a:rPr lang="en-US" i="1" dirty="0">
                <a:latin typeface="Arial (Body)"/>
                <a:ea typeface="Times New Roman"/>
                <a:cs typeface="Arial" panose="020B0604020202020204" pitchFamily="34" charset="0"/>
                <a:sym typeface="Times New Roman"/>
              </a:rPr>
              <a:t> com </a:t>
            </a:r>
            <a:r>
              <a:rPr lang="en-US" i="1" dirty="0" err="1">
                <a:latin typeface="Arial (Body)"/>
                <a:ea typeface="Times New Roman"/>
                <a:cs typeface="Arial" panose="020B0604020202020204" pitchFamily="34" charset="0"/>
                <a:sym typeface="Times New Roman"/>
              </a:rPr>
              <a:t>elevada</a:t>
            </a:r>
            <a:r>
              <a:rPr lang="en-US" i="1" dirty="0">
                <a:latin typeface="Arial (Body)"/>
                <a:ea typeface="Times New Roman"/>
                <a:cs typeface="Arial" panose="020B0604020202020204" pitchFamily="34" charset="0"/>
                <a:sym typeface="Times New Roman"/>
              </a:rPr>
              <a:t> </a:t>
            </a:r>
            <a:r>
              <a:rPr lang="en-US" i="1" dirty="0" err="1">
                <a:latin typeface="Arial (Body)"/>
                <a:ea typeface="Times New Roman"/>
                <a:cs typeface="Arial" panose="020B0604020202020204" pitchFamily="34" charset="0"/>
                <a:sym typeface="Times New Roman"/>
              </a:rPr>
              <a:t>mortalidade</a:t>
            </a:r>
            <a:r>
              <a:rPr lang="en-US" i="1" dirty="0">
                <a:latin typeface="Arial (Body)"/>
                <a:ea typeface="Times New Roman"/>
                <a:cs typeface="Arial" panose="020B0604020202020204" pitchFamily="34" charset="0"/>
                <a:sym typeface="Times New Roman"/>
              </a:rPr>
              <a:t>, </a:t>
            </a:r>
            <a:r>
              <a:rPr lang="en-US" i="1" dirty="0" err="1">
                <a:latin typeface="Arial (Body)"/>
                <a:ea typeface="Times New Roman"/>
                <a:cs typeface="Arial" panose="020B0604020202020204" pitchFamily="34" charset="0"/>
                <a:sym typeface="Times New Roman"/>
              </a:rPr>
              <a:t>excluir</a:t>
            </a:r>
            <a:r>
              <a:rPr lang="en-US" i="1" dirty="0">
                <a:latin typeface="Arial (Body)"/>
                <a:ea typeface="Times New Roman"/>
                <a:cs typeface="Arial" panose="020B0604020202020204" pitchFamily="34" charset="0"/>
                <a:sym typeface="Times New Roman"/>
              </a:rPr>
              <a:t> um </a:t>
            </a:r>
            <a:r>
              <a:rPr lang="en-US" i="1" dirty="0" err="1">
                <a:latin typeface="Arial (Body)"/>
                <a:ea typeface="Times New Roman"/>
                <a:cs typeface="Arial" panose="020B0604020202020204" pitchFamily="34" charset="0"/>
                <a:sym typeface="Times New Roman"/>
              </a:rPr>
              <a:t>doente</a:t>
            </a:r>
            <a:r>
              <a:rPr lang="en-US" i="1" dirty="0">
                <a:latin typeface="Arial (Body)"/>
                <a:ea typeface="Times New Roman"/>
                <a:cs typeface="Arial" panose="020B0604020202020204" pitchFamily="34" charset="0"/>
                <a:sym typeface="Times New Roman"/>
              </a:rPr>
              <a:t> com um teste </a:t>
            </a:r>
            <a:r>
              <a:rPr lang="en-US" i="1" dirty="0" err="1">
                <a:latin typeface="Arial (Body)"/>
                <a:ea typeface="Times New Roman"/>
                <a:cs typeface="Arial" panose="020B0604020202020204" pitchFamily="34" charset="0"/>
                <a:sym typeface="Times New Roman"/>
              </a:rPr>
              <a:t>negativo</a:t>
            </a:r>
            <a:r>
              <a:rPr lang="en-US" i="1" dirty="0">
                <a:latin typeface="Arial (Body)"/>
                <a:ea typeface="Times New Roman"/>
                <a:cs typeface="Arial" panose="020B0604020202020204" pitchFamily="34" charset="0"/>
                <a:sym typeface="Times New Roman"/>
              </a:rPr>
              <a:t> é </a:t>
            </a:r>
            <a:r>
              <a:rPr lang="en-US" i="1" dirty="0" err="1">
                <a:latin typeface="Arial (Body)"/>
                <a:ea typeface="Times New Roman"/>
                <a:cs typeface="Arial" panose="020B0604020202020204" pitchFamily="34" charset="0"/>
                <a:sym typeface="Times New Roman"/>
              </a:rPr>
              <a:t>tão</a:t>
            </a:r>
            <a:r>
              <a:rPr lang="en-US" i="1" dirty="0">
                <a:latin typeface="Arial (Body)"/>
                <a:ea typeface="Times New Roman"/>
                <a:cs typeface="Arial" panose="020B0604020202020204" pitchFamily="34" charset="0"/>
                <a:sym typeface="Times New Roman"/>
              </a:rPr>
              <a:t> </a:t>
            </a:r>
            <a:r>
              <a:rPr lang="en-US" i="1" dirty="0" err="1">
                <a:latin typeface="Arial (Body)"/>
                <a:ea typeface="Times New Roman"/>
                <a:cs typeface="Arial" panose="020B0604020202020204" pitchFamily="34" charset="0"/>
                <a:sym typeface="Times New Roman"/>
              </a:rPr>
              <a:t>importante</a:t>
            </a:r>
            <a:r>
              <a:rPr lang="en-US" i="1" dirty="0">
                <a:latin typeface="Arial (Body)"/>
                <a:ea typeface="Times New Roman"/>
                <a:cs typeface="Arial" panose="020B0604020202020204" pitchFamily="34" charset="0"/>
                <a:sym typeface="Times New Roman"/>
              </a:rPr>
              <a:t> </a:t>
            </a:r>
            <a:r>
              <a:rPr lang="en-US" i="1" dirty="0" err="1">
                <a:latin typeface="Arial (Body)"/>
                <a:ea typeface="Times New Roman"/>
                <a:cs typeface="Arial" panose="020B0604020202020204" pitchFamily="34" charset="0"/>
                <a:sym typeface="Times New Roman"/>
              </a:rPr>
              <a:t>como</a:t>
            </a:r>
            <a:r>
              <a:rPr lang="en-US" i="1" dirty="0">
                <a:latin typeface="Arial (Body)"/>
                <a:ea typeface="Times New Roman"/>
                <a:cs typeface="Arial" panose="020B0604020202020204" pitchFamily="34" charset="0"/>
                <a:sym typeface="Times New Roman"/>
              </a:rPr>
              <a:t> </a:t>
            </a:r>
            <a:r>
              <a:rPr lang="en-US" i="1" dirty="0" err="1">
                <a:latin typeface="Arial (Body)"/>
                <a:ea typeface="Times New Roman"/>
                <a:cs typeface="Arial" panose="020B0604020202020204" pitchFamily="34" charset="0"/>
                <a:sym typeface="Times New Roman"/>
              </a:rPr>
              <a:t>identificar</a:t>
            </a:r>
            <a:r>
              <a:rPr lang="en-US" i="1" dirty="0">
                <a:latin typeface="Arial (Body)"/>
                <a:ea typeface="Times New Roman"/>
                <a:cs typeface="Arial" panose="020B0604020202020204" pitchFamily="34" charset="0"/>
                <a:sym typeface="Times New Roman"/>
              </a:rPr>
              <a:t> um </a:t>
            </a:r>
            <a:r>
              <a:rPr lang="en-US" i="1" dirty="0" err="1">
                <a:latin typeface="Arial (Body)"/>
                <a:ea typeface="Times New Roman"/>
                <a:cs typeface="Arial" panose="020B0604020202020204" pitchFamily="34" charset="0"/>
                <a:sym typeface="Times New Roman"/>
              </a:rPr>
              <a:t>caso</a:t>
            </a:r>
            <a:r>
              <a:rPr lang="en-US" i="1" dirty="0">
                <a:latin typeface="Arial (Body)"/>
                <a:ea typeface="Times New Roman"/>
                <a:cs typeface="Arial" panose="020B0604020202020204" pitchFamily="34" charset="0"/>
                <a:sym typeface="Times New Roman"/>
              </a:rPr>
              <a:t> </a:t>
            </a:r>
            <a:r>
              <a:rPr lang="en-US" i="1" dirty="0" err="1">
                <a:latin typeface="Arial (Body)"/>
                <a:ea typeface="Times New Roman"/>
                <a:cs typeface="Arial" panose="020B0604020202020204" pitchFamily="34" charset="0"/>
                <a:sym typeface="Times New Roman"/>
              </a:rPr>
              <a:t>positivo</a:t>
            </a:r>
            <a:r>
              <a:rPr lang="en-US" i="1" dirty="0">
                <a:latin typeface="Arial (Body)"/>
                <a:ea typeface="Times New Roman"/>
                <a:cs typeface="Arial" panose="020B0604020202020204" pitchFamily="34" charset="0"/>
                <a:sym typeface="Times New Roman"/>
              </a:rPr>
              <a:t>. </a:t>
            </a:r>
            <a:endParaRPr lang="en-US" i="1" dirty="0">
              <a:latin typeface="Arial (Body)"/>
            </a:endParaRPr>
          </a:p>
          <a:p>
            <a:pPr>
              <a:lnSpc>
                <a:spcPct val="114999"/>
              </a:lnSpc>
            </a:pPr>
            <a:endParaRPr lang="en-US" i="1" dirty="0">
              <a:latin typeface="Arial (Body)"/>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2EB32458-B0FD-4E0D-A69A-149897CA0BBB}" type="slidenum">
              <a:rPr lang="en-US" smtClean="0"/>
              <a:t>32</a:t>
            </a:fld>
            <a:endParaRPr lang="en-US"/>
          </a:p>
        </p:txBody>
      </p:sp>
    </p:spTree>
    <p:extLst>
      <p:ext uri="{BB962C8B-B14F-4D97-AF65-F5344CB8AC3E}">
        <p14:creationId xmlns:p14="http://schemas.microsoft.com/office/powerpoint/2010/main" val="310316511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Body)"/>
                <a:cs typeface="Arial" panose="020B0604020202020204" pitchFamily="34" charset="0"/>
              </a:rPr>
              <a:t>Notas do instrutor:</a:t>
            </a:r>
          </a:p>
          <a:p>
            <a:pPr marL="0" marR="0">
              <a:spcBef>
                <a:spcPts val="1200"/>
              </a:spcBef>
              <a:spcAft>
                <a:spcPts val="600"/>
              </a:spcAft>
            </a:pPr>
            <a:endParaRPr lang="en-US" sz="1200" b="1" dirty="0">
              <a:effectLst/>
              <a:latin typeface="Arial (Body)"/>
              <a:cs typeface="Arial" panose="020B0604020202020204" pitchFamily="34" charset="0"/>
            </a:endParaRP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r>
              <a:rPr lang="en-US" sz="1200" b="1" u="sng" dirty="0">
                <a:effectLst/>
                <a:latin typeface="Arial (Body)"/>
                <a:ea typeface="Times New Roman" panose="02020603050405020304" pitchFamily="18" charset="0"/>
                <a:cs typeface="Arial" panose="020B0604020202020204" pitchFamily="34" charset="0"/>
              </a:rPr>
              <a:t>Perguntar:</a:t>
            </a:r>
            <a:r>
              <a:rPr lang="en-US" sz="1200" dirty="0">
                <a:effectLst/>
                <a:latin typeface="Arial (Body)"/>
                <a:ea typeface="Times New Roman" panose="02020603050405020304" pitchFamily="18" charset="0"/>
                <a:cs typeface="Arial" panose="020B0604020202020204" pitchFamily="34" charset="0"/>
              </a:rPr>
              <a:t> Que factores são essenciais para que um laboratório receba uma boa amostra para obter um resultado válido?</a:t>
            </a: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endParaRPr lang="en-US" b="0" i="1" u="none" dirty="0">
              <a:latin typeface="Arial (Body)"/>
              <a:cs typeface="Arial" panose="020B0604020202020204" pitchFamily="34" charset="0"/>
            </a:endParaRP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r>
              <a:rPr lang="en-US" b="1" i="0" u="sng" dirty="0">
                <a:latin typeface="Arial (Body)"/>
                <a:cs typeface="Arial" panose="020B0604020202020204" pitchFamily="34" charset="0"/>
              </a:rPr>
              <a:t>Pedir</a:t>
            </a:r>
            <a:r>
              <a:rPr lang="en-US" b="1" i="0" u="none" dirty="0">
                <a:latin typeface="Arial (Body)"/>
                <a:cs typeface="Arial" panose="020B0604020202020204" pitchFamily="34" charset="0"/>
              </a:rPr>
              <a:t> </a:t>
            </a:r>
            <a:r>
              <a:rPr lang="en-US" b="0" i="0" dirty="0">
                <a:latin typeface="Arial (Body)"/>
                <a:cs typeface="Arial" panose="020B0604020202020204" pitchFamily="34" charset="0"/>
              </a:rPr>
              <a:t>a vários voluntários que indiquem apenas um requisito, para que muitos possam participar. </a:t>
            </a:r>
            <a:r>
              <a:rPr lang="en-US" b="1" i="0" dirty="0">
                <a:latin typeface="Arial (Body)"/>
                <a:cs typeface="Arial" panose="020B0604020202020204" pitchFamily="34" charset="0"/>
              </a:rPr>
              <a:t>&lt;CLICAR&gt; </a:t>
            </a:r>
            <a:r>
              <a:rPr lang="en-US" b="0" i="0" dirty="0">
                <a:latin typeface="Arial (Body)"/>
                <a:cs typeface="Arial" panose="020B0604020202020204" pitchFamily="34" charset="0"/>
              </a:rPr>
              <a:t>para visualizar as respostas apresentadas no diapositivo. </a:t>
            </a: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endParaRPr lang="en-US" sz="1200" b="0" i="0" u="none" dirty="0">
              <a:effectLst/>
              <a:latin typeface="Arial (Body)"/>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r>
              <a:rPr lang="en-US" sz="1200" b="1" i="0" u="sng" dirty="0">
                <a:effectLst/>
                <a:latin typeface="Arial (Body)"/>
                <a:ea typeface="Times New Roman" panose="02020603050405020304" pitchFamily="18" charset="0"/>
                <a:cs typeface="Arial" panose="020B0604020202020204" pitchFamily="34" charset="0"/>
              </a:rPr>
              <a:t>Comparar</a:t>
            </a:r>
            <a:r>
              <a:rPr lang="en-US" sz="1200" b="1" i="0" u="none" dirty="0">
                <a:effectLst/>
                <a:latin typeface="Arial (Body)"/>
                <a:ea typeface="Times New Roman" panose="02020603050405020304" pitchFamily="18" charset="0"/>
                <a:cs typeface="Arial" panose="020B0604020202020204" pitchFamily="34" charset="0"/>
              </a:rPr>
              <a:t> </a:t>
            </a:r>
            <a:r>
              <a:rPr lang="en-US" sz="1200" b="0" i="0" dirty="0">
                <a:effectLst/>
                <a:latin typeface="Arial (Body)"/>
                <a:ea typeface="Times New Roman" panose="02020603050405020304" pitchFamily="18" charset="0"/>
                <a:cs typeface="Arial" panose="020B0604020202020204" pitchFamily="34" charset="0"/>
              </a:rPr>
              <a:t>com as respostas dos participantes.</a:t>
            </a:r>
          </a:p>
          <a:p>
            <a:pPr marL="171450" marR="0" lvl="0" indent="-171450" algn="l" rtl="0">
              <a:lnSpc>
                <a:spcPct val="115000"/>
              </a:lnSpc>
              <a:spcBef>
                <a:spcPts val="1200"/>
              </a:spcBef>
              <a:spcAft>
                <a:spcPts val="0"/>
              </a:spcAft>
              <a:buFont typeface="Wingdings" panose="05000000000000000000" pitchFamily="2" charset="2"/>
              <a:buChar char="§"/>
            </a:pPr>
            <a:endParaRPr lang="en-US" sz="1200" dirty="0">
              <a:latin typeface="Arial (Body)"/>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n-US" sz="1200" b="1" u="sng" dirty="0">
                <a:latin typeface="Arial (Body)"/>
                <a:ea typeface="Times New Roman"/>
                <a:cs typeface="Arial" panose="020B0604020202020204" pitchFamily="34" charset="0"/>
                <a:sym typeface="Times New Roman"/>
              </a:rPr>
              <a:t>Resuma dizendo:</a:t>
            </a:r>
            <a:r>
              <a:rPr lang="en-US" sz="1200" b="1" u="none" dirty="0">
                <a:latin typeface="Arial (Body)"/>
                <a:ea typeface="Times New Roman"/>
                <a:cs typeface="Arial" panose="020B0604020202020204" pitchFamily="34" charset="0"/>
                <a:sym typeface="Times New Roman"/>
              </a:rPr>
              <a:t> </a:t>
            </a:r>
            <a:r>
              <a:rPr lang="en-US" sz="1200" dirty="0">
                <a:latin typeface="Arial (Body)"/>
                <a:ea typeface="Times New Roman"/>
                <a:cs typeface="Arial" panose="020B0604020202020204" pitchFamily="34" charset="0"/>
                <a:sym typeface="Times New Roman"/>
              </a:rPr>
              <a:t>Os espécimes laboratoriais devem ser colhidos no momento adequado durante a doença, colhidos da fonte adequada e colocados no meio de transporte correto, independentemente da espécie ou do meio ambiental de onde são colhidos.  Os espécimes devem incluir sempre um rótulo com o nome do doente e/ou um número de identificação único que esteja firmemente fixado ao tubo ou recipiente. O rótulo e o número de identificação único estão ligados a informações sobre a fonte (</a:t>
            </a:r>
            <a:r>
              <a:rPr lang="en-US" sz="1200" i="1" dirty="0">
                <a:latin typeface="Arial (Body)"/>
                <a:ea typeface="Times New Roman"/>
                <a:cs typeface="Arial" panose="020B0604020202020204" pitchFamily="34" charset="0"/>
                <a:sym typeface="Times New Roman"/>
              </a:rPr>
              <a:t>exemplo: espécime de sangue ou fezes</a:t>
            </a:r>
            <a:r>
              <a:rPr lang="en-US" sz="1200" dirty="0">
                <a:latin typeface="Arial (Body)"/>
                <a:ea typeface="Times New Roman"/>
                <a:cs typeface="Arial" panose="020B0604020202020204" pitchFamily="34" charset="0"/>
                <a:sym typeface="Times New Roman"/>
              </a:rPr>
              <a:t>), a data de colheita e o tipo de teste solicitado. A qualidade do espécime pode ser comprometida durante o manuseamento, armazenamento ou transporte. Estes requisitos têm de ser cumpridos para que o laboratório possa efetuar o teste de diagnóstico corretamente e comunicar os resultados prontamente.</a:t>
            </a:r>
            <a:endParaRPr lang="en-US" dirty="0">
              <a:latin typeface="Arial (Body)"/>
              <a:cs typeface="Arial" panose="020B0604020202020204" pitchFamily="34" charset="0"/>
            </a:endParaRPr>
          </a:p>
          <a:p>
            <a:pPr marL="0" marR="0" lvl="0" indent="0" algn="l" defTabSz="914400" rtl="0" eaLnBrk="1" fontAlgn="auto" latinLnBrk="0" hangingPunct="1">
              <a:lnSpc>
                <a:spcPct val="115000"/>
              </a:lnSpc>
              <a:spcBef>
                <a:spcPts val="0"/>
              </a:spcBef>
              <a:spcAft>
                <a:spcPts val="1200"/>
              </a:spcAft>
              <a:buClrTx/>
              <a:buSzTx/>
              <a:buFont typeface="Arial" panose="020B0604020202020204" pitchFamily="34" charset="0"/>
              <a:buNone/>
              <a:tabLst/>
              <a:defRPr/>
            </a:pPr>
            <a:endParaRPr lang="en-US" sz="1200" b="0" i="1" dirty="0">
              <a:effectLst/>
              <a:latin typeface="Arial (Body)"/>
              <a:ea typeface="Times New Roman" panose="02020603050405020304" pitchFamily="18" charset="0"/>
              <a:cs typeface="Arial" panose="020B0604020202020204" pitchFamily="34" charset="0"/>
            </a:endParaRPr>
          </a:p>
          <a:p>
            <a:endParaRPr lang="en-US" dirty="0">
              <a:latin typeface="+mn-lt"/>
            </a:endParaRPr>
          </a:p>
        </p:txBody>
      </p:sp>
      <p:sp>
        <p:nvSpPr>
          <p:cNvPr id="4" name="Slide Number Placeholder 3"/>
          <p:cNvSpPr>
            <a:spLocks noGrp="1"/>
          </p:cNvSpPr>
          <p:nvPr>
            <p:ph type="sldNum" sz="quarter" idx="5"/>
          </p:nvPr>
        </p:nvSpPr>
        <p:spPr/>
        <p:txBody>
          <a:bodyPr/>
          <a:lstStyle/>
          <a:p>
            <a:fld id="{2EB32458-B0FD-4E0D-A69A-149897CA0BBB}" type="slidenum">
              <a:rPr lang="en-US" smtClean="0"/>
              <a:t>33</a:t>
            </a:fld>
            <a:endParaRPr lang="en-US"/>
          </a:p>
        </p:txBody>
      </p:sp>
    </p:spTree>
    <p:extLst>
      <p:ext uri="{BB962C8B-B14F-4D97-AF65-F5344CB8AC3E}">
        <p14:creationId xmlns:p14="http://schemas.microsoft.com/office/powerpoint/2010/main" val="123964275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Body)"/>
                <a:ea typeface="Calibri" panose="020F0502020204030204" pitchFamily="34" charset="0"/>
                <a:cs typeface="Arial" panose="020B0604020202020204" pitchFamily="34" charset="0"/>
              </a:rPr>
              <a:t>Notas do instrutor:</a:t>
            </a:r>
          </a:p>
          <a:p>
            <a:pPr marL="0" marR="0">
              <a:spcBef>
                <a:spcPts val="1200"/>
              </a:spcBef>
              <a:spcAft>
                <a:spcPts val="600"/>
              </a:spcAft>
            </a:pPr>
            <a:endParaRPr lang="en-US" sz="1200" b="1" dirty="0">
              <a:effectLst/>
              <a:latin typeface="Arial (Body)"/>
              <a:ea typeface="Calibri" panose="020F050202020403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i="0" u="sng" dirty="0" err="1">
                <a:effectLst/>
                <a:latin typeface="Arial (Body)"/>
                <a:cs typeface="Arial" panose="020B0604020202020204" pitchFamily="34" charset="0"/>
              </a:rPr>
              <a:t>Dizer</a:t>
            </a:r>
            <a:r>
              <a:rPr lang="en-US" sz="1200" b="1" i="0" u="sng" dirty="0">
                <a:effectLst/>
                <a:latin typeface="Arial (Body)"/>
                <a:cs typeface="Arial" panose="020B0604020202020204" pitchFamily="34" charset="0"/>
              </a:rPr>
              <a:t>:</a:t>
            </a:r>
            <a:r>
              <a:rPr lang="en-US" sz="1200" b="1" i="0" u="none" dirty="0">
                <a:effectLst/>
                <a:latin typeface="Arial (Body)"/>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Os</a:t>
            </a:r>
            <a:r>
              <a:rPr lang="en-US" sz="1200" dirty="0">
                <a:effectLst/>
                <a:latin typeface="Arial (Body)"/>
                <a:ea typeface="Times New Roman" panose="02020603050405020304" pitchFamily="18" charset="0"/>
                <a:cs typeface="Arial" panose="020B0604020202020204" pitchFamily="34" charset="0"/>
              </a:rPr>
              <a:t> relatórios provêm de muitas fontes que podem ser agrupadas em quatro categorias: médica, veterinária, ambiental e comunitária. </a:t>
            </a:r>
          </a:p>
          <a:p>
            <a:pPr marL="0" marR="0" indent="0">
              <a:lnSpc>
                <a:spcPct val="115000"/>
              </a:lnSpc>
              <a:spcBef>
                <a:spcPts val="0"/>
              </a:spcBef>
              <a:spcAft>
                <a:spcPts val="1200"/>
              </a:spcAft>
              <a:buFont typeface="Arial" panose="020B0604020202020204" pitchFamily="34" charset="0"/>
              <a:buNone/>
            </a:pPr>
            <a:endParaRPr lang="en-US" sz="1200" i="1" dirty="0">
              <a:effectLst/>
              <a:latin typeface="Arial (Body)"/>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v"/>
            </a:pPr>
            <a:r>
              <a:rPr lang="en-US" sz="1200" b="1" i="1" dirty="0">
                <a:effectLst/>
                <a:latin typeface="Arial (Body)"/>
                <a:ea typeface="Times New Roman" panose="02020603050405020304" pitchFamily="18" charset="0"/>
                <a:cs typeface="Arial" panose="020B0604020202020204" pitchFamily="34" charset="0"/>
              </a:rPr>
              <a:t>Para cada categoria na ordem acima indicada (médica, veterinária, ambiental e comunitária), pedir exemplos.</a:t>
            </a:r>
          </a:p>
          <a:p>
            <a:pPr marL="171450" marR="0" indent="-171450">
              <a:lnSpc>
                <a:spcPct val="115000"/>
              </a:lnSpc>
              <a:spcBef>
                <a:spcPts val="0"/>
              </a:spcBef>
              <a:spcAft>
                <a:spcPts val="1200"/>
              </a:spcAft>
              <a:buFont typeface="Arial" panose="020B0604020202020204" pitchFamily="34" charset="0"/>
              <a:buChar char="•"/>
            </a:pPr>
            <a:endParaRPr lang="en-US" sz="1200" dirty="0">
              <a:effectLst/>
              <a:latin typeface="Arial (Body)"/>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i="0" u="sng" dirty="0">
                <a:effectLst/>
                <a:latin typeface="Arial (Body)"/>
                <a:cs typeface="Arial" panose="020B0604020202020204" pitchFamily="34" charset="0"/>
              </a:rPr>
              <a:t>Dizer:</a:t>
            </a:r>
            <a:r>
              <a:rPr lang="en-US" sz="1200" b="1" i="0" u="none" dirty="0">
                <a:effectLst/>
                <a:latin typeface="Arial (Body)"/>
                <a:cs typeface="Arial" panose="020B0604020202020204" pitchFamily="34" charset="0"/>
              </a:rPr>
              <a:t> </a:t>
            </a:r>
            <a:r>
              <a:rPr lang="en-US" sz="1200" dirty="0">
                <a:effectLst/>
                <a:latin typeface="Arial (Body)"/>
                <a:ea typeface="Times New Roman" panose="02020603050405020304" pitchFamily="18" charset="0"/>
                <a:cs typeface="Arial" panose="020B0604020202020204" pitchFamily="34" charset="0"/>
              </a:rPr>
              <a:t>Quem é que me pode dar alguns exemplos de fontes para a primeira categoria (</a:t>
            </a:r>
            <a:r>
              <a:rPr lang="en-US" sz="1200" i="1" dirty="0">
                <a:effectLst/>
                <a:latin typeface="Arial (Body)"/>
                <a:ea typeface="Times New Roman" panose="02020603050405020304" pitchFamily="18" charset="0"/>
                <a:cs typeface="Arial" panose="020B0604020202020204" pitchFamily="34" charset="0"/>
              </a:rPr>
              <a:t>ou seja, médicas</a:t>
            </a:r>
            <a:r>
              <a:rPr lang="en-US" sz="1200" dirty="0">
                <a:effectLst/>
                <a:latin typeface="Arial (Body)"/>
                <a:ea typeface="Times New Roman" panose="02020603050405020304" pitchFamily="18" charset="0"/>
                <a:cs typeface="Arial" panose="020B0604020202020204" pitchFamily="34" charset="0"/>
              </a:rPr>
              <a:t>)?</a:t>
            </a:r>
          </a:p>
          <a:p>
            <a:pPr marL="171450" marR="0" indent="-171450">
              <a:lnSpc>
                <a:spcPct val="115000"/>
              </a:lnSpc>
              <a:spcBef>
                <a:spcPts val="0"/>
              </a:spcBef>
              <a:spcAft>
                <a:spcPts val="1200"/>
              </a:spcAft>
              <a:buFont typeface="Wingdings" panose="05000000000000000000" pitchFamily="2" charset="2"/>
              <a:buChar char="§"/>
            </a:pPr>
            <a:endParaRPr lang="en-US" sz="1200" dirty="0">
              <a:effectLst/>
              <a:latin typeface="Arial (Body)"/>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r>
              <a:rPr lang="en-US" sz="1200" b="1" i="0" u="sng" dirty="0">
                <a:latin typeface="Arial (Body)"/>
                <a:cs typeface="Arial" panose="020B0604020202020204" pitchFamily="34" charset="0"/>
              </a:rPr>
              <a:t>Peça</a:t>
            </a:r>
            <a:r>
              <a:rPr lang="en-US" sz="1200" b="1" i="0" u="none" dirty="0">
                <a:latin typeface="Arial (Body)"/>
                <a:cs typeface="Arial" panose="020B0604020202020204" pitchFamily="34" charset="0"/>
              </a:rPr>
              <a:t> </a:t>
            </a:r>
            <a:r>
              <a:rPr lang="en-US" sz="1200" b="0" i="1" u="none" dirty="0">
                <a:latin typeface="Arial (Body)"/>
                <a:cs typeface="Arial" panose="020B0604020202020204" pitchFamily="34" charset="0"/>
              </a:rPr>
              <a:t>aos </a:t>
            </a:r>
            <a:r>
              <a:rPr lang="en-US" sz="1200" b="0" i="0" u="none" dirty="0">
                <a:latin typeface="Arial (Body)"/>
                <a:cs typeface="Arial" panose="020B0604020202020204" pitchFamily="34" charset="0"/>
              </a:rPr>
              <a:t>voluntários que indiquem apenas uma fonte para que muitos possam participar. </a:t>
            </a:r>
            <a:r>
              <a:rPr lang="en-US" sz="1200" b="1" i="1" dirty="0">
                <a:effectLst/>
                <a:latin typeface="Arial (Body)"/>
                <a:ea typeface="Times New Roman" panose="02020603050405020304" pitchFamily="18" charset="0"/>
                <a:cs typeface="Arial" panose="020B0604020202020204" pitchFamily="34" charset="0"/>
              </a:rPr>
              <a:t>&lt;CLICAR&gt; </a:t>
            </a:r>
            <a:r>
              <a:rPr lang="en-US" sz="1200" i="0" dirty="0">
                <a:effectLst/>
                <a:latin typeface="Arial (Body)"/>
                <a:ea typeface="Times New Roman" panose="02020603050405020304" pitchFamily="18" charset="0"/>
                <a:cs typeface="Arial" panose="020B0604020202020204" pitchFamily="34" charset="0"/>
              </a:rPr>
              <a:t>para revelar as respostas no diapositivo. Repita para cada categoria restante (</a:t>
            </a:r>
            <a:r>
              <a:rPr lang="en-US" sz="1200" i="1" dirty="0">
                <a:effectLst/>
                <a:latin typeface="Arial (Body)"/>
                <a:ea typeface="Times New Roman" panose="02020603050405020304" pitchFamily="18" charset="0"/>
                <a:cs typeface="Arial" panose="020B0604020202020204" pitchFamily="34" charset="0"/>
              </a:rPr>
              <a:t>ou seja, veterinária, ambiente e comunidade</a:t>
            </a:r>
            <a:r>
              <a:rPr lang="en-US" sz="1200" i="0" dirty="0">
                <a:effectLst/>
                <a:latin typeface="Arial (Body)"/>
                <a:ea typeface="Times New Roman" panose="02020603050405020304" pitchFamily="18" charset="0"/>
                <a:cs typeface="Arial" panose="020B0604020202020204" pitchFamily="34" charset="0"/>
              </a:rPr>
              <a:t>) até que todas as 4 categorias estejam completas </a:t>
            </a:r>
            <a:r>
              <a:rPr lang="en-US" sz="1200" b="1" i="1" dirty="0">
                <a:effectLst/>
                <a:latin typeface="Arial (Body)"/>
                <a:ea typeface="Times New Roman" panose="02020603050405020304" pitchFamily="18" charset="0"/>
                <a:cs typeface="Arial" panose="020B0604020202020204" pitchFamily="34" charset="0"/>
              </a:rPr>
              <a:t>&lt;CLICARx4&gt; </a:t>
            </a:r>
            <a:endParaRPr lang="en-US" sz="1200" i="0" dirty="0">
              <a:effectLst/>
              <a:latin typeface="Arial (Body)"/>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endParaRPr lang="en-US" sz="1200" dirty="0">
              <a:effectLst/>
              <a:latin typeface="Arial (Body)"/>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i="0" u="sng" dirty="0">
                <a:effectLst/>
                <a:latin typeface="Arial (Body)"/>
                <a:cs typeface="Arial" panose="020B0604020202020204" pitchFamily="34" charset="0"/>
              </a:rPr>
              <a:t>Dizer:</a:t>
            </a:r>
            <a:r>
              <a:rPr lang="en-US" sz="1200" b="1" i="0" u="none" dirty="0">
                <a:effectLst/>
                <a:latin typeface="Arial (Body)"/>
                <a:cs typeface="Arial" panose="020B0604020202020204" pitchFamily="34" charset="0"/>
              </a:rPr>
              <a:t> </a:t>
            </a:r>
            <a:r>
              <a:rPr lang="en-US" sz="1200" u="none" dirty="0">
                <a:effectLst/>
                <a:latin typeface="Arial (Body)"/>
                <a:ea typeface="Times New Roman" panose="02020603050405020304" pitchFamily="18" charset="0"/>
                <a:cs typeface="Arial" panose="020B0604020202020204" pitchFamily="34" charset="0"/>
              </a:rPr>
              <a:t>A</a:t>
            </a:r>
            <a:r>
              <a:rPr lang="en-US" sz="1200" dirty="0">
                <a:effectLst/>
                <a:latin typeface="Arial (Body)"/>
                <a:ea typeface="Times New Roman" panose="02020603050405020304" pitchFamily="18" charset="0"/>
                <a:cs typeface="Arial" panose="020B0604020202020204" pitchFamily="34" charset="0"/>
              </a:rPr>
              <a:t>lgumas destas instituições podem até ter o seu próprio enfermeiro ou pessoal responsável pela </a:t>
            </a:r>
            <a:r>
              <a:rPr lang="en-US" sz="1200" dirty="0" err="1">
                <a:effectLst/>
                <a:latin typeface="Arial (Body)"/>
                <a:ea typeface="Times New Roman" panose="02020603050405020304" pitchFamily="18" charset="0"/>
                <a:cs typeface="Arial" panose="020B0604020202020204" pitchFamily="34" charset="0"/>
              </a:rPr>
              <a:t>notificação</a:t>
            </a:r>
            <a:r>
              <a:rPr lang="en-US" sz="1200" dirty="0">
                <a:effectLst/>
                <a:latin typeface="Arial (Body)"/>
                <a:ea typeface="Times New Roman" panose="02020603050405020304" pitchFamily="18" charset="0"/>
                <a:cs typeface="Arial" panose="020B0604020202020204" pitchFamily="34" charset="0"/>
              </a:rPr>
              <a:t>.  Além disso, os curandeiros tradicionais não costumam notificar na vigilância passiva, mas podem ser uma fonte cooperante durante a vigilância ativa ou a deteção ativa de casos.</a:t>
            </a:r>
          </a:p>
          <a:p>
            <a:pPr marL="171450" marR="0" indent="-171450">
              <a:lnSpc>
                <a:spcPct val="115000"/>
              </a:lnSpc>
              <a:spcBef>
                <a:spcPts val="0"/>
              </a:spcBef>
              <a:spcAft>
                <a:spcPts val="1200"/>
              </a:spcAft>
              <a:buFont typeface="Wingdings" panose="05000000000000000000" pitchFamily="2" charset="2"/>
              <a:buChar char="§"/>
            </a:pPr>
            <a:endParaRPr lang="en-US" sz="1200" dirty="0">
              <a:effectLst/>
              <a:latin typeface="Arial (Body)"/>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r>
              <a:rPr lang="en-US" sz="1200" b="1" i="0" u="sng" dirty="0">
                <a:latin typeface="Arial (Body)"/>
                <a:cs typeface="Arial" panose="020B0604020202020204" pitchFamily="34" charset="0"/>
              </a:rPr>
              <a:t>Peça</a:t>
            </a:r>
            <a:r>
              <a:rPr lang="en-US" sz="1200" b="1" i="0" u="none" dirty="0">
                <a:latin typeface="Arial (Body)"/>
                <a:cs typeface="Arial" panose="020B0604020202020204" pitchFamily="34" charset="0"/>
              </a:rPr>
              <a:t> </a:t>
            </a:r>
            <a:r>
              <a:rPr lang="en-US" sz="1200" b="0" i="0" u="none" dirty="0">
                <a:latin typeface="Arial (Body)"/>
                <a:cs typeface="Arial" panose="020B0604020202020204" pitchFamily="34" charset="0"/>
              </a:rPr>
              <a:t>a voluntários para partilharem </a:t>
            </a:r>
            <a:r>
              <a:rPr lang="en-US" sz="1200" b="0" i="0" u="none" dirty="0">
                <a:effectLst/>
                <a:latin typeface="Arial (Body)"/>
                <a:ea typeface="Times New Roman" panose="02020603050405020304" pitchFamily="18" charset="0"/>
                <a:cs typeface="Arial" panose="020B0604020202020204" pitchFamily="34" charset="0"/>
              </a:rPr>
              <a:t>o que </a:t>
            </a:r>
            <a:r>
              <a:rPr lang="en-US" sz="1200" dirty="0">
                <a:effectLst/>
                <a:latin typeface="Arial (Body)"/>
                <a:ea typeface="Times New Roman" panose="02020603050405020304" pitchFamily="18" charset="0"/>
                <a:cs typeface="Arial" panose="020B0604020202020204" pitchFamily="34" charset="0"/>
              </a:rPr>
              <a:t>fariam se recebessem um relatório informal de uma fonte que não faz relatórios por rotina? </a:t>
            </a:r>
            <a:endParaRPr lang="en-US" sz="1200" b="0" i="0" dirty="0">
              <a:effectLst/>
              <a:latin typeface="Arial (Body)"/>
              <a:ea typeface="Times New Roman" panose="02020603050405020304" pitchFamily="18" charset="0"/>
              <a:cs typeface="Arial" panose="020B0604020202020204" pitchFamily="34" charset="0"/>
            </a:endParaRPr>
          </a:p>
          <a:p>
            <a:pPr marL="0" marR="0" lvl="0" indent="0" algn="l" defTabSz="914400" rtl="0" eaLnBrk="1" fontAlgn="auto" latinLnBrk="0" hangingPunct="1">
              <a:lnSpc>
                <a:spcPct val="115000"/>
              </a:lnSpc>
              <a:spcBef>
                <a:spcPts val="0"/>
              </a:spcBef>
              <a:spcAft>
                <a:spcPts val="1200"/>
              </a:spcAft>
              <a:buClrTx/>
              <a:buSzTx/>
              <a:buFont typeface="Arial" panose="020B0604020202020204" pitchFamily="34" charset="0"/>
              <a:buNone/>
              <a:tabLst/>
              <a:defRPr/>
            </a:pPr>
            <a:r>
              <a:rPr lang="en-US" sz="1200" b="0" i="1" u="none" dirty="0">
                <a:latin typeface="Arial (Body)"/>
                <a:cs typeface="Arial" panose="020B0604020202020204" pitchFamily="34" charset="0"/>
              </a:rPr>
              <a:t> </a:t>
            </a:r>
            <a:endParaRPr lang="en-US" sz="1200" b="0" i="0" dirty="0">
              <a:effectLst/>
              <a:latin typeface="Arial (Body)"/>
              <a:ea typeface="Times New Roman" panose="02020603050405020304" pitchFamily="18" charset="0"/>
              <a:cs typeface="Arial" panose="020B0604020202020204" pitchFamily="34" charset="0"/>
            </a:endParaRPr>
          </a:p>
          <a:p>
            <a:pPr marL="457200" marR="0" lvl="1" indent="0" algn="l" defTabSz="914400" rtl="0" eaLnBrk="1" fontAlgn="auto" latinLnBrk="0" hangingPunct="1">
              <a:lnSpc>
                <a:spcPct val="115000"/>
              </a:lnSpc>
              <a:spcBef>
                <a:spcPts val="0"/>
              </a:spcBef>
              <a:spcAft>
                <a:spcPts val="1200"/>
              </a:spcAft>
              <a:buClrTx/>
              <a:buSzTx/>
              <a:buFont typeface="Arial" panose="020B0604020202020204" pitchFamily="34" charset="0"/>
              <a:buNone/>
              <a:tabLst/>
              <a:defRPr/>
            </a:pPr>
            <a:r>
              <a:rPr lang="en-US" sz="1200" b="1" i="0" dirty="0">
                <a:effectLst/>
                <a:latin typeface="Arial (Body)"/>
                <a:ea typeface="Times New Roman" panose="02020603050405020304" pitchFamily="18" charset="0"/>
                <a:cs typeface="Arial" panose="020B0604020202020204" pitchFamily="34" charset="0"/>
              </a:rPr>
              <a:t>Exemplos de respostas</a:t>
            </a:r>
            <a:r>
              <a:rPr lang="en-US" sz="1200" b="0" i="0" dirty="0">
                <a:effectLst/>
                <a:latin typeface="Arial (Body)"/>
                <a:ea typeface="Times New Roman" panose="02020603050405020304" pitchFamily="18" charset="0"/>
                <a:cs typeface="Arial" panose="020B0604020202020204" pitchFamily="34" charset="0"/>
              </a:rPr>
              <a:t>:</a:t>
            </a:r>
          </a:p>
          <a:p>
            <a:pPr marL="1085850" marR="0" lvl="2" indent="-171450">
              <a:lnSpc>
                <a:spcPct val="115000"/>
              </a:lnSpc>
              <a:spcBef>
                <a:spcPts val="0"/>
              </a:spcBef>
              <a:spcAft>
                <a:spcPts val="1200"/>
              </a:spcAft>
              <a:buFont typeface="Courier New" panose="02070309020205020404" pitchFamily="49" charset="0"/>
              <a:buChar char="o"/>
            </a:pPr>
            <a:r>
              <a:rPr lang="en-US" sz="1200" b="0" i="1" dirty="0">
                <a:effectLst/>
                <a:latin typeface="Arial (Body)"/>
                <a:ea typeface="Times New Roman" panose="02020603050405020304" pitchFamily="18" charset="0"/>
                <a:cs typeface="Arial" panose="020B0604020202020204" pitchFamily="34" charset="0"/>
              </a:rPr>
              <a:t>Verificar as informações através de uma visita ao local ou de uma triangulação de informações</a:t>
            </a:r>
          </a:p>
          <a:p>
            <a:pPr marL="1085850" marR="0" lvl="2" indent="-171450">
              <a:lnSpc>
                <a:spcPct val="115000"/>
              </a:lnSpc>
              <a:spcBef>
                <a:spcPts val="0"/>
              </a:spcBef>
              <a:spcAft>
                <a:spcPts val="1200"/>
              </a:spcAft>
              <a:buFont typeface="Courier New" panose="02070309020205020404" pitchFamily="49" charset="0"/>
              <a:buChar char="o"/>
            </a:pPr>
            <a:r>
              <a:rPr lang="en-US" sz="1200" b="0" i="1" dirty="0">
                <a:effectLst/>
                <a:latin typeface="Arial (Body)"/>
                <a:ea typeface="Times New Roman" panose="02020603050405020304" pitchFamily="18" charset="0"/>
                <a:cs typeface="Arial" panose="020B0604020202020204" pitchFamily="34" charset="0"/>
              </a:rPr>
              <a:t>Considerar acrescentar esta fonte à lista de fontes reconhecidas</a:t>
            </a:r>
          </a:p>
          <a:p>
            <a:pPr marL="1085850" marR="0" lvl="2" indent="-171450">
              <a:lnSpc>
                <a:spcPct val="115000"/>
              </a:lnSpc>
              <a:spcBef>
                <a:spcPts val="0"/>
              </a:spcBef>
              <a:spcAft>
                <a:spcPts val="1200"/>
              </a:spcAft>
              <a:buFont typeface="Courier New" panose="02070309020205020404" pitchFamily="49" charset="0"/>
              <a:buChar char="o"/>
            </a:pPr>
            <a:r>
              <a:rPr lang="en-US" sz="1200" b="0" i="1" dirty="0">
                <a:effectLst/>
                <a:latin typeface="Arial (Body)"/>
                <a:ea typeface="Times New Roman" panose="02020603050405020304" pitchFamily="18" charset="0"/>
                <a:cs typeface="Arial" panose="020B0604020202020204" pitchFamily="34" charset="0"/>
              </a:rPr>
              <a:t>Fornecer ferramentas ou orientação à nova fonte para incentivar a apresentação regular de relatórios</a:t>
            </a:r>
          </a:p>
          <a:p>
            <a:pPr marL="1085850" marR="0" lvl="2" indent="-171450">
              <a:lnSpc>
                <a:spcPct val="115000"/>
              </a:lnSpc>
              <a:spcBef>
                <a:spcPts val="0"/>
              </a:spcBef>
              <a:spcAft>
                <a:spcPts val="1200"/>
              </a:spcAft>
              <a:buFont typeface="Courier New" panose="02070309020205020404" pitchFamily="49" charset="0"/>
              <a:buChar char="o"/>
            </a:pPr>
            <a:r>
              <a:rPr lang="en-US" sz="1200" b="0" i="1" dirty="0">
                <a:effectLst/>
                <a:latin typeface="Arial (Body)"/>
                <a:ea typeface="Times New Roman" panose="02020603050405020304" pitchFamily="18" charset="0"/>
                <a:cs typeface="Arial" panose="020B0604020202020204" pitchFamily="34" charset="0"/>
              </a:rPr>
              <a:t>Verificar se existem outras fontes semelhantes que possam ter passado despercebidas</a:t>
            </a:r>
          </a:p>
          <a:p>
            <a:pPr marL="1085850" marR="0" lvl="2" indent="-171450">
              <a:lnSpc>
                <a:spcPct val="115000"/>
              </a:lnSpc>
              <a:spcBef>
                <a:spcPts val="0"/>
              </a:spcBef>
              <a:spcAft>
                <a:spcPts val="1200"/>
              </a:spcAft>
              <a:buFont typeface="Arial" panose="020B0604020202020204" pitchFamily="34" charset="0"/>
              <a:buChar char="•"/>
            </a:pPr>
            <a:endParaRPr lang="en-US" sz="1200" b="0" i="0" dirty="0">
              <a:effectLst/>
              <a:latin typeface="Arial (Body)"/>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effectLst/>
                <a:latin typeface="Arial (Body)"/>
                <a:ea typeface="Times New Roman" panose="02020603050405020304" pitchFamily="18" charset="0"/>
                <a:cs typeface="Arial" panose="020B0604020202020204" pitchFamily="34" charset="0"/>
              </a:rPr>
              <a:t>Destacar</a:t>
            </a:r>
            <a:r>
              <a:rPr lang="en-US" sz="1200" b="1" u="none" dirty="0">
                <a:effectLst/>
                <a:latin typeface="Arial (Body)"/>
                <a:ea typeface="Times New Roman" panose="02020603050405020304" pitchFamily="18" charset="0"/>
                <a:cs typeface="Arial" panose="020B0604020202020204" pitchFamily="34" charset="0"/>
              </a:rPr>
              <a:t> </a:t>
            </a:r>
            <a:r>
              <a:rPr lang="en-US" sz="1200" dirty="0">
                <a:effectLst/>
                <a:latin typeface="Arial (Body)"/>
                <a:ea typeface="Times New Roman" panose="02020603050405020304" pitchFamily="18" charset="0"/>
                <a:cs typeface="Arial" panose="020B0604020202020204" pitchFamily="34" charset="0"/>
              </a:rPr>
              <a:t>as respostas alinhadas com exemplos de respostas.</a:t>
            </a:r>
          </a:p>
          <a:p>
            <a:br>
              <a:rPr lang="en-US" sz="1200" dirty="0">
                <a:latin typeface="Arial (Body)"/>
                <a:cs typeface="Arial" panose="020B0604020202020204" pitchFamily="34" charset="0"/>
              </a:rPr>
            </a:br>
            <a:endParaRPr lang="en-US" sz="1200" dirty="0">
              <a:latin typeface="Arial (Body)"/>
              <a:cs typeface="Arial" panose="020B0604020202020204" pitchFamily="34" charset="0"/>
            </a:endParaRPr>
          </a:p>
        </p:txBody>
      </p:sp>
      <p:sp>
        <p:nvSpPr>
          <p:cNvPr id="4" name="Slide Number Placeholder 3"/>
          <p:cNvSpPr>
            <a:spLocks noGrp="1"/>
          </p:cNvSpPr>
          <p:nvPr>
            <p:ph type="sldNum" sz="quarter" idx="5"/>
          </p:nvPr>
        </p:nvSpPr>
        <p:spPr/>
        <p:txBody>
          <a:bodyPr/>
          <a:lstStyle/>
          <a:p>
            <a:fld id="{2EB32458-B0FD-4E0D-A69A-149897CA0BBB}" type="slidenum">
              <a:rPr lang="en-US" smtClean="0"/>
              <a:t>34</a:t>
            </a:fld>
            <a:endParaRPr lang="en-US"/>
          </a:p>
        </p:txBody>
      </p:sp>
    </p:spTree>
    <p:extLst>
      <p:ext uri="{BB962C8B-B14F-4D97-AF65-F5344CB8AC3E}">
        <p14:creationId xmlns:p14="http://schemas.microsoft.com/office/powerpoint/2010/main" val="96810557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5"/>
        <p:cNvGrpSpPr/>
        <p:nvPr/>
      </p:nvGrpSpPr>
      <p:grpSpPr>
        <a:xfrm>
          <a:off x="0" y="0"/>
          <a:ext cx="0" cy="0"/>
          <a:chOff x="0" y="0"/>
          <a:chExt cx="0" cy="0"/>
        </a:xfrm>
      </p:grpSpPr>
      <p:sp>
        <p:nvSpPr>
          <p:cNvPr id="446" name="Google Shape;446;p33: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7" name="Google Shape;447;p33:notes"/>
          <p:cNvSpPr txBox="1">
            <a:spLocks noGrp="1"/>
          </p:cNvSpPr>
          <p:nvPr>
            <p:ph type="body" idx="1"/>
          </p:nvPr>
        </p:nvSpPr>
        <p:spPr>
          <a:xfrm>
            <a:off x="701040" y="4415790"/>
            <a:ext cx="5608320" cy="4183380"/>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sz="1200" b="1" dirty="0">
                <a:latin typeface="Arial"/>
                <a:ea typeface="Arial"/>
                <a:cs typeface="Arial"/>
                <a:sym typeface="Arial"/>
              </a:rPr>
              <a:t>Notas do instrutor</a:t>
            </a:r>
            <a:r>
              <a:rPr lang="en-US" b="1" dirty="0">
                <a:latin typeface="Arial"/>
                <a:ea typeface="Arial"/>
                <a:cs typeface="Arial"/>
                <a:sym typeface="Arial"/>
              </a:rPr>
              <a:t>:</a:t>
            </a:r>
            <a:endParaRPr sz="1200" b="1" dirty="0">
              <a:latin typeface="Arial"/>
              <a:ea typeface="Arial"/>
              <a:cs typeface="Arial"/>
              <a:sym typeface="Arial"/>
            </a:endParaRPr>
          </a:p>
          <a:p>
            <a:pPr marL="171450" marR="0" lvl="0" indent="-95250" algn="l" rtl="0">
              <a:spcBef>
                <a:spcPts val="1800"/>
              </a:spcBef>
              <a:spcAft>
                <a:spcPts val="0"/>
              </a:spcAft>
              <a:buClr>
                <a:schemeClr val="dk1"/>
              </a:buClr>
              <a:buSzPts val="1200"/>
              <a:buFont typeface="Arial"/>
              <a:buNone/>
            </a:pPr>
            <a:endParaRPr sz="1200" b="1" dirty="0">
              <a:latin typeface="Arial"/>
              <a:ea typeface="Arial"/>
              <a:cs typeface="Arial"/>
              <a:sym typeface="Arial"/>
            </a:endParaRPr>
          </a:p>
          <a:p>
            <a:pPr marL="171450" marR="0" lvl="0" indent="-171450" algn="l" rtl="0">
              <a:lnSpc>
                <a:spcPct val="115000"/>
              </a:lnSpc>
              <a:spcBef>
                <a:spcPts val="600"/>
              </a:spcBef>
              <a:spcAft>
                <a:spcPts val="0"/>
              </a:spcAft>
              <a:buClr>
                <a:schemeClr val="dk1"/>
              </a:buClr>
              <a:buSzPts val="1200"/>
              <a:buFont typeface="Wingdings" panose="05000000000000000000" pitchFamily="2" charset="2"/>
              <a:buChar char="§"/>
            </a:pPr>
            <a:r>
              <a:rPr lang="en-US" sz="1200" b="1" i="0" u="sng" dirty="0">
                <a:latin typeface="Arial"/>
                <a:ea typeface="Arial"/>
                <a:cs typeface="Arial"/>
                <a:sym typeface="Arial"/>
              </a:rPr>
              <a:t>Dizer:</a:t>
            </a:r>
            <a:r>
              <a:rPr lang="en-US" sz="1200" b="1" i="0" u="none" dirty="0">
                <a:latin typeface="Arial"/>
                <a:ea typeface="Arial"/>
                <a:cs typeface="Arial"/>
                <a:sym typeface="Arial"/>
              </a:rPr>
              <a:t> </a:t>
            </a:r>
            <a:r>
              <a:rPr lang="en-US" sz="1200" dirty="0">
                <a:latin typeface="Arial"/>
                <a:ea typeface="Arial"/>
                <a:cs typeface="Arial"/>
                <a:sym typeface="Arial"/>
              </a:rPr>
              <a:t>Anteriormente, discutimos a </a:t>
            </a:r>
            <a:r>
              <a:rPr lang="en-US" sz="1200" dirty="0" err="1">
                <a:latin typeface="Arial"/>
                <a:ea typeface="Arial"/>
                <a:cs typeface="Arial"/>
                <a:sym typeface="Arial"/>
              </a:rPr>
              <a:t>notificação</a:t>
            </a:r>
            <a:r>
              <a:rPr lang="en-US" sz="1200" dirty="0">
                <a:latin typeface="Arial"/>
                <a:ea typeface="Arial"/>
                <a:cs typeface="Arial"/>
                <a:sym typeface="Arial"/>
              </a:rPr>
              <a:t> agregada versus a </a:t>
            </a:r>
            <a:r>
              <a:rPr lang="en-US" sz="1200" dirty="0" err="1">
                <a:latin typeface="Arial"/>
                <a:ea typeface="Arial"/>
                <a:cs typeface="Arial"/>
                <a:sym typeface="Arial"/>
              </a:rPr>
              <a:t>notificação</a:t>
            </a:r>
            <a:r>
              <a:rPr lang="en-US" sz="1200" dirty="0">
                <a:latin typeface="Arial"/>
                <a:ea typeface="Arial"/>
                <a:cs typeface="Arial"/>
                <a:sym typeface="Arial"/>
              </a:rPr>
              <a:t> baseada em casos. Embora alguns países e algumas doenças ainda recorram à </a:t>
            </a:r>
            <a:r>
              <a:rPr lang="en-US" sz="1200" dirty="0" err="1">
                <a:latin typeface="Arial"/>
                <a:ea typeface="Arial"/>
                <a:cs typeface="Arial"/>
                <a:sym typeface="Arial"/>
              </a:rPr>
              <a:t>notificação</a:t>
            </a:r>
            <a:r>
              <a:rPr lang="en-US" sz="1200" dirty="0">
                <a:latin typeface="Arial"/>
                <a:ea typeface="Arial"/>
                <a:cs typeface="Arial"/>
                <a:sym typeface="Arial"/>
              </a:rPr>
              <a:t> agregada (</a:t>
            </a:r>
            <a:r>
              <a:rPr lang="en-US" sz="1200" dirty="0" err="1">
                <a:latin typeface="Arial"/>
                <a:ea typeface="Arial"/>
                <a:cs typeface="Arial"/>
                <a:sym typeface="Arial"/>
              </a:rPr>
              <a:t>notificação</a:t>
            </a:r>
            <a:r>
              <a:rPr lang="en-US" sz="1200" dirty="0">
                <a:latin typeface="Arial"/>
                <a:ea typeface="Arial"/>
                <a:cs typeface="Arial"/>
                <a:sym typeface="Arial"/>
              </a:rPr>
              <a:t> do número de casos), a tendência é para a </a:t>
            </a:r>
            <a:r>
              <a:rPr lang="en-US" sz="1200" dirty="0" err="1">
                <a:latin typeface="Arial"/>
                <a:ea typeface="Arial"/>
                <a:cs typeface="Arial"/>
                <a:sym typeface="Arial"/>
              </a:rPr>
              <a:t>notificação</a:t>
            </a:r>
            <a:r>
              <a:rPr lang="en-US" sz="1200" dirty="0">
                <a:latin typeface="Arial"/>
                <a:ea typeface="Arial"/>
                <a:cs typeface="Arial"/>
                <a:sym typeface="Arial"/>
              </a:rPr>
              <a:t> baseada em casos.  Alguns países utilizam um único formulário genérico de </a:t>
            </a:r>
            <a:r>
              <a:rPr lang="en-US" sz="1200" dirty="0" err="1">
                <a:latin typeface="Arial"/>
                <a:ea typeface="Arial"/>
                <a:cs typeface="Arial"/>
                <a:sym typeface="Arial"/>
              </a:rPr>
              <a:t>notificação</a:t>
            </a:r>
            <a:r>
              <a:rPr lang="en-US" sz="1200" dirty="0">
                <a:latin typeface="Arial"/>
                <a:ea typeface="Arial"/>
                <a:cs typeface="Arial"/>
                <a:sym typeface="Arial"/>
              </a:rPr>
              <a:t> de casos para a investigação inicial e para a </a:t>
            </a:r>
            <a:r>
              <a:rPr lang="en-US" sz="1200" dirty="0" err="1">
                <a:latin typeface="Arial"/>
                <a:ea typeface="Arial"/>
                <a:cs typeface="Arial"/>
                <a:sym typeface="Arial"/>
              </a:rPr>
              <a:t>notificação</a:t>
            </a:r>
            <a:r>
              <a:rPr lang="en-US" sz="1200" dirty="0">
                <a:latin typeface="Arial"/>
                <a:ea typeface="Arial"/>
                <a:cs typeface="Arial"/>
                <a:sym typeface="Arial"/>
              </a:rPr>
              <a:t> de todas as doenças que utilizam a </a:t>
            </a:r>
            <a:r>
              <a:rPr lang="en-US" sz="1200" dirty="0" err="1">
                <a:latin typeface="Arial"/>
                <a:ea typeface="Arial"/>
                <a:cs typeface="Arial"/>
                <a:sym typeface="Arial"/>
              </a:rPr>
              <a:t>notificação</a:t>
            </a:r>
            <a:r>
              <a:rPr lang="en-US" sz="1200" dirty="0">
                <a:latin typeface="Arial"/>
                <a:ea typeface="Arial"/>
                <a:cs typeface="Arial"/>
                <a:sym typeface="Arial"/>
              </a:rPr>
              <a:t> baseada em casos. Outros países têm formulários diferentes que são adaptados a diferentes doenças. </a:t>
            </a:r>
            <a:r>
              <a:rPr lang="en-US" sz="1200" i="1" dirty="0">
                <a:latin typeface="Arial"/>
                <a:ea typeface="Arial"/>
                <a:cs typeface="Arial"/>
                <a:sym typeface="Arial"/>
              </a:rPr>
              <a:t>Por exemplo, apenas o formulário para uma doença evitável por vacinação perguntará se a criança foi vacinada. </a:t>
            </a:r>
            <a:r>
              <a:rPr lang="en-US" sz="1200" dirty="0">
                <a:latin typeface="Arial"/>
                <a:ea typeface="Arial"/>
                <a:cs typeface="Arial"/>
                <a:sym typeface="Arial"/>
              </a:rPr>
              <a:t>A maioria dos formulários de </a:t>
            </a:r>
            <a:r>
              <a:rPr lang="en-US" sz="1200" dirty="0" err="1">
                <a:latin typeface="Arial"/>
                <a:ea typeface="Arial"/>
                <a:cs typeface="Arial"/>
                <a:sym typeface="Arial"/>
              </a:rPr>
              <a:t>notificação</a:t>
            </a:r>
            <a:r>
              <a:rPr lang="en-US" sz="1200" dirty="0">
                <a:latin typeface="Arial"/>
                <a:ea typeface="Arial"/>
                <a:cs typeface="Arial"/>
                <a:sym typeface="Arial"/>
              </a:rPr>
              <a:t> de vigilância inclui cinco ou seis categorias de informação. </a:t>
            </a:r>
            <a:endParaRPr dirty="0"/>
          </a:p>
          <a:p>
            <a:pPr marL="457200" marR="0" lvl="1" indent="-106679" algn="l" rtl="0">
              <a:lnSpc>
                <a:spcPct val="115000"/>
              </a:lnSpc>
              <a:spcBef>
                <a:spcPts val="1200"/>
              </a:spcBef>
              <a:spcAft>
                <a:spcPts val="0"/>
              </a:spcAft>
              <a:buClr>
                <a:schemeClr val="dk1"/>
              </a:buClr>
              <a:buSzPts val="1200"/>
              <a:buFont typeface="Arial"/>
              <a:buNone/>
            </a:pPr>
            <a:endParaRPr sz="1200" b="0" i="1" dirty="0">
              <a:latin typeface="Arial"/>
              <a:ea typeface="Arial"/>
              <a:cs typeface="Arial"/>
              <a:sym typeface="Arial"/>
            </a:endParaRPr>
          </a:p>
          <a:p>
            <a:pPr marL="171450" lvl="0" indent="-171450" algn="l" rtl="0">
              <a:spcBef>
                <a:spcPts val="2400"/>
              </a:spcBef>
              <a:spcAft>
                <a:spcPts val="0"/>
              </a:spcAft>
              <a:buClr>
                <a:srgbClr val="000000"/>
              </a:buClr>
              <a:buSzPts val="1200"/>
              <a:buFont typeface="Noto Sans Symbols"/>
              <a:buChar char="❖"/>
            </a:pPr>
            <a:r>
              <a:rPr lang="en-US" sz="1200" b="1" i="1" u="none" strike="noStrike" dirty="0">
                <a:solidFill>
                  <a:srgbClr val="000000"/>
                </a:solidFill>
                <a:latin typeface="Arial"/>
                <a:ea typeface="Arial"/>
                <a:cs typeface="Arial"/>
                <a:sym typeface="Arial"/>
              </a:rPr>
              <a:t>Utilize papel de carta ou de quadro branco para criar listas para cada categoria enumerada no diapositivo. </a:t>
            </a:r>
            <a:endParaRPr dirty="0"/>
          </a:p>
          <a:p>
            <a:pPr marL="0" lvl="0" indent="0" algn="l" rtl="0">
              <a:spcBef>
                <a:spcPts val="1200"/>
              </a:spcBef>
              <a:spcAft>
                <a:spcPts val="0"/>
              </a:spcAft>
              <a:buClr>
                <a:schemeClr val="dk1"/>
              </a:buClr>
              <a:buSzPts val="1200"/>
              <a:buFont typeface="Noto Sans Symbols"/>
              <a:buNone/>
            </a:pPr>
            <a:endParaRPr sz="1200" b="0" i="1" u="none" dirty="0">
              <a:latin typeface="Arial"/>
              <a:ea typeface="Arial"/>
              <a:cs typeface="Arial"/>
              <a:sym typeface="Arial"/>
            </a:endParaRPr>
          </a:p>
          <a:p>
            <a:pPr marL="171450" lvl="0" indent="-171450" algn="l" rtl="0">
              <a:spcBef>
                <a:spcPts val="1200"/>
              </a:spcBef>
              <a:spcAft>
                <a:spcPts val="0"/>
              </a:spcAft>
              <a:buClr>
                <a:schemeClr val="dk1"/>
              </a:buClr>
              <a:buSzPts val="1200"/>
              <a:buFont typeface="Wingdings" panose="05000000000000000000" pitchFamily="2" charset="2"/>
              <a:buChar char="§"/>
            </a:pPr>
            <a:r>
              <a:rPr lang="en-US" sz="1200" b="1" i="0" u="sng" dirty="0">
                <a:latin typeface="Arial"/>
                <a:ea typeface="Arial"/>
                <a:cs typeface="Arial"/>
                <a:sym typeface="Arial"/>
              </a:rPr>
              <a:t>Peça</a:t>
            </a:r>
            <a:r>
              <a:rPr lang="en-US" sz="1200" b="1" i="0" u="none" dirty="0">
                <a:latin typeface="Arial"/>
                <a:ea typeface="Arial"/>
                <a:cs typeface="Arial"/>
                <a:sym typeface="Arial"/>
              </a:rPr>
              <a:t> </a:t>
            </a:r>
            <a:r>
              <a:rPr lang="en-US" sz="1200" b="0" i="0" u="none" dirty="0">
                <a:latin typeface="Arial"/>
                <a:ea typeface="Arial"/>
                <a:cs typeface="Arial"/>
                <a:sym typeface="Arial"/>
              </a:rPr>
              <a:t>a voluntários que dêem exemplos para cada categoria. </a:t>
            </a:r>
            <a:endParaRPr dirty="0"/>
          </a:p>
          <a:p>
            <a:pPr marL="171450" marR="0" lvl="0" indent="-171450" algn="l" rtl="0">
              <a:lnSpc>
                <a:spcPct val="100000"/>
              </a:lnSpc>
              <a:spcBef>
                <a:spcPts val="1200"/>
              </a:spcBef>
              <a:spcAft>
                <a:spcPts val="0"/>
              </a:spcAft>
              <a:buClr>
                <a:schemeClr val="dk1"/>
              </a:buClr>
              <a:buSzPts val="1200"/>
              <a:buFont typeface="Wingdings" panose="05000000000000000000" pitchFamily="2" charset="2"/>
              <a:buChar char="§"/>
            </a:pPr>
            <a:endParaRPr sz="1200" b="1" i="0" u="sng" dirty="0">
              <a:latin typeface="Arial"/>
              <a:ea typeface="Arial"/>
              <a:cs typeface="Arial"/>
              <a:sym typeface="Arial"/>
            </a:endParaRPr>
          </a:p>
          <a:p>
            <a:pPr marL="171450" marR="0" lvl="0" indent="-171450" algn="l" rtl="0">
              <a:lnSpc>
                <a:spcPct val="100000"/>
              </a:lnSpc>
              <a:spcBef>
                <a:spcPts val="1200"/>
              </a:spcBef>
              <a:spcAft>
                <a:spcPts val="0"/>
              </a:spcAft>
              <a:buClr>
                <a:schemeClr val="dk1"/>
              </a:buClr>
              <a:buSzPts val="1200"/>
              <a:buFont typeface="Wingdings" panose="05000000000000000000" pitchFamily="2" charset="2"/>
              <a:buChar char="§"/>
            </a:pPr>
            <a:r>
              <a:rPr lang="en-US" sz="1200" b="1" i="0" u="sng" dirty="0">
                <a:latin typeface="Arial"/>
                <a:ea typeface="Arial"/>
                <a:cs typeface="Arial"/>
                <a:sym typeface="Arial"/>
              </a:rPr>
              <a:t>Registar</a:t>
            </a:r>
            <a:r>
              <a:rPr lang="en-US" sz="1200" b="1" i="0" u="none" dirty="0">
                <a:latin typeface="Arial"/>
                <a:ea typeface="Arial"/>
                <a:cs typeface="Arial"/>
                <a:sym typeface="Arial"/>
              </a:rPr>
              <a:t> </a:t>
            </a:r>
            <a:r>
              <a:rPr lang="en-US" sz="1200" b="0" i="0" dirty="0">
                <a:latin typeface="Arial"/>
                <a:ea typeface="Arial"/>
                <a:cs typeface="Arial"/>
                <a:sym typeface="Arial"/>
              </a:rPr>
              <a:t>as respostas em papel quadriculado, quadro branco ou diapositivo sob o título apropriado</a:t>
            </a:r>
            <a:endParaRPr sz="1200" b="0" i="0" u="none" dirty="0">
              <a:latin typeface="Arial"/>
              <a:ea typeface="Arial"/>
              <a:cs typeface="Arial"/>
              <a:sym typeface="Arial"/>
            </a:endParaRPr>
          </a:p>
          <a:p>
            <a:pPr marL="457200" marR="0" lvl="1" indent="0" algn="l" rtl="0">
              <a:lnSpc>
                <a:spcPct val="115000"/>
              </a:lnSpc>
              <a:spcBef>
                <a:spcPts val="0"/>
              </a:spcBef>
              <a:spcAft>
                <a:spcPts val="0"/>
              </a:spcAft>
              <a:buClr>
                <a:schemeClr val="dk1"/>
              </a:buClr>
              <a:buSzPts val="1200"/>
              <a:buFont typeface="Noto Sans Symbols"/>
              <a:buNone/>
            </a:pPr>
            <a:endParaRPr sz="1200" b="1" i="0" dirty="0">
              <a:latin typeface="Arial"/>
              <a:ea typeface="Arial"/>
              <a:cs typeface="Arial"/>
              <a:sym typeface="Arial"/>
            </a:endParaRPr>
          </a:p>
          <a:p>
            <a:pPr marL="457200" marR="0" lvl="1" indent="0" algn="l" rtl="0">
              <a:lnSpc>
                <a:spcPct val="115000"/>
              </a:lnSpc>
              <a:spcBef>
                <a:spcPts val="1200"/>
              </a:spcBef>
              <a:spcAft>
                <a:spcPts val="0"/>
              </a:spcAft>
              <a:buClr>
                <a:schemeClr val="dk1"/>
              </a:buClr>
              <a:buSzPts val="1200"/>
              <a:buFont typeface="Noto Sans Symbols"/>
              <a:buNone/>
            </a:pPr>
            <a:r>
              <a:rPr lang="en-US" sz="1200" b="1" i="0" dirty="0">
                <a:latin typeface="Arial"/>
                <a:ea typeface="Arial"/>
                <a:cs typeface="Arial"/>
                <a:sym typeface="Arial"/>
              </a:rPr>
              <a:t>Exemplos de respostas</a:t>
            </a:r>
            <a:r>
              <a:rPr lang="en-US" sz="1200" b="0" i="1" dirty="0">
                <a:latin typeface="Arial"/>
                <a:ea typeface="Arial"/>
                <a:cs typeface="Arial"/>
                <a:sym typeface="Arial"/>
              </a:rPr>
              <a:t>:</a:t>
            </a:r>
            <a:endParaRPr dirty="0"/>
          </a:p>
          <a:p>
            <a:pPr marL="914400" marR="0" lvl="2" indent="-182880" algn="l" rtl="0">
              <a:lnSpc>
                <a:spcPct val="115000"/>
              </a:lnSpc>
              <a:spcBef>
                <a:spcPts val="1200"/>
              </a:spcBef>
              <a:spcAft>
                <a:spcPts val="0"/>
              </a:spcAft>
              <a:buClr>
                <a:schemeClr val="dk1"/>
              </a:buClr>
              <a:buSzPts val="1200"/>
              <a:buFont typeface="Courier New" panose="02070309020205020404" pitchFamily="49" charset="0"/>
              <a:buChar char="o"/>
            </a:pPr>
            <a:r>
              <a:rPr lang="en-US" sz="1200" b="1" i="1" u="none" dirty="0">
                <a:latin typeface="Arial"/>
                <a:ea typeface="Arial"/>
                <a:cs typeface="Arial"/>
                <a:sym typeface="Arial"/>
              </a:rPr>
              <a:t>Informações de identificação </a:t>
            </a:r>
            <a:endParaRPr dirty="0"/>
          </a:p>
          <a:p>
            <a:pPr marL="1371600" marR="0" lvl="3" indent="-182880" algn="l" rtl="0">
              <a:lnSpc>
                <a:spcPct val="115000"/>
              </a:lnSpc>
              <a:spcBef>
                <a:spcPts val="1200"/>
              </a:spcBef>
              <a:spcAft>
                <a:spcPts val="0"/>
              </a:spcAft>
              <a:buClr>
                <a:schemeClr val="dk1"/>
              </a:buClr>
              <a:buSzPts val="1200"/>
              <a:buFont typeface="Arial" panose="020B0604020202020204" pitchFamily="34" charset="0"/>
              <a:buChar char="•"/>
            </a:pPr>
            <a:r>
              <a:rPr lang="en-US" sz="1200" b="0" i="1" u="none" dirty="0">
                <a:latin typeface="Arial"/>
                <a:ea typeface="Arial"/>
                <a:cs typeface="Arial"/>
                <a:sym typeface="Arial"/>
              </a:rPr>
              <a:t>Humanos: nome, endereço, número de telefone </a:t>
            </a:r>
            <a:endParaRPr dirty="0"/>
          </a:p>
          <a:p>
            <a:pPr marL="1371600" marR="0" lvl="3" indent="-182880" algn="l" rtl="0">
              <a:lnSpc>
                <a:spcPct val="115000"/>
              </a:lnSpc>
              <a:spcBef>
                <a:spcPts val="1200"/>
              </a:spcBef>
              <a:spcAft>
                <a:spcPts val="0"/>
              </a:spcAft>
              <a:buClr>
                <a:schemeClr val="dk1"/>
              </a:buClr>
              <a:buSzPts val="1200"/>
              <a:buFont typeface="Arial" panose="020B0604020202020204" pitchFamily="34" charset="0"/>
              <a:buChar char="•"/>
            </a:pPr>
            <a:r>
              <a:rPr lang="en-US" sz="1200" b="0" i="1" u="none" dirty="0">
                <a:latin typeface="Arial"/>
                <a:ea typeface="Arial"/>
                <a:cs typeface="Arial"/>
                <a:sym typeface="Arial"/>
              </a:rPr>
              <a:t>Animais: Número de identificação, nome do proprietário</a:t>
            </a:r>
            <a:endParaRPr dirty="0"/>
          </a:p>
          <a:p>
            <a:pPr marL="1371600" marR="0" lvl="3" indent="-182880" algn="l" rtl="0">
              <a:lnSpc>
                <a:spcPct val="115000"/>
              </a:lnSpc>
              <a:spcBef>
                <a:spcPts val="1200"/>
              </a:spcBef>
              <a:spcAft>
                <a:spcPts val="0"/>
              </a:spcAft>
              <a:buClr>
                <a:schemeClr val="dk1"/>
              </a:buClr>
              <a:buSzPts val="1200"/>
              <a:buFont typeface="Arial" panose="020B0604020202020204" pitchFamily="34" charset="0"/>
              <a:buChar char="•"/>
            </a:pPr>
            <a:r>
              <a:rPr lang="en-US" sz="1200" b="0" i="1" u="none" dirty="0">
                <a:latin typeface="Arial"/>
                <a:ea typeface="Arial"/>
                <a:cs typeface="Arial"/>
                <a:sym typeface="Arial"/>
              </a:rPr>
              <a:t>Ambiente: número do lote, coordenadas GPS</a:t>
            </a:r>
            <a:endParaRPr dirty="0"/>
          </a:p>
          <a:p>
            <a:pPr marL="914400" marR="0" lvl="2" indent="-182880" algn="l" rtl="0">
              <a:lnSpc>
                <a:spcPct val="115000"/>
              </a:lnSpc>
              <a:spcBef>
                <a:spcPts val="1200"/>
              </a:spcBef>
              <a:spcAft>
                <a:spcPts val="0"/>
              </a:spcAft>
              <a:buClr>
                <a:schemeClr val="dk1"/>
              </a:buClr>
              <a:buSzPts val="1200"/>
              <a:buFont typeface="Courier New" panose="02070309020205020404" pitchFamily="49" charset="0"/>
              <a:buChar char="o"/>
            </a:pPr>
            <a:r>
              <a:rPr lang="en-US" sz="1200" b="1" i="1" u="none" dirty="0">
                <a:latin typeface="Arial"/>
                <a:ea typeface="Arial"/>
                <a:cs typeface="Arial"/>
                <a:sym typeface="Arial"/>
              </a:rPr>
              <a:t>Informações demográficas</a:t>
            </a:r>
            <a:endParaRPr dirty="0"/>
          </a:p>
          <a:p>
            <a:pPr marL="1371600" marR="0" lvl="3" indent="-182880" algn="l" rtl="0">
              <a:lnSpc>
                <a:spcPct val="115000"/>
              </a:lnSpc>
              <a:spcBef>
                <a:spcPts val="1200"/>
              </a:spcBef>
              <a:spcAft>
                <a:spcPts val="0"/>
              </a:spcAft>
              <a:buClr>
                <a:schemeClr val="dk1"/>
              </a:buClr>
              <a:buSzPts val="1200"/>
              <a:buFont typeface="Arial" panose="020B0604020202020204" pitchFamily="34" charset="0"/>
              <a:buChar char="•"/>
            </a:pPr>
            <a:r>
              <a:rPr lang="en-US" sz="1200" b="0" i="1" u="none" dirty="0">
                <a:latin typeface="Arial"/>
                <a:ea typeface="Arial"/>
                <a:cs typeface="Arial"/>
                <a:sym typeface="Arial"/>
              </a:rPr>
              <a:t>Humanos: idade, sexo, profissão, estado civil</a:t>
            </a:r>
            <a:endParaRPr dirty="0"/>
          </a:p>
          <a:p>
            <a:pPr marL="1371600" marR="0" lvl="3" indent="-182880" algn="l" rtl="0">
              <a:lnSpc>
                <a:spcPct val="115000"/>
              </a:lnSpc>
              <a:spcBef>
                <a:spcPts val="1200"/>
              </a:spcBef>
              <a:spcAft>
                <a:spcPts val="0"/>
              </a:spcAft>
              <a:buClr>
                <a:schemeClr val="dk1"/>
              </a:buClr>
              <a:buSzPts val="1200"/>
              <a:buFont typeface="Arial" panose="020B0604020202020204" pitchFamily="34" charset="0"/>
              <a:buChar char="•"/>
            </a:pPr>
            <a:r>
              <a:rPr lang="en-US" sz="1200" b="0" i="1" u="none" dirty="0">
                <a:latin typeface="Arial"/>
                <a:ea typeface="Arial"/>
                <a:cs typeface="Arial"/>
                <a:sym typeface="Arial"/>
              </a:rPr>
              <a:t>Animais: espécie, raça, objetivo (por exemplo, poedeiras versus frangos de carne), idade (adultos versus jovens)</a:t>
            </a:r>
            <a:endParaRPr dirty="0"/>
          </a:p>
          <a:p>
            <a:pPr marL="914400" marR="0" lvl="2" indent="-182880" algn="l" rtl="0">
              <a:lnSpc>
                <a:spcPct val="115000"/>
              </a:lnSpc>
              <a:spcBef>
                <a:spcPts val="1200"/>
              </a:spcBef>
              <a:spcAft>
                <a:spcPts val="0"/>
              </a:spcAft>
              <a:buClr>
                <a:schemeClr val="dk1"/>
              </a:buClr>
              <a:buSzPts val="1200"/>
              <a:buFont typeface="Courier New" panose="02070309020205020404" pitchFamily="49" charset="0"/>
              <a:buChar char="o"/>
            </a:pPr>
            <a:r>
              <a:rPr lang="en-US" sz="1200" b="0" i="1" u="none" dirty="0">
                <a:latin typeface="Arial"/>
                <a:ea typeface="Arial"/>
                <a:cs typeface="Arial"/>
                <a:sym typeface="Arial"/>
              </a:rPr>
              <a:t>Informações</a:t>
            </a:r>
            <a:r>
              <a:rPr lang="en-US" sz="1200" b="1" i="1" u="none" dirty="0">
                <a:latin typeface="Arial"/>
                <a:ea typeface="Arial"/>
                <a:cs typeface="Arial"/>
                <a:sym typeface="Arial"/>
              </a:rPr>
              <a:t> clínicas </a:t>
            </a:r>
            <a:endParaRPr dirty="0"/>
          </a:p>
          <a:p>
            <a:pPr marL="1371600" marR="0" lvl="3" indent="-182880" algn="l" rtl="0">
              <a:lnSpc>
                <a:spcPct val="115000"/>
              </a:lnSpc>
              <a:spcBef>
                <a:spcPts val="1200"/>
              </a:spcBef>
              <a:spcAft>
                <a:spcPts val="0"/>
              </a:spcAft>
              <a:buClr>
                <a:schemeClr val="dk1"/>
              </a:buClr>
              <a:buSzPts val="1200"/>
              <a:buFont typeface="Arial" panose="020B0604020202020204" pitchFamily="34" charset="0"/>
              <a:buChar char="•"/>
            </a:pPr>
            <a:r>
              <a:rPr lang="en-US" sz="1200" b="0" i="1" u="none" dirty="0">
                <a:latin typeface="Arial"/>
                <a:ea typeface="Arial"/>
                <a:cs typeface="Arial"/>
                <a:sym typeface="Arial"/>
              </a:rPr>
              <a:t>Diagnóstico, sintomas, data de início, confirmação laboratorial, morto ou vivo</a:t>
            </a:r>
            <a:endParaRPr dirty="0"/>
          </a:p>
          <a:p>
            <a:pPr marL="914400" marR="0" lvl="2" indent="-182880" algn="l" rtl="0">
              <a:lnSpc>
                <a:spcPct val="115000"/>
              </a:lnSpc>
              <a:spcBef>
                <a:spcPts val="1200"/>
              </a:spcBef>
              <a:spcAft>
                <a:spcPts val="0"/>
              </a:spcAft>
              <a:buClr>
                <a:schemeClr val="dk1"/>
              </a:buClr>
              <a:buSzPts val="1200"/>
              <a:buFont typeface="Courier New" panose="02070309020205020404" pitchFamily="49" charset="0"/>
              <a:buChar char="o"/>
            </a:pPr>
            <a:r>
              <a:rPr lang="en-US" sz="1200" b="0" i="1" u="none" dirty="0">
                <a:latin typeface="Arial"/>
                <a:ea typeface="Arial"/>
                <a:cs typeface="Arial"/>
                <a:sym typeface="Arial"/>
              </a:rPr>
              <a:t>Informações sobre</a:t>
            </a:r>
            <a:r>
              <a:rPr lang="en-US" sz="1200" b="1" i="1" u="none" dirty="0">
                <a:latin typeface="Arial"/>
                <a:ea typeface="Arial"/>
                <a:cs typeface="Arial"/>
                <a:sym typeface="Arial"/>
              </a:rPr>
              <a:t> exposição e factores de risco </a:t>
            </a:r>
            <a:endParaRPr dirty="0"/>
          </a:p>
          <a:p>
            <a:pPr marL="1371600" marR="0" lvl="3" indent="-182880" algn="l" rtl="0">
              <a:lnSpc>
                <a:spcPct val="115000"/>
              </a:lnSpc>
              <a:spcBef>
                <a:spcPts val="1200"/>
              </a:spcBef>
              <a:spcAft>
                <a:spcPts val="0"/>
              </a:spcAft>
              <a:buClr>
                <a:srgbClr val="000000"/>
              </a:buClr>
              <a:buSzPts val="1200"/>
              <a:buFont typeface="Arial" panose="020B0604020202020204" pitchFamily="34" charset="0"/>
              <a:buChar char="•"/>
            </a:pPr>
            <a:r>
              <a:rPr lang="en-US" sz="1200" b="0" i="1" u="none" strike="noStrike" dirty="0">
                <a:solidFill>
                  <a:srgbClr val="000000"/>
                </a:solidFill>
                <a:latin typeface="Arial"/>
                <a:ea typeface="Arial"/>
                <a:cs typeface="Arial"/>
                <a:sym typeface="Arial"/>
              </a:rPr>
              <a:t>Estado de vacinação, exposição a uma pessoa com a mesma doença, deslocação para fora da </a:t>
            </a:r>
            <a:r>
              <a:rPr lang="en-US" sz="1200" b="0" i="1" u="none" dirty="0">
                <a:latin typeface="Arial"/>
                <a:ea typeface="Arial"/>
                <a:cs typeface="Arial"/>
                <a:sym typeface="Arial"/>
              </a:rPr>
              <a:t>área </a:t>
            </a:r>
            <a:endParaRPr dirty="0"/>
          </a:p>
          <a:p>
            <a:pPr marL="914400" marR="0" lvl="2" indent="-182880" algn="l" rtl="0">
              <a:lnSpc>
                <a:spcPct val="115000"/>
              </a:lnSpc>
              <a:spcBef>
                <a:spcPts val="1200"/>
              </a:spcBef>
              <a:spcAft>
                <a:spcPts val="0"/>
              </a:spcAft>
              <a:buClr>
                <a:schemeClr val="dk1"/>
              </a:buClr>
              <a:buSzPts val="1200"/>
              <a:buFont typeface="Courier New" panose="02070309020205020404" pitchFamily="49" charset="0"/>
              <a:buChar char="o"/>
            </a:pPr>
            <a:r>
              <a:rPr lang="en-US" sz="1200" b="1" i="1" u="none" dirty="0">
                <a:latin typeface="Arial"/>
                <a:ea typeface="Arial"/>
                <a:cs typeface="Arial"/>
                <a:sym typeface="Arial"/>
              </a:rPr>
              <a:t>Informação do relator</a:t>
            </a:r>
            <a:endParaRPr dirty="0"/>
          </a:p>
          <a:p>
            <a:pPr marL="1371600" marR="0" lvl="3" indent="-182880" algn="l" rtl="0">
              <a:lnSpc>
                <a:spcPct val="115000"/>
              </a:lnSpc>
              <a:spcBef>
                <a:spcPts val="1200"/>
              </a:spcBef>
              <a:spcAft>
                <a:spcPts val="0"/>
              </a:spcAft>
              <a:buClr>
                <a:schemeClr val="dk1"/>
              </a:buClr>
              <a:buSzPts val="1200"/>
              <a:buFont typeface="Arial" panose="020B0604020202020204" pitchFamily="34" charset="0"/>
              <a:buChar char="•"/>
            </a:pPr>
            <a:r>
              <a:rPr lang="en-US" sz="1200" b="0" i="1" u="none" dirty="0">
                <a:latin typeface="Arial"/>
                <a:ea typeface="Arial"/>
                <a:cs typeface="Arial"/>
                <a:sym typeface="Arial"/>
              </a:rPr>
              <a:t>Nome e cargo da pessoa que preencheu o formulário, data</a:t>
            </a:r>
            <a:endParaRPr dirty="0"/>
          </a:p>
          <a:p>
            <a:pPr marL="914400" marR="0" lvl="2" indent="-182880" algn="l" rtl="0">
              <a:lnSpc>
                <a:spcPct val="115000"/>
              </a:lnSpc>
              <a:spcBef>
                <a:spcPts val="1200"/>
              </a:spcBef>
              <a:spcAft>
                <a:spcPts val="0"/>
              </a:spcAft>
              <a:buClr>
                <a:schemeClr val="dk1"/>
              </a:buClr>
              <a:buSzPts val="1200"/>
              <a:buFont typeface="Courier New" panose="02070309020205020404" pitchFamily="49" charset="0"/>
              <a:buChar char="o"/>
            </a:pPr>
            <a:r>
              <a:rPr lang="en-US" sz="1200" b="1" i="1" u="none" dirty="0">
                <a:latin typeface="Arial"/>
                <a:ea typeface="Arial"/>
                <a:cs typeface="Arial"/>
                <a:sym typeface="Arial"/>
              </a:rPr>
              <a:t>Contactos e outras pessoas potencialmente expostas</a:t>
            </a:r>
            <a:endParaRPr dirty="0"/>
          </a:p>
          <a:p>
            <a:pPr marL="1371600" marR="0" lvl="3" indent="-182880" algn="l" rtl="0">
              <a:lnSpc>
                <a:spcPct val="115000"/>
              </a:lnSpc>
              <a:spcBef>
                <a:spcPts val="1200"/>
              </a:spcBef>
              <a:spcAft>
                <a:spcPts val="0"/>
              </a:spcAft>
              <a:buClr>
                <a:schemeClr val="dk1"/>
              </a:buClr>
              <a:buSzPts val="1200"/>
              <a:buFont typeface="Arial" panose="020B0604020202020204" pitchFamily="34" charset="0"/>
              <a:buChar char="•"/>
            </a:pPr>
            <a:r>
              <a:rPr lang="en-US" sz="1200" b="0" i="1" u="none" dirty="0">
                <a:latin typeface="Arial"/>
                <a:ea typeface="Arial"/>
                <a:cs typeface="Arial"/>
                <a:sym typeface="Arial"/>
              </a:rPr>
              <a:t>Humanos: membros do agregado familiar, prestadores de cuidados</a:t>
            </a:r>
            <a:endParaRPr dirty="0"/>
          </a:p>
          <a:p>
            <a:pPr marL="1371600" marR="0" lvl="3" indent="-182880" algn="l" rtl="0">
              <a:lnSpc>
                <a:spcPct val="115000"/>
              </a:lnSpc>
              <a:spcBef>
                <a:spcPts val="1200"/>
              </a:spcBef>
              <a:spcAft>
                <a:spcPts val="0"/>
              </a:spcAft>
              <a:buClr>
                <a:schemeClr val="dk1"/>
              </a:buClr>
              <a:buSzPts val="1200"/>
              <a:buFont typeface="Arial" panose="020B0604020202020204" pitchFamily="34" charset="0"/>
              <a:buChar char="•"/>
            </a:pPr>
            <a:r>
              <a:rPr lang="en-US" sz="1200" b="0" i="1" u="none" dirty="0">
                <a:latin typeface="Arial"/>
                <a:ea typeface="Arial"/>
                <a:cs typeface="Arial"/>
                <a:sym typeface="Arial"/>
              </a:rPr>
              <a:t>Animais/animais: outros efectivos ou animais que tenham sido expostos</a:t>
            </a:r>
            <a:endParaRPr dirty="0"/>
          </a:p>
          <a:p>
            <a:pPr marL="0" marR="0" lvl="0" indent="0" algn="l" rtl="0">
              <a:lnSpc>
                <a:spcPct val="100000"/>
              </a:lnSpc>
              <a:spcBef>
                <a:spcPts val="2400"/>
              </a:spcBef>
              <a:spcAft>
                <a:spcPts val="0"/>
              </a:spcAft>
              <a:buClr>
                <a:schemeClr val="dk1"/>
              </a:buClr>
              <a:buSzPts val="1200"/>
              <a:buFont typeface="Noto Sans Symbols"/>
              <a:buNone/>
            </a:pPr>
            <a:endParaRPr sz="1200" b="0" i="1" u="none" strike="noStrike" dirty="0">
              <a:solidFill>
                <a:srgbClr val="000000"/>
              </a:solidFill>
              <a:latin typeface="Arial"/>
              <a:ea typeface="Arial"/>
              <a:cs typeface="Arial"/>
              <a:sym typeface="Arial"/>
            </a:endParaRPr>
          </a:p>
          <a:p>
            <a:pPr marL="171450" marR="0" lvl="0" indent="-171450" algn="l" rtl="0">
              <a:lnSpc>
                <a:spcPct val="115000"/>
              </a:lnSpc>
              <a:spcBef>
                <a:spcPts val="0"/>
              </a:spcBef>
              <a:spcAft>
                <a:spcPts val="0"/>
              </a:spcAft>
              <a:buClr>
                <a:schemeClr val="dk1"/>
              </a:buClr>
              <a:buSzPts val="1200"/>
              <a:buFont typeface="Noto Sans Symbols"/>
              <a:buChar char="❖"/>
            </a:pPr>
            <a:r>
              <a:rPr lang="en-US" sz="1200" b="1" i="1" dirty="0">
                <a:latin typeface="Arial"/>
                <a:ea typeface="Arial"/>
                <a:cs typeface="Arial"/>
                <a:sym typeface="Arial"/>
              </a:rPr>
              <a:t>Se os participantes derem um bom exemplo, mas não identificarem corretamente a categoria, dê um feedback positivo sobre a boa resposta e explique porque é que ela pertence a outra categoria.</a:t>
            </a:r>
            <a:endParaRPr dirty="0"/>
          </a:p>
          <a:p>
            <a:pPr marL="0" marR="0" lvl="0" indent="0" algn="l" rtl="0">
              <a:lnSpc>
                <a:spcPct val="115000"/>
              </a:lnSpc>
              <a:spcBef>
                <a:spcPts val="1200"/>
              </a:spcBef>
              <a:spcAft>
                <a:spcPts val="0"/>
              </a:spcAft>
              <a:buNone/>
            </a:pPr>
            <a:endParaRPr sz="1800" dirty="0">
              <a:latin typeface="Times New Roman"/>
              <a:ea typeface="Times New Roman"/>
              <a:cs typeface="Times New Roman"/>
              <a:sym typeface="Times New Roman"/>
            </a:endParaRPr>
          </a:p>
        </p:txBody>
      </p:sp>
      <p:sp>
        <p:nvSpPr>
          <p:cNvPr id="448" name="Google Shape;448;p33:notes"/>
          <p:cNvSpPr txBox="1">
            <a:spLocks noGrp="1"/>
          </p:cNvSpPr>
          <p:nvPr>
            <p:ph type="sldNum" idx="12"/>
          </p:nvPr>
        </p:nvSpPr>
        <p:spPr>
          <a:xfrm>
            <a:off x="3970938" y="8829967"/>
            <a:ext cx="3037840" cy="464820"/>
          </a:xfrm>
          <a:prstGeom prst="rect">
            <a:avLst/>
          </a:prstGeom>
          <a:noFill/>
          <a:ln>
            <a:noFill/>
          </a:ln>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US"/>
              <a:t>35</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Arial (Body)"/>
                <a:cs typeface="Arial" panose="020B0604020202020204" pitchFamily="34" charset="0"/>
              </a:rPr>
              <a:t>Notas do instrutor:</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1" u="sng" dirty="0">
              <a:solidFill>
                <a:srgbClr val="00810B"/>
              </a:solidFill>
              <a:latin typeface="Arial (Body)"/>
              <a:ea typeface="MS PGothic" panose="020B0600070205080204" pitchFamily="34" charset="-128"/>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fr-FR" sz="1200" b="1" i="0" u="sng" dirty="0">
                <a:solidFill>
                  <a:srgbClr val="00810B"/>
                </a:solidFill>
                <a:latin typeface="Arial (Body)"/>
                <a:ea typeface="MS PGothic" panose="020B0600070205080204" pitchFamily="34" charset="-128"/>
                <a:cs typeface="Arial" panose="020B0604020202020204" pitchFamily="34" charset="0"/>
              </a:rPr>
              <a:t>Peça aos</a:t>
            </a:r>
            <a:r>
              <a:rPr lang="fr-FR" sz="1200" b="1" i="0" u="none" dirty="0">
                <a:solidFill>
                  <a:srgbClr val="00810B"/>
                </a:solidFill>
                <a:latin typeface="Arial (Body)"/>
                <a:ea typeface="MS PGothic" panose="020B0600070205080204" pitchFamily="34" charset="-128"/>
                <a:cs typeface="Arial" panose="020B0604020202020204" pitchFamily="34" charset="0"/>
              </a:rPr>
              <a:t> </a:t>
            </a:r>
            <a:r>
              <a:rPr lang="fr-FR" sz="1200" b="0" i="0" u="none" dirty="0">
                <a:solidFill>
                  <a:srgbClr val="00810B"/>
                </a:solidFill>
                <a:latin typeface="Arial (Body)"/>
                <a:ea typeface="MS PGothic" panose="020B0600070205080204" pitchFamily="34" charset="-128"/>
                <a:cs typeface="Arial" panose="020B0604020202020204" pitchFamily="34" charset="0"/>
              </a:rPr>
              <a:t>participantes para entregarem o seu </a:t>
            </a:r>
            <a:r>
              <a:rPr lang="en-US" sz="1200" b="0" i="0" u="none" dirty="0">
                <a:latin typeface="Arial (Body)"/>
                <a:ea typeface="MS PGothic" panose="020B0600070205080204" pitchFamily="34" charset="-128"/>
                <a:cs typeface="Arial" panose="020B0604020202020204" pitchFamily="34" charset="0"/>
              </a:rPr>
              <a:t>"Livro de Exercícios do Participante" no exercício intitulado: </a:t>
            </a:r>
            <a:r>
              <a:rPr lang="en-US" sz="1200" b="1" i="0" u="none" dirty="0">
                <a:latin typeface="Arial (Body)"/>
                <a:ea typeface="MS PGothic" panose="020B0600070205080204" pitchFamily="34" charset="-128"/>
                <a:cs typeface="Arial" panose="020B0604020202020204" pitchFamily="34" charset="0"/>
              </a:rPr>
              <a:t>Formulário de Relatório de Caso Humano.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1" i="0" dirty="0">
              <a:latin typeface="Arial (Body)"/>
              <a:ea typeface="MS PGothic" panose="020B0600070205080204" pitchFamily="34" charset="-128"/>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en-US" sz="1200" b="1" i="0" dirty="0">
                <a:latin typeface="Arial (Body)"/>
                <a:ea typeface="MS PGothic" panose="020B0600070205080204" pitchFamily="34" charset="-128"/>
                <a:cs typeface="Arial" panose="020B0604020202020204" pitchFamily="34" charset="0"/>
              </a:rPr>
              <a:t>Tempo total: 30 minutos </a:t>
            </a:r>
          </a:p>
          <a:p>
            <a:pPr marL="457200" marR="0" lvl="1"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US" sz="1200" b="1" i="0" dirty="0">
                <a:latin typeface="Arial (Body)"/>
                <a:ea typeface="MS PGothic" panose="020B0600070205080204" pitchFamily="34" charset="-128"/>
                <a:cs typeface="Arial" panose="020B0604020202020204" pitchFamily="34" charset="0"/>
              </a:rPr>
              <a:t>Parte 1 - Trabalho de grupo (</a:t>
            </a:r>
            <a:r>
              <a:rPr lang="en-US" sz="1200" b="1" i="1" dirty="0">
                <a:latin typeface="Arial (Body)"/>
                <a:ea typeface="MS PGothic" panose="020B0600070205080204" pitchFamily="34" charset="-128"/>
                <a:cs typeface="Arial" panose="020B0604020202020204" pitchFamily="34" charset="0"/>
              </a:rPr>
              <a:t>15 minutos</a:t>
            </a:r>
            <a:r>
              <a:rPr lang="en-US" sz="1200" b="1" i="0" dirty="0">
                <a:latin typeface="Arial (Body)"/>
                <a:ea typeface="MS PGothic" panose="020B0600070205080204" pitchFamily="34" charset="-128"/>
                <a:cs typeface="Arial" panose="020B0604020202020204" pitchFamily="34" charset="0"/>
              </a:rPr>
              <a:t>)</a:t>
            </a:r>
          </a:p>
          <a:p>
            <a:pPr marL="1143000" lvl="2" indent="-228600" rtl="0" fontAlgn="base">
              <a:spcBef>
                <a:spcPts val="1200"/>
              </a:spcBef>
              <a:spcAft>
                <a:spcPts val="0"/>
              </a:spcAft>
              <a:buFont typeface="+mj-lt"/>
              <a:buAutoNum type="arabicPeriod"/>
            </a:pPr>
            <a:r>
              <a:rPr lang="en-US" sz="1200" b="1" i="0" u="none" strike="noStrike" dirty="0">
                <a:solidFill>
                  <a:srgbClr val="000000"/>
                </a:solidFill>
                <a:effectLst/>
                <a:latin typeface="Arial (Body)"/>
                <a:cs typeface="Arial" panose="020B0604020202020204" pitchFamily="34" charset="0"/>
              </a:rPr>
              <a:t>Dividir os participantes em pares ou pequenos grupos, consoante o número de participantes.</a:t>
            </a:r>
          </a:p>
          <a:p>
            <a:pPr marL="1143000" lvl="2" indent="-228600" rtl="0" fontAlgn="base">
              <a:spcBef>
                <a:spcPts val="1200"/>
              </a:spcBef>
              <a:spcAft>
                <a:spcPts val="0"/>
              </a:spcAft>
              <a:buFont typeface="+mj-lt"/>
              <a:buAutoNum type="arabicPeriod"/>
            </a:pPr>
            <a:r>
              <a:rPr lang="en-US" sz="1200" b="1" i="0" u="none" strike="noStrike" dirty="0">
                <a:solidFill>
                  <a:srgbClr val="000000"/>
                </a:solidFill>
                <a:effectLst/>
                <a:latin typeface="Arial (Body)"/>
                <a:cs typeface="Arial" panose="020B0604020202020204" pitchFamily="34" charset="0"/>
              </a:rPr>
              <a:t>Instrua cada grupo a ler o cenário e a responder às perguntas correspondentes.</a:t>
            </a:r>
          </a:p>
          <a:p>
            <a:pPr marL="742950" lvl="1" indent="-285750" rtl="0" fontAlgn="base">
              <a:spcBef>
                <a:spcPts val="1200"/>
              </a:spcBef>
              <a:spcAft>
                <a:spcPts val="0"/>
              </a:spcAft>
              <a:buFont typeface="Arial" panose="020B0604020202020204" pitchFamily="34" charset="0"/>
              <a:buChar char="•"/>
            </a:pPr>
            <a:endParaRPr lang="en-US" sz="1200" b="1" i="0" u="none" strike="noStrike" dirty="0">
              <a:solidFill>
                <a:schemeClr val="tx1"/>
              </a:solidFill>
              <a:effectLst/>
              <a:latin typeface="Arial (Body)"/>
              <a:cs typeface="Arial" panose="020B0604020202020204" pitchFamily="34" charset="0"/>
            </a:endParaRPr>
          </a:p>
          <a:p>
            <a:pPr marL="457200" lvl="1" indent="0" rtl="0" fontAlgn="base">
              <a:spcBef>
                <a:spcPts val="1200"/>
              </a:spcBef>
              <a:spcAft>
                <a:spcPts val="0"/>
              </a:spcAft>
              <a:buFont typeface="Arial" panose="020B0604020202020204" pitchFamily="34" charset="0"/>
              <a:buNone/>
            </a:pPr>
            <a:r>
              <a:rPr lang="en-US" sz="1200" b="1" i="0" u="none" strike="noStrike" dirty="0">
                <a:solidFill>
                  <a:schemeClr val="tx1"/>
                </a:solidFill>
                <a:effectLst/>
                <a:latin typeface="Arial (Body)"/>
                <a:cs typeface="Arial" panose="020B0604020202020204" pitchFamily="34" charset="0"/>
              </a:rPr>
              <a:t>Parte 2 - Debate (</a:t>
            </a:r>
            <a:r>
              <a:rPr lang="en-US" sz="1200" b="1" i="1" u="none" strike="noStrike" dirty="0">
                <a:solidFill>
                  <a:schemeClr val="tx1"/>
                </a:solidFill>
                <a:effectLst/>
                <a:latin typeface="Arial (Body)"/>
                <a:cs typeface="Arial" panose="020B0604020202020204" pitchFamily="34" charset="0"/>
              </a:rPr>
              <a:t>15 minutos</a:t>
            </a:r>
            <a:r>
              <a:rPr lang="en-US" sz="1200" b="1" i="0" u="none" strike="noStrike" dirty="0">
                <a:solidFill>
                  <a:schemeClr val="tx1"/>
                </a:solidFill>
                <a:effectLst/>
                <a:latin typeface="Arial (Body)"/>
                <a:cs typeface="Arial" panose="020B0604020202020204" pitchFamily="34" charset="0"/>
              </a:rPr>
              <a:t>)</a:t>
            </a:r>
          </a:p>
          <a:p>
            <a:pPr marL="1143000" lvl="2" indent="-228600" rtl="0" fontAlgn="base">
              <a:spcBef>
                <a:spcPts val="1200"/>
              </a:spcBef>
              <a:spcAft>
                <a:spcPts val="0"/>
              </a:spcAft>
              <a:buFont typeface="+mj-lt"/>
              <a:buAutoNum type="arabicPeriod"/>
            </a:pPr>
            <a:r>
              <a:rPr lang="en-US" sz="1200" b="1" i="0" u="none" strike="noStrike" dirty="0">
                <a:solidFill>
                  <a:schemeClr val="tx1"/>
                </a:solidFill>
                <a:effectLst/>
                <a:latin typeface="Arial (Body)"/>
                <a:cs typeface="Arial" panose="020B0604020202020204" pitchFamily="34" charset="0"/>
              </a:rPr>
              <a:t>Volte a reunir-se para discutir as respostas.</a:t>
            </a:r>
          </a:p>
          <a:p>
            <a:pPr lvl="1"/>
            <a:br>
              <a:rPr lang="en-US" b="1" i="0" dirty="0">
                <a:latin typeface="Arial (Body)"/>
                <a:cs typeface="Arial" panose="020B0604020202020204" pitchFamily="34" charset="0"/>
              </a:rPr>
            </a:br>
            <a:endParaRPr lang="en-US" b="1" i="0" dirty="0">
              <a:latin typeface="Arial (Body)"/>
              <a:cs typeface="Arial" panose="020B0604020202020204" pitchFamily="34" charset="0"/>
            </a:endParaRPr>
          </a:p>
        </p:txBody>
      </p:sp>
      <p:sp>
        <p:nvSpPr>
          <p:cNvPr id="4" name="Slide Number Placeholder 3"/>
          <p:cNvSpPr>
            <a:spLocks noGrp="1"/>
          </p:cNvSpPr>
          <p:nvPr>
            <p:ph type="sldNum" sz="quarter" idx="5"/>
          </p:nvPr>
        </p:nvSpPr>
        <p:spPr/>
        <p:txBody>
          <a:bodyPr/>
          <a:lstStyle/>
          <a:p>
            <a:fld id="{2EB32458-B0FD-4E0D-A69A-149897CA0BBB}" type="slidenum">
              <a:rPr lang="en-US" smtClean="0"/>
              <a:t>36</a:t>
            </a:fld>
            <a:endParaRPr lang="en-US"/>
          </a:p>
        </p:txBody>
      </p:sp>
    </p:spTree>
    <p:extLst>
      <p:ext uri="{BB962C8B-B14F-4D97-AF65-F5344CB8AC3E}">
        <p14:creationId xmlns:p14="http://schemas.microsoft.com/office/powerpoint/2010/main" val="255516334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err="1">
                <a:latin typeface="Arial (Body)"/>
                <a:cs typeface="Arial" panose="020B0604020202020204" pitchFamily="34" charset="0"/>
              </a:rPr>
              <a:t>Notas</a:t>
            </a:r>
            <a:r>
              <a:rPr lang="en-US" b="1" dirty="0">
                <a:latin typeface="Arial (Body)"/>
                <a:cs typeface="Arial" panose="020B0604020202020204" pitchFamily="34" charset="0"/>
              </a:rPr>
              <a:t> do </a:t>
            </a:r>
            <a:r>
              <a:rPr lang="en-US" b="1" dirty="0" err="1">
                <a:latin typeface="Arial (Body)"/>
                <a:cs typeface="Arial" panose="020B0604020202020204" pitchFamily="34" charset="0"/>
              </a:rPr>
              <a:t>instrutor</a:t>
            </a:r>
            <a:r>
              <a:rPr lang="en-US" b="1" dirty="0">
                <a:latin typeface="Arial (Body)"/>
                <a:cs typeface="Arial" panose="020B0604020202020204" pitchFamily="34" charset="0"/>
              </a:rPr>
              <a:t>:</a:t>
            </a:r>
          </a:p>
          <a:p>
            <a:endParaRPr lang="en-US" b="1" dirty="0">
              <a:latin typeface="Arial (Body)"/>
              <a:cs typeface="Arial" panose="020B0604020202020204" pitchFamily="34" charset="0"/>
            </a:endParaRPr>
          </a:p>
          <a:p>
            <a:pPr marL="171450" indent="-171450">
              <a:buFont typeface="Wingdings" panose="05000000000000000000" pitchFamily="2" charset="2"/>
              <a:buChar char="§"/>
            </a:pPr>
            <a:r>
              <a:rPr lang="en-US" b="1" i="0" u="sng" dirty="0" err="1">
                <a:latin typeface="Arial (Body)"/>
                <a:cs typeface="Arial" panose="020B0604020202020204" pitchFamily="34" charset="0"/>
              </a:rPr>
              <a:t>Peça</a:t>
            </a:r>
            <a:r>
              <a:rPr lang="en-US" b="1" i="0" u="sng" dirty="0">
                <a:latin typeface="Arial (Body)"/>
                <a:cs typeface="Arial" panose="020B0604020202020204" pitchFamily="34" charset="0"/>
              </a:rPr>
              <a:t> a</a:t>
            </a:r>
            <a:r>
              <a:rPr lang="en-US" b="1" i="0" u="none" dirty="0">
                <a:latin typeface="Arial (Body)"/>
                <a:cs typeface="Arial" panose="020B0604020202020204" pitchFamily="34" charset="0"/>
              </a:rPr>
              <a:t> </a:t>
            </a:r>
            <a:r>
              <a:rPr lang="en-US" b="0" i="0" dirty="0">
                <a:latin typeface="Arial (Body)"/>
                <a:cs typeface="Arial" panose="020B0604020202020204" pitchFamily="34" charset="0"/>
              </a:rPr>
              <a:t>um </a:t>
            </a:r>
            <a:r>
              <a:rPr lang="en-US" b="0" i="0" dirty="0" err="1">
                <a:latin typeface="Arial (Body)"/>
                <a:cs typeface="Arial" panose="020B0604020202020204" pitchFamily="34" charset="0"/>
              </a:rPr>
              <a:t>voluntário</a:t>
            </a:r>
            <a:r>
              <a:rPr lang="en-US" b="0" i="0" dirty="0">
                <a:latin typeface="Arial (Body)"/>
                <a:cs typeface="Arial" panose="020B0604020202020204" pitchFamily="34" charset="0"/>
              </a:rPr>
              <a:t> que </a:t>
            </a:r>
            <a:r>
              <a:rPr lang="en-US" b="0" i="0" dirty="0" err="1">
                <a:latin typeface="Arial (Body)"/>
                <a:cs typeface="Arial" panose="020B0604020202020204" pitchFamily="34" charset="0"/>
              </a:rPr>
              <a:t>dê</a:t>
            </a:r>
            <a:r>
              <a:rPr lang="en-US" b="0" i="0" dirty="0">
                <a:latin typeface="Arial (Body)"/>
                <a:cs typeface="Arial" panose="020B0604020202020204" pitchFamily="34" charset="0"/>
              </a:rPr>
              <a:t> a </a:t>
            </a:r>
            <a:r>
              <a:rPr lang="en-US" b="0" i="0" dirty="0" err="1">
                <a:latin typeface="Arial (Body)"/>
                <a:cs typeface="Arial" panose="020B0604020202020204" pitchFamily="34" charset="0"/>
              </a:rPr>
              <a:t>resposta</a:t>
            </a:r>
            <a:r>
              <a:rPr lang="en-US" b="0" i="0" dirty="0">
                <a:latin typeface="Arial (Body)"/>
                <a:cs typeface="Arial" panose="020B0604020202020204" pitchFamily="34" charset="0"/>
              </a:rPr>
              <a:t> para </a:t>
            </a:r>
            <a:r>
              <a:rPr lang="en-US" b="0" i="0" dirty="0" err="1">
                <a:latin typeface="Arial (Body)"/>
                <a:cs typeface="Arial" panose="020B0604020202020204" pitchFamily="34" charset="0"/>
              </a:rPr>
              <a:t>cada</a:t>
            </a:r>
            <a:r>
              <a:rPr lang="en-US" b="0" i="0" dirty="0">
                <a:latin typeface="Arial (Body)"/>
                <a:cs typeface="Arial" panose="020B0604020202020204" pitchFamily="34" charset="0"/>
              </a:rPr>
              <a:t> </a:t>
            </a:r>
            <a:r>
              <a:rPr lang="en-US" b="0" i="0" dirty="0" err="1">
                <a:latin typeface="Arial (Body)"/>
                <a:cs typeface="Arial" panose="020B0604020202020204" pitchFamily="34" charset="0"/>
              </a:rPr>
              <a:t>linha</a:t>
            </a:r>
            <a:r>
              <a:rPr lang="en-US" b="0" i="0" dirty="0">
                <a:latin typeface="Arial (Body)"/>
                <a:cs typeface="Arial" panose="020B0604020202020204" pitchFamily="34" charset="0"/>
              </a:rPr>
              <a:t>. </a:t>
            </a:r>
            <a:r>
              <a:rPr lang="en-US" b="0" i="0" dirty="0" err="1">
                <a:latin typeface="Arial (Body)"/>
                <a:cs typeface="Arial" panose="020B0604020202020204" pitchFamily="34" charset="0"/>
              </a:rPr>
              <a:t>Depois</a:t>
            </a:r>
            <a:r>
              <a:rPr lang="en-US" b="0" i="0" dirty="0">
                <a:latin typeface="Arial (Body)"/>
                <a:cs typeface="Arial" panose="020B0604020202020204" pitchFamily="34" charset="0"/>
              </a:rPr>
              <a:t> de </a:t>
            </a:r>
            <a:r>
              <a:rPr lang="en-US" b="0" i="0" dirty="0" err="1">
                <a:latin typeface="Arial (Body)"/>
                <a:cs typeface="Arial" panose="020B0604020202020204" pitchFamily="34" charset="0"/>
              </a:rPr>
              <a:t>cada</a:t>
            </a:r>
            <a:r>
              <a:rPr lang="en-US" b="0" i="0" dirty="0">
                <a:latin typeface="Arial (Body)"/>
                <a:cs typeface="Arial" panose="020B0604020202020204" pitchFamily="34" charset="0"/>
              </a:rPr>
              <a:t> </a:t>
            </a:r>
            <a:r>
              <a:rPr lang="en-US" b="0" i="0" dirty="0" err="1">
                <a:latin typeface="Arial (Body)"/>
                <a:cs typeface="Arial" panose="020B0604020202020204" pitchFamily="34" charset="0"/>
              </a:rPr>
              <a:t>voluntário</a:t>
            </a:r>
            <a:r>
              <a:rPr lang="en-US" b="0" i="0" dirty="0">
                <a:latin typeface="Arial (Body)"/>
                <a:cs typeface="Arial" panose="020B0604020202020204" pitchFamily="34" charset="0"/>
              </a:rPr>
              <a:t> </a:t>
            </a:r>
            <a:r>
              <a:rPr lang="en-US" b="0" i="0" dirty="0" err="1">
                <a:latin typeface="Arial (Body)"/>
                <a:cs typeface="Arial" panose="020B0604020202020204" pitchFamily="34" charset="0"/>
              </a:rPr>
              <a:t>dar</a:t>
            </a:r>
            <a:r>
              <a:rPr lang="en-US" b="0" i="0" dirty="0">
                <a:latin typeface="Arial (Body)"/>
                <a:cs typeface="Arial" panose="020B0604020202020204" pitchFamily="34" charset="0"/>
              </a:rPr>
              <a:t> as </a:t>
            </a:r>
            <a:r>
              <a:rPr lang="en-US" b="0" i="0" dirty="0" err="1">
                <a:latin typeface="Arial (Body)"/>
                <a:cs typeface="Arial" panose="020B0604020202020204" pitchFamily="34" charset="0"/>
              </a:rPr>
              <a:t>suas</a:t>
            </a:r>
            <a:r>
              <a:rPr lang="en-US" b="0" i="0" dirty="0">
                <a:latin typeface="Arial (Body)"/>
                <a:cs typeface="Arial" panose="020B0604020202020204" pitchFamily="34" charset="0"/>
              </a:rPr>
              <a:t> </a:t>
            </a:r>
            <a:r>
              <a:rPr lang="en-US" b="0" i="0" dirty="0" err="1">
                <a:latin typeface="Arial (Body)"/>
                <a:cs typeface="Arial" panose="020B0604020202020204" pitchFamily="34" charset="0"/>
              </a:rPr>
              <a:t>respostas</a:t>
            </a:r>
            <a:r>
              <a:rPr lang="en-US" b="1" i="0" dirty="0">
                <a:latin typeface="Arial (Body)"/>
                <a:cs typeface="Arial" panose="020B0604020202020204" pitchFamily="34" charset="0"/>
              </a:rPr>
              <a:t>, &lt;CLICAR x2&gt; </a:t>
            </a:r>
            <a:r>
              <a:rPr lang="en-US" b="0" i="0" dirty="0">
                <a:latin typeface="Arial (Body)"/>
                <a:cs typeface="Arial" panose="020B0604020202020204" pitchFamily="34" charset="0"/>
              </a:rPr>
              <a:t>para </a:t>
            </a:r>
            <a:r>
              <a:rPr lang="en-US" b="0" i="0" dirty="0" err="1">
                <a:latin typeface="Arial (Body)"/>
                <a:cs typeface="Arial" panose="020B0604020202020204" pitchFamily="34" charset="0"/>
              </a:rPr>
              <a:t>revelar</a:t>
            </a:r>
            <a:r>
              <a:rPr lang="en-US" b="0" i="0" dirty="0">
                <a:latin typeface="Arial (Body)"/>
                <a:cs typeface="Arial" panose="020B0604020202020204" pitchFamily="34" charset="0"/>
              </a:rPr>
              <a:t> as </a:t>
            </a:r>
            <a:r>
              <a:rPr lang="en-US" b="0" i="0" dirty="0" err="1">
                <a:latin typeface="Arial (Body)"/>
                <a:cs typeface="Arial" panose="020B0604020202020204" pitchFamily="34" charset="0"/>
              </a:rPr>
              <a:t>respostas</a:t>
            </a:r>
            <a:r>
              <a:rPr lang="en-US" b="0" i="0" dirty="0">
                <a:latin typeface="Arial (Body)"/>
                <a:cs typeface="Arial" panose="020B0604020202020204" pitchFamily="34" charset="0"/>
              </a:rPr>
              <a:t> </a:t>
            </a:r>
            <a:r>
              <a:rPr lang="en-US" b="0" i="0" dirty="0" err="1">
                <a:latin typeface="Arial (Body)"/>
                <a:cs typeface="Arial" panose="020B0604020202020204" pitchFamily="34" charset="0"/>
              </a:rPr>
              <a:t>corretas</a:t>
            </a:r>
            <a:r>
              <a:rPr lang="en-US" b="0" i="0" dirty="0">
                <a:latin typeface="Arial (Body)"/>
                <a:cs typeface="Arial" panose="020B0604020202020204" pitchFamily="34" charset="0"/>
              </a:rPr>
              <a:t>.</a:t>
            </a:r>
          </a:p>
          <a:p>
            <a:pPr marL="171450" indent="-171450">
              <a:buFont typeface="Wingdings" panose="05000000000000000000" pitchFamily="2" charset="2"/>
              <a:buChar char="§"/>
            </a:pPr>
            <a:endParaRPr lang="en-US" b="0" i="0" dirty="0">
              <a:latin typeface="Arial (Body)"/>
              <a:cs typeface="Arial" panose="020B0604020202020204" pitchFamily="34" charset="0"/>
            </a:endParaRPr>
          </a:p>
          <a:p>
            <a:pPr marL="171450" indent="-171450">
              <a:buFont typeface="Wingdings" panose="05000000000000000000" pitchFamily="2" charset="2"/>
              <a:buChar char="§"/>
            </a:pPr>
            <a:r>
              <a:rPr lang="en-US" b="1" i="0" u="sng" dirty="0" err="1">
                <a:latin typeface="Arial (Body)"/>
                <a:cs typeface="Arial" panose="020B0604020202020204" pitchFamily="34" charset="0"/>
              </a:rPr>
              <a:t>Repetir</a:t>
            </a:r>
            <a:r>
              <a:rPr lang="en-US" b="1" i="0" u="none" dirty="0">
                <a:latin typeface="Arial (Body)"/>
                <a:cs typeface="Arial" panose="020B0604020202020204" pitchFamily="34" charset="0"/>
              </a:rPr>
              <a:t> </a:t>
            </a:r>
            <a:r>
              <a:rPr lang="en-US" b="0" i="0" dirty="0">
                <a:latin typeface="Arial (Body)"/>
                <a:cs typeface="Arial" panose="020B0604020202020204" pitchFamily="34" charset="0"/>
              </a:rPr>
              <a:t>para </a:t>
            </a:r>
            <a:r>
              <a:rPr lang="en-US" b="0" i="0" dirty="0" err="1">
                <a:latin typeface="Arial (Body)"/>
                <a:cs typeface="Arial" panose="020B0604020202020204" pitchFamily="34" charset="0"/>
              </a:rPr>
              <a:t>cada</a:t>
            </a:r>
            <a:r>
              <a:rPr lang="en-US" b="0" i="0" dirty="0">
                <a:latin typeface="Arial (Body)"/>
                <a:cs typeface="Arial" panose="020B0604020202020204" pitchFamily="34" charset="0"/>
              </a:rPr>
              <a:t> </a:t>
            </a:r>
            <a:r>
              <a:rPr lang="en-US" b="0" i="0" dirty="0" err="1">
                <a:latin typeface="Arial (Body)"/>
                <a:cs typeface="Arial" panose="020B0604020202020204" pitchFamily="34" charset="0"/>
              </a:rPr>
              <a:t>linha</a:t>
            </a:r>
            <a:r>
              <a:rPr lang="en-US" b="0" i="0" dirty="0">
                <a:latin typeface="Arial (Body)"/>
                <a:cs typeface="Arial" panose="020B0604020202020204" pitchFamily="34" charset="0"/>
              </a:rPr>
              <a:t> da </a:t>
            </a:r>
            <a:r>
              <a:rPr lang="en-US" b="0" i="0" dirty="0" err="1">
                <a:latin typeface="Arial (Body)"/>
                <a:cs typeface="Arial" panose="020B0604020202020204" pitchFamily="34" charset="0"/>
              </a:rPr>
              <a:t>tabela</a:t>
            </a:r>
            <a:r>
              <a:rPr lang="en-US" b="0" i="0" dirty="0">
                <a:latin typeface="Arial (Body)"/>
                <a:cs typeface="Arial" panose="020B0604020202020204" pitchFamily="34" charset="0"/>
              </a:rPr>
              <a:t>. </a:t>
            </a:r>
            <a:r>
              <a:rPr lang="en-US" b="1" i="0" dirty="0">
                <a:latin typeface="Arial (Body)"/>
                <a:cs typeface="Arial" panose="020B0604020202020204" pitchFamily="34" charset="0"/>
              </a:rPr>
              <a:t>&lt;CLICAR x14&gt;</a:t>
            </a:r>
            <a:endParaRPr lang="en-US" b="0" i="0" dirty="0">
              <a:latin typeface="Arial (Body)"/>
              <a:cs typeface="Arial" panose="020B0604020202020204" pitchFamily="34" charset="0"/>
            </a:endParaRPr>
          </a:p>
        </p:txBody>
      </p:sp>
      <p:sp>
        <p:nvSpPr>
          <p:cNvPr id="4" name="Slide Number Placeholder 3"/>
          <p:cNvSpPr>
            <a:spLocks noGrp="1"/>
          </p:cNvSpPr>
          <p:nvPr>
            <p:ph type="sldNum" sz="quarter" idx="5"/>
          </p:nvPr>
        </p:nvSpPr>
        <p:spPr/>
        <p:txBody>
          <a:bodyPr/>
          <a:lstStyle/>
          <a:p>
            <a:fld id="{2EB32458-B0FD-4E0D-A69A-149897CA0BBB}" type="slidenum">
              <a:rPr lang="en-US" smtClean="0"/>
              <a:t>37</a:t>
            </a:fld>
            <a:endParaRPr lang="en-US"/>
          </a:p>
        </p:txBody>
      </p:sp>
    </p:spTree>
    <p:extLst>
      <p:ext uri="{BB962C8B-B14F-4D97-AF65-F5344CB8AC3E}">
        <p14:creationId xmlns:p14="http://schemas.microsoft.com/office/powerpoint/2010/main" val="112807692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err="1">
                <a:latin typeface="Arial (Body)"/>
                <a:cs typeface="Arial" panose="020B0604020202020204" pitchFamily="34" charset="0"/>
              </a:rPr>
              <a:t>Notas</a:t>
            </a:r>
            <a:r>
              <a:rPr lang="en-US" b="1" dirty="0">
                <a:latin typeface="Arial (Body)"/>
                <a:cs typeface="Arial" panose="020B0604020202020204" pitchFamily="34" charset="0"/>
              </a:rPr>
              <a:t> do </a:t>
            </a:r>
            <a:r>
              <a:rPr lang="en-US" b="1" dirty="0" err="1">
                <a:latin typeface="Arial (Body)"/>
                <a:cs typeface="Arial" panose="020B0604020202020204" pitchFamily="34" charset="0"/>
              </a:rPr>
              <a:t>instrutor</a:t>
            </a:r>
            <a:r>
              <a:rPr lang="en-US" b="1" dirty="0">
                <a:latin typeface="Arial (Body)"/>
                <a:cs typeface="Arial" panose="020B0604020202020204" pitchFamily="34" charset="0"/>
              </a:rPr>
              <a:t>:</a:t>
            </a:r>
          </a:p>
          <a:p>
            <a:endParaRPr lang="en-US" b="1" dirty="0">
              <a:latin typeface="Arial (Body)"/>
              <a:cs typeface="Arial" panose="020B0604020202020204" pitchFamily="34" charset="0"/>
            </a:endParaRPr>
          </a:p>
          <a:p>
            <a:pPr marL="171450" indent="-171450">
              <a:buFont typeface="Wingdings" panose="05000000000000000000" pitchFamily="2" charset="2"/>
              <a:buChar char="§"/>
            </a:pPr>
            <a:r>
              <a:rPr lang="en-US" b="1" i="0" u="sng" dirty="0" err="1">
                <a:latin typeface="Arial (Body)"/>
                <a:cs typeface="Arial" panose="020B0604020202020204" pitchFamily="34" charset="0"/>
              </a:rPr>
              <a:t>Peça</a:t>
            </a:r>
            <a:r>
              <a:rPr lang="en-US" b="1" i="0" u="sng" dirty="0">
                <a:latin typeface="Arial (Body)"/>
                <a:cs typeface="Arial" panose="020B0604020202020204" pitchFamily="34" charset="0"/>
              </a:rPr>
              <a:t> a</a:t>
            </a:r>
            <a:r>
              <a:rPr lang="en-US" b="1" i="0" u="none" dirty="0">
                <a:latin typeface="Arial (Body)"/>
                <a:cs typeface="Arial" panose="020B0604020202020204" pitchFamily="34" charset="0"/>
              </a:rPr>
              <a:t> </a:t>
            </a:r>
            <a:r>
              <a:rPr lang="en-US" b="0" i="0" dirty="0">
                <a:latin typeface="Arial (Body)"/>
                <a:cs typeface="Arial" panose="020B0604020202020204" pitchFamily="34" charset="0"/>
              </a:rPr>
              <a:t>um </a:t>
            </a:r>
            <a:r>
              <a:rPr lang="en-US" b="0" i="0" dirty="0" err="1">
                <a:latin typeface="Arial (Body)"/>
                <a:cs typeface="Arial" panose="020B0604020202020204" pitchFamily="34" charset="0"/>
              </a:rPr>
              <a:t>voluntário</a:t>
            </a:r>
            <a:r>
              <a:rPr lang="en-US" b="0" i="0" dirty="0">
                <a:latin typeface="Arial (Body)"/>
                <a:cs typeface="Arial" panose="020B0604020202020204" pitchFamily="34" charset="0"/>
              </a:rPr>
              <a:t> que </a:t>
            </a:r>
            <a:r>
              <a:rPr lang="en-US" b="0" i="0" dirty="0" err="1">
                <a:latin typeface="Arial (Body)"/>
                <a:cs typeface="Arial" panose="020B0604020202020204" pitchFamily="34" charset="0"/>
              </a:rPr>
              <a:t>dê</a:t>
            </a:r>
            <a:r>
              <a:rPr lang="en-US" b="0" i="0" dirty="0">
                <a:latin typeface="Arial (Body)"/>
                <a:cs typeface="Arial" panose="020B0604020202020204" pitchFamily="34" charset="0"/>
              </a:rPr>
              <a:t> a </a:t>
            </a:r>
            <a:r>
              <a:rPr lang="en-US" b="0" i="0" dirty="0" err="1">
                <a:latin typeface="Arial (Body)"/>
                <a:cs typeface="Arial" panose="020B0604020202020204" pitchFamily="34" charset="0"/>
              </a:rPr>
              <a:t>resposta</a:t>
            </a:r>
            <a:r>
              <a:rPr lang="en-US" b="0" i="0" dirty="0">
                <a:latin typeface="Arial (Body)"/>
                <a:cs typeface="Arial" panose="020B0604020202020204" pitchFamily="34" charset="0"/>
              </a:rPr>
              <a:t> para </a:t>
            </a:r>
            <a:r>
              <a:rPr lang="en-US" b="0" i="0" dirty="0" err="1">
                <a:latin typeface="Arial (Body)"/>
                <a:cs typeface="Arial" panose="020B0604020202020204" pitchFamily="34" charset="0"/>
              </a:rPr>
              <a:t>cada</a:t>
            </a:r>
            <a:r>
              <a:rPr lang="en-US" b="0" i="0" dirty="0">
                <a:latin typeface="Arial (Body)"/>
                <a:cs typeface="Arial" panose="020B0604020202020204" pitchFamily="34" charset="0"/>
              </a:rPr>
              <a:t> </a:t>
            </a:r>
            <a:r>
              <a:rPr lang="en-US" b="0" i="0" dirty="0" err="1">
                <a:latin typeface="Arial (Body)"/>
                <a:cs typeface="Arial" panose="020B0604020202020204" pitchFamily="34" charset="0"/>
              </a:rPr>
              <a:t>linha</a:t>
            </a:r>
            <a:r>
              <a:rPr lang="en-US" b="0" i="0" dirty="0">
                <a:latin typeface="Arial (Body)"/>
                <a:cs typeface="Arial" panose="020B0604020202020204" pitchFamily="34" charset="0"/>
              </a:rPr>
              <a:t>. </a:t>
            </a:r>
            <a:r>
              <a:rPr lang="en-US" b="0" i="0" dirty="0" err="1">
                <a:latin typeface="Arial (Body)"/>
                <a:cs typeface="Arial" panose="020B0604020202020204" pitchFamily="34" charset="0"/>
              </a:rPr>
              <a:t>Depois</a:t>
            </a:r>
            <a:r>
              <a:rPr lang="en-US" b="0" i="0" dirty="0">
                <a:latin typeface="Arial (Body)"/>
                <a:cs typeface="Arial" panose="020B0604020202020204" pitchFamily="34" charset="0"/>
              </a:rPr>
              <a:t> de </a:t>
            </a:r>
            <a:r>
              <a:rPr lang="en-US" b="0" i="0" dirty="0" err="1">
                <a:latin typeface="Arial (Body)"/>
                <a:cs typeface="Arial" panose="020B0604020202020204" pitchFamily="34" charset="0"/>
              </a:rPr>
              <a:t>cada</a:t>
            </a:r>
            <a:r>
              <a:rPr lang="en-US" b="0" i="0" dirty="0">
                <a:latin typeface="Arial (Body)"/>
                <a:cs typeface="Arial" panose="020B0604020202020204" pitchFamily="34" charset="0"/>
              </a:rPr>
              <a:t> </a:t>
            </a:r>
            <a:r>
              <a:rPr lang="en-US" b="0" i="0" dirty="0" err="1">
                <a:latin typeface="Arial (Body)"/>
                <a:cs typeface="Arial" panose="020B0604020202020204" pitchFamily="34" charset="0"/>
              </a:rPr>
              <a:t>voluntário</a:t>
            </a:r>
            <a:r>
              <a:rPr lang="en-US" b="0" i="0" dirty="0">
                <a:latin typeface="Arial (Body)"/>
                <a:cs typeface="Arial" panose="020B0604020202020204" pitchFamily="34" charset="0"/>
              </a:rPr>
              <a:t> </a:t>
            </a:r>
            <a:r>
              <a:rPr lang="en-US" b="0" i="0" dirty="0" err="1">
                <a:latin typeface="Arial (Body)"/>
                <a:cs typeface="Arial" panose="020B0604020202020204" pitchFamily="34" charset="0"/>
              </a:rPr>
              <a:t>dar</a:t>
            </a:r>
            <a:r>
              <a:rPr lang="en-US" b="0" i="0" dirty="0">
                <a:latin typeface="Arial (Body)"/>
                <a:cs typeface="Arial" panose="020B0604020202020204" pitchFamily="34" charset="0"/>
              </a:rPr>
              <a:t> as </a:t>
            </a:r>
            <a:r>
              <a:rPr lang="en-US" b="0" i="0" dirty="0" err="1">
                <a:latin typeface="Arial (Body)"/>
                <a:cs typeface="Arial" panose="020B0604020202020204" pitchFamily="34" charset="0"/>
              </a:rPr>
              <a:t>suas</a:t>
            </a:r>
            <a:r>
              <a:rPr lang="en-US" b="0" i="0" dirty="0">
                <a:latin typeface="Arial (Body)"/>
                <a:cs typeface="Arial" panose="020B0604020202020204" pitchFamily="34" charset="0"/>
              </a:rPr>
              <a:t> </a:t>
            </a:r>
            <a:r>
              <a:rPr lang="en-US" b="0" i="0" dirty="0" err="1">
                <a:latin typeface="Arial (Body)"/>
                <a:cs typeface="Arial" panose="020B0604020202020204" pitchFamily="34" charset="0"/>
              </a:rPr>
              <a:t>respostas</a:t>
            </a:r>
            <a:r>
              <a:rPr lang="en-US" b="1" i="0" dirty="0">
                <a:latin typeface="Arial (Body)"/>
                <a:cs typeface="Arial" panose="020B0604020202020204" pitchFamily="34" charset="0"/>
              </a:rPr>
              <a:t>, &lt;CLICAR x2&gt; </a:t>
            </a:r>
            <a:r>
              <a:rPr lang="en-US" b="0" i="0" dirty="0">
                <a:latin typeface="Arial (Body)"/>
                <a:cs typeface="Arial" panose="020B0604020202020204" pitchFamily="34" charset="0"/>
              </a:rPr>
              <a:t>para </a:t>
            </a:r>
            <a:r>
              <a:rPr lang="en-US" b="0" i="0" dirty="0" err="1">
                <a:latin typeface="Arial (Body)"/>
                <a:cs typeface="Arial" panose="020B0604020202020204" pitchFamily="34" charset="0"/>
              </a:rPr>
              <a:t>revelar</a:t>
            </a:r>
            <a:r>
              <a:rPr lang="en-US" b="0" i="0" dirty="0">
                <a:latin typeface="Arial (Body)"/>
                <a:cs typeface="Arial" panose="020B0604020202020204" pitchFamily="34" charset="0"/>
              </a:rPr>
              <a:t> as </a:t>
            </a:r>
            <a:r>
              <a:rPr lang="en-US" b="0" i="0" dirty="0" err="1">
                <a:latin typeface="Arial (Body)"/>
                <a:cs typeface="Arial" panose="020B0604020202020204" pitchFamily="34" charset="0"/>
              </a:rPr>
              <a:t>respostas</a:t>
            </a:r>
            <a:r>
              <a:rPr lang="en-US" b="0" i="0" dirty="0">
                <a:latin typeface="Arial (Body)"/>
                <a:cs typeface="Arial" panose="020B0604020202020204" pitchFamily="34" charset="0"/>
              </a:rPr>
              <a:t> </a:t>
            </a:r>
            <a:r>
              <a:rPr lang="en-US" b="0" i="0" dirty="0" err="1">
                <a:latin typeface="Arial (Body)"/>
                <a:cs typeface="Arial" panose="020B0604020202020204" pitchFamily="34" charset="0"/>
              </a:rPr>
              <a:t>corretas</a:t>
            </a:r>
            <a:r>
              <a:rPr lang="en-US" b="0" i="0" dirty="0">
                <a:latin typeface="Arial (Body)"/>
                <a:cs typeface="Arial" panose="020B0604020202020204" pitchFamily="34" charset="0"/>
              </a:rPr>
              <a:t>.</a:t>
            </a:r>
          </a:p>
          <a:p>
            <a:pPr marL="171450" indent="-171450">
              <a:buFont typeface="Wingdings" panose="05000000000000000000" pitchFamily="2" charset="2"/>
              <a:buChar char="§"/>
            </a:pPr>
            <a:endParaRPr lang="en-US" b="0" i="0" dirty="0">
              <a:latin typeface="Arial (Body)"/>
              <a:cs typeface="Arial" panose="020B0604020202020204" pitchFamily="34" charset="0"/>
            </a:endParaRPr>
          </a:p>
          <a:p>
            <a:pPr marL="171450" indent="-171450">
              <a:buFont typeface="Wingdings" panose="05000000000000000000" pitchFamily="2" charset="2"/>
              <a:buChar char="§"/>
            </a:pPr>
            <a:r>
              <a:rPr lang="en-US" b="1" i="0" u="sng" dirty="0" err="1">
                <a:latin typeface="Arial (Body)"/>
                <a:cs typeface="Arial" panose="020B0604020202020204" pitchFamily="34" charset="0"/>
              </a:rPr>
              <a:t>Repetir</a:t>
            </a:r>
            <a:r>
              <a:rPr lang="en-US" b="1" i="0" u="none" dirty="0">
                <a:latin typeface="Arial (Body)"/>
                <a:cs typeface="Arial" panose="020B0604020202020204" pitchFamily="34" charset="0"/>
              </a:rPr>
              <a:t> </a:t>
            </a:r>
            <a:r>
              <a:rPr lang="en-US" b="0" i="0" dirty="0">
                <a:latin typeface="Arial (Body)"/>
                <a:cs typeface="Arial" panose="020B0604020202020204" pitchFamily="34" charset="0"/>
              </a:rPr>
              <a:t>para </a:t>
            </a:r>
            <a:r>
              <a:rPr lang="en-US" b="0" i="0" dirty="0" err="1">
                <a:latin typeface="Arial (Body)"/>
                <a:cs typeface="Arial" panose="020B0604020202020204" pitchFamily="34" charset="0"/>
              </a:rPr>
              <a:t>cada</a:t>
            </a:r>
            <a:r>
              <a:rPr lang="en-US" b="0" i="0" dirty="0">
                <a:latin typeface="Arial (Body)"/>
                <a:cs typeface="Arial" panose="020B0604020202020204" pitchFamily="34" charset="0"/>
              </a:rPr>
              <a:t> </a:t>
            </a:r>
            <a:r>
              <a:rPr lang="en-US" b="0" i="0" dirty="0" err="1">
                <a:latin typeface="Arial (Body)"/>
                <a:cs typeface="Arial" panose="020B0604020202020204" pitchFamily="34" charset="0"/>
              </a:rPr>
              <a:t>linha</a:t>
            </a:r>
            <a:r>
              <a:rPr lang="en-US" b="0" i="0" dirty="0">
                <a:latin typeface="Arial (Body)"/>
                <a:cs typeface="Arial" panose="020B0604020202020204" pitchFamily="34" charset="0"/>
              </a:rPr>
              <a:t> da </a:t>
            </a:r>
            <a:r>
              <a:rPr lang="en-US" b="0" i="0" dirty="0" err="1">
                <a:latin typeface="Arial (Body)"/>
                <a:cs typeface="Arial" panose="020B0604020202020204" pitchFamily="34" charset="0"/>
              </a:rPr>
              <a:t>tabela</a:t>
            </a:r>
            <a:r>
              <a:rPr lang="en-US" b="0" i="0" dirty="0">
                <a:latin typeface="Arial (Body)"/>
                <a:cs typeface="Arial" panose="020B0604020202020204" pitchFamily="34" charset="0"/>
              </a:rPr>
              <a:t>. </a:t>
            </a:r>
            <a:r>
              <a:rPr lang="en-US" b="1" i="0" dirty="0">
                <a:latin typeface="Arial (Body)"/>
                <a:cs typeface="Arial" panose="020B0604020202020204" pitchFamily="34" charset="0"/>
              </a:rPr>
              <a:t>&lt;CLICAR x12&gt;</a:t>
            </a:r>
            <a:endParaRPr lang="en-US" b="0" i="0" dirty="0">
              <a:latin typeface="Arial (Body)"/>
              <a:cs typeface="Arial" panose="020B0604020202020204" pitchFamily="34" charset="0"/>
            </a:endParaRPr>
          </a:p>
          <a:p>
            <a:endParaRPr lang="en-US" b="1" dirty="0">
              <a:latin typeface="Arial (Body)"/>
              <a:cs typeface="Arial" panose="020B0604020202020204" pitchFamily="34" charset="0"/>
            </a:endParaRPr>
          </a:p>
          <a:p>
            <a:endParaRPr lang="en-US" b="1" dirty="0"/>
          </a:p>
        </p:txBody>
      </p:sp>
      <p:sp>
        <p:nvSpPr>
          <p:cNvPr id="4" name="Slide Number Placeholder 3"/>
          <p:cNvSpPr>
            <a:spLocks noGrp="1"/>
          </p:cNvSpPr>
          <p:nvPr>
            <p:ph type="sldNum" sz="quarter" idx="5"/>
          </p:nvPr>
        </p:nvSpPr>
        <p:spPr/>
        <p:txBody>
          <a:bodyPr/>
          <a:lstStyle/>
          <a:p>
            <a:fld id="{2EB32458-B0FD-4E0D-A69A-149897CA0BBB}" type="slidenum">
              <a:rPr lang="en-US" smtClean="0"/>
              <a:t>38</a:t>
            </a:fld>
            <a:endParaRPr lang="en-US"/>
          </a:p>
        </p:txBody>
      </p:sp>
    </p:spTree>
    <p:extLst>
      <p:ext uri="{BB962C8B-B14F-4D97-AF65-F5344CB8AC3E}">
        <p14:creationId xmlns:p14="http://schemas.microsoft.com/office/powerpoint/2010/main" val="345743372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err="1">
                <a:latin typeface="Arial (Body)"/>
                <a:cs typeface="Arial" panose="020B0604020202020204" pitchFamily="34" charset="0"/>
              </a:rPr>
              <a:t>Notas</a:t>
            </a:r>
            <a:r>
              <a:rPr lang="en-US" b="1" dirty="0">
                <a:latin typeface="Arial (Body)"/>
                <a:cs typeface="Arial" panose="020B0604020202020204" pitchFamily="34" charset="0"/>
              </a:rPr>
              <a:t> do </a:t>
            </a:r>
            <a:r>
              <a:rPr lang="en-US" b="1" dirty="0" err="1">
                <a:latin typeface="Arial (Body)"/>
                <a:cs typeface="Arial" panose="020B0604020202020204" pitchFamily="34" charset="0"/>
              </a:rPr>
              <a:t>instrutor</a:t>
            </a:r>
            <a:r>
              <a:rPr lang="en-US" b="1" dirty="0">
                <a:latin typeface="Arial (Body)"/>
                <a:cs typeface="Arial" panose="020B0604020202020204" pitchFamily="34" charset="0"/>
              </a:rPr>
              <a:t>:</a:t>
            </a:r>
          </a:p>
          <a:p>
            <a:endParaRPr lang="en-US" b="1" dirty="0">
              <a:latin typeface="Arial (Body)"/>
              <a:cs typeface="Arial" panose="020B0604020202020204" pitchFamily="34" charset="0"/>
            </a:endParaRPr>
          </a:p>
          <a:p>
            <a:pPr marL="171450" indent="-171450">
              <a:buFont typeface="Wingdings" panose="05000000000000000000" pitchFamily="2" charset="2"/>
              <a:buChar char="§"/>
            </a:pPr>
            <a:r>
              <a:rPr lang="en-US" b="1" i="0" u="sng" dirty="0" err="1">
                <a:latin typeface="Arial (Body)"/>
                <a:cs typeface="Arial" panose="020B0604020202020204" pitchFamily="34" charset="0"/>
              </a:rPr>
              <a:t>Peça</a:t>
            </a:r>
            <a:r>
              <a:rPr lang="en-US" b="1" i="0" u="none" dirty="0">
                <a:latin typeface="Arial (Body)"/>
                <a:cs typeface="Arial" panose="020B0604020202020204" pitchFamily="34" charset="0"/>
              </a:rPr>
              <a:t> a </a:t>
            </a:r>
            <a:r>
              <a:rPr lang="en-US" b="0" i="0" dirty="0">
                <a:latin typeface="Arial (Body)"/>
                <a:cs typeface="Arial" panose="020B0604020202020204" pitchFamily="34" charset="0"/>
              </a:rPr>
              <a:t>um </a:t>
            </a:r>
            <a:r>
              <a:rPr lang="en-US" b="0" i="0" dirty="0" err="1">
                <a:latin typeface="Arial (Body)"/>
                <a:cs typeface="Arial" panose="020B0604020202020204" pitchFamily="34" charset="0"/>
              </a:rPr>
              <a:t>voluntário</a:t>
            </a:r>
            <a:r>
              <a:rPr lang="en-US" b="0" i="0" dirty="0">
                <a:latin typeface="Arial (Body)"/>
                <a:cs typeface="Arial" panose="020B0604020202020204" pitchFamily="34" charset="0"/>
              </a:rPr>
              <a:t> que </a:t>
            </a:r>
            <a:r>
              <a:rPr lang="en-US" b="0" i="0" dirty="0" err="1">
                <a:latin typeface="Arial (Body)"/>
                <a:cs typeface="Arial" panose="020B0604020202020204" pitchFamily="34" charset="0"/>
              </a:rPr>
              <a:t>dê</a:t>
            </a:r>
            <a:r>
              <a:rPr lang="en-US" b="0" i="0" dirty="0">
                <a:latin typeface="Arial (Body)"/>
                <a:cs typeface="Arial" panose="020B0604020202020204" pitchFamily="34" charset="0"/>
              </a:rPr>
              <a:t> a </a:t>
            </a:r>
            <a:r>
              <a:rPr lang="en-US" b="0" i="0" dirty="0" err="1">
                <a:latin typeface="Arial (Body)"/>
                <a:cs typeface="Arial" panose="020B0604020202020204" pitchFamily="34" charset="0"/>
              </a:rPr>
              <a:t>resposta</a:t>
            </a:r>
            <a:r>
              <a:rPr lang="en-US" b="0" i="0" dirty="0">
                <a:latin typeface="Arial (Body)"/>
                <a:cs typeface="Arial" panose="020B0604020202020204" pitchFamily="34" charset="0"/>
              </a:rPr>
              <a:t> para </a:t>
            </a:r>
            <a:r>
              <a:rPr lang="en-US" b="0" i="0" dirty="0" err="1">
                <a:latin typeface="Arial (Body)"/>
                <a:cs typeface="Arial" panose="020B0604020202020204" pitchFamily="34" charset="0"/>
              </a:rPr>
              <a:t>cada</a:t>
            </a:r>
            <a:r>
              <a:rPr lang="en-US" b="0" i="0" dirty="0">
                <a:latin typeface="Arial (Body)"/>
                <a:cs typeface="Arial" panose="020B0604020202020204" pitchFamily="34" charset="0"/>
              </a:rPr>
              <a:t> </a:t>
            </a:r>
            <a:r>
              <a:rPr lang="en-US" b="0" i="0" dirty="0" err="1">
                <a:latin typeface="Arial (Body)"/>
                <a:cs typeface="Arial" panose="020B0604020202020204" pitchFamily="34" charset="0"/>
              </a:rPr>
              <a:t>linha</a:t>
            </a:r>
            <a:r>
              <a:rPr lang="en-US" b="0" i="0" dirty="0">
                <a:latin typeface="Arial (Body)"/>
                <a:cs typeface="Arial" panose="020B0604020202020204" pitchFamily="34" charset="0"/>
              </a:rPr>
              <a:t>. </a:t>
            </a:r>
            <a:r>
              <a:rPr lang="en-US" b="0" i="0" dirty="0" err="1">
                <a:latin typeface="Arial (Body)"/>
                <a:cs typeface="Arial" panose="020B0604020202020204" pitchFamily="34" charset="0"/>
              </a:rPr>
              <a:t>Depois</a:t>
            </a:r>
            <a:r>
              <a:rPr lang="en-US" b="0" i="0" dirty="0">
                <a:latin typeface="Arial (Body)"/>
                <a:cs typeface="Arial" panose="020B0604020202020204" pitchFamily="34" charset="0"/>
              </a:rPr>
              <a:t> de </a:t>
            </a:r>
            <a:r>
              <a:rPr lang="en-US" b="0" i="0" dirty="0" err="1">
                <a:latin typeface="Arial (Body)"/>
                <a:cs typeface="Arial" panose="020B0604020202020204" pitchFamily="34" charset="0"/>
              </a:rPr>
              <a:t>cada</a:t>
            </a:r>
            <a:r>
              <a:rPr lang="en-US" b="0" i="0" dirty="0">
                <a:latin typeface="Arial (Body)"/>
                <a:cs typeface="Arial" panose="020B0604020202020204" pitchFamily="34" charset="0"/>
              </a:rPr>
              <a:t> </a:t>
            </a:r>
            <a:r>
              <a:rPr lang="en-US" b="0" i="0" dirty="0" err="1">
                <a:latin typeface="Arial (Body)"/>
                <a:cs typeface="Arial" panose="020B0604020202020204" pitchFamily="34" charset="0"/>
              </a:rPr>
              <a:t>voluntário</a:t>
            </a:r>
            <a:r>
              <a:rPr lang="en-US" b="0" i="0" dirty="0">
                <a:latin typeface="Arial (Body)"/>
                <a:cs typeface="Arial" panose="020B0604020202020204" pitchFamily="34" charset="0"/>
              </a:rPr>
              <a:t> </a:t>
            </a:r>
            <a:r>
              <a:rPr lang="en-US" b="0" i="0" dirty="0" err="1">
                <a:latin typeface="Arial (Body)"/>
                <a:cs typeface="Arial" panose="020B0604020202020204" pitchFamily="34" charset="0"/>
              </a:rPr>
              <a:t>dar</a:t>
            </a:r>
            <a:r>
              <a:rPr lang="en-US" b="0" i="0" dirty="0">
                <a:latin typeface="Arial (Body)"/>
                <a:cs typeface="Arial" panose="020B0604020202020204" pitchFamily="34" charset="0"/>
              </a:rPr>
              <a:t> as </a:t>
            </a:r>
            <a:r>
              <a:rPr lang="en-US" b="0" i="0" dirty="0" err="1">
                <a:latin typeface="Arial (Body)"/>
                <a:cs typeface="Arial" panose="020B0604020202020204" pitchFamily="34" charset="0"/>
              </a:rPr>
              <a:t>suas</a:t>
            </a:r>
            <a:r>
              <a:rPr lang="en-US" b="0" i="0" dirty="0">
                <a:latin typeface="Arial (Body)"/>
                <a:cs typeface="Arial" panose="020B0604020202020204" pitchFamily="34" charset="0"/>
              </a:rPr>
              <a:t> </a:t>
            </a:r>
            <a:r>
              <a:rPr lang="en-US" b="0" i="0" dirty="0" err="1">
                <a:latin typeface="Arial (Body)"/>
                <a:cs typeface="Arial" panose="020B0604020202020204" pitchFamily="34" charset="0"/>
              </a:rPr>
              <a:t>respostas</a:t>
            </a:r>
            <a:r>
              <a:rPr lang="en-US" b="1" i="0" dirty="0">
                <a:latin typeface="Arial (Body)"/>
                <a:cs typeface="Arial" panose="020B0604020202020204" pitchFamily="34" charset="0"/>
              </a:rPr>
              <a:t>, &lt;CLICAR x2&gt; </a:t>
            </a:r>
            <a:r>
              <a:rPr lang="en-US" b="0" i="0" dirty="0">
                <a:latin typeface="Arial (Body)"/>
                <a:cs typeface="Arial" panose="020B0604020202020204" pitchFamily="34" charset="0"/>
              </a:rPr>
              <a:t>para </a:t>
            </a:r>
            <a:r>
              <a:rPr lang="en-US" b="0" i="0" dirty="0" err="1">
                <a:latin typeface="Arial (Body)"/>
                <a:cs typeface="Arial" panose="020B0604020202020204" pitchFamily="34" charset="0"/>
              </a:rPr>
              <a:t>revelar</a:t>
            </a:r>
            <a:r>
              <a:rPr lang="en-US" b="0" i="0" dirty="0">
                <a:latin typeface="Arial (Body)"/>
                <a:cs typeface="Arial" panose="020B0604020202020204" pitchFamily="34" charset="0"/>
              </a:rPr>
              <a:t> as </a:t>
            </a:r>
            <a:r>
              <a:rPr lang="en-US" b="0" i="0" dirty="0" err="1">
                <a:latin typeface="Arial (Body)"/>
                <a:cs typeface="Arial" panose="020B0604020202020204" pitchFamily="34" charset="0"/>
              </a:rPr>
              <a:t>respostas</a:t>
            </a:r>
            <a:r>
              <a:rPr lang="en-US" b="0" i="0" dirty="0">
                <a:latin typeface="Arial (Body)"/>
                <a:cs typeface="Arial" panose="020B0604020202020204" pitchFamily="34" charset="0"/>
              </a:rPr>
              <a:t> </a:t>
            </a:r>
            <a:r>
              <a:rPr lang="en-US" b="0" i="0" dirty="0" err="1">
                <a:latin typeface="Arial (Body)"/>
                <a:cs typeface="Arial" panose="020B0604020202020204" pitchFamily="34" charset="0"/>
              </a:rPr>
              <a:t>corretas</a:t>
            </a:r>
            <a:r>
              <a:rPr lang="en-US" b="0" i="0" dirty="0">
                <a:latin typeface="Arial (Body)"/>
                <a:cs typeface="Arial" panose="020B0604020202020204" pitchFamily="34" charset="0"/>
              </a:rPr>
              <a:t>.</a:t>
            </a:r>
          </a:p>
          <a:p>
            <a:pPr marL="171450" indent="-171450">
              <a:buFont typeface="Wingdings" panose="05000000000000000000" pitchFamily="2" charset="2"/>
              <a:buChar char="§"/>
            </a:pPr>
            <a:endParaRPr lang="en-US" b="0" i="0" dirty="0">
              <a:latin typeface="Arial (Body)"/>
              <a:cs typeface="Arial" panose="020B0604020202020204" pitchFamily="34" charset="0"/>
            </a:endParaRPr>
          </a:p>
          <a:p>
            <a:pPr marL="171450" indent="-171450">
              <a:buFont typeface="Wingdings" panose="05000000000000000000" pitchFamily="2" charset="2"/>
              <a:buChar char="§"/>
            </a:pPr>
            <a:r>
              <a:rPr lang="en-US" b="1" i="0" u="sng" dirty="0" err="1">
                <a:latin typeface="Arial (Body)"/>
                <a:cs typeface="Arial" panose="020B0604020202020204" pitchFamily="34" charset="0"/>
              </a:rPr>
              <a:t>Repetir</a:t>
            </a:r>
            <a:r>
              <a:rPr lang="en-US" b="1" i="0" u="none" dirty="0">
                <a:latin typeface="Arial (Body)"/>
                <a:cs typeface="Arial" panose="020B0604020202020204" pitchFamily="34" charset="0"/>
              </a:rPr>
              <a:t> </a:t>
            </a:r>
            <a:r>
              <a:rPr lang="en-US" b="0" i="0" dirty="0">
                <a:latin typeface="Arial (Body)"/>
                <a:cs typeface="Arial" panose="020B0604020202020204" pitchFamily="34" charset="0"/>
              </a:rPr>
              <a:t>para </a:t>
            </a:r>
            <a:r>
              <a:rPr lang="en-US" b="0" i="0" dirty="0" err="1">
                <a:latin typeface="Arial (Body)"/>
                <a:cs typeface="Arial" panose="020B0604020202020204" pitchFamily="34" charset="0"/>
              </a:rPr>
              <a:t>cada</a:t>
            </a:r>
            <a:r>
              <a:rPr lang="en-US" b="0" i="0" dirty="0">
                <a:latin typeface="Arial (Body)"/>
                <a:cs typeface="Arial" panose="020B0604020202020204" pitchFamily="34" charset="0"/>
              </a:rPr>
              <a:t> </a:t>
            </a:r>
            <a:r>
              <a:rPr lang="en-US" b="0" i="0" dirty="0" err="1">
                <a:latin typeface="Arial (Body)"/>
                <a:cs typeface="Arial" panose="020B0604020202020204" pitchFamily="34" charset="0"/>
              </a:rPr>
              <a:t>linha</a:t>
            </a:r>
            <a:r>
              <a:rPr lang="en-US" b="0" i="0" dirty="0">
                <a:latin typeface="Arial (Body)"/>
                <a:cs typeface="Arial" panose="020B0604020202020204" pitchFamily="34" charset="0"/>
              </a:rPr>
              <a:t> da </a:t>
            </a:r>
            <a:r>
              <a:rPr lang="en-US" b="0" i="0" dirty="0" err="1">
                <a:latin typeface="Arial (Body)"/>
                <a:cs typeface="Arial" panose="020B0604020202020204" pitchFamily="34" charset="0"/>
              </a:rPr>
              <a:t>tabela</a:t>
            </a:r>
            <a:r>
              <a:rPr lang="en-US" b="0" i="0" dirty="0">
                <a:latin typeface="Arial (Body)"/>
                <a:cs typeface="Arial" panose="020B0604020202020204" pitchFamily="34" charset="0"/>
              </a:rPr>
              <a:t>. </a:t>
            </a:r>
            <a:r>
              <a:rPr lang="en-US" b="1" i="0" dirty="0">
                <a:latin typeface="Arial (Body)"/>
                <a:cs typeface="Arial" panose="020B0604020202020204" pitchFamily="34" charset="0"/>
              </a:rPr>
              <a:t>&lt;CLICAR x10&gt;</a:t>
            </a:r>
            <a:endParaRPr lang="en-US" b="0" i="0" dirty="0">
              <a:latin typeface="Arial (Body)"/>
              <a:cs typeface="Arial" panose="020B0604020202020204" pitchFamily="34" charset="0"/>
            </a:endParaRPr>
          </a:p>
          <a:p>
            <a:endParaRPr lang="en-US" b="1" dirty="0"/>
          </a:p>
        </p:txBody>
      </p:sp>
      <p:sp>
        <p:nvSpPr>
          <p:cNvPr id="4" name="Slide Number Placeholder 3"/>
          <p:cNvSpPr>
            <a:spLocks noGrp="1"/>
          </p:cNvSpPr>
          <p:nvPr>
            <p:ph type="sldNum" sz="quarter" idx="5"/>
          </p:nvPr>
        </p:nvSpPr>
        <p:spPr/>
        <p:txBody>
          <a:bodyPr/>
          <a:lstStyle/>
          <a:p>
            <a:fld id="{2EB32458-B0FD-4E0D-A69A-149897CA0BBB}" type="slidenum">
              <a:rPr lang="en-US" smtClean="0"/>
              <a:t>39</a:t>
            </a:fld>
            <a:endParaRPr lang="en-US"/>
          </a:p>
        </p:txBody>
      </p:sp>
    </p:spTree>
    <p:extLst>
      <p:ext uri="{BB962C8B-B14F-4D97-AF65-F5344CB8AC3E}">
        <p14:creationId xmlns:p14="http://schemas.microsoft.com/office/powerpoint/2010/main" val="3231191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panose="020B0604020202020204" pitchFamily="34" charset="0"/>
                <a:cs typeface="Arial" panose="020B0604020202020204" pitchFamily="34" charset="0"/>
              </a:rPr>
              <a:t>Notas do instrutor:</a:t>
            </a:r>
          </a:p>
          <a:p>
            <a:pPr marL="0" marR="0">
              <a:lnSpc>
                <a:spcPct val="115000"/>
              </a:lnSpc>
              <a:spcBef>
                <a:spcPts val="0"/>
              </a:spcBef>
              <a:spcAft>
                <a:spcPts val="1200"/>
              </a:spcAft>
            </a:pPr>
            <a:endParaRPr lang="en-US" sz="1200" b="1" u="none"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fr-FR" sz="1200" b="1" i="0" u="sng" dirty="0" err="1">
                <a:latin typeface="Arial" panose="020B0604020202020204" pitchFamily="34" charset="0"/>
                <a:cs typeface="Arial" panose="020B0604020202020204" pitchFamily="34" charset="0"/>
              </a:rPr>
              <a:t>Dizer</a:t>
            </a:r>
            <a:r>
              <a:rPr lang="fr-FR" sz="1200" b="1" i="0" u="sng" dirty="0">
                <a:latin typeface="Arial" panose="020B0604020202020204" pitchFamily="34" charset="0"/>
                <a:cs typeface="Arial" panose="020B0604020202020204" pitchFamily="34" charset="0"/>
              </a:rPr>
              <a:t>:</a:t>
            </a:r>
            <a:r>
              <a:rPr lang="fr-FR" sz="1200" b="1" i="0" u="none" dirty="0">
                <a:latin typeface="Arial" panose="020B0604020202020204" pitchFamily="34"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 comunicação e a recolha fazem parte da recolha de dados no ciclo de vigilância da saúde pública. Os prestadores de serviços de saúde comunitários podem estar a fazer alguns ou a maior parte dos relatórios. Os trabalhadores das agências de saúde a nível distrital podem estar a receber relatórios e a recolher dados. Esta lição centra-se na transmissão de dados de vigilância da saúde pública dos locais de </a:t>
            </a:r>
            <a:r>
              <a:rPr lang="en-US" sz="1200" dirty="0" err="1">
                <a:effectLst/>
                <a:latin typeface="Arial" panose="020B0604020202020204" pitchFamily="34" charset="0"/>
                <a:ea typeface="Times New Roman" panose="02020603050405020304" pitchFamily="18" charset="0"/>
                <a:cs typeface="Arial" panose="020B0604020202020204" pitchFamily="34" charset="0"/>
              </a:rPr>
              <a:t>notificação</a:t>
            </a:r>
            <a:r>
              <a:rPr lang="en-US" sz="1200" dirty="0">
                <a:effectLst/>
                <a:latin typeface="Arial" panose="020B0604020202020204" pitchFamily="34" charset="0"/>
                <a:ea typeface="Times New Roman" panose="02020603050405020304" pitchFamily="18" charset="0"/>
                <a:cs typeface="Arial" panose="020B0604020202020204" pitchFamily="34" charset="0"/>
              </a:rPr>
              <a:t> para a agência de saúde pública distrital ou subdistrital. Os locais de </a:t>
            </a:r>
            <a:r>
              <a:rPr lang="en-US" sz="1200" dirty="0" err="1">
                <a:effectLst/>
                <a:latin typeface="Arial" panose="020B0604020202020204" pitchFamily="34" charset="0"/>
                <a:ea typeface="Times New Roman" panose="02020603050405020304" pitchFamily="18" charset="0"/>
                <a:cs typeface="Arial" panose="020B0604020202020204" pitchFamily="34" charset="0"/>
              </a:rPr>
              <a:t>notificação</a:t>
            </a:r>
            <a:r>
              <a:rPr lang="en-US" sz="1200" dirty="0">
                <a:effectLst/>
                <a:latin typeface="Arial" panose="020B0604020202020204" pitchFamily="34" charset="0"/>
                <a:ea typeface="Times New Roman" panose="02020603050405020304" pitchFamily="18" charset="0"/>
                <a:cs typeface="Arial" panose="020B0604020202020204" pitchFamily="34" charset="0"/>
              </a:rPr>
              <a:t> podem utilizar o termo "</a:t>
            </a:r>
            <a:r>
              <a:rPr lang="en-US" sz="1200" dirty="0" err="1">
                <a:effectLst/>
                <a:latin typeface="Arial" panose="020B0604020202020204" pitchFamily="34" charset="0"/>
                <a:ea typeface="Times New Roman" panose="02020603050405020304" pitchFamily="18" charset="0"/>
                <a:cs typeface="Arial" panose="020B0604020202020204" pitchFamily="34" charset="0"/>
              </a:rPr>
              <a:t>notificação</a:t>
            </a:r>
            <a:r>
              <a:rPr lang="en-US" sz="1200" dirty="0">
                <a:effectLst/>
                <a:latin typeface="Arial" panose="020B0604020202020204" pitchFamily="34" charset="0"/>
                <a:ea typeface="Times New Roman" panose="02020603050405020304" pitchFamily="18" charset="0"/>
                <a:cs typeface="Arial" panose="020B0604020202020204" pitchFamily="34" charset="0"/>
              </a:rPr>
              <a:t>". Os que recebem os relatórios podem pensar nisso como "Recolha".</a:t>
            </a:r>
          </a:p>
          <a:p>
            <a:pPr marL="742950" marR="0" lvl="1" indent="-285750">
              <a:lnSpc>
                <a:spcPct val="115000"/>
              </a:lnSpc>
              <a:spcBef>
                <a:spcPts val="0"/>
              </a:spcBef>
              <a:spcAft>
                <a:spcPts val="1200"/>
              </a:spcAft>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2EB32458-B0FD-4E0D-A69A-149897CA0BBB}" type="slidenum">
              <a:rPr lang="en-US" smtClean="0"/>
              <a:t>4</a:t>
            </a:fld>
            <a:endParaRPr lang="en-US"/>
          </a:p>
        </p:txBody>
      </p:sp>
    </p:spTree>
    <p:extLst>
      <p:ext uri="{BB962C8B-B14F-4D97-AF65-F5344CB8AC3E}">
        <p14:creationId xmlns:p14="http://schemas.microsoft.com/office/powerpoint/2010/main" val="390725228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lnSpc>
                <a:spcPct val="115000"/>
              </a:lnSpc>
              <a:spcBef>
                <a:spcPts val="1200"/>
              </a:spcBef>
              <a:spcAft>
                <a:spcPts val="0"/>
              </a:spcAft>
              <a:buNone/>
            </a:pPr>
            <a:r>
              <a:rPr lang="en-US" sz="1200" b="1" i="0" dirty="0" err="1">
                <a:latin typeface="Arial (Body)"/>
                <a:ea typeface="Times New Roman"/>
                <a:cs typeface="Arial" panose="020B0604020202020204" pitchFamily="34" charset="0"/>
                <a:sym typeface="Times New Roman"/>
              </a:rPr>
              <a:t>Notas</a:t>
            </a:r>
            <a:r>
              <a:rPr lang="en-US" sz="1200" b="1" i="0" dirty="0">
                <a:latin typeface="Arial (Body)"/>
                <a:ea typeface="Times New Roman"/>
                <a:cs typeface="Arial" panose="020B0604020202020204" pitchFamily="34" charset="0"/>
                <a:sym typeface="Times New Roman"/>
              </a:rPr>
              <a:t> do </a:t>
            </a:r>
            <a:r>
              <a:rPr lang="en-US" sz="1200" b="1" i="0" dirty="0" err="1">
                <a:latin typeface="Arial (Body)"/>
                <a:ea typeface="Times New Roman"/>
                <a:cs typeface="Arial" panose="020B0604020202020204" pitchFamily="34" charset="0"/>
                <a:sym typeface="Times New Roman"/>
              </a:rPr>
              <a:t>instrutor</a:t>
            </a:r>
            <a:r>
              <a:rPr lang="en-US" sz="1200" i="0" dirty="0">
                <a:latin typeface="Arial (Body)"/>
                <a:ea typeface="Times New Roman"/>
                <a:cs typeface="Arial" panose="020B0604020202020204" pitchFamily="34" charset="0"/>
                <a:sym typeface="Times New Roman"/>
              </a:rPr>
              <a:t>: </a:t>
            </a:r>
          </a:p>
          <a:p>
            <a:pPr marL="0" marR="0" lvl="0" indent="0" algn="l" rtl="0">
              <a:lnSpc>
                <a:spcPct val="115000"/>
              </a:lnSpc>
              <a:spcBef>
                <a:spcPts val="1200"/>
              </a:spcBef>
              <a:spcAft>
                <a:spcPts val="0"/>
              </a:spcAft>
              <a:buNone/>
            </a:pPr>
            <a:endParaRPr lang="en-US" sz="1200" i="0" dirty="0">
              <a:latin typeface="Arial (Body)"/>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n-US" sz="1200" b="1" i="0" u="sng" dirty="0">
                <a:latin typeface="Arial (Body)"/>
                <a:ea typeface="Times New Roman"/>
                <a:cs typeface="Arial" panose="020B0604020202020204" pitchFamily="34" charset="0"/>
                <a:sym typeface="Times New Roman"/>
              </a:rPr>
              <a:t>Leia</a:t>
            </a:r>
            <a:r>
              <a:rPr lang="en-US" sz="1200" b="1" i="0" u="none" dirty="0">
                <a:latin typeface="Arial (Body)"/>
                <a:ea typeface="Times New Roman"/>
                <a:cs typeface="Arial" panose="020B0604020202020204" pitchFamily="34" charset="0"/>
                <a:sym typeface="Times New Roman"/>
              </a:rPr>
              <a:t> </a:t>
            </a:r>
            <a:r>
              <a:rPr lang="en-US" sz="1200" i="0" dirty="0">
                <a:latin typeface="Arial (Body)"/>
                <a:ea typeface="Times New Roman"/>
                <a:cs typeface="Arial" panose="020B0604020202020204" pitchFamily="34" charset="0"/>
                <a:sym typeface="Times New Roman"/>
              </a:rPr>
              <a:t>a </a:t>
            </a:r>
            <a:r>
              <a:rPr lang="en-US" sz="1200" i="0" dirty="0" err="1">
                <a:latin typeface="Arial (Body)"/>
                <a:ea typeface="Times New Roman"/>
                <a:cs typeface="Arial" panose="020B0604020202020204" pitchFamily="34" charset="0"/>
                <a:sym typeface="Times New Roman"/>
              </a:rPr>
              <a:t>pergunta</a:t>
            </a:r>
            <a:r>
              <a:rPr lang="en-US" sz="1200" i="0" dirty="0">
                <a:latin typeface="Arial (Body)"/>
                <a:ea typeface="Times New Roman"/>
                <a:cs typeface="Arial" panose="020B0604020202020204" pitchFamily="34" charset="0"/>
                <a:sym typeface="Times New Roman"/>
              </a:rPr>
              <a:t> </a:t>
            </a:r>
            <a:r>
              <a:rPr lang="en-US" sz="1200" i="0" dirty="0" err="1">
                <a:latin typeface="Arial (Body)"/>
                <a:ea typeface="Times New Roman"/>
                <a:cs typeface="Arial" panose="020B0604020202020204" pitchFamily="34" charset="0"/>
                <a:sym typeface="Times New Roman"/>
              </a:rPr>
              <a:t>aos</a:t>
            </a:r>
            <a:r>
              <a:rPr lang="en-US" sz="1200" i="0" dirty="0">
                <a:latin typeface="Arial (Body)"/>
                <a:ea typeface="Times New Roman"/>
                <a:cs typeface="Arial" panose="020B0604020202020204" pitchFamily="34" charset="0"/>
                <a:sym typeface="Times New Roman"/>
              </a:rPr>
              <a:t> </a:t>
            </a:r>
            <a:r>
              <a:rPr lang="en-US" sz="1200" i="0" dirty="0" err="1">
                <a:latin typeface="Arial (Body)"/>
                <a:ea typeface="Times New Roman"/>
                <a:cs typeface="Arial" panose="020B0604020202020204" pitchFamily="34" charset="0"/>
                <a:sym typeface="Times New Roman"/>
              </a:rPr>
              <a:t>participantes</a:t>
            </a:r>
            <a:r>
              <a:rPr lang="en-US" sz="1200" i="0" dirty="0">
                <a:latin typeface="Arial (Body)"/>
                <a:ea typeface="Times New Roman"/>
                <a:cs typeface="Arial" panose="020B0604020202020204" pitchFamily="34" charset="0"/>
                <a:sym typeface="Times New Roman"/>
              </a:rPr>
              <a:t>. </a:t>
            </a:r>
          </a:p>
          <a:p>
            <a:pPr marL="171450" marR="0" lvl="0" indent="-171450" algn="l" rtl="0">
              <a:lnSpc>
                <a:spcPct val="115000"/>
              </a:lnSpc>
              <a:spcBef>
                <a:spcPts val="1200"/>
              </a:spcBef>
              <a:spcAft>
                <a:spcPts val="0"/>
              </a:spcAft>
              <a:buFont typeface="Wingdings" panose="05000000000000000000" pitchFamily="2" charset="2"/>
              <a:buChar char="§"/>
            </a:pPr>
            <a:endParaRPr lang="en-US" sz="1200" i="0" dirty="0">
              <a:latin typeface="Arial (Body)"/>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n-US" sz="1200" b="1" i="0" u="sng" dirty="0" err="1">
                <a:latin typeface="Arial (Body)"/>
                <a:ea typeface="Times New Roman"/>
                <a:cs typeface="Arial" panose="020B0604020202020204" pitchFamily="34" charset="0"/>
                <a:sym typeface="Times New Roman"/>
              </a:rPr>
              <a:t>Permita</a:t>
            </a:r>
            <a:r>
              <a:rPr lang="en-US" sz="1200" b="1" i="0" u="sng" dirty="0">
                <a:latin typeface="Arial (Body)"/>
                <a:ea typeface="Times New Roman"/>
                <a:cs typeface="Arial" panose="020B0604020202020204" pitchFamily="34" charset="0"/>
                <a:sym typeface="Times New Roman"/>
              </a:rPr>
              <a:t> que</a:t>
            </a:r>
            <a:r>
              <a:rPr lang="en-US" sz="1200" b="1" i="0" u="none" dirty="0">
                <a:latin typeface="Arial (Body)"/>
                <a:ea typeface="Times New Roman"/>
                <a:cs typeface="Arial" panose="020B0604020202020204" pitchFamily="34" charset="0"/>
                <a:sym typeface="Times New Roman"/>
              </a:rPr>
              <a:t> </a:t>
            </a:r>
            <a:r>
              <a:rPr lang="en-US" sz="1200" i="0" dirty="0" err="1">
                <a:latin typeface="Arial (Body)"/>
                <a:ea typeface="Times New Roman"/>
                <a:cs typeface="Arial" panose="020B0604020202020204" pitchFamily="34" charset="0"/>
                <a:sym typeface="Times New Roman"/>
              </a:rPr>
              <a:t>alguns</a:t>
            </a:r>
            <a:r>
              <a:rPr lang="en-US" sz="1200" i="0" dirty="0">
                <a:latin typeface="Arial (Body)"/>
                <a:ea typeface="Times New Roman"/>
                <a:cs typeface="Arial" panose="020B0604020202020204" pitchFamily="34" charset="0"/>
                <a:sym typeface="Times New Roman"/>
              </a:rPr>
              <a:t> </a:t>
            </a:r>
            <a:r>
              <a:rPr lang="en-US" sz="1200" i="0" dirty="0" err="1">
                <a:latin typeface="Arial (Body)"/>
                <a:ea typeface="Times New Roman"/>
                <a:cs typeface="Arial" panose="020B0604020202020204" pitchFamily="34" charset="0"/>
                <a:sym typeface="Times New Roman"/>
              </a:rPr>
              <a:t>participantes</a:t>
            </a:r>
            <a:r>
              <a:rPr lang="en-US" sz="1200" i="0" dirty="0">
                <a:latin typeface="Arial (Body)"/>
                <a:ea typeface="Times New Roman"/>
                <a:cs typeface="Arial" panose="020B0604020202020204" pitchFamily="34" charset="0"/>
                <a:sym typeface="Times New Roman"/>
              </a:rPr>
              <a:t> </a:t>
            </a:r>
            <a:r>
              <a:rPr lang="en-US" sz="1200" i="0" dirty="0" err="1">
                <a:latin typeface="Arial (Body)"/>
                <a:ea typeface="Times New Roman"/>
                <a:cs typeface="Arial" panose="020B0604020202020204" pitchFamily="34" charset="0"/>
                <a:sym typeface="Times New Roman"/>
              </a:rPr>
              <a:t>respondam</a:t>
            </a:r>
            <a:r>
              <a:rPr lang="en-US" sz="1200" i="0" dirty="0">
                <a:latin typeface="Arial (Body)"/>
                <a:ea typeface="Times New Roman"/>
                <a:cs typeface="Arial" panose="020B0604020202020204" pitchFamily="34" charset="0"/>
                <a:sym typeface="Times New Roman"/>
              </a:rPr>
              <a:t> e </a:t>
            </a:r>
            <a:r>
              <a:rPr lang="en-US" sz="1200" i="0" dirty="0" err="1">
                <a:latin typeface="Arial (Body)"/>
                <a:ea typeface="Times New Roman"/>
                <a:cs typeface="Arial" panose="020B0604020202020204" pitchFamily="34" charset="0"/>
                <a:sym typeface="Times New Roman"/>
              </a:rPr>
              <a:t>depois</a:t>
            </a:r>
            <a:r>
              <a:rPr lang="en-US" sz="1200" i="0" dirty="0">
                <a:latin typeface="Arial (Body)"/>
                <a:ea typeface="Times New Roman"/>
                <a:cs typeface="Arial" panose="020B0604020202020204" pitchFamily="34" charset="0"/>
                <a:sym typeface="Times New Roman"/>
              </a:rPr>
              <a:t> </a:t>
            </a:r>
            <a:r>
              <a:rPr lang="en-US" sz="1200" i="0" dirty="0" err="1">
                <a:latin typeface="Arial (Body)"/>
                <a:ea typeface="Times New Roman"/>
                <a:cs typeface="Arial" panose="020B0604020202020204" pitchFamily="34" charset="0"/>
                <a:sym typeface="Times New Roman"/>
              </a:rPr>
              <a:t>revele</a:t>
            </a:r>
            <a:r>
              <a:rPr lang="en-US" sz="1200" i="0" dirty="0">
                <a:latin typeface="Arial (Body)"/>
                <a:ea typeface="Times New Roman"/>
                <a:cs typeface="Arial" panose="020B0604020202020204" pitchFamily="34" charset="0"/>
                <a:sym typeface="Times New Roman"/>
              </a:rPr>
              <a:t> </a:t>
            </a:r>
            <a:r>
              <a:rPr lang="en-US" sz="1200" i="0" dirty="0" err="1">
                <a:latin typeface="Arial (Body)"/>
                <a:ea typeface="Times New Roman"/>
                <a:cs typeface="Arial" panose="020B0604020202020204" pitchFamily="34" charset="0"/>
                <a:sym typeface="Times New Roman"/>
              </a:rPr>
              <a:t>os</a:t>
            </a:r>
            <a:r>
              <a:rPr lang="en-US" sz="1200" i="0" dirty="0">
                <a:latin typeface="Arial (Body)"/>
                <a:ea typeface="Times New Roman"/>
                <a:cs typeface="Arial" panose="020B0604020202020204" pitchFamily="34" charset="0"/>
                <a:sym typeface="Times New Roman"/>
              </a:rPr>
              <a:t> </a:t>
            </a:r>
            <a:r>
              <a:rPr lang="en-US" sz="1200" i="0" dirty="0" err="1">
                <a:latin typeface="Arial (Body)"/>
                <a:ea typeface="Times New Roman"/>
                <a:cs typeface="Arial" panose="020B0604020202020204" pitchFamily="34" charset="0"/>
                <a:sym typeface="Times New Roman"/>
              </a:rPr>
              <a:t>possíveis</a:t>
            </a:r>
            <a:r>
              <a:rPr lang="en-US" sz="1200" i="0" dirty="0">
                <a:latin typeface="Arial (Body)"/>
                <a:ea typeface="Times New Roman"/>
                <a:cs typeface="Arial" panose="020B0604020202020204" pitchFamily="34" charset="0"/>
                <a:sym typeface="Times New Roman"/>
              </a:rPr>
              <a:t> </a:t>
            </a:r>
            <a:r>
              <a:rPr lang="en-US" sz="1200" i="0" dirty="0" err="1">
                <a:latin typeface="Arial (Body)"/>
                <a:ea typeface="Times New Roman"/>
                <a:cs typeface="Arial" panose="020B0604020202020204" pitchFamily="34" charset="0"/>
                <a:sym typeface="Times New Roman"/>
              </a:rPr>
              <a:t>factores</a:t>
            </a:r>
            <a:r>
              <a:rPr lang="en-US" sz="1200" i="0" dirty="0">
                <a:latin typeface="Arial (Body)"/>
                <a:ea typeface="Times New Roman"/>
                <a:cs typeface="Arial" panose="020B0604020202020204" pitchFamily="34" charset="0"/>
                <a:sym typeface="Times New Roman"/>
              </a:rPr>
              <a:t> de </a:t>
            </a:r>
            <a:r>
              <a:rPr lang="en-US" sz="1200" i="0" dirty="0" err="1">
                <a:latin typeface="Arial (Body)"/>
                <a:ea typeface="Times New Roman"/>
                <a:cs typeface="Arial" panose="020B0604020202020204" pitchFamily="34" charset="0"/>
                <a:sym typeface="Times New Roman"/>
              </a:rPr>
              <a:t>risco</a:t>
            </a:r>
            <a:r>
              <a:rPr lang="en-US" sz="1200" i="0" dirty="0">
                <a:latin typeface="Arial (Body)"/>
                <a:ea typeface="Times New Roman"/>
                <a:cs typeface="Arial" panose="020B0604020202020204" pitchFamily="34" charset="0"/>
                <a:sym typeface="Times New Roman"/>
              </a:rPr>
              <a:t>. </a:t>
            </a:r>
            <a:r>
              <a:rPr lang="en-US" sz="1200" b="1" i="0" dirty="0">
                <a:latin typeface="Arial (Body)"/>
                <a:ea typeface="Times New Roman"/>
                <a:cs typeface="Arial" panose="020B0604020202020204" pitchFamily="34" charset="0"/>
                <a:sym typeface="Times New Roman"/>
              </a:rPr>
              <a:t>&lt;CLICAR&gt; </a:t>
            </a:r>
            <a:r>
              <a:rPr lang="en-US" sz="1200" i="0" dirty="0">
                <a:latin typeface="Arial (Body)"/>
                <a:ea typeface="Times New Roman"/>
                <a:cs typeface="Arial" panose="020B0604020202020204" pitchFamily="34" charset="0"/>
                <a:sym typeface="Times New Roman"/>
              </a:rPr>
              <a:t>para </a:t>
            </a:r>
            <a:r>
              <a:rPr lang="en-US" sz="1200" i="0" dirty="0" err="1">
                <a:latin typeface="Arial (Body)"/>
                <a:ea typeface="Times New Roman"/>
                <a:cs typeface="Arial" panose="020B0604020202020204" pitchFamily="34" charset="0"/>
                <a:sym typeface="Times New Roman"/>
              </a:rPr>
              <a:t>revelar</a:t>
            </a:r>
            <a:r>
              <a:rPr lang="en-US" sz="1200" i="0" dirty="0">
                <a:latin typeface="Arial (Body)"/>
                <a:ea typeface="Times New Roman"/>
                <a:cs typeface="Arial" panose="020B0604020202020204" pitchFamily="34" charset="0"/>
                <a:sym typeface="Times New Roman"/>
              </a:rPr>
              <a:t> a </a:t>
            </a:r>
            <a:r>
              <a:rPr lang="en-US" sz="1200" i="0" dirty="0" err="1">
                <a:latin typeface="Arial (Body)"/>
                <a:ea typeface="Times New Roman"/>
                <a:cs typeface="Arial" panose="020B0604020202020204" pitchFamily="34" charset="0"/>
                <a:sym typeface="Times New Roman"/>
              </a:rPr>
              <a:t>resposta</a:t>
            </a:r>
            <a:r>
              <a:rPr lang="en-US" sz="1200" i="0" dirty="0">
                <a:latin typeface="Arial (Body)"/>
                <a:ea typeface="Times New Roman"/>
                <a:cs typeface="Arial" panose="020B0604020202020204" pitchFamily="34" charset="0"/>
                <a:sym typeface="Times New Roman"/>
              </a:rPr>
              <a:t>.</a:t>
            </a:r>
            <a:endParaRPr lang="en-US" i="0" dirty="0">
              <a:latin typeface="Arial (Body)"/>
              <a:cs typeface="Arial" panose="020B0604020202020204" pitchFamily="34" charset="0"/>
            </a:endParaRPr>
          </a:p>
          <a:p>
            <a:pPr marL="171450" indent="-171450">
              <a:buFont typeface="Wingdings" panose="05000000000000000000" pitchFamily="2" charset="2"/>
              <a:buChar char="§"/>
            </a:pPr>
            <a:endParaRPr lang="en-US" i="0" dirty="0">
              <a:latin typeface="Arial (Body)"/>
              <a:cs typeface="Arial" panose="020B0604020202020204" pitchFamily="34" charset="0"/>
            </a:endParaRPr>
          </a:p>
          <a:p>
            <a:pPr marL="171450" indent="-171450">
              <a:buFont typeface="Wingdings" panose="05000000000000000000" pitchFamily="2" charset="2"/>
              <a:buChar char="§"/>
            </a:pPr>
            <a:r>
              <a:rPr lang="en-US" b="1" i="0" u="sng" dirty="0" err="1">
                <a:latin typeface="Arial (Body)"/>
                <a:cs typeface="Arial" panose="020B0604020202020204" pitchFamily="34" charset="0"/>
              </a:rPr>
              <a:t>Reveja</a:t>
            </a:r>
            <a:r>
              <a:rPr lang="en-US" b="1" i="0" u="none" dirty="0">
                <a:latin typeface="Arial (Body)"/>
                <a:cs typeface="Arial" panose="020B0604020202020204" pitchFamily="34" charset="0"/>
              </a:rPr>
              <a:t> </a:t>
            </a:r>
            <a:r>
              <a:rPr lang="en-US" i="0" dirty="0">
                <a:latin typeface="Arial (Body)"/>
                <a:cs typeface="Arial" panose="020B0604020202020204" pitchFamily="34" charset="0"/>
              </a:rPr>
              <a:t>as </a:t>
            </a:r>
            <a:r>
              <a:rPr lang="en-US" i="0" dirty="0" err="1">
                <a:latin typeface="Arial (Body)"/>
                <a:cs typeface="Arial" panose="020B0604020202020204" pitchFamily="34" charset="0"/>
              </a:rPr>
              <a:t>respostas</a:t>
            </a:r>
            <a:r>
              <a:rPr lang="en-US" i="0" dirty="0">
                <a:latin typeface="Arial (Body)"/>
                <a:cs typeface="Arial" panose="020B0604020202020204" pitchFamily="34" charset="0"/>
              </a:rPr>
              <a:t> </a:t>
            </a:r>
            <a:r>
              <a:rPr lang="en-US" i="0" dirty="0" err="1">
                <a:latin typeface="Arial (Body)"/>
                <a:cs typeface="Arial" panose="020B0604020202020204" pitchFamily="34" charset="0"/>
              </a:rPr>
              <a:t>conforme</a:t>
            </a:r>
            <a:r>
              <a:rPr lang="en-US" i="0" dirty="0">
                <a:latin typeface="Arial (Body)"/>
                <a:cs typeface="Arial" panose="020B0604020202020204" pitchFamily="34" charset="0"/>
              </a:rPr>
              <a:t> </a:t>
            </a:r>
            <a:r>
              <a:rPr lang="en-US" i="0" dirty="0" err="1">
                <a:latin typeface="Arial (Body)"/>
                <a:cs typeface="Arial" panose="020B0604020202020204" pitchFamily="34" charset="0"/>
              </a:rPr>
              <a:t>listadas</a:t>
            </a:r>
            <a:r>
              <a:rPr lang="en-US" i="0" dirty="0">
                <a:latin typeface="Arial (Body)"/>
                <a:cs typeface="Arial" panose="020B0604020202020204" pitchFamily="34" charset="0"/>
              </a:rPr>
              <a:t> no </a:t>
            </a:r>
            <a:r>
              <a:rPr lang="en-US" i="0" dirty="0" err="1">
                <a:latin typeface="Arial (Body)"/>
                <a:cs typeface="Arial" panose="020B0604020202020204" pitchFamily="34" charset="0"/>
              </a:rPr>
              <a:t>diapositivo</a:t>
            </a:r>
            <a:r>
              <a:rPr lang="en-US" i="0" dirty="0">
                <a:latin typeface="Arial (Body)"/>
                <a:cs typeface="Arial" panose="020B0604020202020204" pitchFamily="34" charset="0"/>
              </a:rPr>
              <a:t>.</a:t>
            </a:r>
          </a:p>
        </p:txBody>
      </p:sp>
      <p:sp>
        <p:nvSpPr>
          <p:cNvPr id="4" name="Slide Number Placeholder 3"/>
          <p:cNvSpPr>
            <a:spLocks noGrp="1"/>
          </p:cNvSpPr>
          <p:nvPr>
            <p:ph type="sldNum" sz="quarter" idx="5"/>
          </p:nvPr>
        </p:nvSpPr>
        <p:spPr/>
        <p:txBody>
          <a:bodyPr/>
          <a:lstStyle/>
          <a:p>
            <a:fld id="{2EB32458-B0FD-4E0D-A69A-149897CA0BBB}" type="slidenum">
              <a:rPr lang="en-US" smtClean="0"/>
              <a:t>40</a:t>
            </a:fld>
            <a:endParaRPr lang="en-US"/>
          </a:p>
        </p:txBody>
      </p:sp>
    </p:spTree>
    <p:extLst>
      <p:ext uri="{BB962C8B-B14F-4D97-AF65-F5344CB8AC3E}">
        <p14:creationId xmlns:p14="http://schemas.microsoft.com/office/powerpoint/2010/main" val="249474244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Bef>
                <a:spcPts val="1200"/>
              </a:spcBef>
            </a:pPr>
            <a:r>
              <a:rPr lang="en-US" sz="1200" b="1" i="0" dirty="0" err="1">
                <a:latin typeface="Arial (Body)"/>
                <a:ea typeface="Times New Roman"/>
                <a:cs typeface="Arial" panose="020B0604020202020204" pitchFamily="34" charset="0"/>
                <a:sym typeface="Times New Roman"/>
              </a:rPr>
              <a:t>Notas</a:t>
            </a:r>
            <a:r>
              <a:rPr lang="en-US" sz="1200" b="1" i="0" dirty="0">
                <a:latin typeface="Arial (Body)"/>
                <a:ea typeface="Times New Roman"/>
                <a:cs typeface="Arial" panose="020B0604020202020204" pitchFamily="34" charset="0"/>
                <a:sym typeface="Times New Roman"/>
              </a:rPr>
              <a:t> do </a:t>
            </a:r>
            <a:r>
              <a:rPr lang="en-US" sz="1200" b="1" i="0" dirty="0" err="1">
                <a:latin typeface="Arial (Body)"/>
                <a:ea typeface="Times New Roman"/>
                <a:cs typeface="Arial" panose="020B0604020202020204" pitchFamily="34" charset="0"/>
                <a:sym typeface="Times New Roman"/>
              </a:rPr>
              <a:t>instrutor</a:t>
            </a:r>
            <a:r>
              <a:rPr lang="en-US" dirty="0">
                <a:latin typeface="Arial (Body)"/>
                <a:ea typeface="Times New Roman"/>
                <a:cs typeface="Arial" panose="020B0604020202020204" pitchFamily="34" charset="0"/>
                <a:sym typeface="Times New Roman"/>
              </a:rPr>
              <a:t>: </a:t>
            </a:r>
            <a:endParaRPr lang="en-US" sz="1200" i="0" dirty="0">
              <a:latin typeface="Arial (Body)"/>
              <a:ea typeface="Times New Roman"/>
              <a:cs typeface="Arial" panose="020B0604020202020204" pitchFamily="34" charset="0"/>
              <a:sym typeface="Times New Roman"/>
            </a:endParaRPr>
          </a:p>
          <a:p>
            <a:pPr marL="0" marR="0" lvl="0" indent="0" algn="l" rtl="0">
              <a:lnSpc>
                <a:spcPct val="115000"/>
              </a:lnSpc>
              <a:spcBef>
                <a:spcPts val="1200"/>
              </a:spcBef>
              <a:spcAft>
                <a:spcPts val="0"/>
              </a:spcAft>
              <a:buNone/>
            </a:pPr>
            <a:endParaRPr lang="en-US" sz="1200" i="0" dirty="0">
              <a:latin typeface="Arial (Body)"/>
              <a:ea typeface="Times New Roman"/>
              <a:cs typeface="Arial" panose="020B0604020202020204" pitchFamily="34" charset="0"/>
              <a:sym typeface="Times New Roman"/>
            </a:endParaRPr>
          </a:p>
          <a:p>
            <a:pPr marL="171450" indent="-171450">
              <a:lnSpc>
                <a:spcPct val="115000"/>
              </a:lnSpc>
              <a:spcBef>
                <a:spcPts val="1200"/>
              </a:spcBef>
              <a:buFont typeface="Wingdings" panose="05000000000000000000" pitchFamily="2" charset="2"/>
              <a:buChar char="§"/>
            </a:pPr>
            <a:r>
              <a:rPr lang="en-US" sz="1200" b="1" i="0" u="sng" dirty="0">
                <a:latin typeface="Arial (Body)"/>
                <a:ea typeface="Times New Roman"/>
                <a:cs typeface="Arial" panose="020B0604020202020204" pitchFamily="34" charset="0"/>
                <a:sym typeface="Times New Roman"/>
              </a:rPr>
              <a:t>Leia</a:t>
            </a:r>
            <a:r>
              <a:rPr lang="en-US" sz="1200" b="1" i="0" u="none" dirty="0">
                <a:latin typeface="Arial (Body)"/>
                <a:ea typeface="Times New Roman"/>
                <a:cs typeface="Arial" panose="020B0604020202020204" pitchFamily="34" charset="0"/>
                <a:sym typeface="Times New Roman"/>
              </a:rPr>
              <a:t> </a:t>
            </a:r>
            <a:r>
              <a:rPr lang="en-US" sz="1200" i="0" dirty="0">
                <a:latin typeface="Arial (Body)"/>
                <a:ea typeface="Times New Roman"/>
                <a:cs typeface="Arial" panose="020B0604020202020204" pitchFamily="34" charset="0"/>
                <a:sym typeface="Times New Roman"/>
              </a:rPr>
              <a:t>a </a:t>
            </a:r>
            <a:r>
              <a:rPr lang="en-US" sz="1200" i="0" dirty="0" err="1">
                <a:latin typeface="Arial (Body)"/>
                <a:ea typeface="Times New Roman"/>
                <a:cs typeface="Arial" panose="020B0604020202020204" pitchFamily="34" charset="0"/>
                <a:sym typeface="Times New Roman"/>
              </a:rPr>
              <a:t>pergunta</a:t>
            </a:r>
            <a:r>
              <a:rPr lang="en-US" sz="1200" i="0" dirty="0">
                <a:latin typeface="Arial (Body)"/>
                <a:ea typeface="Times New Roman"/>
                <a:cs typeface="Arial" panose="020B0604020202020204" pitchFamily="34" charset="0"/>
                <a:sym typeface="Times New Roman"/>
              </a:rPr>
              <a:t> </a:t>
            </a:r>
            <a:r>
              <a:rPr lang="en-US" sz="1200" i="0" dirty="0" err="1">
                <a:latin typeface="Arial (Body)"/>
                <a:ea typeface="Times New Roman"/>
                <a:cs typeface="Arial" panose="020B0604020202020204" pitchFamily="34" charset="0"/>
                <a:sym typeface="Times New Roman"/>
              </a:rPr>
              <a:t>aos</a:t>
            </a:r>
            <a:r>
              <a:rPr lang="en-US" sz="1200" i="0" dirty="0">
                <a:latin typeface="Arial (Body)"/>
                <a:ea typeface="Times New Roman"/>
                <a:cs typeface="Arial" panose="020B0604020202020204" pitchFamily="34" charset="0"/>
                <a:sym typeface="Times New Roman"/>
              </a:rPr>
              <a:t> </a:t>
            </a:r>
            <a:r>
              <a:rPr lang="en-US" sz="1200" i="0" dirty="0" err="1">
                <a:latin typeface="Arial (Body)"/>
                <a:ea typeface="Times New Roman"/>
                <a:cs typeface="Arial" panose="020B0604020202020204" pitchFamily="34" charset="0"/>
                <a:sym typeface="Times New Roman"/>
              </a:rPr>
              <a:t>participantes</a:t>
            </a:r>
            <a:r>
              <a:rPr lang="en-US" dirty="0">
                <a:latin typeface="Arial (Body)"/>
                <a:ea typeface="Times New Roman"/>
                <a:cs typeface="Arial" panose="020B0604020202020204" pitchFamily="34" charset="0"/>
                <a:sym typeface="Times New Roman"/>
              </a:rPr>
              <a:t>. </a:t>
            </a:r>
            <a:endParaRPr lang="en-US" sz="1200" i="0" dirty="0">
              <a:latin typeface="Arial (Body)"/>
              <a:ea typeface="Times New Roman"/>
              <a:cs typeface="Arial" panose="020B0604020202020204" pitchFamily="34" charset="0"/>
            </a:endParaRPr>
          </a:p>
          <a:p>
            <a:pPr marL="171450" marR="0" lvl="0" indent="-171450" algn="l" rtl="0">
              <a:lnSpc>
                <a:spcPct val="115000"/>
              </a:lnSpc>
              <a:spcBef>
                <a:spcPts val="1200"/>
              </a:spcBef>
              <a:spcAft>
                <a:spcPts val="0"/>
              </a:spcAft>
              <a:buFont typeface="Wingdings" panose="05000000000000000000" pitchFamily="2" charset="2"/>
              <a:buChar char="§"/>
            </a:pPr>
            <a:endParaRPr lang="en-US" sz="1200" i="0" dirty="0">
              <a:latin typeface="Arial (Body)"/>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n-US" sz="1200" b="1" i="0" u="sng" dirty="0" err="1">
                <a:latin typeface="Arial (Body)"/>
                <a:ea typeface="Times New Roman"/>
                <a:cs typeface="Arial" panose="020B0604020202020204" pitchFamily="34" charset="0"/>
                <a:sym typeface="Times New Roman"/>
              </a:rPr>
              <a:t>Facilitar</a:t>
            </a:r>
            <a:r>
              <a:rPr lang="en-US" sz="1200" b="1" i="0" u="none" dirty="0">
                <a:latin typeface="Arial (Body)"/>
                <a:ea typeface="Times New Roman"/>
                <a:cs typeface="Arial" panose="020B0604020202020204" pitchFamily="34" charset="0"/>
                <a:sym typeface="Times New Roman"/>
              </a:rPr>
              <a:t> </a:t>
            </a:r>
            <a:r>
              <a:rPr lang="en-US" sz="1200" i="0" dirty="0">
                <a:latin typeface="Arial (Body)"/>
                <a:ea typeface="Times New Roman"/>
                <a:cs typeface="Arial" panose="020B0604020202020204" pitchFamily="34" charset="0"/>
                <a:sym typeface="Times New Roman"/>
              </a:rPr>
              <a:t>o debate </a:t>
            </a:r>
            <a:r>
              <a:rPr lang="en-US" sz="1200" i="0" dirty="0" err="1">
                <a:latin typeface="Arial (Body)"/>
                <a:ea typeface="Times New Roman"/>
                <a:cs typeface="Arial" panose="020B0604020202020204" pitchFamily="34" charset="0"/>
                <a:sym typeface="Times New Roman"/>
              </a:rPr>
              <a:t>sobre</a:t>
            </a:r>
            <a:r>
              <a:rPr lang="en-US" sz="1200" i="0" dirty="0">
                <a:latin typeface="Arial (Body)"/>
                <a:ea typeface="Times New Roman"/>
                <a:cs typeface="Arial" panose="020B0604020202020204" pitchFamily="34" charset="0"/>
                <a:sym typeface="Times New Roman"/>
              </a:rPr>
              <a:t> as </a:t>
            </a:r>
            <a:r>
              <a:rPr lang="en-US" sz="1200" i="0" dirty="0" err="1">
                <a:latin typeface="Arial (Body)"/>
                <a:ea typeface="Times New Roman"/>
                <a:cs typeface="Arial" panose="020B0604020202020204" pitchFamily="34" charset="0"/>
                <a:sym typeface="Times New Roman"/>
              </a:rPr>
              <a:t>informações</a:t>
            </a:r>
            <a:r>
              <a:rPr lang="en-US" sz="1200" i="0" dirty="0">
                <a:latin typeface="Arial (Body)"/>
                <a:ea typeface="Times New Roman"/>
                <a:cs typeface="Arial" panose="020B0604020202020204" pitchFamily="34" charset="0"/>
                <a:sym typeface="Times New Roman"/>
              </a:rPr>
              <a:t> </a:t>
            </a:r>
            <a:r>
              <a:rPr lang="en-US" sz="1200" i="0" dirty="0" err="1">
                <a:latin typeface="Arial (Body)"/>
                <a:ea typeface="Times New Roman"/>
                <a:cs typeface="Arial" panose="020B0604020202020204" pitchFamily="34" charset="0"/>
                <a:sym typeface="Times New Roman"/>
              </a:rPr>
              <a:t>adicionais</a:t>
            </a:r>
            <a:r>
              <a:rPr lang="en-US" sz="1200" i="0" dirty="0">
                <a:latin typeface="Arial (Body)"/>
                <a:ea typeface="Times New Roman"/>
                <a:cs typeface="Arial" panose="020B0604020202020204" pitchFamily="34" charset="0"/>
                <a:sym typeface="Times New Roman"/>
              </a:rPr>
              <a:t> que </a:t>
            </a:r>
            <a:r>
              <a:rPr lang="en-US" sz="1200" i="0" dirty="0" err="1">
                <a:latin typeface="Arial (Body)"/>
                <a:ea typeface="Times New Roman"/>
                <a:cs typeface="Arial" panose="020B0604020202020204" pitchFamily="34" charset="0"/>
                <a:sym typeface="Times New Roman"/>
              </a:rPr>
              <a:t>devem</a:t>
            </a:r>
            <a:r>
              <a:rPr lang="en-US" sz="1200" i="0" dirty="0">
                <a:latin typeface="Arial (Body)"/>
                <a:ea typeface="Times New Roman"/>
                <a:cs typeface="Arial" panose="020B0604020202020204" pitchFamily="34" charset="0"/>
                <a:sym typeface="Times New Roman"/>
              </a:rPr>
              <a:t> ser </a:t>
            </a:r>
            <a:r>
              <a:rPr lang="en-US" sz="1200" i="0" dirty="0" err="1">
                <a:latin typeface="Arial (Body)"/>
                <a:ea typeface="Times New Roman"/>
                <a:cs typeface="Arial" panose="020B0604020202020204" pitchFamily="34" charset="0"/>
                <a:sym typeface="Times New Roman"/>
              </a:rPr>
              <a:t>obtidas</a:t>
            </a:r>
            <a:r>
              <a:rPr lang="en-US" sz="1200" i="0" dirty="0">
                <a:latin typeface="Arial (Body)"/>
                <a:ea typeface="Times New Roman"/>
                <a:cs typeface="Arial" panose="020B0604020202020204" pitchFamily="34" charset="0"/>
                <a:sym typeface="Times New Roman"/>
              </a:rPr>
              <a:t> para a </a:t>
            </a:r>
            <a:r>
              <a:rPr lang="en-US" sz="1200" i="0" dirty="0" err="1">
                <a:latin typeface="Arial (Body)"/>
                <a:ea typeface="Times New Roman"/>
                <a:cs typeface="Arial" panose="020B0604020202020204" pitchFamily="34" charset="0"/>
                <a:sym typeface="Times New Roman"/>
              </a:rPr>
              <a:t>vigilância</a:t>
            </a:r>
            <a:r>
              <a:rPr lang="en-US" sz="1200" i="0" dirty="0">
                <a:latin typeface="Arial (Body)"/>
                <a:ea typeface="Times New Roman"/>
                <a:cs typeface="Arial" panose="020B0604020202020204" pitchFamily="34" charset="0"/>
                <a:sym typeface="Times New Roman"/>
              </a:rPr>
              <a:t> </a:t>
            </a:r>
            <a:r>
              <a:rPr lang="en-US" sz="1200" i="0" dirty="0" err="1">
                <a:latin typeface="Arial (Body)"/>
                <a:ea typeface="Times New Roman"/>
                <a:cs typeface="Arial" panose="020B0604020202020204" pitchFamily="34" charset="0"/>
                <a:sym typeface="Times New Roman"/>
              </a:rPr>
              <a:t>em</a:t>
            </a:r>
            <a:r>
              <a:rPr lang="en-US" sz="1200" i="0" dirty="0">
                <a:latin typeface="Arial (Body)"/>
                <a:ea typeface="Times New Roman"/>
                <a:cs typeface="Arial" panose="020B0604020202020204" pitchFamily="34" charset="0"/>
                <a:sym typeface="Times New Roman"/>
              </a:rPr>
              <a:t> </a:t>
            </a:r>
            <a:r>
              <a:rPr lang="en-US" sz="1200" i="0" dirty="0" err="1">
                <a:latin typeface="Arial (Body)"/>
                <a:ea typeface="Times New Roman"/>
                <a:cs typeface="Arial" panose="020B0604020202020204" pitchFamily="34" charset="0"/>
                <a:sym typeface="Times New Roman"/>
              </a:rPr>
              <a:t>cada</a:t>
            </a:r>
            <a:r>
              <a:rPr lang="en-US" sz="1200" i="0" dirty="0">
                <a:latin typeface="Arial (Body)"/>
                <a:ea typeface="Times New Roman"/>
                <a:cs typeface="Arial" panose="020B0604020202020204" pitchFamily="34" charset="0"/>
                <a:sym typeface="Times New Roman"/>
              </a:rPr>
              <a:t> sector.</a:t>
            </a:r>
            <a:endParaRPr lang="en-US" sz="1200" i="0" dirty="0">
              <a:latin typeface="Arial (Body)"/>
              <a:ea typeface="Times New Roman"/>
              <a:cs typeface="Arial" panose="020B0604020202020204" pitchFamily="34" charset="0"/>
            </a:endParaRPr>
          </a:p>
          <a:p>
            <a:pPr marL="171450" marR="0" lvl="0" indent="-171450" algn="l" rtl="0">
              <a:lnSpc>
                <a:spcPct val="115000"/>
              </a:lnSpc>
              <a:spcBef>
                <a:spcPts val="1200"/>
              </a:spcBef>
              <a:spcAft>
                <a:spcPts val="0"/>
              </a:spcAft>
              <a:buFont typeface="Arial" panose="020B0604020202020204" pitchFamily="34" charset="0"/>
              <a:buChar char="•"/>
            </a:pPr>
            <a:endParaRPr lang="en-US" sz="1200" i="0" dirty="0">
              <a:highlight>
                <a:srgbClr val="FFFF00"/>
              </a:highlight>
              <a:latin typeface="Arial (Body)"/>
              <a:ea typeface="Times New Roman"/>
              <a:cs typeface="Arial" panose="020B0604020202020204" pitchFamily="34" charset="0"/>
              <a:sym typeface="Times New Roman"/>
            </a:endParaRPr>
          </a:p>
          <a:p>
            <a:pPr marL="457200" marR="0" lvl="1" indent="0" algn="l" rtl="0">
              <a:lnSpc>
                <a:spcPct val="115000"/>
              </a:lnSpc>
              <a:spcBef>
                <a:spcPts val="1200"/>
              </a:spcBef>
              <a:spcAft>
                <a:spcPts val="0"/>
              </a:spcAft>
              <a:buNone/>
            </a:pPr>
            <a:r>
              <a:rPr lang="en-US" b="1" i="0" dirty="0" err="1">
                <a:latin typeface="Arial (Body)"/>
                <a:cs typeface="Arial" panose="020B0604020202020204" pitchFamily="34" charset="0"/>
              </a:rPr>
              <a:t>Exemplos</a:t>
            </a:r>
            <a:r>
              <a:rPr lang="en-US" b="1" i="0" dirty="0">
                <a:latin typeface="Arial (Body)"/>
                <a:cs typeface="Arial" panose="020B0604020202020204" pitchFamily="34" charset="0"/>
              </a:rPr>
              <a:t> de </a:t>
            </a:r>
            <a:r>
              <a:rPr lang="en-US" b="1" i="0" dirty="0" err="1">
                <a:latin typeface="Arial (Body)"/>
                <a:cs typeface="Arial" panose="020B0604020202020204" pitchFamily="34" charset="0"/>
              </a:rPr>
              <a:t>respostas</a:t>
            </a:r>
            <a:r>
              <a:rPr lang="en-US" b="1" i="0" dirty="0">
                <a:latin typeface="Arial (Body)"/>
                <a:cs typeface="Arial" panose="020B0604020202020204" pitchFamily="34" charset="0"/>
              </a:rPr>
              <a:t> </a:t>
            </a:r>
            <a:r>
              <a:rPr lang="en-US" i="0" dirty="0">
                <a:latin typeface="Arial (Body)"/>
                <a:cs typeface="Arial" panose="020B0604020202020204" pitchFamily="34" charset="0"/>
              </a:rPr>
              <a:t>para </a:t>
            </a:r>
            <a:r>
              <a:rPr lang="en-US" i="0" dirty="0" err="1">
                <a:latin typeface="Arial (Body)"/>
                <a:cs typeface="Arial" panose="020B0604020202020204" pitchFamily="34" charset="0"/>
              </a:rPr>
              <a:t>adaptações</a:t>
            </a:r>
            <a:r>
              <a:rPr lang="en-US" i="0" dirty="0">
                <a:latin typeface="Arial (Body)"/>
                <a:cs typeface="Arial" panose="020B0604020202020204" pitchFamily="34" charset="0"/>
              </a:rPr>
              <a:t> do </a:t>
            </a:r>
            <a:r>
              <a:rPr lang="en-US" i="0" dirty="0" err="1">
                <a:latin typeface="Arial (Body)"/>
                <a:cs typeface="Arial" panose="020B0604020202020204" pitchFamily="34" charset="0"/>
              </a:rPr>
              <a:t>relato</a:t>
            </a:r>
            <a:r>
              <a:rPr lang="en-US" i="0" dirty="0">
                <a:latin typeface="Arial (Body)"/>
                <a:cs typeface="Arial" panose="020B0604020202020204" pitchFamily="34" charset="0"/>
              </a:rPr>
              <a:t> de </a:t>
            </a:r>
            <a:r>
              <a:rPr lang="en-US" i="0" dirty="0" err="1">
                <a:latin typeface="Arial (Body)"/>
                <a:cs typeface="Arial" panose="020B0604020202020204" pitchFamily="34" charset="0"/>
              </a:rPr>
              <a:t>caso</a:t>
            </a:r>
            <a:r>
              <a:rPr lang="en-US" i="0" dirty="0">
                <a:latin typeface="Arial (Body)"/>
                <a:cs typeface="Arial" panose="020B0604020202020204" pitchFamily="34" charset="0"/>
              </a:rPr>
              <a:t> </a:t>
            </a:r>
            <a:r>
              <a:rPr lang="en-US" i="0" dirty="0" err="1">
                <a:latin typeface="Arial (Body)"/>
                <a:cs typeface="Arial" panose="020B0604020202020204" pitchFamily="34" charset="0"/>
              </a:rPr>
              <a:t>humano</a:t>
            </a:r>
            <a:r>
              <a:rPr lang="en-US" i="0" dirty="0">
                <a:latin typeface="Arial (Body)"/>
                <a:cs typeface="Arial" panose="020B0604020202020204" pitchFamily="34" charset="0"/>
              </a:rPr>
              <a:t>:</a:t>
            </a:r>
          </a:p>
          <a:p>
            <a:pPr marL="914400" marR="0" lvl="1" indent="-182880" algn="l" rtl="0">
              <a:lnSpc>
                <a:spcPct val="115000"/>
              </a:lnSpc>
              <a:spcBef>
                <a:spcPts val="1200"/>
              </a:spcBef>
              <a:spcAft>
                <a:spcPts val="0"/>
              </a:spcAft>
              <a:buFont typeface="Courier New" panose="02070309020205020404" pitchFamily="49" charset="0"/>
              <a:buChar char="o"/>
            </a:pPr>
            <a:r>
              <a:rPr lang="en-US" i="1" dirty="0">
                <a:latin typeface="Arial (Body)"/>
                <a:cs typeface="Arial" panose="020B0604020202020204" pitchFamily="34" charset="0"/>
              </a:rPr>
              <a:t>Para a </a:t>
            </a:r>
            <a:r>
              <a:rPr lang="en-US" i="1" dirty="0" err="1">
                <a:latin typeface="Arial (Body)"/>
                <a:cs typeface="Arial" panose="020B0604020202020204" pitchFamily="34" charset="0"/>
              </a:rPr>
              <a:t>saúde</a:t>
            </a:r>
            <a:r>
              <a:rPr lang="en-US" i="1" dirty="0">
                <a:latin typeface="Arial (Body)"/>
                <a:cs typeface="Arial" panose="020B0604020202020204" pitchFamily="34" charset="0"/>
              </a:rPr>
              <a:t> animal: </a:t>
            </a:r>
            <a:r>
              <a:rPr lang="en-US" i="1" dirty="0" err="1">
                <a:latin typeface="Arial (Body)"/>
                <a:cs typeface="Arial" panose="020B0604020202020204" pitchFamily="34" charset="0"/>
              </a:rPr>
              <a:t>Informações</a:t>
            </a:r>
            <a:r>
              <a:rPr lang="en-US" i="1" dirty="0">
                <a:latin typeface="Arial (Body)"/>
                <a:cs typeface="Arial" panose="020B0604020202020204" pitchFamily="34" charset="0"/>
              </a:rPr>
              <a:t> de </a:t>
            </a:r>
            <a:r>
              <a:rPr lang="en-US" i="1" dirty="0" err="1">
                <a:latin typeface="Arial (Body)"/>
                <a:cs typeface="Arial" panose="020B0604020202020204" pitchFamily="34" charset="0"/>
              </a:rPr>
              <a:t>contacto</a:t>
            </a:r>
            <a:r>
              <a:rPr lang="en-US" i="1" dirty="0">
                <a:latin typeface="Arial (Body)"/>
                <a:cs typeface="Arial" panose="020B0604020202020204" pitchFamily="34" charset="0"/>
              </a:rPr>
              <a:t> do </a:t>
            </a:r>
            <a:r>
              <a:rPr lang="en-US" i="1" dirty="0" err="1">
                <a:latin typeface="Arial (Body)"/>
                <a:cs typeface="Arial" panose="020B0604020202020204" pitchFamily="34" charset="0"/>
              </a:rPr>
              <a:t>veterinário</a:t>
            </a:r>
            <a:r>
              <a:rPr lang="en-US" i="1" dirty="0">
                <a:latin typeface="Arial (Body)"/>
                <a:cs typeface="Arial" panose="020B0604020202020204" pitchFamily="34" charset="0"/>
              </a:rPr>
              <a:t> </a:t>
            </a:r>
            <a:r>
              <a:rPr lang="en-US" i="1" dirty="0" err="1">
                <a:latin typeface="Arial (Body)"/>
                <a:cs typeface="Arial" panose="020B0604020202020204" pitchFamily="34" charset="0"/>
              </a:rPr>
              <a:t>ou</a:t>
            </a:r>
            <a:r>
              <a:rPr lang="en-US" i="1" dirty="0">
                <a:latin typeface="Arial (Body)"/>
                <a:cs typeface="Arial" panose="020B0604020202020204" pitchFamily="34" charset="0"/>
              </a:rPr>
              <a:t> do </a:t>
            </a:r>
            <a:r>
              <a:rPr lang="en-US" i="1" dirty="0" err="1">
                <a:latin typeface="Arial (Body)"/>
                <a:cs typeface="Arial" panose="020B0604020202020204" pitchFamily="34" charset="0"/>
              </a:rPr>
              <a:t>declarante</a:t>
            </a:r>
            <a:r>
              <a:rPr lang="en-US" i="1" dirty="0">
                <a:latin typeface="Arial (Body)"/>
                <a:cs typeface="Arial" panose="020B0604020202020204" pitchFamily="34" charset="0"/>
              </a:rPr>
              <a:t>, </a:t>
            </a:r>
            <a:r>
              <a:rPr lang="en-US" i="1" dirty="0" err="1">
                <a:latin typeface="Arial (Body)"/>
                <a:cs typeface="Arial" panose="020B0604020202020204" pitchFamily="34" charset="0"/>
              </a:rPr>
              <a:t>informações</a:t>
            </a:r>
            <a:r>
              <a:rPr lang="en-US" i="1" dirty="0">
                <a:latin typeface="Arial (Body)"/>
                <a:cs typeface="Arial" panose="020B0604020202020204" pitchFamily="34" charset="0"/>
              </a:rPr>
              <a:t> de </a:t>
            </a:r>
            <a:r>
              <a:rPr lang="en-US" i="1" dirty="0" err="1">
                <a:latin typeface="Arial (Body)"/>
                <a:cs typeface="Arial" panose="020B0604020202020204" pitchFamily="34" charset="0"/>
              </a:rPr>
              <a:t>contacto</a:t>
            </a:r>
            <a:r>
              <a:rPr lang="en-US" i="1" dirty="0">
                <a:latin typeface="Arial (Body)"/>
                <a:cs typeface="Arial" panose="020B0604020202020204" pitchFamily="34" charset="0"/>
              </a:rPr>
              <a:t> do </a:t>
            </a:r>
            <a:r>
              <a:rPr lang="en-US" i="1" dirty="0" err="1">
                <a:latin typeface="Arial (Body)"/>
                <a:cs typeface="Arial" panose="020B0604020202020204" pitchFamily="34" charset="0"/>
              </a:rPr>
              <a:t>proprietário</a:t>
            </a:r>
            <a:r>
              <a:rPr lang="en-US" i="1" dirty="0">
                <a:latin typeface="Arial (Body)"/>
                <a:cs typeface="Arial" panose="020B0604020202020204" pitchFamily="34" charset="0"/>
              </a:rPr>
              <a:t> do animal, </a:t>
            </a:r>
            <a:r>
              <a:rPr lang="en-US" i="1" dirty="0" err="1">
                <a:latin typeface="Arial (Body)"/>
                <a:cs typeface="Arial" panose="020B0604020202020204" pitchFamily="34" charset="0"/>
              </a:rPr>
              <a:t>espécie</a:t>
            </a:r>
            <a:r>
              <a:rPr lang="en-US" i="1" dirty="0">
                <a:latin typeface="Arial (Body)"/>
                <a:cs typeface="Arial" panose="020B0604020202020204" pitchFamily="34" charset="0"/>
              </a:rPr>
              <a:t> do animal</a:t>
            </a:r>
          </a:p>
          <a:p>
            <a:pPr marL="914400" marR="0" lvl="1" indent="-182880" algn="l" rtl="0">
              <a:lnSpc>
                <a:spcPct val="115000"/>
              </a:lnSpc>
              <a:spcBef>
                <a:spcPts val="1200"/>
              </a:spcBef>
              <a:spcAft>
                <a:spcPts val="0"/>
              </a:spcAft>
              <a:buFont typeface="Courier New" panose="02070309020205020404" pitchFamily="49" charset="0"/>
              <a:buChar char="o"/>
            </a:pPr>
            <a:r>
              <a:rPr lang="en-US" i="1" dirty="0">
                <a:latin typeface="Arial (Body)"/>
                <a:cs typeface="Arial" panose="020B0604020202020204" pitchFamily="34" charset="0"/>
              </a:rPr>
              <a:t>Para a </a:t>
            </a:r>
            <a:r>
              <a:rPr lang="en-US" i="1" dirty="0" err="1">
                <a:latin typeface="Arial (Body)"/>
                <a:cs typeface="Arial" panose="020B0604020202020204" pitchFamily="34" charset="0"/>
              </a:rPr>
              <a:t>saúde</a:t>
            </a:r>
            <a:r>
              <a:rPr lang="en-US" i="1" dirty="0">
                <a:latin typeface="Arial (Body)"/>
                <a:cs typeface="Arial" panose="020B0604020202020204" pitchFamily="34" charset="0"/>
              </a:rPr>
              <a:t> </a:t>
            </a:r>
            <a:r>
              <a:rPr lang="en-US" i="1" dirty="0" err="1">
                <a:latin typeface="Arial (Body)"/>
                <a:cs typeface="Arial" panose="020B0604020202020204" pitchFamily="34" charset="0"/>
              </a:rPr>
              <a:t>ambiental</a:t>
            </a:r>
            <a:r>
              <a:rPr lang="en-US" i="1" dirty="0">
                <a:latin typeface="Arial (Body)"/>
                <a:cs typeface="Arial" panose="020B0604020202020204" pitchFamily="34" charset="0"/>
              </a:rPr>
              <a:t>: </a:t>
            </a:r>
            <a:r>
              <a:rPr lang="en-US" i="1" dirty="0" err="1">
                <a:latin typeface="Arial (Body)"/>
                <a:cs typeface="Arial" panose="020B0604020202020204" pitchFamily="34" charset="0"/>
              </a:rPr>
              <a:t>Informações</a:t>
            </a:r>
            <a:r>
              <a:rPr lang="en-US" i="1" dirty="0">
                <a:latin typeface="Arial (Body)"/>
                <a:cs typeface="Arial" panose="020B0604020202020204" pitchFamily="34" charset="0"/>
              </a:rPr>
              <a:t> de </a:t>
            </a:r>
            <a:r>
              <a:rPr lang="en-US" i="1" dirty="0" err="1">
                <a:latin typeface="Arial (Body)"/>
                <a:cs typeface="Arial" panose="020B0604020202020204" pitchFamily="34" charset="0"/>
              </a:rPr>
              <a:t>contacto</a:t>
            </a:r>
            <a:r>
              <a:rPr lang="en-US" i="1" dirty="0">
                <a:latin typeface="Arial (Body)"/>
                <a:cs typeface="Arial" panose="020B0604020202020204" pitchFamily="34" charset="0"/>
              </a:rPr>
              <a:t> da </a:t>
            </a:r>
            <a:r>
              <a:rPr lang="en-US" i="1" dirty="0" err="1">
                <a:latin typeface="Arial (Body)"/>
                <a:cs typeface="Arial" panose="020B0604020202020204" pitchFamily="34" charset="0"/>
              </a:rPr>
              <a:t>pessoa</a:t>
            </a:r>
            <a:r>
              <a:rPr lang="en-US" i="1" dirty="0">
                <a:latin typeface="Arial (Body)"/>
                <a:cs typeface="Arial" panose="020B0604020202020204" pitchFamily="34" charset="0"/>
              </a:rPr>
              <a:t> que </a:t>
            </a:r>
            <a:r>
              <a:rPr lang="en-US" i="1" dirty="0" err="1">
                <a:latin typeface="Arial (Body)"/>
                <a:cs typeface="Arial" panose="020B0604020202020204" pitchFamily="34" charset="0"/>
              </a:rPr>
              <a:t>comunica</a:t>
            </a:r>
            <a:r>
              <a:rPr lang="en-US" i="1" dirty="0">
                <a:latin typeface="Arial (Body)"/>
                <a:cs typeface="Arial" panose="020B0604020202020204" pitchFamily="34" charset="0"/>
              </a:rPr>
              <a:t> o </a:t>
            </a:r>
            <a:r>
              <a:rPr lang="en-US" i="1" dirty="0" err="1">
                <a:latin typeface="Arial (Body)"/>
                <a:cs typeface="Arial" panose="020B0604020202020204" pitchFamily="34" charset="0"/>
              </a:rPr>
              <a:t>problema</a:t>
            </a:r>
            <a:r>
              <a:rPr lang="en-US" i="1" dirty="0">
                <a:latin typeface="Arial (Body)"/>
                <a:cs typeface="Arial" panose="020B0604020202020204" pitchFamily="34" charset="0"/>
              </a:rPr>
              <a:t>, </a:t>
            </a:r>
            <a:r>
              <a:rPr lang="en-US" i="1" dirty="0" err="1">
                <a:latin typeface="Arial (Body)"/>
                <a:cs typeface="Arial" panose="020B0604020202020204" pitchFamily="34" charset="0"/>
              </a:rPr>
              <a:t>descrição</a:t>
            </a:r>
            <a:r>
              <a:rPr lang="en-US" i="1" dirty="0">
                <a:latin typeface="Arial (Body)"/>
                <a:cs typeface="Arial" panose="020B0604020202020204" pitchFamily="34" charset="0"/>
              </a:rPr>
              <a:t> do </a:t>
            </a:r>
            <a:r>
              <a:rPr lang="en-US" i="1" dirty="0" err="1">
                <a:latin typeface="Arial (Body)"/>
                <a:cs typeface="Arial" panose="020B0604020202020204" pitchFamily="34" charset="0"/>
              </a:rPr>
              <a:t>problema</a:t>
            </a:r>
            <a:r>
              <a:rPr lang="en-US" i="1" dirty="0">
                <a:latin typeface="Arial (Body)"/>
                <a:cs typeface="Arial" panose="020B0604020202020204" pitchFamily="34" charset="0"/>
              </a:rPr>
              <a:t> e </a:t>
            </a:r>
            <a:r>
              <a:rPr lang="en-US" i="1" dirty="0" err="1">
                <a:latin typeface="Arial (Body)"/>
                <a:cs typeface="Arial" panose="020B0604020202020204" pitchFamily="34" charset="0"/>
              </a:rPr>
              <a:t>potencial</a:t>
            </a:r>
            <a:r>
              <a:rPr lang="en-US" i="1" dirty="0">
                <a:latin typeface="Arial (Body)"/>
                <a:cs typeface="Arial" panose="020B0604020202020204" pitchFamily="34" charset="0"/>
              </a:rPr>
              <a:t> </a:t>
            </a:r>
            <a:r>
              <a:rPr lang="en-US" i="1" dirty="0" err="1">
                <a:latin typeface="Arial (Body)"/>
                <a:cs typeface="Arial" panose="020B0604020202020204" pitchFamily="34" charset="0"/>
              </a:rPr>
              <a:t>impacto</a:t>
            </a:r>
            <a:r>
              <a:rPr lang="en-US" i="1" dirty="0">
                <a:latin typeface="Arial (Body)"/>
                <a:cs typeface="Arial" panose="020B0604020202020204" pitchFamily="34" charset="0"/>
              </a:rPr>
              <a:t> </a:t>
            </a:r>
            <a:r>
              <a:rPr lang="en-US" i="1" dirty="0" err="1">
                <a:latin typeface="Arial (Body)"/>
                <a:cs typeface="Arial" panose="020B0604020202020204" pitchFamily="34" charset="0"/>
              </a:rPr>
              <a:t>ambiental</a:t>
            </a:r>
            <a:r>
              <a:rPr lang="en-US" i="1" dirty="0">
                <a:latin typeface="Arial (Body)"/>
                <a:cs typeface="Arial" panose="020B0604020202020204" pitchFamily="34" charset="0"/>
              </a:rPr>
              <a:t>, </a:t>
            </a:r>
            <a:r>
              <a:rPr lang="en-US" i="1" dirty="0" err="1">
                <a:latin typeface="Arial (Body)"/>
                <a:cs typeface="Arial" panose="020B0604020202020204" pitchFamily="34" charset="0"/>
              </a:rPr>
              <a:t>pormenores</a:t>
            </a:r>
            <a:r>
              <a:rPr lang="en-US" i="1" dirty="0">
                <a:latin typeface="Arial (Body)"/>
                <a:cs typeface="Arial" panose="020B0604020202020204" pitchFamily="34" charset="0"/>
              </a:rPr>
              <a:t> das </a:t>
            </a:r>
            <a:r>
              <a:rPr lang="en-US" i="1" dirty="0" err="1">
                <a:latin typeface="Arial (Body)"/>
                <a:cs typeface="Arial" panose="020B0604020202020204" pitchFamily="34" charset="0"/>
              </a:rPr>
              <a:t>medidas</a:t>
            </a:r>
            <a:r>
              <a:rPr lang="en-US" i="1" dirty="0">
                <a:latin typeface="Arial (Body)"/>
                <a:cs typeface="Arial" panose="020B0604020202020204" pitchFamily="34" charset="0"/>
              </a:rPr>
              <a:t> </a:t>
            </a:r>
            <a:r>
              <a:rPr lang="en-US" i="1" dirty="0" err="1">
                <a:latin typeface="Arial (Body)"/>
                <a:cs typeface="Arial" panose="020B0604020202020204" pitchFamily="34" charset="0"/>
              </a:rPr>
              <a:t>corretivas</a:t>
            </a:r>
            <a:r>
              <a:rPr lang="en-US" i="1" dirty="0">
                <a:latin typeface="Arial (Body)"/>
                <a:cs typeface="Arial" panose="020B0604020202020204" pitchFamily="34" charset="0"/>
              </a:rPr>
              <a:t> </a:t>
            </a:r>
            <a:r>
              <a:rPr lang="en-US" i="1" dirty="0" err="1">
                <a:latin typeface="Arial (Body)"/>
                <a:cs typeface="Arial" panose="020B0604020202020204" pitchFamily="34" charset="0"/>
              </a:rPr>
              <a:t>tomadas</a:t>
            </a:r>
            <a:r>
              <a:rPr lang="en-US" i="1" dirty="0">
                <a:latin typeface="Arial (Body)"/>
                <a:cs typeface="Arial" panose="020B0604020202020204" pitchFamily="34" charset="0"/>
              </a:rPr>
              <a:t> </a:t>
            </a:r>
            <a:r>
              <a:rPr lang="en-US" i="1" dirty="0" err="1">
                <a:latin typeface="Arial (Body)"/>
                <a:cs typeface="Arial" panose="020B0604020202020204" pitchFamily="34" charset="0"/>
              </a:rPr>
              <a:t>ou</a:t>
            </a:r>
            <a:r>
              <a:rPr lang="en-US" i="1" dirty="0">
                <a:latin typeface="Arial (Body)"/>
                <a:cs typeface="Arial" panose="020B0604020202020204" pitchFamily="34" charset="0"/>
              </a:rPr>
              <a:t> </a:t>
            </a:r>
            <a:r>
              <a:rPr lang="en-US" i="1" dirty="0" err="1">
                <a:latin typeface="Arial (Body)"/>
                <a:cs typeface="Arial" panose="020B0604020202020204" pitchFamily="34" charset="0"/>
              </a:rPr>
              <a:t>recomendadas</a:t>
            </a:r>
            <a:endParaRPr lang="en-US" i="1" dirty="0">
              <a:latin typeface="Arial (Body)"/>
              <a:cs typeface="Arial" panose="020B0604020202020204" pitchFamily="34" charset="0"/>
            </a:endParaRPr>
          </a:p>
          <a:p>
            <a:pPr marL="902970" marR="0" lvl="1" indent="-171450" algn="l" rtl="0">
              <a:lnSpc>
                <a:spcPct val="115000"/>
              </a:lnSpc>
              <a:spcBef>
                <a:spcPts val="1200"/>
              </a:spcBef>
              <a:spcAft>
                <a:spcPts val="0"/>
              </a:spcAft>
              <a:buFont typeface="Courier New" panose="02070309020205020404" pitchFamily="49" charset="0"/>
              <a:buChar char="o"/>
            </a:pPr>
            <a:endParaRPr lang="en-US" i="1" dirty="0">
              <a:latin typeface="Arial (Body)"/>
              <a:cs typeface="Arial" panose="020B0604020202020204" pitchFamily="34" charset="0"/>
            </a:endParaRPr>
          </a:p>
          <a:p>
            <a:pPr marL="457200" marR="0" lvl="1" indent="0" algn="l" rtl="0">
              <a:lnSpc>
                <a:spcPct val="115000"/>
              </a:lnSpc>
              <a:spcBef>
                <a:spcPts val="1200"/>
              </a:spcBef>
              <a:spcAft>
                <a:spcPts val="0"/>
              </a:spcAft>
              <a:buFont typeface="Arial" panose="020B0604020202020204" pitchFamily="34" charset="0"/>
              <a:buNone/>
            </a:pPr>
            <a:r>
              <a:rPr lang="en-US" b="1" i="0" dirty="0" err="1">
                <a:latin typeface="Arial (Body)"/>
                <a:cs typeface="Arial" panose="020B0604020202020204" pitchFamily="34" charset="0"/>
              </a:rPr>
              <a:t>Exemplos</a:t>
            </a:r>
            <a:r>
              <a:rPr lang="en-US" b="1" i="0" dirty="0">
                <a:latin typeface="Arial (Body)"/>
                <a:cs typeface="Arial" panose="020B0604020202020204" pitchFamily="34" charset="0"/>
              </a:rPr>
              <a:t> de </a:t>
            </a:r>
            <a:r>
              <a:rPr lang="en-US" b="1" i="0" dirty="0" err="1">
                <a:latin typeface="Arial (Body)"/>
                <a:cs typeface="Arial" panose="020B0604020202020204" pitchFamily="34" charset="0"/>
              </a:rPr>
              <a:t>respostas</a:t>
            </a:r>
            <a:r>
              <a:rPr lang="en-US" b="1" i="0" dirty="0">
                <a:latin typeface="Arial (Body)"/>
                <a:cs typeface="Arial" panose="020B0604020202020204" pitchFamily="34" charset="0"/>
              </a:rPr>
              <a:t> </a:t>
            </a:r>
            <a:r>
              <a:rPr lang="en-US" i="0" dirty="0">
                <a:latin typeface="Arial (Body)"/>
                <a:cs typeface="Arial" panose="020B0604020202020204" pitchFamily="34" charset="0"/>
              </a:rPr>
              <a:t>para </a:t>
            </a:r>
            <a:r>
              <a:rPr lang="en-US" i="0" dirty="0" err="1">
                <a:latin typeface="Arial (Body)"/>
                <a:cs typeface="Arial" panose="020B0604020202020204" pitchFamily="34" charset="0"/>
              </a:rPr>
              <a:t>variáveis</a:t>
            </a:r>
            <a:r>
              <a:rPr lang="en-US" i="0" dirty="0">
                <a:latin typeface="Arial (Body)"/>
                <a:cs typeface="Arial" panose="020B0604020202020204" pitchFamily="34" charset="0"/>
              </a:rPr>
              <a:t> </a:t>
            </a:r>
            <a:r>
              <a:rPr lang="en-US" i="0" dirty="0" err="1">
                <a:latin typeface="Arial (Body)"/>
                <a:cs typeface="Arial" panose="020B0604020202020204" pitchFamily="34" charset="0"/>
              </a:rPr>
              <a:t>ou</a:t>
            </a:r>
            <a:r>
              <a:rPr lang="en-US" i="0" dirty="0">
                <a:latin typeface="Arial (Body)"/>
                <a:cs typeface="Arial" panose="020B0604020202020204" pitchFamily="34" charset="0"/>
              </a:rPr>
              <a:t> </a:t>
            </a:r>
            <a:r>
              <a:rPr lang="en-US" i="0" dirty="0" err="1">
                <a:latin typeface="Arial (Body)"/>
                <a:cs typeface="Arial" panose="020B0604020202020204" pitchFamily="34" charset="0"/>
              </a:rPr>
              <a:t>perguntas</a:t>
            </a:r>
            <a:r>
              <a:rPr lang="en-US" i="0" dirty="0">
                <a:latin typeface="Arial (Body)"/>
                <a:cs typeface="Arial" panose="020B0604020202020204" pitchFamily="34" charset="0"/>
              </a:rPr>
              <a:t> </a:t>
            </a:r>
            <a:r>
              <a:rPr lang="en-US" i="0" dirty="0" err="1">
                <a:latin typeface="Arial (Body)"/>
                <a:cs typeface="Arial" panose="020B0604020202020204" pitchFamily="34" charset="0"/>
              </a:rPr>
              <a:t>adicionais</a:t>
            </a:r>
            <a:r>
              <a:rPr lang="en-US" i="0" dirty="0">
                <a:latin typeface="Arial (Body)"/>
                <a:cs typeface="Arial" panose="020B0604020202020204" pitchFamily="34" charset="0"/>
              </a:rPr>
              <a:t> que </a:t>
            </a:r>
            <a:r>
              <a:rPr lang="en-US" i="0" dirty="0" err="1">
                <a:latin typeface="Arial (Body)"/>
                <a:cs typeface="Arial" panose="020B0604020202020204" pitchFamily="34" charset="0"/>
              </a:rPr>
              <a:t>podem</a:t>
            </a:r>
            <a:r>
              <a:rPr lang="en-US" i="0" dirty="0">
                <a:latin typeface="Arial (Body)"/>
                <a:cs typeface="Arial" panose="020B0604020202020204" pitchFamily="34" charset="0"/>
              </a:rPr>
              <a:t> ser </a:t>
            </a:r>
            <a:r>
              <a:rPr lang="en-US" i="0" dirty="0" err="1">
                <a:latin typeface="Arial (Body)"/>
                <a:cs typeface="Arial" panose="020B0604020202020204" pitchFamily="34" charset="0"/>
              </a:rPr>
              <a:t>acrescentadas</a:t>
            </a:r>
            <a:r>
              <a:rPr lang="en-US" i="0" dirty="0">
                <a:latin typeface="Arial (Body)"/>
                <a:cs typeface="Arial" panose="020B0604020202020204" pitchFamily="34" charset="0"/>
              </a:rPr>
              <a:t>:</a:t>
            </a:r>
          </a:p>
          <a:p>
            <a:pPr marL="914400" lvl="1" indent="-182880">
              <a:lnSpc>
                <a:spcPct val="115000"/>
              </a:lnSpc>
              <a:spcBef>
                <a:spcPts val="1200"/>
              </a:spcBef>
              <a:buFont typeface="Courier New" panose="02070309020205020404" pitchFamily="49" charset="0"/>
              <a:buChar char="o"/>
            </a:pPr>
            <a:r>
              <a:rPr lang="en-US" sz="1200" i="1" kern="1200" dirty="0">
                <a:solidFill>
                  <a:schemeClr val="tx1"/>
                </a:solidFill>
                <a:latin typeface="Arial (Body)"/>
                <a:ea typeface="+mn-ea"/>
                <a:cs typeface="Arial" panose="020B0604020202020204" pitchFamily="34" charset="0"/>
              </a:rPr>
              <a:t>Para a </a:t>
            </a:r>
            <a:r>
              <a:rPr lang="en-US" sz="1200" i="1" kern="1200" dirty="0" err="1">
                <a:solidFill>
                  <a:schemeClr val="tx1"/>
                </a:solidFill>
                <a:latin typeface="Arial (Body)"/>
                <a:ea typeface="+mn-ea"/>
                <a:cs typeface="Arial" panose="020B0604020202020204" pitchFamily="34" charset="0"/>
              </a:rPr>
              <a:t>saúde</a:t>
            </a:r>
            <a:r>
              <a:rPr lang="en-US" sz="1200" i="1" kern="1200" dirty="0">
                <a:solidFill>
                  <a:schemeClr val="tx1"/>
                </a:solidFill>
                <a:latin typeface="Arial (Body)"/>
                <a:ea typeface="+mn-ea"/>
                <a:cs typeface="Arial" panose="020B0604020202020204" pitchFamily="34" charset="0"/>
              </a:rPr>
              <a:t> animal: </a:t>
            </a:r>
            <a:r>
              <a:rPr lang="en-US" i="1" dirty="0" err="1">
                <a:latin typeface="Arial (Body)"/>
                <a:cs typeface="Arial" panose="020B0604020202020204" pitchFamily="34" charset="0"/>
              </a:rPr>
              <a:t>espécie</a:t>
            </a:r>
            <a:r>
              <a:rPr lang="en-US" i="1" dirty="0">
                <a:latin typeface="Arial (Body)"/>
                <a:cs typeface="Arial" panose="020B0604020202020204" pitchFamily="34" charset="0"/>
              </a:rPr>
              <a:t> </a:t>
            </a:r>
            <a:r>
              <a:rPr lang="en-US" i="1" dirty="0" err="1">
                <a:latin typeface="Arial (Body)"/>
                <a:cs typeface="Arial" panose="020B0604020202020204" pitchFamily="34" charset="0"/>
              </a:rPr>
              <a:t>ou</a:t>
            </a:r>
            <a:r>
              <a:rPr lang="en-US" i="1" dirty="0">
                <a:latin typeface="Arial (Body)"/>
                <a:cs typeface="Arial" panose="020B0604020202020204" pitchFamily="34" charset="0"/>
              </a:rPr>
              <a:t> </a:t>
            </a:r>
            <a:r>
              <a:rPr lang="en-US" i="1" dirty="0" err="1">
                <a:latin typeface="Arial (Body)"/>
                <a:cs typeface="Arial" panose="020B0604020202020204" pitchFamily="34" charset="0"/>
              </a:rPr>
              <a:t>raça</a:t>
            </a:r>
            <a:r>
              <a:rPr lang="en-US" i="1" dirty="0">
                <a:latin typeface="Arial (Body)"/>
                <a:cs typeface="Arial" panose="020B0604020202020204" pitchFamily="34" charset="0"/>
              </a:rPr>
              <a:t> do animal, </a:t>
            </a:r>
            <a:r>
              <a:rPr lang="en-US" i="1" dirty="0" err="1">
                <a:latin typeface="Arial (Body)"/>
                <a:cs typeface="Arial" panose="020B0604020202020204" pitchFamily="34" charset="0"/>
              </a:rPr>
              <a:t>historial</a:t>
            </a:r>
            <a:r>
              <a:rPr lang="en-US" i="1" dirty="0">
                <a:latin typeface="Arial (Body)"/>
                <a:cs typeface="Arial" panose="020B0604020202020204" pitchFamily="34" charset="0"/>
              </a:rPr>
              <a:t> de </a:t>
            </a:r>
            <a:r>
              <a:rPr lang="en-US" i="1" dirty="0" err="1">
                <a:latin typeface="Arial (Body)"/>
                <a:cs typeface="Arial" panose="020B0604020202020204" pitchFamily="34" charset="0"/>
              </a:rPr>
              <a:t>deslocações</a:t>
            </a:r>
            <a:r>
              <a:rPr lang="en-US" i="1" dirty="0">
                <a:latin typeface="Arial (Body)"/>
                <a:cs typeface="Arial" panose="020B0604020202020204" pitchFamily="34" charset="0"/>
              </a:rPr>
              <a:t>, </a:t>
            </a:r>
            <a:r>
              <a:rPr lang="en-US" i="1" dirty="0" err="1">
                <a:latin typeface="Arial (Body)"/>
                <a:cs typeface="Arial" panose="020B0604020202020204" pitchFamily="34" charset="0"/>
              </a:rPr>
              <a:t>tipo</a:t>
            </a:r>
            <a:r>
              <a:rPr lang="en-US" i="1" dirty="0">
                <a:latin typeface="Arial (Body)"/>
                <a:cs typeface="Arial" panose="020B0604020202020204" pitchFamily="34" charset="0"/>
              </a:rPr>
              <a:t> de </a:t>
            </a:r>
            <a:r>
              <a:rPr lang="en-US" i="1" dirty="0" err="1">
                <a:latin typeface="Arial (Body)"/>
                <a:cs typeface="Arial" panose="020B0604020202020204" pitchFamily="34" charset="0"/>
              </a:rPr>
              <a:t>alimentação</a:t>
            </a:r>
            <a:r>
              <a:rPr lang="en-US" i="1" dirty="0">
                <a:latin typeface="Arial (Body)"/>
                <a:cs typeface="Arial" panose="020B0604020202020204" pitchFamily="34" charset="0"/>
              </a:rPr>
              <a:t>, </a:t>
            </a:r>
            <a:endParaRPr lang="en-US" sz="1200" i="1" kern="1200" dirty="0">
              <a:solidFill>
                <a:schemeClr val="tx1"/>
              </a:solidFill>
              <a:latin typeface="Arial (Body)"/>
              <a:cs typeface="Arial" panose="020B0604020202020204" pitchFamily="34" charset="0"/>
            </a:endParaRPr>
          </a:p>
          <a:p>
            <a:pPr marL="914400" lvl="1" indent="-182880">
              <a:lnSpc>
                <a:spcPct val="115000"/>
              </a:lnSpc>
              <a:spcBef>
                <a:spcPts val="1200"/>
              </a:spcBef>
              <a:buFont typeface="Courier New" panose="02070309020205020404" pitchFamily="49" charset="0"/>
              <a:buChar char="o"/>
            </a:pPr>
            <a:r>
              <a:rPr lang="en-US" sz="1200" i="1" kern="1200" dirty="0">
                <a:solidFill>
                  <a:schemeClr val="tx1"/>
                </a:solidFill>
                <a:latin typeface="Arial (Body)"/>
                <a:ea typeface="+mn-ea"/>
                <a:cs typeface="Arial" panose="020B0604020202020204" pitchFamily="34" charset="0"/>
              </a:rPr>
              <a:t>Para a </a:t>
            </a:r>
            <a:r>
              <a:rPr lang="en-US" sz="1200" i="1" kern="1200" dirty="0" err="1">
                <a:solidFill>
                  <a:schemeClr val="tx1"/>
                </a:solidFill>
                <a:latin typeface="Arial (Body)"/>
                <a:ea typeface="+mn-ea"/>
                <a:cs typeface="Arial" panose="020B0604020202020204" pitchFamily="34" charset="0"/>
              </a:rPr>
              <a:t>saúde</a:t>
            </a:r>
            <a:r>
              <a:rPr lang="en-US" sz="1200" i="1" kern="1200" dirty="0">
                <a:solidFill>
                  <a:schemeClr val="tx1"/>
                </a:solidFill>
                <a:latin typeface="Arial (Body)"/>
                <a:ea typeface="+mn-ea"/>
                <a:cs typeface="Arial" panose="020B0604020202020204" pitchFamily="34" charset="0"/>
              </a:rPr>
              <a:t> </a:t>
            </a:r>
            <a:r>
              <a:rPr lang="en-US" sz="1200" i="1" kern="1200" dirty="0" err="1">
                <a:solidFill>
                  <a:schemeClr val="tx1"/>
                </a:solidFill>
                <a:latin typeface="Arial (Body)"/>
                <a:ea typeface="+mn-ea"/>
                <a:cs typeface="Arial" panose="020B0604020202020204" pitchFamily="34" charset="0"/>
              </a:rPr>
              <a:t>ambiental</a:t>
            </a:r>
            <a:r>
              <a:rPr lang="en-US" sz="1200" i="1" kern="1200" dirty="0">
                <a:solidFill>
                  <a:schemeClr val="tx1"/>
                </a:solidFill>
                <a:latin typeface="Arial (Body)"/>
                <a:ea typeface="+mn-ea"/>
                <a:cs typeface="Arial" panose="020B0604020202020204" pitchFamily="34" charset="0"/>
              </a:rPr>
              <a:t>: </a:t>
            </a:r>
            <a:r>
              <a:rPr lang="en-US" i="1" dirty="0" err="1">
                <a:latin typeface="Arial (Body)"/>
                <a:cs typeface="Arial" panose="020B0604020202020204" pitchFamily="34" charset="0"/>
              </a:rPr>
              <a:t>coordenadas</a:t>
            </a:r>
            <a:r>
              <a:rPr lang="en-US" i="1" dirty="0">
                <a:latin typeface="Arial (Body)"/>
                <a:cs typeface="Arial" panose="020B0604020202020204" pitchFamily="34" charset="0"/>
              </a:rPr>
              <a:t> </a:t>
            </a:r>
            <a:r>
              <a:rPr lang="en-US" i="1" dirty="0" err="1">
                <a:latin typeface="Arial (Body)"/>
                <a:cs typeface="Arial" panose="020B0604020202020204" pitchFamily="34" charset="0"/>
              </a:rPr>
              <a:t>geográficas</a:t>
            </a:r>
            <a:r>
              <a:rPr lang="en-US" i="1" dirty="0">
                <a:latin typeface="Arial (Body)"/>
                <a:cs typeface="Arial" panose="020B0604020202020204" pitchFamily="34" charset="0"/>
              </a:rPr>
              <a:t>, </a:t>
            </a:r>
            <a:r>
              <a:rPr lang="en-US" i="1" dirty="0" err="1">
                <a:latin typeface="Arial (Body)"/>
                <a:cs typeface="Arial" panose="020B0604020202020204" pitchFamily="34" charset="0"/>
              </a:rPr>
              <a:t>tipo</a:t>
            </a:r>
            <a:r>
              <a:rPr lang="en-US" i="1" dirty="0">
                <a:latin typeface="Arial (Body)"/>
                <a:cs typeface="Arial" panose="020B0604020202020204" pitchFamily="34" charset="0"/>
              </a:rPr>
              <a:t> de </a:t>
            </a:r>
            <a:r>
              <a:rPr lang="en-US" i="1" dirty="0" err="1">
                <a:latin typeface="Arial (Body)"/>
                <a:cs typeface="Arial" panose="020B0604020202020204" pitchFamily="34" charset="0"/>
              </a:rPr>
              <a:t>amostra</a:t>
            </a:r>
            <a:r>
              <a:rPr lang="en-US" i="1" dirty="0">
                <a:latin typeface="Arial (Body)"/>
                <a:cs typeface="Arial" panose="020B0604020202020204" pitchFamily="34" charset="0"/>
              </a:rPr>
              <a:t> e data de </a:t>
            </a:r>
            <a:r>
              <a:rPr lang="en-US" i="1" dirty="0" err="1">
                <a:latin typeface="Arial (Body)"/>
                <a:cs typeface="Arial" panose="020B0604020202020204" pitchFamily="34" charset="0"/>
              </a:rPr>
              <a:t>colheita</a:t>
            </a:r>
            <a:r>
              <a:rPr lang="en-US" i="1" dirty="0">
                <a:latin typeface="Arial (Body)"/>
                <a:cs typeface="Arial" panose="020B0604020202020204" pitchFamily="34" charset="0"/>
              </a:rPr>
              <a:t>, </a:t>
            </a:r>
            <a:r>
              <a:rPr lang="en-US" i="1" dirty="0" err="1">
                <a:latin typeface="Arial (Body)"/>
                <a:cs typeface="Arial" panose="020B0604020202020204" pitchFamily="34" charset="0"/>
              </a:rPr>
              <a:t>espécies</a:t>
            </a:r>
            <a:r>
              <a:rPr lang="en-US" i="1" dirty="0">
                <a:latin typeface="Arial (Body)"/>
                <a:cs typeface="Arial" panose="020B0604020202020204" pitchFamily="34" charset="0"/>
              </a:rPr>
              <a:t> de </a:t>
            </a:r>
            <a:r>
              <a:rPr lang="en-US" i="1" dirty="0" err="1">
                <a:latin typeface="Arial (Body)"/>
                <a:cs typeface="Arial" panose="020B0604020202020204" pitchFamily="34" charset="0"/>
              </a:rPr>
              <a:t>vectores</a:t>
            </a:r>
            <a:r>
              <a:rPr lang="en-US" i="1" dirty="0">
                <a:latin typeface="Arial (Body)"/>
                <a:cs typeface="Arial" panose="020B0604020202020204" pitchFamily="34" charset="0"/>
              </a:rPr>
              <a:t> </a:t>
            </a:r>
            <a:r>
              <a:rPr lang="en-US" i="1" dirty="0" err="1">
                <a:latin typeface="Arial (Body)"/>
                <a:cs typeface="Arial" panose="020B0604020202020204" pitchFamily="34" charset="0"/>
              </a:rPr>
              <a:t>recolhidas</a:t>
            </a:r>
            <a:r>
              <a:rPr lang="en-US" i="1" dirty="0">
                <a:latin typeface="Arial (Body)"/>
                <a:cs typeface="Arial" panose="020B0604020202020204" pitchFamily="34" charset="0"/>
              </a:rPr>
              <a:t> </a:t>
            </a:r>
            <a:endParaRPr lang="en-US" sz="1200" i="1" kern="1200" dirty="0">
              <a:solidFill>
                <a:schemeClr val="tx1"/>
              </a:solidFill>
              <a:latin typeface="Arial (Body)"/>
              <a:cs typeface="Arial" panose="020B0604020202020204" pitchFamily="34" charset="0"/>
            </a:endParaRPr>
          </a:p>
        </p:txBody>
      </p:sp>
      <p:sp>
        <p:nvSpPr>
          <p:cNvPr id="4" name="Slide Number Placeholder 3"/>
          <p:cNvSpPr>
            <a:spLocks noGrp="1"/>
          </p:cNvSpPr>
          <p:nvPr>
            <p:ph type="sldNum" sz="quarter" idx="5"/>
          </p:nvPr>
        </p:nvSpPr>
        <p:spPr/>
        <p:txBody>
          <a:bodyPr/>
          <a:lstStyle/>
          <a:p>
            <a:fld id="{2EB32458-B0FD-4E0D-A69A-149897CA0BBB}" type="slidenum">
              <a:rPr lang="en-US" smtClean="0"/>
              <a:t>41</a:t>
            </a:fld>
            <a:endParaRPr lang="en-US"/>
          </a:p>
        </p:txBody>
      </p:sp>
    </p:spTree>
    <p:extLst>
      <p:ext uri="{BB962C8B-B14F-4D97-AF65-F5344CB8AC3E}">
        <p14:creationId xmlns:p14="http://schemas.microsoft.com/office/powerpoint/2010/main" val="114597881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err="1">
                <a:effectLst/>
                <a:latin typeface="Arial (Body)"/>
                <a:cs typeface="Arial" panose="020B0604020202020204" pitchFamily="34" charset="0"/>
              </a:rPr>
              <a:t>Notas</a:t>
            </a:r>
            <a:r>
              <a:rPr lang="en-US" sz="1200" b="1" dirty="0">
                <a:effectLst/>
                <a:latin typeface="Arial (Body)"/>
                <a:cs typeface="Arial" panose="020B0604020202020204" pitchFamily="34" charset="0"/>
              </a:rPr>
              <a:t> do </a:t>
            </a:r>
            <a:r>
              <a:rPr lang="en-US" sz="1200" b="1" dirty="0" err="1">
                <a:effectLst/>
                <a:latin typeface="Arial (Body)"/>
                <a:cs typeface="Arial" panose="020B0604020202020204" pitchFamily="34" charset="0"/>
              </a:rPr>
              <a:t>instrutor</a:t>
            </a:r>
            <a:r>
              <a:rPr lang="en-US" sz="1200" b="1" dirty="0">
                <a:effectLst/>
                <a:latin typeface="Arial (Body)"/>
                <a:cs typeface="Arial" panose="020B0604020202020204" pitchFamily="34" charset="0"/>
              </a:rPr>
              <a:t>:</a:t>
            </a:r>
          </a:p>
          <a:p>
            <a:pPr marL="0" marR="0">
              <a:lnSpc>
                <a:spcPct val="115000"/>
              </a:lnSpc>
              <a:spcBef>
                <a:spcPts val="0"/>
              </a:spcBef>
              <a:spcAft>
                <a:spcPts val="0"/>
              </a:spcAft>
            </a:pPr>
            <a:endParaRPr lang="en-US" sz="1200" dirty="0">
              <a:effectLst/>
              <a:latin typeface="Arial (Body)"/>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n-US" sz="1200" b="1" i="0" u="sng" dirty="0" err="1">
                <a:effectLst/>
                <a:latin typeface="Arial (Body)"/>
                <a:cs typeface="Arial" panose="020B0604020202020204" pitchFamily="34" charset="0"/>
              </a:rPr>
              <a:t>Dizer</a:t>
            </a:r>
            <a:r>
              <a:rPr lang="en-US" sz="1200" b="1" i="0" u="sng" dirty="0">
                <a:effectLst/>
                <a:latin typeface="Arial (Body)"/>
                <a:cs typeface="Arial" panose="020B0604020202020204" pitchFamily="34" charset="0"/>
              </a:rPr>
              <a:t>:</a:t>
            </a:r>
            <a:r>
              <a:rPr lang="en-US" sz="1200" b="1" i="0" u="none" dirty="0">
                <a:effectLst/>
                <a:latin typeface="Arial (Body)"/>
                <a:cs typeface="Arial" panose="020B0604020202020204" pitchFamily="34" charset="0"/>
              </a:rPr>
              <a:t> </a:t>
            </a:r>
            <a:r>
              <a:rPr lang="en-US" sz="1200" dirty="0">
                <a:effectLst/>
                <a:latin typeface="Arial (Body)"/>
                <a:ea typeface="Times New Roman" panose="02020603050405020304" pitchFamily="18" charset="0"/>
                <a:cs typeface="Arial" panose="020B0604020202020204" pitchFamily="34" charset="0"/>
              </a:rPr>
              <a:t>A </a:t>
            </a:r>
            <a:r>
              <a:rPr lang="en-US" sz="1200" dirty="0" err="1">
                <a:effectLst/>
                <a:latin typeface="Arial (Body)"/>
                <a:ea typeface="Times New Roman" panose="02020603050405020304" pitchFamily="18" charset="0"/>
                <a:cs typeface="Arial" panose="020B0604020202020204" pitchFamily="34" charset="0"/>
              </a:rPr>
              <a:t>vigilância</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coordenada</a:t>
            </a:r>
            <a:r>
              <a:rPr lang="en-US" sz="1200" dirty="0">
                <a:effectLst/>
                <a:latin typeface="Arial (Body)"/>
                <a:ea typeface="Times New Roman" panose="02020603050405020304" pitchFamily="18" charset="0"/>
                <a:cs typeface="Arial" panose="020B0604020202020204" pitchFamily="34" charset="0"/>
              </a:rPr>
              <a:t> de </a:t>
            </a:r>
            <a:r>
              <a:rPr lang="en-US" sz="1200" dirty="0" err="1">
                <a:effectLst/>
                <a:latin typeface="Arial (Body)"/>
                <a:ea typeface="Times New Roman" panose="02020603050405020304" pitchFamily="18" charset="0"/>
                <a:cs typeface="Arial" panose="020B0604020202020204" pitchFamily="34" charset="0"/>
              </a:rPr>
              <a:t>uma</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só</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saúde</a:t>
            </a:r>
            <a:r>
              <a:rPr lang="en-US" sz="1200" dirty="0">
                <a:effectLst/>
                <a:latin typeface="Arial (Body)"/>
                <a:ea typeface="Times New Roman" panose="02020603050405020304" pitchFamily="18" charset="0"/>
                <a:cs typeface="Arial" panose="020B0604020202020204" pitchFamily="34" charset="0"/>
              </a:rPr>
              <a:t> é </a:t>
            </a:r>
            <a:r>
              <a:rPr lang="en-US" sz="1200" dirty="0" err="1">
                <a:effectLst/>
                <a:latin typeface="Arial (Body)"/>
                <a:ea typeface="Times New Roman" panose="02020603050405020304" pitchFamily="18" charset="0"/>
                <a:cs typeface="Arial" panose="020B0604020202020204" pitchFamily="34" charset="0"/>
              </a:rPr>
              <a:t>essencial</a:t>
            </a:r>
            <a:r>
              <a:rPr lang="en-US" sz="1200" dirty="0">
                <a:effectLst/>
                <a:latin typeface="Arial (Body)"/>
                <a:ea typeface="Times New Roman" panose="02020603050405020304" pitchFamily="18" charset="0"/>
                <a:cs typeface="Arial" panose="020B0604020202020204" pitchFamily="34" charset="0"/>
              </a:rPr>
              <a:t> para </a:t>
            </a:r>
            <a:r>
              <a:rPr lang="en-US" sz="1200" dirty="0" err="1">
                <a:effectLst/>
                <a:latin typeface="Arial (Body)"/>
                <a:ea typeface="Times New Roman" panose="02020603050405020304" pitchFamily="18" charset="0"/>
                <a:cs typeface="Arial" panose="020B0604020202020204" pitchFamily="34" charset="0"/>
              </a:rPr>
              <a:t>prevenir</a:t>
            </a:r>
            <a:r>
              <a:rPr lang="en-US" sz="1200" dirty="0">
                <a:effectLst/>
                <a:latin typeface="Arial (Body)"/>
                <a:ea typeface="Times New Roman" panose="02020603050405020304" pitchFamily="18" charset="0"/>
                <a:cs typeface="Arial" panose="020B0604020202020204" pitchFamily="34" charset="0"/>
              </a:rPr>
              <a:t> e </a:t>
            </a:r>
            <a:r>
              <a:rPr lang="en-US" sz="1200" dirty="0" err="1">
                <a:effectLst/>
                <a:latin typeface="Arial (Body)"/>
                <a:ea typeface="Times New Roman" panose="02020603050405020304" pitchFamily="18" charset="0"/>
                <a:cs typeface="Arial" panose="020B0604020202020204" pitchFamily="34" charset="0"/>
              </a:rPr>
              <a:t>controlar</a:t>
            </a:r>
            <a:r>
              <a:rPr lang="en-US" sz="1200" dirty="0">
                <a:effectLst/>
                <a:latin typeface="Arial (Body)"/>
                <a:ea typeface="Times New Roman" panose="02020603050405020304" pitchFamily="18" charset="0"/>
                <a:cs typeface="Arial" panose="020B0604020202020204" pitchFamily="34" charset="0"/>
              </a:rPr>
              <a:t> as </a:t>
            </a:r>
            <a:r>
              <a:rPr lang="en-US" sz="1200" dirty="0" err="1">
                <a:effectLst/>
                <a:latin typeface="Arial (Body)"/>
                <a:ea typeface="Times New Roman" panose="02020603050405020304" pitchFamily="18" charset="0"/>
                <a:cs typeface="Arial" panose="020B0604020202020204" pitchFamily="34" charset="0"/>
              </a:rPr>
              <a:t>doenças</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zoonóticas</a:t>
            </a:r>
            <a:r>
              <a:rPr lang="en-US" sz="1200" dirty="0">
                <a:effectLst/>
                <a:latin typeface="Arial (Body)"/>
                <a:ea typeface="Times New Roman" panose="02020603050405020304" pitchFamily="18" charset="0"/>
                <a:cs typeface="Arial" panose="020B0604020202020204" pitchFamily="34" charset="0"/>
              </a:rPr>
              <a:t> e </a:t>
            </a:r>
            <a:r>
              <a:rPr lang="en-US" sz="1200" dirty="0" err="1">
                <a:effectLst/>
                <a:latin typeface="Arial (Body)"/>
                <a:ea typeface="Times New Roman" panose="02020603050405020304" pitchFamily="18" charset="0"/>
                <a:cs typeface="Arial" panose="020B0604020202020204" pitchFamily="34" charset="0"/>
              </a:rPr>
              <a:t>outras</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ameaças</a:t>
            </a:r>
            <a:r>
              <a:rPr lang="en-US" sz="1200" dirty="0">
                <a:effectLst/>
                <a:latin typeface="Arial (Body)"/>
                <a:ea typeface="Times New Roman" panose="02020603050405020304" pitchFamily="18" charset="0"/>
                <a:cs typeface="Arial" panose="020B0604020202020204" pitchFamily="34" charset="0"/>
              </a:rPr>
              <a:t> a </a:t>
            </a:r>
            <a:r>
              <a:rPr lang="en-US" sz="1200" dirty="0" err="1">
                <a:effectLst/>
                <a:latin typeface="Arial (Body)"/>
                <a:ea typeface="Times New Roman" panose="02020603050405020304" pitchFamily="18" charset="0"/>
                <a:cs typeface="Arial" panose="020B0604020202020204" pitchFamily="34" charset="0"/>
              </a:rPr>
              <a:t>uma</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só</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saúde</a:t>
            </a:r>
            <a:r>
              <a:rPr lang="en-US" sz="1200" dirty="0">
                <a:effectLst/>
                <a:latin typeface="Arial (Body)"/>
                <a:ea typeface="Times New Roman" panose="02020603050405020304" pitchFamily="18" charset="0"/>
                <a:cs typeface="Arial" panose="020B0604020202020204" pitchFamily="34" charset="0"/>
              </a:rPr>
              <a:t>. A </a:t>
            </a:r>
            <a:r>
              <a:rPr lang="en-US" sz="1200" dirty="0" err="1">
                <a:effectLst/>
                <a:latin typeface="Arial (Body)"/>
                <a:ea typeface="Times New Roman" panose="02020603050405020304" pitchFamily="18" charset="0"/>
                <a:cs typeface="Arial" panose="020B0604020202020204" pitchFamily="34" charset="0"/>
              </a:rPr>
              <a:t>vigilância</a:t>
            </a:r>
            <a:r>
              <a:rPr lang="en-US" sz="1200" dirty="0">
                <a:effectLst/>
                <a:latin typeface="Arial (Body)"/>
                <a:ea typeface="Times New Roman" panose="02020603050405020304" pitchFamily="18" charset="0"/>
                <a:cs typeface="Arial" panose="020B0604020202020204" pitchFamily="34" charset="0"/>
              </a:rPr>
              <a:t> de </a:t>
            </a:r>
            <a:r>
              <a:rPr lang="en-US" sz="1200" dirty="0" err="1">
                <a:effectLst/>
                <a:latin typeface="Arial (Body)"/>
                <a:ea typeface="Times New Roman" panose="02020603050405020304" pitchFamily="18" charset="0"/>
                <a:cs typeface="Arial" panose="020B0604020202020204" pitchFamily="34" charset="0"/>
              </a:rPr>
              <a:t>uma</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só</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saúde</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também</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permite</a:t>
            </a:r>
            <a:r>
              <a:rPr lang="en-US" sz="1200" dirty="0">
                <a:effectLst/>
                <a:latin typeface="Arial (Body)"/>
                <a:ea typeface="Times New Roman" panose="02020603050405020304" pitchFamily="18" charset="0"/>
                <a:cs typeface="Arial" panose="020B0604020202020204" pitchFamily="34" charset="0"/>
              </a:rPr>
              <a:t> a </a:t>
            </a:r>
            <a:r>
              <a:rPr lang="en-US" sz="1200" dirty="0" err="1">
                <a:effectLst/>
                <a:latin typeface="Arial (Body)"/>
                <a:ea typeface="Times New Roman" panose="02020603050405020304" pitchFamily="18" charset="0"/>
                <a:cs typeface="Arial" panose="020B0604020202020204" pitchFamily="34" charset="0"/>
              </a:rPr>
              <a:t>rápida</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identificação</a:t>
            </a:r>
            <a:r>
              <a:rPr lang="en-US" sz="1200" dirty="0">
                <a:effectLst/>
                <a:latin typeface="Arial (Body)"/>
                <a:ea typeface="Times New Roman" panose="02020603050405020304" pitchFamily="18" charset="0"/>
                <a:cs typeface="Arial" panose="020B0604020202020204" pitchFamily="34" charset="0"/>
              </a:rPr>
              <a:t> de </a:t>
            </a:r>
            <a:r>
              <a:rPr lang="en-US" sz="1200" dirty="0" err="1">
                <a:effectLst/>
                <a:latin typeface="Arial (Body)"/>
                <a:ea typeface="Times New Roman" panose="02020603050405020304" pitchFamily="18" charset="0"/>
                <a:cs typeface="Arial" panose="020B0604020202020204" pitchFamily="34" charset="0"/>
              </a:rPr>
              <a:t>eventos</a:t>
            </a:r>
            <a:r>
              <a:rPr lang="en-US" sz="1200" dirty="0">
                <a:effectLst/>
                <a:latin typeface="Arial (Body)"/>
                <a:ea typeface="Times New Roman" panose="02020603050405020304" pitchFamily="18" charset="0"/>
                <a:cs typeface="Arial" panose="020B0604020202020204" pitchFamily="34" charset="0"/>
              </a:rPr>
              <a:t> e </a:t>
            </a:r>
            <a:r>
              <a:rPr lang="en-US" sz="1200" dirty="0" err="1">
                <a:effectLst/>
                <a:latin typeface="Arial (Body)"/>
                <a:ea typeface="Times New Roman" panose="02020603050405020304" pitchFamily="18" charset="0"/>
                <a:cs typeface="Arial" panose="020B0604020202020204" pitchFamily="34" charset="0"/>
              </a:rPr>
              <a:t>aumenta</a:t>
            </a:r>
            <a:r>
              <a:rPr lang="en-US" sz="1200" dirty="0">
                <a:effectLst/>
                <a:latin typeface="Arial (Body)"/>
                <a:ea typeface="Times New Roman" panose="02020603050405020304" pitchFamily="18" charset="0"/>
                <a:cs typeface="Arial" panose="020B0604020202020204" pitchFamily="34" charset="0"/>
              </a:rPr>
              <a:t> a </a:t>
            </a:r>
            <a:r>
              <a:rPr lang="en-US" sz="1200" dirty="0" err="1">
                <a:effectLst/>
                <a:latin typeface="Arial (Body)"/>
                <a:ea typeface="Times New Roman" panose="02020603050405020304" pitchFamily="18" charset="0"/>
                <a:cs typeface="Arial" panose="020B0604020202020204" pitchFamily="34" charset="0"/>
              </a:rPr>
              <a:t>resistência</a:t>
            </a:r>
            <a:r>
              <a:rPr lang="en-US" sz="1200" dirty="0">
                <a:effectLst/>
                <a:latin typeface="Arial (Body)"/>
                <a:ea typeface="Times New Roman" panose="02020603050405020304" pitchFamily="18" charset="0"/>
                <a:cs typeface="Arial" panose="020B0604020202020204" pitchFamily="34" charset="0"/>
              </a:rPr>
              <a:t> contra </a:t>
            </a:r>
            <a:r>
              <a:rPr lang="en-US" sz="1200" dirty="0" err="1">
                <a:effectLst/>
                <a:latin typeface="Arial (Body)"/>
                <a:ea typeface="Times New Roman" panose="02020603050405020304" pitchFamily="18" charset="0"/>
                <a:cs typeface="Arial" panose="020B0604020202020204" pitchFamily="34" charset="0"/>
              </a:rPr>
              <a:t>ameaças</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endémicas</a:t>
            </a:r>
            <a:r>
              <a:rPr lang="en-US" sz="1200" dirty="0">
                <a:effectLst/>
                <a:latin typeface="Arial (Body)"/>
                <a:ea typeface="Times New Roman" panose="02020603050405020304" pitchFamily="18" charset="0"/>
                <a:cs typeface="Arial" panose="020B0604020202020204" pitchFamily="34" charset="0"/>
              </a:rPr>
              <a:t> e </a:t>
            </a:r>
            <a:r>
              <a:rPr lang="en-US" sz="1200" dirty="0" err="1">
                <a:effectLst/>
                <a:latin typeface="Arial (Body)"/>
                <a:ea typeface="Times New Roman" panose="02020603050405020304" pitchFamily="18" charset="0"/>
                <a:cs typeface="Arial" panose="020B0604020202020204" pitchFamily="34" charset="0"/>
              </a:rPr>
              <a:t>emergentes</a:t>
            </a:r>
            <a:r>
              <a:rPr lang="en-US" sz="1200" dirty="0">
                <a:effectLst/>
                <a:latin typeface="Arial (Body)"/>
                <a:ea typeface="Times New Roman" panose="02020603050405020304" pitchFamily="18" charset="0"/>
                <a:cs typeface="Arial" panose="020B0604020202020204" pitchFamily="34" charset="0"/>
              </a:rPr>
              <a:t>.  A Tripartite (</a:t>
            </a:r>
            <a:r>
              <a:rPr lang="en-US" sz="1200" dirty="0" err="1">
                <a:effectLst/>
                <a:latin typeface="Arial (Body)"/>
                <a:ea typeface="Times New Roman" panose="02020603050405020304" pitchFamily="18" charset="0"/>
                <a:cs typeface="Arial" panose="020B0604020202020204" pitchFamily="34" charset="0"/>
              </a:rPr>
              <a:t>ou</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seja</a:t>
            </a:r>
            <a:r>
              <a:rPr lang="en-US" sz="1200" dirty="0">
                <a:effectLst/>
                <a:latin typeface="Arial (Body)"/>
                <a:ea typeface="Times New Roman" panose="02020603050405020304" pitchFamily="18" charset="0"/>
                <a:cs typeface="Arial" panose="020B0604020202020204" pitchFamily="34" charset="0"/>
              </a:rPr>
              <a:t>, FAO/WOAH/OMS), com a </a:t>
            </a:r>
            <a:r>
              <a:rPr lang="en-US" sz="1200" dirty="0" err="1">
                <a:effectLst/>
                <a:latin typeface="Arial (Body)"/>
                <a:ea typeface="Times New Roman" panose="02020603050405020304" pitchFamily="18" charset="0"/>
                <a:cs typeface="Arial" panose="020B0604020202020204" pitchFamily="34" charset="0"/>
              </a:rPr>
              <a:t>orientação</a:t>
            </a:r>
            <a:r>
              <a:rPr lang="en-US" sz="1200" dirty="0">
                <a:effectLst/>
                <a:latin typeface="Arial (Body)"/>
                <a:ea typeface="Times New Roman" panose="02020603050405020304" pitchFamily="18" charset="0"/>
                <a:cs typeface="Arial" panose="020B0604020202020204" pitchFamily="34" charset="0"/>
              </a:rPr>
              <a:t> do CDC, </a:t>
            </a:r>
            <a:r>
              <a:rPr lang="en-US" sz="1200" dirty="0" err="1">
                <a:effectLst/>
                <a:latin typeface="Arial (Body)"/>
                <a:ea typeface="Times New Roman" panose="02020603050405020304" pitchFamily="18" charset="0"/>
                <a:cs typeface="Arial" panose="020B0604020202020204" pitchFamily="34" charset="0"/>
              </a:rPr>
              <a:t>desenvolveu</a:t>
            </a:r>
            <a:r>
              <a:rPr lang="en-US" sz="1200" dirty="0">
                <a:effectLst/>
                <a:latin typeface="Arial (Body)"/>
                <a:ea typeface="Times New Roman" panose="02020603050405020304" pitchFamily="18" charset="0"/>
                <a:cs typeface="Arial" panose="020B0604020202020204" pitchFamily="34" charset="0"/>
              </a:rPr>
              <a:t> o </a:t>
            </a:r>
            <a:r>
              <a:rPr lang="en-US" sz="1200" dirty="0" err="1">
                <a:effectLst/>
                <a:latin typeface="Arial (Body)"/>
                <a:ea typeface="Times New Roman" panose="02020603050405020304" pitchFamily="18" charset="0"/>
                <a:cs typeface="Arial" panose="020B0604020202020204" pitchFamily="34" charset="0"/>
              </a:rPr>
              <a:t>Guia</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Tripartido</a:t>
            </a:r>
            <a:r>
              <a:rPr lang="en-US" sz="1200" dirty="0">
                <a:effectLst/>
                <a:latin typeface="Arial (Body)"/>
                <a:ea typeface="Times New Roman" panose="02020603050405020304" pitchFamily="18" charset="0"/>
                <a:cs typeface="Arial" panose="020B0604020202020204" pitchFamily="34" charset="0"/>
              </a:rPr>
              <a:t> de Zoonoses (TZG), para </a:t>
            </a:r>
            <a:r>
              <a:rPr lang="en-US" sz="1200" dirty="0" err="1">
                <a:effectLst/>
                <a:latin typeface="Arial (Body)"/>
                <a:ea typeface="Times New Roman" panose="02020603050405020304" pitchFamily="18" charset="0"/>
                <a:cs typeface="Arial" panose="020B0604020202020204" pitchFamily="34" charset="0"/>
              </a:rPr>
              <a:t>fornecer</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orientações</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sobre</a:t>
            </a:r>
            <a:r>
              <a:rPr lang="en-US" sz="1200" dirty="0">
                <a:effectLst/>
                <a:latin typeface="Arial (Body)"/>
                <a:ea typeface="Times New Roman" panose="02020603050405020304" pitchFamily="18" charset="0"/>
                <a:cs typeface="Arial" panose="020B0604020202020204" pitchFamily="34" charset="0"/>
              </a:rPr>
              <a:t> a </a:t>
            </a:r>
            <a:r>
              <a:rPr lang="en-US" sz="1200" dirty="0" err="1">
                <a:effectLst/>
                <a:latin typeface="Arial (Body)"/>
                <a:ea typeface="Times New Roman" panose="02020603050405020304" pitchFamily="18" charset="0"/>
                <a:cs typeface="Arial" panose="020B0604020202020204" pitchFamily="34" charset="0"/>
              </a:rPr>
              <a:t>adoção</a:t>
            </a:r>
            <a:r>
              <a:rPr lang="en-US" sz="1200" dirty="0">
                <a:effectLst/>
                <a:latin typeface="Arial (Body)"/>
                <a:ea typeface="Times New Roman" panose="02020603050405020304" pitchFamily="18" charset="0"/>
                <a:cs typeface="Arial" panose="020B0604020202020204" pitchFamily="34" charset="0"/>
              </a:rPr>
              <a:t> de </a:t>
            </a:r>
            <a:r>
              <a:rPr lang="en-US" sz="1200" dirty="0" err="1">
                <a:effectLst/>
                <a:latin typeface="Arial (Body)"/>
                <a:ea typeface="Times New Roman" panose="02020603050405020304" pitchFamily="18" charset="0"/>
                <a:cs typeface="Arial" panose="020B0604020202020204" pitchFamily="34" charset="0"/>
              </a:rPr>
              <a:t>uma</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abordagem</a:t>
            </a:r>
            <a:r>
              <a:rPr lang="en-US" sz="1200" dirty="0">
                <a:effectLst/>
                <a:latin typeface="Arial (Body)"/>
                <a:ea typeface="Times New Roman" panose="02020603050405020304" pitchFamily="18" charset="0"/>
                <a:cs typeface="Arial" panose="020B0604020202020204" pitchFamily="34" charset="0"/>
              </a:rPr>
              <a:t> "Uma Só </a:t>
            </a:r>
            <a:r>
              <a:rPr lang="en-US" sz="1200" dirty="0" err="1">
                <a:effectLst/>
                <a:latin typeface="Arial (Body)"/>
                <a:ea typeface="Times New Roman" panose="02020603050405020304" pitchFamily="18" charset="0"/>
                <a:cs typeface="Arial" panose="020B0604020202020204" pitchFamily="34" charset="0"/>
              </a:rPr>
              <a:t>Saúde</a:t>
            </a:r>
            <a:r>
              <a:rPr lang="en-US" sz="1200" dirty="0">
                <a:effectLst/>
                <a:latin typeface="Arial (Body)"/>
                <a:ea typeface="Times New Roman" panose="02020603050405020304" pitchFamily="18" charset="0"/>
                <a:cs typeface="Arial" panose="020B0604020202020204" pitchFamily="34" charset="0"/>
              </a:rPr>
              <a:t>" para lidar com as </a:t>
            </a:r>
            <a:r>
              <a:rPr lang="en-US" sz="1200" dirty="0" err="1">
                <a:effectLst/>
                <a:latin typeface="Arial (Body)"/>
                <a:ea typeface="Times New Roman" panose="02020603050405020304" pitchFamily="18" charset="0"/>
                <a:cs typeface="Arial" panose="020B0604020202020204" pitchFamily="34" charset="0"/>
              </a:rPr>
              <a:t>doenças</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zoonóticas</a:t>
            </a:r>
            <a:r>
              <a:rPr lang="en-US" sz="1200" dirty="0">
                <a:effectLst/>
                <a:latin typeface="Arial (Body)"/>
                <a:ea typeface="Times New Roman" panose="02020603050405020304" pitchFamily="18" charset="0"/>
                <a:cs typeface="Arial" panose="020B0604020202020204" pitchFamily="34" charset="0"/>
              </a:rPr>
              <a:t>. Este </a:t>
            </a:r>
            <a:r>
              <a:rPr lang="en-US" sz="1200" dirty="0" err="1">
                <a:effectLst/>
                <a:latin typeface="Arial (Body)"/>
                <a:ea typeface="Times New Roman" panose="02020603050405020304" pitchFamily="18" charset="0"/>
                <a:cs typeface="Arial" panose="020B0604020202020204" pitchFamily="34" charset="0"/>
              </a:rPr>
              <a:t>guia</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inclui</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conselhos</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sobre</a:t>
            </a:r>
            <a:r>
              <a:rPr lang="en-US" sz="1200" dirty="0">
                <a:effectLst/>
                <a:latin typeface="Arial (Body)"/>
                <a:ea typeface="Times New Roman" panose="02020603050405020304" pitchFamily="18" charset="0"/>
                <a:cs typeface="Arial" panose="020B0604020202020204" pitchFamily="34" charset="0"/>
              </a:rPr>
              <a:t> a </a:t>
            </a:r>
            <a:r>
              <a:rPr lang="en-US" sz="1200" dirty="0" err="1">
                <a:effectLst/>
                <a:latin typeface="Arial (Body)"/>
                <a:ea typeface="Times New Roman" panose="02020603050405020304" pitchFamily="18" charset="0"/>
                <a:cs typeface="Arial" panose="020B0604020202020204" pitchFamily="34" charset="0"/>
              </a:rPr>
              <a:t>coordenação</a:t>
            </a:r>
            <a:r>
              <a:rPr lang="en-US" sz="1200" dirty="0">
                <a:effectLst/>
                <a:latin typeface="Arial (Body)"/>
                <a:ea typeface="Times New Roman" panose="02020603050405020304" pitchFamily="18" charset="0"/>
                <a:cs typeface="Arial" panose="020B0604020202020204" pitchFamily="34" charset="0"/>
              </a:rPr>
              <a:t> dos </a:t>
            </a:r>
            <a:r>
              <a:rPr lang="en-US" sz="1200" dirty="0" err="1">
                <a:effectLst/>
                <a:latin typeface="Arial (Body)"/>
                <a:ea typeface="Times New Roman" panose="02020603050405020304" pitchFamily="18" charset="0"/>
                <a:cs typeface="Arial" panose="020B0604020202020204" pitchFamily="34" charset="0"/>
              </a:rPr>
              <a:t>esforços</a:t>
            </a:r>
            <a:r>
              <a:rPr lang="en-US" sz="1200" dirty="0">
                <a:effectLst/>
                <a:latin typeface="Arial (Body)"/>
                <a:ea typeface="Times New Roman" panose="02020603050405020304" pitchFamily="18" charset="0"/>
                <a:cs typeface="Arial" panose="020B0604020202020204" pitchFamily="34" charset="0"/>
              </a:rPr>
              <a:t> de </a:t>
            </a:r>
            <a:r>
              <a:rPr lang="en-US" sz="1200" dirty="0" err="1">
                <a:effectLst/>
                <a:latin typeface="Arial (Body)"/>
                <a:ea typeface="Times New Roman" panose="02020603050405020304" pitchFamily="18" charset="0"/>
                <a:cs typeface="Arial" panose="020B0604020202020204" pitchFamily="34" charset="0"/>
              </a:rPr>
              <a:t>vigilância</a:t>
            </a:r>
            <a:r>
              <a:rPr lang="en-US" sz="1200" dirty="0">
                <a:effectLst/>
                <a:latin typeface="Arial (Body)"/>
                <a:ea typeface="Times New Roman" panose="02020603050405020304" pitchFamily="18" charset="0"/>
                <a:cs typeface="Arial" panose="020B0604020202020204" pitchFamily="34" charset="0"/>
              </a:rPr>
              <a:t> "Uma Só </a:t>
            </a:r>
            <a:r>
              <a:rPr lang="en-US" sz="1200" dirty="0" err="1">
                <a:effectLst/>
                <a:latin typeface="Arial (Body)"/>
                <a:ea typeface="Times New Roman" panose="02020603050405020304" pitchFamily="18" charset="0"/>
                <a:cs typeface="Arial" panose="020B0604020202020204" pitchFamily="34" charset="0"/>
              </a:rPr>
              <a:t>Saúde</a:t>
            </a:r>
            <a:r>
              <a:rPr lang="en-US" sz="1200" dirty="0">
                <a:effectLst/>
                <a:latin typeface="Arial (Body)"/>
                <a:ea typeface="Times New Roman" panose="02020603050405020304" pitchFamily="18" charset="0"/>
                <a:cs typeface="Arial" panose="020B0604020202020204" pitchFamily="34" charset="0"/>
              </a:rPr>
              <a:t>". Este </a:t>
            </a:r>
            <a:r>
              <a:rPr lang="en-US" sz="1200" dirty="0" err="1">
                <a:effectLst/>
                <a:latin typeface="Arial (Body)"/>
                <a:ea typeface="Times New Roman" panose="02020603050405020304" pitchFamily="18" charset="0"/>
                <a:cs typeface="Arial" panose="020B0604020202020204" pitchFamily="34" charset="0"/>
              </a:rPr>
              <a:t>guia</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inclui</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também</a:t>
            </a:r>
            <a:r>
              <a:rPr lang="en-US" sz="1200" dirty="0">
                <a:effectLst/>
                <a:latin typeface="Arial (Body)"/>
                <a:ea typeface="Times New Roman" panose="02020603050405020304" pitchFamily="18" charset="0"/>
                <a:cs typeface="Arial" panose="020B0604020202020204" pitchFamily="34" charset="0"/>
              </a:rPr>
              <a:t> um conjunto de ferramentas para </a:t>
            </a:r>
            <a:r>
              <a:rPr lang="en-US" sz="1200" dirty="0" err="1">
                <a:effectLst/>
                <a:latin typeface="Arial (Body)"/>
                <a:ea typeface="Times New Roman" panose="02020603050405020304" pitchFamily="18" charset="0"/>
                <a:cs typeface="Arial" panose="020B0604020202020204" pitchFamily="34" charset="0"/>
              </a:rPr>
              <a:t>avaliar</a:t>
            </a:r>
            <a:r>
              <a:rPr lang="en-US" sz="1200" dirty="0">
                <a:effectLst/>
                <a:latin typeface="Arial (Body)"/>
                <a:ea typeface="Times New Roman" panose="02020603050405020304" pitchFamily="18" charset="0"/>
                <a:cs typeface="Arial" panose="020B0604020202020204" pitchFamily="34" charset="0"/>
              </a:rPr>
              <a:t> a </a:t>
            </a:r>
            <a:r>
              <a:rPr lang="en-US" sz="1200" dirty="0" err="1">
                <a:effectLst/>
                <a:latin typeface="Arial (Body)"/>
                <a:ea typeface="Times New Roman" panose="02020603050405020304" pitchFamily="18" charset="0"/>
                <a:cs typeface="Arial" panose="020B0604020202020204" pitchFamily="34" charset="0"/>
              </a:rPr>
              <a:t>capacidade</a:t>
            </a:r>
            <a:r>
              <a:rPr lang="en-US" sz="1200" dirty="0">
                <a:effectLst/>
                <a:latin typeface="Arial (Body)"/>
                <a:ea typeface="Times New Roman" panose="02020603050405020304" pitchFamily="18" charset="0"/>
                <a:cs typeface="Arial" panose="020B0604020202020204" pitchFamily="34" charset="0"/>
              </a:rPr>
              <a:t> e </a:t>
            </a:r>
            <a:r>
              <a:rPr lang="en-US" sz="1200" dirty="0" err="1">
                <a:effectLst/>
                <a:latin typeface="Arial (Body)"/>
                <a:ea typeface="Times New Roman" panose="02020603050405020304" pitchFamily="18" charset="0"/>
                <a:cs typeface="Arial" panose="020B0604020202020204" pitchFamily="34" charset="0"/>
              </a:rPr>
              <a:t>melhorar</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os</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esforços</a:t>
            </a:r>
            <a:r>
              <a:rPr lang="en-US" sz="1200" dirty="0">
                <a:effectLst/>
                <a:latin typeface="Arial (Body)"/>
                <a:ea typeface="Times New Roman" panose="02020603050405020304" pitchFamily="18" charset="0"/>
                <a:cs typeface="Arial" panose="020B0604020202020204" pitchFamily="34" charset="0"/>
              </a:rPr>
              <a:t> de </a:t>
            </a:r>
            <a:r>
              <a:rPr lang="en-US" sz="1200" dirty="0" err="1">
                <a:effectLst/>
                <a:latin typeface="Arial (Body)"/>
                <a:ea typeface="Times New Roman" panose="02020603050405020304" pitchFamily="18" charset="0"/>
                <a:cs typeface="Arial" panose="020B0604020202020204" pitchFamily="34" charset="0"/>
              </a:rPr>
              <a:t>coordenação</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através</a:t>
            </a:r>
            <a:r>
              <a:rPr lang="en-US" sz="1200" dirty="0">
                <a:effectLst/>
                <a:latin typeface="Arial (Body)"/>
                <a:ea typeface="Times New Roman" panose="02020603050405020304" pitchFamily="18" charset="0"/>
                <a:cs typeface="Arial" panose="020B0604020202020204" pitchFamily="34" charset="0"/>
              </a:rPr>
              <a:t> da </a:t>
            </a:r>
            <a:r>
              <a:rPr lang="en-US" sz="1200" dirty="0" err="1">
                <a:effectLst/>
                <a:latin typeface="Arial (Body)"/>
                <a:ea typeface="Times New Roman" panose="02020603050405020304" pitchFamily="18" charset="0"/>
                <a:cs typeface="Arial" panose="020B0604020202020204" pitchFamily="34" charset="0"/>
              </a:rPr>
              <a:t>partilha</a:t>
            </a:r>
            <a:r>
              <a:rPr lang="en-US" sz="1200" dirty="0">
                <a:effectLst/>
                <a:latin typeface="Arial (Body)"/>
                <a:ea typeface="Times New Roman" panose="02020603050405020304" pitchFamily="18" charset="0"/>
                <a:cs typeface="Arial" panose="020B0604020202020204" pitchFamily="34" charset="0"/>
              </a:rPr>
              <a:t> de dados e de outros </a:t>
            </a:r>
            <a:r>
              <a:rPr lang="en-US" sz="1200" dirty="0" err="1">
                <a:effectLst/>
                <a:latin typeface="Arial (Body)"/>
                <a:ea typeface="Times New Roman" panose="02020603050405020304" pitchFamily="18" charset="0"/>
                <a:cs typeface="Arial" panose="020B0604020202020204" pitchFamily="34" charset="0"/>
              </a:rPr>
              <a:t>mecanismos</a:t>
            </a:r>
            <a:r>
              <a:rPr lang="en-US" sz="1200" dirty="0">
                <a:effectLst/>
                <a:latin typeface="Arial (Body)"/>
                <a:ea typeface="Times New Roman" panose="02020603050405020304" pitchFamily="18" charset="0"/>
                <a:cs typeface="Arial" panose="020B0604020202020204" pitchFamily="34" charset="0"/>
              </a:rPr>
              <a:t>. As Ferramentas </a:t>
            </a:r>
            <a:r>
              <a:rPr lang="en-US" sz="1200" dirty="0" err="1">
                <a:effectLst/>
                <a:latin typeface="Arial (Body)"/>
                <a:ea typeface="Times New Roman" panose="02020603050405020304" pitchFamily="18" charset="0"/>
                <a:cs typeface="Arial" panose="020B0604020202020204" pitchFamily="34" charset="0"/>
              </a:rPr>
              <a:t>Operacionais</a:t>
            </a:r>
            <a:r>
              <a:rPr lang="en-US" sz="1200" dirty="0">
                <a:effectLst/>
                <a:latin typeface="Arial (Body)"/>
                <a:ea typeface="Times New Roman" panose="02020603050405020304" pitchFamily="18" charset="0"/>
                <a:cs typeface="Arial" panose="020B0604020202020204" pitchFamily="34" charset="0"/>
              </a:rPr>
              <a:t> (OTs) do TZG </a:t>
            </a:r>
            <a:r>
              <a:rPr lang="en-US" sz="1200" dirty="0" err="1">
                <a:effectLst/>
                <a:latin typeface="Arial (Body)"/>
                <a:ea typeface="Times New Roman" panose="02020603050405020304" pitchFamily="18" charset="0"/>
                <a:cs typeface="Arial" panose="020B0604020202020204" pitchFamily="34" charset="0"/>
              </a:rPr>
              <a:t>incluem</a:t>
            </a:r>
            <a:r>
              <a:rPr lang="en-US" sz="1200" dirty="0">
                <a:effectLst/>
                <a:latin typeface="Arial (Body)"/>
                <a:ea typeface="Times New Roman" panose="02020603050405020304" pitchFamily="18" charset="0"/>
                <a:cs typeface="Arial" panose="020B0604020202020204" pitchFamily="34" charset="0"/>
              </a:rPr>
              <a:t> a </a:t>
            </a:r>
            <a:r>
              <a:rPr lang="en-US" sz="1200" dirty="0" err="1">
                <a:effectLst/>
                <a:latin typeface="Arial (Body)"/>
                <a:ea typeface="Times New Roman" panose="02020603050405020304" pitchFamily="18" charset="0"/>
                <a:cs typeface="Arial" panose="020B0604020202020204" pitchFamily="34" charset="0"/>
              </a:rPr>
              <a:t>Avaliação</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Conjunta</a:t>
            </a:r>
            <a:r>
              <a:rPr lang="en-US" sz="1200" dirty="0">
                <a:effectLst/>
                <a:latin typeface="Arial (Body)"/>
                <a:ea typeface="Times New Roman" panose="02020603050405020304" pitchFamily="18" charset="0"/>
                <a:cs typeface="Arial" panose="020B0604020202020204" pitchFamily="34" charset="0"/>
              </a:rPr>
              <a:t> de </a:t>
            </a:r>
            <a:r>
              <a:rPr lang="en-US" sz="1200" dirty="0" err="1">
                <a:effectLst/>
                <a:latin typeface="Arial (Body)"/>
                <a:ea typeface="Times New Roman" panose="02020603050405020304" pitchFamily="18" charset="0"/>
                <a:cs typeface="Arial" panose="020B0604020202020204" pitchFamily="34" charset="0"/>
              </a:rPr>
              <a:t>Riscos</a:t>
            </a:r>
            <a:r>
              <a:rPr lang="en-US" sz="1200" dirty="0">
                <a:effectLst/>
                <a:latin typeface="Arial (Body)"/>
                <a:ea typeface="Times New Roman" panose="02020603050405020304" pitchFamily="18" charset="0"/>
                <a:cs typeface="Arial" panose="020B0604020202020204" pitchFamily="34" charset="0"/>
              </a:rPr>
              <a:t> (JRA), </a:t>
            </a:r>
            <a:r>
              <a:rPr lang="en-US" sz="1200" dirty="0" err="1">
                <a:effectLst/>
                <a:latin typeface="Arial (Body)"/>
                <a:ea typeface="Times New Roman" panose="02020603050405020304" pitchFamily="18" charset="0"/>
                <a:cs typeface="Arial" panose="020B0604020202020204" pitchFamily="34" charset="0"/>
              </a:rPr>
              <a:t>os</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Mecanismos</a:t>
            </a:r>
            <a:r>
              <a:rPr lang="en-US" sz="1200" dirty="0">
                <a:effectLst/>
                <a:latin typeface="Arial (Body)"/>
                <a:ea typeface="Times New Roman" panose="02020603050405020304" pitchFamily="18" charset="0"/>
                <a:cs typeface="Arial" panose="020B0604020202020204" pitchFamily="34" charset="0"/>
              </a:rPr>
              <a:t> de </a:t>
            </a:r>
            <a:r>
              <a:rPr lang="en-US" sz="1200" dirty="0" err="1">
                <a:effectLst/>
                <a:latin typeface="Arial (Body)"/>
                <a:ea typeface="Times New Roman" panose="02020603050405020304" pitchFamily="18" charset="0"/>
                <a:cs typeface="Arial" panose="020B0604020202020204" pitchFamily="34" charset="0"/>
              </a:rPr>
              <a:t>Coordenação</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Multissectorial</a:t>
            </a:r>
            <a:r>
              <a:rPr lang="en-US" sz="1200" dirty="0">
                <a:effectLst/>
                <a:latin typeface="Arial (Body)"/>
                <a:ea typeface="Times New Roman" panose="02020603050405020304" pitchFamily="18" charset="0"/>
                <a:cs typeface="Arial" panose="020B0604020202020204" pitchFamily="34" charset="0"/>
              </a:rPr>
              <a:t> (MCM) e a </a:t>
            </a:r>
            <a:r>
              <a:rPr lang="en-US" sz="1200" dirty="0" err="1">
                <a:effectLst/>
                <a:latin typeface="Arial (Body)"/>
                <a:ea typeface="Times New Roman" panose="02020603050405020304" pitchFamily="18" charset="0"/>
                <a:cs typeface="Arial" panose="020B0604020202020204" pitchFamily="34" charset="0"/>
              </a:rPr>
              <a:t>Vigilância</a:t>
            </a:r>
            <a:r>
              <a:rPr lang="en-US" sz="1200" dirty="0">
                <a:effectLst/>
                <a:latin typeface="Arial (Body)"/>
                <a:ea typeface="Times New Roman" panose="02020603050405020304" pitchFamily="18" charset="0"/>
                <a:cs typeface="Arial" panose="020B0604020202020204" pitchFamily="34" charset="0"/>
              </a:rPr>
              <a:t> e </a:t>
            </a:r>
            <a:r>
              <a:rPr lang="en-US" sz="1200" dirty="0" err="1">
                <a:effectLst/>
                <a:latin typeface="Arial (Body)"/>
                <a:ea typeface="Times New Roman" panose="02020603050405020304" pitchFamily="18" charset="0"/>
                <a:cs typeface="Arial" panose="020B0604020202020204" pitchFamily="34" charset="0"/>
              </a:rPr>
              <a:t>Partilha</a:t>
            </a:r>
            <a:r>
              <a:rPr lang="en-US" sz="1200" dirty="0">
                <a:effectLst/>
                <a:latin typeface="Arial (Body)"/>
                <a:ea typeface="Times New Roman" panose="02020603050405020304" pitchFamily="18" charset="0"/>
                <a:cs typeface="Arial" panose="020B0604020202020204" pitchFamily="34" charset="0"/>
              </a:rPr>
              <a:t> de </a:t>
            </a:r>
            <a:r>
              <a:rPr lang="en-US" sz="1200" dirty="0" err="1">
                <a:effectLst/>
                <a:latin typeface="Arial (Body)"/>
                <a:ea typeface="Times New Roman" panose="02020603050405020304" pitchFamily="18" charset="0"/>
                <a:cs typeface="Arial" panose="020B0604020202020204" pitchFamily="34" charset="0"/>
              </a:rPr>
              <a:t>Informação</a:t>
            </a:r>
            <a:r>
              <a:rPr lang="en-US" sz="1200" dirty="0">
                <a:effectLst/>
                <a:latin typeface="Arial (Body)"/>
                <a:ea typeface="Times New Roman" panose="02020603050405020304" pitchFamily="18" charset="0"/>
                <a:cs typeface="Arial" panose="020B0604020202020204" pitchFamily="34" charset="0"/>
              </a:rPr>
              <a:t> (SIS).</a:t>
            </a:r>
          </a:p>
          <a:p>
            <a:endParaRPr lang="en-US" dirty="0"/>
          </a:p>
        </p:txBody>
      </p:sp>
      <p:sp>
        <p:nvSpPr>
          <p:cNvPr id="4" name="Slide Number Placeholder 3"/>
          <p:cNvSpPr>
            <a:spLocks noGrp="1"/>
          </p:cNvSpPr>
          <p:nvPr>
            <p:ph type="sldNum" sz="quarter" idx="5"/>
          </p:nvPr>
        </p:nvSpPr>
        <p:spPr/>
        <p:txBody>
          <a:bodyPr/>
          <a:lstStyle/>
          <a:p>
            <a:fld id="{2EB32458-B0FD-4E0D-A69A-149897CA0BBB}" type="slidenum">
              <a:rPr lang="en-US" smtClean="0"/>
              <a:t>42</a:t>
            </a:fld>
            <a:endParaRPr lang="en-US"/>
          </a:p>
        </p:txBody>
      </p:sp>
    </p:spTree>
    <p:extLst>
      <p:ext uri="{BB962C8B-B14F-4D97-AF65-F5344CB8AC3E}">
        <p14:creationId xmlns:p14="http://schemas.microsoft.com/office/powerpoint/2010/main" val="341232025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1200"/>
              </a:spcBef>
              <a:spcAft>
                <a:spcPts val="600"/>
              </a:spcAft>
              <a:buClrTx/>
              <a:buSzTx/>
              <a:buFontTx/>
              <a:buNone/>
              <a:tabLst/>
              <a:defRPr/>
            </a:pPr>
            <a:r>
              <a:rPr lang="en-US" sz="1200" b="1" i="0" kern="1200" dirty="0" err="1">
                <a:solidFill>
                  <a:schemeClr val="tx1"/>
                </a:solidFill>
                <a:effectLst/>
                <a:latin typeface="Arial (Body)"/>
                <a:ea typeface="+mn-ea"/>
                <a:cs typeface="Arial" panose="020B0604020202020204" pitchFamily="34" charset="0"/>
              </a:rPr>
              <a:t>Notas</a:t>
            </a:r>
            <a:r>
              <a:rPr lang="en-US" sz="1200" b="1" i="0" kern="1200" dirty="0">
                <a:solidFill>
                  <a:schemeClr val="tx1"/>
                </a:solidFill>
                <a:effectLst/>
                <a:latin typeface="Arial (Body)"/>
                <a:ea typeface="+mn-ea"/>
                <a:cs typeface="Arial" panose="020B0604020202020204" pitchFamily="34" charset="0"/>
              </a:rPr>
              <a:t> do </a:t>
            </a:r>
            <a:r>
              <a:rPr lang="en-US" sz="1200" b="1" i="0" kern="1200" dirty="0" err="1">
                <a:solidFill>
                  <a:schemeClr val="tx1"/>
                </a:solidFill>
                <a:effectLst/>
                <a:latin typeface="Arial (Body)"/>
                <a:ea typeface="+mn-ea"/>
                <a:cs typeface="Arial" panose="020B0604020202020204" pitchFamily="34" charset="0"/>
              </a:rPr>
              <a:t>instrutor</a:t>
            </a:r>
            <a:r>
              <a:rPr lang="en-US" sz="1200" b="1" i="0" kern="1200" dirty="0">
                <a:solidFill>
                  <a:schemeClr val="tx1"/>
                </a:solidFill>
                <a:effectLst/>
                <a:latin typeface="Arial (Body)"/>
                <a:ea typeface="+mn-ea"/>
                <a:cs typeface="Arial" panose="020B0604020202020204" pitchFamily="34" charset="0"/>
              </a:rPr>
              <a:t>:</a:t>
            </a:r>
            <a:endParaRPr lang="en-US" sz="1200" b="0" i="1" kern="1200" dirty="0">
              <a:solidFill>
                <a:schemeClr val="tx1"/>
              </a:solidFill>
              <a:effectLst/>
              <a:latin typeface="Arial (Body)"/>
              <a:ea typeface="+mn-ea"/>
              <a:cs typeface="Arial" panose="020B0604020202020204" pitchFamily="34" charset="0"/>
            </a:endParaRPr>
          </a:p>
          <a:p>
            <a:pPr marL="285750" marR="0" indent="-285750">
              <a:spcBef>
                <a:spcPts val="1200"/>
              </a:spcBef>
              <a:spcAft>
                <a:spcPts val="600"/>
              </a:spcAft>
              <a:buFont typeface="Arial" panose="020B0604020202020204" pitchFamily="34" charset="0"/>
              <a:buChar char="•"/>
            </a:pPr>
            <a:endParaRPr lang="en-US" sz="1200" b="1" i="0" u="sng" dirty="0">
              <a:effectLst/>
              <a:latin typeface="Arial (Body)"/>
              <a:cs typeface="Arial" panose="020B0604020202020204" pitchFamily="34" charset="0"/>
            </a:endParaRPr>
          </a:p>
          <a:p>
            <a:pPr marL="171450" marR="0" lvl="0" indent="-171450" algn="l" defTabSz="914400" rtl="0" eaLnBrk="1" fontAlgn="auto" latinLnBrk="0" hangingPunct="1">
              <a:lnSpc>
                <a:spcPct val="100000"/>
              </a:lnSpc>
              <a:spcBef>
                <a:spcPts val="1200"/>
              </a:spcBef>
              <a:spcAft>
                <a:spcPts val="600"/>
              </a:spcAft>
              <a:buClrTx/>
              <a:buSzTx/>
              <a:buFont typeface="Wingdings" panose="05000000000000000000" pitchFamily="2" charset="2"/>
              <a:buChar char="§"/>
              <a:tabLst/>
              <a:defRPr/>
            </a:pPr>
            <a:r>
              <a:rPr lang="en-US" sz="1200" b="1" i="0" u="sng" dirty="0" err="1">
                <a:effectLst/>
                <a:latin typeface="Arial (Body)"/>
                <a:cs typeface="Arial" panose="020B0604020202020204" pitchFamily="34" charset="0"/>
              </a:rPr>
              <a:t>Dizer</a:t>
            </a:r>
            <a:r>
              <a:rPr lang="en-US" sz="1200" b="1" i="0" u="sng" dirty="0">
                <a:effectLst/>
                <a:latin typeface="Arial (Body)"/>
                <a:cs typeface="Arial" panose="020B0604020202020204" pitchFamily="34" charset="0"/>
              </a:rPr>
              <a:t>:</a:t>
            </a:r>
            <a:r>
              <a:rPr lang="en-US" sz="1200" b="1" i="0" u="none" dirty="0">
                <a:effectLst/>
                <a:latin typeface="Arial (Body)"/>
                <a:cs typeface="Arial" panose="020B0604020202020204" pitchFamily="34" charset="0"/>
              </a:rPr>
              <a:t> </a:t>
            </a:r>
            <a:r>
              <a:rPr lang="en-US" sz="1200" b="0" i="0" u="none" dirty="0" err="1">
                <a:effectLst/>
                <a:latin typeface="Arial (Body)"/>
                <a:cs typeface="Arial" panose="020B0604020202020204" pitchFamily="34" charset="0"/>
              </a:rPr>
              <a:t>Existem</a:t>
            </a:r>
            <a:r>
              <a:rPr lang="en-US" sz="1200" b="0" i="0" u="none" dirty="0">
                <a:effectLst/>
                <a:latin typeface="Arial (Body)"/>
                <a:cs typeface="Arial" panose="020B0604020202020204" pitchFamily="34" charset="0"/>
              </a:rPr>
              <a:t> </a:t>
            </a:r>
            <a:r>
              <a:rPr lang="en-US" sz="1200" b="0" i="0" u="none" dirty="0" err="1">
                <a:effectLst/>
                <a:latin typeface="Arial (Body)"/>
                <a:cs typeface="Arial" panose="020B0604020202020204" pitchFamily="34" charset="0"/>
              </a:rPr>
              <a:t>vários</a:t>
            </a:r>
            <a:r>
              <a:rPr lang="en-US" sz="1200" b="0" i="0" u="none" dirty="0">
                <a:effectLst/>
                <a:latin typeface="Arial (Body)"/>
                <a:cs typeface="Arial" panose="020B0604020202020204" pitchFamily="34" charset="0"/>
              </a:rPr>
              <a:t> </a:t>
            </a:r>
            <a:r>
              <a:rPr lang="en-US" sz="1200" b="0" i="0" u="none" dirty="0" err="1">
                <a:effectLst/>
                <a:latin typeface="Arial (Body)"/>
                <a:cs typeface="Arial" panose="020B0604020202020204" pitchFamily="34" charset="0"/>
              </a:rPr>
              <a:t>graus</a:t>
            </a:r>
            <a:r>
              <a:rPr lang="en-US" sz="1200" b="0" i="0" u="none" dirty="0">
                <a:effectLst/>
                <a:latin typeface="Arial (Body)"/>
                <a:cs typeface="Arial" panose="020B0604020202020204" pitchFamily="34" charset="0"/>
              </a:rPr>
              <a:t> de </a:t>
            </a:r>
            <a:r>
              <a:rPr lang="en-US" sz="1200" b="0" i="0" u="none" dirty="0" err="1">
                <a:effectLst/>
                <a:latin typeface="Arial (Body)"/>
                <a:cs typeface="Arial" panose="020B0604020202020204" pitchFamily="34" charset="0"/>
              </a:rPr>
              <a:t>colaboração</a:t>
            </a:r>
            <a:r>
              <a:rPr lang="en-US" sz="1200" b="0" i="0" u="none" dirty="0">
                <a:effectLst/>
                <a:latin typeface="Arial (Body)"/>
                <a:cs typeface="Arial" panose="020B0604020202020204" pitchFamily="34" charset="0"/>
              </a:rPr>
              <a:t> que </a:t>
            </a:r>
            <a:r>
              <a:rPr lang="en-US" sz="1200" b="0" i="0" u="none" dirty="0" err="1">
                <a:effectLst/>
                <a:latin typeface="Arial (Body)"/>
                <a:cs typeface="Arial" panose="020B0604020202020204" pitchFamily="34" charset="0"/>
              </a:rPr>
              <a:t>foram</a:t>
            </a:r>
            <a:r>
              <a:rPr lang="en-US" sz="1200" b="0" i="0" u="none" dirty="0">
                <a:effectLst/>
                <a:latin typeface="Arial (Body)"/>
                <a:cs typeface="Arial" panose="020B0604020202020204" pitchFamily="34" charset="0"/>
              </a:rPr>
              <a:t> </a:t>
            </a:r>
            <a:r>
              <a:rPr lang="en-US" sz="1200" b="0" i="0" u="none" dirty="0" err="1">
                <a:effectLst/>
                <a:latin typeface="Arial (Body)"/>
                <a:cs typeface="Arial" panose="020B0604020202020204" pitchFamily="34" charset="0"/>
              </a:rPr>
              <a:t>identificados</a:t>
            </a:r>
            <a:r>
              <a:rPr lang="en-US" sz="1200" b="0" i="0" u="none" dirty="0">
                <a:effectLst/>
                <a:latin typeface="Arial (Body)"/>
                <a:cs typeface="Arial" panose="020B0604020202020204" pitchFamily="34" charset="0"/>
              </a:rPr>
              <a:t> para </a:t>
            </a:r>
            <a:r>
              <a:rPr lang="en-US" sz="1200" b="0" i="0" u="none" dirty="0" err="1">
                <a:effectLst/>
                <a:latin typeface="Arial (Body)"/>
                <a:cs typeface="Arial" panose="020B0604020202020204" pitchFamily="34" charset="0"/>
              </a:rPr>
              <a:t>os</a:t>
            </a:r>
            <a:r>
              <a:rPr lang="en-US" sz="1200" b="0" i="0" u="none" dirty="0">
                <a:effectLst/>
                <a:latin typeface="Arial (Body)"/>
                <a:cs typeface="Arial" panose="020B0604020202020204" pitchFamily="34" charset="0"/>
              </a:rPr>
              <a:t> </a:t>
            </a:r>
            <a:r>
              <a:rPr lang="en-US" sz="1200" b="0" i="0" u="none" dirty="0" err="1">
                <a:effectLst/>
                <a:latin typeface="Arial (Body)"/>
                <a:cs typeface="Arial" panose="020B0604020202020204" pitchFamily="34" charset="0"/>
              </a:rPr>
              <a:t>sistemas</a:t>
            </a:r>
            <a:r>
              <a:rPr lang="en-US" sz="1200" b="0" i="0" u="none" dirty="0">
                <a:effectLst/>
                <a:latin typeface="Arial (Body)"/>
                <a:cs typeface="Arial" panose="020B0604020202020204" pitchFamily="34" charset="0"/>
              </a:rPr>
              <a:t> de </a:t>
            </a:r>
            <a:r>
              <a:rPr lang="en-US" sz="1200" b="0" i="0" u="none" dirty="0" err="1">
                <a:effectLst/>
                <a:latin typeface="Arial (Body)"/>
                <a:cs typeface="Arial" panose="020B0604020202020204" pitchFamily="34" charset="0"/>
              </a:rPr>
              <a:t>vigilância</a:t>
            </a:r>
            <a:r>
              <a:rPr lang="en-US" sz="1200" b="0" i="0" u="none" dirty="0">
                <a:effectLst/>
                <a:latin typeface="Arial (Body)"/>
                <a:cs typeface="Arial" panose="020B0604020202020204" pitchFamily="34" charset="0"/>
              </a:rPr>
              <a:t> One Health. </a:t>
            </a:r>
            <a:r>
              <a:rPr lang="en-US" sz="1200" dirty="0">
                <a:effectLst/>
                <a:latin typeface="Arial (Body)"/>
                <a:ea typeface="Times New Roman" panose="02020603050405020304" pitchFamily="18" charset="0"/>
                <a:cs typeface="Arial" panose="020B0604020202020204" pitchFamily="34" charset="0"/>
              </a:rPr>
              <a:t>A </a:t>
            </a:r>
            <a:r>
              <a:rPr lang="en-US" sz="1200" dirty="0" err="1">
                <a:effectLst/>
                <a:latin typeface="Arial (Body)"/>
                <a:ea typeface="Times New Roman" panose="02020603050405020304" pitchFamily="18" charset="0"/>
                <a:cs typeface="Arial" panose="020B0604020202020204" pitchFamily="34" charset="0"/>
              </a:rPr>
              <a:t>recolha</a:t>
            </a:r>
            <a:r>
              <a:rPr lang="en-US" sz="1200" dirty="0">
                <a:effectLst/>
                <a:latin typeface="Arial (Body)"/>
                <a:ea typeface="Times New Roman" panose="02020603050405020304" pitchFamily="18" charset="0"/>
                <a:cs typeface="Arial" panose="020B0604020202020204" pitchFamily="34" charset="0"/>
              </a:rPr>
              <a:t> de dados </a:t>
            </a:r>
            <a:r>
              <a:rPr lang="en-US" sz="1200" dirty="0" err="1">
                <a:effectLst/>
                <a:latin typeface="Arial (Body)"/>
                <a:ea typeface="Times New Roman" panose="02020603050405020304" pitchFamily="18" charset="0"/>
                <a:cs typeface="Arial" panose="020B0604020202020204" pitchFamily="34" charset="0"/>
              </a:rPr>
              <a:t>pode</a:t>
            </a:r>
            <a:r>
              <a:rPr lang="en-US" sz="1200" dirty="0">
                <a:effectLst/>
                <a:latin typeface="Arial (Body)"/>
                <a:ea typeface="Times New Roman" panose="02020603050405020304" pitchFamily="18" charset="0"/>
                <a:cs typeface="Arial" panose="020B0604020202020204" pitchFamily="34" charset="0"/>
              </a:rPr>
              <a:t> ser </a:t>
            </a:r>
            <a:r>
              <a:rPr lang="en-US" sz="1200" dirty="0" err="1">
                <a:effectLst/>
                <a:latin typeface="Arial (Body)"/>
                <a:ea typeface="Times New Roman" panose="02020603050405020304" pitchFamily="18" charset="0"/>
                <a:cs typeface="Arial" panose="020B0604020202020204" pitchFamily="34" charset="0"/>
              </a:rPr>
              <a:t>feita</a:t>
            </a:r>
            <a:r>
              <a:rPr lang="en-US" sz="1200" dirty="0">
                <a:effectLst/>
                <a:latin typeface="Arial (Body)"/>
                <a:ea typeface="Times New Roman" panose="02020603050405020304" pitchFamily="18" charset="0"/>
                <a:cs typeface="Arial" panose="020B0604020202020204" pitchFamily="34" charset="0"/>
              </a:rPr>
              <a:t> com </a:t>
            </a:r>
            <a:r>
              <a:rPr lang="en-US" sz="1200" dirty="0" err="1">
                <a:effectLst/>
                <a:latin typeface="Arial (Body)"/>
                <a:ea typeface="Times New Roman" panose="02020603050405020304" pitchFamily="18" charset="0"/>
                <a:cs typeface="Arial" panose="020B0604020202020204" pitchFamily="34" charset="0"/>
              </a:rPr>
              <a:t>diferentes</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graus</a:t>
            </a:r>
            <a:r>
              <a:rPr lang="en-US" sz="1200" dirty="0">
                <a:effectLst/>
                <a:latin typeface="Arial (Body)"/>
                <a:ea typeface="Times New Roman" panose="02020603050405020304" pitchFamily="18" charset="0"/>
                <a:cs typeface="Arial" panose="020B0604020202020204" pitchFamily="34" charset="0"/>
              </a:rPr>
              <a:t> de </a:t>
            </a:r>
            <a:r>
              <a:rPr lang="en-US" sz="1200" dirty="0" err="1">
                <a:effectLst/>
                <a:latin typeface="Arial (Body)"/>
                <a:ea typeface="Times New Roman" panose="02020603050405020304" pitchFamily="18" charset="0"/>
                <a:cs typeface="Arial" panose="020B0604020202020204" pitchFamily="34" charset="0"/>
              </a:rPr>
              <a:t>colaboração</a:t>
            </a:r>
            <a:r>
              <a:rPr lang="en-US" sz="1200" dirty="0">
                <a:effectLst/>
                <a:latin typeface="Arial (Body)"/>
                <a:ea typeface="Times New Roman" panose="02020603050405020304" pitchFamily="18" charset="0"/>
                <a:cs typeface="Arial" panose="020B0604020202020204" pitchFamily="34" charset="0"/>
              </a:rPr>
              <a:t> entre </a:t>
            </a:r>
            <a:r>
              <a:rPr lang="en-US" sz="1200" dirty="0" err="1">
                <a:effectLst/>
                <a:latin typeface="Arial (Body)"/>
                <a:ea typeface="Times New Roman" panose="02020603050405020304" pitchFamily="18" charset="0"/>
                <a:cs typeface="Arial" panose="020B0604020202020204" pitchFamily="34" charset="0"/>
              </a:rPr>
              <a:t>sectores</a:t>
            </a:r>
            <a:r>
              <a:rPr lang="en-US" sz="1200" dirty="0">
                <a:effectLst/>
                <a:latin typeface="Arial (Body)"/>
                <a:ea typeface="Times New Roman" panose="02020603050405020304" pitchFamily="18" charset="0"/>
                <a:cs typeface="Arial" panose="020B0604020202020204" pitchFamily="34" charset="0"/>
              </a:rPr>
              <a:t>. O </a:t>
            </a:r>
            <a:r>
              <a:rPr lang="en-US" sz="1200" dirty="0" err="1">
                <a:effectLst/>
                <a:latin typeface="Arial (Body)"/>
                <a:ea typeface="Times New Roman" panose="02020603050405020304" pitchFamily="18" charset="0"/>
                <a:cs typeface="Arial" panose="020B0604020202020204" pitchFamily="34" charset="0"/>
              </a:rPr>
              <a:t>maior</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grau</a:t>
            </a:r>
            <a:r>
              <a:rPr lang="en-US" sz="1200" dirty="0">
                <a:effectLst/>
                <a:latin typeface="Arial (Body)"/>
                <a:ea typeface="Times New Roman" panose="02020603050405020304" pitchFamily="18" charset="0"/>
                <a:cs typeface="Arial" panose="020B0604020202020204" pitchFamily="34" charset="0"/>
              </a:rPr>
              <a:t> de </a:t>
            </a:r>
            <a:r>
              <a:rPr lang="en-US" sz="1200" dirty="0" err="1">
                <a:effectLst/>
                <a:latin typeface="Arial (Body)"/>
                <a:ea typeface="Times New Roman" panose="02020603050405020304" pitchFamily="18" charset="0"/>
                <a:cs typeface="Arial" panose="020B0604020202020204" pitchFamily="34" charset="0"/>
              </a:rPr>
              <a:t>colaboração</a:t>
            </a:r>
            <a:r>
              <a:rPr lang="en-US" sz="1200" dirty="0">
                <a:effectLst/>
                <a:latin typeface="Arial (Body)"/>
                <a:ea typeface="Times New Roman" panose="02020603050405020304" pitchFamily="18" charset="0"/>
                <a:cs typeface="Arial" panose="020B0604020202020204" pitchFamily="34" charset="0"/>
              </a:rPr>
              <a:t> é </a:t>
            </a:r>
            <a:r>
              <a:rPr lang="en-US" sz="1200" dirty="0" err="1">
                <a:effectLst/>
                <a:latin typeface="Arial (Body)"/>
                <a:ea typeface="Times New Roman" panose="02020603050405020304" pitchFamily="18" charset="0"/>
                <a:cs typeface="Arial" panose="020B0604020202020204" pitchFamily="34" charset="0"/>
              </a:rPr>
              <a:t>essencial</a:t>
            </a:r>
            <a:r>
              <a:rPr lang="en-US" sz="1200" dirty="0">
                <a:effectLst/>
                <a:latin typeface="Arial (Body)"/>
                <a:ea typeface="Times New Roman" panose="02020603050405020304" pitchFamily="18" charset="0"/>
                <a:cs typeface="Arial" panose="020B0604020202020204" pitchFamily="34" charset="0"/>
              </a:rPr>
              <a:t> para </a:t>
            </a:r>
            <a:r>
              <a:rPr lang="en-US" sz="1200" dirty="0" err="1">
                <a:effectLst/>
                <a:latin typeface="Arial (Body)"/>
                <a:ea typeface="Times New Roman" panose="02020603050405020304" pitchFamily="18" charset="0"/>
                <a:cs typeface="Arial" panose="020B0604020202020204" pitchFamily="34" charset="0"/>
              </a:rPr>
              <a:t>estabelecer</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uma</a:t>
            </a:r>
            <a:r>
              <a:rPr lang="en-US" sz="1200" dirty="0">
                <a:effectLst/>
                <a:latin typeface="Arial (Body)"/>
                <a:ea typeface="Times New Roman" panose="02020603050405020304" pitchFamily="18" charset="0"/>
                <a:cs typeface="Arial" panose="020B0604020202020204" pitchFamily="34" charset="0"/>
              </a:rPr>
              <a:t> forte </a:t>
            </a:r>
            <a:r>
              <a:rPr lang="en-US" sz="1200" dirty="0" err="1">
                <a:effectLst/>
                <a:latin typeface="Arial (Body)"/>
                <a:ea typeface="Times New Roman" panose="02020603050405020304" pitchFamily="18" charset="0"/>
                <a:cs typeface="Arial" panose="020B0604020202020204" pitchFamily="34" charset="0"/>
              </a:rPr>
              <a:t>plataforma</a:t>
            </a:r>
            <a:r>
              <a:rPr lang="en-US" sz="1200" dirty="0">
                <a:effectLst/>
                <a:latin typeface="Arial (Body)"/>
                <a:ea typeface="Times New Roman" panose="02020603050405020304" pitchFamily="18" charset="0"/>
                <a:cs typeface="Arial" panose="020B0604020202020204" pitchFamily="34" charset="0"/>
              </a:rPr>
              <a:t> de </a:t>
            </a:r>
            <a:r>
              <a:rPr lang="en-US" sz="1200" dirty="0" err="1">
                <a:effectLst/>
                <a:latin typeface="Arial (Body)"/>
                <a:ea typeface="Times New Roman" panose="02020603050405020304" pitchFamily="18" charset="0"/>
                <a:cs typeface="Arial" panose="020B0604020202020204" pitchFamily="34" charset="0"/>
              </a:rPr>
              <a:t>vigilância</a:t>
            </a:r>
            <a:r>
              <a:rPr lang="en-US" sz="1200" dirty="0">
                <a:effectLst/>
                <a:latin typeface="Arial (Body)"/>
                <a:ea typeface="Times New Roman" panose="02020603050405020304" pitchFamily="18" charset="0"/>
                <a:cs typeface="Arial" panose="020B0604020202020204" pitchFamily="34" charset="0"/>
              </a:rPr>
              <a:t> One Health que </a:t>
            </a:r>
            <a:r>
              <a:rPr lang="en-US" sz="1200" dirty="0" err="1">
                <a:effectLst/>
                <a:latin typeface="Arial (Body)"/>
                <a:ea typeface="Times New Roman" panose="02020603050405020304" pitchFamily="18" charset="0"/>
                <a:cs typeface="Arial" panose="020B0604020202020204" pitchFamily="34" charset="0"/>
              </a:rPr>
              <a:t>fortaleça</a:t>
            </a:r>
            <a:r>
              <a:rPr lang="en-US" sz="1200" dirty="0">
                <a:effectLst/>
                <a:latin typeface="Arial (Body)"/>
                <a:ea typeface="Times New Roman" panose="02020603050405020304" pitchFamily="18" charset="0"/>
                <a:cs typeface="Arial" panose="020B0604020202020204" pitchFamily="34" charset="0"/>
              </a:rPr>
              <a:t> a </a:t>
            </a:r>
            <a:r>
              <a:rPr lang="en-US" sz="1200" dirty="0" err="1">
                <a:effectLst/>
                <a:latin typeface="Arial (Body)"/>
                <a:ea typeface="Times New Roman" panose="02020603050405020304" pitchFamily="18" charset="0"/>
                <a:cs typeface="Arial" panose="020B0604020202020204" pitchFamily="34" charset="0"/>
              </a:rPr>
              <a:t>vigilância</a:t>
            </a:r>
            <a:r>
              <a:rPr lang="en-US" sz="1200" dirty="0">
                <a:effectLst/>
                <a:latin typeface="Arial (Body)"/>
                <a:ea typeface="Times New Roman" panose="02020603050405020304" pitchFamily="18" charset="0"/>
                <a:cs typeface="Arial" panose="020B0604020202020204" pitchFamily="34" charset="0"/>
              </a:rPr>
              <a:t> das </a:t>
            </a:r>
            <a:r>
              <a:rPr lang="en-US" sz="1200" dirty="0" err="1">
                <a:effectLst/>
                <a:latin typeface="Arial (Body)"/>
                <a:ea typeface="Times New Roman" panose="02020603050405020304" pitchFamily="18" charset="0"/>
                <a:cs typeface="Arial" panose="020B0604020202020204" pitchFamily="34" charset="0"/>
              </a:rPr>
              <a:t>doenças</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zoonóticas</a:t>
            </a:r>
            <a:r>
              <a:rPr lang="en-US" sz="1200" dirty="0">
                <a:effectLst/>
                <a:latin typeface="Arial (Body)"/>
                <a:ea typeface="Times New Roman" panose="02020603050405020304" pitchFamily="18" charset="0"/>
                <a:cs typeface="Arial" panose="020B0604020202020204" pitchFamily="34" charset="0"/>
              </a:rPr>
              <a:t>.  </a:t>
            </a:r>
          </a:p>
          <a:p>
            <a:pPr marL="171450" marR="0" lvl="0" indent="-171450" algn="l" defTabSz="914400" rtl="0" eaLnBrk="1" fontAlgn="auto" latinLnBrk="0" hangingPunct="1">
              <a:lnSpc>
                <a:spcPct val="100000"/>
              </a:lnSpc>
              <a:spcBef>
                <a:spcPts val="1200"/>
              </a:spcBef>
              <a:spcAft>
                <a:spcPts val="600"/>
              </a:spcAft>
              <a:buClrTx/>
              <a:buSzTx/>
              <a:buFont typeface="Wingdings" panose="05000000000000000000" pitchFamily="2" charset="2"/>
              <a:buChar char="§"/>
              <a:tabLst/>
              <a:defRPr/>
            </a:pPr>
            <a:endParaRPr lang="en-US" sz="1200" dirty="0">
              <a:effectLst/>
              <a:latin typeface="Arial (Body)"/>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00000"/>
              </a:lnSpc>
              <a:spcBef>
                <a:spcPts val="1200"/>
              </a:spcBef>
              <a:spcAft>
                <a:spcPts val="600"/>
              </a:spcAft>
              <a:buClrTx/>
              <a:buSzTx/>
              <a:buFont typeface="Wingdings" panose="05000000000000000000" pitchFamily="2" charset="2"/>
              <a:buChar char="§"/>
              <a:tabLst/>
              <a:defRPr/>
            </a:pPr>
            <a:r>
              <a:rPr lang="en-US" sz="1200" b="1" u="sng" dirty="0" err="1">
                <a:effectLst/>
                <a:latin typeface="Arial (Body)"/>
                <a:ea typeface="Times New Roman" panose="02020603050405020304" pitchFamily="18" charset="0"/>
                <a:cs typeface="Arial" panose="020B0604020202020204" pitchFamily="34" charset="0"/>
              </a:rPr>
              <a:t>Perguntar</a:t>
            </a:r>
            <a:r>
              <a:rPr lang="en-US" sz="1200" b="1" u="sng" dirty="0">
                <a:effectLst/>
                <a:latin typeface="Arial (Body)"/>
                <a:ea typeface="Times New Roman" panose="02020603050405020304" pitchFamily="18" charset="0"/>
                <a:cs typeface="Arial" panose="020B0604020202020204" pitchFamily="34" charset="0"/>
              </a:rPr>
              <a:t>:</a:t>
            </a:r>
            <a:r>
              <a:rPr lang="en-US" sz="1200" b="1" u="none" dirty="0">
                <a:effectLst/>
                <a:latin typeface="Arial (Body)"/>
                <a:ea typeface="Times New Roman" panose="02020603050405020304" pitchFamily="18" charset="0"/>
                <a:cs typeface="Arial" panose="020B0604020202020204" pitchFamily="34" charset="0"/>
              </a:rPr>
              <a:t> </a:t>
            </a:r>
            <a:r>
              <a:rPr lang="en-US" sz="1200" dirty="0">
                <a:effectLst/>
                <a:latin typeface="Arial (Body)"/>
                <a:ea typeface="Times New Roman" panose="02020603050405020304" pitchFamily="18" charset="0"/>
                <a:cs typeface="Arial" panose="020B0604020202020204" pitchFamily="34" charset="0"/>
              </a:rPr>
              <a:t>Qual é o </a:t>
            </a:r>
            <a:r>
              <a:rPr lang="en-US" sz="1200" dirty="0" err="1">
                <a:effectLst/>
                <a:latin typeface="Arial (Body)"/>
                <a:ea typeface="Times New Roman" panose="02020603050405020304" pitchFamily="18" charset="0"/>
                <a:cs typeface="Arial" panose="020B0604020202020204" pitchFamily="34" charset="0"/>
              </a:rPr>
              <a:t>seu</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atual</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grau</a:t>
            </a:r>
            <a:r>
              <a:rPr lang="en-US" sz="1200" dirty="0">
                <a:effectLst/>
                <a:latin typeface="Arial (Body)"/>
                <a:ea typeface="Times New Roman" panose="02020603050405020304" pitchFamily="18" charset="0"/>
                <a:cs typeface="Arial" panose="020B0604020202020204" pitchFamily="34" charset="0"/>
              </a:rPr>
              <a:t> de </a:t>
            </a:r>
            <a:r>
              <a:rPr lang="en-US" sz="1200" dirty="0" err="1">
                <a:effectLst/>
                <a:latin typeface="Arial (Body)"/>
                <a:ea typeface="Times New Roman" panose="02020603050405020304" pitchFamily="18" charset="0"/>
                <a:cs typeface="Arial" panose="020B0604020202020204" pitchFamily="34" charset="0"/>
              </a:rPr>
              <a:t>colaboração</a:t>
            </a:r>
            <a:r>
              <a:rPr lang="en-US" sz="1200" dirty="0">
                <a:effectLst/>
                <a:latin typeface="Arial (Body)"/>
                <a:ea typeface="Times New Roman" panose="02020603050405020304" pitchFamily="18" charset="0"/>
                <a:cs typeface="Arial" panose="020B0604020202020204" pitchFamily="34" charset="0"/>
              </a:rPr>
              <a:t> com outros </a:t>
            </a:r>
            <a:r>
              <a:rPr lang="en-US" sz="1200" dirty="0" err="1">
                <a:effectLst/>
                <a:latin typeface="Arial (Body)"/>
                <a:ea typeface="Times New Roman" panose="02020603050405020304" pitchFamily="18" charset="0"/>
                <a:cs typeface="Arial" panose="020B0604020202020204" pitchFamily="34" charset="0"/>
              </a:rPr>
              <a:t>sectores</a:t>
            </a:r>
            <a:r>
              <a:rPr lang="en-US" sz="1200" dirty="0">
                <a:effectLst/>
                <a:latin typeface="Arial (Body)"/>
                <a:ea typeface="Times New Roman" panose="02020603050405020304" pitchFamily="18" charset="0"/>
                <a:cs typeface="Arial" panose="020B0604020202020204" pitchFamily="34" charset="0"/>
              </a:rPr>
              <a:t>?</a:t>
            </a:r>
          </a:p>
          <a:p>
            <a:pPr marL="171450" marR="0" lvl="0" indent="-171450" algn="l" defTabSz="914400" rtl="0" eaLnBrk="1" fontAlgn="auto" latinLnBrk="0" hangingPunct="1">
              <a:lnSpc>
                <a:spcPct val="100000"/>
              </a:lnSpc>
              <a:spcBef>
                <a:spcPts val="1200"/>
              </a:spcBef>
              <a:spcAft>
                <a:spcPts val="600"/>
              </a:spcAft>
              <a:buClrTx/>
              <a:buSzTx/>
              <a:buFont typeface="Wingdings" panose="05000000000000000000" pitchFamily="2" charset="2"/>
              <a:buChar char="§"/>
              <a:tabLst/>
              <a:defRPr/>
            </a:pPr>
            <a:endParaRPr lang="en-US" sz="1200" i="1" dirty="0">
              <a:effectLst/>
              <a:latin typeface="Arial (Body)"/>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00000"/>
              </a:lnSpc>
              <a:spcBef>
                <a:spcPts val="1200"/>
              </a:spcBef>
              <a:spcAft>
                <a:spcPts val="600"/>
              </a:spcAft>
              <a:buClrTx/>
              <a:buSzTx/>
              <a:buFont typeface="Wingdings" panose="05000000000000000000" pitchFamily="2" charset="2"/>
              <a:buChar char="§"/>
              <a:tabLst/>
              <a:defRPr/>
            </a:pPr>
            <a:r>
              <a:rPr lang="en-US" sz="1200" b="1" i="0" u="sng" dirty="0" err="1">
                <a:effectLst/>
                <a:latin typeface="Arial (Body)"/>
                <a:ea typeface="Times New Roman" panose="02020603050405020304" pitchFamily="18" charset="0"/>
                <a:cs typeface="Arial" panose="020B0604020202020204" pitchFamily="34" charset="0"/>
              </a:rPr>
              <a:t>Permita</a:t>
            </a:r>
            <a:r>
              <a:rPr lang="en-US" sz="1200" b="1" i="0" u="sng" dirty="0">
                <a:effectLst/>
                <a:latin typeface="Arial (Body)"/>
                <a:ea typeface="Times New Roman" panose="02020603050405020304" pitchFamily="18" charset="0"/>
                <a:cs typeface="Arial" panose="020B0604020202020204" pitchFamily="34" charset="0"/>
              </a:rPr>
              <a:t> que </a:t>
            </a:r>
            <a:r>
              <a:rPr lang="en-US" sz="1200" i="0" dirty="0" err="1">
                <a:effectLst/>
                <a:latin typeface="Arial (Body)"/>
                <a:ea typeface="Times New Roman" panose="02020603050405020304" pitchFamily="18" charset="0"/>
                <a:cs typeface="Arial" panose="020B0604020202020204" pitchFamily="34" charset="0"/>
              </a:rPr>
              <a:t>alguns</a:t>
            </a:r>
            <a:r>
              <a:rPr lang="en-US" sz="1200" i="0" dirty="0">
                <a:effectLst/>
                <a:latin typeface="Arial (Body)"/>
                <a:ea typeface="Times New Roman" panose="02020603050405020304" pitchFamily="18" charset="0"/>
                <a:cs typeface="Arial" panose="020B0604020202020204" pitchFamily="34" charset="0"/>
              </a:rPr>
              <a:t> </a:t>
            </a:r>
            <a:r>
              <a:rPr lang="en-US" sz="1200" i="0" dirty="0" err="1">
                <a:effectLst/>
                <a:latin typeface="Arial (Body)"/>
                <a:ea typeface="Times New Roman" panose="02020603050405020304" pitchFamily="18" charset="0"/>
                <a:cs typeface="Arial" panose="020B0604020202020204" pitchFamily="34" charset="0"/>
              </a:rPr>
              <a:t>participantes</a:t>
            </a:r>
            <a:r>
              <a:rPr lang="en-US" sz="1200" i="0" dirty="0">
                <a:effectLst/>
                <a:latin typeface="Arial (Body)"/>
                <a:ea typeface="Times New Roman" panose="02020603050405020304" pitchFamily="18" charset="0"/>
                <a:cs typeface="Arial" panose="020B0604020202020204" pitchFamily="34" charset="0"/>
              </a:rPr>
              <a:t> </a:t>
            </a:r>
            <a:r>
              <a:rPr lang="en-US" sz="1200" i="0" dirty="0" err="1">
                <a:effectLst/>
                <a:latin typeface="Arial (Body)"/>
                <a:ea typeface="Times New Roman" panose="02020603050405020304" pitchFamily="18" charset="0"/>
                <a:cs typeface="Arial" panose="020B0604020202020204" pitchFamily="34" charset="0"/>
              </a:rPr>
              <a:t>respondam</a:t>
            </a:r>
            <a:r>
              <a:rPr lang="en-US" sz="1200" i="0" dirty="0">
                <a:effectLst/>
                <a:latin typeface="Arial (Body)"/>
                <a:ea typeface="Times New Roman" panose="02020603050405020304" pitchFamily="18" charset="0"/>
                <a:cs typeface="Arial" panose="020B0604020202020204" pitchFamily="34" charset="0"/>
              </a:rPr>
              <a:t>.</a:t>
            </a:r>
          </a:p>
          <a:p>
            <a:pPr marL="285750" marR="0" indent="-285750">
              <a:spcBef>
                <a:spcPts val="1200"/>
              </a:spcBef>
              <a:spcAft>
                <a:spcPts val="600"/>
              </a:spcAft>
              <a:buFont typeface="Wingdings" panose="05000000000000000000" pitchFamily="2" charset="2"/>
              <a:buChar char="§"/>
            </a:pPr>
            <a:endParaRPr lang="en-US" sz="1200" dirty="0">
              <a:effectLst/>
              <a:latin typeface="Arial (Body)"/>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a:t>
            </a:r>
          </a:p>
        </p:txBody>
      </p:sp>
      <p:sp>
        <p:nvSpPr>
          <p:cNvPr id="4" name="Slide Number Placeholder 3"/>
          <p:cNvSpPr>
            <a:spLocks noGrp="1"/>
          </p:cNvSpPr>
          <p:nvPr>
            <p:ph type="sldNum" sz="quarter" idx="5"/>
          </p:nvPr>
        </p:nvSpPr>
        <p:spPr/>
        <p:txBody>
          <a:bodyPr/>
          <a:lstStyle/>
          <a:p>
            <a:fld id="{2EB32458-B0FD-4E0D-A69A-149897CA0BBB}" type="slidenum">
              <a:rPr lang="en-US" smtClean="0"/>
              <a:t>43</a:t>
            </a:fld>
            <a:endParaRPr lang="en-US"/>
          </a:p>
        </p:txBody>
      </p:sp>
    </p:spTree>
    <p:extLst>
      <p:ext uri="{BB962C8B-B14F-4D97-AF65-F5344CB8AC3E}">
        <p14:creationId xmlns:p14="http://schemas.microsoft.com/office/powerpoint/2010/main" val="66316137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200" b="1" i="0" kern="1200" dirty="0" err="1">
                <a:solidFill>
                  <a:schemeClr val="tx1"/>
                </a:solidFill>
                <a:effectLst/>
                <a:latin typeface="Arial (Body)"/>
                <a:ea typeface="+mn-ea"/>
                <a:cs typeface="Arial" panose="020B0604020202020204" pitchFamily="34" charset="0"/>
              </a:rPr>
              <a:t>Notas</a:t>
            </a:r>
            <a:r>
              <a:rPr lang="en-US" sz="1200" b="1" i="0" kern="1200" dirty="0">
                <a:solidFill>
                  <a:schemeClr val="tx1"/>
                </a:solidFill>
                <a:effectLst/>
                <a:latin typeface="Arial (Body)"/>
                <a:ea typeface="+mn-ea"/>
                <a:cs typeface="Arial" panose="020B0604020202020204" pitchFamily="34" charset="0"/>
              </a:rPr>
              <a:t> do </a:t>
            </a:r>
            <a:r>
              <a:rPr lang="en-US" sz="1200" b="1" i="0" kern="1200" dirty="0" err="1">
                <a:solidFill>
                  <a:schemeClr val="tx1"/>
                </a:solidFill>
                <a:effectLst/>
                <a:latin typeface="Arial (Body)"/>
                <a:ea typeface="+mn-ea"/>
                <a:cs typeface="Arial" panose="020B0604020202020204" pitchFamily="34" charset="0"/>
              </a:rPr>
              <a:t>instrutor</a:t>
            </a:r>
            <a:r>
              <a:rPr lang="en-US" sz="1200" b="1" i="0" kern="1200" dirty="0">
                <a:solidFill>
                  <a:schemeClr val="tx1"/>
                </a:solidFill>
                <a:effectLst/>
                <a:latin typeface="Arial (Body)"/>
                <a:ea typeface="+mn-ea"/>
                <a:cs typeface="Arial" panose="020B0604020202020204" pitchFamily="34" charset="0"/>
              </a:rPr>
              <a:t>:</a:t>
            </a:r>
            <a:endParaRPr lang="en-US" sz="1200" b="0" i="1" kern="1200" dirty="0">
              <a:solidFill>
                <a:schemeClr val="tx1"/>
              </a:solidFill>
              <a:effectLst/>
              <a:latin typeface="Arial (Body)"/>
              <a:ea typeface="+mn-ea"/>
              <a:cs typeface="Arial" panose="020B0604020202020204" pitchFamily="34" charset="0"/>
            </a:endParaRPr>
          </a:p>
          <a:p>
            <a:pPr marL="0" marR="0" indent="0">
              <a:lnSpc>
                <a:spcPct val="115000"/>
              </a:lnSpc>
              <a:spcBef>
                <a:spcPts val="0"/>
              </a:spcBef>
              <a:spcAft>
                <a:spcPts val="0"/>
              </a:spcAft>
              <a:buFont typeface="Wingdings" panose="05000000000000000000" pitchFamily="2" charset="2"/>
              <a:buNone/>
            </a:pPr>
            <a:endParaRPr lang="en-US" sz="1200" b="1" dirty="0">
              <a:effectLst/>
              <a:latin typeface="Arial (Body)"/>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n-US" sz="1200" b="1" i="0" u="sng" dirty="0" err="1">
                <a:effectLst/>
                <a:latin typeface="Arial (Body)"/>
                <a:cs typeface="Arial" panose="020B0604020202020204" pitchFamily="34" charset="0"/>
              </a:rPr>
              <a:t>Dizer</a:t>
            </a:r>
            <a:r>
              <a:rPr lang="en-US" sz="1200" b="1" i="0" u="sng" dirty="0">
                <a:effectLst/>
                <a:latin typeface="Arial (Body)"/>
                <a:cs typeface="Arial" panose="020B0604020202020204" pitchFamily="34" charset="0"/>
              </a:rPr>
              <a:t>:</a:t>
            </a:r>
            <a:r>
              <a:rPr lang="en-US" sz="1200" b="1" i="0" u="none" dirty="0">
                <a:effectLst/>
                <a:latin typeface="Arial (Body)"/>
                <a:cs typeface="Arial" panose="020B0604020202020204" pitchFamily="34" charset="0"/>
              </a:rPr>
              <a:t> </a:t>
            </a:r>
            <a:r>
              <a:rPr lang="en-US" sz="1200" dirty="0">
                <a:effectLst/>
                <a:latin typeface="Arial (Body)"/>
                <a:ea typeface="Times New Roman" panose="02020603050405020304" pitchFamily="18" charset="0"/>
                <a:cs typeface="Arial" panose="020B0604020202020204" pitchFamily="34" charset="0"/>
              </a:rPr>
              <a:t>Em </a:t>
            </a:r>
            <a:r>
              <a:rPr lang="en-US" sz="1200" dirty="0" err="1">
                <a:effectLst/>
                <a:latin typeface="Arial (Body)"/>
                <a:ea typeface="Times New Roman" panose="02020603050405020304" pitchFamily="18" charset="0"/>
                <a:cs typeface="Arial" panose="020B0604020202020204" pitchFamily="34" charset="0"/>
              </a:rPr>
              <a:t>muitos</a:t>
            </a:r>
            <a:r>
              <a:rPr lang="en-US" sz="1200" dirty="0">
                <a:effectLst/>
                <a:latin typeface="Arial (Body)"/>
                <a:ea typeface="Times New Roman" panose="02020603050405020304" pitchFamily="18" charset="0"/>
                <a:cs typeface="Arial" panose="020B0604020202020204" pitchFamily="34" charset="0"/>
              </a:rPr>
              <a:t> dos </a:t>
            </a:r>
            <a:r>
              <a:rPr lang="en-US" sz="1200" dirty="0" err="1">
                <a:effectLst/>
                <a:latin typeface="Arial (Body)"/>
                <a:ea typeface="Times New Roman" panose="02020603050405020304" pitchFamily="18" charset="0"/>
                <a:cs typeface="Arial" panose="020B0604020202020204" pitchFamily="34" charset="0"/>
              </a:rPr>
              <a:t>sistemas</a:t>
            </a:r>
            <a:r>
              <a:rPr lang="en-US" sz="1200" dirty="0">
                <a:effectLst/>
                <a:latin typeface="Arial (Body)"/>
                <a:ea typeface="Times New Roman" panose="02020603050405020304" pitchFamily="18" charset="0"/>
                <a:cs typeface="Arial" panose="020B0604020202020204" pitchFamily="34" charset="0"/>
              </a:rPr>
              <a:t> de </a:t>
            </a:r>
            <a:r>
              <a:rPr lang="en-US" sz="1200" dirty="0" err="1">
                <a:effectLst/>
                <a:latin typeface="Arial (Body)"/>
                <a:ea typeface="Times New Roman" panose="02020603050405020304" pitchFamily="18" charset="0"/>
                <a:cs typeface="Arial" panose="020B0604020202020204" pitchFamily="34" charset="0"/>
              </a:rPr>
              <a:t>vigilância</a:t>
            </a:r>
            <a:r>
              <a:rPr lang="en-US" sz="1200" dirty="0">
                <a:effectLst/>
                <a:latin typeface="Arial (Body)"/>
                <a:ea typeface="Times New Roman" panose="02020603050405020304" pitchFamily="18" charset="0"/>
                <a:cs typeface="Arial" panose="020B0604020202020204" pitchFamily="34" charset="0"/>
              </a:rPr>
              <a:t> que </a:t>
            </a:r>
            <a:r>
              <a:rPr lang="en-US" sz="1200" dirty="0" err="1">
                <a:effectLst/>
                <a:latin typeface="Arial (Body)"/>
                <a:ea typeface="Times New Roman" panose="02020603050405020304" pitchFamily="18" charset="0"/>
                <a:cs typeface="Arial" panose="020B0604020202020204" pitchFamily="34" charset="0"/>
              </a:rPr>
              <a:t>discutimos</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até</a:t>
            </a:r>
            <a:r>
              <a:rPr lang="en-US" sz="1200" dirty="0">
                <a:effectLst/>
                <a:latin typeface="Arial (Body)"/>
                <a:ea typeface="Times New Roman" panose="02020603050405020304" pitchFamily="18" charset="0"/>
                <a:cs typeface="Arial" panose="020B0604020202020204" pitchFamily="34" charset="0"/>
              </a:rPr>
              <a:t> agora, </a:t>
            </a:r>
            <a:r>
              <a:rPr lang="en-US" sz="1200" dirty="0" err="1">
                <a:effectLst/>
                <a:latin typeface="Arial (Body)"/>
                <a:ea typeface="Times New Roman" panose="02020603050405020304" pitchFamily="18" charset="0"/>
                <a:cs typeface="Arial" panose="020B0604020202020204" pitchFamily="34" charset="0"/>
              </a:rPr>
              <a:t>não</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há</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uma</a:t>
            </a:r>
            <a:r>
              <a:rPr lang="en-US" sz="1200" dirty="0">
                <a:effectLst/>
                <a:latin typeface="Arial (Body)"/>
                <a:ea typeface="Times New Roman" panose="02020603050405020304" pitchFamily="18" charset="0"/>
                <a:cs typeface="Arial" panose="020B0604020202020204" pitchFamily="34" charset="0"/>
              </a:rPr>
              <a:t> boa </a:t>
            </a:r>
            <a:r>
              <a:rPr lang="en-US" sz="1200" dirty="0" err="1">
                <a:effectLst/>
                <a:latin typeface="Arial (Body)"/>
                <a:ea typeface="Times New Roman" panose="02020603050405020304" pitchFamily="18" charset="0"/>
                <a:cs typeface="Arial" panose="020B0604020202020204" pitchFamily="34" charset="0"/>
              </a:rPr>
              <a:t>integração</a:t>
            </a:r>
            <a:r>
              <a:rPr lang="en-US" sz="1200" dirty="0">
                <a:effectLst/>
                <a:latin typeface="Arial (Body)"/>
                <a:ea typeface="Times New Roman" panose="02020603050405020304" pitchFamily="18" charset="0"/>
                <a:cs typeface="Arial" panose="020B0604020202020204" pitchFamily="34" charset="0"/>
              </a:rPr>
              <a:t> de dados de </a:t>
            </a:r>
            <a:r>
              <a:rPr lang="en-US" sz="1200" dirty="0" err="1">
                <a:effectLst/>
                <a:latin typeface="Arial (Body)"/>
                <a:ea typeface="Times New Roman" panose="02020603050405020304" pitchFamily="18" charset="0"/>
                <a:cs typeface="Arial" panose="020B0604020202020204" pitchFamily="34" charset="0"/>
              </a:rPr>
              <a:t>diferentes</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sectores</a:t>
            </a:r>
            <a:r>
              <a:rPr lang="en-US" sz="1200" dirty="0">
                <a:effectLst/>
                <a:latin typeface="Arial (Body)"/>
                <a:ea typeface="Times New Roman" panose="02020603050405020304" pitchFamily="18" charset="0"/>
                <a:cs typeface="Arial" panose="020B0604020202020204" pitchFamily="34" charset="0"/>
              </a:rPr>
              <a:t>.  </a:t>
            </a:r>
            <a:r>
              <a:rPr lang="en-US" sz="1200" i="1" dirty="0">
                <a:effectLst/>
                <a:latin typeface="Arial (Body)"/>
                <a:ea typeface="Times New Roman" panose="02020603050405020304" pitchFamily="18" charset="0"/>
                <a:cs typeface="Arial" panose="020B0604020202020204" pitchFamily="34" charset="0"/>
              </a:rPr>
              <a:t>Por </a:t>
            </a:r>
            <a:r>
              <a:rPr lang="en-US" sz="1200" i="1" dirty="0" err="1">
                <a:effectLst/>
                <a:latin typeface="Arial (Body)"/>
                <a:ea typeface="Times New Roman" panose="02020603050405020304" pitchFamily="18" charset="0"/>
                <a:cs typeface="Arial" panose="020B0604020202020204" pitchFamily="34" charset="0"/>
              </a:rPr>
              <a:t>exemplo</a:t>
            </a:r>
            <a:r>
              <a:rPr lang="en-US" sz="1200" i="1" dirty="0">
                <a:effectLst/>
                <a:latin typeface="Arial (Body)"/>
                <a:ea typeface="Times New Roman" panose="02020603050405020304" pitchFamily="18" charset="0"/>
                <a:cs typeface="Arial" panose="020B0604020202020204" pitchFamily="34" charset="0"/>
              </a:rPr>
              <a:t>, a </a:t>
            </a:r>
            <a:r>
              <a:rPr lang="en-US" sz="1200" i="1" dirty="0" err="1">
                <a:effectLst/>
                <a:latin typeface="Arial (Body)"/>
                <a:ea typeface="Times New Roman" panose="02020603050405020304" pitchFamily="18" charset="0"/>
                <a:cs typeface="Arial" panose="020B0604020202020204" pitchFamily="34" charset="0"/>
              </a:rPr>
              <a:t>lista</a:t>
            </a:r>
            <a:r>
              <a:rPr lang="en-US" sz="1200" i="1" dirty="0">
                <a:effectLst/>
                <a:latin typeface="Arial (Body)"/>
                <a:ea typeface="Times New Roman" panose="02020603050405020304" pitchFamily="18" charset="0"/>
                <a:cs typeface="Arial" panose="020B0604020202020204" pitchFamily="34" charset="0"/>
              </a:rPr>
              <a:t> de </a:t>
            </a:r>
            <a:r>
              <a:rPr lang="en-US" sz="1200" i="1" dirty="0" err="1">
                <a:effectLst/>
                <a:latin typeface="Arial (Body)"/>
                <a:ea typeface="Times New Roman" panose="02020603050405020304" pitchFamily="18" charset="0"/>
                <a:cs typeface="Arial" panose="020B0604020202020204" pitchFamily="34" charset="0"/>
              </a:rPr>
              <a:t>doenças</a:t>
            </a:r>
            <a:r>
              <a:rPr lang="en-US" sz="1200" i="1" dirty="0">
                <a:effectLst/>
                <a:latin typeface="Arial (Body)"/>
                <a:ea typeface="Times New Roman" panose="02020603050405020304" pitchFamily="18" charset="0"/>
                <a:cs typeface="Arial" panose="020B0604020202020204" pitchFamily="34" charset="0"/>
              </a:rPr>
              <a:t> de </a:t>
            </a:r>
            <a:r>
              <a:rPr lang="en-US" sz="1200" i="1" dirty="0" err="1">
                <a:effectLst/>
                <a:latin typeface="Arial (Body)"/>
                <a:ea typeface="Times New Roman" panose="02020603050405020304" pitchFamily="18" charset="0"/>
                <a:cs typeface="Arial" panose="020B0604020202020204" pitchFamily="34" charset="0"/>
              </a:rPr>
              <a:t>notificação</a:t>
            </a:r>
            <a:r>
              <a:rPr lang="en-US" sz="1200" i="1" dirty="0">
                <a:effectLst/>
                <a:latin typeface="Arial (Body)"/>
                <a:ea typeface="Times New Roman" panose="02020603050405020304" pitchFamily="18" charset="0"/>
                <a:cs typeface="Arial" panose="020B0604020202020204" pitchFamily="34" charset="0"/>
              </a:rPr>
              <a:t> </a:t>
            </a:r>
            <a:r>
              <a:rPr lang="en-US" sz="1200" i="1" dirty="0" err="1">
                <a:effectLst/>
                <a:latin typeface="Arial (Body)"/>
                <a:ea typeface="Times New Roman" panose="02020603050405020304" pitchFamily="18" charset="0"/>
                <a:cs typeface="Arial" panose="020B0604020202020204" pitchFamily="34" charset="0"/>
              </a:rPr>
              <a:t>obrigatória</a:t>
            </a:r>
            <a:r>
              <a:rPr lang="en-US" sz="1200" i="1" dirty="0">
                <a:effectLst/>
                <a:latin typeface="Arial (Body)"/>
                <a:ea typeface="Times New Roman" panose="02020603050405020304" pitchFamily="18" charset="0"/>
                <a:cs typeface="Arial" panose="020B0604020202020204" pitchFamily="34" charset="0"/>
              </a:rPr>
              <a:t> da Vigilância e </a:t>
            </a:r>
            <a:r>
              <a:rPr lang="en-US" sz="1200" i="1" dirty="0" err="1">
                <a:effectLst/>
                <a:latin typeface="Arial (Body)"/>
                <a:ea typeface="Times New Roman" panose="02020603050405020304" pitchFamily="18" charset="0"/>
                <a:cs typeface="Arial" panose="020B0604020202020204" pitchFamily="34" charset="0"/>
              </a:rPr>
              <a:t>Resposta</a:t>
            </a:r>
            <a:r>
              <a:rPr lang="en-US" sz="1200" i="1" dirty="0">
                <a:effectLst/>
                <a:latin typeface="Arial (Body)"/>
                <a:ea typeface="Times New Roman" panose="02020603050405020304" pitchFamily="18" charset="0"/>
                <a:cs typeface="Arial" panose="020B0604020202020204" pitchFamily="34" charset="0"/>
              </a:rPr>
              <a:t> </a:t>
            </a:r>
            <a:r>
              <a:rPr lang="en-US" sz="1200" i="1" dirty="0" err="1">
                <a:effectLst/>
                <a:latin typeface="Arial (Body)"/>
                <a:ea typeface="Times New Roman" panose="02020603050405020304" pitchFamily="18" charset="0"/>
                <a:cs typeface="Arial" panose="020B0604020202020204" pitchFamily="34" charset="0"/>
              </a:rPr>
              <a:t>Integradas</a:t>
            </a:r>
            <a:r>
              <a:rPr lang="en-US" sz="1200" i="1" dirty="0">
                <a:effectLst/>
                <a:latin typeface="Arial (Body)"/>
                <a:ea typeface="Times New Roman" panose="02020603050405020304" pitchFamily="18" charset="0"/>
                <a:cs typeface="Arial" panose="020B0604020202020204" pitchFamily="34" charset="0"/>
              </a:rPr>
              <a:t> </a:t>
            </a:r>
            <a:r>
              <a:rPr lang="en-US" sz="1200" i="1" dirty="0" err="1">
                <a:effectLst/>
                <a:latin typeface="Arial (Body)"/>
                <a:ea typeface="Times New Roman" panose="02020603050405020304" pitchFamily="18" charset="0"/>
                <a:cs typeface="Arial" panose="020B0604020202020204" pitchFamily="34" charset="0"/>
              </a:rPr>
              <a:t>às</a:t>
            </a:r>
            <a:r>
              <a:rPr lang="en-US" sz="1200" i="1" dirty="0">
                <a:effectLst/>
                <a:latin typeface="Arial (Body)"/>
                <a:ea typeface="Times New Roman" panose="02020603050405020304" pitchFamily="18" charset="0"/>
                <a:cs typeface="Arial" panose="020B0604020202020204" pitchFamily="34" charset="0"/>
              </a:rPr>
              <a:t> Doenças (IDSR) </a:t>
            </a:r>
            <a:r>
              <a:rPr lang="en-US" sz="1200" i="1" dirty="0" err="1">
                <a:effectLst/>
                <a:latin typeface="Arial (Body)"/>
                <a:ea typeface="Times New Roman" panose="02020603050405020304" pitchFamily="18" charset="0"/>
                <a:cs typeface="Arial" panose="020B0604020202020204" pitchFamily="34" charset="0"/>
              </a:rPr>
              <a:t>inclui</a:t>
            </a:r>
            <a:r>
              <a:rPr lang="en-US" sz="1200" i="1" dirty="0">
                <a:effectLst/>
                <a:latin typeface="Arial (Body)"/>
                <a:ea typeface="Times New Roman" panose="02020603050405020304" pitchFamily="18" charset="0"/>
                <a:cs typeface="Arial" panose="020B0604020202020204" pitchFamily="34" charset="0"/>
              </a:rPr>
              <a:t> </a:t>
            </a:r>
            <a:r>
              <a:rPr lang="en-US" sz="1200" i="1" dirty="0" err="1">
                <a:effectLst/>
                <a:latin typeface="Arial (Body)"/>
                <a:ea typeface="Times New Roman" panose="02020603050405020304" pitchFamily="18" charset="0"/>
                <a:cs typeface="Arial" panose="020B0604020202020204" pitchFamily="34" charset="0"/>
              </a:rPr>
              <a:t>uma</a:t>
            </a:r>
            <a:r>
              <a:rPr lang="en-US" sz="1200" i="1" dirty="0">
                <a:effectLst/>
                <a:latin typeface="Arial (Body)"/>
                <a:ea typeface="Times New Roman" panose="02020603050405020304" pitchFamily="18" charset="0"/>
                <a:cs typeface="Arial" panose="020B0604020202020204" pitchFamily="34" charset="0"/>
              </a:rPr>
              <a:t> </a:t>
            </a:r>
            <a:r>
              <a:rPr lang="en-US" sz="1200" i="1" dirty="0" err="1">
                <a:effectLst/>
                <a:latin typeface="Arial (Body)"/>
                <a:ea typeface="Times New Roman" panose="02020603050405020304" pitchFamily="18" charset="0"/>
                <a:cs typeface="Arial" panose="020B0604020202020204" pitchFamily="34" charset="0"/>
              </a:rPr>
              <a:t>variedade</a:t>
            </a:r>
            <a:r>
              <a:rPr lang="en-US" sz="1200" i="1" dirty="0">
                <a:effectLst/>
                <a:latin typeface="Arial (Body)"/>
                <a:ea typeface="Times New Roman" panose="02020603050405020304" pitchFamily="18" charset="0"/>
                <a:cs typeface="Arial" panose="020B0604020202020204" pitchFamily="34" charset="0"/>
              </a:rPr>
              <a:t> de </a:t>
            </a:r>
            <a:r>
              <a:rPr lang="en-US" sz="1200" i="1" dirty="0" err="1">
                <a:effectLst/>
                <a:latin typeface="Arial (Body)"/>
                <a:ea typeface="Times New Roman" panose="02020603050405020304" pitchFamily="18" charset="0"/>
                <a:cs typeface="Arial" panose="020B0604020202020204" pitchFamily="34" charset="0"/>
              </a:rPr>
              <a:t>doenças</a:t>
            </a:r>
            <a:r>
              <a:rPr lang="en-US" sz="1200" i="1" dirty="0">
                <a:effectLst/>
                <a:latin typeface="Arial (Body)"/>
                <a:ea typeface="Times New Roman" panose="02020603050405020304" pitchFamily="18" charset="0"/>
                <a:cs typeface="Arial" panose="020B0604020202020204" pitchFamily="34" charset="0"/>
              </a:rPr>
              <a:t> para as quais a </a:t>
            </a:r>
            <a:r>
              <a:rPr lang="en-US" sz="1200" i="1" dirty="0" err="1">
                <a:effectLst/>
                <a:latin typeface="Arial (Body)"/>
                <a:ea typeface="Times New Roman" panose="02020603050405020304" pitchFamily="18" charset="0"/>
                <a:cs typeface="Arial" panose="020B0604020202020204" pitchFamily="34" charset="0"/>
              </a:rPr>
              <a:t>vigilância</a:t>
            </a:r>
            <a:r>
              <a:rPr lang="en-US" sz="1200" i="1" dirty="0">
                <a:effectLst/>
                <a:latin typeface="Arial (Body)"/>
                <a:ea typeface="Times New Roman" panose="02020603050405020304" pitchFamily="18" charset="0"/>
                <a:cs typeface="Arial" panose="020B0604020202020204" pitchFamily="34" charset="0"/>
              </a:rPr>
              <a:t> </a:t>
            </a:r>
            <a:r>
              <a:rPr lang="en-US" sz="1200" i="1" dirty="0" err="1">
                <a:effectLst/>
                <a:latin typeface="Arial (Body)"/>
                <a:ea typeface="Times New Roman" panose="02020603050405020304" pitchFamily="18" charset="0"/>
                <a:cs typeface="Arial" panose="020B0604020202020204" pitchFamily="34" charset="0"/>
              </a:rPr>
              <a:t>humana</a:t>
            </a:r>
            <a:r>
              <a:rPr lang="en-US" sz="1200" i="1" dirty="0">
                <a:effectLst/>
                <a:latin typeface="Arial (Body)"/>
                <a:ea typeface="Times New Roman" panose="02020603050405020304" pitchFamily="18" charset="0"/>
                <a:cs typeface="Arial" panose="020B0604020202020204" pitchFamily="34" charset="0"/>
              </a:rPr>
              <a:t> </a:t>
            </a:r>
            <a:r>
              <a:rPr lang="en-US" sz="1200" i="1" dirty="0" err="1">
                <a:effectLst/>
                <a:latin typeface="Arial (Body)"/>
                <a:ea typeface="Times New Roman" panose="02020603050405020304" pitchFamily="18" charset="0"/>
                <a:cs typeface="Arial" panose="020B0604020202020204" pitchFamily="34" charset="0"/>
              </a:rPr>
              <a:t>apenas</a:t>
            </a:r>
            <a:r>
              <a:rPr lang="en-US" sz="1200" i="1" dirty="0">
                <a:effectLst/>
                <a:latin typeface="Arial (Body)"/>
                <a:ea typeface="Times New Roman" panose="02020603050405020304" pitchFamily="18" charset="0"/>
                <a:cs typeface="Arial" panose="020B0604020202020204" pitchFamily="34" charset="0"/>
              </a:rPr>
              <a:t> </a:t>
            </a:r>
            <a:r>
              <a:rPr lang="en-US" sz="1200" i="1" dirty="0" err="1">
                <a:effectLst/>
                <a:latin typeface="Arial (Body)"/>
                <a:ea typeface="Times New Roman" panose="02020603050405020304" pitchFamily="18" charset="0"/>
                <a:cs typeface="Arial" panose="020B0604020202020204" pitchFamily="34" charset="0"/>
              </a:rPr>
              <a:t>fornece</a:t>
            </a:r>
            <a:r>
              <a:rPr lang="en-US" sz="1200" i="1" dirty="0">
                <a:effectLst/>
                <a:latin typeface="Arial (Body)"/>
                <a:ea typeface="Times New Roman" panose="02020603050405020304" pitchFamily="18" charset="0"/>
                <a:cs typeface="Arial" panose="020B0604020202020204" pitchFamily="34" charset="0"/>
              </a:rPr>
              <a:t> </a:t>
            </a:r>
            <a:r>
              <a:rPr lang="en-US" sz="1200" i="1" dirty="0" err="1">
                <a:effectLst/>
                <a:latin typeface="Arial (Body)"/>
                <a:ea typeface="Times New Roman" panose="02020603050405020304" pitchFamily="18" charset="0"/>
                <a:cs typeface="Arial" panose="020B0604020202020204" pitchFamily="34" charset="0"/>
              </a:rPr>
              <a:t>informações</a:t>
            </a:r>
            <a:r>
              <a:rPr lang="en-US" sz="1200" i="1" dirty="0">
                <a:effectLst/>
                <a:latin typeface="Arial (Body)"/>
                <a:ea typeface="Times New Roman" panose="02020603050405020304" pitchFamily="18" charset="0"/>
                <a:cs typeface="Arial" panose="020B0604020202020204" pitchFamily="34" charset="0"/>
              </a:rPr>
              <a:t> </a:t>
            </a:r>
            <a:r>
              <a:rPr lang="en-US" sz="1200" i="1" dirty="0" err="1">
                <a:effectLst/>
                <a:latin typeface="Arial (Body)"/>
                <a:ea typeface="Times New Roman" panose="02020603050405020304" pitchFamily="18" charset="0"/>
                <a:cs typeface="Arial" panose="020B0604020202020204" pitchFamily="34" charset="0"/>
              </a:rPr>
              <a:t>limitadas</a:t>
            </a:r>
            <a:r>
              <a:rPr lang="en-US" sz="1200" i="1" dirty="0">
                <a:effectLst/>
                <a:latin typeface="Arial (Body)"/>
                <a:ea typeface="Times New Roman" panose="02020603050405020304" pitchFamily="18" charset="0"/>
                <a:cs typeface="Arial" panose="020B0604020202020204" pitchFamily="34" charset="0"/>
              </a:rPr>
              <a:t>. No </a:t>
            </a:r>
            <a:r>
              <a:rPr lang="en-US" sz="1200" i="1" dirty="0" err="1">
                <a:effectLst/>
                <a:latin typeface="Arial (Body)"/>
                <a:ea typeface="Times New Roman" panose="02020603050405020304" pitchFamily="18" charset="0"/>
                <a:cs typeface="Arial" panose="020B0604020202020204" pitchFamily="34" charset="0"/>
              </a:rPr>
              <a:t>caso</a:t>
            </a:r>
            <a:r>
              <a:rPr lang="en-US" sz="1200" i="1" dirty="0">
                <a:effectLst/>
                <a:latin typeface="Arial (Body)"/>
                <a:ea typeface="Times New Roman" panose="02020603050405020304" pitchFamily="18" charset="0"/>
                <a:cs typeface="Arial" panose="020B0604020202020204" pitchFamily="34" charset="0"/>
              </a:rPr>
              <a:t> dos </a:t>
            </a:r>
            <a:r>
              <a:rPr lang="en-US" sz="1200" i="1" dirty="0" err="1">
                <a:effectLst/>
                <a:latin typeface="Arial (Body)"/>
                <a:ea typeface="Times New Roman" panose="02020603050405020304" pitchFamily="18" charset="0"/>
                <a:cs typeface="Arial" panose="020B0604020202020204" pitchFamily="34" charset="0"/>
              </a:rPr>
              <a:t>arborvírus</a:t>
            </a:r>
            <a:r>
              <a:rPr lang="en-US" sz="1200" i="1" dirty="0">
                <a:effectLst/>
                <a:latin typeface="Arial (Body)"/>
                <a:ea typeface="Times New Roman" panose="02020603050405020304" pitchFamily="18" charset="0"/>
                <a:cs typeface="Arial" panose="020B0604020202020204" pitchFamily="34" charset="0"/>
              </a:rPr>
              <a:t>, </a:t>
            </a:r>
            <a:r>
              <a:rPr lang="en-US" sz="1200" i="1" dirty="0" err="1">
                <a:effectLst/>
                <a:latin typeface="Arial (Body)"/>
                <a:ea typeface="Times New Roman" panose="02020603050405020304" pitchFamily="18" charset="0"/>
                <a:cs typeface="Arial" panose="020B0604020202020204" pitchFamily="34" charset="0"/>
              </a:rPr>
              <a:t>como</a:t>
            </a:r>
            <a:r>
              <a:rPr lang="en-US" sz="1200" i="1" dirty="0">
                <a:effectLst/>
                <a:latin typeface="Arial (Body)"/>
                <a:ea typeface="Times New Roman" panose="02020603050405020304" pitchFamily="18" charset="0"/>
                <a:cs typeface="Arial" panose="020B0604020202020204" pitchFamily="34" charset="0"/>
              </a:rPr>
              <a:t> o Chikungunya e a dengue, </a:t>
            </a:r>
            <a:r>
              <a:rPr lang="en-US" sz="1200" i="1" dirty="0" err="1">
                <a:effectLst/>
                <a:latin typeface="Arial (Body)"/>
                <a:ea typeface="Times New Roman" panose="02020603050405020304" pitchFamily="18" charset="0"/>
                <a:cs typeface="Arial" panose="020B0604020202020204" pitchFamily="34" charset="0"/>
              </a:rPr>
              <a:t>pode</a:t>
            </a:r>
            <a:r>
              <a:rPr lang="en-US" sz="1200" i="1" dirty="0">
                <a:effectLst/>
                <a:latin typeface="Arial (Body)"/>
                <a:ea typeface="Times New Roman" panose="02020603050405020304" pitchFamily="18" charset="0"/>
                <a:cs typeface="Arial" panose="020B0604020202020204" pitchFamily="34" charset="0"/>
              </a:rPr>
              <a:t> ser </a:t>
            </a:r>
            <a:r>
              <a:rPr lang="en-US" sz="1200" i="1" dirty="0" err="1">
                <a:effectLst/>
                <a:latin typeface="Arial (Body)"/>
                <a:ea typeface="Times New Roman" panose="02020603050405020304" pitchFamily="18" charset="0"/>
                <a:cs typeface="Arial" panose="020B0604020202020204" pitchFamily="34" charset="0"/>
              </a:rPr>
              <a:t>necessário</a:t>
            </a:r>
            <a:r>
              <a:rPr lang="en-US" sz="1200" i="1" dirty="0">
                <a:effectLst/>
                <a:latin typeface="Arial (Body)"/>
                <a:ea typeface="Times New Roman" panose="02020603050405020304" pitchFamily="18" charset="0"/>
                <a:cs typeface="Arial" panose="020B0604020202020204" pitchFamily="34" charset="0"/>
              </a:rPr>
              <a:t> </a:t>
            </a:r>
            <a:r>
              <a:rPr lang="en-US" sz="1200" i="1" dirty="0" err="1">
                <a:effectLst/>
                <a:latin typeface="Arial (Body)"/>
                <a:ea typeface="Times New Roman" panose="02020603050405020304" pitchFamily="18" charset="0"/>
                <a:cs typeface="Arial" panose="020B0604020202020204" pitchFamily="34" charset="0"/>
              </a:rPr>
              <a:t>recolher</a:t>
            </a:r>
            <a:r>
              <a:rPr lang="en-US" sz="1200" i="1" dirty="0">
                <a:effectLst/>
                <a:latin typeface="Arial (Body)"/>
                <a:ea typeface="Times New Roman" panose="02020603050405020304" pitchFamily="18" charset="0"/>
                <a:cs typeface="Arial" panose="020B0604020202020204" pitchFamily="34" charset="0"/>
              </a:rPr>
              <a:t> </a:t>
            </a:r>
            <a:r>
              <a:rPr lang="en-US" sz="1200" i="1" dirty="0" err="1">
                <a:effectLst/>
                <a:latin typeface="Arial (Body)"/>
                <a:ea typeface="Times New Roman" panose="02020603050405020304" pitchFamily="18" charset="0"/>
                <a:cs typeface="Arial" panose="020B0604020202020204" pitchFamily="34" charset="0"/>
              </a:rPr>
              <a:t>também</a:t>
            </a:r>
            <a:r>
              <a:rPr lang="en-US" sz="1200" i="1" dirty="0">
                <a:effectLst/>
                <a:latin typeface="Arial (Body)"/>
                <a:ea typeface="Times New Roman" panose="02020603050405020304" pitchFamily="18" charset="0"/>
                <a:cs typeface="Arial" panose="020B0604020202020204" pitchFamily="34" charset="0"/>
              </a:rPr>
              <a:t> dados </a:t>
            </a:r>
            <a:r>
              <a:rPr lang="en-US" sz="1200" i="1" dirty="0" err="1">
                <a:effectLst/>
                <a:latin typeface="Arial (Body)"/>
                <a:ea typeface="Times New Roman" panose="02020603050405020304" pitchFamily="18" charset="0"/>
                <a:cs typeface="Arial" panose="020B0604020202020204" pitchFamily="34" charset="0"/>
              </a:rPr>
              <a:t>sobre</a:t>
            </a:r>
            <a:r>
              <a:rPr lang="en-US" sz="1200" i="1" dirty="0">
                <a:effectLst/>
                <a:latin typeface="Arial (Body)"/>
                <a:ea typeface="Times New Roman" panose="02020603050405020304" pitchFamily="18" charset="0"/>
                <a:cs typeface="Arial" panose="020B0604020202020204" pitchFamily="34" charset="0"/>
              </a:rPr>
              <a:t> as </a:t>
            </a:r>
            <a:r>
              <a:rPr lang="en-US" sz="1200" i="1" dirty="0" err="1">
                <a:effectLst/>
                <a:latin typeface="Arial (Body)"/>
                <a:ea typeface="Times New Roman" panose="02020603050405020304" pitchFamily="18" charset="0"/>
                <a:cs typeface="Arial" panose="020B0604020202020204" pitchFamily="34" charset="0"/>
              </a:rPr>
              <a:t>populações</a:t>
            </a:r>
            <a:r>
              <a:rPr lang="en-US" sz="1200" i="1" dirty="0">
                <a:effectLst/>
                <a:latin typeface="Arial (Body)"/>
                <a:ea typeface="Times New Roman" panose="02020603050405020304" pitchFamily="18" charset="0"/>
                <a:cs typeface="Arial" panose="020B0604020202020204" pitchFamily="34" charset="0"/>
              </a:rPr>
              <a:t> de mosquitos. </a:t>
            </a:r>
          </a:p>
          <a:p>
            <a:pPr marL="171450" marR="0" indent="-171450">
              <a:lnSpc>
                <a:spcPct val="115000"/>
              </a:lnSpc>
              <a:spcBef>
                <a:spcPts val="0"/>
              </a:spcBef>
              <a:spcAft>
                <a:spcPts val="0"/>
              </a:spcAft>
              <a:buFont typeface="Wingdings" panose="05000000000000000000" pitchFamily="2" charset="2"/>
              <a:buChar char="§"/>
            </a:pPr>
            <a:endParaRPr lang="en-US" sz="1200" i="1" dirty="0">
              <a:effectLst/>
              <a:latin typeface="Arial (Body)"/>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n-US" sz="1200" b="1" i="0" u="sng" dirty="0" err="1">
                <a:effectLst/>
                <a:latin typeface="Arial (Body)"/>
                <a:cs typeface="Arial" panose="020B0604020202020204" pitchFamily="34" charset="0"/>
              </a:rPr>
              <a:t>Dizer</a:t>
            </a:r>
            <a:r>
              <a:rPr lang="en-US" sz="1200" b="1" i="0" u="sng" dirty="0">
                <a:effectLst/>
                <a:latin typeface="Arial (Body)"/>
                <a:cs typeface="Arial" panose="020B0604020202020204" pitchFamily="34" charset="0"/>
              </a:rPr>
              <a:t>:</a:t>
            </a:r>
            <a:r>
              <a:rPr lang="en-US" sz="1200" b="1" i="0" u="none" dirty="0">
                <a:effectLst/>
                <a:latin typeface="Arial (Body)"/>
                <a:cs typeface="Arial" panose="020B0604020202020204" pitchFamily="34" charset="0"/>
              </a:rPr>
              <a:t> </a:t>
            </a:r>
            <a:r>
              <a:rPr lang="en-US" sz="1200" dirty="0">
                <a:effectLst/>
                <a:latin typeface="Arial (Body)"/>
                <a:ea typeface="Times New Roman" panose="02020603050405020304" pitchFamily="18" charset="0"/>
                <a:cs typeface="Arial" panose="020B0604020202020204" pitchFamily="34" charset="0"/>
              </a:rPr>
              <a:t>No </a:t>
            </a:r>
            <a:r>
              <a:rPr lang="en-US" sz="1200" dirty="0" err="1">
                <a:effectLst/>
                <a:latin typeface="Arial (Body)"/>
                <a:ea typeface="Times New Roman" panose="02020603050405020304" pitchFamily="18" charset="0"/>
                <a:cs typeface="Arial" panose="020B0604020202020204" pitchFamily="34" charset="0"/>
              </a:rPr>
              <a:t>caso</a:t>
            </a:r>
            <a:r>
              <a:rPr lang="en-US" sz="1200" dirty="0">
                <a:effectLst/>
                <a:latin typeface="Arial (Body)"/>
                <a:ea typeface="Times New Roman" panose="02020603050405020304" pitchFamily="18" charset="0"/>
                <a:cs typeface="Arial" panose="020B0604020202020204" pitchFamily="34" charset="0"/>
              </a:rPr>
              <a:t> de </a:t>
            </a:r>
            <a:r>
              <a:rPr lang="en-US" sz="1200" dirty="0" err="1">
                <a:effectLst/>
                <a:latin typeface="Arial (Body)"/>
                <a:ea typeface="Times New Roman" panose="02020603050405020304" pitchFamily="18" charset="0"/>
                <a:cs typeface="Arial" panose="020B0604020202020204" pitchFamily="34" charset="0"/>
              </a:rPr>
              <a:t>doenças</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preocupantes</a:t>
            </a:r>
            <a:r>
              <a:rPr lang="en-US" sz="1200" dirty="0">
                <a:effectLst/>
                <a:latin typeface="Arial (Body)"/>
                <a:ea typeface="Times New Roman" panose="02020603050405020304" pitchFamily="18" charset="0"/>
                <a:cs typeface="Arial" panose="020B0604020202020204" pitchFamily="34" charset="0"/>
              </a:rPr>
              <a:t> que </a:t>
            </a:r>
            <a:r>
              <a:rPr lang="en-US" sz="1200" dirty="0" err="1">
                <a:effectLst/>
                <a:latin typeface="Arial (Body)"/>
                <a:ea typeface="Times New Roman" panose="02020603050405020304" pitchFamily="18" charset="0"/>
                <a:cs typeface="Arial" panose="020B0604020202020204" pitchFamily="34" charset="0"/>
              </a:rPr>
              <a:t>também</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infectam</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animais</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ou</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têm</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transmissão</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zoonótica</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como</a:t>
            </a:r>
            <a:r>
              <a:rPr lang="en-US" sz="1200" dirty="0">
                <a:effectLst/>
                <a:latin typeface="Arial (Body)"/>
                <a:ea typeface="Times New Roman" panose="02020603050405020304" pitchFamily="18" charset="0"/>
                <a:cs typeface="Arial" panose="020B0604020202020204" pitchFamily="34" charset="0"/>
              </a:rPr>
              <a:t> o </a:t>
            </a:r>
            <a:r>
              <a:rPr lang="en-US" sz="1200" dirty="0" err="1">
                <a:effectLst/>
                <a:latin typeface="Arial (Body)"/>
                <a:ea typeface="Times New Roman" panose="02020603050405020304" pitchFamily="18" charset="0"/>
                <a:cs typeface="Arial" panose="020B0604020202020204" pitchFamily="34" charset="0"/>
              </a:rPr>
              <a:t>carbúnculo</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bacteriano</a:t>
            </a:r>
            <a:r>
              <a:rPr lang="en-US" sz="1200" dirty="0">
                <a:effectLst/>
                <a:latin typeface="Arial (Body)"/>
                <a:ea typeface="Times New Roman" panose="02020603050405020304" pitchFamily="18" charset="0"/>
                <a:cs typeface="Arial" panose="020B0604020202020204" pitchFamily="34" charset="0"/>
              </a:rPr>
              <a:t>, a </a:t>
            </a:r>
            <a:r>
              <a:rPr lang="en-US" sz="1200" dirty="0" err="1">
                <a:effectLst/>
                <a:latin typeface="Arial (Body)"/>
                <a:ea typeface="Times New Roman" panose="02020603050405020304" pitchFamily="18" charset="0"/>
                <a:cs typeface="Arial" panose="020B0604020202020204" pitchFamily="34" charset="0"/>
              </a:rPr>
              <a:t>peste</a:t>
            </a:r>
            <a:r>
              <a:rPr lang="en-US" sz="1200" dirty="0">
                <a:effectLst/>
                <a:latin typeface="Arial (Body)"/>
                <a:ea typeface="Times New Roman" panose="02020603050405020304" pitchFamily="18" charset="0"/>
                <a:cs typeface="Arial" panose="020B0604020202020204" pitchFamily="34" charset="0"/>
              </a:rPr>
              <a:t>, a lepra e a </a:t>
            </a:r>
            <a:r>
              <a:rPr lang="en-US" sz="1200" dirty="0" err="1">
                <a:effectLst/>
                <a:latin typeface="Arial (Body)"/>
                <a:ea typeface="Times New Roman" panose="02020603050405020304" pitchFamily="18" charset="0"/>
                <a:cs typeface="Arial" panose="020B0604020202020204" pitchFamily="34" charset="0"/>
              </a:rPr>
              <a:t>raiva</a:t>
            </a:r>
            <a:r>
              <a:rPr lang="en-US" sz="1200" dirty="0">
                <a:effectLst/>
                <a:latin typeface="Arial (Body)"/>
                <a:ea typeface="Times New Roman" panose="02020603050405020304" pitchFamily="18" charset="0"/>
                <a:cs typeface="Arial" panose="020B0604020202020204" pitchFamily="34" charset="0"/>
              </a:rPr>
              <a:t>, a </a:t>
            </a:r>
            <a:r>
              <a:rPr lang="en-US" sz="1200" dirty="0" err="1">
                <a:effectLst/>
                <a:latin typeface="Arial (Body)"/>
                <a:ea typeface="Times New Roman" panose="02020603050405020304" pitchFamily="18" charset="0"/>
                <a:cs typeface="Arial" panose="020B0604020202020204" pitchFamily="34" charset="0"/>
              </a:rPr>
              <a:t>vigilância</a:t>
            </a:r>
            <a:r>
              <a:rPr lang="en-US" sz="1200" dirty="0">
                <a:effectLst/>
                <a:latin typeface="Arial (Body)"/>
                <a:ea typeface="Times New Roman" panose="02020603050405020304" pitchFamily="18" charset="0"/>
                <a:cs typeface="Arial" panose="020B0604020202020204" pitchFamily="34" charset="0"/>
              </a:rPr>
              <a:t> de </a:t>
            </a:r>
            <a:r>
              <a:rPr lang="en-US" sz="1200" dirty="0" err="1">
                <a:effectLst/>
                <a:latin typeface="Arial (Body)"/>
                <a:ea typeface="Times New Roman" panose="02020603050405020304" pitchFamily="18" charset="0"/>
                <a:cs typeface="Arial" panose="020B0604020202020204" pitchFamily="34" charset="0"/>
              </a:rPr>
              <a:t>rotina</a:t>
            </a:r>
            <a:r>
              <a:rPr lang="en-US" sz="1200" dirty="0">
                <a:effectLst/>
                <a:latin typeface="Arial (Body)"/>
                <a:ea typeface="Times New Roman" panose="02020603050405020304" pitchFamily="18" charset="0"/>
                <a:cs typeface="Arial" panose="020B0604020202020204" pitchFamily="34" charset="0"/>
              </a:rPr>
              <a:t> das </a:t>
            </a:r>
            <a:r>
              <a:rPr lang="en-US" sz="1200" dirty="0" err="1">
                <a:effectLst/>
                <a:latin typeface="Arial (Body)"/>
                <a:ea typeface="Times New Roman" panose="02020603050405020304" pitchFamily="18" charset="0"/>
                <a:cs typeface="Arial" panose="020B0604020202020204" pitchFamily="34" charset="0"/>
              </a:rPr>
              <a:t>populações</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animais</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pode</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fornecer</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sinais</a:t>
            </a:r>
            <a:r>
              <a:rPr lang="en-US" sz="1200" dirty="0">
                <a:effectLst/>
                <a:latin typeface="Arial (Body)"/>
                <a:ea typeface="Times New Roman" panose="02020603050405020304" pitchFamily="18" charset="0"/>
                <a:cs typeface="Arial" panose="020B0604020202020204" pitchFamily="34" charset="0"/>
              </a:rPr>
              <a:t> de </a:t>
            </a:r>
            <a:r>
              <a:rPr lang="en-US" sz="1200" dirty="0" err="1">
                <a:effectLst/>
                <a:latin typeface="Arial (Body)"/>
                <a:ea typeface="Times New Roman" panose="02020603050405020304" pitchFamily="18" charset="0"/>
                <a:cs typeface="Arial" panose="020B0604020202020204" pitchFamily="34" charset="0"/>
              </a:rPr>
              <a:t>alerta</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precoce</a:t>
            </a:r>
            <a:r>
              <a:rPr lang="en-US" sz="1200" dirty="0">
                <a:effectLst/>
                <a:latin typeface="Arial (Body)"/>
                <a:ea typeface="Times New Roman" panose="02020603050405020304" pitchFamily="18" charset="0"/>
                <a:cs typeface="Arial" panose="020B0604020202020204" pitchFamily="34" charset="0"/>
              </a:rPr>
              <a:t> antes da </a:t>
            </a:r>
            <a:r>
              <a:rPr lang="en-US" sz="1200" dirty="0" err="1">
                <a:effectLst/>
                <a:latin typeface="Arial (Body)"/>
                <a:ea typeface="Times New Roman" panose="02020603050405020304" pitchFamily="18" charset="0"/>
                <a:cs typeface="Arial" panose="020B0604020202020204" pitchFamily="34" charset="0"/>
              </a:rPr>
              <a:t>ocorrência</a:t>
            </a:r>
            <a:r>
              <a:rPr lang="en-US" sz="1200" dirty="0">
                <a:effectLst/>
                <a:latin typeface="Arial (Body)"/>
                <a:ea typeface="Times New Roman" panose="02020603050405020304" pitchFamily="18" charset="0"/>
                <a:cs typeface="Arial" panose="020B0604020202020204" pitchFamily="34" charset="0"/>
              </a:rPr>
              <a:t> de </a:t>
            </a:r>
            <a:r>
              <a:rPr lang="en-US" sz="1200" dirty="0" err="1">
                <a:effectLst/>
                <a:latin typeface="Arial (Body)"/>
                <a:ea typeface="Times New Roman" panose="02020603050405020304" pitchFamily="18" charset="0"/>
                <a:cs typeface="Arial" panose="020B0604020202020204" pitchFamily="34" charset="0"/>
              </a:rPr>
              <a:t>casos</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humanos</a:t>
            </a:r>
            <a:r>
              <a:rPr lang="en-US" sz="1200" dirty="0">
                <a:effectLst/>
                <a:latin typeface="Arial (Body)"/>
                <a:ea typeface="Times New Roman" panose="02020603050405020304" pitchFamily="18" charset="0"/>
                <a:cs typeface="Arial" panose="020B0604020202020204" pitchFamily="34" charset="0"/>
              </a:rPr>
              <a:t>. No </a:t>
            </a:r>
            <a:r>
              <a:rPr lang="en-US" sz="1200" dirty="0" err="1">
                <a:effectLst/>
                <a:latin typeface="Arial (Body)"/>
                <a:ea typeface="Times New Roman" panose="02020603050405020304" pitchFamily="18" charset="0"/>
                <a:cs typeface="Arial" panose="020B0604020202020204" pitchFamily="34" charset="0"/>
              </a:rPr>
              <a:t>Ciclo</a:t>
            </a:r>
            <a:r>
              <a:rPr lang="en-US" sz="1200" dirty="0">
                <a:effectLst/>
                <a:latin typeface="Arial (Body)"/>
                <a:ea typeface="Times New Roman" panose="02020603050405020304" pitchFamily="18" charset="0"/>
                <a:cs typeface="Arial" panose="020B0604020202020204" pitchFamily="34" charset="0"/>
              </a:rPr>
              <a:t> de </a:t>
            </a:r>
            <a:r>
              <a:rPr lang="en-US" sz="1200" dirty="0" err="1">
                <a:effectLst/>
                <a:latin typeface="Arial (Body)"/>
                <a:ea typeface="Times New Roman" panose="02020603050405020304" pitchFamily="18" charset="0"/>
                <a:cs typeface="Arial" panose="020B0604020202020204" pitchFamily="34" charset="0"/>
              </a:rPr>
              <a:t>Vigilância</a:t>
            </a:r>
            <a:r>
              <a:rPr lang="en-US" sz="1200" dirty="0">
                <a:effectLst/>
                <a:latin typeface="Arial (Body)"/>
                <a:ea typeface="Times New Roman" panose="02020603050405020304" pitchFamily="18" charset="0"/>
                <a:cs typeface="Arial" panose="020B0604020202020204" pitchFamily="34" charset="0"/>
              </a:rPr>
              <a:t> da </a:t>
            </a:r>
            <a:r>
              <a:rPr lang="en-US" sz="1200" dirty="0" err="1">
                <a:effectLst/>
                <a:latin typeface="Arial (Body)"/>
                <a:ea typeface="Times New Roman" panose="02020603050405020304" pitchFamily="18" charset="0"/>
                <a:cs typeface="Arial" panose="020B0604020202020204" pitchFamily="34" charset="0"/>
              </a:rPr>
              <a:t>Saúde</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Pública</a:t>
            </a:r>
            <a:r>
              <a:rPr lang="en-US" sz="1200" dirty="0">
                <a:effectLst/>
                <a:latin typeface="Arial (Body)"/>
                <a:ea typeface="Times New Roman" panose="02020603050405020304" pitchFamily="18" charset="0"/>
                <a:cs typeface="Arial" panose="020B0604020202020204" pitchFamily="34" charset="0"/>
              </a:rPr>
              <a:t>, é </a:t>
            </a:r>
            <a:r>
              <a:rPr lang="en-US" sz="1200" dirty="0" err="1">
                <a:effectLst/>
                <a:latin typeface="Arial (Body)"/>
                <a:ea typeface="Times New Roman" panose="02020603050405020304" pitchFamily="18" charset="0"/>
                <a:cs typeface="Arial" panose="020B0604020202020204" pitchFamily="34" charset="0"/>
              </a:rPr>
              <a:t>importante</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recolher</a:t>
            </a:r>
            <a:r>
              <a:rPr lang="en-US" sz="1200" dirty="0">
                <a:effectLst/>
                <a:latin typeface="Arial (Body)"/>
                <a:ea typeface="Times New Roman" panose="02020603050405020304" pitchFamily="18" charset="0"/>
                <a:cs typeface="Arial" panose="020B0604020202020204" pitchFamily="34" charset="0"/>
              </a:rPr>
              <a:t> e </a:t>
            </a:r>
            <a:r>
              <a:rPr lang="en-US" sz="1200" dirty="0" err="1">
                <a:effectLst/>
                <a:latin typeface="Arial (Body)"/>
                <a:ea typeface="Times New Roman" panose="02020603050405020304" pitchFamily="18" charset="0"/>
                <a:cs typeface="Arial" panose="020B0604020202020204" pitchFamily="34" charset="0"/>
              </a:rPr>
              <a:t>compilar</a:t>
            </a:r>
            <a:r>
              <a:rPr lang="en-US" sz="1200" dirty="0">
                <a:effectLst/>
                <a:latin typeface="Arial (Body)"/>
                <a:ea typeface="Times New Roman" panose="02020603050405020304" pitchFamily="18" charset="0"/>
                <a:cs typeface="Arial" panose="020B0604020202020204" pitchFamily="34" charset="0"/>
              </a:rPr>
              <a:t> dados tendo </a:t>
            </a:r>
            <a:r>
              <a:rPr lang="en-US" sz="1200" dirty="0" err="1">
                <a:effectLst/>
                <a:latin typeface="Arial (Body)"/>
                <a:ea typeface="Times New Roman" panose="02020603050405020304" pitchFamily="18" charset="0"/>
                <a:cs typeface="Arial" panose="020B0604020202020204" pitchFamily="34" charset="0"/>
              </a:rPr>
              <a:t>em</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mente</a:t>
            </a:r>
            <a:r>
              <a:rPr lang="en-US" sz="1200" dirty="0">
                <a:effectLst/>
                <a:latin typeface="Arial (Body)"/>
                <a:ea typeface="Times New Roman" panose="02020603050405020304" pitchFamily="18" charset="0"/>
                <a:cs typeface="Arial" panose="020B0604020202020204" pitchFamily="34" charset="0"/>
              </a:rPr>
              <a:t> o </a:t>
            </a:r>
            <a:r>
              <a:rPr lang="en-US" sz="1200" dirty="0" err="1">
                <a:effectLst/>
                <a:latin typeface="Arial (Body)"/>
                <a:ea typeface="Times New Roman" panose="02020603050405020304" pitchFamily="18" charset="0"/>
                <a:cs typeface="Arial" panose="020B0604020202020204" pitchFamily="34" charset="0"/>
              </a:rPr>
              <a:t>conceito</a:t>
            </a:r>
            <a:r>
              <a:rPr lang="en-US" sz="1200" dirty="0">
                <a:effectLst/>
                <a:latin typeface="Arial (Body)"/>
                <a:ea typeface="Times New Roman" panose="02020603050405020304" pitchFamily="18" charset="0"/>
                <a:cs typeface="Arial" panose="020B0604020202020204" pitchFamily="34" charset="0"/>
              </a:rPr>
              <a:t> de Uma </a:t>
            </a:r>
            <a:r>
              <a:rPr lang="en-US" sz="1200" dirty="0" err="1">
                <a:effectLst/>
                <a:latin typeface="Arial (Body)"/>
                <a:ea typeface="Times New Roman" panose="02020603050405020304" pitchFamily="18" charset="0"/>
                <a:cs typeface="Arial" panose="020B0604020202020204" pitchFamily="34" charset="0"/>
              </a:rPr>
              <a:t>Só</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Saúde</a:t>
            </a:r>
            <a:r>
              <a:rPr lang="en-US" sz="1200" dirty="0">
                <a:effectLst/>
                <a:latin typeface="Arial (Body)"/>
                <a:ea typeface="Times New Roman" panose="02020603050405020304" pitchFamily="18" charset="0"/>
                <a:cs typeface="Arial" panose="020B0604020202020204" pitchFamily="34" charset="0"/>
              </a:rPr>
              <a:t>. Um </a:t>
            </a:r>
            <a:r>
              <a:rPr lang="en-US" sz="1200" dirty="0" err="1">
                <a:effectLst/>
                <a:latin typeface="Arial (Body)"/>
                <a:ea typeface="Times New Roman" panose="02020603050405020304" pitchFamily="18" charset="0"/>
                <a:cs typeface="Arial" panose="020B0604020202020204" pitchFamily="34" charset="0"/>
              </a:rPr>
              <a:t>exemplo</a:t>
            </a:r>
            <a:r>
              <a:rPr lang="en-US" sz="1200" dirty="0">
                <a:effectLst/>
                <a:latin typeface="Arial (Body)"/>
                <a:ea typeface="Times New Roman" panose="02020603050405020304" pitchFamily="18" charset="0"/>
                <a:cs typeface="Arial" panose="020B0604020202020204" pitchFamily="34" charset="0"/>
              </a:rPr>
              <a:t> de um </a:t>
            </a:r>
            <a:r>
              <a:rPr lang="en-US" sz="1200" dirty="0" err="1">
                <a:effectLst/>
                <a:latin typeface="Arial (Body)"/>
                <a:ea typeface="Times New Roman" panose="02020603050405020304" pitchFamily="18" charset="0"/>
                <a:cs typeface="Arial" panose="020B0604020202020204" pitchFamily="34" charset="0"/>
              </a:rPr>
              <a:t>sistema</a:t>
            </a:r>
            <a:r>
              <a:rPr lang="en-US" sz="1200" dirty="0">
                <a:effectLst/>
                <a:latin typeface="Arial (Body)"/>
                <a:ea typeface="Times New Roman" panose="02020603050405020304" pitchFamily="18" charset="0"/>
                <a:cs typeface="Arial" panose="020B0604020202020204" pitchFamily="34" charset="0"/>
              </a:rPr>
              <a:t> de </a:t>
            </a:r>
            <a:r>
              <a:rPr lang="en-US" sz="1200" dirty="0" err="1">
                <a:effectLst/>
                <a:latin typeface="Arial (Body)"/>
                <a:ea typeface="Times New Roman" panose="02020603050405020304" pitchFamily="18" charset="0"/>
                <a:cs typeface="Arial" panose="020B0604020202020204" pitchFamily="34" charset="0"/>
              </a:rPr>
              <a:t>vigilância</a:t>
            </a:r>
            <a:r>
              <a:rPr lang="en-US" sz="1200" dirty="0">
                <a:effectLst/>
                <a:latin typeface="Arial (Body)"/>
                <a:ea typeface="Times New Roman" panose="02020603050405020304" pitchFamily="18" charset="0"/>
                <a:cs typeface="Arial" panose="020B0604020202020204" pitchFamily="34" charset="0"/>
              </a:rPr>
              <a:t> Uma Só </a:t>
            </a:r>
            <a:r>
              <a:rPr lang="en-US" sz="1200" dirty="0" err="1">
                <a:effectLst/>
                <a:latin typeface="Arial (Body)"/>
                <a:ea typeface="Times New Roman" panose="02020603050405020304" pitchFamily="18" charset="0"/>
                <a:cs typeface="Arial" panose="020B0604020202020204" pitchFamily="34" charset="0"/>
              </a:rPr>
              <a:t>Saúde</a:t>
            </a:r>
            <a:r>
              <a:rPr lang="en-US" sz="1200" dirty="0">
                <a:effectLst/>
                <a:latin typeface="Arial (Body)"/>
                <a:ea typeface="Times New Roman" panose="02020603050405020304" pitchFamily="18" charset="0"/>
                <a:cs typeface="Arial" panose="020B0604020202020204" pitchFamily="34" charset="0"/>
              </a:rPr>
              <a:t> é o </a:t>
            </a:r>
            <a:r>
              <a:rPr lang="en-US" sz="1200" u="sng" dirty="0">
                <a:solidFill>
                  <a:srgbClr val="0065A4"/>
                </a:solidFill>
                <a:effectLst/>
                <a:latin typeface="Arial (Body)"/>
                <a:ea typeface="Times New Roman" panose="02020603050405020304" pitchFamily="18" charset="0"/>
                <a:cs typeface="Arial" panose="020B0604020202020204" pitchFamily="34" charset="0"/>
                <a:hlinkClick r:id="rId3"/>
              </a:rPr>
              <a:t>One Health Harmful Algal Bloom System </a:t>
            </a:r>
            <a:r>
              <a:rPr lang="en-US" sz="1200" u="none" dirty="0" err="1">
                <a:solidFill>
                  <a:srgbClr val="0065A4"/>
                </a:solidFill>
                <a:effectLst/>
                <a:latin typeface="Arial (Body)"/>
                <a:ea typeface="Times New Roman" panose="02020603050405020304" pitchFamily="18" charset="0"/>
                <a:cs typeface="Arial" panose="020B0604020202020204" pitchFamily="34" charset="0"/>
              </a:rPr>
              <a:t>nos</a:t>
            </a:r>
            <a:r>
              <a:rPr lang="en-US" sz="1200" u="none" dirty="0">
                <a:solidFill>
                  <a:srgbClr val="0065A4"/>
                </a:solidFill>
                <a:effectLst/>
                <a:latin typeface="Arial (Body)"/>
                <a:ea typeface="Times New Roman" panose="02020603050405020304" pitchFamily="18" charset="0"/>
                <a:cs typeface="Arial" panose="020B0604020202020204" pitchFamily="34" charset="0"/>
              </a:rPr>
              <a:t> </a:t>
            </a:r>
            <a:r>
              <a:rPr lang="en-US" sz="1200" u="none" dirty="0" err="1">
                <a:solidFill>
                  <a:srgbClr val="0065A4"/>
                </a:solidFill>
                <a:effectLst/>
                <a:latin typeface="Arial (Body)"/>
                <a:ea typeface="Times New Roman" panose="02020603050405020304" pitchFamily="18" charset="0"/>
                <a:cs typeface="Arial" panose="020B0604020202020204" pitchFamily="34" charset="0"/>
              </a:rPr>
              <a:t>Estados</a:t>
            </a:r>
            <a:r>
              <a:rPr lang="en-US" sz="1200" u="none" dirty="0">
                <a:solidFill>
                  <a:srgbClr val="0065A4"/>
                </a:solidFill>
                <a:effectLst/>
                <a:latin typeface="Arial (Body)"/>
                <a:ea typeface="Times New Roman" panose="02020603050405020304" pitchFamily="18" charset="0"/>
                <a:cs typeface="Arial" panose="020B0604020202020204" pitchFamily="34" charset="0"/>
              </a:rPr>
              <a:t> Unidos. </a:t>
            </a:r>
            <a:r>
              <a:rPr lang="en-US" sz="1200" b="1" i="0" dirty="0">
                <a:latin typeface="Arial (Body)"/>
                <a:ea typeface="Times New Roman"/>
                <a:cs typeface="Arial" panose="020B0604020202020204" pitchFamily="34" charset="0"/>
                <a:sym typeface="Times New Roman"/>
              </a:rPr>
              <a:t>&lt;CLICAR&gt; </a:t>
            </a:r>
            <a:endParaRPr lang="en-US" sz="1200" b="1" i="0" u="none" dirty="0">
              <a:effectLst/>
              <a:latin typeface="Arial (Body)"/>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endParaRPr lang="en-US" sz="1200" b="1" i="1" u="none" dirty="0">
              <a:effectLst/>
              <a:latin typeface="Arial (Body)"/>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n-US" sz="1200" b="1" i="0" u="sng" dirty="0" err="1">
                <a:effectLst/>
                <a:latin typeface="Arial (Body)"/>
                <a:cs typeface="Arial" panose="020B0604020202020204" pitchFamily="34" charset="0"/>
              </a:rPr>
              <a:t>Descrição</a:t>
            </a:r>
            <a:r>
              <a:rPr lang="en-US" sz="1200" b="1" i="0" u="sng" dirty="0">
                <a:effectLst/>
                <a:latin typeface="Arial (Body)"/>
                <a:cs typeface="Arial" panose="020B0604020202020204" pitchFamily="34" charset="0"/>
              </a:rPr>
              <a:t>:</a:t>
            </a:r>
            <a:r>
              <a:rPr lang="en-US" sz="1200" b="1" i="0" u="none" dirty="0">
                <a:effectLst/>
                <a:latin typeface="Arial (Body)"/>
                <a:cs typeface="Arial" panose="020B0604020202020204" pitchFamily="34" charset="0"/>
              </a:rPr>
              <a:t> </a:t>
            </a:r>
            <a:r>
              <a:rPr lang="en-US" sz="1200" dirty="0">
                <a:effectLst/>
                <a:latin typeface="Arial (Body)"/>
                <a:ea typeface="Times New Roman" panose="02020603050405020304" pitchFamily="18" charset="0"/>
                <a:cs typeface="Arial" panose="020B0604020202020204" pitchFamily="34" charset="0"/>
              </a:rPr>
              <a:t>Este </a:t>
            </a:r>
            <a:r>
              <a:rPr lang="en-US" sz="1200" dirty="0" err="1">
                <a:effectLst/>
                <a:latin typeface="Arial (Body)"/>
                <a:ea typeface="Times New Roman" panose="02020603050405020304" pitchFamily="18" charset="0"/>
                <a:cs typeface="Arial" panose="020B0604020202020204" pitchFamily="34" charset="0"/>
              </a:rPr>
              <a:t>sistema</a:t>
            </a:r>
            <a:r>
              <a:rPr lang="en-US" sz="1200" dirty="0">
                <a:effectLst/>
                <a:latin typeface="Arial (Body)"/>
                <a:ea typeface="Times New Roman" panose="02020603050405020304" pitchFamily="18" charset="0"/>
                <a:cs typeface="Arial" panose="020B0604020202020204" pitchFamily="34" charset="0"/>
              </a:rPr>
              <a:t> de </a:t>
            </a:r>
            <a:r>
              <a:rPr lang="en-US" sz="1200" dirty="0" err="1">
                <a:effectLst/>
                <a:latin typeface="Arial (Body)"/>
                <a:ea typeface="Times New Roman" panose="02020603050405020304" pitchFamily="18" charset="0"/>
                <a:cs typeface="Arial" panose="020B0604020202020204" pitchFamily="34" charset="0"/>
              </a:rPr>
              <a:t>vigilância</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monitoriza</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os</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seres</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humanos</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os</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animais</a:t>
            </a:r>
            <a:r>
              <a:rPr lang="en-US" sz="1200" dirty="0">
                <a:effectLst/>
                <a:latin typeface="Arial (Body)"/>
                <a:ea typeface="Times New Roman" panose="02020603050405020304" pitchFamily="18" charset="0"/>
                <a:cs typeface="Arial" panose="020B0604020202020204" pitchFamily="34" charset="0"/>
              </a:rPr>
              <a:t> e o </a:t>
            </a:r>
            <a:r>
              <a:rPr lang="en-US" sz="1200" dirty="0" err="1">
                <a:effectLst/>
                <a:latin typeface="Arial (Body)"/>
                <a:ea typeface="Times New Roman" panose="02020603050405020304" pitchFamily="18" charset="0"/>
                <a:cs typeface="Arial" panose="020B0604020202020204" pitchFamily="34" charset="0"/>
              </a:rPr>
              <a:t>ambiente</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relativamente</a:t>
            </a:r>
            <a:r>
              <a:rPr lang="en-US" sz="1200" dirty="0">
                <a:effectLst/>
                <a:latin typeface="Arial (Body)"/>
                <a:ea typeface="Times New Roman" panose="02020603050405020304" pitchFamily="18" charset="0"/>
                <a:cs typeface="Arial" panose="020B0604020202020204" pitchFamily="34" charset="0"/>
              </a:rPr>
              <a:t> à </a:t>
            </a:r>
            <a:r>
              <a:rPr lang="en-US" sz="1200" dirty="0" err="1">
                <a:effectLst/>
                <a:latin typeface="Arial (Body)"/>
                <a:ea typeface="Times New Roman" panose="02020603050405020304" pitchFamily="18" charset="0"/>
                <a:cs typeface="Arial" panose="020B0604020202020204" pitchFamily="34" charset="0"/>
              </a:rPr>
              <a:t>proliferação</a:t>
            </a:r>
            <a:r>
              <a:rPr lang="en-US" sz="1200" dirty="0">
                <a:effectLst/>
                <a:latin typeface="Arial (Body)"/>
                <a:ea typeface="Times New Roman" panose="02020603050405020304" pitchFamily="18" charset="0"/>
                <a:cs typeface="Arial" panose="020B0604020202020204" pitchFamily="34" charset="0"/>
              </a:rPr>
              <a:t> de algas </a:t>
            </a:r>
            <a:r>
              <a:rPr lang="en-US" sz="1200" dirty="0" err="1">
                <a:effectLst/>
                <a:latin typeface="Arial (Body)"/>
                <a:ea typeface="Times New Roman" panose="02020603050405020304" pitchFamily="18" charset="0"/>
                <a:cs typeface="Arial" panose="020B0604020202020204" pitchFamily="34" charset="0"/>
              </a:rPr>
              <a:t>nocivas</a:t>
            </a:r>
            <a:r>
              <a:rPr lang="en-US" sz="1200" dirty="0">
                <a:effectLst/>
                <a:latin typeface="Arial (Body)"/>
                <a:ea typeface="Times New Roman" panose="02020603050405020304" pitchFamily="18" charset="0"/>
                <a:cs typeface="Arial" panose="020B0604020202020204" pitchFamily="34" charset="0"/>
              </a:rPr>
              <a:t> (HABs) e </a:t>
            </a:r>
            <a:r>
              <a:rPr lang="en-US" sz="1200" dirty="0" err="1">
                <a:effectLst/>
                <a:latin typeface="Arial (Body)"/>
                <a:ea typeface="Times New Roman" panose="02020603050405020304" pitchFamily="18" charset="0"/>
                <a:cs typeface="Arial" panose="020B0604020202020204" pitchFamily="34" charset="0"/>
              </a:rPr>
              <a:t>às</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doenças</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resultantes</a:t>
            </a:r>
            <a:r>
              <a:rPr lang="en-US" sz="1200" dirty="0">
                <a:effectLst/>
                <a:latin typeface="Arial (Body)"/>
                <a:ea typeface="Times New Roman" panose="02020603050405020304" pitchFamily="18" charset="0"/>
                <a:cs typeface="Arial" panose="020B0604020202020204" pitchFamily="34" charset="0"/>
              </a:rPr>
              <a:t> das HABs. São </a:t>
            </a:r>
            <a:r>
              <a:rPr lang="en-US" sz="1200" dirty="0" err="1">
                <a:effectLst/>
                <a:latin typeface="Arial (Body)"/>
                <a:ea typeface="Times New Roman" panose="02020603050405020304" pitchFamily="18" charset="0"/>
                <a:cs typeface="Arial" panose="020B0604020202020204" pitchFamily="34" charset="0"/>
              </a:rPr>
              <a:t>recolhidos</a:t>
            </a:r>
            <a:r>
              <a:rPr lang="en-US" sz="1200" dirty="0">
                <a:effectLst/>
                <a:latin typeface="Arial (Body)"/>
                <a:ea typeface="Times New Roman" panose="02020603050405020304" pitchFamily="18" charset="0"/>
                <a:cs typeface="Arial" panose="020B0604020202020204" pitchFamily="34" charset="0"/>
              </a:rPr>
              <a:t> dados de </a:t>
            </a:r>
            <a:r>
              <a:rPr lang="en-US" sz="1200" dirty="0" err="1">
                <a:effectLst/>
                <a:latin typeface="Arial (Body)"/>
                <a:ea typeface="Times New Roman" panose="02020603050405020304" pitchFamily="18" charset="0"/>
                <a:cs typeface="Arial" panose="020B0604020202020204" pitchFamily="34" charset="0"/>
              </a:rPr>
              <a:t>vigilância</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sobre</a:t>
            </a:r>
            <a:r>
              <a:rPr lang="en-US" sz="1200" dirty="0">
                <a:effectLst/>
                <a:latin typeface="Arial (Body)"/>
                <a:ea typeface="Times New Roman" panose="02020603050405020304" pitchFamily="18" charset="0"/>
                <a:cs typeface="Arial" panose="020B0604020202020204" pitchFamily="34" charset="0"/>
              </a:rPr>
              <a:t> HABs </a:t>
            </a:r>
            <a:r>
              <a:rPr lang="en-US" sz="1200" dirty="0" err="1">
                <a:effectLst/>
                <a:latin typeface="Arial (Body)"/>
                <a:ea typeface="Times New Roman" panose="02020603050405020304" pitchFamily="18" charset="0"/>
                <a:cs typeface="Arial" panose="020B0604020202020204" pitchFamily="34" charset="0"/>
              </a:rPr>
              <a:t>em</a:t>
            </a:r>
            <a:r>
              <a:rPr lang="en-US" sz="1200" dirty="0">
                <a:effectLst/>
                <a:latin typeface="Arial (Body)"/>
                <a:ea typeface="Times New Roman" panose="02020603050405020304" pitchFamily="18" charset="0"/>
                <a:cs typeface="Arial" panose="020B0604020202020204" pitchFamily="34" charset="0"/>
              </a:rPr>
              <a:t> ambientes </a:t>
            </a:r>
            <a:r>
              <a:rPr lang="en-US" sz="1200" dirty="0" err="1">
                <a:effectLst/>
                <a:latin typeface="Arial (Body)"/>
                <a:ea typeface="Times New Roman" panose="02020603050405020304" pitchFamily="18" charset="0"/>
                <a:cs typeface="Arial" panose="020B0604020202020204" pitchFamily="34" charset="0"/>
              </a:rPr>
              <a:t>aquáticos</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casos</a:t>
            </a:r>
            <a:r>
              <a:rPr lang="en-US" sz="1200" dirty="0">
                <a:effectLst/>
                <a:latin typeface="Arial (Body)"/>
                <a:ea typeface="Times New Roman" panose="02020603050405020304" pitchFamily="18" charset="0"/>
                <a:cs typeface="Arial" panose="020B0604020202020204" pitchFamily="34" charset="0"/>
              </a:rPr>
              <a:t> de </a:t>
            </a:r>
            <a:r>
              <a:rPr lang="en-US" sz="1200" dirty="0" err="1">
                <a:effectLst/>
                <a:latin typeface="Arial (Body)"/>
                <a:ea typeface="Times New Roman" panose="02020603050405020304" pitchFamily="18" charset="0"/>
                <a:cs typeface="Arial" panose="020B0604020202020204" pitchFamily="34" charset="0"/>
              </a:rPr>
              <a:t>doenças</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humanas</a:t>
            </a:r>
            <a:r>
              <a:rPr lang="en-US" sz="1200" dirty="0">
                <a:effectLst/>
                <a:latin typeface="Arial (Body)"/>
                <a:ea typeface="Times New Roman" panose="02020603050405020304" pitchFamily="18" charset="0"/>
                <a:cs typeface="Arial" panose="020B0604020202020204" pitchFamily="34" charset="0"/>
              </a:rPr>
              <a:t> e </a:t>
            </a:r>
            <a:r>
              <a:rPr lang="en-US" sz="1200" dirty="0" err="1">
                <a:effectLst/>
                <a:latin typeface="Arial (Body)"/>
                <a:ea typeface="Times New Roman" panose="02020603050405020304" pitchFamily="18" charset="0"/>
                <a:cs typeface="Arial" panose="020B0604020202020204" pitchFamily="34" charset="0"/>
              </a:rPr>
              <a:t>animais</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causadas</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por</a:t>
            </a:r>
            <a:r>
              <a:rPr lang="en-US" sz="1200" dirty="0">
                <a:effectLst/>
                <a:latin typeface="Arial (Body)"/>
                <a:ea typeface="Times New Roman" panose="02020603050405020304" pitchFamily="18" charset="0"/>
                <a:cs typeface="Arial" panose="020B0604020202020204" pitchFamily="34" charset="0"/>
              </a:rPr>
              <a:t> HABs, e </a:t>
            </a:r>
            <a:r>
              <a:rPr lang="en-US" sz="1200" dirty="0" err="1">
                <a:effectLst/>
                <a:latin typeface="Arial (Body)"/>
                <a:ea typeface="Times New Roman" panose="02020603050405020304" pitchFamily="18" charset="0"/>
                <a:cs typeface="Arial" panose="020B0604020202020204" pitchFamily="34" charset="0"/>
              </a:rPr>
              <a:t>até</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casos</a:t>
            </a:r>
            <a:r>
              <a:rPr lang="en-US" sz="1200" dirty="0">
                <a:effectLst/>
                <a:latin typeface="Arial (Body)"/>
                <a:ea typeface="Times New Roman" panose="02020603050405020304" pitchFamily="18" charset="0"/>
                <a:cs typeface="Arial" panose="020B0604020202020204" pitchFamily="34" charset="0"/>
              </a:rPr>
              <a:t> de </a:t>
            </a:r>
            <a:r>
              <a:rPr lang="en-US" sz="1200" dirty="0" err="1">
                <a:effectLst/>
                <a:latin typeface="Arial (Body)"/>
                <a:ea typeface="Times New Roman" panose="02020603050405020304" pitchFamily="18" charset="0"/>
                <a:cs typeface="Arial" panose="020B0604020202020204" pitchFamily="34" charset="0"/>
              </a:rPr>
              <a:t>doenças</a:t>
            </a:r>
            <a:r>
              <a:rPr lang="en-US" sz="1200" dirty="0">
                <a:effectLst/>
                <a:latin typeface="Arial (Body)"/>
                <a:ea typeface="Times New Roman" panose="02020603050405020304" pitchFamily="18" charset="0"/>
                <a:cs typeface="Arial" panose="020B0604020202020204" pitchFamily="34" charset="0"/>
              </a:rPr>
              <a:t> de </a:t>
            </a:r>
            <a:r>
              <a:rPr lang="en-US" sz="1200" dirty="0" err="1">
                <a:effectLst/>
                <a:latin typeface="Arial (Body)"/>
                <a:ea typeface="Times New Roman" panose="02020603050405020304" pitchFamily="18" charset="0"/>
                <a:cs typeface="Arial" panose="020B0604020202020204" pitchFamily="34" charset="0"/>
              </a:rPr>
              <a:t>origem</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alimentar</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causadas</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por</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toxinas</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produzidas</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por</a:t>
            </a:r>
            <a:r>
              <a:rPr lang="en-US" sz="1200" dirty="0">
                <a:effectLst/>
                <a:latin typeface="Arial (Body)"/>
                <a:ea typeface="Times New Roman" panose="02020603050405020304" pitchFamily="18" charset="0"/>
                <a:cs typeface="Arial" panose="020B0604020202020204" pitchFamily="34" charset="0"/>
              </a:rPr>
              <a:t> HABs. </a:t>
            </a:r>
          </a:p>
          <a:p>
            <a:endParaRPr lang="en-US" dirty="0"/>
          </a:p>
        </p:txBody>
      </p:sp>
      <p:sp>
        <p:nvSpPr>
          <p:cNvPr id="4" name="Slide Number Placeholder 3"/>
          <p:cNvSpPr>
            <a:spLocks noGrp="1"/>
          </p:cNvSpPr>
          <p:nvPr>
            <p:ph type="sldNum" sz="quarter" idx="5"/>
          </p:nvPr>
        </p:nvSpPr>
        <p:spPr/>
        <p:txBody>
          <a:bodyPr/>
          <a:lstStyle/>
          <a:p>
            <a:fld id="{2EB32458-B0FD-4E0D-A69A-149897CA0BBB}" type="slidenum">
              <a:rPr lang="en-US" smtClean="0"/>
              <a:t>44</a:t>
            </a:fld>
            <a:endParaRPr lang="en-US"/>
          </a:p>
        </p:txBody>
      </p:sp>
    </p:spTree>
    <p:extLst>
      <p:ext uri="{BB962C8B-B14F-4D97-AF65-F5344CB8AC3E}">
        <p14:creationId xmlns:p14="http://schemas.microsoft.com/office/powerpoint/2010/main" val="86130013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200" b="1" i="0" kern="1200" dirty="0" err="1">
                <a:solidFill>
                  <a:schemeClr val="tx1"/>
                </a:solidFill>
                <a:effectLst/>
                <a:latin typeface="Arial (Body)"/>
                <a:ea typeface="+mn-ea"/>
                <a:cs typeface="Arial" panose="020B0604020202020204" pitchFamily="34" charset="0"/>
              </a:rPr>
              <a:t>Notas</a:t>
            </a:r>
            <a:r>
              <a:rPr lang="en-US" sz="1200" b="1" i="0" kern="1200" dirty="0">
                <a:solidFill>
                  <a:schemeClr val="tx1"/>
                </a:solidFill>
                <a:effectLst/>
                <a:latin typeface="Arial (Body)"/>
                <a:ea typeface="+mn-ea"/>
                <a:cs typeface="Arial" panose="020B0604020202020204" pitchFamily="34" charset="0"/>
              </a:rPr>
              <a:t> do </a:t>
            </a:r>
            <a:r>
              <a:rPr lang="en-US" sz="1200" b="1" i="0" kern="1200" dirty="0" err="1">
                <a:solidFill>
                  <a:schemeClr val="tx1"/>
                </a:solidFill>
                <a:effectLst/>
                <a:latin typeface="Arial (Body)"/>
                <a:ea typeface="+mn-ea"/>
                <a:cs typeface="Arial" panose="020B0604020202020204" pitchFamily="34" charset="0"/>
              </a:rPr>
              <a:t>instrutor</a:t>
            </a:r>
            <a:r>
              <a:rPr lang="en-US" sz="1200" b="1" i="0" kern="1200" dirty="0">
                <a:solidFill>
                  <a:schemeClr val="tx1"/>
                </a:solidFill>
                <a:effectLst/>
                <a:latin typeface="Arial (Body)"/>
                <a:ea typeface="+mn-ea"/>
                <a:cs typeface="Arial" panose="020B0604020202020204" pitchFamily="34" charset="0"/>
              </a:rPr>
              <a:t>:</a:t>
            </a:r>
          </a:p>
          <a:p>
            <a:pPr marL="0" marR="0" lvl="0" indent="0" algn="l" defTabSz="914400" rtl="0" eaLnBrk="1" fontAlgn="auto" latinLnBrk="0" hangingPunct="1">
              <a:lnSpc>
                <a:spcPct val="115000"/>
              </a:lnSpc>
              <a:spcBef>
                <a:spcPts val="0"/>
              </a:spcBef>
              <a:spcAft>
                <a:spcPts val="0"/>
              </a:spcAft>
              <a:buClrTx/>
              <a:buSzTx/>
              <a:buFontTx/>
              <a:buNone/>
              <a:tabLst/>
              <a:defRPr/>
            </a:pPr>
            <a:endParaRPr lang="en-US" sz="1200" b="0" i="1" kern="1200" dirty="0">
              <a:solidFill>
                <a:schemeClr val="tx1"/>
              </a:solidFill>
              <a:effectLst/>
              <a:latin typeface="Arial (Body)"/>
              <a:ea typeface="+mn-ea"/>
              <a:cs typeface="Arial" panose="020B0604020202020204" pitchFamily="34" charset="0"/>
            </a:endParaRPr>
          </a:p>
          <a:p>
            <a:pPr marL="182880" marR="0" lvl="0" indent="-182880" algn="l" defTabSz="914400" rtl="0" eaLnBrk="1" fontAlgn="auto" latinLnBrk="0" hangingPunct="1">
              <a:lnSpc>
                <a:spcPct val="115000"/>
              </a:lnSpc>
              <a:spcBef>
                <a:spcPts val="0"/>
              </a:spcBef>
              <a:spcAft>
                <a:spcPts val="0"/>
              </a:spcAft>
              <a:buClrTx/>
              <a:buSzTx/>
              <a:buFont typeface="Wingdings" panose="05000000000000000000" pitchFamily="2" charset="2"/>
              <a:buChar char="§"/>
              <a:tabLst/>
              <a:defRPr/>
            </a:pPr>
            <a:r>
              <a:rPr lang="en-US" sz="1200" b="1" i="0" u="sng" dirty="0" err="1">
                <a:effectLst/>
                <a:latin typeface="Arial (Body)"/>
                <a:cs typeface="Arial" panose="020B0604020202020204" pitchFamily="34" charset="0"/>
              </a:rPr>
              <a:t>Dizer</a:t>
            </a:r>
            <a:r>
              <a:rPr lang="en-US" sz="1200" b="1" i="0" u="sng" dirty="0">
                <a:effectLst/>
                <a:latin typeface="Arial (Body)"/>
                <a:cs typeface="Arial" panose="020B0604020202020204" pitchFamily="34" charset="0"/>
              </a:rPr>
              <a:t>:</a:t>
            </a:r>
            <a:r>
              <a:rPr lang="en-US" sz="1200" b="1" i="0" u="none" dirty="0">
                <a:effectLst/>
                <a:latin typeface="Arial (Body)"/>
                <a:cs typeface="Arial" panose="020B0604020202020204" pitchFamily="34" charset="0"/>
              </a:rPr>
              <a:t> </a:t>
            </a:r>
            <a:r>
              <a:rPr lang="en-US" sz="1200" dirty="0">
                <a:effectLst/>
                <a:latin typeface="Arial (Body)"/>
                <a:ea typeface="Times New Roman" panose="02020603050405020304" pitchFamily="18" charset="0"/>
                <a:cs typeface="Arial" panose="020B0604020202020204" pitchFamily="34" charset="0"/>
              </a:rPr>
              <a:t>O Uma </a:t>
            </a:r>
            <a:r>
              <a:rPr lang="en-US" sz="1200" dirty="0" err="1">
                <a:effectLst/>
                <a:latin typeface="Arial (Body)"/>
                <a:ea typeface="Times New Roman" panose="02020603050405020304" pitchFamily="18" charset="0"/>
                <a:cs typeface="Arial" panose="020B0604020202020204" pitchFamily="34" charset="0"/>
              </a:rPr>
              <a:t>Só</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Saúde</a:t>
            </a:r>
            <a:r>
              <a:rPr lang="en-US" sz="1200" dirty="0">
                <a:effectLst/>
                <a:latin typeface="Arial (Body)"/>
                <a:ea typeface="Times New Roman" panose="02020603050405020304" pitchFamily="18" charset="0"/>
                <a:cs typeface="Arial" panose="020B0604020202020204" pitchFamily="34" charset="0"/>
              </a:rPr>
              <a:t> Harmful Algal Bloom System (OHHABS) é um </a:t>
            </a:r>
            <a:r>
              <a:rPr lang="en-US" sz="1200" dirty="0" err="1">
                <a:effectLst/>
                <a:latin typeface="Arial (Body)"/>
                <a:ea typeface="Times New Roman" panose="02020603050405020304" pitchFamily="18" charset="0"/>
                <a:cs typeface="Arial" panose="020B0604020202020204" pitchFamily="34" charset="0"/>
              </a:rPr>
              <a:t>verdadeiro</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sistema</a:t>
            </a:r>
            <a:r>
              <a:rPr lang="en-US" sz="1200" dirty="0">
                <a:effectLst/>
                <a:latin typeface="Arial (Body)"/>
                <a:ea typeface="Times New Roman" panose="02020603050405020304" pitchFamily="18" charset="0"/>
                <a:cs typeface="Arial" panose="020B0604020202020204" pitchFamily="34" charset="0"/>
              </a:rPr>
              <a:t> de </a:t>
            </a:r>
            <a:r>
              <a:rPr lang="en-US" sz="1200" dirty="0" err="1">
                <a:effectLst/>
                <a:latin typeface="Arial (Body)"/>
                <a:ea typeface="Times New Roman" panose="02020603050405020304" pitchFamily="18" charset="0"/>
                <a:cs typeface="Arial" panose="020B0604020202020204" pitchFamily="34" charset="0"/>
              </a:rPr>
              <a:t>vigilância</a:t>
            </a:r>
            <a:r>
              <a:rPr lang="en-US" sz="1200" dirty="0">
                <a:effectLst/>
                <a:latin typeface="Arial (Body)"/>
                <a:ea typeface="Times New Roman" panose="02020603050405020304" pitchFamily="18" charset="0"/>
                <a:cs typeface="Arial" panose="020B0604020202020204" pitchFamily="34" charset="0"/>
              </a:rPr>
              <a:t> Uma </a:t>
            </a:r>
            <a:r>
              <a:rPr lang="en-US" sz="1200" dirty="0" err="1">
                <a:effectLst/>
                <a:latin typeface="Arial (Body)"/>
                <a:ea typeface="Times New Roman" panose="02020603050405020304" pitchFamily="18" charset="0"/>
                <a:cs typeface="Arial" panose="020B0604020202020204" pitchFamily="34" charset="0"/>
              </a:rPr>
              <a:t>Só</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Saúde</a:t>
            </a:r>
            <a:r>
              <a:rPr lang="en-US" sz="1200" dirty="0">
                <a:effectLst/>
                <a:latin typeface="Arial (Body)"/>
                <a:ea typeface="Times New Roman" panose="02020603050405020304" pitchFamily="18" charset="0"/>
                <a:cs typeface="Arial" panose="020B0604020202020204" pitchFamily="34" charset="0"/>
              </a:rPr>
              <a:t> que </a:t>
            </a:r>
            <a:r>
              <a:rPr lang="en-US" sz="1200" dirty="0" err="1">
                <a:effectLst/>
                <a:latin typeface="Arial (Body)"/>
                <a:ea typeface="Times New Roman" panose="02020603050405020304" pitchFamily="18" charset="0"/>
                <a:cs typeface="Arial" panose="020B0604020202020204" pitchFamily="34" charset="0"/>
              </a:rPr>
              <a:t>permite</a:t>
            </a:r>
            <a:r>
              <a:rPr lang="en-US" sz="1200" dirty="0">
                <a:effectLst/>
                <a:latin typeface="Arial (Body)"/>
                <a:ea typeface="Times New Roman" panose="02020603050405020304" pitchFamily="18" charset="0"/>
                <a:cs typeface="Arial" panose="020B0604020202020204" pitchFamily="34" charset="0"/>
              </a:rPr>
              <a:t> a </a:t>
            </a:r>
            <a:r>
              <a:rPr lang="en-US" sz="1200" dirty="0" err="1">
                <a:effectLst/>
                <a:latin typeface="Arial (Body)"/>
                <a:ea typeface="Times New Roman" panose="02020603050405020304" pitchFamily="18" charset="0"/>
                <a:cs typeface="Arial" panose="020B0604020202020204" pitchFamily="34" charset="0"/>
              </a:rPr>
              <a:t>comunicação</a:t>
            </a:r>
            <a:r>
              <a:rPr lang="en-US" sz="1200" dirty="0">
                <a:effectLst/>
                <a:latin typeface="Arial (Body)"/>
                <a:ea typeface="Times New Roman" panose="02020603050405020304" pitchFamily="18" charset="0"/>
                <a:cs typeface="Arial" panose="020B0604020202020204" pitchFamily="34" charset="0"/>
              </a:rPr>
              <a:t> de </a:t>
            </a:r>
            <a:r>
              <a:rPr lang="en-US" sz="1200" dirty="0" err="1">
                <a:effectLst/>
                <a:latin typeface="Arial (Body)"/>
                <a:ea typeface="Times New Roman" panose="02020603050405020304" pitchFamily="18" charset="0"/>
                <a:cs typeface="Arial" panose="020B0604020202020204" pitchFamily="34" charset="0"/>
              </a:rPr>
              <a:t>notificações</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humanas</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animais</a:t>
            </a:r>
            <a:r>
              <a:rPr lang="en-US" sz="1200" dirty="0">
                <a:effectLst/>
                <a:latin typeface="Arial (Body)"/>
                <a:ea typeface="Times New Roman" panose="02020603050405020304" pitchFamily="18" charset="0"/>
                <a:cs typeface="Arial" panose="020B0604020202020204" pitchFamily="34" charset="0"/>
              </a:rPr>
              <a:t> e </a:t>
            </a:r>
            <a:r>
              <a:rPr lang="en-US" sz="1200" dirty="0" err="1">
                <a:effectLst/>
                <a:latin typeface="Arial (Body)"/>
                <a:ea typeface="Times New Roman" panose="02020603050405020304" pitchFamily="18" charset="0"/>
                <a:cs typeface="Arial" panose="020B0604020202020204" pitchFamily="34" charset="0"/>
              </a:rPr>
              <a:t>ambientais</a:t>
            </a:r>
            <a:r>
              <a:rPr lang="en-US" sz="1200" dirty="0">
                <a:effectLst/>
                <a:latin typeface="Arial (Body)"/>
                <a:ea typeface="Times New Roman" panose="02020603050405020304" pitchFamily="18" charset="0"/>
                <a:cs typeface="Arial" panose="020B0604020202020204" pitchFamily="34" charset="0"/>
              </a:rPr>
              <a:t> de </a:t>
            </a:r>
            <a:r>
              <a:rPr lang="en-US" sz="1200" dirty="0" err="1">
                <a:effectLst/>
                <a:latin typeface="Arial (Body)"/>
                <a:ea typeface="Times New Roman" panose="02020603050405020304" pitchFamily="18" charset="0"/>
                <a:cs typeface="Arial" panose="020B0604020202020204" pitchFamily="34" charset="0"/>
              </a:rPr>
              <a:t>proliferação</a:t>
            </a:r>
            <a:r>
              <a:rPr lang="en-US" sz="1200" dirty="0">
                <a:effectLst/>
                <a:latin typeface="Arial (Body)"/>
                <a:ea typeface="Times New Roman" panose="02020603050405020304" pitchFamily="18" charset="0"/>
                <a:cs typeface="Arial" panose="020B0604020202020204" pitchFamily="34" charset="0"/>
              </a:rPr>
              <a:t> de algas </a:t>
            </a:r>
            <a:r>
              <a:rPr lang="en-US" sz="1200" dirty="0" err="1">
                <a:effectLst/>
                <a:latin typeface="Arial (Body)"/>
                <a:ea typeface="Times New Roman" panose="02020603050405020304" pitchFamily="18" charset="0"/>
                <a:cs typeface="Arial" panose="020B0604020202020204" pitchFamily="34" charset="0"/>
              </a:rPr>
              <a:t>nocivas</a:t>
            </a:r>
            <a:r>
              <a:rPr lang="en-US" sz="1200" dirty="0">
                <a:effectLst/>
                <a:latin typeface="Arial (Body)"/>
                <a:ea typeface="Times New Roman" panose="02020603050405020304" pitchFamily="18" charset="0"/>
                <a:cs typeface="Arial" panose="020B0604020202020204" pitchFamily="34" charset="0"/>
              </a:rPr>
              <a:t> (HABs) </a:t>
            </a:r>
            <a:r>
              <a:rPr lang="en-US" sz="1200" dirty="0" err="1">
                <a:effectLst/>
                <a:latin typeface="Arial (Body)"/>
                <a:ea typeface="Times New Roman" panose="02020603050405020304" pitchFamily="18" charset="0"/>
                <a:cs typeface="Arial" panose="020B0604020202020204" pitchFamily="34" charset="0"/>
              </a:rPr>
              <a:t>ou</a:t>
            </a:r>
            <a:r>
              <a:rPr lang="en-US" sz="1200" dirty="0">
                <a:effectLst/>
                <a:latin typeface="Arial (Body)"/>
                <a:ea typeface="Times New Roman" panose="02020603050405020304" pitchFamily="18" charset="0"/>
                <a:cs typeface="Arial" panose="020B0604020202020204" pitchFamily="34" charset="0"/>
              </a:rPr>
              <a:t> de </a:t>
            </a:r>
            <a:r>
              <a:rPr lang="en-US" sz="1200" dirty="0" err="1">
                <a:effectLst/>
                <a:latin typeface="Arial (Body)"/>
                <a:ea typeface="Times New Roman" panose="02020603050405020304" pitchFamily="18" charset="0"/>
                <a:cs typeface="Arial" panose="020B0604020202020204" pitchFamily="34" charset="0"/>
              </a:rPr>
              <a:t>doenças</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resultantes</a:t>
            </a:r>
            <a:r>
              <a:rPr lang="en-US" sz="1200" dirty="0">
                <a:effectLst/>
                <a:latin typeface="Arial (Body)"/>
                <a:ea typeface="Times New Roman" panose="02020603050405020304" pitchFamily="18" charset="0"/>
                <a:cs typeface="Arial" panose="020B0604020202020204" pitchFamily="34" charset="0"/>
              </a:rPr>
              <a:t> de HABs. O </a:t>
            </a:r>
            <a:r>
              <a:rPr lang="en-US" sz="1200" dirty="0" err="1">
                <a:effectLst/>
                <a:latin typeface="Arial (Body)"/>
                <a:ea typeface="Times New Roman" panose="02020603050405020304" pitchFamily="18" charset="0"/>
                <a:cs typeface="Arial" panose="020B0604020202020204" pitchFamily="34" charset="0"/>
              </a:rPr>
              <a:t>sistema</a:t>
            </a:r>
            <a:r>
              <a:rPr lang="en-US" sz="1200" dirty="0">
                <a:effectLst/>
                <a:latin typeface="Arial (Body)"/>
                <a:ea typeface="Times New Roman" panose="02020603050405020304" pitchFamily="18" charset="0"/>
                <a:cs typeface="Arial" panose="020B0604020202020204" pitchFamily="34" charset="0"/>
              </a:rPr>
              <a:t> de </a:t>
            </a:r>
            <a:r>
              <a:rPr lang="en-US" sz="1200" dirty="0" err="1">
                <a:effectLst/>
                <a:latin typeface="Arial (Body)"/>
                <a:ea typeface="Times New Roman" panose="02020603050405020304" pitchFamily="18" charset="0"/>
                <a:cs typeface="Arial" panose="020B0604020202020204" pitchFamily="34" charset="0"/>
              </a:rPr>
              <a:t>vigilância</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aceita</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relatórios</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sobre</a:t>
            </a:r>
            <a:r>
              <a:rPr lang="en-US" sz="1200" dirty="0">
                <a:effectLst/>
                <a:latin typeface="Arial (Body)"/>
                <a:ea typeface="Times New Roman" panose="02020603050405020304" pitchFamily="18" charset="0"/>
                <a:cs typeface="Arial" panose="020B0604020202020204" pitchFamily="34" charset="0"/>
              </a:rPr>
              <a:t>:</a:t>
            </a:r>
          </a:p>
          <a:p>
            <a:pPr marL="742950" marR="0" lvl="1" indent="-182880">
              <a:lnSpc>
                <a:spcPct val="115000"/>
              </a:lnSpc>
              <a:spcBef>
                <a:spcPts val="0"/>
              </a:spcBef>
              <a:spcAft>
                <a:spcPts val="0"/>
              </a:spcAft>
              <a:buFont typeface="Courier New" panose="02070309020205020404" pitchFamily="49" charset="0"/>
              <a:buChar char="o"/>
            </a:pPr>
            <a:r>
              <a:rPr lang="en-US" sz="1200" dirty="0" err="1">
                <a:effectLst/>
                <a:latin typeface="Arial (Body)"/>
                <a:ea typeface="Times New Roman" panose="02020603050405020304" pitchFamily="18" charset="0"/>
                <a:cs typeface="Arial" panose="020B0604020202020204" pitchFamily="34" charset="0"/>
              </a:rPr>
              <a:t>Proliferação</a:t>
            </a:r>
            <a:r>
              <a:rPr lang="en-US" sz="1200" dirty="0">
                <a:effectLst/>
                <a:latin typeface="Arial (Body)"/>
                <a:ea typeface="Times New Roman" panose="02020603050405020304" pitchFamily="18" charset="0"/>
                <a:cs typeface="Arial" panose="020B0604020202020204" pitchFamily="34" charset="0"/>
              </a:rPr>
              <a:t> de algas </a:t>
            </a:r>
            <a:r>
              <a:rPr lang="en-US" sz="1200" dirty="0" err="1">
                <a:effectLst/>
                <a:latin typeface="Arial (Body)"/>
                <a:ea typeface="Times New Roman" panose="02020603050405020304" pitchFamily="18" charset="0"/>
                <a:cs typeface="Arial" panose="020B0604020202020204" pitchFamily="34" charset="0"/>
              </a:rPr>
              <a:t>nocivas</a:t>
            </a:r>
            <a:r>
              <a:rPr lang="en-US" sz="1200" dirty="0">
                <a:effectLst/>
                <a:latin typeface="Arial (Body)"/>
                <a:ea typeface="Times New Roman" panose="02020603050405020304" pitchFamily="18" charset="0"/>
                <a:cs typeface="Arial" panose="020B0604020202020204" pitchFamily="34" charset="0"/>
              </a:rPr>
              <a:t> (HABs) </a:t>
            </a:r>
            <a:r>
              <a:rPr lang="en-US" sz="1200" dirty="0" err="1">
                <a:effectLst/>
                <a:latin typeface="Arial (Body)"/>
                <a:ea typeface="Times New Roman" panose="02020603050405020304" pitchFamily="18" charset="0"/>
                <a:cs typeface="Arial" panose="020B0604020202020204" pitchFamily="34" charset="0"/>
              </a:rPr>
              <a:t>em</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água</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doce</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ou</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salgada</a:t>
            </a:r>
            <a:endParaRPr lang="en-US" sz="1200" dirty="0">
              <a:effectLst/>
              <a:latin typeface="Arial (Body)"/>
              <a:ea typeface="Times New Roman" panose="02020603050405020304" pitchFamily="18" charset="0"/>
              <a:cs typeface="Arial" panose="020B0604020202020204" pitchFamily="34" charset="0"/>
            </a:endParaRPr>
          </a:p>
          <a:p>
            <a:pPr marL="742950" marR="0" lvl="1" indent="-182880">
              <a:lnSpc>
                <a:spcPct val="115000"/>
              </a:lnSpc>
              <a:spcBef>
                <a:spcPts val="0"/>
              </a:spcBef>
              <a:spcAft>
                <a:spcPts val="0"/>
              </a:spcAft>
              <a:buFont typeface="Courier New" panose="02070309020205020404" pitchFamily="49" charset="0"/>
              <a:buChar char="o"/>
            </a:pPr>
            <a:r>
              <a:rPr lang="en-US" sz="1200" dirty="0" err="1">
                <a:effectLst/>
                <a:latin typeface="Arial (Body)"/>
                <a:ea typeface="Times New Roman" panose="02020603050405020304" pitchFamily="18" charset="0"/>
                <a:cs typeface="Arial" panose="020B0604020202020204" pitchFamily="34" charset="0"/>
              </a:rPr>
              <a:t>Doenças</a:t>
            </a:r>
            <a:r>
              <a:rPr lang="en-US" sz="1200" dirty="0">
                <a:effectLst/>
                <a:latin typeface="Arial (Body)"/>
                <a:ea typeface="Times New Roman" panose="02020603050405020304" pitchFamily="18" charset="0"/>
                <a:cs typeface="Arial" panose="020B0604020202020204" pitchFamily="34" charset="0"/>
              </a:rPr>
              <a:t> de </a:t>
            </a:r>
            <a:r>
              <a:rPr lang="en-US" sz="1200" dirty="0" err="1">
                <a:effectLst/>
                <a:latin typeface="Arial (Body)"/>
                <a:ea typeface="Times New Roman" panose="02020603050405020304" pitchFamily="18" charset="0"/>
                <a:cs typeface="Arial" panose="020B0604020202020204" pitchFamily="34" charset="0"/>
              </a:rPr>
              <a:t>origem</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alimentar</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causadas</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por</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toxinas</a:t>
            </a:r>
            <a:r>
              <a:rPr lang="en-US" sz="1200" dirty="0">
                <a:effectLst/>
                <a:latin typeface="Arial (Body)"/>
                <a:ea typeface="Times New Roman" panose="02020603050405020304" pitchFamily="18" charset="0"/>
                <a:cs typeface="Arial" panose="020B0604020202020204" pitchFamily="34" charset="0"/>
              </a:rPr>
              <a:t> de algas </a:t>
            </a:r>
            <a:r>
              <a:rPr lang="en-US" sz="1200" dirty="0" err="1">
                <a:effectLst/>
                <a:latin typeface="Arial (Body)"/>
                <a:ea typeface="Times New Roman" panose="02020603050405020304" pitchFamily="18" charset="0"/>
                <a:cs typeface="Arial" panose="020B0604020202020204" pitchFamily="34" charset="0"/>
              </a:rPr>
              <a:t>marinhas</a:t>
            </a:r>
            <a:endParaRPr lang="en-US" sz="1200" dirty="0">
              <a:effectLst/>
              <a:latin typeface="Arial (Body)"/>
              <a:ea typeface="Times New Roman" panose="02020603050405020304" pitchFamily="18" charset="0"/>
              <a:cs typeface="Arial" panose="020B0604020202020204" pitchFamily="34" charset="0"/>
            </a:endParaRPr>
          </a:p>
          <a:p>
            <a:pPr marL="742950" marR="0" lvl="1" indent="-182880">
              <a:lnSpc>
                <a:spcPct val="115000"/>
              </a:lnSpc>
              <a:spcBef>
                <a:spcPts val="0"/>
              </a:spcBef>
              <a:spcAft>
                <a:spcPts val="0"/>
              </a:spcAft>
              <a:buFont typeface="Courier New" panose="02070309020205020404" pitchFamily="49" charset="0"/>
              <a:buChar char="o"/>
            </a:pPr>
            <a:r>
              <a:rPr lang="en-US" sz="1200" dirty="0" err="1">
                <a:effectLst/>
                <a:latin typeface="Arial (Body)"/>
                <a:ea typeface="Times New Roman" panose="02020603050405020304" pitchFamily="18" charset="0"/>
                <a:cs typeface="Arial" panose="020B0604020202020204" pitchFamily="34" charset="0"/>
              </a:rPr>
              <a:t>Doenças</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humanas</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causadas</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pelas</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marés</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vermelhas</a:t>
            </a:r>
            <a:endParaRPr lang="en-US" sz="1200" dirty="0">
              <a:effectLst/>
              <a:latin typeface="Arial (Body)"/>
              <a:ea typeface="Times New Roman" panose="02020603050405020304" pitchFamily="18" charset="0"/>
              <a:cs typeface="Arial" panose="020B0604020202020204" pitchFamily="34" charset="0"/>
            </a:endParaRPr>
          </a:p>
          <a:p>
            <a:pPr marL="742950" marR="0" lvl="1" indent="-182880">
              <a:lnSpc>
                <a:spcPct val="115000"/>
              </a:lnSpc>
              <a:spcBef>
                <a:spcPts val="0"/>
              </a:spcBef>
              <a:spcAft>
                <a:spcPts val="0"/>
              </a:spcAft>
              <a:buFont typeface="Courier New" panose="02070309020205020404" pitchFamily="49" charset="0"/>
              <a:buChar char="o"/>
            </a:pPr>
            <a:r>
              <a:rPr lang="en-US" sz="1200" dirty="0" err="1">
                <a:effectLst/>
                <a:latin typeface="Arial (Body)"/>
                <a:ea typeface="Times New Roman" panose="02020603050405020304" pitchFamily="18" charset="0"/>
                <a:cs typeface="Arial" panose="020B0604020202020204" pitchFamily="34" charset="0"/>
              </a:rPr>
              <a:t>Doenças</a:t>
            </a:r>
            <a:r>
              <a:rPr lang="en-US" sz="1200" dirty="0">
                <a:effectLst/>
                <a:latin typeface="Arial (Body)"/>
                <a:ea typeface="Times New Roman" panose="02020603050405020304" pitchFamily="18" charset="0"/>
                <a:cs typeface="Arial" panose="020B0604020202020204" pitchFamily="34" charset="0"/>
              </a:rPr>
              <a:t> dos </a:t>
            </a:r>
            <a:r>
              <a:rPr lang="en-US" sz="1200" dirty="0" err="1">
                <a:effectLst/>
                <a:latin typeface="Arial (Body)"/>
                <a:ea typeface="Times New Roman" panose="02020603050405020304" pitchFamily="18" charset="0"/>
                <a:cs typeface="Arial" panose="020B0604020202020204" pitchFamily="34" charset="0"/>
              </a:rPr>
              <a:t>animais</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causadas</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por</a:t>
            </a:r>
            <a:r>
              <a:rPr lang="en-US" sz="1200" dirty="0">
                <a:effectLst/>
                <a:latin typeface="Arial (Body)"/>
                <a:ea typeface="Times New Roman" panose="02020603050405020304" pitchFamily="18" charset="0"/>
                <a:cs typeface="Arial" panose="020B0604020202020204" pitchFamily="34" charset="0"/>
              </a:rPr>
              <a:t> HABs, </a:t>
            </a:r>
            <a:r>
              <a:rPr lang="en-US" sz="1200" dirty="0" err="1">
                <a:effectLst/>
                <a:latin typeface="Arial (Body)"/>
                <a:ea typeface="Times New Roman" panose="02020603050405020304" pitchFamily="18" charset="0"/>
                <a:cs typeface="Arial" panose="020B0604020202020204" pitchFamily="34" charset="0"/>
              </a:rPr>
              <a:t>incluindo</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casos</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ocorridos</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em</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animais</a:t>
            </a:r>
            <a:r>
              <a:rPr lang="en-US" sz="1200" dirty="0">
                <a:effectLst/>
                <a:latin typeface="Arial (Body)"/>
                <a:ea typeface="Times New Roman" panose="02020603050405020304" pitchFamily="18" charset="0"/>
                <a:cs typeface="Arial" panose="020B0604020202020204" pitchFamily="34" charset="0"/>
              </a:rPr>
              <a:t> de </a:t>
            </a:r>
            <a:r>
              <a:rPr lang="en-US" sz="1200" dirty="0" err="1">
                <a:effectLst/>
                <a:latin typeface="Arial (Body)"/>
                <a:ea typeface="Times New Roman" panose="02020603050405020304" pitchFamily="18" charset="0"/>
                <a:cs typeface="Arial" panose="020B0604020202020204" pitchFamily="34" charset="0"/>
              </a:rPr>
              <a:t>estimação</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animais</a:t>
            </a:r>
            <a:r>
              <a:rPr lang="en-US" sz="1200" dirty="0">
                <a:effectLst/>
                <a:latin typeface="Arial (Body)"/>
                <a:ea typeface="Times New Roman" panose="02020603050405020304" pitchFamily="18" charset="0"/>
                <a:cs typeface="Arial" panose="020B0604020202020204" pitchFamily="34" charset="0"/>
              </a:rPr>
              <a:t> de </a:t>
            </a:r>
            <a:r>
              <a:rPr lang="en-US" sz="1200" dirty="0" err="1">
                <a:effectLst/>
                <a:latin typeface="Arial (Body)"/>
                <a:ea typeface="Times New Roman" panose="02020603050405020304" pitchFamily="18" charset="0"/>
                <a:cs typeface="Arial" panose="020B0604020202020204" pitchFamily="34" charset="0"/>
              </a:rPr>
              <a:t>criação</a:t>
            </a:r>
            <a:r>
              <a:rPr lang="en-US" sz="1200" dirty="0">
                <a:effectLst/>
                <a:latin typeface="Arial (Body)"/>
                <a:ea typeface="Times New Roman" panose="02020603050405020304" pitchFamily="18" charset="0"/>
                <a:cs typeface="Arial" panose="020B0604020202020204" pitchFamily="34" charset="0"/>
              </a:rPr>
              <a:t> e </a:t>
            </a:r>
            <a:r>
              <a:rPr lang="en-US" sz="1200" dirty="0" err="1">
                <a:effectLst/>
                <a:latin typeface="Arial (Body)"/>
                <a:ea typeface="Times New Roman" panose="02020603050405020304" pitchFamily="18" charset="0"/>
                <a:cs typeface="Arial" panose="020B0604020202020204" pitchFamily="34" charset="0"/>
              </a:rPr>
              <a:t>animais</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selvagens</a:t>
            </a:r>
            <a:endParaRPr lang="en-US" sz="1200" dirty="0">
              <a:effectLst/>
              <a:latin typeface="Arial (Body)"/>
              <a:ea typeface="Times New Roman" panose="02020603050405020304" pitchFamily="18" charset="0"/>
              <a:cs typeface="Arial" panose="020B0604020202020204" pitchFamily="34" charset="0"/>
            </a:endParaRPr>
          </a:p>
          <a:p>
            <a:pPr marL="182880" marR="0" lvl="0" indent="-182880" algn="l" defTabSz="914400" rtl="0" eaLnBrk="1" fontAlgn="auto" latinLnBrk="0" hangingPunct="1">
              <a:lnSpc>
                <a:spcPct val="115000"/>
              </a:lnSpc>
              <a:spcBef>
                <a:spcPts val="0"/>
              </a:spcBef>
              <a:spcAft>
                <a:spcPts val="0"/>
              </a:spcAft>
              <a:buClrTx/>
              <a:buSzTx/>
              <a:buFont typeface="Wingdings" panose="05000000000000000000" pitchFamily="2" charset="2"/>
              <a:buChar char="§"/>
              <a:tabLst/>
              <a:defRPr/>
            </a:pPr>
            <a:endParaRPr lang="en-US" sz="1200" b="1" i="0" u="sng" dirty="0">
              <a:effectLst/>
              <a:latin typeface="Arial (Body)"/>
              <a:cs typeface="Arial" panose="020B0604020202020204" pitchFamily="34" charset="0"/>
            </a:endParaRPr>
          </a:p>
          <a:p>
            <a:pPr marL="182880" marR="0" lvl="0" indent="-182880" algn="l" defTabSz="914400" rtl="0" eaLnBrk="1" fontAlgn="auto" latinLnBrk="0" hangingPunct="1">
              <a:lnSpc>
                <a:spcPct val="115000"/>
              </a:lnSpc>
              <a:spcBef>
                <a:spcPts val="0"/>
              </a:spcBef>
              <a:spcAft>
                <a:spcPts val="0"/>
              </a:spcAft>
              <a:buClrTx/>
              <a:buSzTx/>
              <a:buFont typeface="Wingdings" panose="05000000000000000000" pitchFamily="2" charset="2"/>
              <a:buChar char="§"/>
              <a:tabLst/>
              <a:defRPr/>
            </a:pPr>
            <a:r>
              <a:rPr lang="en-US" sz="1200" b="1" i="0" u="sng" dirty="0" err="1">
                <a:effectLst/>
                <a:latin typeface="Arial (Body)"/>
                <a:cs typeface="Arial" panose="020B0604020202020204" pitchFamily="34" charset="0"/>
              </a:rPr>
              <a:t>Dizer</a:t>
            </a:r>
            <a:r>
              <a:rPr lang="en-US" sz="1200" b="1" i="0" u="sng" dirty="0">
                <a:effectLst/>
                <a:latin typeface="Arial (Body)"/>
                <a:cs typeface="Arial" panose="020B0604020202020204" pitchFamily="34" charset="0"/>
              </a:rPr>
              <a:t>:</a:t>
            </a:r>
            <a:r>
              <a:rPr lang="en-US" sz="1200" b="1" i="0" u="none" dirty="0">
                <a:effectLst/>
                <a:latin typeface="Arial (Body)"/>
                <a:cs typeface="Arial" panose="020B0604020202020204" pitchFamily="34" charset="0"/>
              </a:rPr>
              <a:t> </a:t>
            </a:r>
            <a:r>
              <a:rPr lang="en-US" sz="1200" kern="1200" dirty="0">
                <a:solidFill>
                  <a:schemeClr val="tx1"/>
                </a:solidFill>
                <a:effectLst/>
                <a:latin typeface="Arial (Body)"/>
                <a:ea typeface="Times New Roman" panose="02020603050405020304" pitchFamily="18" charset="0"/>
                <a:cs typeface="Arial" panose="020B0604020202020204" pitchFamily="34" charset="0"/>
              </a:rPr>
              <a:t>Esta forma de </a:t>
            </a:r>
            <a:r>
              <a:rPr lang="en-US" sz="1200" kern="1200" dirty="0" err="1">
                <a:solidFill>
                  <a:schemeClr val="tx1"/>
                </a:solidFill>
                <a:effectLst/>
                <a:latin typeface="Arial (Body)"/>
                <a:ea typeface="Times New Roman" panose="02020603050405020304" pitchFamily="18" charset="0"/>
                <a:cs typeface="Arial" panose="020B0604020202020204" pitchFamily="34" charset="0"/>
              </a:rPr>
              <a:t>vigilância</a:t>
            </a:r>
            <a:r>
              <a:rPr lang="en-US" sz="1200" kern="1200" dirty="0">
                <a:solidFill>
                  <a:schemeClr val="tx1"/>
                </a:solidFill>
                <a:effectLst/>
                <a:latin typeface="Arial (Body)"/>
                <a:ea typeface="Times New Roman" panose="02020603050405020304" pitchFamily="18" charset="0"/>
                <a:cs typeface="Arial" panose="020B0604020202020204" pitchFamily="34" charset="0"/>
              </a:rPr>
              <a:t> </a:t>
            </a:r>
            <a:r>
              <a:rPr lang="en-US" sz="1200" kern="1200" dirty="0" err="1">
                <a:solidFill>
                  <a:schemeClr val="tx1"/>
                </a:solidFill>
                <a:effectLst/>
                <a:latin typeface="Arial (Body)"/>
                <a:ea typeface="Times New Roman" panose="02020603050405020304" pitchFamily="18" charset="0"/>
                <a:cs typeface="Arial" panose="020B0604020202020204" pitchFamily="34" charset="0"/>
              </a:rPr>
              <a:t>fornece</a:t>
            </a:r>
            <a:r>
              <a:rPr lang="en-US" sz="1200" kern="1200" dirty="0">
                <a:solidFill>
                  <a:schemeClr val="tx1"/>
                </a:solidFill>
                <a:effectLst/>
                <a:latin typeface="Arial (Body)"/>
                <a:ea typeface="Times New Roman" panose="02020603050405020304" pitchFamily="18" charset="0"/>
                <a:cs typeface="Arial" panose="020B0604020202020204" pitchFamily="34" charset="0"/>
              </a:rPr>
              <a:t> dados para </a:t>
            </a:r>
            <a:r>
              <a:rPr lang="en-US" sz="1200" kern="1200" dirty="0" err="1">
                <a:solidFill>
                  <a:schemeClr val="tx1"/>
                </a:solidFill>
                <a:effectLst/>
                <a:latin typeface="Arial (Body)"/>
                <a:ea typeface="Times New Roman" panose="02020603050405020304" pitchFamily="18" charset="0"/>
                <a:cs typeface="Arial" panose="020B0604020202020204" pitchFamily="34" charset="0"/>
              </a:rPr>
              <a:t>ação</a:t>
            </a:r>
            <a:r>
              <a:rPr lang="en-US" sz="1200" kern="1200" dirty="0">
                <a:solidFill>
                  <a:schemeClr val="tx1"/>
                </a:solidFill>
                <a:effectLst/>
                <a:latin typeface="Arial (Body)"/>
                <a:ea typeface="Times New Roman" panose="02020603050405020304" pitchFamily="18" charset="0"/>
                <a:cs typeface="Arial" panose="020B0604020202020204" pitchFamily="34" charset="0"/>
              </a:rPr>
              <a:t> </a:t>
            </a:r>
            <a:r>
              <a:rPr lang="en-US" sz="1200" kern="1200" dirty="0" err="1">
                <a:solidFill>
                  <a:schemeClr val="tx1"/>
                </a:solidFill>
                <a:effectLst/>
                <a:latin typeface="Arial (Body)"/>
                <a:ea typeface="Times New Roman" panose="02020603050405020304" pitchFamily="18" charset="0"/>
                <a:cs typeface="Arial" panose="020B0604020202020204" pitchFamily="34" charset="0"/>
              </a:rPr>
              <a:t>em</a:t>
            </a:r>
            <a:r>
              <a:rPr lang="en-US" sz="1200" kern="1200" dirty="0">
                <a:solidFill>
                  <a:schemeClr val="tx1"/>
                </a:solidFill>
                <a:effectLst/>
                <a:latin typeface="Arial (Body)"/>
                <a:ea typeface="Times New Roman" panose="02020603050405020304" pitchFamily="18" charset="0"/>
                <a:cs typeface="Arial" panose="020B0604020202020204" pitchFamily="34" charset="0"/>
              </a:rPr>
              <a:t> </a:t>
            </a:r>
            <a:r>
              <a:rPr lang="en-US" sz="1200" kern="1200" dirty="0" err="1">
                <a:solidFill>
                  <a:schemeClr val="tx1"/>
                </a:solidFill>
                <a:effectLst/>
                <a:latin typeface="Arial (Body)"/>
                <a:ea typeface="Times New Roman" panose="02020603050405020304" pitchFamily="18" charset="0"/>
                <a:cs typeface="Arial" panose="020B0604020202020204" pitchFamily="34" charset="0"/>
              </a:rPr>
              <a:t>todos</a:t>
            </a:r>
            <a:r>
              <a:rPr lang="en-US" sz="1200" kern="1200" dirty="0">
                <a:solidFill>
                  <a:schemeClr val="tx1"/>
                </a:solidFill>
                <a:effectLst/>
                <a:latin typeface="Arial (Body)"/>
                <a:ea typeface="Times New Roman" panose="02020603050405020304" pitchFamily="18" charset="0"/>
                <a:cs typeface="Arial" panose="020B0604020202020204" pitchFamily="34" charset="0"/>
              </a:rPr>
              <a:t> </a:t>
            </a:r>
            <a:r>
              <a:rPr lang="en-US" sz="1200" kern="1200" dirty="0" err="1">
                <a:solidFill>
                  <a:schemeClr val="tx1"/>
                </a:solidFill>
                <a:effectLst/>
                <a:latin typeface="Arial (Body)"/>
                <a:ea typeface="Times New Roman" panose="02020603050405020304" pitchFamily="18" charset="0"/>
                <a:cs typeface="Arial" panose="020B0604020202020204" pitchFamily="34" charset="0"/>
              </a:rPr>
              <a:t>os</a:t>
            </a:r>
            <a:r>
              <a:rPr lang="en-US" sz="1200" kern="1200" dirty="0">
                <a:solidFill>
                  <a:schemeClr val="tx1"/>
                </a:solidFill>
                <a:effectLst/>
                <a:latin typeface="Arial (Body)"/>
                <a:ea typeface="Times New Roman" panose="02020603050405020304" pitchFamily="18" charset="0"/>
                <a:cs typeface="Arial" panose="020B0604020202020204" pitchFamily="34" charset="0"/>
              </a:rPr>
              <a:t> </a:t>
            </a:r>
            <a:r>
              <a:rPr lang="en-US" sz="1200" kern="1200" dirty="0" err="1">
                <a:solidFill>
                  <a:schemeClr val="tx1"/>
                </a:solidFill>
                <a:effectLst/>
                <a:latin typeface="Arial (Body)"/>
                <a:ea typeface="Times New Roman" panose="02020603050405020304" pitchFamily="18" charset="0"/>
                <a:cs typeface="Arial" panose="020B0604020202020204" pitchFamily="34" charset="0"/>
              </a:rPr>
              <a:t>sectores</a:t>
            </a:r>
            <a:r>
              <a:rPr lang="en-US" sz="1200" kern="1200" dirty="0">
                <a:solidFill>
                  <a:schemeClr val="tx1"/>
                </a:solidFill>
                <a:effectLst/>
                <a:latin typeface="Arial (Body)"/>
                <a:ea typeface="Times New Roman" panose="02020603050405020304" pitchFamily="18" charset="0"/>
                <a:cs typeface="Arial" panose="020B0604020202020204" pitchFamily="34" charset="0"/>
              </a:rPr>
              <a:t>, </a:t>
            </a:r>
            <a:r>
              <a:rPr lang="en-US" sz="1200" kern="1200" dirty="0" err="1">
                <a:solidFill>
                  <a:schemeClr val="tx1"/>
                </a:solidFill>
                <a:effectLst/>
                <a:latin typeface="Arial (Body)"/>
                <a:ea typeface="Times New Roman" panose="02020603050405020304" pitchFamily="18" charset="0"/>
                <a:cs typeface="Arial" panose="020B0604020202020204" pitchFamily="34" charset="0"/>
              </a:rPr>
              <a:t>proporcionando</a:t>
            </a:r>
            <a:r>
              <a:rPr lang="en-US" sz="1200" kern="1200" dirty="0">
                <a:solidFill>
                  <a:schemeClr val="tx1"/>
                </a:solidFill>
                <a:effectLst/>
                <a:latin typeface="Arial (Body)"/>
                <a:ea typeface="Times New Roman" panose="02020603050405020304" pitchFamily="18" charset="0"/>
                <a:cs typeface="Arial" panose="020B0604020202020204" pitchFamily="34" charset="0"/>
              </a:rPr>
              <a:t> </a:t>
            </a:r>
            <a:r>
              <a:rPr lang="en-US" sz="1200" kern="1200" dirty="0" err="1">
                <a:solidFill>
                  <a:schemeClr val="tx1"/>
                </a:solidFill>
                <a:effectLst/>
                <a:latin typeface="Arial (Body)"/>
                <a:ea typeface="Times New Roman" panose="02020603050405020304" pitchFamily="18" charset="0"/>
                <a:cs typeface="Arial" panose="020B0604020202020204" pitchFamily="34" charset="0"/>
              </a:rPr>
              <a:t>oportunidades</a:t>
            </a:r>
            <a:r>
              <a:rPr lang="en-US" sz="1200" kern="1200" dirty="0">
                <a:solidFill>
                  <a:schemeClr val="tx1"/>
                </a:solidFill>
                <a:effectLst/>
                <a:latin typeface="Arial (Body)"/>
                <a:ea typeface="Times New Roman" panose="02020603050405020304" pitchFamily="18" charset="0"/>
                <a:cs typeface="Arial" panose="020B0604020202020204" pitchFamily="34" charset="0"/>
              </a:rPr>
              <a:t> para </a:t>
            </a:r>
            <a:r>
              <a:rPr lang="en-US" sz="1200" kern="1200" dirty="0" err="1">
                <a:solidFill>
                  <a:schemeClr val="tx1"/>
                </a:solidFill>
                <a:effectLst/>
                <a:latin typeface="Arial (Body)"/>
                <a:ea typeface="Times New Roman" panose="02020603050405020304" pitchFamily="18" charset="0"/>
                <a:cs typeface="Arial" panose="020B0604020202020204" pitchFamily="34" charset="0"/>
              </a:rPr>
              <a:t>reduzir</a:t>
            </a:r>
            <a:r>
              <a:rPr lang="en-US" sz="1200" kern="1200" dirty="0">
                <a:solidFill>
                  <a:schemeClr val="tx1"/>
                </a:solidFill>
                <a:effectLst/>
                <a:latin typeface="Arial (Body)"/>
                <a:ea typeface="Times New Roman" panose="02020603050405020304" pitchFamily="18" charset="0"/>
                <a:cs typeface="Arial" panose="020B0604020202020204" pitchFamily="34" charset="0"/>
              </a:rPr>
              <a:t> a </a:t>
            </a:r>
            <a:r>
              <a:rPr lang="en-US" sz="1200" kern="1200" dirty="0" err="1">
                <a:solidFill>
                  <a:schemeClr val="tx1"/>
                </a:solidFill>
                <a:effectLst/>
                <a:latin typeface="Arial (Body)"/>
                <a:ea typeface="Times New Roman" panose="02020603050405020304" pitchFamily="18" charset="0"/>
                <a:cs typeface="Arial" panose="020B0604020202020204" pitchFamily="34" charset="0"/>
              </a:rPr>
              <a:t>exposição</a:t>
            </a:r>
            <a:r>
              <a:rPr lang="en-US" sz="1200" kern="1200" dirty="0">
                <a:solidFill>
                  <a:schemeClr val="tx1"/>
                </a:solidFill>
                <a:effectLst/>
                <a:latin typeface="Arial (Body)"/>
                <a:ea typeface="Times New Roman" panose="02020603050405020304" pitchFamily="18" charset="0"/>
                <a:cs typeface="Arial" panose="020B0604020202020204" pitchFamily="34" charset="0"/>
              </a:rPr>
              <a:t> e as </a:t>
            </a:r>
            <a:r>
              <a:rPr lang="en-US" sz="1200" kern="1200" dirty="0" err="1">
                <a:solidFill>
                  <a:schemeClr val="tx1"/>
                </a:solidFill>
                <a:effectLst/>
                <a:latin typeface="Arial (Body)"/>
                <a:ea typeface="Times New Roman" panose="02020603050405020304" pitchFamily="18" charset="0"/>
                <a:cs typeface="Arial" panose="020B0604020202020204" pitchFamily="34" charset="0"/>
              </a:rPr>
              <a:t>doenças</a:t>
            </a:r>
            <a:r>
              <a:rPr lang="en-US" sz="1200" kern="1200" dirty="0">
                <a:solidFill>
                  <a:schemeClr val="tx1"/>
                </a:solidFill>
                <a:effectLst/>
                <a:latin typeface="Arial (Body)"/>
                <a:ea typeface="Times New Roman" panose="02020603050405020304" pitchFamily="18" charset="0"/>
                <a:cs typeface="Arial" panose="020B0604020202020204" pitchFamily="34" charset="0"/>
              </a:rPr>
              <a:t> </a:t>
            </a:r>
            <a:r>
              <a:rPr lang="en-US" sz="1200" kern="1200" dirty="0" err="1">
                <a:solidFill>
                  <a:schemeClr val="tx1"/>
                </a:solidFill>
                <a:effectLst/>
                <a:latin typeface="Arial (Body)"/>
                <a:ea typeface="Times New Roman" panose="02020603050405020304" pitchFamily="18" charset="0"/>
                <a:cs typeface="Arial" panose="020B0604020202020204" pitchFamily="34" charset="0"/>
              </a:rPr>
              <a:t>causadas</a:t>
            </a:r>
            <a:r>
              <a:rPr lang="en-US" sz="1200" kern="1200" dirty="0">
                <a:solidFill>
                  <a:schemeClr val="tx1"/>
                </a:solidFill>
                <a:effectLst/>
                <a:latin typeface="Arial (Body)"/>
                <a:ea typeface="Times New Roman" panose="02020603050405020304" pitchFamily="18" charset="0"/>
                <a:cs typeface="Arial" panose="020B0604020202020204" pitchFamily="34" charset="0"/>
              </a:rPr>
              <a:t> </a:t>
            </a:r>
            <a:r>
              <a:rPr lang="en-US" sz="1200" kern="1200" dirty="0" err="1">
                <a:solidFill>
                  <a:schemeClr val="tx1"/>
                </a:solidFill>
                <a:effectLst/>
                <a:latin typeface="Arial (Body)"/>
                <a:ea typeface="Times New Roman" panose="02020603050405020304" pitchFamily="18" charset="0"/>
                <a:cs typeface="Arial" panose="020B0604020202020204" pitchFamily="34" charset="0"/>
              </a:rPr>
              <a:t>pelas</a:t>
            </a:r>
            <a:r>
              <a:rPr lang="en-US" sz="1200" kern="1200" dirty="0">
                <a:solidFill>
                  <a:schemeClr val="tx1"/>
                </a:solidFill>
                <a:effectLst/>
                <a:latin typeface="Arial (Body)"/>
                <a:ea typeface="Times New Roman" panose="02020603050405020304" pitchFamily="18" charset="0"/>
                <a:cs typeface="Arial" panose="020B0604020202020204" pitchFamily="34" charset="0"/>
              </a:rPr>
              <a:t> </a:t>
            </a:r>
            <a:r>
              <a:rPr lang="en-US" sz="1200" kern="1200" dirty="0" err="1">
                <a:solidFill>
                  <a:schemeClr val="tx1"/>
                </a:solidFill>
                <a:effectLst/>
                <a:latin typeface="Arial (Body)"/>
                <a:ea typeface="Times New Roman" panose="02020603050405020304" pitchFamily="18" charset="0"/>
                <a:cs typeface="Arial" panose="020B0604020202020204" pitchFamily="34" charset="0"/>
              </a:rPr>
              <a:t>marés</a:t>
            </a:r>
            <a:r>
              <a:rPr lang="en-US" sz="1200" kern="1200" dirty="0">
                <a:solidFill>
                  <a:schemeClr val="tx1"/>
                </a:solidFill>
                <a:effectLst/>
                <a:latin typeface="Arial (Body)"/>
                <a:ea typeface="Times New Roman" panose="02020603050405020304" pitchFamily="18" charset="0"/>
                <a:cs typeface="Arial" panose="020B0604020202020204" pitchFamily="34" charset="0"/>
              </a:rPr>
              <a:t> </a:t>
            </a:r>
            <a:r>
              <a:rPr lang="en-US" sz="1200" kern="1200" dirty="0" err="1">
                <a:solidFill>
                  <a:schemeClr val="tx1"/>
                </a:solidFill>
                <a:effectLst/>
                <a:latin typeface="Arial (Body)"/>
                <a:ea typeface="Times New Roman" panose="02020603050405020304" pitchFamily="18" charset="0"/>
                <a:cs typeface="Arial" panose="020B0604020202020204" pitchFamily="34" charset="0"/>
              </a:rPr>
              <a:t>vermelhas</a:t>
            </a:r>
            <a:r>
              <a:rPr lang="en-US" sz="1200" kern="1200" dirty="0">
                <a:solidFill>
                  <a:schemeClr val="tx1"/>
                </a:solidFill>
                <a:effectLst/>
                <a:latin typeface="Arial (Body)"/>
                <a:ea typeface="Times New Roman" panose="02020603050405020304" pitchFamily="18" charset="0"/>
                <a:cs typeface="Arial" panose="020B0604020202020204" pitchFamily="34" charset="0"/>
              </a:rPr>
              <a:t>. </a:t>
            </a:r>
          </a:p>
          <a:p>
            <a:endParaRPr lang="en-US" dirty="0"/>
          </a:p>
        </p:txBody>
      </p:sp>
      <p:sp>
        <p:nvSpPr>
          <p:cNvPr id="4" name="Slide Number Placeholder 3"/>
          <p:cNvSpPr>
            <a:spLocks noGrp="1"/>
          </p:cNvSpPr>
          <p:nvPr>
            <p:ph type="sldNum" sz="quarter" idx="5"/>
          </p:nvPr>
        </p:nvSpPr>
        <p:spPr/>
        <p:txBody>
          <a:bodyPr/>
          <a:lstStyle/>
          <a:p>
            <a:fld id="{2EB32458-B0FD-4E0D-A69A-149897CA0BBB}" type="slidenum">
              <a:rPr lang="en-US" smtClean="0"/>
              <a:t>45</a:t>
            </a:fld>
            <a:endParaRPr lang="en-US"/>
          </a:p>
        </p:txBody>
      </p:sp>
    </p:spTree>
    <p:extLst>
      <p:ext uri="{BB962C8B-B14F-4D97-AF65-F5344CB8AC3E}">
        <p14:creationId xmlns:p14="http://schemas.microsoft.com/office/powerpoint/2010/main" val="387190094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200" b="1" i="0" kern="1200" dirty="0">
                <a:solidFill>
                  <a:schemeClr val="tx1"/>
                </a:solidFill>
                <a:effectLst/>
                <a:latin typeface="Arial (Body)"/>
                <a:ea typeface="+mn-ea"/>
                <a:cs typeface="Arial" panose="020B0604020202020204" pitchFamily="34" charset="0"/>
              </a:rPr>
              <a:t>Notas do instrutor:</a:t>
            </a:r>
          </a:p>
          <a:p>
            <a:pPr marL="0" marR="0" lvl="0" indent="0" algn="l" defTabSz="914400" rtl="0" eaLnBrk="1" fontAlgn="auto" latinLnBrk="0" hangingPunct="1">
              <a:lnSpc>
                <a:spcPct val="115000"/>
              </a:lnSpc>
              <a:spcBef>
                <a:spcPts val="0"/>
              </a:spcBef>
              <a:spcAft>
                <a:spcPts val="0"/>
              </a:spcAft>
              <a:buClrTx/>
              <a:buSzTx/>
              <a:buFontTx/>
              <a:buNone/>
              <a:tabLst/>
              <a:defRPr/>
            </a:pPr>
            <a:endParaRPr lang="en-US" sz="1200" b="0" i="1" kern="1200" dirty="0">
              <a:solidFill>
                <a:schemeClr val="tx1"/>
              </a:solidFill>
              <a:effectLst/>
              <a:latin typeface="Arial (Body)"/>
              <a:ea typeface="+mn-ea"/>
              <a:cs typeface="Arial" panose="020B0604020202020204" pitchFamily="34" charset="0"/>
            </a:endParaRP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r>
              <a:rPr lang="en-US" sz="1200" b="1" i="0" u="sng" dirty="0">
                <a:effectLst/>
                <a:latin typeface="Arial (Body)"/>
                <a:cs typeface="Arial" panose="020B0604020202020204" pitchFamily="34" charset="0"/>
              </a:rPr>
              <a:t>Dizer:</a:t>
            </a:r>
            <a:r>
              <a:rPr lang="en-US" sz="1200" b="1" i="0" u="none" dirty="0">
                <a:effectLst/>
                <a:latin typeface="Arial (Body)"/>
                <a:cs typeface="Arial" panose="020B0604020202020204" pitchFamily="34" charset="0"/>
              </a:rPr>
              <a:t> </a:t>
            </a:r>
            <a:r>
              <a:rPr lang="en-US" sz="1200" dirty="0">
                <a:effectLst/>
                <a:latin typeface="Arial (Body)"/>
                <a:ea typeface="Times New Roman" panose="02020603050405020304" pitchFamily="18" charset="0"/>
                <a:cs typeface="Arial" panose="020B0604020202020204" pitchFamily="34" charset="0"/>
              </a:rPr>
              <a:t>Mesmo nos sistemas que integram plenamente todos os sectores, pode haver limitações. A comunicação de dados relacionados com a saúde não é perfeita. Mesmo uma comunicação imperfeita pode produzir informações úteis. </a:t>
            </a:r>
            <a:r>
              <a:rPr lang="en-US" sz="1200" b="1" i="0" dirty="0">
                <a:latin typeface="Arial (Body)"/>
                <a:ea typeface="Times New Roman"/>
                <a:cs typeface="Arial" panose="020B0604020202020204" pitchFamily="34" charset="0"/>
                <a:sym typeface="Times New Roman"/>
              </a:rPr>
              <a:t>&lt;CLICAR&gt; </a:t>
            </a:r>
            <a:r>
              <a:rPr lang="en-US" sz="1200" dirty="0">
                <a:effectLst/>
                <a:latin typeface="Arial (Body)"/>
                <a:ea typeface="Times New Roman" panose="02020603050405020304" pitchFamily="18" charset="0"/>
                <a:cs typeface="Arial" panose="020B0604020202020204" pitchFamily="34" charset="0"/>
              </a:rPr>
              <a:t>As limitações dos sistemas de comunicação incluem a subnotificação e a comunicação incompleta.</a:t>
            </a: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endParaRPr lang="en-US" sz="1200" dirty="0">
              <a:effectLst/>
              <a:latin typeface="Arial (Body)"/>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r>
              <a:rPr lang="en-US" sz="1200" b="1" u="sng" dirty="0">
                <a:effectLst/>
                <a:latin typeface="Arial (Body)"/>
                <a:ea typeface="Times New Roman" panose="02020603050405020304" pitchFamily="18" charset="0"/>
                <a:cs typeface="Arial" panose="020B0604020202020204" pitchFamily="34" charset="0"/>
              </a:rPr>
              <a:t>Peça </a:t>
            </a:r>
            <a:r>
              <a:rPr lang="en-US" sz="1200" b="1" dirty="0">
                <a:effectLst/>
                <a:latin typeface="Arial (Body)"/>
                <a:ea typeface="Times New Roman" panose="02020603050405020304" pitchFamily="18" charset="0"/>
                <a:cs typeface="Arial" panose="020B0604020202020204" pitchFamily="34" charset="0"/>
              </a:rPr>
              <a:t>a</a:t>
            </a:r>
            <a:r>
              <a:rPr lang="en-US" sz="1200" dirty="0">
                <a:effectLst/>
                <a:latin typeface="Arial (Body)"/>
                <a:ea typeface="Times New Roman" panose="02020603050405020304" pitchFamily="18" charset="0"/>
                <a:cs typeface="Arial" panose="020B0604020202020204" pitchFamily="34" charset="0"/>
              </a:rPr>
              <a:t> um voluntário que partilhe um exemplo da sua disciplina/trabalho.</a:t>
            </a: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endParaRPr lang="en-US" sz="1200" dirty="0">
              <a:effectLst/>
              <a:latin typeface="Arial (Body)"/>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r>
              <a:rPr lang="en-US" sz="1200" b="1" u="sng" dirty="0">
                <a:effectLst/>
                <a:latin typeface="Arial (Body)"/>
                <a:ea typeface="Times New Roman" panose="02020603050405020304" pitchFamily="18" charset="0"/>
                <a:cs typeface="Arial" panose="020B0604020202020204" pitchFamily="34" charset="0"/>
              </a:rPr>
              <a:t>Confirmar</a:t>
            </a:r>
            <a:r>
              <a:rPr lang="en-US" sz="1200" b="1" u="none" dirty="0">
                <a:effectLst/>
                <a:latin typeface="Arial (Body)"/>
                <a:ea typeface="Times New Roman" panose="02020603050405020304" pitchFamily="18" charset="0"/>
                <a:cs typeface="Arial" panose="020B0604020202020204" pitchFamily="34" charset="0"/>
              </a:rPr>
              <a:t> </a:t>
            </a:r>
            <a:r>
              <a:rPr lang="en-US" sz="1200" dirty="0">
                <a:effectLst/>
                <a:latin typeface="Arial (Body)"/>
                <a:ea typeface="Times New Roman" panose="02020603050405020304" pitchFamily="18" charset="0"/>
                <a:cs typeface="Arial" panose="020B0604020202020204" pitchFamily="34" charset="0"/>
              </a:rPr>
              <a:t>a(s) resposta(s) </a:t>
            </a:r>
            <a:r>
              <a:rPr lang="en-US" sz="1200" b="1" i="0" dirty="0">
                <a:latin typeface="Arial (Body)"/>
                <a:ea typeface="Times New Roman"/>
                <a:cs typeface="Arial" panose="020B0604020202020204" pitchFamily="34" charset="0"/>
                <a:sym typeface="Times New Roman"/>
              </a:rPr>
              <a:t>&lt;CLICAR&gt; </a:t>
            </a:r>
            <a:endParaRPr lang="en-US" sz="1200" b="1" i="1" dirty="0">
              <a:effectLst/>
              <a:latin typeface="Arial (Body)"/>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endParaRPr lang="en-US" sz="1200" b="1" i="1" dirty="0">
              <a:effectLst/>
              <a:latin typeface="Arial (Body)"/>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r>
              <a:rPr lang="en-US" sz="1200" b="1" i="0" u="sng" dirty="0">
                <a:effectLst/>
                <a:latin typeface="Arial (Body)"/>
                <a:cs typeface="Arial" panose="020B0604020202020204" pitchFamily="34" charset="0"/>
              </a:rPr>
              <a:t>Dizer:</a:t>
            </a:r>
            <a:r>
              <a:rPr lang="en-US" sz="1200" b="1" i="0" u="none" dirty="0">
                <a:effectLst/>
                <a:latin typeface="Arial (Body)"/>
                <a:cs typeface="Arial" panose="020B0604020202020204" pitchFamily="34" charset="0"/>
              </a:rPr>
              <a:t> </a:t>
            </a:r>
            <a:r>
              <a:rPr lang="en-US" sz="1200" dirty="0">
                <a:effectLst/>
                <a:latin typeface="Arial (Body)"/>
                <a:ea typeface="Times New Roman" panose="02020603050405020304" pitchFamily="18" charset="0"/>
                <a:cs typeface="Arial" panose="020B0604020202020204" pitchFamily="34" charset="0"/>
              </a:rPr>
              <a:t>As limitações dos sistemas de </a:t>
            </a:r>
            <a:r>
              <a:rPr lang="en-US" sz="1200" dirty="0" err="1">
                <a:effectLst/>
                <a:latin typeface="Arial (Body)"/>
                <a:ea typeface="Times New Roman" panose="02020603050405020304" pitchFamily="18" charset="0"/>
                <a:cs typeface="Arial" panose="020B0604020202020204" pitchFamily="34" charset="0"/>
              </a:rPr>
              <a:t>notificação</a:t>
            </a:r>
            <a:r>
              <a:rPr lang="en-US" sz="1200" dirty="0">
                <a:effectLst/>
                <a:latin typeface="Arial (Body)"/>
                <a:ea typeface="Times New Roman" panose="02020603050405020304" pitchFamily="18" charset="0"/>
                <a:cs typeface="Arial" panose="020B0604020202020204" pitchFamily="34" charset="0"/>
              </a:rPr>
              <a:t> incluem a </a:t>
            </a:r>
            <a:r>
              <a:rPr lang="en-US" sz="1200" kern="1200" dirty="0">
                <a:solidFill>
                  <a:schemeClr val="tx1"/>
                </a:solidFill>
                <a:effectLst/>
                <a:latin typeface="Arial (Body)"/>
                <a:ea typeface="Times New Roman" panose="02020603050405020304" pitchFamily="18" charset="0"/>
                <a:cs typeface="Arial" panose="020B0604020202020204" pitchFamily="34" charset="0"/>
              </a:rPr>
              <a:t>falta de representatividade dos casos notificados.</a:t>
            </a: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endParaRPr lang="en-US" sz="1200" kern="1200" dirty="0">
              <a:solidFill>
                <a:schemeClr val="tx1"/>
              </a:solidFill>
              <a:effectLst/>
              <a:latin typeface="Arial (Body)"/>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r>
              <a:rPr lang="en-US" sz="1200" b="1" u="sng" dirty="0">
                <a:effectLst/>
                <a:latin typeface="Arial (Body)"/>
                <a:ea typeface="Times New Roman" panose="02020603050405020304" pitchFamily="18" charset="0"/>
                <a:cs typeface="Arial" panose="020B0604020202020204" pitchFamily="34" charset="0"/>
              </a:rPr>
              <a:t>Perguntar:</a:t>
            </a:r>
            <a:r>
              <a:rPr lang="en-US" sz="1200" b="1" u="none" dirty="0">
                <a:effectLst/>
                <a:latin typeface="Arial (Body)"/>
                <a:ea typeface="Times New Roman" panose="02020603050405020304" pitchFamily="18" charset="0"/>
                <a:cs typeface="Arial" panose="020B0604020202020204" pitchFamily="34" charset="0"/>
              </a:rPr>
              <a:t> </a:t>
            </a:r>
            <a:r>
              <a:rPr lang="en-US" sz="1200" kern="1200" dirty="0">
                <a:solidFill>
                  <a:schemeClr val="tx1"/>
                </a:solidFill>
                <a:effectLst/>
                <a:latin typeface="Arial (Body)"/>
                <a:ea typeface="Times New Roman" panose="02020603050405020304" pitchFamily="18" charset="0"/>
                <a:cs typeface="Arial" panose="020B0604020202020204" pitchFamily="34" charset="0"/>
              </a:rPr>
              <a:t>O que significa "representatividade"?</a:t>
            </a: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endParaRPr lang="en-US" sz="1200" b="1" u="sng" kern="1200" dirty="0">
              <a:solidFill>
                <a:schemeClr val="tx1"/>
              </a:solidFill>
              <a:effectLst/>
              <a:latin typeface="Arial (Body)"/>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r>
              <a:rPr lang="en-US" sz="1200" b="1" u="sng" dirty="0">
                <a:effectLst/>
                <a:latin typeface="Arial (Body)"/>
                <a:ea typeface="Times New Roman" panose="02020603050405020304" pitchFamily="18" charset="0"/>
                <a:cs typeface="Arial" panose="020B0604020202020204" pitchFamily="34" charset="0"/>
              </a:rPr>
              <a:t>Confirmar</a:t>
            </a:r>
            <a:r>
              <a:rPr lang="en-US" sz="1200" b="1" u="none" dirty="0">
                <a:effectLst/>
                <a:latin typeface="Arial (Body)"/>
                <a:ea typeface="Times New Roman" panose="02020603050405020304" pitchFamily="18" charset="0"/>
                <a:cs typeface="Arial" panose="020B0604020202020204" pitchFamily="34" charset="0"/>
              </a:rPr>
              <a:t> </a:t>
            </a:r>
            <a:r>
              <a:rPr lang="en-US" sz="1200" dirty="0">
                <a:effectLst/>
                <a:latin typeface="Arial (Body)"/>
                <a:ea typeface="Times New Roman" panose="02020603050405020304" pitchFamily="18" charset="0"/>
                <a:cs typeface="Arial" panose="020B0604020202020204" pitchFamily="34" charset="0"/>
              </a:rPr>
              <a:t>a(s) resposta(s) </a:t>
            </a:r>
            <a:r>
              <a:rPr lang="en-US" sz="1200" b="1" i="0" dirty="0">
                <a:latin typeface="Arial (Body)"/>
                <a:ea typeface="Times New Roman"/>
                <a:cs typeface="Arial" panose="020B0604020202020204" pitchFamily="34" charset="0"/>
                <a:sym typeface="Times New Roman"/>
              </a:rPr>
              <a:t>&lt;CLICAR&gt; </a:t>
            </a:r>
            <a:endParaRPr lang="en-US" sz="1200" b="1" i="1" kern="1200" dirty="0">
              <a:solidFill>
                <a:schemeClr val="tx1"/>
              </a:solidFill>
              <a:effectLst/>
              <a:latin typeface="Arial (Body)"/>
              <a:ea typeface="Times New Roman" panose="02020603050405020304" pitchFamily="18" charset="0"/>
              <a:cs typeface="Arial" panose="020B0604020202020204" pitchFamily="34" charset="0"/>
            </a:endParaRPr>
          </a:p>
          <a:p>
            <a:pPr marL="0" marR="0" lvl="0" indent="-182880" algn="l" defTabSz="914400" rtl="0" eaLnBrk="1" latinLnBrk="0" hangingPunct="1">
              <a:lnSpc>
                <a:spcPct val="115000"/>
              </a:lnSpc>
              <a:spcBef>
                <a:spcPts val="0"/>
              </a:spcBef>
              <a:spcAft>
                <a:spcPts val="1200"/>
              </a:spcAft>
              <a:buFont typeface="Wingdings" panose="05000000000000000000" pitchFamily="2" charset="2"/>
              <a:buChar char="§"/>
            </a:pPr>
            <a:endParaRPr lang="en-US" sz="1200" b="1" i="0" u="sng" dirty="0">
              <a:effectLst/>
              <a:latin typeface="Arial (Body)"/>
              <a:cs typeface="Arial" panose="020B0604020202020204" pitchFamily="34" charset="0"/>
            </a:endParaRPr>
          </a:p>
          <a:p>
            <a:pPr marL="0" marR="0" lvl="0" indent="-182880" algn="l" defTabSz="914400" rtl="0" eaLnBrk="1" latinLnBrk="0" hangingPunct="1">
              <a:lnSpc>
                <a:spcPct val="115000"/>
              </a:lnSpc>
              <a:spcBef>
                <a:spcPts val="0"/>
              </a:spcBef>
              <a:spcAft>
                <a:spcPts val="1200"/>
              </a:spcAft>
              <a:buFont typeface="Wingdings" panose="05000000000000000000" pitchFamily="2" charset="2"/>
              <a:buChar char="§"/>
            </a:pPr>
            <a:r>
              <a:rPr lang="en-US" sz="1200" b="1" i="0" u="sng" dirty="0">
                <a:effectLst/>
                <a:latin typeface="Arial (Body)"/>
                <a:cs typeface="Arial" panose="020B0604020202020204" pitchFamily="34" charset="0"/>
              </a:rPr>
              <a:t>Dizer:</a:t>
            </a:r>
            <a:r>
              <a:rPr lang="en-US" sz="1200" b="1" i="0" u="none" dirty="0">
                <a:effectLst/>
                <a:latin typeface="Arial (Body)"/>
                <a:cs typeface="Arial" panose="020B0604020202020204" pitchFamily="34" charset="0"/>
              </a:rPr>
              <a:t> </a:t>
            </a:r>
            <a:r>
              <a:rPr lang="en-US" sz="1200" b="0" i="0" u="none" dirty="0">
                <a:effectLst/>
                <a:latin typeface="Arial (Body)"/>
                <a:cs typeface="Arial" panose="020B0604020202020204" pitchFamily="34" charset="0"/>
              </a:rPr>
              <a:t>A falta de atualidade é também uma </a:t>
            </a:r>
            <a:r>
              <a:rPr lang="en-US" sz="1200" dirty="0">
                <a:effectLst/>
                <a:latin typeface="Arial (Body)"/>
                <a:ea typeface="Times New Roman" panose="02020603050405020304" pitchFamily="18" charset="0"/>
                <a:cs typeface="Arial" panose="020B0604020202020204" pitchFamily="34" charset="0"/>
              </a:rPr>
              <a:t>limitação dos sistemas de </a:t>
            </a:r>
            <a:r>
              <a:rPr lang="en-US" sz="1200" b="1" i="1" kern="1200" dirty="0" err="1">
                <a:solidFill>
                  <a:schemeClr val="tx1"/>
                </a:solidFill>
                <a:effectLst/>
                <a:latin typeface="Arial (Body)"/>
                <a:ea typeface="Times New Roman" panose="02020603050405020304" pitchFamily="18" charset="0"/>
                <a:cs typeface="Arial" panose="020B0604020202020204" pitchFamily="34" charset="0"/>
              </a:rPr>
              <a:t>informação</a:t>
            </a:r>
            <a:r>
              <a:rPr lang="en-US" sz="1200" b="1" i="1" kern="1200" dirty="0">
                <a:solidFill>
                  <a:schemeClr val="tx1"/>
                </a:solidFill>
                <a:effectLst/>
                <a:latin typeface="Arial (Body)"/>
                <a:ea typeface="Times New Roman" panose="02020603050405020304" pitchFamily="18" charset="0"/>
                <a:cs typeface="Arial" panose="020B0604020202020204" pitchFamily="34" charset="0"/>
              </a:rPr>
              <a:t>  </a:t>
            </a:r>
            <a:r>
              <a:rPr lang="en-US" sz="1200" b="1" i="0" kern="1200" dirty="0">
                <a:solidFill>
                  <a:schemeClr val="tx1"/>
                </a:solidFill>
                <a:effectLst/>
                <a:latin typeface="Arial (Body)"/>
                <a:ea typeface="Times New Roman" panose="02020603050405020304" pitchFamily="18" charset="0"/>
                <a:cs typeface="Arial" panose="020B0604020202020204" pitchFamily="34" charset="0"/>
              </a:rPr>
              <a:t>&lt;CLICAR&gt;  </a:t>
            </a:r>
          </a:p>
          <a:p>
            <a:pPr marL="0" marR="0" lvl="0" indent="-182880" algn="l" defTabSz="914400" rtl="0" eaLnBrk="1" latinLnBrk="0" hangingPunct="1">
              <a:lnSpc>
                <a:spcPct val="115000"/>
              </a:lnSpc>
              <a:spcBef>
                <a:spcPts val="0"/>
              </a:spcBef>
              <a:spcAft>
                <a:spcPts val="1200"/>
              </a:spcAft>
              <a:buFont typeface="Wingdings" panose="05000000000000000000" pitchFamily="2" charset="2"/>
              <a:buChar char="§"/>
            </a:pPr>
            <a:endParaRPr lang="en-US" sz="1200" b="1" i="1" u="sng" kern="1200" dirty="0">
              <a:solidFill>
                <a:schemeClr val="tx1"/>
              </a:solidFill>
              <a:effectLst/>
              <a:latin typeface="Arial (Body)"/>
              <a:ea typeface="Times New Roman" panose="02020603050405020304" pitchFamily="18" charset="0"/>
              <a:cs typeface="Arial" panose="020B0604020202020204" pitchFamily="34" charset="0"/>
            </a:endParaRPr>
          </a:p>
          <a:p>
            <a:pPr marL="0" marR="0" lvl="0" indent="-182880" algn="l" defTabSz="914400" rtl="0" eaLnBrk="1" latinLnBrk="0" hangingPunct="1">
              <a:lnSpc>
                <a:spcPct val="115000"/>
              </a:lnSpc>
              <a:spcBef>
                <a:spcPts val="0"/>
              </a:spcBef>
              <a:spcAft>
                <a:spcPts val="1200"/>
              </a:spcAft>
              <a:buFont typeface="Wingdings" panose="05000000000000000000" pitchFamily="2" charset="2"/>
              <a:buChar char="§"/>
            </a:pPr>
            <a:r>
              <a:rPr lang="en-US" sz="1200" b="1" u="sng" dirty="0">
                <a:effectLst/>
                <a:latin typeface="Arial (Body)"/>
                <a:ea typeface="Times New Roman" panose="02020603050405020304" pitchFamily="18" charset="0"/>
                <a:cs typeface="Arial" panose="020B0604020202020204" pitchFamily="34" charset="0"/>
              </a:rPr>
              <a:t>Peça </a:t>
            </a:r>
            <a:r>
              <a:rPr lang="en-US" sz="1200" dirty="0">
                <a:effectLst/>
                <a:latin typeface="Arial (Body)"/>
                <a:ea typeface="Times New Roman" panose="02020603050405020304" pitchFamily="18" charset="0"/>
                <a:cs typeface="Arial" panose="020B0604020202020204" pitchFamily="34" charset="0"/>
              </a:rPr>
              <a:t>a um voluntário que partilhe um exemplo da sua disciplina/trabalho.</a:t>
            </a:r>
          </a:p>
          <a:p>
            <a:pPr marL="0" marR="0" lvl="0" indent="-18288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endParaRPr lang="en-US" sz="1200" b="1" u="sng" dirty="0">
              <a:effectLst/>
              <a:latin typeface="Arial (Body)"/>
              <a:ea typeface="Times New Roman" panose="02020603050405020304" pitchFamily="18" charset="0"/>
              <a:cs typeface="Arial" panose="020B0604020202020204" pitchFamily="34" charset="0"/>
            </a:endParaRPr>
          </a:p>
          <a:p>
            <a:pPr marL="0" marR="0" lvl="0" indent="-18288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r>
              <a:rPr lang="en-US" sz="1200" b="1" u="sng" dirty="0">
                <a:effectLst/>
                <a:latin typeface="Arial (Body)"/>
                <a:ea typeface="Times New Roman" panose="02020603050405020304" pitchFamily="18" charset="0"/>
                <a:cs typeface="Arial" panose="020B0604020202020204" pitchFamily="34" charset="0"/>
              </a:rPr>
              <a:t>Confirmar</a:t>
            </a:r>
            <a:r>
              <a:rPr lang="en-US" sz="1200" b="1" u="none" dirty="0">
                <a:effectLst/>
                <a:latin typeface="Arial (Body)"/>
                <a:ea typeface="Times New Roman" panose="02020603050405020304" pitchFamily="18" charset="0"/>
                <a:cs typeface="Arial" panose="020B0604020202020204" pitchFamily="34" charset="0"/>
              </a:rPr>
              <a:t> </a:t>
            </a:r>
            <a:r>
              <a:rPr lang="en-US" sz="1200" dirty="0">
                <a:effectLst/>
                <a:latin typeface="Arial (Body)"/>
                <a:ea typeface="Times New Roman" panose="02020603050405020304" pitchFamily="18" charset="0"/>
                <a:cs typeface="Arial" panose="020B0604020202020204" pitchFamily="34" charset="0"/>
              </a:rPr>
              <a:t>a(s) resposta(s) </a:t>
            </a:r>
            <a:r>
              <a:rPr lang="en-US" sz="1200" b="1" i="0" dirty="0">
                <a:latin typeface="Arial (Body)"/>
                <a:ea typeface="Times New Roman"/>
                <a:cs typeface="Arial" panose="020B0604020202020204" pitchFamily="34" charset="0"/>
                <a:sym typeface="Times New Roman"/>
              </a:rPr>
              <a:t>&lt;CLICAR&gt; </a:t>
            </a:r>
            <a:endParaRPr lang="en-US" sz="1200" b="1" i="1" kern="1200" dirty="0">
              <a:solidFill>
                <a:schemeClr val="tx1"/>
              </a:solidFill>
              <a:effectLst/>
              <a:latin typeface="Arial (Body)"/>
              <a:ea typeface="Times New Roman" panose="02020603050405020304" pitchFamily="18" charset="0"/>
              <a:cs typeface="Arial" panose="020B0604020202020204" pitchFamily="34" charset="0"/>
            </a:endParaRPr>
          </a:p>
          <a:p>
            <a:pPr marL="457200" marR="0" lvl="1" indent="-182880" algn="l" defTabSz="914400" rtl="0" eaLnBrk="1" latinLnBrk="0" hangingPunct="1">
              <a:lnSpc>
                <a:spcPct val="115000"/>
              </a:lnSpc>
              <a:spcBef>
                <a:spcPts val="0"/>
              </a:spcBef>
              <a:spcAft>
                <a:spcPts val="1200"/>
              </a:spcAft>
              <a:buFont typeface="Wingdings" panose="05000000000000000000" pitchFamily="2" charset="2"/>
              <a:buChar char="§"/>
            </a:pPr>
            <a:endParaRPr lang="en-US" sz="1200" b="1" i="0" u="sng" dirty="0">
              <a:effectLst/>
              <a:latin typeface="Arial (Body)"/>
              <a:cs typeface="Arial" panose="020B0604020202020204" pitchFamily="34" charset="0"/>
            </a:endParaRPr>
          </a:p>
          <a:p>
            <a:pPr marL="0" marR="0" lvl="0" indent="-182880" algn="l" defTabSz="914400" rtl="0" eaLnBrk="1" latinLnBrk="0" hangingPunct="1">
              <a:lnSpc>
                <a:spcPct val="115000"/>
              </a:lnSpc>
              <a:spcBef>
                <a:spcPts val="0"/>
              </a:spcBef>
              <a:spcAft>
                <a:spcPts val="1200"/>
              </a:spcAft>
              <a:buFont typeface="Wingdings" panose="05000000000000000000" pitchFamily="2" charset="2"/>
              <a:buChar char="§"/>
            </a:pPr>
            <a:r>
              <a:rPr lang="en-US" sz="1200" b="1" i="0" u="sng" dirty="0">
                <a:effectLst/>
                <a:latin typeface="Arial (Body)"/>
                <a:cs typeface="Arial" panose="020B0604020202020204" pitchFamily="34" charset="0"/>
              </a:rPr>
              <a:t>Dizer:</a:t>
            </a:r>
            <a:r>
              <a:rPr lang="en-US" sz="1200" b="1" i="0" u="none" dirty="0">
                <a:effectLst/>
                <a:latin typeface="Arial (Body)"/>
                <a:cs typeface="Arial" panose="020B0604020202020204" pitchFamily="34" charset="0"/>
              </a:rPr>
              <a:t> </a:t>
            </a:r>
            <a:r>
              <a:rPr lang="en-US" sz="1200" b="0" i="0" u="none" dirty="0">
                <a:effectLst/>
                <a:latin typeface="Arial (Body)"/>
                <a:cs typeface="Arial" panose="020B0604020202020204" pitchFamily="34" charset="0"/>
              </a:rPr>
              <a:t>A utilização inconsistente de definições de casos é outra </a:t>
            </a:r>
            <a:r>
              <a:rPr lang="en-US" sz="1200" b="0" dirty="0">
                <a:effectLst/>
                <a:latin typeface="Arial (Body)"/>
                <a:ea typeface="Times New Roman" panose="02020603050405020304" pitchFamily="18" charset="0"/>
                <a:cs typeface="Arial" panose="020B0604020202020204" pitchFamily="34" charset="0"/>
              </a:rPr>
              <a:t>limitação </a:t>
            </a:r>
            <a:r>
              <a:rPr lang="en-US" sz="1200" dirty="0">
                <a:effectLst/>
                <a:latin typeface="Arial (Body)"/>
                <a:ea typeface="Times New Roman" panose="02020603050405020304" pitchFamily="18" charset="0"/>
                <a:cs typeface="Arial" panose="020B0604020202020204" pitchFamily="34" charset="0"/>
              </a:rPr>
              <a:t>dos sistemas de </a:t>
            </a:r>
            <a:r>
              <a:rPr lang="en-US" sz="1200" dirty="0" err="1">
                <a:effectLst/>
                <a:latin typeface="Arial (Body)"/>
                <a:ea typeface="Times New Roman" panose="02020603050405020304" pitchFamily="18" charset="0"/>
                <a:cs typeface="Arial" panose="020B0604020202020204" pitchFamily="34" charset="0"/>
              </a:rPr>
              <a:t>notificação</a:t>
            </a:r>
            <a:r>
              <a:rPr lang="en-US" sz="1200" dirty="0">
                <a:effectLst/>
                <a:latin typeface="Arial (Body)"/>
                <a:ea typeface="Times New Roman" panose="02020603050405020304" pitchFamily="18" charset="0"/>
                <a:cs typeface="Arial" panose="020B0604020202020204" pitchFamily="34" charset="0"/>
              </a:rPr>
              <a:t>. </a:t>
            </a:r>
          </a:p>
          <a:p>
            <a:pPr marL="0" marR="0" lvl="0" indent="-182880" algn="l" defTabSz="914400" rtl="0" eaLnBrk="1" latinLnBrk="0" hangingPunct="1">
              <a:lnSpc>
                <a:spcPct val="115000"/>
              </a:lnSpc>
              <a:spcBef>
                <a:spcPts val="0"/>
              </a:spcBef>
              <a:spcAft>
                <a:spcPts val="1200"/>
              </a:spcAft>
              <a:buFont typeface="Wingdings" panose="05000000000000000000" pitchFamily="2" charset="2"/>
              <a:buChar char="§"/>
            </a:pPr>
            <a:endParaRPr lang="en-US" sz="1200" b="1" i="1" kern="1200" dirty="0">
              <a:solidFill>
                <a:schemeClr val="tx1"/>
              </a:solidFill>
              <a:effectLst/>
              <a:latin typeface="Arial (Body)"/>
              <a:ea typeface="Times New Roman" panose="02020603050405020304" pitchFamily="18" charset="0"/>
              <a:cs typeface="Arial" panose="020B0604020202020204" pitchFamily="34" charset="0"/>
            </a:endParaRPr>
          </a:p>
          <a:p>
            <a:pPr marL="0" marR="0" lvl="0" indent="-182880" algn="l" defTabSz="914400" rtl="0" eaLnBrk="1" latinLnBrk="0" hangingPunct="1">
              <a:lnSpc>
                <a:spcPct val="115000"/>
              </a:lnSpc>
              <a:spcBef>
                <a:spcPts val="0"/>
              </a:spcBef>
              <a:spcAft>
                <a:spcPts val="1200"/>
              </a:spcAft>
              <a:buFont typeface="Wingdings" panose="05000000000000000000" pitchFamily="2" charset="2"/>
              <a:buChar char="§"/>
            </a:pPr>
            <a:r>
              <a:rPr lang="en-US" sz="1200" b="1" u="sng" dirty="0">
                <a:effectLst/>
                <a:latin typeface="Arial (Body)"/>
                <a:ea typeface="Times New Roman" panose="02020603050405020304" pitchFamily="18" charset="0"/>
                <a:cs typeface="Arial" panose="020B0604020202020204" pitchFamily="34" charset="0"/>
              </a:rPr>
              <a:t>Peça a</a:t>
            </a:r>
            <a:r>
              <a:rPr lang="en-US" sz="1200" b="1" u="none" dirty="0">
                <a:effectLst/>
                <a:latin typeface="Arial (Body)"/>
                <a:ea typeface="Times New Roman" panose="02020603050405020304" pitchFamily="18" charset="0"/>
                <a:cs typeface="Arial" panose="020B0604020202020204" pitchFamily="34" charset="0"/>
              </a:rPr>
              <a:t> </a:t>
            </a:r>
            <a:r>
              <a:rPr lang="en-US" sz="1200" dirty="0">
                <a:effectLst/>
                <a:latin typeface="Arial (Body)"/>
                <a:ea typeface="Times New Roman" panose="02020603050405020304" pitchFamily="18" charset="0"/>
                <a:cs typeface="Arial" panose="020B0604020202020204" pitchFamily="34" charset="0"/>
              </a:rPr>
              <a:t>um voluntário que partilhe um exemplo da sua disciplina/trabalho.</a:t>
            </a:r>
          </a:p>
          <a:p>
            <a:pPr marL="0" marR="0" lvl="0" indent="-18288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endParaRPr lang="en-US" sz="1200" b="1" u="sng" dirty="0">
              <a:effectLst/>
              <a:latin typeface="Arial (Body)"/>
              <a:ea typeface="Times New Roman" panose="02020603050405020304" pitchFamily="18" charset="0"/>
              <a:cs typeface="Arial" panose="020B0604020202020204" pitchFamily="34" charset="0"/>
            </a:endParaRPr>
          </a:p>
          <a:p>
            <a:pPr marL="0" marR="0" lvl="0" indent="-18288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r>
              <a:rPr lang="en-US" sz="1200" b="1" u="sng" dirty="0">
                <a:effectLst/>
                <a:latin typeface="Arial (Body)"/>
                <a:ea typeface="Times New Roman" panose="02020603050405020304" pitchFamily="18" charset="0"/>
                <a:cs typeface="Arial" panose="020B0604020202020204" pitchFamily="34" charset="0"/>
              </a:rPr>
              <a:t>Confirmar</a:t>
            </a:r>
            <a:r>
              <a:rPr lang="en-US" sz="1200" b="1" u="none" dirty="0">
                <a:effectLst/>
                <a:latin typeface="Arial (Body)"/>
                <a:ea typeface="Times New Roman" panose="02020603050405020304" pitchFamily="18" charset="0"/>
                <a:cs typeface="Arial" panose="020B0604020202020204" pitchFamily="34" charset="0"/>
              </a:rPr>
              <a:t> </a:t>
            </a:r>
            <a:r>
              <a:rPr lang="en-US" sz="1200" dirty="0">
                <a:effectLst/>
                <a:latin typeface="Arial (Body)"/>
                <a:ea typeface="Times New Roman" panose="02020603050405020304" pitchFamily="18" charset="0"/>
                <a:cs typeface="Arial" panose="020B0604020202020204" pitchFamily="34" charset="0"/>
              </a:rPr>
              <a:t>a(s) resposta(s) </a:t>
            </a:r>
            <a:r>
              <a:rPr lang="en-US" sz="1200" b="1" i="1" kern="1200" dirty="0">
                <a:solidFill>
                  <a:schemeClr val="tx1"/>
                </a:solidFill>
                <a:effectLst/>
                <a:latin typeface="Arial (Body)"/>
                <a:ea typeface="Times New Roman" panose="02020603050405020304" pitchFamily="18" charset="0"/>
                <a:cs typeface="Arial" panose="020B0604020202020204" pitchFamily="34" charset="0"/>
              </a:rPr>
              <a:t>&lt;CLICAR&gt; </a:t>
            </a:r>
          </a:p>
          <a:p>
            <a:pPr marL="0" marR="0" lvl="0" indent="-18288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endParaRPr lang="en-US" sz="1200" b="1" i="1" u="sng" kern="1200" dirty="0">
              <a:solidFill>
                <a:schemeClr val="tx1"/>
              </a:solidFill>
              <a:effectLst/>
              <a:latin typeface="Arial (Body)"/>
              <a:cs typeface="Arial" panose="020B0604020202020204" pitchFamily="34" charset="0"/>
            </a:endParaRPr>
          </a:p>
          <a:p>
            <a:pPr marL="0" marR="0" lvl="0" indent="-18288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r>
              <a:rPr lang="en-US" sz="1200" b="1" i="0" u="sng" dirty="0">
                <a:effectLst/>
                <a:latin typeface="Arial (Body)"/>
                <a:cs typeface="Arial" panose="020B0604020202020204" pitchFamily="34" charset="0"/>
              </a:rPr>
              <a:t>Dizer:</a:t>
            </a:r>
            <a:r>
              <a:rPr lang="en-US" sz="1200" b="1" i="0" u="none" dirty="0">
                <a:effectLst/>
                <a:latin typeface="Arial (Body)"/>
                <a:cs typeface="Arial" panose="020B0604020202020204" pitchFamily="34" charset="0"/>
              </a:rPr>
              <a:t> </a:t>
            </a:r>
            <a:r>
              <a:rPr lang="en-US" sz="1200" dirty="0">
                <a:effectLst/>
                <a:latin typeface="Arial (Body)"/>
                <a:ea typeface="Times New Roman" panose="02020603050405020304" pitchFamily="18" charset="0"/>
                <a:cs typeface="Arial" panose="020B0604020202020204" pitchFamily="34" charset="0"/>
              </a:rPr>
              <a:t>Falta </a:t>
            </a:r>
            <a:r>
              <a:rPr lang="en-US" sz="1200" kern="1200" dirty="0">
                <a:solidFill>
                  <a:schemeClr val="tx1"/>
                </a:solidFill>
                <a:effectLst/>
                <a:latin typeface="Arial (Body)"/>
                <a:ea typeface="Times New Roman" panose="02020603050405020304" pitchFamily="18" charset="0"/>
                <a:cs typeface="Arial" panose="020B0604020202020204" pitchFamily="34" charset="0"/>
              </a:rPr>
              <a:t>de partilha coerente de dados entre sectores.</a:t>
            </a: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endParaRPr lang="en-US" sz="1200" dirty="0">
              <a:effectLst/>
              <a:latin typeface="Arial (Body)"/>
              <a:ea typeface="Times New Roman" panose="02020603050405020304" pitchFamily="18" charset="0"/>
              <a:cs typeface="Arial" panose="020B0604020202020204" pitchFamily="34" charset="0"/>
            </a:endParaRPr>
          </a:p>
          <a:p>
            <a:pPr marL="0" marR="0" lvl="0" indent="-182880" algn="l" defTabSz="914400" rtl="0" eaLnBrk="1" latinLnBrk="0" hangingPunct="1">
              <a:lnSpc>
                <a:spcPct val="115000"/>
              </a:lnSpc>
              <a:spcBef>
                <a:spcPts val="0"/>
              </a:spcBef>
              <a:spcAft>
                <a:spcPts val="1200"/>
              </a:spcAft>
              <a:buFont typeface="Wingdings" panose="05000000000000000000" pitchFamily="2" charset="2"/>
              <a:buChar char="§"/>
            </a:pPr>
            <a:r>
              <a:rPr lang="en-US" sz="1200" b="1" u="sng" dirty="0">
                <a:effectLst/>
                <a:latin typeface="Arial (Body)"/>
                <a:ea typeface="Times New Roman" panose="02020603050405020304" pitchFamily="18" charset="0"/>
                <a:cs typeface="Arial" panose="020B0604020202020204" pitchFamily="34" charset="0"/>
              </a:rPr>
              <a:t>Peça </a:t>
            </a:r>
            <a:r>
              <a:rPr lang="en-US" sz="1200" b="1" dirty="0">
                <a:effectLst/>
                <a:latin typeface="Arial (Body)"/>
                <a:ea typeface="Times New Roman" panose="02020603050405020304" pitchFamily="18" charset="0"/>
                <a:cs typeface="Arial" panose="020B0604020202020204" pitchFamily="34" charset="0"/>
              </a:rPr>
              <a:t>a</a:t>
            </a:r>
            <a:r>
              <a:rPr lang="en-US" sz="1200" dirty="0">
                <a:effectLst/>
                <a:latin typeface="Arial (Body)"/>
                <a:ea typeface="Times New Roman" panose="02020603050405020304" pitchFamily="18" charset="0"/>
                <a:cs typeface="Arial" panose="020B0604020202020204" pitchFamily="34" charset="0"/>
              </a:rPr>
              <a:t> um voluntário que partilhe um exemplo da sua disciplina/trabalho.</a:t>
            </a:r>
          </a:p>
          <a:p>
            <a:pPr marL="0" marR="0" lvl="0" indent="-18288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endParaRPr lang="en-US" sz="1200" b="1" u="sng" dirty="0">
              <a:effectLst/>
              <a:latin typeface="Arial (Body)"/>
              <a:ea typeface="Times New Roman" panose="02020603050405020304" pitchFamily="18" charset="0"/>
              <a:cs typeface="Arial" panose="020B0604020202020204" pitchFamily="34" charset="0"/>
            </a:endParaRPr>
          </a:p>
          <a:p>
            <a:pPr marL="0" marR="0" lvl="0" indent="-18288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r>
              <a:rPr lang="en-US" sz="1200" b="1" u="sng" dirty="0">
                <a:effectLst/>
                <a:latin typeface="Arial (Body)"/>
                <a:ea typeface="Times New Roman" panose="02020603050405020304" pitchFamily="18" charset="0"/>
                <a:cs typeface="Arial" panose="020B0604020202020204" pitchFamily="34" charset="0"/>
              </a:rPr>
              <a:t>Confirmar</a:t>
            </a:r>
            <a:r>
              <a:rPr lang="en-US" sz="1200" b="1" u="none" dirty="0">
                <a:effectLst/>
                <a:latin typeface="Arial (Body)"/>
                <a:ea typeface="Times New Roman" panose="02020603050405020304" pitchFamily="18" charset="0"/>
                <a:cs typeface="Arial" panose="020B0604020202020204" pitchFamily="34" charset="0"/>
              </a:rPr>
              <a:t> </a:t>
            </a:r>
            <a:r>
              <a:rPr lang="en-US" sz="1200" dirty="0">
                <a:effectLst/>
                <a:latin typeface="Arial (Body)"/>
                <a:ea typeface="Times New Roman" panose="02020603050405020304" pitchFamily="18" charset="0"/>
                <a:cs typeface="Arial" panose="020B0604020202020204" pitchFamily="34" charset="0"/>
              </a:rPr>
              <a:t>a(s) resposta(s). </a:t>
            </a:r>
          </a:p>
          <a:p>
            <a:pPr marL="0" marR="0" lvl="0" indent="-18288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endParaRPr lang="en-US" sz="1200" dirty="0">
              <a:effectLst/>
              <a:latin typeface="Arial (Body)"/>
              <a:ea typeface="Times New Roman" panose="02020603050405020304" pitchFamily="18" charset="0"/>
              <a:cs typeface="Arial" panose="020B0604020202020204" pitchFamily="34" charset="0"/>
            </a:endParaRPr>
          </a:p>
          <a:p>
            <a:pPr marL="0" marR="0" lvl="0" indent="-18288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r>
              <a:rPr lang="en-US" sz="1200" b="1" i="0" u="sng" dirty="0">
                <a:effectLst/>
                <a:latin typeface="Arial (Body)"/>
                <a:cs typeface="Arial" panose="020B0604020202020204" pitchFamily="34" charset="0"/>
              </a:rPr>
              <a:t>Dizer:</a:t>
            </a:r>
            <a:r>
              <a:rPr lang="en-US" sz="1200" b="1" i="0" u="none" dirty="0">
                <a:effectLst/>
                <a:latin typeface="Arial (Body)"/>
                <a:cs typeface="Arial" panose="020B0604020202020204" pitchFamily="34" charset="0"/>
              </a:rPr>
              <a:t> </a:t>
            </a:r>
            <a:r>
              <a:rPr lang="en-US" sz="1200" b="0" i="0" u="none" dirty="0">
                <a:effectLst/>
                <a:latin typeface="Arial (Body)"/>
                <a:cs typeface="Arial" panose="020B0604020202020204" pitchFamily="34" charset="0"/>
              </a:rPr>
              <a:t>E, finalmente, a </a:t>
            </a:r>
            <a:r>
              <a:rPr lang="en-US" dirty="0">
                <a:cs typeface="Arial"/>
              </a:rPr>
              <a:t>falta de recursos para apoiar o sistema de vigilância</a:t>
            </a:r>
            <a:r>
              <a:rPr lang="en-US" sz="1200" kern="1200" dirty="0">
                <a:solidFill>
                  <a:schemeClr val="tx1"/>
                </a:solidFill>
                <a:effectLst/>
                <a:latin typeface="Arial (Body)"/>
                <a:ea typeface="Times New Roman" panose="02020603050405020304" pitchFamily="18" charset="0"/>
                <a:cs typeface="Arial" panose="020B0604020202020204" pitchFamily="34" charset="0"/>
              </a:rPr>
              <a:t>.</a:t>
            </a: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endParaRPr lang="en-US" sz="1200" dirty="0">
              <a:effectLst/>
              <a:latin typeface="Arial (Body)"/>
              <a:ea typeface="Times New Roman" panose="02020603050405020304" pitchFamily="18" charset="0"/>
              <a:cs typeface="Arial" panose="020B0604020202020204" pitchFamily="34" charset="0"/>
            </a:endParaRPr>
          </a:p>
          <a:p>
            <a:pPr marL="0" marR="0" lvl="0" indent="-182880" algn="l" defTabSz="914400" rtl="0" eaLnBrk="1" latinLnBrk="0" hangingPunct="1">
              <a:lnSpc>
                <a:spcPct val="115000"/>
              </a:lnSpc>
              <a:spcBef>
                <a:spcPts val="0"/>
              </a:spcBef>
              <a:spcAft>
                <a:spcPts val="1200"/>
              </a:spcAft>
              <a:buFont typeface="Wingdings" panose="05000000000000000000" pitchFamily="2" charset="2"/>
              <a:buChar char="§"/>
            </a:pPr>
            <a:r>
              <a:rPr lang="en-US" sz="1200" b="1" u="sng" dirty="0">
                <a:effectLst/>
                <a:latin typeface="Arial (Body)"/>
                <a:ea typeface="Times New Roman" panose="02020603050405020304" pitchFamily="18" charset="0"/>
                <a:cs typeface="Arial" panose="020B0604020202020204" pitchFamily="34" charset="0"/>
              </a:rPr>
              <a:t>Peça </a:t>
            </a:r>
            <a:r>
              <a:rPr lang="en-US" sz="1200" b="1" dirty="0">
                <a:effectLst/>
                <a:latin typeface="Arial (Body)"/>
                <a:ea typeface="Times New Roman" panose="02020603050405020304" pitchFamily="18" charset="0"/>
                <a:cs typeface="Arial" panose="020B0604020202020204" pitchFamily="34" charset="0"/>
              </a:rPr>
              <a:t>a</a:t>
            </a:r>
            <a:r>
              <a:rPr lang="en-US" sz="1200" dirty="0">
                <a:effectLst/>
                <a:latin typeface="Arial (Body)"/>
                <a:ea typeface="Times New Roman" panose="02020603050405020304" pitchFamily="18" charset="0"/>
                <a:cs typeface="Arial" panose="020B0604020202020204" pitchFamily="34" charset="0"/>
              </a:rPr>
              <a:t> um voluntário que partilhe um exemplo da sua disciplina/trabalho.</a:t>
            </a:r>
          </a:p>
          <a:p>
            <a:pPr marL="0" marR="0" lvl="0" indent="-18288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endParaRPr lang="en-US" sz="1200" b="1" u="sng" dirty="0">
              <a:effectLst/>
              <a:latin typeface="Arial (Body)"/>
              <a:ea typeface="Times New Roman" panose="02020603050405020304" pitchFamily="18" charset="0"/>
              <a:cs typeface="Arial" panose="020B0604020202020204" pitchFamily="34" charset="0"/>
            </a:endParaRPr>
          </a:p>
          <a:p>
            <a:pPr marL="0" marR="0" lvl="0" indent="-18288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r>
              <a:rPr lang="en-US" sz="1200" b="1" u="sng" dirty="0">
                <a:effectLst/>
                <a:latin typeface="Arial (Body)"/>
                <a:ea typeface="Times New Roman" panose="02020603050405020304" pitchFamily="18" charset="0"/>
                <a:cs typeface="Arial" panose="020B0604020202020204" pitchFamily="34" charset="0"/>
              </a:rPr>
              <a:t>Confirmar</a:t>
            </a:r>
            <a:r>
              <a:rPr lang="en-US" sz="1200" b="1" u="none" dirty="0">
                <a:effectLst/>
                <a:latin typeface="Arial (Body)"/>
                <a:ea typeface="Times New Roman" panose="02020603050405020304" pitchFamily="18" charset="0"/>
                <a:cs typeface="Arial" panose="020B0604020202020204" pitchFamily="34" charset="0"/>
              </a:rPr>
              <a:t> </a:t>
            </a:r>
            <a:r>
              <a:rPr lang="en-US" sz="1200" dirty="0">
                <a:effectLst/>
                <a:latin typeface="Arial (Body)"/>
                <a:ea typeface="Times New Roman" panose="02020603050405020304" pitchFamily="18" charset="0"/>
                <a:cs typeface="Arial" panose="020B0604020202020204" pitchFamily="34" charset="0"/>
              </a:rPr>
              <a:t>a(s) resposta(s). </a:t>
            </a:r>
          </a:p>
          <a:p>
            <a:pPr marL="0" marR="0" lvl="0" indent="-18288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endParaRPr lang="en-US" sz="1200" dirty="0">
              <a:effectLst/>
              <a:latin typeface="Arial (Body)"/>
              <a:ea typeface="Times New Roman" panose="02020603050405020304" pitchFamily="18" charset="0"/>
              <a:cs typeface="Arial" panose="020B0604020202020204" pitchFamily="34" charset="0"/>
            </a:endParaRPr>
          </a:p>
          <a:p>
            <a:pPr marL="685800" marR="0" indent="0">
              <a:lnSpc>
                <a:spcPct val="115000"/>
              </a:lnSpc>
              <a:spcBef>
                <a:spcPts val="0"/>
              </a:spcBef>
              <a:spcAft>
                <a:spcPts val="0"/>
              </a:spcAft>
              <a:buFont typeface="Wingdings" panose="05000000000000000000" pitchFamily="2" charset="2"/>
              <a:buNone/>
            </a:pPr>
            <a:endParaRPr lang="en-US" sz="1200" dirty="0">
              <a:effectLst/>
              <a:latin typeface="Arial (Body)"/>
              <a:ea typeface="Times New Roman" panose="02020603050405020304" pitchFamily="18"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2EB32458-B0FD-4E0D-A69A-149897CA0BBB}" type="slidenum">
              <a:rPr lang="en-US" smtClean="0"/>
              <a:t>46</a:t>
            </a:fld>
            <a:endParaRPr lang="en-US"/>
          </a:p>
        </p:txBody>
      </p:sp>
    </p:spTree>
    <p:extLst>
      <p:ext uri="{BB962C8B-B14F-4D97-AF65-F5344CB8AC3E}">
        <p14:creationId xmlns:p14="http://schemas.microsoft.com/office/powerpoint/2010/main" val="224157252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marR="0">
              <a:lnSpc>
                <a:spcPct val="115000"/>
              </a:lnSpc>
              <a:spcBef>
                <a:spcPts val="0"/>
              </a:spcBef>
              <a:spcAft>
                <a:spcPts val="1200"/>
              </a:spcAft>
            </a:pPr>
            <a:r>
              <a:rPr lang="en-US" sz="1200" b="1" dirty="0" err="1">
                <a:effectLst/>
                <a:latin typeface="Arial (Body)"/>
                <a:ea typeface="Times New Roman" panose="02020603050405020304" pitchFamily="18" charset="0"/>
                <a:cs typeface="Arial" panose="020B0604020202020204" pitchFamily="34" charset="0"/>
              </a:rPr>
              <a:t>Notas</a:t>
            </a:r>
            <a:r>
              <a:rPr lang="en-US" sz="1200" b="1" dirty="0">
                <a:effectLst/>
                <a:latin typeface="Arial (Body)"/>
                <a:ea typeface="Times New Roman" panose="02020603050405020304" pitchFamily="18" charset="0"/>
                <a:cs typeface="Arial" panose="020B0604020202020204" pitchFamily="34" charset="0"/>
              </a:rPr>
              <a:t> do </a:t>
            </a:r>
            <a:r>
              <a:rPr lang="en-US" sz="1200" b="1" dirty="0" err="1">
                <a:effectLst/>
                <a:latin typeface="Arial (Body)"/>
                <a:ea typeface="Times New Roman" panose="02020603050405020304" pitchFamily="18" charset="0"/>
                <a:cs typeface="Arial" panose="020B0604020202020204" pitchFamily="34" charset="0"/>
              </a:rPr>
              <a:t>instrutor</a:t>
            </a:r>
            <a:r>
              <a:rPr lang="en-US" sz="1200" b="1" dirty="0">
                <a:effectLst/>
                <a:latin typeface="Arial (Body)"/>
                <a:ea typeface="Times New Roman" panose="02020603050405020304" pitchFamily="18" charset="0"/>
                <a:cs typeface="Arial" panose="020B0604020202020204" pitchFamily="34" charset="0"/>
              </a:rPr>
              <a:t>: </a:t>
            </a:r>
          </a:p>
          <a:p>
            <a:pPr marL="0" marR="0">
              <a:lnSpc>
                <a:spcPct val="115000"/>
              </a:lnSpc>
              <a:spcBef>
                <a:spcPts val="0"/>
              </a:spcBef>
              <a:spcAft>
                <a:spcPts val="1200"/>
              </a:spcAft>
            </a:pPr>
            <a:endParaRPr lang="en-US" sz="1200" b="1" i="0" dirty="0">
              <a:effectLst/>
              <a:latin typeface="Arial (Body)"/>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n-US" sz="1200" b="1" i="0" u="sng" dirty="0" err="1">
                <a:effectLst/>
                <a:latin typeface="Arial (Body)"/>
                <a:cs typeface="Arial" panose="020B0604020202020204" pitchFamily="34" charset="0"/>
              </a:rPr>
              <a:t>Perguntar</a:t>
            </a:r>
            <a:r>
              <a:rPr lang="en-US" sz="1200" b="1" i="0" u="sng" dirty="0">
                <a:effectLst/>
                <a:latin typeface="Arial (Body)"/>
                <a:cs typeface="Arial" panose="020B0604020202020204" pitchFamily="34" charset="0"/>
              </a:rPr>
              <a:t>:</a:t>
            </a:r>
            <a:r>
              <a:rPr lang="en-US" sz="1200" b="1" i="0" u="none" dirty="0">
                <a:effectLst/>
                <a:latin typeface="Arial (Body)"/>
                <a:cs typeface="Arial" panose="020B0604020202020204" pitchFamily="34" charset="0"/>
              </a:rPr>
              <a:t> </a:t>
            </a:r>
            <a:r>
              <a:rPr lang="en-US" sz="1200" i="0" dirty="0">
                <a:effectLst/>
                <a:latin typeface="Arial (Body)"/>
                <a:ea typeface="Times New Roman" panose="02020603050405020304" pitchFamily="18" charset="0"/>
                <a:cs typeface="Arial" panose="020B0604020202020204" pitchFamily="34" charset="0"/>
              </a:rPr>
              <a:t>Quais </a:t>
            </a:r>
            <a:r>
              <a:rPr lang="en-US" sz="1200" i="0" dirty="0" err="1">
                <a:effectLst/>
                <a:latin typeface="Arial (Body)"/>
                <a:ea typeface="Times New Roman" panose="02020603050405020304" pitchFamily="18" charset="0"/>
                <a:cs typeface="Arial" panose="020B0604020202020204" pitchFamily="34" charset="0"/>
              </a:rPr>
              <a:t>são</a:t>
            </a:r>
            <a:r>
              <a:rPr lang="en-US" sz="1200" i="0" dirty="0">
                <a:effectLst/>
                <a:latin typeface="Arial (Body)"/>
                <a:ea typeface="Times New Roman" panose="02020603050405020304" pitchFamily="18" charset="0"/>
                <a:cs typeface="Arial" panose="020B0604020202020204" pitchFamily="34" charset="0"/>
              </a:rPr>
              <a:t> </a:t>
            </a:r>
            <a:r>
              <a:rPr lang="en-US" sz="1200" i="0" dirty="0" err="1">
                <a:effectLst/>
                <a:latin typeface="Arial (Body)"/>
                <a:ea typeface="Times New Roman" panose="02020603050405020304" pitchFamily="18" charset="0"/>
                <a:cs typeface="Arial" panose="020B0604020202020204" pitchFamily="34" charset="0"/>
              </a:rPr>
              <a:t>algumas</a:t>
            </a:r>
            <a:r>
              <a:rPr lang="en-US" sz="1200" i="0" dirty="0">
                <a:effectLst/>
                <a:latin typeface="Arial (Body)"/>
                <a:ea typeface="Times New Roman" panose="02020603050405020304" pitchFamily="18" charset="0"/>
                <a:cs typeface="Arial" panose="020B0604020202020204" pitchFamily="34" charset="0"/>
              </a:rPr>
              <a:t> das </a:t>
            </a:r>
            <a:r>
              <a:rPr lang="en-US" sz="1200" i="0" dirty="0" err="1">
                <a:effectLst/>
                <a:latin typeface="Arial (Body)"/>
                <a:ea typeface="Times New Roman" panose="02020603050405020304" pitchFamily="18" charset="0"/>
                <a:cs typeface="Arial" panose="020B0604020202020204" pitchFamily="34" charset="0"/>
              </a:rPr>
              <a:t>deficiências</a:t>
            </a:r>
            <a:r>
              <a:rPr lang="en-US" sz="1200" i="0" dirty="0">
                <a:effectLst/>
                <a:latin typeface="Arial (Body)"/>
                <a:ea typeface="Times New Roman" panose="02020603050405020304" pitchFamily="18" charset="0"/>
                <a:cs typeface="Arial" panose="020B0604020202020204" pitchFamily="34" charset="0"/>
              </a:rPr>
              <a:t> </a:t>
            </a:r>
            <a:r>
              <a:rPr lang="en-US" sz="1200" i="0" dirty="0" err="1">
                <a:effectLst/>
                <a:latin typeface="Arial (Body)"/>
                <a:ea typeface="Times New Roman" panose="02020603050405020304" pitchFamily="18" charset="0"/>
                <a:cs typeface="Arial" panose="020B0604020202020204" pitchFamily="34" charset="0"/>
              </a:rPr>
              <a:t>ou</a:t>
            </a:r>
            <a:r>
              <a:rPr lang="en-US" sz="1200" i="0" dirty="0">
                <a:effectLst/>
                <a:latin typeface="Arial (Body)"/>
                <a:ea typeface="Times New Roman" panose="02020603050405020304" pitchFamily="18" charset="0"/>
                <a:cs typeface="Arial" panose="020B0604020202020204" pitchFamily="34" charset="0"/>
              </a:rPr>
              <a:t> </a:t>
            </a:r>
            <a:r>
              <a:rPr lang="en-US" sz="1200" i="0" dirty="0" err="1">
                <a:effectLst/>
                <a:latin typeface="Arial (Body)"/>
                <a:ea typeface="Times New Roman" panose="02020603050405020304" pitchFamily="18" charset="0"/>
                <a:cs typeface="Arial" panose="020B0604020202020204" pitchFamily="34" charset="0"/>
              </a:rPr>
              <a:t>limitações</a:t>
            </a:r>
            <a:r>
              <a:rPr lang="en-US" sz="1200" i="0" dirty="0">
                <a:effectLst/>
                <a:latin typeface="Arial (Body)"/>
                <a:ea typeface="Times New Roman" panose="02020603050405020304" pitchFamily="18" charset="0"/>
                <a:cs typeface="Arial" panose="020B0604020202020204" pitchFamily="34" charset="0"/>
              </a:rPr>
              <a:t> que </a:t>
            </a:r>
            <a:r>
              <a:rPr lang="en-US" sz="1200" i="0" dirty="0" err="1">
                <a:effectLst/>
                <a:latin typeface="Arial (Body)"/>
                <a:ea typeface="Times New Roman" panose="02020603050405020304" pitchFamily="18" charset="0"/>
                <a:cs typeface="Arial" panose="020B0604020202020204" pitchFamily="34" charset="0"/>
              </a:rPr>
              <a:t>já</a:t>
            </a:r>
            <a:r>
              <a:rPr lang="en-US" sz="1200" i="0" dirty="0">
                <a:effectLst/>
                <a:latin typeface="Arial (Body)"/>
                <a:ea typeface="Times New Roman" panose="02020603050405020304" pitchFamily="18" charset="0"/>
                <a:cs typeface="Arial" panose="020B0604020202020204" pitchFamily="34" charset="0"/>
              </a:rPr>
              <a:t> </a:t>
            </a:r>
            <a:r>
              <a:rPr lang="en-US" sz="1200" i="0" dirty="0" err="1">
                <a:effectLst/>
                <a:latin typeface="Arial (Body)"/>
                <a:ea typeface="Times New Roman" panose="02020603050405020304" pitchFamily="18" charset="0"/>
                <a:cs typeface="Arial" panose="020B0604020202020204" pitchFamily="34" charset="0"/>
              </a:rPr>
              <a:t>viu</a:t>
            </a:r>
            <a:r>
              <a:rPr lang="en-US" sz="1200" i="0" dirty="0">
                <a:effectLst/>
                <a:latin typeface="Arial (Body)"/>
                <a:ea typeface="Times New Roman" panose="02020603050405020304" pitchFamily="18" charset="0"/>
                <a:cs typeface="Arial" panose="020B0604020202020204" pitchFamily="34" charset="0"/>
              </a:rPr>
              <a:t> </a:t>
            </a:r>
            <a:r>
              <a:rPr lang="en-US" sz="1200" i="0" dirty="0" err="1">
                <a:effectLst/>
                <a:latin typeface="Arial (Body)"/>
                <a:ea typeface="Times New Roman" panose="02020603050405020304" pitchFamily="18" charset="0"/>
                <a:cs typeface="Arial" panose="020B0604020202020204" pitchFamily="34" charset="0"/>
              </a:rPr>
              <a:t>nos</a:t>
            </a:r>
            <a:r>
              <a:rPr lang="en-US" sz="1200" i="0" dirty="0">
                <a:effectLst/>
                <a:latin typeface="Arial (Body)"/>
                <a:ea typeface="Times New Roman" panose="02020603050405020304" pitchFamily="18" charset="0"/>
                <a:cs typeface="Arial" panose="020B0604020202020204" pitchFamily="34" charset="0"/>
              </a:rPr>
              <a:t> </a:t>
            </a:r>
            <a:r>
              <a:rPr lang="en-US" sz="1200" i="0" dirty="0" err="1">
                <a:effectLst/>
                <a:latin typeface="Arial (Body)"/>
                <a:ea typeface="Times New Roman" panose="02020603050405020304" pitchFamily="18" charset="0"/>
                <a:cs typeface="Arial" panose="020B0604020202020204" pitchFamily="34" charset="0"/>
              </a:rPr>
              <a:t>sistemas</a:t>
            </a:r>
            <a:r>
              <a:rPr lang="en-US" sz="1200" i="0" dirty="0">
                <a:effectLst/>
                <a:latin typeface="Arial (Body)"/>
                <a:ea typeface="Times New Roman" panose="02020603050405020304" pitchFamily="18" charset="0"/>
                <a:cs typeface="Arial" panose="020B0604020202020204" pitchFamily="34" charset="0"/>
              </a:rPr>
              <a:t> de </a:t>
            </a:r>
            <a:r>
              <a:rPr lang="en-US" sz="1200" i="0" dirty="0" err="1">
                <a:effectLst/>
                <a:latin typeface="Arial (Body)"/>
                <a:ea typeface="Times New Roman" panose="02020603050405020304" pitchFamily="18" charset="0"/>
                <a:cs typeface="Arial" panose="020B0604020202020204" pitchFamily="34" charset="0"/>
              </a:rPr>
              <a:t>informação</a:t>
            </a:r>
            <a:r>
              <a:rPr lang="en-US" sz="1200" i="0" dirty="0">
                <a:effectLst/>
                <a:latin typeface="Arial (Body)"/>
                <a:ea typeface="Times New Roman" panose="02020603050405020304" pitchFamily="18" charset="0"/>
                <a:cs typeface="Arial" panose="020B0604020202020204" pitchFamily="34" charset="0"/>
              </a:rPr>
              <a:t>? </a:t>
            </a:r>
          </a:p>
          <a:p>
            <a:pPr marL="171450" marR="0" indent="-171450">
              <a:lnSpc>
                <a:spcPct val="115000"/>
              </a:lnSpc>
              <a:spcBef>
                <a:spcPts val="0"/>
              </a:spcBef>
              <a:spcAft>
                <a:spcPts val="600"/>
              </a:spcAft>
              <a:buFont typeface="Wingdings" panose="05000000000000000000" pitchFamily="2" charset="2"/>
              <a:buChar char="§"/>
            </a:pPr>
            <a:endParaRPr lang="en-US" sz="1200" b="1" i="0" u="sng" dirty="0">
              <a:effectLst/>
              <a:latin typeface="Arial (Body)"/>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n-US" sz="1200" b="1" u="sng" dirty="0" err="1">
                <a:effectLst/>
                <a:latin typeface="Arial (Body)"/>
                <a:ea typeface="Times New Roman" panose="02020603050405020304" pitchFamily="18" charset="0"/>
                <a:cs typeface="Arial" panose="020B0604020202020204" pitchFamily="34" charset="0"/>
              </a:rPr>
              <a:t>Reconhecer</a:t>
            </a:r>
            <a:r>
              <a:rPr lang="en-US" sz="1200" b="1" u="sng" dirty="0">
                <a:effectLst/>
                <a:latin typeface="Arial (Body)"/>
                <a:ea typeface="Times New Roman" panose="02020603050405020304" pitchFamily="18" charset="0"/>
                <a:cs typeface="Arial" panose="020B0604020202020204" pitchFamily="34" charset="0"/>
              </a:rPr>
              <a:t> </a:t>
            </a:r>
            <a:r>
              <a:rPr lang="en-US" sz="1200" dirty="0">
                <a:effectLst/>
                <a:latin typeface="Arial (Body)"/>
                <a:ea typeface="Times New Roman" panose="02020603050405020304" pitchFamily="18" charset="0"/>
                <a:cs typeface="Arial" panose="020B0604020202020204" pitchFamily="34" charset="0"/>
              </a:rPr>
              <a:t>a(s) </a:t>
            </a:r>
            <a:r>
              <a:rPr lang="en-US" sz="1200" dirty="0" err="1">
                <a:effectLst/>
                <a:latin typeface="Arial (Body)"/>
                <a:ea typeface="Times New Roman" panose="02020603050405020304" pitchFamily="18" charset="0"/>
                <a:cs typeface="Arial" panose="020B0604020202020204" pitchFamily="34" charset="0"/>
              </a:rPr>
              <a:t>resposta</a:t>
            </a:r>
            <a:r>
              <a:rPr lang="en-US" sz="1200" dirty="0">
                <a:effectLst/>
                <a:latin typeface="Arial (Body)"/>
                <a:ea typeface="Times New Roman" panose="02020603050405020304" pitchFamily="18" charset="0"/>
                <a:cs typeface="Arial" panose="020B0604020202020204" pitchFamily="34" charset="0"/>
              </a:rPr>
              <a:t>(s) </a:t>
            </a:r>
            <a:r>
              <a:rPr lang="en-US" sz="1200" b="1" i="0" dirty="0" err="1">
                <a:effectLst/>
                <a:latin typeface="Arial (Body)"/>
                <a:ea typeface="Times New Roman" panose="02020603050405020304" pitchFamily="18" charset="0"/>
                <a:cs typeface="Arial" panose="020B0604020202020204" pitchFamily="34" charset="0"/>
              </a:rPr>
              <a:t>Exemplos</a:t>
            </a:r>
            <a:r>
              <a:rPr lang="en-US" sz="1200" b="1" i="0" dirty="0">
                <a:effectLst/>
                <a:latin typeface="Arial (Body)"/>
                <a:ea typeface="Times New Roman" panose="02020603050405020304" pitchFamily="18" charset="0"/>
                <a:cs typeface="Arial" panose="020B0604020202020204" pitchFamily="34" charset="0"/>
              </a:rPr>
              <a:t> de </a:t>
            </a:r>
            <a:r>
              <a:rPr lang="en-US" sz="1200" b="1" i="0" dirty="0" err="1">
                <a:effectLst/>
                <a:latin typeface="Arial (Body)"/>
                <a:ea typeface="Times New Roman" panose="02020603050405020304" pitchFamily="18" charset="0"/>
                <a:cs typeface="Arial" panose="020B0604020202020204" pitchFamily="34" charset="0"/>
              </a:rPr>
              <a:t>respostas</a:t>
            </a:r>
            <a:r>
              <a:rPr lang="en-US" sz="1200" b="1" i="0" dirty="0">
                <a:effectLst/>
                <a:latin typeface="Arial (Body)"/>
                <a:ea typeface="Times New Roman" panose="02020603050405020304" pitchFamily="18" charset="0"/>
                <a:cs typeface="Arial" panose="020B0604020202020204" pitchFamily="34" charset="0"/>
              </a:rPr>
              <a:t>:</a:t>
            </a:r>
          </a:p>
          <a:p>
            <a:pPr marL="914400" marR="0" lvl="0" indent="-171450">
              <a:lnSpc>
                <a:spcPct val="115000"/>
              </a:lnSpc>
              <a:spcBef>
                <a:spcPts val="0"/>
              </a:spcBef>
              <a:spcAft>
                <a:spcPts val="0"/>
              </a:spcAft>
              <a:buFont typeface="Courier New" panose="02070309020205020404" pitchFamily="49" charset="0"/>
              <a:buChar char="o"/>
            </a:pPr>
            <a:r>
              <a:rPr lang="en-US" sz="1200" b="0" i="1" dirty="0" err="1">
                <a:effectLst/>
                <a:latin typeface="Arial (Body)"/>
                <a:ea typeface="Times New Roman" panose="02020603050405020304" pitchFamily="18" charset="0"/>
                <a:cs typeface="Arial" panose="020B0604020202020204" pitchFamily="34" charset="0"/>
              </a:rPr>
              <a:t>Subdeclaração</a:t>
            </a:r>
            <a:r>
              <a:rPr lang="en-US" sz="1200" b="0" i="1" dirty="0">
                <a:effectLst/>
                <a:latin typeface="Arial (Body)"/>
                <a:ea typeface="Times New Roman" panose="02020603050405020304" pitchFamily="18" charset="0"/>
                <a:cs typeface="Arial" panose="020B0604020202020204" pitchFamily="34" charset="0"/>
              </a:rPr>
              <a:t> </a:t>
            </a:r>
            <a:r>
              <a:rPr lang="en-US" sz="1200" b="0" i="1" dirty="0" err="1">
                <a:effectLst/>
                <a:latin typeface="Arial (Body)"/>
                <a:ea typeface="Times New Roman" panose="02020603050405020304" pitchFamily="18" charset="0"/>
                <a:cs typeface="Arial" panose="020B0604020202020204" pitchFamily="34" charset="0"/>
              </a:rPr>
              <a:t>ou</a:t>
            </a:r>
            <a:r>
              <a:rPr lang="en-US" sz="1200" b="0" i="1" dirty="0">
                <a:effectLst/>
                <a:latin typeface="Arial (Body)"/>
                <a:ea typeface="Times New Roman" panose="02020603050405020304" pitchFamily="18" charset="0"/>
                <a:cs typeface="Arial" panose="020B0604020202020204" pitchFamily="34" charset="0"/>
              </a:rPr>
              <a:t> </a:t>
            </a:r>
            <a:r>
              <a:rPr lang="en-US" sz="1200" b="0" i="1" dirty="0" err="1">
                <a:effectLst/>
                <a:latin typeface="Arial (Body)"/>
                <a:ea typeface="Times New Roman" panose="02020603050405020304" pitchFamily="18" charset="0"/>
                <a:cs typeface="Arial" panose="020B0604020202020204" pitchFamily="34" charset="0"/>
              </a:rPr>
              <a:t>declaração</a:t>
            </a:r>
            <a:r>
              <a:rPr lang="en-US" sz="1200" b="0" i="1" dirty="0">
                <a:effectLst/>
                <a:latin typeface="Arial (Body)"/>
                <a:ea typeface="Times New Roman" panose="02020603050405020304" pitchFamily="18" charset="0"/>
                <a:cs typeface="Arial" panose="020B0604020202020204" pitchFamily="34" charset="0"/>
              </a:rPr>
              <a:t> </a:t>
            </a:r>
            <a:r>
              <a:rPr lang="en-US" sz="1200" b="0" i="1" dirty="0" err="1">
                <a:effectLst/>
                <a:latin typeface="Arial (Body)"/>
                <a:ea typeface="Times New Roman" panose="02020603050405020304" pitchFamily="18" charset="0"/>
                <a:cs typeface="Arial" panose="020B0604020202020204" pitchFamily="34" charset="0"/>
              </a:rPr>
              <a:t>incompleta</a:t>
            </a:r>
            <a:endParaRPr lang="en-US" sz="1200" b="0" i="1" dirty="0">
              <a:effectLst/>
              <a:latin typeface="Arial (Body)"/>
              <a:ea typeface="Times New Roman" panose="02020603050405020304" pitchFamily="18" charset="0"/>
              <a:cs typeface="Arial" panose="020B0604020202020204" pitchFamily="34" charset="0"/>
            </a:endParaRPr>
          </a:p>
          <a:p>
            <a:pPr marL="914400" marR="0" lvl="0" indent="-171450">
              <a:lnSpc>
                <a:spcPct val="115000"/>
              </a:lnSpc>
              <a:spcBef>
                <a:spcPts val="0"/>
              </a:spcBef>
              <a:spcAft>
                <a:spcPts val="0"/>
              </a:spcAft>
              <a:buFont typeface="Courier New" panose="02070309020205020404" pitchFamily="49" charset="0"/>
              <a:buChar char="o"/>
            </a:pPr>
            <a:r>
              <a:rPr lang="en-US" sz="1200" b="0" i="1" dirty="0">
                <a:effectLst/>
                <a:latin typeface="Arial (Body)"/>
                <a:ea typeface="Times New Roman" panose="02020603050405020304" pitchFamily="18" charset="0"/>
                <a:cs typeface="Arial" panose="020B0604020202020204" pitchFamily="34" charset="0"/>
              </a:rPr>
              <a:t>Falta de </a:t>
            </a:r>
            <a:r>
              <a:rPr lang="en-US" sz="1200" b="0" i="1" dirty="0" err="1">
                <a:effectLst/>
                <a:latin typeface="Arial (Body)"/>
                <a:ea typeface="Times New Roman" panose="02020603050405020304" pitchFamily="18" charset="0"/>
                <a:cs typeface="Arial" panose="020B0604020202020204" pitchFamily="34" charset="0"/>
              </a:rPr>
              <a:t>representatividade</a:t>
            </a:r>
            <a:r>
              <a:rPr lang="en-US" sz="1200" b="0" i="1" dirty="0">
                <a:effectLst/>
                <a:latin typeface="Arial (Body)"/>
                <a:ea typeface="Times New Roman" panose="02020603050405020304" pitchFamily="18" charset="0"/>
                <a:cs typeface="Arial" panose="020B0604020202020204" pitchFamily="34" charset="0"/>
              </a:rPr>
              <a:t>* dos </a:t>
            </a:r>
            <a:r>
              <a:rPr lang="en-US" sz="1200" b="0" i="1" dirty="0" err="1">
                <a:effectLst/>
                <a:latin typeface="Arial (Body)"/>
                <a:ea typeface="Times New Roman" panose="02020603050405020304" pitchFamily="18" charset="0"/>
                <a:cs typeface="Arial" panose="020B0604020202020204" pitchFamily="34" charset="0"/>
              </a:rPr>
              <a:t>casos</a:t>
            </a:r>
            <a:r>
              <a:rPr lang="en-US" sz="1200" b="0" i="1" dirty="0">
                <a:effectLst/>
                <a:latin typeface="Arial (Body)"/>
                <a:ea typeface="Times New Roman" panose="02020603050405020304" pitchFamily="18" charset="0"/>
                <a:cs typeface="Arial" panose="020B0604020202020204" pitchFamily="34" charset="0"/>
              </a:rPr>
              <a:t> </a:t>
            </a:r>
            <a:r>
              <a:rPr lang="en-US" sz="1200" b="0" i="1" dirty="0" err="1">
                <a:effectLst/>
                <a:latin typeface="Arial (Body)"/>
                <a:ea typeface="Times New Roman" panose="02020603050405020304" pitchFamily="18" charset="0"/>
                <a:cs typeface="Arial" panose="020B0604020202020204" pitchFamily="34" charset="0"/>
              </a:rPr>
              <a:t>notificados</a:t>
            </a:r>
            <a:endParaRPr lang="en-US" sz="1200" b="0" i="1" dirty="0">
              <a:effectLst/>
              <a:latin typeface="Arial (Body)"/>
              <a:ea typeface="Times New Roman" panose="02020603050405020304" pitchFamily="18" charset="0"/>
              <a:cs typeface="Arial" panose="020B0604020202020204" pitchFamily="34" charset="0"/>
            </a:endParaRPr>
          </a:p>
          <a:p>
            <a:pPr marL="914400" marR="0" lvl="0" indent="-171450">
              <a:lnSpc>
                <a:spcPct val="115000"/>
              </a:lnSpc>
              <a:spcBef>
                <a:spcPts val="0"/>
              </a:spcBef>
              <a:spcAft>
                <a:spcPts val="0"/>
              </a:spcAft>
              <a:buFont typeface="Courier New" panose="02070309020205020404" pitchFamily="49" charset="0"/>
              <a:buChar char="o"/>
            </a:pPr>
            <a:r>
              <a:rPr lang="en-US" sz="1200" b="0" i="1" dirty="0">
                <a:effectLst/>
                <a:latin typeface="Arial (Body)"/>
                <a:ea typeface="Times New Roman" panose="02020603050405020304" pitchFamily="18" charset="0"/>
                <a:cs typeface="Arial" panose="020B0604020202020204" pitchFamily="34" charset="0"/>
              </a:rPr>
              <a:t>Falta de </a:t>
            </a:r>
            <a:r>
              <a:rPr lang="en-US" sz="1200" b="0" i="1" dirty="0" err="1">
                <a:effectLst/>
                <a:latin typeface="Arial (Body)"/>
                <a:ea typeface="Times New Roman" panose="02020603050405020304" pitchFamily="18" charset="0"/>
                <a:cs typeface="Arial" panose="020B0604020202020204" pitchFamily="34" charset="0"/>
              </a:rPr>
              <a:t>pontualidade</a:t>
            </a:r>
            <a:endParaRPr lang="en-US" sz="1200" b="0" i="1" dirty="0">
              <a:effectLst/>
              <a:latin typeface="Arial (Body)"/>
              <a:ea typeface="Times New Roman" panose="02020603050405020304" pitchFamily="18" charset="0"/>
              <a:cs typeface="Arial" panose="020B0604020202020204" pitchFamily="34" charset="0"/>
            </a:endParaRPr>
          </a:p>
          <a:p>
            <a:pPr marL="914400" marR="0" lvl="0" indent="-171450">
              <a:lnSpc>
                <a:spcPct val="115000"/>
              </a:lnSpc>
              <a:spcBef>
                <a:spcPts val="0"/>
              </a:spcBef>
              <a:spcAft>
                <a:spcPts val="0"/>
              </a:spcAft>
              <a:buFont typeface="Courier New" panose="02070309020205020404" pitchFamily="49" charset="0"/>
              <a:buChar char="o"/>
            </a:pPr>
            <a:r>
              <a:rPr lang="en-US" sz="1200" b="0" i="1" dirty="0" err="1">
                <a:effectLst/>
                <a:latin typeface="Arial (Body)"/>
                <a:ea typeface="Times New Roman" panose="02020603050405020304" pitchFamily="18" charset="0"/>
                <a:cs typeface="Arial" panose="020B0604020202020204" pitchFamily="34" charset="0"/>
              </a:rPr>
              <a:t>Utilização</a:t>
            </a:r>
            <a:r>
              <a:rPr lang="en-US" sz="1200" b="0" i="1" dirty="0">
                <a:effectLst/>
                <a:latin typeface="Arial (Body)"/>
                <a:ea typeface="Times New Roman" panose="02020603050405020304" pitchFamily="18" charset="0"/>
                <a:cs typeface="Arial" panose="020B0604020202020204" pitchFamily="34" charset="0"/>
              </a:rPr>
              <a:t> </a:t>
            </a:r>
            <a:r>
              <a:rPr lang="en-US" sz="1200" b="0" i="1" dirty="0" err="1">
                <a:effectLst/>
                <a:latin typeface="Arial (Body)"/>
                <a:ea typeface="Times New Roman" panose="02020603050405020304" pitchFamily="18" charset="0"/>
                <a:cs typeface="Arial" panose="020B0604020202020204" pitchFamily="34" charset="0"/>
              </a:rPr>
              <a:t>inconsistente</a:t>
            </a:r>
            <a:r>
              <a:rPr lang="en-US" sz="1200" b="0" i="1" dirty="0">
                <a:effectLst/>
                <a:latin typeface="Arial (Body)"/>
                <a:ea typeface="Times New Roman" panose="02020603050405020304" pitchFamily="18" charset="0"/>
                <a:cs typeface="Arial" panose="020B0604020202020204" pitchFamily="34" charset="0"/>
              </a:rPr>
              <a:t> das </a:t>
            </a:r>
            <a:r>
              <a:rPr lang="en-US" sz="1200" b="0" i="1" dirty="0" err="1">
                <a:effectLst/>
                <a:latin typeface="Arial (Body)"/>
                <a:ea typeface="Times New Roman" panose="02020603050405020304" pitchFamily="18" charset="0"/>
                <a:cs typeface="Arial" panose="020B0604020202020204" pitchFamily="34" charset="0"/>
              </a:rPr>
              <a:t>definições</a:t>
            </a:r>
            <a:r>
              <a:rPr lang="en-US" sz="1200" b="0" i="1" dirty="0">
                <a:effectLst/>
                <a:latin typeface="Arial (Body)"/>
                <a:ea typeface="Times New Roman" panose="02020603050405020304" pitchFamily="18" charset="0"/>
                <a:cs typeface="Arial" panose="020B0604020202020204" pitchFamily="34" charset="0"/>
              </a:rPr>
              <a:t> de </a:t>
            </a:r>
            <a:r>
              <a:rPr lang="en-US" sz="1200" b="0" i="1" dirty="0" err="1">
                <a:effectLst/>
                <a:latin typeface="Arial (Body)"/>
                <a:ea typeface="Times New Roman" panose="02020603050405020304" pitchFamily="18" charset="0"/>
                <a:cs typeface="Arial" panose="020B0604020202020204" pitchFamily="34" charset="0"/>
              </a:rPr>
              <a:t>casos</a:t>
            </a:r>
            <a:endParaRPr lang="en-US" sz="1200" b="0" i="1" dirty="0">
              <a:effectLst/>
              <a:latin typeface="Arial (Body)"/>
              <a:ea typeface="Times New Roman" panose="02020603050405020304" pitchFamily="18" charset="0"/>
              <a:cs typeface="Arial" panose="020B0604020202020204" pitchFamily="34" charset="0"/>
            </a:endParaRPr>
          </a:p>
          <a:p>
            <a:pPr marL="914400" marR="0" lvl="0" indent="-171450">
              <a:lnSpc>
                <a:spcPct val="115000"/>
              </a:lnSpc>
              <a:spcBef>
                <a:spcPts val="0"/>
              </a:spcBef>
              <a:spcAft>
                <a:spcPts val="0"/>
              </a:spcAft>
              <a:buFont typeface="Courier New" panose="02070309020205020404" pitchFamily="49" charset="0"/>
              <a:buChar char="o"/>
            </a:pPr>
            <a:r>
              <a:rPr lang="en-US" sz="1200" b="0" i="1" dirty="0">
                <a:effectLst/>
                <a:latin typeface="Arial (Body)"/>
                <a:ea typeface="Times New Roman" panose="02020603050405020304" pitchFamily="18" charset="0"/>
                <a:cs typeface="Arial" panose="020B0604020202020204" pitchFamily="34" charset="0"/>
              </a:rPr>
              <a:t>Falta de </a:t>
            </a:r>
            <a:r>
              <a:rPr lang="en-US" sz="1200" b="0" i="1" dirty="0" err="1">
                <a:effectLst/>
                <a:latin typeface="Arial (Body)"/>
                <a:ea typeface="Times New Roman" panose="02020603050405020304" pitchFamily="18" charset="0"/>
                <a:cs typeface="Arial" panose="020B0604020202020204" pitchFamily="34" charset="0"/>
              </a:rPr>
              <a:t>partilha</a:t>
            </a:r>
            <a:r>
              <a:rPr lang="en-US" sz="1200" b="0" i="1" dirty="0">
                <a:effectLst/>
                <a:latin typeface="Arial (Body)"/>
                <a:ea typeface="Times New Roman" panose="02020603050405020304" pitchFamily="18" charset="0"/>
                <a:cs typeface="Arial" panose="020B0604020202020204" pitchFamily="34" charset="0"/>
              </a:rPr>
              <a:t> </a:t>
            </a:r>
            <a:r>
              <a:rPr lang="en-US" sz="1200" b="0" i="1" dirty="0" err="1">
                <a:effectLst/>
                <a:latin typeface="Arial (Body)"/>
                <a:ea typeface="Times New Roman" panose="02020603050405020304" pitchFamily="18" charset="0"/>
                <a:cs typeface="Arial" panose="020B0604020202020204" pitchFamily="34" charset="0"/>
              </a:rPr>
              <a:t>coerente</a:t>
            </a:r>
            <a:r>
              <a:rPr lang="en-US" sz="1200" b="0" i="1" dirty="0">
                <a:effectLst/>
                <a:latin typeface="Arial (Body)"/>
                <a:ea typeface="Times New Roman" panose="02020603050405020304" pitchFamily="18" charset="0"/>
                <a:cs typeface="Arial" panose="020B0604020202020204" pitchFamily="34" charset="0"/>
              </a:rPr>
              <a:t> de dados entre </a:t>
            </a:r>
            <a:r>
              <a:rPr lang="en-US" sz="1200" b="1" i="1" dirty="0" err="1">
                <a:effectLst/>
                <a:latin typeface="Arial (Body)"/>
                <a:ea typeface="Times New Roman" panose="02020603050405020304" pitchFamily="18" charset="0"/>
                <a:cs typeface="Arial" panose="020B0604020202020204" pitchFamily="34" charset="0"/>
              </a:rPr>
              <a:t>sectores</a:t>
            </a:r>
            <a:r>
              <a:rPr lang="en-US" sz="1200" b="1" i="1" dirty="0">
                <a:effectLst/>
                <a:latin typeface="Arial (Body)"/>
                <a:ea typeface="Times New Roman" panose="02020603050405020304" pitchFamily="18" charset="0"/>
                <a:cs typeface="Arial" panose="020B0604020202020204" pitchFamily="34" charset="0"/>
              </a:rPr>
              <a:t> </a:t>
            </a:r>
            <a:endParaRPr lang="en-US" b="0" i="1" dirty="0">
              <a:latin typeface="Arial (Body)"/>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sz="1200" b="1" i="0" dirty="0">
                <a:latin typeface="Arial (Body)"/>
                <a:ea typeface="Times New Roman"/>
                <a:cs typeface="Arial" panose="020B0604020202020204" pitchFamily="34" charset="0"/>
                <a:sym typeface="Times New Roman"/>
              </a:rPr>
              <a:t>&lt;CLICAR&gt; </a:t>
            </a:r>
            <a:endParaRPr lang="en-US" b="1" i="0" dirty="0">
              <a:latin typeface="Arial (Body)"/>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endParaRPr lang="en-US" sz="1200" b="1" u="sng" dirty="0">
              <a:effectLst/>
              <a:latin typeface="Arial (Body)"/>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n-US" sz="1200" b="1" i="0" u="sng" dirty="0" err="1">
                <a:effectLst/>
                <a:latin typeface="Arial (Body)"/>
                <a:cs typeface="Arial" panose="020B0604020202020204" pitchFamily="34" charset="0"/>
              </a:rPr>
              <a:t>Perguntar</a:t>
            </a:r>
            <a:r>
              <a:rPr lang="en-US" sz="1200" b="1" i="0" u="sng" dirty="0">
                <a:effectLst/>
                <a:latin typeface="Arial (Body)"/>
                <a:cs typeface="Arial" panose="020B0604020202020204" pitchFamily="34" charset="0"/>
              </a:rPr>
              <a:t>:</a:t>
            </a:r>
            <a:r>
              <a:rPr lang="en-US" sz="1200" b="1" i="0" u="none" dirty="0">
                <a:effectLst/>
                <a:latin typeface="Arial (Body)"/>
                <a:cs typeface="Arial" panose="020B0604020202020204" pitchFamily="34" charset="0"/>
              </a:rPr>
              <a:t> </a:t>
            </a:r>
            <a:r>
              <a:rPr lang="en-US" sz="1200" i="0" dirty="0">
                <a:effectLst/>
                <a:latin typeface="Arial (Body)"/>
                <a:ea typeface="Times New Roman" panose="02020603050405020304" pitchFamily="18" charset="0"/>
                <a:cs typeface="Arial" panose="020B0604020202020204" pitchFamily="34" charset="0"/>
              </a:rPr>
              <a:t>Quais </a:t>
            </a:r>
            <a:r>
              <a:rPr lang="en-US" sz="1200" i="0" dirty="0" err="1">
                <a:effectLst/>
                <a:latin typeface="Arial (Body)"/>
                <a:ea typeface="Times New Roman" panose="02020603050405020304" pitchFamily="18" charset="0"/>
                <a:cs typeface="Arial" panose="020B0604020202020204" pitchFamily="34" charset="0"/>
              </a:rPr>
              <a:t>são</a:t>
            </a:r>
            <a:r>
              <a:rPr lang="en-US" sz="1200" i="0" dirty="0">
                <a:effectLst/>
                <a:latin typeface="Arial (Body)"/>
                <a:ea typeface="Times New Roman" panose="02020603050405020304" pitchFamily="18" charset="0"/>
                <a:cs typeface="Arial" panose="020B0604020202020204" pitchFamily="34" charset="0"/>
              </a:rPr>
              <a:t> </a:t>
            </a:r>
            <a:r>
              <a:rPr lang="en-US" sz="1200" i="0" dirty="0" err="1">
                <a:effectLst/>
                <a:latin typeface="Arial (Body)"/>
                <a:ea typeface="Times New Roman" panose="02020603050405020304" pitchFamily="18" charset="0"/>
                <a:cs typeface="Arial" panose="020B0604020202020204" pitchFamily="34" charset="0"/>
              </a:rPr>
              <a:t>algumas</a:t>
            </a:r>
            <a:r>
              <a:rPr lang="en-US" sz="1200" i="0" dirty="0">
                <a:effectLst/>
                <a:latin typeface="Arial (Body)"/>
                <a:ea typeface="Times New Roman" panose="02020603050405020304" pitchFamily="18" charset="0"/>
                <a:cs typeface="Arial" panose="020B0604020202020204" pitchFamily="34" charset="0"/>
              </a:rPr>
              <a:t> das </a:t>
            </a:r>
            <a:r>
              <a:rPr lang="en-US" sz="1200" i="0" dirty="0" err="1">
                <a:effectLst/>
                <a:latin typeface="Arial (Body)"/>
                <a:ea typeface="Times New Roman" panose="02020603050405020304" pitchFamily="18" charset="0"/>
                <a:cs typeface="Arial" panose="020B0604020202020204" pitchFamily="34" charset="0"/>
              </a:rPr>
              <a:t>razões</a:t>
            </a:r>
            <a:r>
              <a:rPr lang="en-US" sz="1200" i="0" dirty="0">
                <a:effectLst/>
                <a:latin typeface="Arial (Body)"/>
                <a:ea typeface="Times New Roman" panose="02020603050405020304" pitchFamily="18" charset="0"/>
                <a:cs typeface="Arial" panose="020B0604020202020204" pitchFamily="34" charset="0"/>
              </a:rPr>
              <a:t> para a </a:t>
            </a:r>
            <a:r>
              <a:rPr lang="en-US" sz="1200" i="0" dirty="0" err="1">
                <a:effectLst/>
                <a:latin typeface="Arial (Body)"/>
                <a:ea typeface="Times New Roman" panose="02020603050405020304" pitchFamily="18" charset="0"/>
                <a:cs typeface="Arial" panose="020B0604020202020204" pitchFamily="34" charset="0"/>
              </a:rPr>
              <a:t>falta</a:t>
            </a:r>
            <a:r>
              <a:rPr lang="en-US" sz="1200" i="0" dirty="0">
                <a:effectLst/>
                <a:latin typeface="Arial (Body)"/>
                <a:ea typeface="Times New Roman" panose="02020603050405020304" pitchFamily="18" charset="0"/>
                <a:cs typeface="Arial" panose="020B0604020202020204" pitchFamily="34" charset="0"/>
              </a:rPr>
              <a:t> de </a:t>
            </a:r>
            <a:r>
              <a:rPr lang="en-US" sz="1200" i="0" dirty="0" err="1">
                <a:effectLst/>
                <a:latin typeface="Arial (Body)"/>
                <a:ea typeface="Times New Roman" panose="02020603050405020304" pitchFamily="18" charset="0"/>
                <a:cs typeface="Arial" panose="020B0604020202020204" pitchFamily="34" charset="0"/>
              </a:rPr>
              <a:t>comunicação</a:t>
            </a:r>
            <a:r>
              <a:rPr lang="en-US" sz="1200" i="0" dirty="0">
                <a:effectLst/>
                <a:latin typeface="Arial (Body)"/>
                <a:ea typeface="Times New Roman" panose="02020603050405020304" pitchFamily="18" charset="0"/>
                <a:cs typeface="Arial" panose="020B0604020202020204" pitchFamily="34" charset="0"/>
              </a:rPr>
              <a:t>?</a:t>
            </a:r>
          </a:p>
          <a:p>
            <a:pPr marL="171450" marR="0" indent="-171450">
              <a:lnSpc>
                <a:spcPct val="115000"/>
              </a:lnSpc>
              <a:spcBef>
                <a:spcPts val="1200"/>
              </a:spcBef>
              <a:spcAft>
                <a:spcPts val="600"/>
              </a:spcAft>
              <a:buFont typeface="Wingdings" panose="05000000000000000000" pitchFamily="2" charset="2"/>
              <a:buChar char="§"/>
            </a:pPr>
            <a:endParaRPr lang="en-US" sz="1200" b="1" i="0" u="sng" dirty="0">
              <a:effectLst/>
              <a:latin typeface="Arial (Body)"/>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n-US" sz="1200" b="1" u="sng" dirty="0" err="1">
                <a:effectLst/>
                <a:latin typeface="Arial (Body)"/>
                <a:ea typeface="Times New Roman" panose="02020603050405020304" pitchFamily="18" charset="0"/>
                <a:cs typeface="Arial" panose="020B0604020202020204" pitchFamily="34" charset="0"/>
              </a:rPr>
              <a:t>Reconhecer</a:t>
            </a:r>
            <a:r>
              <a:rPr lang="en-US" sz="1200" b="1" u="sng" dirty="0">
                <a:effectLst/>
                <a:latin typeface="Arial (Body)"/>
                <a:ea typeface="Times New Roman" panose="02020603050405020304" pitchFamily="18" charset="0"/>
                <a:cs typeface="Arial" panose="020B0604020202020204" pitchFamily="34" charset="0"/>
              </a:rPr>
              <a:t> </a:t>
            </a:r>
            <a:r>
              <a:rPr lang="en-US" sz="1200" dirty="0">
                <a:effectLst/>
                <a:latin typeface="Arial (Body)"/>
                <a:ea typeface="Times New Roman" panose="02020603050405020304" pitchFamily="18" charset="0"/>
                <a:cs typeface="Arial" panose="020B0604020202020204" pitchFamily="34" charset="0"/>
              </a:rPr>
              <a:t>a(s) </a:t>
            </a:r>
            <a:r>
              <a:rPr lang="en-US" sz="1200" dirty="0" err="1">
                <a:effectLst/>
                <a:latin typeface="Arial (Body)"/>
                <a:ea typeface="Times New Roman" panose="02020603050405020304" pitchFamily="18" charset="0"/>
                <a:cs typeface="Arial" panose="020B0604020202020204" pitchFamily="34" charset="0"/>
              </a:rPr>
              <a:t>resposta</a:t>
            </a:r>
            <a:r>
              <a:rPr lang="en-US" sz="1200" dirty="0">
                <a:effectLst/>
                <a:latin typeface="Arial (Body)"/>
                <a:ea typeface="Times New Roman" panose="02020603050405020304" pitchFamily="18" charset="0"/>
                <a:cs typeface="Arial" panose="020B0604020202020204" pitchFamily="34" charset="0"/>
              </a:rPr>
              <a:t>(s) </a:t>
            </a:r>
            <a:r>
              <a:rPr lang="en-US" sz="1200" b="1" i="0" dirty="0" err="1">
                <a:effectLst/>
                <a:latin typeface="Arial (Body)"/>
                <a:ea typeface="Times New Roman" panose="02020603050405020304" pitchFamily="18" charset="0"/>
                <a:cs typeface="Arial" panose="020B0604020202020204" pitchFamily="34" charset="0"/>
              </a:rPr>
              <a:t>Exemplos</a:t>
            </a:r>
            <a:r>
              <a:rPr lang="en-US" sz="1200" b="1" i="0" dirty="0">
                <a:effectLst/>
                <a:latin typeface="Arial (Body)"/>
                <a:ea typeface="Times New Roman" panose="02020603050405020304" pitchFamily="18" charset="0"/>
                <a:cs typeface="Arial" panose="020B0604020202020204" pitchFamily="34" charset="0"/>
              </a:rPr>
              <a:t> de </a:t>
            </a:r>
            <a:r>
              <a:rPr lang="en-US" sz="1200" b="1" i="0" dirty="0" err="1">
                <a:effectLst/>
                <a:latin typeface="Arial (Body)"/>
                <a:ea typeface="Times New Roman" panose="02020603050405020304" pitchFamily="18" charset="0"/>
                <a:cs typeface="Arial" panose="020B0604020202020204" pitchFamily="34" charset="0"/>
              </a:rPr>
              <a:t>respostas</a:t>
            </a:r>
            <a:r>
              <a:rPr lang="en-US" sz="1200" b="1" i="0" dirty="0">
                <a:effectLst/>
                <a:latin typeface="Arial (Body)"/>
                <a:ea typeface="Times New Roman" panose="02020603050405020304" pitchFamily="18" charset="0"/>
                <a:cs typeface="Arial" panose="020B0604020202020204" pitchFamily="34" charset="0"/>
              </a:rPr>
              <a:t>:</a:t>
            </a:r>
          </a:p>
          <a:p>
            <a:pPr marL="914400" marR="0" lvl="2" indent="-171450">
              <a:lnSpc>
                <a:spcPct val="115000"/>
              </a:lnSpc>
              <a:spcBef>
                <a:spcPts val="0"/>
              </a:spcBef>
              <a:spcAft>
                <a:spcPts val="0"/>
              </a:spcAft>
              <a:buFont typeface="Courier New" panose="02070309020205020404" pitchFamily="49" charset="0"/>
              <a:buChar char="o"/>
            </a:pPr>
            <a:r>
              <a:rPr lang="en-US" sz="1200" b="0" i="1" dirty="0">
                <a:effectLst/>
                <a:latin typeface="Arial (Body)"/>
                <a:ea typeface="Times New Roman" panose="02020603050405020304" pitchFamily="18" charset="0"/>
                <a:cs typeface="Arial" panose="020B0604020202020204" pitchFamily="34" charset="0"/>
              </a:rPr>
              <a:t>Falta de </a:t>
            </a:r>
            <a:r>
              <a:rPr lang="en-US" sz="1200" b="0" i="1" dirty="0" err="1">
                <a:effectLst/>
                <a:latin typeface="Arial (Body)"/>
                <a:ea typeface="Times New Roman" panose="02020603050405020304" pitchFamily="18" charset="0"/>
                <a:cs typeface="Arial" panose="020B0604020202020204" pitchFamily="34" charset="0"/>
              </a:rPr>
              <a:t>conhecimento</a:t>
            </a:r>
            <a:r>
              <a:rPr lang="en-US" sz="1200" b="0" i="1" dirty="0">
                <a:effectLst/>
                <a:latin typeface="Arial (Body)"/>
                <a:ea typeface="Times New Roman" panose="02020603050405020304" pitchFamily="18" charset="0"/>
                <a:cs typeface="Arial" panose="020B0604020202020204" pitchFamily="34" charset="0"/>
              </a:rPr>
              <a:t> dos </a:t>
            </a:r>
            <a:r>
              <a:rPr lang="en-US" sz="1200" b="0" i="1" dirty="0" err="1">
                <a:effectLst/>
                <a:latin typeface="Arial (Body)"/>
                <a:ea typeface="Times New Roman" panose="02020603050405020304" pitchFamily="18" charset="0"/>
                <a:cs typeface="Arial" panose="020B0604020202020204" pitchFamily="34" charset="0"/>
              </a:rPr>
              <a:t>requisitos</a:t>
            </a:r>
            <a:r>
              <a:rPr lang="en-US" sz="1200" b="0" i="1" dirty="0">
                <a:effectLst/>
                <a:latin typeface="Arial (Body)"/>
                <a:ea typeface="Times New Roman" panose="02020603050405020304" pitchFamily="18" charset="0"/>
                <a:cs typeface="Arial" panose="020B0604020202020204" pitchFamily="34" charset="0"/>
              </a:rPr>
              <a:t> de </a:t>
            </a:r>
            <a:r>
              <a:rPr lang="en-US" sz="1200" b="0" i="1" dirty="0" err="1">
                <a:effectLst/>
                <a:latin typeface="Arial (Body)"/>
                <a:ea typeface="Times New Roman" panose="02020603050405020304" pitchFamily="18" charset="0"/>
                <a:cs typeface="Arial" panose="020B0604020202020204" pitchFamily="34" charset="0"/>
              </a:rPr>
              <a:t>comunicação</a:t>
            </a:r>
            <a:endParaRPr lang="en-US" sz="1200" b="0" i="1" dirty="0">
              <a:effectLst/>
              <a:latin typeface="Arial (Body)"/>
              <a:ea typeface="Times New Roman" panose="02020603050405020304" pitchFamily="18" charset="0"/>
              <a:cs typeface="Arial" panose="020B0604020202020204" pitchFamily="34" charset="0"/>
            </a:endParaRPr>
          </a:p>
          <a:p>
            <a:pPr marL="914400" marR="0" lvl="2" indent="-171450">
              <a:lnSpc>
                <a:spcPct val="115000"/>
              </a:lnSpc>
              <a:spcBef>
                <a:spcPts val="0"/>
              </a:spcBef>
              <a:spcAft>
                <a:spcPts val="0"/>
              </a:spcAft>
              <a:buFont typeface="Courier New" panose="02070309020205020404" pitchFamily="49" charset="0"/>
              <a:buChar char="o"/>
            </a:pPr>
            <a:r>
              <a:rPr lang="en-US" sz="1200" b="0" i="1" dirty="0" err="1">
                <a:effectLst/>
                <a:latin typeface="Arial (Body)"/>
                <a:ea typeface="Times New Roman" panose="02020603050405020304" pitchFamily="18" charset="0"/>
                <a:cs typeface="Arial" panose="020B0604020202020204" pitchFamily="34" charset="0"/>
              </a:rPr>
              <a:t>Atitude</a:t>
            </a:r>
            <a:r>
              <a:rPr lang="en-US" sz="1200" b="0" i="1" dirty="0">
                <a:effectLst/>
                <a:latin typeface="Arial (Body)"/>
                <a:ea typeface="Times New Roman" panose="02020603050405020304" pitchFamily="18" charset="0"/>
                <a:cs typeface="Arial" panose="020B0604020202020204" pitchFamily="34" charset="0"/>
              </a:rPr>
              <a:t> </a:t>
            </a:r>
            <a:r>
              <a:rPr lang="en-US" sz="1200" b="0" i="1" dirty="0" err="1">
                <a:effectLst/>
                <a:latin typeface="Arial (Body)"/>
                <a:ea typeface="Times New Roman" panose="02020603050405020304" pitchFamily="18" charset="0"/>
                <a:cs typeface="Arial" panose="020B0604020202020204" pitchFamily="34" charset="0"/>
              </a:rPr>
              <a:t>negativa</a:t>
            </a:r>
            <a:r>
              <a:rPr lang="en-US" sz="1200" b="0" i="1" dirty="0">
                <a:effectLst/>
                <a:latin typeface="Arial (Body)"/>
                <a:ea typeface="Times New Roman" panose="02020603050405020304" pitchFamily="18" charset="0"/>
                <a:cs typeface="Arial" panose="020B0604020202020204" pitchFamily="34" charset="0"/>
              </a:rPr>
              <a:t> </a:t>
            </a:r>
            <a:r>
              <a:rPr lang="en-US" sz="1200" b="0" i="1" dirty="0" err="1">
                <a:effectLst/>
                <a:latin typeface="Arial (Body)"/>
                <a:ea typeface="Times New Roman" panose="02020603050405020304" pitchFamily="18" charset="0"/>
                <a:cs typeface="Arial" panose="020B0604020202020204" pitchFamily="34" charset="0"/>
              </a:rPr>
              <a:t>em</a:t>
            </a:r>
            <a:r>
              <a:rPr lang="en-US" sz="1200" b="0" i="1" dirty="0">
                <a:effectLst/>
                <a:latin typeface="Arial (Body)"/>
                <a:ea typeface="Times New Roman" panose="02020603050405020304" pitchFamily="18" charset="0"/>
                <a:cs typeface="Arial" panose="020B0604020202020204" pitchFamily="34" charset="0"/>
              </a:rPr>
              <a:t> </a:t>
            </a:r>
            <a:r>
              <a:rPr lang="en-US" sz="1200" b="0" i="1" dirty="0" err="1">
                <a:effectLst/>
                <a:latin typeface="Arial (Body)"/>
                <a:ea typeface="Times New Roman" panose="02020603050405020304" pitchFamily="18" charset="0"/>
                <a:cs typeface="Arial" panose="020B0604020202020204" pitchFamily="34" charset="0"/>
              </a:rPr>
              <a:t>relação</a:t>
            </a:r>
            <a:r>
              <a:rPr lang="en-US" sz="1200" b="0" i="1" dirty="0">
                <a:effectLst/>
                <a:latin typeface="Arial (Body)"/>
                <a:ea typeface="Times New Roman" panose="02020603050405020304" pitchFamily="18" charset="0"/>
                <a:cs typeface="Arial" panose="020B0604020202020204" pitchFamily="34" charset="0"/>
              </a:rPr>
              <a:t> </a:t>
            </a:r>
            <a:r>
              <a:rPr lang="en-US" sz="1200" b="0" i="1" dirty="0" err="1">
                <a:effectLst/>
                <a:latin typeface="Arial (Body)"/>
                <a:ea typeface="Times New Roman" panose="02020603050405020304" pitchFamily="18" charset="0"/>
                <a:cs typeface="Arial" panose="020B0604020202020204" pitchFamily="34" charset="0"/>
              </a:rPr>
              <a:t>aos</a:t>
            </a:r>
            <a:r>
              <a:rPr lang="en-US" sz="1200" b="0" i="1" dirty="0">
                <a:effectLst/>
                <a:latin typeface="Arial (Body)"/>
                <a:ea typeface="Times New Roman" panose="02020603050405020304" pitchFamily="18" charset="0"/>
                <a:cs typeface="Arial" panose="020B0604020202020204" pitchFamily="34" charset="0"/>
              </a:rPr>
              <a:t> </a:t>
            </a:r>
            <a:r>
              <a:rPr lang="en-US" sz="1200" b="0" i="1" dirty="0" err="1">
                <a:effectLst/>
                <a:latin typeface="Arial (Body)"/>
                <a:ea typeface="Times New Roman" panose="02020603050405020304" pitchFamily="18" charset="0"/>
                <a:cs typeface="Arial" panose="020B0604020202020204" pitchFamily="34" charset="0"/>
              </a:rPr>
              <a:t>relatórios</a:t>
            </a:r>
            <a:endParaRPr lang="en-US" sz="1200" b="0" i="1" dirty="0">
              <a:effectLst/>
              <a:latin typeface="Arial (Body)"/>
              <a:ea typeface="Times New Roman" panose="02020603050405020304" pitchFamily="18" charset="0"/>
              <a:cs typeface="Arial" panose="020B0604020202020204" pitchFamily="34" charset="0"/>
            </a:endParaRPr>
          </a:p>
          <a:p>
            <a:pPr marL="914400" marR="0" lvl="2" indent="-171450">
              <a:lnSpc>
                <a:spcPct val="115000"/>
              </a:lnSpc>
              <a:spcBef>
                <a:spcPts val="0"/>
              </a:spcBef>
              <a:spcAft>
                <a:spcPts val="0"/>
              </a:spcAft>
              <a:buFont typeface="Courier New" panose="02070309020205020404" pitchFamily="49" charset="0"/>
              <a:buChar char="o"/>
            </a:pPr>
            <a:r>
              <a:rPr lang="en-US" sz="1200" b="0" i="1" dirty="0">
                <a:effectLst/>
                <a:latin typeface="Arial (Body)"/>
                <a:ea typeface="Times New Roman" panose="02020603050405020304" pitchFamily="18" charset="0"/>
                <a:cs typeface="Arial" panose="020B0604020202020204" pitchFamily="34" charset="0"/>
              </a:rPr>
              <a:t>Falta de tempo </a:t>
            </a:r>
            <a:r>
              <a:rPr lang="en-US" sz="1200" b="0" i="1" dirty="0" err="1">
                <a:effectLst/>
                <a:latin typeface="Arial (Body)"/>
                <a:ea typeface="Times New Roman" panose="02020603050405020304" pitchFamily="18" charset="0"/>
                <a:cs typeface="Arial" panose="020B0604020202020204" pitchFamily="34" charset="0"/>
              </a:rPr>
              <a:t>ou</a:t>
            </a:r>
            <a:r>
              <a:rPr lang="en-US" sz="1200" b="0" i="1" dirty="0">
                <a:effectLst/>
                <a:latin typeface="Arial (Body)"/>
                <a:ea typeface="Times New Roman" panose="02020603050405020304" pitchFamily="18" charset="0"/>
                <a:cs typeface="Arial" panose="020B0604020202020204" pitchFamily="34" charset="0"/>
              </a:rPr>
              <a:t> </a:t>
            </a:r>
            <a:r>
              <a:rPr lang="en-US" sz="1200" b="0" i="1" dirty="0" err="1">
                <a:effectLst/>
                <a:latin typeface="Arial (Body)"/>
                <a:ea typeface="Times New Roman" panose="02020603050405020304" pitchFamily="18" charset="0"/>
                <a:cs typeface="Arial" panose="020B0604020202020204" pitchFamily="34" charset="0"/>
              </a:rPr>
              <a:t>demasiadas</a:t>
            </a:r>
            <a:r>
              <a:rPr lang="en-US" sz="1200" b="0" i="1" dirty="0">
                <a:effectLst/>
                <a:latin typeface="Arial (Body)"/>
                <a:ea typeface="Times New Roman" panose="02020603050405020304" pitchFamily="18" charset="0"/>
                <a:cs typeface="Arial" panose="020B0604020202020204" pitchFamily="34" charset="0"/>
              </a:rPr>
              <a:t> </a:t>
            </a:r>
            <a:r>
              <a:rPr lang="en-US" sz="1200" b="0" i="1" dirty="0" err="1">
                <a:effectLst/>
                <a:latin typeface="Arial (Body)"/>
                <a:ea typeface="Times New Roman" panose="02020603050405020304" pitchFamily="18" charset="0"/>
                <a:cs typeface="Arial" panose="020B0604020202020204" pitchFamily="34" charset="0"/>
              </a:rPr>
              <a:t>outras</a:t>
            </a:r>
            <a:r>
              <a:rPr lang="en-US" sz="1200" b="0" i="1" dirty="0">
                <a:effectLst/>
                <a:latin typeface="Arial (Body)"/>
                <a:ea typeface="Times New Roman" panose="02020603050405020304" pitchFamily="18" charset="0"/>
                <a:cs typeface="Arial" panose="020B0604020202020204" pitchFamily="34" charset="0"/>
              </a:rPr>
              <a:t> </a:t>
            </a:r>
            <a:r>
              <a:rPr lang="en-US" sz="1200" b="0" i="1" dirty="0" err="1">
                <a:effectLst/>
                <a:latin typeface="Arial (Body)"/>
                <a:ea typeface="Times New Roman" panose="02020603050405020304" pitchFamily="18" charset="0"/>
                <a:cs typeface="Arial" panose="020B0604020202020204" pitchFamily="34" charset="0"/>
              </a:rPr>
              <a:t>responsabilidades</a:t>
            </a:r>
            <a:endParaRPr lang="en-US" b="0" i="1" dirty="0">
              <a:latin typeface="Arial (Body)"/>
              <a:cs typeface="Arial" panose="020B0604020202020204" pitchFamily="34" charset="0"/>
            </a:endParaRPr>
          </a:p>
          <a:p>
            <a:pPr marL="171450" marR="0" lvl="0" indent="-171450" algn="l" defTabSz="914400" rtl="0" eaLnBrk="1" fontAlgn="auto" latinLnBrk="0" hangingPunct="1">
              <a:lnSpc>
                <a:spcPct val="115000"/>
              </a:lnSpc>
              <a:spcBef>
                <a:spcPts val="0"/>
              </a:spcBef>
              <a:spcAft>
                <a:spcPts val="600"/>
              </a:spcAft>
              <a:buClrTx/>
              <a:buSzTx/>
              <a:buFont typeface="Wingdings" panose="05000000000000000000" pitchFamily="2" charset="2"/>
              <a:buChar char="§"/>
              <a:tabLst/>
              <a:defRPr/>
            </a:pPr>
            <a:r>
              <a:rPr lang="en-US" sz="1200" b="1" i="0" dirty="0">
                <a:latin typeface="Arial (Body)"/>
                <a:ea typeface="Times New Roman"/>
                <a:cs typeface="Arial" panose="020B0604020202020204" pitchFamily="34" charset="0"/>
                <a:sym typeface="Times New Roman"/>
              </a:rPr>
              <a:t>&lt;CLICAR&gt; </a:t>
            </a:r>
            <a:endParaRPr lang="en-US" b="1" i="0" dirty="0">
              <a:latin typeface="Arial (Body)"/>
              <a:cs typeface="Arial" panose="020B0604020202020204" pitchFamily="34" charset="0"/>
            </a:endParaRPr>
          </a:p>
          <a:p>
            <a:pPr marL="0" marR="0" lvl="0" indent="0" algn="l" defTabSz="914400" rtl="0" eaLnBrk="1" fontAlgn="auto" latinLnBrk="0" hangingPunct="1">
              <a:lnSpc>
                <a:spcPct val="115000"/>
              </a:lnSpc>
              <a:spcBef>
                <a:spcPts val="0"/>
              </a:spcBef>
              <a:spcAft>
                <a:spcPts val="600"/>
              </a:spcAft>
              <a:buClrTx/>
              <a:buSzTx/>
              <a:buFont typeface="Wingdings" panose="05000000000000000000" pitchFamily="2" charset="2"/>
              <a:buNone/>
              <a:tabLst/>
              <a:defRPr/>
            </a:pPr>
            <a:endParaRPr lang="en-US" sz="1200" i="0" dirty="0">
              <a:effectLst/>
              <a:latin typeface="Arial (Body)"/>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n-US" sz="1200" b="1" i="0" u="sng" dirty="0" err="1">
                <a:effectLst/>
                <a:latin typeface="Arial (Body)"/>
                <a:cs typeface="Arial" panose="020B0604020202020204" pitchFamily="34" charset="0"/>
              </a:rPr>
              <a:t>Perguntar</a:t>
            </a:r>
            <a:r>
              <a:rPr lang="en-US" sz="1200" b="1" i="0" u="sng" dirty="0">
                <a:effectLst/>
                <a:latin typeface="Arial (Body)"/>
                <a:cs typeface="Arial" panose="020B0604020202020204" pitchFamily="34" charset="0"/>
              </a:rPr>
              <a:t>:</a:t>
            </a:r>
            <a:r>
              <a:rPr lang="en-US" sz="1200" b="1" i="0" u="none" dirty="0">
                <a:effectLst/>
                <a:latin typeface="Arial (Body)"/>
                <a:cs typeface="Arial" panose="020B0604020202020204" pitchFamily="34" charset="0"/>
              </a:rPr>
              <a:t> </a:t>
            </a:r>
            <a:r>
              <a:rPr lang="en-US" sz="1200" i="0" dirty="0">
                <a:effectLst/>
                <a:latin typeface="Arial (Body)"/>
                <a:ea typeface="Times New Roman" panose="02020603050405020304" pitchFamily="18" charset="0"/>
                <a:cs typeface="Arial" panose="020B0604020202020204" pitchFamily="34" charset="0"/>
              </a:rPr>
              <a:t>Quais </a:t>
            </a:r>
            <a:r>
              <a:rPr lang="en-US" sz="1200" i="0" dirty="0" err="1">
                <a:effectLst/>
                <a:latin typeface="Arial (Body)"/>
                <a:ea typeface="Times New Roman" panose="02020603050405020304" pitchFamily="18" charset="0"/>
                <a:cs typeface="Arial" panose="020B0604020202020204" pitchFamily="34" charset="0"/>
              </a:rPr>
              <a:t>são</a:t>
            </a:r>
            <a:r>
              <a:rPr lang="en-US" sz="1200" i="0" dirty="0">
                <a:effectLst/>
                <a:latin typeface="Arial (Body)"/>
                <a:ea typeface="Times New Roman" panose="02020603050405020304" pitchFamily="18" charset="0"/>
                <a:cs typeface="Arial" panose="020B0604020202020204" pitchFamily="34" charset="0"/>
              </a:rPr>
              <a:t> as </a:t>
            </a:r>
            <a:r>
              <a:rPr lang="en-US" sz="1200" i="0" dirty="0" err="1">
                <a:effectLst/>
                <a:latin typeface="Arial (Body)"/>
                <a:ea typeface="Times New Roman" panose="02020603050405020304" pitchFamily="18" charset="0"/>
                <a:cs typeface="Arial" panose="020B0604020202020204" pitchFamily="34" charset="0"/>
              </a:rPr>
              <a:t>consequências</a:t>
            </a:r>
            <a:r>
              <a:rPr lang="en-US" sz="1200" i="0" dirty="0">
                <a:effectLst/>
                <a:latin typeface="Arial (Body)"/>
                <a:ea typeface="Times New Roman" panose="02020603050405020304" pitchFamily="18" charset="0"/>
                <a:cs typeface="Arial" panose="020B0604020202020204" pitchFamily="34" charset="0"/>
              </a:rPr>
              <a:t> da </a:t>
            </a:r>
            <a:r>
              <a:rPr lang="en-US" sz="1200" i="0" dirty="0" err="1">
                <a:effectLst/>
                <a:latin typeface="Arial (Body)"/>
                <a:ea typeface="Times New Roman" panose="02020603050405020304" pitchFamily="18" charset="0"/>
                <a:cs typeface="Arial" panose="020B0604020202020204" pitchFamily="34" charset="0"/>
              </a:rPr>
              <a:t>falta</a:t>
            </a:r>
            <a:r>
              <a:rPr lang="en-US" sz="1200" i="0" dirty="0">
                <a:effectLst/>
                <a:latin typeface="Arial (Body)"/>
                <a:ea typeface="Times New Roman" panose="02020603050405020304" pitchFamily="18" charset="0"/>
                <a:cs typeface="Arial" panose="020B0604020202020204" pitchFamily="34" charset="0"/>
              </a:rPr>
              <a:t> de </a:t>
            </a:r>
            <a:r>
              <a:rPr lang="en-US" sz="1200" i="0" dirty="0" err="1">
                <a:effectLst/>
                <a:latin typeface="Arial (Body)"/>
                <a:ea typeface="Times New Roman" panose="02020603050405020304" pitchFamily="18" charset="0"/>
                <a:cs typeface="Arial" panose="020B0604020202020204" pitchFamily="34" charset="0"/>
              </a:rPr>
              <a:t>comunicação</a:t>
            </a:r>
            <a:r>
              <a:rPr lang="en-US" sz="1200" i="0" dirty="0">
                <a:effectLst/>
                <a:latin typeface="Arial (Body)"/>
                <a:ea typeface="Times New Roman" panose="02020603050405020304" pitchFamily="18" charset="0"/>
                <a:cs typeface="Arial" panose="020B0604020202020204" pitchFamily="34" charset="0"/>
              </a:rPr>
              <a:t>? </a:t>
            </a:r>
          </a:p>
          <a:p>
            <a:pPr marL="171450" marR="0" indent="-171450">
              <a:lnSpc>
                <a:spcPct val="115000"/>
              </a:lnSpc>
              <a:spcBef>
                <a:spcPts val="0"/>
              </a:spcBef>
              <a:spcAft>
                <a:spcPts val="600"/>
              </a:spcAft>
              <a:buFont typeface="Wingdings" panose="05000000000000000000" pitchFamily="2" charset="2"/>
              <a:buChar char="§"/>
            </a:pPr>
            <a:endParaRPr lang="en-US" sz="1200" b="0" i="0" u="none" dirty="0">
              <a:effectLst/>
              <a:latin typeface="Arial (Body)"/>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n-US" sz="1200" b="1" i="0" u="sng" dirty="0" err="1">
                <a:effectLst/>
                <a:latin typeface="Arial (Body)"/>
                <a:ea typeface="Times New Roman" panose="02020603050405020304" pitchFamily="18" charset="0"/>
                <a:cs typeface="Arial" panose="020B0604020202020204" pitchFamily="34" charset="0"/>
              </a:rPr>
              <a:t>Facilite</a:t>
            </a:r>
            <a:r>
              <a:rPr lang="en-US" sz="1200" b="1" i="0" u="none" dirty="0">
                <a:effectLst/>
                <a:latin typeface="Arial (Body)"/>
                <a:ea typeface="Times New Roman" panose="02020603050405020304" pitchFamily="18" charset="0"/>
                <a:cs typeface="Arial" panose="020B0604020202020204" pitchFamily="34" charset="0"/>
              </a:rPr>
              <a:t> </a:t>
            </a:r>
            <a:r>
              <a:rPr lang="en-US" sz="1200" b="0" i="0" u="none" dirty="0">
                <a:effectLst/>
                <a:latin typeface="Arial (Body)"/>
                <a:ea typeface="Times New Roman" panose="02020603050405020304" pitchFamily="18" charset="0"/>
                <a:cs typeface="Arial" panose="020B0604020202020204" pitchFamily="34" charset="0"/>
              </a:rPr>
              <a:t>o debate </a:t>
            </a:r>
            <a:r>
              <a:rPr lang="en-US" sz="1200" b="0" i="0" u="none" dirty="0" err="1">
                <a:effectLst/>
                <a:latin typeface="Arial (Body)"/>
                <a:ea typeface="Times New Roman" panose="02020603050405020304" pitchFamily="18" charset="0"/>
                <a:cs typeface="Arial" panose="020B0604020202020204" pitchFamily="34" charset="0"/>
              </a:rPr>
              <a:t>sobre</a:t>
            </a:r>
            <a:r>
              <a:rPr lang="en-US" sz="1200" b="0" i="0" u="none" dirty="0">
                <a:effectLst/>
                <a:latin typeface="Arial (Body)"/>
                <a:ea typeface="Times New Roman" panose="02020603050405020304" pitchFamily="18" charset="0"/>
                <a:cs typeface="Arial" panose="020B0604020202020204" pitchFamily="34" charset="0"/>
              </a:rPr>
              <a:t> </a:t>
            </a:r>
            <a:r>
              <a:rPr lang="en-US" sz="1200" b="0" i="0" u="none" dirty="0" err="1">
                <a:effectLst/>
                <a:latin typeface="Arial (Body)"/>
                <a:ea typeface="Times New Roman" panose="02020603050405020304" pitchFamily="18" charset="0"/>
                <a:cs typeface="Arial" panose="020B0604020202020204" pitchFamily="34" charset="0"/>
              </a:rPr>
              <a:t>estas</a:t>
            </a:r>
            <a:r>
              <a:rPr lang="en-US" sz="1200" b="0" i="0" u="none" dirty="0">
                <a:effectLst/>
                <a:latin typeface="Arial (Body)"/>
                <a:ea typeface="Times New Roman" panose="02020603050405020304" pitchFamily="18" charset="0"/>
                <a:cs typeface="Arial" panose="020B0604020202020204" pitchFamily="34" charset="0"/>
              </a:rPr>
              <a:t> </a:t>
            </a:r>
            <a:r>
              <a:rPr lang="en-US" sz="1200" b="0" i="0" u="none" dirty="0" err="1">
                <a:effectLst/>
                <a:latin typeface="Arial (Body)"/>
                <a:ea typeface="Times New Roman" panose="02020603050405020304" pitchFamily="18" charset="0"/>
                <a:cs typeface="Arial" panose="020B0604020202020204" pitchFamily="34" charset="0"/>
              </a:rPr>
              <a:t>consequências</a:t>
            </a:r>
            <a:r>
              <a:rPr lang="en-US" sz="1200" b="0" i="0" u="none" dirty="0">
                <a:effectLst/>
                <a:latin typeface="Arial (Body)"/>
                <a:ea typeface="Times New Roman" panose="02020603050405020304" pitchFamily="18" charset="0"/>
                <a:cs typeface="Arial" panose="020B0604020202020204" pitchFamily="34" charset="0"/>
              </a:rPr>
              <a:t>:</a:t>
            </a:r>
          </a:p>
          <a:p>
            <a:pPr marL="914400" marR="0" lvl="2" indent="-171450">
              <a:lnSpc>
                <a:spcPct val="115000"/>
              </a:lnSpc>
              <a:spcBef>
                <a:spcPts val="0"/>
              </a:spcBef>
              <a:spcAft>
                <a:spcPts val="0"/>
              </a:spcAft>
              <a:buFont typeface="Courier New" panose="02070309020205020404" pitchFamily="49" charset="0"/>
              <a:buChar char="o"/>
              <a:tabLst>
                <a:tab pos="685800" algn="l"/>
              </a:tabLst>
            </a:pPr>
            <a:r>
              <a:rPr lang="en-US" sz="1200" i="0" dirty="0" err="1">
                <a:effectLst/>
                <a:latin typeface="Arial (Body)"/>
                <a:ea typeface="Times New Roman" panose="02020603050405020304" pitchFamily="18" charset="0"/>
                <a:cs typeface="Arial" panose="020B0604020202020204" pitchFamily="34" charset="0"/>
              </a:rPr>
              <a:t>Imagem</a:t>
            </a:r>
            <a:r>
              <a:rPr lang="en-US" sz="1200" i="0" dirty="0">
                <a:effectLst/>
                <a:latin typeface="Arial (Body)"/>
                <a:ea typeface="Times New Roman" panose="02020603050405020304" pitchFamily="18" charset="0"/>
                <a:cs typeface="Arial" panose="020B0604020202020204" pitchFamily="34" charset="0"/>
              </a:rPr>
              <a:t> </a:t>
            </a:r>
            <a:r>
              <a:rPr lang="en-US" sz="1200" i="0" dirty="0" err="1">
                <a:effectLst/>
                <a:latin typeface="Arial (Body)"/>
                <a:ea typeface="Times New Roman" panose="02020603050405020304" pitchFamily="18" charset="0"/>
                <a:cs typeface="Arial" panose="020B0604020202020204" pitchFamily="34" charset="0"/>
              </a:rPr>
              <a:t>imprecisa</a:t>
            </a:r>
            <a:r>
              <a:rPr lang="en-US" sz="1200" i="0" dirty="0">
                <a:effectLst/>
                <a:latin typeface="Arial (Body)"/>
                <a:ea typeface="Times New Roman" panose="02020603050405020304" pitchFamily="18" charset="0"/>
                <a:cs typeface="Arial" panose="020B0604020202020204" pitchFamily="34" charset="0"/>
              </a:rPr>
              <a:t> do peso das </a:t>
            </a:r>
            <a:r>
              <a:rPr lang="en-US" sz="1200" i="0" dirty="0" err="1">
                <a:effectLst/>
                <a:latin typeface="Arial (Body)"/>
                <a:ea typeface="Times New Roman" panose="02020603050405020304" pitchFamily="18" charset="0"/>
                <a:cs typeface="Arial" panose="020B0604020202020204" pitchFamily="34" charset="0"/>
              </a:rPr>
              <a:t>doenças</a:t>
            </a:r>
            <a:r>
              <a:rPr lang="en-US" sz="1200" i="0" dirty="0">
                <a:effectLst/>
                <a:latin typeface="Arial (Body)"/>
                <a:ea typeface="Times New Roman" panose="02020603050405020304" pitchFamily="18" charset="0"/>
                <a:cs typeface="Arial" panose="020B0604020202020204" pitchFamily="34" charset="0"/>
              </a:rPr>
              <a:t> </a:t>
            </a:r>
            <a:r>
              <a:rPr lang="en-US" sz="1200" i="0" dirty="0" err="1">
                <a:effectLst/>
                <a:latin typeface="Arial (Body)"/>
                <a:ea typeface="Times New Roman" panose="02020603050405020304" pitchFamily="18" charset="0"/>
                <a:cs typeface="Arial" panose="020B0604020202020204" pitchFamily="34" charset="0"/>
              </a:rPr>
              <a:t>ou</a:t>
            </a:r>
            <a:r>
              <a:rPr lang="en-US" sz="1200" i="0" dirty="0">
                <a:effectLst/>
                <a:latin typeface="Arial (Body)"/>
                <a:ea typeface="Times New Roman" panose="02020603050405020304" pitchFamily="18" charset="0"/>
                <a:cs typeface="Arial" panose="020B0604020202020204" pitchFamily="34" charset="0"/>
              </a:rPr>
              <a:t> das </a:t>
            </a:r>
            <a:r>
              <a:rPr lang="en-US" sz="1200" i="0" dirty="0" err="1">
                <a:effectLst/>
                <a:latin typeface="Arial (Body)"/>
                <a:ea typeface="Times New Roman" panose="02020603050405020304" pitchFamily="18" charset="0"/>
                <a:cs typeface="Arial" panose="020B0604020202020204" pitchFamily="34" charset="0"/>
              </a:rPr>
              <a:t>doenças</a:t>
            </a:r>
            <a:r>
              <a:rPr lang="en-US" sz="1200" i="0" dirty="0">
                <a:effectLst/>
                <a:latin typeface="Arial (Body)"/>
                <a:ea typeface="Times New Roman" panose="02020603050405020304" pitchFamily="18" charset="0"/>
                <a:cs typeface="Arial" panose="020B0604020202020204" pitchFamily="34" charset="0"/>
              </a:rPr>
              <a:t> </a:t>
            </a:r>
            <a:r>
              <a:rPr lang="en-US" sz="1200" i="0" dirty="0" err="1">
                <a:effectLst/>
                <a:latin typeface="Arial (Body)"/>
                <a:ea typeface="Times New Roman" panose="02020603050405020304" pitchFamily="18" charset="0"/>
                <a:cs typeface="Arial" panose="020B0604020202020204" pitchFamily="34" charset="0"/>
              </a:rPr>
              <a:t>mais</a:t>
            </a:r>
            <a:r>
              <a:rPr lang="en-US" sz="1200" i="0" dirty="0">
                <a:effectLst/>
                <a:latin typeface="Arial (Body)"/>
                <a:ea typeface="Times New Roman" panose="02020603050405020304" pitchFamily="18" charset="0"/>
                <a:cs typeface="Arial" panose="020B0604020202020204" pitchFamily="34" charset="0"/>
              </a:rPr>
              <a:t> </a:t>
            </a:r>
            <a:r>
              <a:rPr lang="en-US" sz="1200" i="0" dirty="0" err="1">
                <a:effectLst/>
                <a:latin typeface="Arial (Body)"/>
                <a:ea typeface="Times New Roman" panose="02020603050405020304" pitchFamily="18" charset="0"/>
                <a:cs typeface="Arial" panose="020B0604020202020204" pitchFamily="34" charset="0"/>
              </a:rPr>
              <a:t>comuns</a:t>
            </a:r>
            <a:endParaRPr lang="en-US" sz="1200" i="0" dirty="0">
              <a:effectLst/>
              <a:latin typeface="Arial (Body)"/>
              <a:ea typeface="Times New Roman" panose="02020603050405020304" pitchFamily="18" charset="0"/>
              <a:cs typeface="Arial" panose="020B0604020202020204" pitchFamily="34" charset="0"/>
            </a:endParaRPr>
          </a:p>
          <a:p>
            <a:pPr marL="914400" marR="0" lvl="2" indent="-171450">
              <a:lnSpc>
                <a:spcPct val="115000"/>
              </a:lnSpc>
              <a:spcBef>
                <a:spcPts val="0"/>
              </a:spcBef>
              <a:spcAft>
                <a:spcPts val="0"/>
              </a:spcAft>
              <a:buFont typeface="Courier New" panose="02070309020205020404" pitchFamily="49" charset="0"/>
              <a:buChar char="o"/>
              <a:tabLst>
                <a:tab pos="685800" algn="l"/>
              </a:tabLst>
            </a:pPr>
            <a:r>
              <a:rPr lang="en-US" sz="1200" i="0" dirty="0" err="1">
                <a:effectLst/>
                <a:latin typeface="Arial (Body)"/>
                <a:ea typeface="Times New Roman" panose="02020603050405020304" pitchFamily="18" charset="0"/>
                <a:cs typeface="Arial" panose="020B0604020202020204" pitchFamily="34" charset="0"/>
              </a:rPr>
              <a:t>Decisões</a:t>
            </a:r>
            <a:r>
              <a:rPr lang="en-US" sz="1200" i="0" dirty="0">
                <a:effectLst/>
                <a:latin typeface="Arial (Body)"/>
                <a:ea typeface="Times New Roman" panose="02020603050405020304" pitchFamily="18" charset="0"/>
                <a:cs typeface="Arial" panose="020B0604020202020204" pitchFamily="34" charset="0"/>
              </a:rPr>
              <a:t> </a:t>
            </a:r>
            <a:r>
              <a:rPr lang="en-US" sz="1200" i="0" dirty="0" err="1">
                <a:effectLst/>
                <a:latin typeface="Arial (Body)"/>
                <a:ea typeface="Times New Roman" panose="02020603050405020304" pitchFamily="18" charset="0"/>
                <a:cs typeface="Arial" panose="020B0604020202020204" pitchFamily="34" charset="0"/>
              </a:rPr>
              <a:t>erradas</a:t>
            </a:r>
            <a:r>
              <a:rPr lang="en-US" sz="1200" i="0" dirty="0">
                <a:effectLst/>
                <a:latin typeface="Arial (Body)"/>
                <a:ea typeface="Times New Roman" panose="02020603050405020304" pitchFamily="18" charset="0"/>
                <a:cs typeface="Arial" panose="020B0604020202020204" pitchFamily="34" charset="0"/>
              </a:rPr>
              <a:t> </a:t>
            </a:r>
            <a:r>
              <a:rPr lang="en-US" sz="1200" i="0" dirty="0" err="1">
                <a:effectLst/>
                <a:latin typeface="Arial (Body)"/>
                <a:ea typeface="Times New Roman" panose="02020603050405020304" pitchFamily="18" charset="0"/>
                <a:cs typeface="Arial" panose="020B0604020202020204" pitchFamily="34" charset="0"/>
              </a:rPr>
              <a:t>devido</a:t>
            </a:r>
            <a:r>
              <a:rPr lang="en-US" sz="1200" i="0" dirty="0">
                <a:effectLst/>
                <a:latin typeface="Arial (Body)"/>
                <a:ea typeface="Times New Roman" panose="02020603050405020304" pitchFamily="18" charset="0"/>
                <a:cs typeface="Arial" panose="020B0604020202020204" pitchFamily="34" charset="0"/>
              </a:rPr>
              <a:t> à </a:t>
            </a:r>
            <a:r>
              <a:rPr lang="en-US" sz="1200" i="0" dirty="0" err="1">
                <a:effectLst/>
                <a:latin typeface="Arial (Body)"/>
                <a:ea typeface="Times New Roman" panose="02020603050405020304" pitchFamily="18" charset="0"/>
                <a:cs typeface="Arial" panose="020B0604020202020204" pitchFamily="34" charset="0"/>
              </a:rPr>
              <a:t>falta</a:t>
            </a:r>
            <a:r>
              <a:rPr lang="en-US" sz="1200" i="0" dirty="0">
                <a:effectLst/>
                <a:latin typeface="Arial (Body)"/>
                <a:ea typeface="Times New Roman" panose="02020603050405020304" pitchFamily="18" charset="0"/>
                <a:cs typeface="Arial" panose="020B0604020202020204" pitchFamily="34" charset="0"/>
              </a:rPr>
              <a:t> de </a:t>
            </a:r>
            <a:r>
              <a:rPr lang="en-US" sz="1200" i="0" dirty="0" err="1">
                <a:effectLst/>
                <a:latin typeface="Arial (Body)"/>
                <a:ea typeface="Times New Roman" panose="02020603050405020304" pitchFamily="18" charset="0"/>
                <a:cs typeface="Arial" panose="020B0604020202020204" pitchFamily="34" charset="0"/>
              </a:rPr>
              <a:t>informação</a:t>
            </a:r>
            <a:r>
              <a:rPr lang="en-US" sz="1200" i="0" dirty="0">
                <a:effectLst/>
                <a:latin typeface="Arial (Body)"/>
                <a:ea typeface="Times New Roman" panose="02020603050405020304" pitchFamily="18" charset="0"/>
                <a:cs typeface="Arial" panose="020B0604020202020204" pitchFamily="34" charset="0"/>
              </a:rPr>
              <a:t> </a:t>
            </a:r>
            <a:r>
              <a:rPr lang="en-US" sz="1200" i="0" dirty="0" err="1">
                <a:effectLst/>
                <a:latin typeface="Arial (Body)"/>
                <a:ea typeface="Times New Roman" panose="02020603050405020304" pitchFamily="18" charset="0"/>
                <a:cs typeface="Arial" panose="020B0604020202020204" pitchFamily="34" charset="0"/>
              </a:rPr>
              <a:t>ou</a:t>
            </a:r>
            <a:r>
              <a:rPr lang="en-US" sz="1200" i="0" dirty="0">
                <a:effectLst/>
                <a:latin typeface="Arial (Body)"/>
                <a:ea typeface="Times New Roman" panose="02020603050405020304" pitchFamily="18" charset="0"/>
                <a:cs typeface="Arial" panose="020B0604020202020204" pitchFamily="34" charset="0"/>
              </a:rPr>
              <a:t> a </a:t>
            </a:r>
            <a:r>
              <a:rPr lang="en-US" sz="1200" i="0" dirty="0" err="1">
                <a:effectLst/>
                <a:latin typeface="Arial (Body)"/>
                <a:ea typeface="Times New Roman" panose="02020603050405020304" pitchFamily="18" charset="0"/>
                <a:cs typeface="Arial" panose="020B0604020202020204" pitchFamily="34" charset="0"/>
              </a:rPr>
              <a:t>informação</a:t>
            </a:r>
            <a:r>
              <a:rPr lang="en-US" sz="1200" i="0" dirty="0">
                <a:effectLst/>
                <a:latin typeface="Arial (Body)"/>
                <a:ea typeface="Times New Roman" panose="02020603050405020304" pitchFamily="18" charset="0"/>
                <a:cs typeface="Arial" panose="020B0604020202020204" pitchFamily="34" charset="0"/>
              </a:rPr>
              <a:t> </a:t>
            </a:r>
            <a:r>
              <a:rPr lang="en-US" sz="1200" i="0" dirty="0" err="1">
                <a:effectLst/>
                <a:latin typeface="Arial (Body)"/>
                <a:ea typeface="Times New Roman" panose="02020603050405020304" pitchFamily="18" charset="0"/>
                <a:cs typeface="Arial" panose="020B0604020202020204" pitchFamily="34" charset="0"/>
              </a:rPr>
              <a:t>não</a:t>
            </a:r>
            <a:r>
              <a:rPr lang="en-US" sz="1200" i="0" dirty="0">
                <a:effectLst/>
                <a:latin typeface="Arial (Body)"/>
                <a:ea typeface="Times New Roman" panose="02020603050405020304" pitchFamily="18" charset="0"/>
                <a:cs typeface="Arial" panose="020B0604020202020204" pitchFamily="34" charset="0"/>
              </a:rPr>
              <a:t> </a:t>
            </a:r>
            <a:r>
              <a:rPr lang="en-US" sz="1200" i="0" dirty="0" err="1">
                <a:effectLst/>
                <a:latin typeface="Arial (Body)"/>
                <a:ea typeface="Times New Roman" panose="02020603050405020304" pitchFamily="18" charset="0"/>
                <a:cs typeface="Arial" panose="020B0604020202020204" pitchFamily="34" charset="0"/>
              </a:rPr>
              <a:t>representativa</a:t>
            </a:r>
            <a:endParaRPr lang="en-US" sz="1200" i="0" dirty="0">
              <a:effectLst/>
              <a:latin typeface="Arial (Body)"/>
              <a:ea typeface="Times New Roman" panose="02020603050405020304" pitchFamily="18" charset="0"/>
              <a:cs typeface="Arial" panose="020B0604020202020204" pitchFamily="34" charset="0"/>
            </a:endParaRPr>
          </a:p>
          <a:p>
            <a:pPr marL="914400" marR="0" lvl="2" indent="-171450">
              <a:lnSpc>
                <a:spcPct val="115000"/>
              </a:lnSpc>
              <a:spcBef>
                <a:spcPts val="0"/>
              </a:spcBef>
              <a:spcAft>
                <a:spcPts val="0"/>
              </a:spcAft>
              <a:buFont typeface="Courier New" panose="02070309020205020404" pitchFamily="49" charset="0"/>
              <a:buChar char="o"/>
              <a:tabLst>
                <a:tab pos="685800" algn="l"/>
              </a:tabLst>
            </a:pPr>
            <a:r>
              <a:rPr lang="en-US" sz="1200" i="0" dirty="0" err="1">
                <a:effectLst/>
                <a:latin typeface="Arial (Body)"/>
                <a:ea typeface="Times New Roman" panose="02020603050405020304" pitchFamily="18" charset="0"/>
                <a:cs typeface="Arial" panose="020B0604020202020204" pitchFamily="34" charset="0"/>
              </a:rPr>
              <a:t>Menos</a:t>
            </a:r>
            <a:r>
              <a:rPr lang="en-US" sz="1200" i="0" dirty="0">
                <a:effectLst/>
                <a:latin typeface="Arial (Body)"/>
                <a:ea typeface="Times New Roman" panose="02020603050405020304" pitchFamily="18" charset="0"/>
                <a:cs typeface="Arial" panose="020B0604020202020204" pitchFamily="34" charset="0"/>
              </a:rPr>
              <a:t> </a:t>
            </a:r>
            <a:r>
              <a:rPr lang="en-US" sz="1200" i="0" dirty="0" err="1">
                <a:effectLst/>
                <a:latin typeface="Arial (Body)"/>
                <a:ea typeface="Times New Roman" panose="02020603050405020304" pitchFamily="18" charset="0"/>
                <a:cs typeface="Arial" panose="020B0604020202020204" pitchFamily="34" charset="0"/>
              </a:rPr>
              <a:t>recursos</a:t>
            </a:r>
            <a:r>
              <a:rPr lang="en-US" sz="1200" i="0" dirty="0">
                <a:effectLst/>
                <a:latin typeface="Arial (Body)"/>
                <a:ea typeface="Times New Roman" panose="02020603050405020304" pitchFamily="18" charset="0"/>
                <a:cs typeface="Arial" panose="020B0604020202020204" pitchFamily="34" charset="0"/>
              </a:rPr>
              <a:t> </a:t>
            </a:r>
            <a:r>
              <a:rPr lang="en-US" sz="1200" i="0" dirty="0" err="1">
                <a:effectLst/>
                <a:latin typeface="Arial (Body)"/>
                <a:ea typeface="Times New Roman" panose="02020603050405020304" pitchFamily="18" charset="0"/>
                <a:cs typeface="Arial" panose="020B0604020202020204" pitchFamily="34" charset="0"/>
              </a:rPr>
              <a:t>porque</a:t>
            </a:r>
            <a:r>
              <a:rPr lang="en-US" sz="1200" i="0" dirty="0">
                <a:effectLst/>
                <a:latin typeface="Arial (Body)"/>
                <a:ea typeface="Times New Roman" panose="02020603050405020304" pitchFamily="18" charset="0"/>
                <a:cs typeface="Arial" panose="020B0604020202020204" pitchFamily="34" charset="0"/>
              </a:rPr>
              <a:t> o </a:t>
            </a:r>
            <a:r>
              <a:rPr lang="en-US" sz="1200" i="0" dirty="0" err="1">
                <a:effectLst/>
                <a:latin typeface="Arial (Body)"/>
                <a:ea typeface="Times New Roman" panose="02020603050405020304" pitchFamily="18" charset="0"/>
                <a:cs typeface="Arial" panose="020B0604020202020204" pitchFamily="34" charset="0"/>
              </a:rPr>
              <a:t>Ministério</a:t>
            </a:r>
            <a:r>
              <a:rPr lang="en-US" sz="1200" i="0" dirty="0">
                <a:effectLst/>
                <a:latin typeface="Arial (Body)"/>
                <a:ea typeface="Times New Roman" panose="02020603050405020304" pitchFamily="18" charset="0"/>
                <a:cs typeface="Arial" panose="020B0604020202020204" pitchFamily="34" charset="0"/>
              </a:rPr>
              <a:t> da </a:t>
            </a:r>
            <a:r>
              <a:rPr lang="en-US" sz="1200" i="0" dirty="0" err="1">
                <a:effectLst/>
                <a:latin typeface="Arial (Body)"/>
                <a:ea typeface="Times New Roman" panose="02020603050405020304" pitchFamily="18" charset="0"/>
                <a:cs typeface="Arial" panose="020B0604020202020204" pitchFamily="34" charset="0"/>
              </a:rPr>
              <a:t>Saúde</a:t>
            </a:r>
            <a:r>
              <a:rPr lang="en-US" sz="1200" i="0" dirty="0">
                <a:effectLst/>
                <a:latin typeface="Arial (Body)"/>
                <a:ea typeface="Times New Roman" panose="02020603050405020304" pitchFamily="18" charset="0"/>
                <a:cs typeface="Arial" panose="020B0604020202020204" pitchFamily="34" charset="0"/>
              </a:rPr>
              <a:t> </a:t>
            </a:r>
            <a:r>
              <a:rPr lang="en-US" sz="1200" i="0" dirty="0" err="1">
                <a:effectLst/>
                <a:latin typeface="Arial (Body)"/>
                <a:ea typeface="Times New Roman" panose="02020603050405020304" pitchFamily="18" charset="0"/>
                <a:cs typeface="Arial" panose="020B0604020202020204" pitchFamily="34" charset="0"/>
              </a:rPr>
              <a:t>não</a:t>
            </a:r>
            <a:r>
              <a:rPr lang="en-US" sz="1200" i="0" dirty="0">
                <a:effectLst/>
                <a:latin typeface="Arial (Body)"/>
                <a:ea typeface="Times New Roman" panose="02020603050405020304" pitchFamily="18" charset="0"/>
                <a:cs typeface="Arial" panose="020B0604020202020204" pitchFamily="34" charset="0"/>
              </a:rPr>
              <a:t> se </a:t>
            </a:r>
            <a:r>
              <a:rPr lang="en-US" sz="1200" i="0" dirty="0" err="1">
                <a:effectLst/>
                <a:latin typeface="Arial (Body)"/>
                <a:ea typeface="Times New Roman" panose="02020603050405020304" pitchFamily="18" charset="0"/>
                <a:cs typeface="Arial" panose="020B0604020202020204" pitchFamily="34" charset="0"/>
              </a:rPr>
              <a:t>apercebe</a:t>
            </a:r>
            <a:r>
              <a:rPr lang="en-US" sz="1200" i="0" dirty="0">
                <a:effectLst/>
                <a:latin typeface="Arial (Body)"/>
                <a:ea typeface="Times New Roman" panose="02020603050405020304" pitchFamily="18" charset="0"/>
                <a:cs typeface="Arial" panose="020B0604020202020204" pitchFamily="34" charset="0"/>
              </a:rPr>
              <a:t> do </a:t>
            </a:r>
            <a:r>
              <a:rPr lang="en-US" sz="1200" i="0" dirty="0" err="1">
                <a:effectLst/>
                <a:latin typeface="Arial (Body)"/>
                <a:ea typeface="Times New Roman" panose="02020603050405020304" pitchFamily="18" charset="0"/>
                <a:cs typeface="Arial" panose="020B0604020202020204" pitchFamily="34" charset="0"/>
              </a:rPr>
              <a:t>verdadeiro</a:t>
            </a:r>
            <a:r>
              <a:rPr lang="en-US" sz="1200" i="0" dirty="0">
                <a:effectLst/>
                <a:latin typeface="Arial (Body)"/>
                <a:ea typeface="Times New Roman" panose="02020603050405020304" pitchFamily="18" charset="0"/>
                <a:cs typeface="Arial" panose="020B0604020202020204" pitchFamily="34" charset="0"/>
              </a:rPr>
              <a:t> </a:t>
            </a:r>
            <a:r>
              <a:rPr lang="en-US" sz="1200" i="0" dirty="0" err="1">
                <a:effectLst/>
                <a:latin typeface="Arial (Body)"/>
                <a:ea typeface="Times New Roman" panose="02020603050405020304" pitchFamily="18" charset="0"/>
                <a:cs typeface="Arial" panose="020B0604020202020204" pitchFamily="34" charset="0"/>
              </a:rPr>
              <a:t>fardo</a:t>
            </a:r>
            <a:r>
              <a:rPr lang="en-US" sz="1200" i="0" dirty="0">
                <a:effectLst/>
                <a:latin typeface="Arial (Body)"/>
                <a:ea typeface="Times New Roman" panose="02020603050405020304" pitchFamily="18" charset="0"/>
                <a:cs typeface="Arial" panose="020B0604020202020204" pitchFamily="34" charset="0"/>
              </a:rPr>
              <a:t> da </a:t>
            </a:r>
            <a:r>
              <a:rPr lang="en-US" sz="1200" i="0" dirty="0" err="1">
                <a:effectLst/>
                <a:latin typeface="Arial (Body)"/>
                <a:ea typeface="Times New Roman" panose="02020603050405020304" pitchFamily="18" charset="0"/>
                <a:cs typeface="Arial" panose="020B0604020202020204" pitchFamily="34" charset="0"/>
              </a:rPr>
              <a:t>doença</a:t>
            </a:r>
            <a:endParaRPr lang="en-US" sz="1200" i="0" dirty="0">
              <a:effectLst/>
              <a:latin typeface="Arial (Body)"/>
              <a:ea typeface="Times New Roman" panose="02020603050405020304" pitchFamily="18" charset="0"/>
              <a:cs typeface="Arial" panose="020B0604020202020204" pitchFamily="34" charset="0"/>
            </a:endParaRPr>
          </a:p>
          <a:p>
            <a:pPr marL="914400" marR="0" lvl="2" indent="-171450">
              <a:lnSpc>
                <a:spcPct val="115000"/>
              </a:lnSpc>
              <a:spcBef>
                <a:spcPts val="0"/>
              </a:spcBef>
              <a:spcAft>
                <a:spcPts val="1200"/>
              </a:spcAft>
              <a:buFont typeface="Courier New" panose="02070309020205020404" pitchFamily="49" charset="0"/>
              <a:buChar char="o"/>
              <a:tabLst>
                <a:tab pos="685800" algn="l"/>
              </a:tabLst>
            </a:pPr>
            <a:r>
              <a:rPr lang="en-US" sz="1200" i="0" dirty="0" err="1">
                <a:effectLst/>
                <a:latin typeface="Arial (Body)"/>
                <a:ea typeface="Times New Roman" panose="02020603050405020304" pitchFamily="18" charset="0"/>
                <a:cs typeface="Arial" panose="020B0604020202020204" pitchFamily="34" charset="0"/>
              </a:rPr>
              <a:t>Oportunidades</a:t>
            </a:r>
            <a:r>
              <a:rPr lang="en-US" sz="1200" i="0" dirty="0">
                <a:effectLst/>
                <a:latin typeface="Arial (Body)"/>
                <a:ea typeface="Times New Roman" panose="02020603050405020304" pitchFamily="18" charset="0"/>
                <a:cs typeface="Arial" panose="020B0604020202020204" pitchFamily="34" charset="0"/>
              </a:rPr>
              <a:t> </a:t>
            </a:r>
            <a:r>
              <a:rPr lang="en-US" sz="1200" i="0" dirty="0" err="1">
                <a:effectLst/>
                <a:latin typeface="Arial (Body)"/>
                <a:ea typeface="Times New Roman" panose="02020603050405020304" pitchFamily="18" charset="0"/>
                <a:cs typeface="Arial" panose="020B0604020202020204" pitchFamily="34" charset="0"/>
              </a:rPr>
              <a:t>perdidas</a:t>
            </a:r>
            <a:r>
              <a:rPr lang="en-US" sz="1200" i="0" dirty="0">
                <a:effectLst/>
                <a:latin typeface="Arial (Body)"/>
                <a:ea typeface="Times New Roman" panose="02020603050405020304" pitchFamily="18" charset="0"/>
                <a:cs typeface="Arial" panose="020B0604020202020204" pitchFamily="34" charset="0"/>
              </a:rPr>
              <a:t> para </a:t>
            </a:r>
            <a:r>
              <a:rPr lang="en-US" sz="1200" i="0" dirty="0" err="1">
                <a:effectLst/>
                <a:latin typeface="Arial (Body)"/>
                <a:ea typeface="Times New Roman" panose="02020603050405020304" pitchFamily="18" charset="0"/>
                <a:cs typeface="Arial" panose="020B0604020202020204" pitchFamily="34" charset="0"/>
              </a:rPr>
              <a:t>identificar</a:t>
            </a:r>
            <a:r>
              <a:rPr lang="en-US" sz="1200" i="0" dirty="0">
                <a:effectLst/>
                <a:latin typeface="Arial (Body)"/>
                <a:ea typeface="Times New Roman" panose="02020603050405020304" pitchFamily="18" charset="0"/>
                <a:cs typeface="Arial" panose="020B0604020202020204" pitchFamily="34" charset="0"/>
              </a:rPr>
              <a:t> e </a:t>
            </a:r>
            <a:r>
              <a:rPr lang="en-US" sz="1200" i="0" dirty="0" err="1">
                <a:effectLst/>
                <a:latin typeface="Arial (Body)"/>
                <a:ea typeface="Times New Roman" panose="02020603050405020304" pitchFamily="18" charset="0"/>
                <a:cs typeface="Arial" panose="020B0604020202020204" pitchFamily="34" charset="0"/>
              </a:rPr>
              <a:t>notificar</a:t>
            </a:r>
            <a:r>
              <a:rPr lang="en-US" sz="1200" i="0" dirty="0">
                <a:effectLst/>
                <a:latin typeface="Arial (Body)"/>
                <a:ea typeface="Times New Roman" panose="02020603050405020304" pitchFamily="18" charset="0"/>
                <a:cs typeface="Arial" panose="020B0604020202020204" pitchFamily="34" charset="0"/>
              </a:rPr>
              <a:t> </a:t>
            </a:r>
            <a:r>
              <a:rPr lang="en-US" sz="1200" i="0" dirty="0" err="1">
                <a:effectLst/>
                <a:latin typeface="Arial (Body)"/>
                <a:ea typeface="Times New Roman" panose="02020603050405020304" pitchFamily="18" charset="0"/>
                <a:cs typeface="Arial" panose="020B0604020202020204" pitchFamily="34" charset="0"/>
              </a:rPr>
              <a:t>prontamente</a:t>
            </a:r>
            <a:r>
              <a:rPr lang="en-US" sz="1200" i="0" dirty="0">
                <a:effectLst/>
                <a:latin typeface="Arial (Body)"/>
                <a:ea typeface="Times New Roman" panose="02020603050405020304" pitchFamily="18" charset="0"/>
                <a:cs typeface="Arial" panose="020B0604020202020204" pitchFamily="34" charset="0"/>
              </a:rPr>
              <a:t> </a:t>
            </a:r>
            <a:r>
              <a:rPr lang="en-US" sz="1200" i="0" dirty="0" err="1">
                <a:effectLst/>
                <a:latin typeface="Arial (Body)"/>
                <a:ea typeface="Times New Roman" panose="02020603050405020304" pitchFamily="18" charset="0"/>
                <a:cs typeface="Arial" panose="020B0604020202020204" pitchFamily="34" charset="0"/>
              </a:rPr>
              <a:t>surtos</a:t>
            </a:r>
            <a:r>
              <a:rPr lang="en-US" sz="1200" i="0" dirty="0">
                <a:effectLst/>
                <a:latin typeface="Arial (Body)"/>
                <a:ea typeface="Times New Roman" panose="02020603050405020304" pitchFamily="18" charset="0"/>
                <a:cs typeface="Arial" panose="020B0604020202020204" pitchFamily="34" charset="0"/>
              </a:rPr>
              <a:t> de </a:t>
            </a:r>
            <a:r>
              <a:rPr lang="en-US" sz="1200" i="0" dirty="0" err="1">
                <a:effectLst/>
                <a:latin typeface="Arial (Body)"/>
                <a:ea typeface="Times New Roman" panose="02020603050405020304" pitchFamily="18" charset="0"/>
                <a:cs typeface="Arial" panose="020B0604020202020204" pitchFamily="34" charset="0"/>
              </a:rPr>
              <a:t>doenças</a:t>
            </a:r>
            <a:endParaRPr lang="en-US" sz="1200" i="0" dirty="0">
              <a:effectLst/>
              <a:latin typeface="Arial (Body)"/>
              <a:ea typeface="Times New Roman" panose="02020603050405020304" pitchFamily="18" charset="0"/>
              <a:cs typeface="Arial" panose="020B0604020202020204" pitchFamily="34" charset="0"/>
            </a:endParaRPr>
          </a:p>
          <a:p>
            <a:pPr marL="171450" indent="-171450" algn="l">
              <a:buFont typeface="Courier New" panose="02070309020205020404" pitchFamily="49" charset="0"/>
              <a:buChar char="o"/>
              <a:defRPr/>
            </a:pPr>
            <a:endParaRPr lang="en-US" b="0" i="0" dirty="0">
              <a:solidFill>
                <a:srgbClr val="006600"/>
              </a:solidFill>
              <a:latin typeface="Arial (Body)"/>
              <a:cs typeface="Arial" panose="020B0604020202020204" pitchFamily="34" charset="0"/>
            </a:endParaRPr>
          </a:p>
          <a:p>
            <a:endParaRPr lang="en-US" b="1" i="0" dirty="0">
              <a:latin typeface="Arial (Body)"/>
              <a:cs typeface="Arial" panose="020B0604020202020204" pitchFamily="34" charset="0"/>
            </a:endParaRPr>
          </a:p>
          <a:p>
            <a:endParaRPr lang="en-US" b="1" i="0" dirty="0"/>
          </a:p>
        </p:txBody>
      </p:sp>
      <p:sp>
        <p:nvSpPr>
          <p:cNvPr id="4" name="Slide Number Placeholder 3"/>
          <p:cNvSpPr>
            <a:spLocks noGrp="1"/>
          </p:cNvSpPr>
          <p:nvPr>
            <p:ph type="sldNum" sz="quarter" idx="5"/>
          </p:nvPr>
        </p:nvSpPr>
        <p:spPr/>
        <p:txBody>
          <a:bodyPr/>
          <a:lstStyle/>
          <a:p>
            <a:fld id="{2EB32458-B0FD-4E0D-A69A-149897CA0BBB}" type="slidenum">
              <a:rPr lang="en-US" smtClean="0"/>
              <a:t>47</a:t>
            </a:fld>
            <a:endParaRPr lang="en-US"/>
          </a:p>
        </p:txBody>
      </p:sp>
    </p:spTree>
    <p:extLst>
      <p:ext uri="{BB962C8B-B14F-4D97-AF65-F5344CB8AC3E}">
        <p14:creationId xmlns:p14="http://schemas.microsoft.com/office/powerpoint/2010/main" val="130979540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Body)"/>
                <a:cs typeface="Arial" panose="020B0604020202020204" pitchFamily="34" charset="0"/>
              </a:rPr>
              <a:t>Notas do instrutor: </a:t>
            </a:r>
          </a:p>
          <a:p>
            <a:pPr marL="0" marR="0">
              <a:spcBef>
                <a:spcPts val="1200"/>
              </a:spcBef>
              <a:spcAft>
                <a:spcPts val="600"/>
              </a:spcAft>
            </a:pPr>
            <a:endParaRPr lang="en-US" sz="1200" b="1" dirty="0">
              <a:effectLst/>
              <a:latin typeface="Arial (Body)"/>
              <a:cs typeface="Arial" panose="020B0604020202020204" pitchFamily="34" charset="0"/>
            </a:endParaRPr>
          </a:p>
          <a:p>
            <a:pPr marL="182880" marR="0" lvl="0" indent="-182880" algn="l" defTabSz="914400" rtl="0" eaLnBrk="1" fontAlgn="auto" latinLnBrk="0" hangingPunct="1">
              <a:lnSpc>
                <a:spcPct val="100000"/>
              </a:lnSpc>
              <a:spcBef>
                <a:spcPts val="1200"/>
              </a:spcBef>
              <a:spcAft>
                <a:spcPts val="600"/>
              </a:spcAft>
              <a:buClrTx/>
              <a:buSzTx/>
              <a:buFont typeface="Wingdings" panose="05000000000000000000" pitchFamily="2" charset="2"/>
              <a:buChar char="§"/>
              <a:tabLst/>
              <a:defRPr/>
            </a:pPr>
            <a:r>
              <a:rPr lang="en-US" sz="1200" b="1" i="0" u="sng" dirty="0">
                <a:effectLst/>
                <a:latin typeface="Arial (Body)"/>
                <a:cs typeface="Arial" panose="020B0604020202020204" pitchFamily="34" charset="0"/>
              </a:rPr>
              <a:t>Peça a</a:t>
            </a:r>
            <a:r>
              <a:rPr lang="en-US" sz="1200" b="1" i="0" u="none" dirty="0">
                <a:effectLst/>
                <a:latin typeface="Arial (Body)"/>
                <a:cs typeface="Arial" panose="020B0604020202020204" pitchFamily="34" charset="0"/>
              </a:rPr>
              <a:t> </a:t>
            </a:r>
            <a:r>
              <a:rPr lang="en-US" sz="1200" dirty="0">
                <a:effectLst/>
                <a:latin typeface="Arial (Body)"/>
                <a:ea typeface="Times New Roman" panose="02020603050405020304" pitchFamily="18" charset="0"/>
                <a:cs typeface="Arial" panose="020B0604020202020204" pitchFamily="34" charset="0"/>
              </a:rPr>
              <a:t>voluntários que recomendem soluções.</a:t>
            </a:r>
          </a:p>
          <a:p>
            <a:pPr marL="182880" marR="0" lvl="0" indent="-182880" algn="l" defTabSz="914400" rtl="0" eaLnBrk="1" fontAlgn="auto" latinLnBrk="0" hangingPunct="1">
              <a:lnSpc>
                <a:spcPct val="100000"/>
              </a:lnSpc>
              <a:spcBef>
                <a:spcPts val="1200"/>
              </a:spcBef>
              <a:spcAft>
                <a:spcPts val="600"/>
              </a:spcAft>
              <a:buClrTx/>
              <a:buSzTx/>
              <a:buFont typeface="Wingdings" panose="05000000000000000000" pitchFamily="2" charset="2"/>
              <a:buChar char="§"/>
              <a:tabLst/>
              <a:defRPr/>
            </a:pPr>
            <a:endParaRPr lang="en-US" sz="1200" b="1" u="sng" dirty="0">
              <a:effectLst/>
              <a:latin typeface="Arial (Body)"/>
              <a:ea typeface="Times New Roman" panose="02020603050405020304" pitchFamily="18" charset="0"/>
              <a:cs typeface="Arial" panose="020B0604020202020204" pitchFamily="34" charset="0"/>
            </a:endParaRPr>
          </a:p>
          <a:p>
            <a:pPr marL="182880" marR="0" lvl="0" indent="-182880" algn="l" defTabSz="914400" rtl="0" eaLnBrk="1" fontAlgn="auto" latinLnBrk="0" hangingPunct="1">
              <a:lnSpc>
                <a:spcPct val="100000"/>
              </a:lnSpc>
              <a:spcBef>
                <a:spcPts val="1200"/>
              </a:spcBef>
              <a:spcAft>
                <a:spcPts val="600"/>
              </a:spcAft>
              <a:buClrTx/>
              <a:buSzTx/>
              <a:buFont typeface="Wingdings" panose="05000000000000000000" pitchFamily="2" charset="2"/>
              <a:buChar char="§"/>
              <a:tabLst/>
              <a:defRPr/>
            </a:pPr>
            <a:r>
              <a:rPr lang="en-US" sz="1200" b="1" u="sng" dirty="0">
                <a:effectLst/>
                <a:latin typeface="Arial (Body)"/>
                <a:ea typeface="Times New Roman" panose="02020603050405020304" pitchFamily="18" charset="0"/>
                <a:cs typeface="Arial" panose="020B0604020202020204" pitchFamily="34" charset="0"/>
              </a:rPr>
              <a:t>Confirmar</a:t>
            </a:r>
            <a:r>
              <a:rPr lang="en-US" sz="1200" b="1" u="none" dirty="0">
                <a:effectLst/>
                <a:latin typeface="Arial (Body)"/>
                <a:ea typeface="Times New Roman" panose="02020603050405020304" pitchFamily="18" charset="0"/>
                <a:cs typeface="Arial" panose="020B0604020202020204" pitchFamily="34" charset="0"/>
              </a:rPr>
              <a:t> </a:t>
            </a:r>
            <a:r>
              <a:rPr lang="en-US" sz="1200" dirty="0">
                <a:effectLst/>
                <a:latin typeface="Arial (Body)"/>
                <a:ea typeface="Times New Roman" panose="02020603050405020304" pitchFamily="18" charset="0"/>
                <a:cs typeface="Arial" panose="020B0604020202020204" pitchFamily="34" charset="0"/>
              </a:rPr>
              <a:t>a(s) resposta(s) </a:t>
            </a:r>
            <a:r>
              <a:rPr lang="en-US" sz="1200" b="1" i="1" dirty="0">
                <a:effectLst/>
                <a:latin typeface="Arial (Body)"/>
                <a:ea typeface="Times New Roman" panose="02020603050405020304" pitchFamily="18" charset="0"/>
                <a:cs typeface="Arial" panose="020B0604020202020204" pitchFamily="34" charset="0"/>
              </a:rPr>
              <a:t>&lt;CLICAR&gt; </a:t>
            </a:r>
            <a:r>
              <a:rPr lang="en-US" sz="1200" b="0" i="0" dirty="0">
                <a:effectLst/>
                <a:latin typeface="Arial (Body)"/>
                <a:ea typeface="Times New Roman" panose="02020603050405020304" pitchFamily="18" charset="0"/>
                <a:cs typeface="Arial" panose="020B0604020202020204" pitchFamily="34" charset="0"/>
              </a:rPr>
              <a:t>para visualizar possíveis soluções</a:t>
            </a:r>
            <a:r>
              <a:rPr lang="en-US" dirty="0">
                <a:latin typeface="Arial (Body)"/>
                <a:ea typeface="Times New Roman" panose="02020603050405020304" pitchFamily="18" charset="0"/>
                <a:cs typeface="Arial" panose="020B0604020202020204" pitchFamily="34" charset="0"/>
              </a:rPr>
              <a:t>.</a:t>
            </a:r>
            <a:endParaRPr lang="en-US" sz="1200" b="0" i="0" dirty="0">
              <a:effectLst/>
              <a:latin typeface="Arial (Body)"/>
              <a:ea typeface="Times New Roman" panose="02020603050405020304" pitchFamily="18" charset="0"/>
              <a:cs typeface="Arial" panose="020B0604020202020204" pitchFamily="34" charset="0"/>
            </a:endParaRPr>
          </a:p>
          <a:p>
            <a:pPr marL="182880" marR="0" lvl="0" indent="-182880" algn="l" defTabSz="914400" rtl="0" eaLnBrk="1" fontAlgn="auto" latinLnBrk="0" hangingPunct="1">
              <a:lnSpc>
                <a:spcPct val="100000"/>
              </a:lnSpc>
              <a:spcBef>
                <a:spcPts val="1200"/>
              </a:spcBef>
              <a:spcAft>
                <a:spcPts val="600"/>
              </a:spcAft>
              <a:buClrTx/>
              <a:buSzTx/>
              <a:buFont typeface="Wingdings" panose="05000000000000000000" pitchFamily="2" charset="2"/>
              <a:buChar char="§"/>
              <a:tabLst/>
              <a:defRPr/>
            </a:pPr>
            <a:endParaRPr lang="en-US" sz="1200" kern="1200" dirty="0">
              <a:solidFill>
                <a:schemeClr val="tx1"/>
              </a:solidFill>
              <a:effectLst/>
              <a:latin typeface="Arial (Body)"/>
              <a:ea typeface="Times New Roman" panose="02020603050405020304" pitchFamily="18" charset="0"/>
              <a:cs typeface="Arial" panose="020B0604020202020204" pitchFamily="34" charset="0"/>
            </a:endParaRPr>
          </a:p>
          <a:p>
            <a:pPr marL="182880" marR="0" lvl="0" indent="-182880" algn="l" defTabSz="914400" rtl="0" eaLnBrk="1" fontAlgn="auto" latinLnBrk="0" hangingPunct="1">
              <a:lnSpc>
                <a:spcPct val="100000"/>
              </a:lnSpc>
              <a:spcBef>
                <a:spcPts val="1200"/>
              </a:spcBef>
              <a:spcAft>
                <a:spcPts val="600"/>
              </a:spcAft>
              <a:buClrTx/>
              <a:buSzTx/>
              <a:buFont typeface="Wingdings" panose="05000000000000000000" pitchFamily="2" charset="2"/>
              <a:buChar char="§"/>
              <a:tabLst/>
              <a:defRPr/>
            </a:pPr>
            <a:r>
              <a:rPr lang="en-US" sz="1200" b="1" i="0" u="sng" dirty="0">
                <a:effectLst/>
                <a:latin typeface="Arial (Body)"/>
                <a:cs typeface="Arial" panose="020B0604020202020204" pitchFamily="34" charset="0"/>
              </a:rPr>
              <a:t>Dizer:</a:t>
            </a:r>
            <a:r>
              <a:rPr lang="en-US" sz="1200" b="1" i="0" u="none" dirty="0">
                <a:effectLst/>
                <a:latin typeface="Arial (Body)"/>
                <a:cs typeface="Arial" panose="020B0604020202020204" pitchFamily="34" charset="0"/>
              </a:rPr>
              <a:t> </a:t>
            </a:r>
            <a:r>
              <a:rPr lang="en-US" sz="1200" kern="1200" dirty="0">
                <a:solidFill>
                  <a:schemeClr val="tx1"/>
                </a:solidFill>
                <a:effectLst/>
                <a:latin typeface="Arial (Body)"/>
                <a:ea typeface="Times New Roman" panose="02020603050405020304" pitchFamily="18" charset="0"/>
                <a:cs typeface="Arial" panose="020B0604020202020204" pitchFamily="34" charset="0"/>
              </a:rPr>
              <a:t>As soluções podem incluir:</a:t>
            </a:r>
          </a:p>
          <a:p>
            <a:pPr marL="640080" marR="0" lvl="1" indent="-182880" algn="l" defTabSz="914400" rtl="0" eaLnBrk="1" fontAlgn="auto" latinLnBrk="0" hangingPunct="1">
              <a:lnSpc>
                <a:spcPct val="100000"/>
              </a:lnSpc>
              <a:spcBef>
                <a:spcPts val="1200"/>
              </a:spcBef>
              <a:spcAft>
                <a:spcPts val="600"/>
              </a:spcAft>
              <a:buClrTx/>
              <a:buSzTx/>
              <a:buFont typeface="Courier New" panose="02070309020205020404" pitchFamily="49" charset="0"/>
              <a:buChar char="o"/>
              <a:tabLst/>
              <a:defRPr/>
            </a:pPr>
            <a:r>
              <a:rPr lang="en-US" sz="1200" b="0" dirty="0">
                <a:effectLst/>
                <a:latin typeface="Arial (Body)"/>
                <a:ea typeface="Times New Roman" panose="02020603050405020304" pitchFamily="18" charset="0"/>
                <a:cs typeface="Arial" panose="020B0604020202020204" pitchFamily="34" charset="0"/>
              </a:rPr>
              <a:t>Melhorar a sensibilização</a:t>
            </a:r>
          </a:p>
          <a:p>
            <a:pPr marL="640080" marR="0" lvl="1" indent="-182880" algn="l" defTabSz="914400" rtl="0" eaLnBrk="1" fontAlgn="auto" latinLnBrk="0" hangingPunct="1">
              <a:lnSpc>
                <a:spcPct val="100000"/>
              </a:lnSpc>
              <a:spcBef>
                <a:spcPts val="1200"/>
              </a:spcBef>
              <a:spcAft>
                <a:spcPts val="600"/>
              </a:spcAft>
              <a:buClrTx/>
              <a:buSzTx/>
              <a:buFont typeface="Courier New" panose="02070309020205020404" pitchFamily="49" charset="0"/>
              <a:buChar char="o"/>
              <a:tabLst/>
              <a:defRPr/>
            </a:pPr>
            <a:r>
              <a:rPr lang="en-US" sz="1200" b="0" kern="1200" dirty="0">
                <a:solidFill>
                  <a:schemeClr val="tx1"/>
                </a:solidFill>
                <a:effectLst/>
                <a:latin typeface="Arial (Body)"/>
                <a:ea typeface="Times New Roman" panose="02020603050405020304" pitchFamily="18" charset="0"/>
                <a:cs typeface="Arial" panose="020B0604020202020204" pitchFamily="34" charset="0"/>
              </a:rPr>
              <a:t>Fornecer feedback através de relatórios que são partilhados com todos os sectores relevantes. </a:t>
            </a:r>
            <a:r>
              <a:rPr lang="en-US" sz="1200" b="0" i="0" dirty="0">
                <a:effectLst/>
                <a:latin typeface="Arial (Body)"/>
                <a:ea typeface="Times New Roman" panose="02020603050405020304" pitchFamily="18" charset="0"/>
                <a:cs typeface="Arial" panose="020B0604020202020204" pitchFamily="34" charset="0"/>
              </a:rPr>
              <a:t>O feedback regular utilizando os dados comunicados mostra que o Ministério da Saúde se preocupa, analisa cuidadosamente os dados e compreende a importância da comunicação de informações atempadas e exactas. O fornecimento de feedback, incluindo gráficos actualizados, pode melhorar a compreensão das informações de vigilância de doenças e motivar os profissionais de saúde a comunicar</a:t>
            </a:r>
            <a:endParaRPr lang="en-US" sz="1200" b="0" i="0" kern="1200" dirty="0">
              <a:solidFill>
                <a:schemeClr val="tx1"/>
              </a:solidFill>
              <a:effectLst/>
              <a:latin typeface="Arial (Body)"/>
              <a:ea typeface="Times New Roman" panose="02020603050405020304" pitchFamily="18" charset="0"/>
              <a:cs typeface="Arial" panose="020B0604020202020204" pitchFamily="34" charset="0"/>
            </a:endParaRPr>
          </a:p>
          <a:p>
            <a:pPr marL="457200" marR="0" lvl="1" indent="0">
              <a:lnSpc>
                <a:spcPct val="115000"/>
              </a:lnSpc>
              <a:spcBef>
                <a:spcPts val="0"/>
              </a:spcBef>
              <a:spcAft>
                <a:spcPts val="0"/>
              </a:spcAft>
              <a:buFont typeface="+mj-lt"/>
              <a:buNone/>
            </a:pPr>
            <a:r>
              <a:rPr lang="en-US" sz="1200" b="0" dirty="0">
                <a:effectLst/>
                <a:latin typeface="Arial (Body)"/>
                <a:ea typeface="Times New Roman" panose="02020603050405020304" pitchFamily="18" charset="0"/>
                <a:cs typeface="Arial" panose="020B0604020202020204" pitchFamily="34" charset="0"/>
              </a:rPr>
              <a:t> </a:t>
            </a:r>
          </a:p>
          <a:p>
            <a:pPr marL="182880" marR="0" lvl="0" indent="-182880" algn="l" defTabSz="914400" rtl="0" eaLnBrk="1" fontAlgn="auto" latinLnBrk="0" hangingPunct="1">
              <a:lnSpc>
                <a:spcPct val="100000"/>
              </a:lnSpc>
              <a:spcBef>
                <a:spcPts val="1200"/>
              </a:spcBef>
              <a:spcAft>
                <a:spcPts val="600"/>
              </a:spcAft>
              <a:buClrTx/>
              <a:buSzTx/>
              <a:buFont typeface="Wingdings" panose="05000000000000000000" pitchFamily="2" charset="2"/>
              <a:buChar char="§"/>
              <a:tabLst/>
              <a:defRPr/>
            </a:pPr>
            <a:r>
              <a:rPr lang="en-US" sz="1200" b="1" i="0" u="sng" dirty="0">
                <a:effectLst/>
                <a:latin typeface="Arial (Body)"/>
                <a:cs typeface="Arial" panose="020B0604020202020204" pitchFamily="34" charset="0"/>
              </a:rPr>
              <a:t>Pergunta:</a:t>
            </a:r>
            <a:r>
              <a:rPr lang="en-US" sz="1200" b="1" i="0" u="none" dirty="0">
                <a:effectLst/>
                <a:latin typeface="Arial (Body)"/>
                <a:cs typeface="Arial" panose="020B0604020202020204" pitchFamily="34" charset="0"/>
              </a:rPr>
              <a:t> </a:t>
            </a:r>
            <a:r>
              <a:rPr lang="en-US" sz="1200" kern="1200" dirty="0">
                <a:solidFill>
                  <a:schemeClr val="tx1"/>
                </a:solidFill>
                <a:effectLst/>
                <a:latin typeface="Arial (Body)"/>
                <a:ea typeface="Times New Roman" panose="02020603050405020304" pitchFamily="18" charset="0"/>
                <a:cs typeface="Arial" panose="020B0604020202020204" pitchFamily="34" charset="0"/>
              </a:rPr>
              <a:t>Como é que os ministérios podem demonstrar que valorizam efetivamente a elaboração de relatórios e a análise dos dados? </a:t>
            </a:r>
          </a:p>
          <a:p>
            <a:pPr marL="171450" marR="0" indent="-171450">
              <a:lnSpc>
                <a:spcPct val="115000"/>
              </a:lnSpc>
              <a:spcBef>
                <a:spcPts val="0"/>
              </a:spcBef>
              <a:spcAft>
                <a:spcPts val="0"/>
              </a:spcAft>
              <a:buFont typeface="Wingdings" panose="05000000000000000000" pitchFamily="2" charset="2"/>
              <a:buChar char="§"/>
            </a:pPr>
            <a:endParaRPr lang="en-US" sz="1200" b="1" u="sng" dirty="0">
              <a:effectLst/>
              <a:latin typeface="Arial (Body)"/>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15000"/>
              </a:lnSpc>
              <a:spcBef>
                <a:spcPts val="0"/>
              </a:spcBef>
              <a:spcAft>
                <a:spcPts val="0"/>
              </a:spcAft>
              <a:buClrTx/>
              <a:buSzTx/>
              <a:buFont typeface="Wingdings" panose="05000000000000000000" pitchFamily="2" charset="2"/>
              <a:buChar char="§"/>
              <a:tabLst/>
              <a:defRPr/>
            </a:pPr>
            <a:r>
              <a:rPr lang="en-US" sz="1200" b="1" u="sng" dirty="0" err="1">
                <a:effectLst/>
                <a:latin typeface="Arial (Body)"/>
                <a:ea typeface="Times New Roman" panose="02020603050405020304" pitchFamily="18" charset="0"/>
                <a:cs typeface="Arial" panose="020B0604020202020204" pitchFamily="34" charset="0"/>
              </a:rPr>
              <a:t>Confirmar</a:t>
            </a:r>
            <a:r>
              <a:rPr lang="en-US" sz="1200" b="1" u="none" dirty="0">
                <a:effectLst/>
                <a:latin typeface="Arial (Body)"/>
                <a:ea typeface="Times New Roman" panose="02020603050405020304" pitchFamily="18" charset="0"/>
                <a:cs typeface="Arial" panose="020B0604020202020204" pitchFamily="34" charset="0"/>
              </a:rPr>
              <a:t> </a:t>
            </a:r>
            <a:r>
              <a:rPr lang="en-US" sz="1200" dirty="0">
                <a:effectLst/>
                <a:latin typeface="Arial (Body)"/>
                <a:ea typeface="Times New Roman" panose="02020603050405020304" pitchFamily="18" charset="0"/>
                <a:cs typeface="Arial" panose="020B0604020202020204" pitchFamily="34" charset="0"/>
              </a:rPr>
              <a:t>a(s) </a:t>
            </a:r>
            <a:r>
              <a:rPr lang="en-US" sz="1200" dirty="0" err="1">
                <a:effectLst/>
                <a:latin typeface="Arial (Body)"/>
                <a:ea typeface="Times New Roman" panose="02020603050405020304" pitchFamily="18" charset="0"/>
                <a:cs typeface="Arial" panose="020B0604020202020204" pitchFamily="34" charset="0"/>
              </a:rPr>
              <a:t>resposta</a:t>
            </a:r>
            <a:r>
              <a:rPr lang="en-US" sz="1200" dirty="0">
                <a:effectLst/>
                <a:latin typeface="Arial (Body)"/>
                <a:ea typeface="Times New Roman" panose="02020603050405020304" pitchFamily="18" charset="0"/>
                <a:cs typeface="Arial" panose="020B0604020202020204" pitchFamily="34" charset="0"/>
              </a:rPr>
              <a:t>(s) </a:t>
            </a:r>
            <a:r>
              <a:rPr lang="en-US" sz="1200" b="1" i="0" dirty="0">
                <a:latin typeface="Arial (Body)"/>
                <a:ea typeface="Times New Roman"/>
                <a:cs typeface="Arial" panose="020B0604020202020204" pitchFamily="34" charset="0"/>
                <a:sym typeface="Times New Roman"/>
              </a:rPr>
              <a:t>&lt;CLICAR&gt; </a:t>
            </a:r>
            <a:r>
              <a:rPr lang="en-US" sz="1200" b="0" i="0" dirty="0">
                <a:effectLst/>
                <a:latin typeface="Arial (Body)"/>
                <a:ea typeface="Times New Roman" panose="02020603050405020304" pitchFamily="18" charset="0"/>
                <a:cs typeface="Arial" panose="020B0604020202020204" pitchFamily="34" charset="0"/>
              </a:rPr>
              <a:t>para </a:t>
            </a:r>
            <a:r>
              <a:rPr lang="en-US" sz="1200" b="0" i="0" dirty="0" err="1">
                <a:effectLst/>
                <a:latin typeface="Arial (Body)"/>
                <a:ea typeface="Times New Roman" panose="02020603050405020304" pitchFamily="18" charset="0"/>
                <a:cs typeface="Arial" panose="020B0604020202020204" pitchFamily="34" charset="0"/>
              </a:rPr>
              <a:t>visualizar</a:t>
            </a:r>
            <a:r>
              <a:rPr lang="en-US" sz="1200" b="0" i="0" dirty="0">
                <a:effectLst/>
                <a:latin typeface="Arial (Body)"/>
                <a:ea typeface="Times New Roman" panose="02020603050405020304" pitchFamily="18" charset="0"/>
                <a:cs typeface="Arial" panose="020B0604020202020204" pitchFamily="34" charset="0"/>
              </a:rPr>
              <a:t> </a:t>
            </a:r>
            <a:r>
              <a:rPr lang="en-US" sz="1200" b="0" i="0" dirty="0" err="1">
                <a:effectLst/>
                <a:latin typeface="Arial (Body)"/>
                <a:ea typeface="Times New Roman" panose="02020603050405020304" pitchFamily="18" charset="0"/>
                <a:cs typeface="Arial" panose="020B0604020202020204" pitchFamily="34" charset="0"/>
              </a:rPr>
              <a:t>possíveis</a:t>
            </a:r>
            <a:r>
              <a:rPr lang="en-US" sz="1200" b="0" i="0" dirty="0">
                <a:effectLst/>
                <a:latin typeface="Arial (Body)"/>
                <a:ea typeface="Times New Roman" panose="02020603050405020304" pitchFamily="18" charset="0"/>
                <a:cs typeface="Arial" panose="020B0604020202020204" pitchFamily="34" charset="0"/>
              </a:rPr>
              <a:t> </a:t>
            </a:r>
            <a:r>
              <a:rPr lang="en-US" sz="1200" b="0" i="0" dirty="0" err="1">
                <a:effectLst/>
                <a:latin typeface="Arial (Body)"/>
                <a:ea typeface="Times New Roman" panose="02020603050405020304" pitchFamily="18" charset="0"/>
                <a:cs typeface="Arial" panose="020B0604020202020204" pitchFamily="34" charset="0"/>
              </a:rPr>
              <a:t>soluções</a:t>
            </a:r>
            <a:endParaRPr lang="en-US" sz="1200" b="0" i="0" dirty="0">
              <a:effectLst/>
              <a:latin typeface="Arial (Body)"/>
              <a:ea typeface="Times New Roman" panose="02020603050405020304" pitchFamily="18" charset="0"/>
              <a:cs typeface="Arial" panose="020B0604020202020204" pitchFamily="34" charset="0"/>
            </a:endParaRPr>
          </a:p>
          <a:p>
            <a:pPr marL="182880" marR="0" lvl="0" indent="-182880" algn="l" defTabSz="914400" rtl="0" eaLnBrk="1" fontAlgn="auto" latinLnBrk="0" hangingPunct="1">
              <a:lnSpc>
                <a:spcPct val="100000"/>
              </a:lnSpc>
              <a:spcBef>
                <a:spcPts val="1200"/>
              </a:spcBef>
              <a:spcAft>
                <a:spcPts val="600"/>
              </a:spcAft>
              <a:buClrTx/>
              <a:buSzTx/>
              <a:buFont typeface="Wingdings" panose="05000000000000000000" pitchFamily="2" charset="2"/>
              <a:buChar char="§"/>
              <a:tabLst/>
              <a:defRPr/>
            </a:pPr>
            <a:endParaRPr lang="en-US" sz="1200" b="1" i="0" u="sng" dirty="0">
              <a:effectLst/>
              <a:latin typeface="Arial (Body)"/>
              <a:cs typeface="Arial" panose="020B0604020202020204" pitchFamily="34" charset="0"/>
            </a:endParaRPr>
          </a:p>
          <a:p>
            <a:pPr marL="182880" marR="0" lvl="0" indent="-182880" algn="l" defTabSz="914400" rtl="0" eaLnBrk="1" fontAlgn="auto" latinLnBrk="0" hangingPunct="1">
              <a:lnSpc>
                <a:spcPct val="100000"/>
              </a:lnSpc>
              <a:spcBef>
                <a:spcPts val="1200"/>
              </a:spcBef>
              <a:spcAft>
                <a:spcPts val="600"/>
              </a:spcAft>
              <a:buClrTx/>
              <a:buSzTx/>
              <a:buFont typeface="Wingdings" panose="05000000000000000000" pitchFamily="2" charset="2"/>
              <a:buChar char="§"/>
              <a:tabLst/>
              <a:defRPr/>
            </a:pPr>
            <a:r>
              <a:rPr lang="en-US" sz="1200" b="1" i="0" u="sng" dirty="0">
                <a:effectLst/>
                <a:latin typeface="Arial (Body)"/>
                <a:cs typeface="Arial" panose="020B0604020202020204" pitchFamily="34" charset="0"/>
              </a:rPr>
              <a:t>Dizer:</a:t>
            </a:r>
            <a:r>
              <a:rPr lang="en-US" sz="1200" b="1" i="0" u="none" dirty="0">
                <a:effectLst/>
                <a:latin typeface="Arial (Body)"/>
                <a:cs typeface="Arial" panose="020B0604020202020204" pitchFamily="34" charset="0"/>
              </a:rPr>
              <a:t> </a:t>
            </a:r>
            <a:r>
              <a:rPr lang="en-US" sz="1200" kern="1200" dirty="0">
                <a:solidFill>
                  <a:schemeClr val="tx1"/>
                </a:solidFill>
                <a:effectLst/>
                <a:latin typeface="Arial (Body)"/>
                <a:ea typeface="Times New Roman" panose="02020603050405020304" pitchFamily="18" charset="0"/>
                <a:cs typeface="Arial" panose="020B0604020202020204" pitchFamily="34" charset="0"/>
              </a:rPr>
              <a:t>As soluções podem incluir:</a:t>
            </a:r>
          </a:p>
          <a:p>
            <a:pPr marL="640080" marR="0" lvl="1" indent="-182880" algn="l" defTabSz="914400" rtl="0" eaLnBrk="1" fontAlgn="auto" latinLnBrk="0" hangingPunct="1">
              <a:lnSpc>
                <a:spcPct val="100000"/>
              </a:lnSpc>
              <a:spcBef>
                <a:spcPts val="1200"/>
              </a:spcBef>
              <a:spcAft>
                <a:spcPts val="600"/>
              </a:spcAft>
              <a:buClrTx/>
              <a:buSzTx/>
              <a:buFont typeface="Courier New" panose="02070309020205020404" pitchFamily="49" charset="0"/>
              <a:buChar char="o"/>
              <a:tabLst/>
              <a:defRPr/>
            </a:pPr>
            <a:r>
              <a:rPr lang="en-US" dirty="0">
                <a:latin typeface="Arial" panose="020B0604020202020204" pitchFamily="34" charset="0"/>
                <a:cs typeface="Arial" panose="020B0604020202020204" pitchFamily="34" charset="0"/>
              </a:rPr>
              <a:t>Reduzir o ónus da comunicação de informações simplificando-a </a:t>
            </a:r>
          </a:p>
          <a:p>
            <a:pPr marL="640080" marR="0" lvl="1" indent="-182880" algn="l" defTabSz="914400" rtl="0" eaLnBrk="1" fontAlgn="auto" latinLnBrk="0" hangingPunct="1">
              <a:lnSpc>
                <a:spcPct val="100000"/>
              </a:lnSpc>
              <a:spcBef>
                <a:spcPts val="1200"/>
              </a:spcBef>
              <a:spcAft>
                <a:spcPts val="600"/>
              </a:spcAft>
              <a:buClrTx/>
              <a:buSzTx/>
              <a:buFont typeface="Courier New" panose="02070309020205020404" pitchFamily="49" charset="0"/>
              <a:buChar char="o"/>
              <a:tabLst/>
              <a:defRPr/>
            </a:pPr>
            <a:r>
              <a:rPr lang="en-US" sz="1200" b="0" kern="1200" dirty="0">
                <a:solidFill>
                  <a:schemeClr val="tx1"/>
                </a:solidFill>
                <a:effectLst/>
                <a:latin typeface="Arial (Body)"/>
                <a:ea typeface="Times New Roman" panose="02020603050405020304" pitchFamily="18" charset="0"/>
                <a:cs typeface="Arial" panose="020B0604020202020204" pitchFamily="34" charset="0"/>
              </a:rPr>
              <a:t>Monitorização dos dados e programação de revisões contínuas</a:t>
            </a:r>
          </a:p>
          <a:p>
            <a:pPr marL="640080" marR="0" lvl="1" indent="-182880" algn="l" defTabSz="914400" rtl="0" eaLnBrk="1" fontAlgn="auto" latinLnBrk="0" hangingPunct="1">
              <a:lnSpc>
                <a:spcPct val="100000"/>
              </a:lnSpc>
              <a:spcBef>
                <a:spcPts val="1200"/>
              </a:spcBef>
              <a:spcAft>
                <a:spcPts val="600"/>
              </a:spcAft>
              <a:buClrTx/>
              <a:buSzTx/>
              <a:buFont typeface="Courier New" panose="02070309020205020404" pitchFamily="49" charset="0"/>
              <a:buChar char="o"/>
              <a:tabLst/>
              <a:defRPr/>
            </a:pPr>
            <a:r>
              <a:rPr lang="en-US" sz="1200" b="0" kern="1200" dirty="0">
                <a:solidFill>
                  <a:schemeClr val="tx1"/>
                </a:solidFill>
                <a:effectLst/>
                <a:latin typeface="Arial (Body)"/>
                <a:ea typeface="Times New Roman" panose="02020603050405020304" pitchFamily="18" charset="0"/>
                <a:cs typeface="Arial" panose="020B0604020202020204" pitchFamily="34" charset="0"/>
              </a:rPr>
              <a:t>Realização de visitas aos sítios e auditorias à qualidade dos dados</a:t>
            </a:r>
          </a:p>
          <a:p>
            <a:pPr marL="640080" marR="0" lvl="1" indent="-182880" algn="l" defTabSz="914400" rtl="0" eaLnBrk="1" fontAlgn="auto" latinLnBrk="0" hangingPunct="1">
              <a:lnSpc>
                <a:spcPct val="100000"/>
              </a:lnSpc>
              <a:spcBef>
                <a:spcPts val="1200"/>
              </a:spcBef>
              <a:spcAft>
                <a:spcPts val="600"/>
              </a:spcAft>
              <a:buClrTx/>
              <a:buSzTx/>
              <a:buFont typeface="Courier New" panose="02070309020205020404" pitchFamily="49" charset="0"/>
              <a:buChar char="o"/>
              <a:tabLst/>
              <a:defRPr/>
            </a:pPr>
            <a:r>
              <a:rPr lang="en-US" sz="1200" b="0" kern="1200" dirty="0">
                <a:solidFill>
                  <a:schemeClr val="tx1"/>
                </a:solidFill>
                <a:effectLst/>
                <a:latin typeface="Arial (Body)"/>
                <a:ea typeface="Times New Roman" panose="02020603050405020304" pitchFamily="18" charset="0"/>
                <a:cs typeface="Arial" panose="020B0604020202020204" pitchFamily="34" charset="0"/>
              </a:rPr>
              <a:t>Melhorar a coordenação e as comunicações entre os diferentes sectores para uma partilha de dados mais atempada e eficaz</a:t>
            </a:r>
          </a:p>
          <a:p>
            <a:pPr marL="457200" marR="0" lvl="1">
              <a:lnSpc>
                <a:spcPct val="115000"/>
              </a:lnSpc>
              <a:spcBef>
                <a:spcPts val="0"/>
              </a:spcBef>
              <a:spcAft>
                <a:spcPts val="0"/>
              </a:spcAft>
            </a:pPr>
            <a:r>
              <a:rPr lang="en-US" sz="1200" dirty="0">
                <a:effectLst/>
                <a:latin typeface="Arial (Body)"/>
                <a:ea typeface="Times New Roman" panose="02020603050405020304" pitchFamily="18" charset="0"/>
                <a:cs typeface="Arial" panose="020B0604020202020204" pitchFamily="34" charset="0"/>
              </a:rPr>
              <a:t> </a:t>
            </a:r>
          </a:p>
          <a:p>
            <a:pPr marL="182880" marR="0" lvl="0" indent="-182880" algn="l" defTabSz="914400" rtl="0" eaLnBrk="1" fontAlgn="auto" latinLnBrk="0" hangingPunct="1">
              <a:lnSpc>
                <a:spcPct val="100000"/>
              </a:lnSpc>
              <a:spcBef>
                <a:spcPts val="1200"/>
              </a:spcBef>
              <a:spcAft>
                <a:spcPts val="600"/>
              </a:spcAft>
              <a:buClrTx/>
              <a:buSzTx/>
              <a:buFont typeface="Wingdings" panose="05000000000000000000" pitchFamily="2" charset="2"/>
              <a:buChar char="§"/>
              <a:tabLst/>
              <a:defRPr/>
            </a:pPr>
            <a:r>
              <a:rPr lang="en-US" sz="1200" b="1" i="0" u="sng" dirty="0" err="1">
                <a:effectLst/>
                <a:latin typeface="Arial (Body)"/>
                <a:cs typeface="Arial" panose="020B0604020202020204" pitchFamily="34" charset="0"/>
              </a:rPr>
              <a:t>Dizer</a:t>
            </a:r>
            <a:r>
              <a:rPr lang="en-US" sz="1200" b="1" i="0" u="sng" dirty="0">
                <a:effectLst/>
                <a:latin typeface="Arial (Body)"/>
                <a:cs typeface="Arial" panose="020B0604020202020204" pitchFamily="34" charset="0"/>
              </a:rPr>
              <a:t>:</a:t>
            </a:r>
            <a:r>
              <a:rPr lang="en-US" sz="1200" b="1" i="0" u="none" dirty="0">
                <a:effectLst/>
                <a:latin typeface="Arial (Body)"/>
                <a:cs typeface="Arial" panose="020B0604020202020204" pitchFamily="34" charset="0"/>
              </a:rPr>
              <a:t> </a:t>
            </a:r>
            <a:r>
              <a:rPr lang="en-US" sz="1200" kern="1200" dirty="0">
                <a:solidFill>
                  <a:schemeClr val="tx1"/>
                </a:solidFill>
                <a:effectLst/>
                <a:latin typeface="Arial (Body)"/>
                <a:ea typeface="Times New Roman" panose="02020603050405020304" pitchFamily="18" charset="0"/>
                <a:cs typeface="Arial" panose="020B0604020202020204" pitchFamily="34" charset="0"/>
              </a:rPr>
              <a:t>Os sistemas de vigilância e resposta às doenças são normalmente concebidos pelos ministérios a nível central e podem ser difíceis de alterar. No entanto, pode usar o que aprendeu nesta lição para:</a:t>
            </a:r>
          </a:p>
          <a:p>
            <a:pPr marL="640080" marR="0" lvl="1" indent="-182880" algn="l" defTabSz="914400" rtl="0" eaLnBrk="1" fontAlgn="auto" latinLnBrk="0" hangingPunct="1">
              <a:lnSpc>
                <a:spcPct val="100000"/>
              </a:lnSpc>
              <a:spcBef>
                <a:spcPts val="1200"/>
              </a:spcBef>
              <a:spcAft>
                <a:spcPts val="600"/>
              </a:spcAft>
              <a:buClrTx/>
              <a:buSzTx/>
              <a:buFont typeface="Courier New" panose="02070309020205020404" pitchFamily="49" charset="0"/>
              <a:buChar char="o"/>
              <a:tabLst/>
              <a:defRPr/>
            </a:pPr>
            <a:r>
              <a:rPr lang="en-US" sz="1200" b="0" kern="1200" dirty="0">
                <a:solidFill>
                  <a:schemeClr val="tx1"/>
                </a:solidFill>
                <a:effectLst/>
                <a:latin typeface="Arial (Body)"/>
                <a:ea typeface="Times New Roman" panose="02020603050405020304" pitchFamily="18" charset="0"/>
                <a:cs typeface="Arial" panose="020B0604020202020204" pitchFamily="34" charset="0"/>
              </a:rPr>
              <a:t>Melhorar a eficiência no preenchimento dos formulários</a:t>
            </a:r>
          </a:p>
          <a:p>
            <a:pPr marL="640080" marR="0" lvl="1" indent="-182880" algn="l" defTabSz="914400" rtl="0" eaLnBrk="1" fontAlgn="auto" latinLnBrk="0" hangingPunct="1">
              <a:lnSpc>
                <a:spcPct val="100000"/>
              </a:lnSpc>
              <a:spcBef>
                <a:spcPts val="1200"/>
              </a:spcBef>
              <a:spcAft>
                <a:spcPts val="600"/>
              </a:spcAft>
              <a:buClrTx/>
              <a:buSzTx/>
              <a:buFont typeface="Courier New" panose="02070309020205020404" pitchFamily="49" charset="0"/>
              <a:buChar char="o"/>
              <a:tabLst/>
              <a:defRPr/>
            </a:pPr>
            <a:r>
              <a:rPr lang="en-US" sz="1200" b="0" kern="1200" dirty="0">
                <a:solidFill>
                  <a:schemeClr val="tx1"/>
                </a:solidFill>
                <a:effectLst/>
                <a:latin typeface="Arial (Body)"/>
                <a:ea typeface="Times New Roman" panose="02020603050405020304" pitchFamily="18" charset="0"/>
                <a:cs typeface="Arial" panose="020B0604020202020204" pitchFamily="34" charset="0"/>
              </a:rPr>
              <a:t>Identificar melhor os casos potencialmente notificáveis através da reformulação dos registos de doentes</a:t>
            </a:r>
          </a:p>
          <a:p>
            <a:pPr marL="640080" marR="0" lvl="1" indent="-182880" algn="l" defTabSz="914400" rtl="0" eaLnBrk="1" fontAlgn="auto" latinLnBrk="0" hangingPunct="1">
              <a:lnSpc>
                <a:spcPct val="100000"/>
              </a:lnSpc>
              <a:spcBef>
                <a:spcPts val="1200"/>
              </a:spcBef>
              <a:spcAft>
                <a:spcPts val="600"/>
              </a:spcAft>
              <a:buClrTx/>
              <a:buSzTx/>
              <a:buFont typeface="Courier New" panose="02070309020205020404" pitchFamily="49" charset="0"/>
              <a:buChar char="o"/>
              <a:tabLst/>
              <a:defRPr/>
            </a:pPr>
            <a:r>
              <a:rPr lang="en-US" sz="1200" b="0" kern="1200" dirty="0">
                <a:solidFill>
                  <a:schemeClr val="tx1"/>
                </a:solidFill>
                <a:effectLst/>
                <a:latin typeface="Arial (Body)"/>
                <a:ea typeface="Times New Roman" panose="02020603050405020304" pitchFamily="18" charset="0"/>
                <a:cs typeface="Arial" panose="020B0604020202020204" pitchFamily="34" charset="0"/>
              </a:rPr>
              <a:t>Simplificar a forma como os formulários de relatório são enviados das instalações para o gabinete distrital</a:t>
            </a:r>
          </a:p>
          <a:p>
            <a:pPr marL="640080" marR="0" lvl="1" indent="-182880" algn="l" defTabSz="914400" rtl="0" eaLnBrk="1" fontAlgn="auto" latinLnBrk="0" hangingPunct="1">
              <a:lnSpc>
                <a:spcPct val="100000"/>
              </a:lnSpc>
              <a:spcBef>
                <a:spcPts val="1200"/>
              </a:spcBef>
              <a:spcAft>
                <a:spcPts val="600"/>
              </a:spcAft>
              <a:buClrTx/>
              <a:buSzTx/>
              <a:buFont typeface="Courier New" panose="02070309020205020404" pitchFamily="49" charset="0"/>
              <a:buChar char="o"/>
              <a:tabLst/>
              <a:defRPr/>
            </a:pPr>
            <a:r>
              <a:rPr lang="en-US" sz="1200" b="0" kern="1200" dirty="0">
                <a:solidFill>
                  <a:schemeClr val="tx1"/>
                </a:solidFill>
                <a:effectLst/>
                <a:latin typeface="Arial (Body)"/>
                <a:ea typeface="Times New Roman" panose="02020603050405020304" pitchFamily="18" charset="0"/>
                <a:cs typeface="Arial" panose="020B0604020202020204" pitchFamily="34" charset="0"/>
              </a:rPr>
              <a:t>Reconhecer e oferecer ajuda se uma instalação tiver falta de pessoal</a:t>
            </a:r>
          </a:p>
          <a:p>
            <a:pPr marL="640080" marR="0" lvl="1" indent="-182880" algn="l" defTabSz="914400" rtl="0" eaLnBrk="1" fontAlgn="auto" latinLnBrk="0" hangingPunct="1">
              <a:lnSpc>
                <a:spcPct val="100000"/>
              </a:lnSpc>
              <a:spcBef>
                <a:spcPts val="1200"/>
              </a:spcBef>
              <a:spcAft>
                <a:spcPts val="600"/>
              </a:spcAft>
              <a:buClrTx/>
              <a:buSzTx/>
              <a:buFont typeface="Courier New" panose="02070309020205020404" pitchFamily="49" charset="0"/>
              <a:buChar char="o"/>
              <a:tabLst/>
              <a:defRPr/>
            </a:pPr>
            <a:r>
              <a:rPr lang="en-US" sz="1200" b="0" kern="1200" dirty="0">
                <a:solidFill>
                  <a:schemeClr val="tx1"/>
                </a:solidFill>
                <a:effectLst/>
                <a:latin typeface="Arial (Body)"/>
                <a:ea typeface="Times New Roman" panose="02020603050405020304" pitchFamily="18" charset="0"/>
                <a:cs typeface="Arial" panose="020B0604020202020204" pitchFamily="34" charset="0"/>
              </a:rPr>
              <a:t>Assegurar que as instalações disponham sempre de um número suficiente de formulários de </a:t>
            </a:r>
            <a:r>
              <a:rPr lang="en-US" sz="1200" b="0" kern="1200" dirty="0" err="1">
                <a:solidFill>
                  <a:schemeClr val="tx1"/>
                </a:solidFill>
                <a:effectLst/>
                <a:latin typeface="Arial (Body)"/>
                <a:ea typeface="Times New Roman" panose="02020603050405020304" pitchFamily="18" charset="0"/>
                <a:cs typeface="Arial" panose="020B0604020202020204" pitchFamily="34" charset="0"/>
              </a:rPr>
              <a:t>notificação</a:t>
            </a:r>
            <a:endParaRPr lang="en-US" sz="1200" b="0" kern="1200" dirty="0">
              <a:solidFill>
                <a:schemeClr val="tx1"/>
              </a:solidFill>
              <a:effectLst/>
              <a:latin typeface="Arial (Body)"/>
              <a:ea typeface="Times New Roman" panose="02020603050405020304" pitchFamily="18" charset="0"/>
              <a:cs typeface="Arial" panose="020B0604020202020204" pitchFamily="34" charset="0"/>
            </a:endParaRPr>
          </a:p>
          <a:p>
            <a:pPr marL="640080" marR="0" lvl="1" indent="-182880" algn="l" defTabSz="914400" rtl="0" eaLnBrk="1" fontAlgn="auto" latinLnBrk="0" hangingPunct="1">
              <a:lnSpc>
                <a:spcPct val="100000"/>
              </a:lnSpc>
              <a:spcBef>
                <a:spcPts val="1200"/>
              </a:spcBef>
              <a:spcAft>
                <a:spcPts val="600"/>
              </a:spcAft>
              <a:buClrTx/>
              <a:buSzTx/>
              <a:buFont typeface="Courier New" panose="02070309020205020404" pitchFamily="49" charset="0"/>
              <a:buChar char="o"/>
              <a:tabLst/>
              <a:defRPr/>
            </a:pPr>
            <a:r>
              <a:rPr lang="en-US" sz="1200" b="0" kern="1200" dirty="0">
                <a:solidFill>
                  <a:schemeClr val="tx1"/>
                </a:solidFill>
                <a:effectLst/>
                <a:latin typeface="Arial (Body)"/>
                <a:ea typeface="Times New Roman" panose="02020603050405020304" pitchFamily="18" charset="0"/>
                <a:cs typeface="Arial" panose="020B0604020202020204" pitchFamily="34" charset="0"/>
              </a:rPr>
              <a:t>Recolher amostras adequadas para o diagnóstico laboratorial</a:t>
            </a:r>
          </a:p>
          <a:p>
            <a:pPr marL="457200" marR="0" lvl="1">
              <a:lnSpc>
                <a:spcPct val="115000"/>
              </a:lnSpc>
              <a:spcBef>
                <a:spcPts val="0"/>
              </a:spcBef>
              <a:spcAft>
                <a:spcPts val="1200"/>
              </a:spcAft>
            </a:pPr>
            <a:endParaRPr lang="en-US" sz="1800" b="0" i="1"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EB32458-B0FD-4E0D-A69A-149897CA0BBB}" type="slidenum">
              <a:rPr lang="en-US" smtClean="0"/>
              <a:t>48</a:t>
            </a:fld>
            <a:endParaRPr lang="en-US"/>
          </a:p>
        </p:txBody>
      </p:sp>
    </p:spTree>
    <p:extLst>
      <p:ext uri="{BB962C8B-B14F-4D97-AF65-F5344CB8AC3E}">
        <p14:creationId xmlns:p14="http://schemas.microsoft.com/office/powerpoint/2010/main" val="79982619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200" b="1" i="0" kern="1200" dirty="0" err="1">
                <a:solidFill>
                  <a:schemeClr val="tx1"/>
                </a:solidFill>
                <a:effectLst/>
                <a:latin typeface="Arial (Body)"/>
                <a:ea typeface="+mn-ea"/>
                <a:cs typeface="Arial" panose="020B0604020202020204" pitchFamily="34" charset="0"/>
              </a:rPr>
              <a:t>Notas</a:t>
            </a:r>
            <a:r>
              <a:rPr lang="en-US" sz="1200" b="1" i="0" kern="1200" dirty="0">
                <a:solidFill>
                  <a:schemeClr val="tx1"/>
                </a:solidFill>
                <a:effectLst/>
                <a:latin typeface="Arial (Body)"/>
                <a:ea typeface="+mn-ea"/>
                <a:cs typeface="Arial" panose="020B0604020202020204" pitchFamily="34" charset="0"/>
              </a:rPr>
              <a:t> do </a:t>
            </a:r>
            <a:r>
              <a:rPr lang="en-US" sz="1200" b="1" i="0" kern="1200" dirty="0" err="1">
                <a:solidFill>
                  <a:schemeClr val="tx1"/>
                </a:solidFill>
                <a:effectLst/>
                <a:latin typeface="Arial (Body)"/>
                <a:ea typeface="+mn-ea"/>
                <a:cs typeface="Arial" panose="020B0604020202020204" pitchFamily="34" charset="0"/>
              </a:rPr>
              <a:t>instrutor</a:t>
            </a:r>
            <a:r>
              <a:rPr lang="en-US" sz="1200" b="1" i="0" kern="1200" dirty="0">
                <a:solidFill>
                  <a:schemeClr val="tx1"/>
                </a:solidFill>
                <a:effectLst/>
                <a:latin typeface="Arial (Body)"/>
                <a:ea typeface="+mn-ea"/>
                <a:cs typeface="Arial" panose="020B0604020202020204" pitchFamily="34" charset="0"/>
              </a:rPr>
              <a:t>:</a:t>
            </a:r>
            <a:endParaRPr lang="en-US" sz="1200" b="0" i="1" kern="1200" dirty="0">
              <a:solidFill>
                <a:schemeClr val="tx1"/>
              </a:solidFill>
              <a:effectLst/>
              <a:latin typeface="Arial (Body)"/>
              <a:ea typeface="+mn-ea"/>
              <a:cs typeface="Arial" panose="020B0604020202020204" pitchFamily="34" charset="0"/>
            </a:endParaRPr>
          </a:p>
          <a:p>
            <a:pPr marL="0" marR="0">
              <a:lnSpc>
                <a:spcPct val="115000"/>
              </a:lnSpc>
              <a:spcBef>
                <a:spcPts val="0"/>
              </a:spcBef>
              <a:spcAft>
                <a:spcPts val="1200"/>
              </a:spcAft>
            </a:pPr>
            <a:endParaRPr lang="en-US" sz="1200" dirty="0">
              <a:effectLst/>
              <a:latin typeface="Arial (Body)"/>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i="0" u="sng" dirty="0" err="1">
                <a:effectLst/>
                <a:latin typeface="Arial (Body)"/>
                <a:cs typeface="Arial" panose="020B0604020202020204" pitchFamily="34" charset="0"/>
              </a:rPr>
              <a:t>Dizer</a:t>
            </a:r>
            <a:r>
              <a:rPr lang="en-US" sz="1200" b="1" i="0" u="sng" dirty="0">
                <a:effectLst/>
                <a:latin typeface="Arial (Body)"/>
                <a:cs typeface="Arial" panose="020B0604020202020204" pitchFamily="34" charset="0"/>
              </a:rPr>
              <a:t>:</a:t>
            </a:r>
            <a:r>
              <a:rPr lang="en-US" sz="1200" b="1" i="0" u="none" dirty="0">
                <a:effectLst/>
                <a:latin typeface="Arial (Body)"/>
                <a:cs typeface="Arial" panose="020B0604020202020204" pitchFamily="34" charset="0"/>
              </a:rPr>
              <a:t> </a:t>
            </a:r>
            <a:r>
              <a:rPr lang="en-US" sz="1200" dirty="0">
                <a:effectLst/>
                <a:latin typeface="Arial (Body)"/>
                <a:ea typeface="Times New Roman" panose="02020603050405020304" pitchFamily="18" charset="0"/>
                <a:cs typeface="Arial" panose="020B0604020202020204" pitchFamily="34" charset="0"/>
              </a:rPr>
              <a:t>Como </a:t>
            </a:r>
            <a:r>
              <a:rPr lang="en-US" sz="1200" dirty="0" err="1">
                <a:effectLst/>
                <a:latin typeface="Arial (Body)"/>
                <a:ea typeface="Times New Roman" panose="02020603050405020304" pitchFamily="18" charset="0"/>
                <a:cs typeface="Arial" panose="020B0604020202020204" pitchFamily="34" charset="0"/>
              </a:rPr>
              <a:t>uma</a:t>
            </a:r>
            <a:r>
              <a:rPr lang="en-US" sz="1200" dirty="0">
                <a:effectLst/>
                <a:latin typeface="Arial (Body)"/>
                <a:ea typeface="Times New Roman" panose="02020603050405020304" pitchFamily="18" charset="0"/>
                <a:cs typeface="Arial" panose="020B0604020202020204" pitchFamily="34" charset="0"/>
              </a:rPr>
              <a:t> das </a:t>
            </a:r>
            <a:r>
              <a:rPr lang="en-US" sz="1200" dirty="0" err="1">
                <a:effectLst/>
                <a:latin typeface="Arial (Body)"/>
                <a:ea typeface="Times New Roman" panose="02020603050405020304" pitchFamily="18" charset="0"/>
                <a:cs typeface="Arial" panose="020B0604020202020204" pitchFamily="34" charset="0"/>
              </a:rPr>
              <a:t>suas</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tarefas</a:t>
            </a:r>
            <a:r>
              <a:rPr lang="en-US" sz="1200" dirty="0">
                <a:effectLst/>
                <a:latin typeface="Arial (Body)"/>
                <a:ea typeface="Times New Roman" panose="02020603050405020304" pitchFamily="18" charset="0"/>
                <a:cs typeface="Arial" panose="020B0604020202020204" pitchFamily="34" charset="0"/>
              </a:rPr>
              <a:t> do FETP-Frontline </a:t>
            </a:r>
            <a:r>
              <a:rPr lang="en-US" sz="1200" dirty="0" err="1">
                <a:effectLst/>
                <a:latin typeface="Arial (Body)"/>
                <a:ea typeface="Times New Roman" panose="02020603050405020304" pitchFamily="18" charset="0"/>
                <a:cs typeface="Arial" panose="020B0604020202020204" pitchFamily="34" charset="0"/>
              </a:rPr>
              <a:t>durante</a:t>
            </a:r>
            <a:r>
              <a:rPr lang="en-US" sz="1200" dirty="0">
                <a:effectLst/>
                <a:latin typeface="Arial (Body)"/>
                <a:ea typeface="Times New Roman" panose="02020603050405020304" pitchFamily="18" charset="0"/>
                <a:cs typeface="Arial" panose="020B0604020202020204" pitchFamily="34" charset="0"/>
              </a:rPr>
              <a:t> o </a:t>
            </a:r>
            <a:r>
              <a:rPr lang="en-US" sz="1200" dirty="0" err="1">
                <a:effectLst/>
                <a:latin typeface="Arial (Body)"/>
                <a:ea typeface="Times New Roman" panose="02020603050405020304" pitchFamily="18" charset="0"/>
                <a:cs typeface="Arial" panose="020B0604020202020204" pitchFamily="34" charset="0"/>
              </a:rPr>
              <a:t>Intervalo</a:t>
            </a:r>
            <a:r>
              <a:rPr lang="en-US" sz="1200" dirty="0">
                <a:effectLst/>
                <a:latin typeface="Arial (Body)"/>
                <a:ea typeface="Times New Roman" panose="02020603050405020304" pitchFamily="18" charset="0"/>
                <a:cs typeface="Arial" panose="020B0604020202020204" pitchFamily="34" charset="0"/>
              </a:rPr>
              <a:t> de Campo 1, </a:t>
            </a:r>
            <a:r>
              <a:rPr lang="en-US" sz="1200" dirty="0" err="1">
                <a:effectLst/>
                <a:latin typeface="Arial (Body)"/>
                <a:ea typeface="Times New Roman" panose="02020603050405020304" pitchFamily="18" charset="0"/>
                <a:cs typeface="Arial" panose="020B0604020202020204" pitchFamily="34" charset="0"/>
              </a:rPr>
              <a:t>irá</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visitar</a:t>
            </a:r>
            <a:r>
              <a:rPr lang="en-US" sz="1200" dirty="0">
                <a:effectLst/>
                <a:latin typeface="Arial (Body)"/>
                <a:ea typeface="Times New Roman" panose="02020603050405020304" pitchFamily="18" charset="0"/>
                <a:cs typeface="Arial" panose="020B0604020202020204" pitchFamily="34" charset="0"/>
              </a:rPr>
              <a:t> 2-3 </a:t>
            </a:r>
            <a:r>
              <a:rPr lang="en-US" sz="1200" dirty="0" err="1">
                <a:effectLst/>
                <a:latin typeface="Arial (Body)"/>
                <a:ea typeface="Times New Roman" panose="02020603050405020304" pitchFamily="18" charset="0"/>
                <a:cs typeface="Arial" panose="020B0604020202020204" pitchFamily="34" charset="0"/>
              </a:rPr>
              <a:t>locais</a:t>
            </a:r>
            <a:r>
              <a:rPr lang="en-US" sz="1200" dirty="0">
                <a:effectLst/>
                <a:latin typeface="Arial (Body)"/>
                <a:ea typeface="Times New Roman" panose="02020603050405020304" pitchFamily="18" charset="0"/>
                <a:cs typeface="Arial" panose="020B0604020202020204" pitchFamily="34" charset="0"/>
              </a:rPr>
              <a:t>, tais </a:t>
            </a:r>
            <a:r>
              <a:rPr lang="en-US" sz="1200" dirty="0" err="1">
                <a:effectLst/>
                <a:latin typeface="Arial (Body)"/>
                <a:ea typeface="Times New Roman" panose="02020603050405020304" pitchFamily="18" charset="0"/>
                <a:cs typeface="Arial" panose="020B0604020202020204" pitchFamily="34" charset="0"/>
              </a:rPr>
              <a:t>como</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clínicas</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hospitais</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laboratórios</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ou</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centros</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ou</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postos</a:t>
            </a:r>
            <a:r>
              <a:rPr lang="en-US" sz="1200" dirty="0">
                <a:effectLst/>
                <a:latin typeface="Arial (Body)"/>
                <a:ea typeface="Times New Roman" panose="02020603050405020304" pitchFamily="18" charset="0"/>
                <a:cs typeface="Arial" panose="020B0604020202020204" pitchFamily="34" charset="0"/>
              </a:rPr>
              <a:t> de </a:t>
            </a:r>
            <a:r>
              <a:rPr lang="en-US" sz="1200" dirty="0" err="1">
                <a:effectLst/>
                <a:latin typeface="Arial (Body)"/>
                <a:ea typeface="Times New Roman" panose="02020603050405020304" pitchFamily="18" charset="0"/>
                <a:cs typeface="Arial" panose="020B0604020202020204" pitchFamily="34" charset="0"/>
              </a:rPr>
              <a:t>saúde</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veterinária</a:t>
            </a:r>
            <a:r>
              <a:rPr lang="en-US" sz="1200" dirty="0">
                <a:effectLst/>
                <a:latin typeface="Arial (Body)"/>
                <a:ea typeface="Times New Roman" panose="02020603050405020304" pitchFamily="18" charset="0"/>
                <a:cs typeface="Arial" panose="020B0604020202020204" pitchFamily="34" charset="0"/>
              </a:rPr>
              <a:t>, que </a:t>
            </a:r>
            <a:r>
              <a:rPr lang="en-US" sz="1200" dirty="0" err="1">
                <a:effectLst/>
                <a:latin typeface="Arial (Body)"/>
                <a:ea typeface="Times New Roman" panose="02020603050405020304" pitchFamily="18" charset="0"/>
                <a:cs typeface="Arial" panose="020B0604020202020204" pitchFamily="34" charset="0"/>
              </a:rPr>
              <a:t>deverão</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comunicar</a:t>
            </a:r>
            <a:r>
              <a:rPr lang="en-US" sz="1200" dirty="0">
                <a:effectLst/>
                <a:latin typeface="Arial (Body)"/>
                <a:ea typeface="Times New Roman" panose="02020603050405020304" pitchFamily="18" charset="0"/>
                <a:cs typeface="Arial" panose="020B0604020202020204" pitchFamily="34" charset="0"/>
              </a:rPr>
              <a:t> dados </a:t>
            </a:r>
            <a:r>
              <a:rPr lang="en-US" sz="1200" dirty="0" err="1">
                <a:effectLst/>
                <a:latin typeface="Arial (Body)"/>
                <a:ea typeface="Times New Roman" panose="02020603050405020304" pitchFamily="18" charset="0"/>
                <a:cs typeface="Arial" panose="020B0604020202020204" pitchFamily="34" charset="0"/>
              </a:rPr>
              <a:t>ao</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seu</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gabinete</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Receberá</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orientações</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mais</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pormenorizadas</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sobre</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esta</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tarefa</a:t>
            </a:r>
            <a:r>
              <a:rPr lang="en-US" sz="1200" dirty="0">
                <a:effectLst/>
                <a:latin typeface="Arial (Body)"/>
                <a:ea typeface="Times New Roman" panose="02020603050405020304" pitchFamily="18" charset="0"/>
                <a:cs typeface="Arial" panose="020B0604020202020204" pitchFamily="34" charset="0"/>
              </a:rPr>
              <a:t> no final da </a:t>
            </a:r>
            <a:r>
              <a:rPr lang="en-US" sz="1200" dirty="0" err="1">
                <a:effectLst/>
                <a:latin typeface="Arial (Body)"/>
                <a:ea typeface="Times New Roman" panose="02020603050405020304" pitchFamily="18" charset="0"/>
                <a:cs typeface="Arial" panose="020B0604020202020204" pitchFamily="34" charset="0"/>
              </a:rPr>
              <a:t>semana</a:t>
            </a:r>
            <a:r>
              <a:rPr lang="en-US" sz="1200" dirty="0">
                <a:effectLst/>
                <a:latin typeface="Arial (Body)"/>
                <a:ea typeface="Times New Roman" panose="02020603050405020304" pitchFamily="18" charset="0"/>
                <a:cs typeface="Arial" panose="020B0604020202020204" pitchFamily="34" charset="0"/>
              </a:rPr>
              <a:t>, mas as </a:t>
            </a:r>
            <a:r>
              <a:rPr lang="en-US" sz="1200" dirty="0" err="1">
                <a:effectLst/>
                <a:latin typeface="Arial (Body)"/>
                <a:ea typeface="Times New Roman" panose="02020603050405020304" pitchFamily="18" charset="0"/>
                <a:cs typeface="Arial" panose="020B0604020202020204" pitchFamily="34" charset="0"/>
              </a:rPr>
              <a:t>informações</a:t>
            </a:r>
            <a:r>
              <a:rPr lang="en-US" sz="1200" dirty="0">
                <a:effectLst/>
                <a:latin typeface="Arial (Body)"/>
                <a:ea typeface="Times New Roman" panose="02020603050405020304" pitchFamily="18" charset="0"/>
                <a:cs typeface="Arial" panose="020B0604020202020204" pitchFamily="34" charset="0"/>
              </a:rPr>
              <a:t> que </a:t>
            </a:r>
            <a:r>
              <a:rPr lang="en-US" sz="1200" dirty="0" err="1">
                <a:effectLst/>
                <a:latin typeface="Arial (Body)"/>
                <a:ea typeface="Times New Roman" panose="02020603050405020304" pitchFamily="18" charset="0"/>
                <a:cs typeface="Arial" panose="020B0604020202020204" pitchFamily="34" charset="0"/>
              </a:rPr>
              <a:t>acabámos</a:t>
            </a:r>
            <a:r>
              <a:rPr lang="en-US" sz="1200" dirty="0">
                <a:effectLst/>
                <a:latin typeface="Arial (Body)"/>
                <a:ea typeface="Times New Roman" panose="02020603050405020304" pitchFamily="18" charset="0"/>
                <a:cs typeface="Arial" panose="020B0604020202020204" pitchFamily="34" charset="0"/>
              </a:rPr>
              <a:t> de </a:t>
            </a:r>
            <a:r>
              <a:rPr lang="en-US" sz="1200" dirty="0" err="1">
                <a:effectLst/>
                <a:latin typeface="Arial (Body)"/>
                <a:ea typeface="Times New Roman" panose="02020603050405020304" pitchFamily="18" charset="0"/>
                <a:cs typeface="Arial" panose="020B0604020202020204" pitchFamily="34" charset="0"/>
              </a:rPr>
              <a:t>discutir</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deverão</a:t>
            </a:r>
            <a:r>
              <a:rPr lang="en-US" sz="1200" dirty="0">
                <a:effectLst/>
                <a:latin typeface="Arial (Body)"/>
                <a:ea typeface="Times New Roman" panose="02020603050405020304" pitchFamily="18" charset="0"/>
                <a:cs typeface="Arial" panose="020B0604020202020204" pitchFamily="34" charset="0"/>
              </a:rPr>
              <a:t> ser </a:t>
            </a:r>
            <a:r>
              <a:rPr lang="en-US" sz="1200" dirty="0" err="1">
                <a:effectLst/>
                <a:latin typeface="Arial (Body)"/>
                <a:ea typeface="Times New Roman" panose="02020603050405020304" pitchFamily="18" charset="0"/>
                <a:cs typeface="Arial" panose="020B0604020202020204" pitchFamily="34" charset="0"/>
              </a:rPr>
              <a:t>úteis</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durante</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esta</a:t>
            </a:r>
            <a:r>
              <a:rPr lang="en-US" sz="1200" dirty="0">
                <a:effectLst/>
                <a:latin typeface="Arial (Body)"/>
                <a:ea typeface="Times New Roman" panose="02020603050405020304" pitchFamily="18" charset="0"/>
                <a:cs typeface="Arial" panose="020B0604020202020204" pitchFamily="34" charset="0"/>
              </a:rPr>
              <a:t> </a:t>
            </a:r>
            <a:r>
              <a:rPr lang="en-US" sz="1200" dirty="0" err="1">
                <a:effectLst/>
                <a:latin typeface="Arial (Body)"/>
                <a:ea typeface="Times New Roman" panose="02020603050405020304" pitchFamily="18" charset="0"/>
                <a:cs typeface="Arial" panose="020B0604020202020204" pitchFamily="34" charset="0"/>
              </a:rPr>
              <a:t>tarefa</a:t>
            </a:r>
            <a:r>
              <a:rPr lang="en-US" sz="1200" dirty="0">
                <a:effectLst/>
                <a:latin typeface="Arial (Body)"/>
                <a:ea typeface="Times New Roman" panose="02020603050405020304" pitchFamily="18" charset="0"/>
                <a:cs typeface="Arial" panose="020B0604020202020204" pitchFamily="34" charset="0"/>
              </a:rPr>
              <a:t>.</a:t>
            </a:r>
          </a:p>
          <a:p>
            <a:endParaRPr lang="en-US" dirty="0"/>
          </a:p>
        </p:txBody>
      </p:sp>
      <p:sp>
        <p:nvSpPr>
          <p:cNvPr id="4" name="Slide Number Placeholder 3"/>
          <p:cNvSpPr>
            <a:spLocks noGrp="1"/>
          </p:cNvSpPr>
          <p:nvPr>
            <p:ph type="sldNum" sz="quarter" idx="5"/>
          </p:nvPr>
        </p:nvSpPr>
        <p:spPr/>
        <p:txBody>
          <a:bodyPr/>
          <a:lstStyle/>
          <a:p>
            <a:fld id="{2EB32458-B0FD-4E0D-A69A-149897CA0BBB}" type="slidenum">
              <a:rPr lang="en-US" smtClean="0"/>
              <a:t>49</a:t>
            </a:fld>
            <a:endParaRPr lang="en-US"/>
          </a:p>
        </p:txBody>
      </p:sp>
    </p:spTree>
    <p:extLst>
      <p:ext uri="{BB962C8B-B14F-4D97-AF65-F5344CB8AC3E}">
        <p14:creationId xmlns:p14="http://schemas.microsoft.com/office/powerpoint/2010/main" val="35576184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panose="020B0604020202020204" pitchFamily="34" charset="0"/>
                <a:cs typeface="Arial" panose="020B0604020202020204" pitchFamily="34" charset="0"/>
              </a:rPr>
              <a:t>Notas do instrutor:</a:t>
            </a:r>
          </a:p>
          <a:p>
            <a:pPr marL="0" marR="0">
              <a:lnSpc>
                <a:spcPct val="115000"/>
              </a:lnSpc>
              <a:spcBef>
                <a:spcPts val="600"/>
              </a:spcBef>
              <a:spcAft>
                <a:spcPts val="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82880" marR="0" lvl="0" indent="-18288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r>
              <a:rPr lang="fr-FR" sz="1200" b="1" i="0" u="sng" dirty="0">
                <a:latin typeface="Arial" panose="020B0604020202020204" pitchFamily="34" charset="0"/>
                <a:cs typeface="Arial" panose="020B0604020202020204" pitchFamily="34" charset="0"/>
              </a:rPr>
              <a:t>Dizer</a:t>
            </a:r>
            <a:r>
              <a:rPr lang="fr-FR" sz="1200" b="1" i="1" u="sng" dirty="0">
                <a:latin typeface="Arial" panose="020B0604020202020204" pitchFamily="34" charset="0"/>
                <a:cs typeface="Arial" panose="020B0604020202020204" pitchFamily="34" charset="0"/>
              </a:rPr>
              <a:t>:</a:t>
            </a:r>
            <a:r>
              <a:rPr lang="fr-FR" sz="1200" b="1" i="1" u="none" dirty="0">
                <a:latin typeface="Arial" panose="020B0604020202020204" pitchFamily="34"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Os dados de vigilância da saúde pública a nível distrital podem afetar a elaboração de políticas de saúde pública a nível nacional e internacional. Cada país tem a sua própria lista de doenças de declaração obrigatória, com base em leis ou </a:t>
            </a:r>
            <a:r>
              <a:rPr lang="en-US" sz="1200" dirty="0" err="1">
                <a:effectLst/>
                <a:latin typeface="Arial" panose="020B0604020202020204" pitchFamily="34" charset="0"/>
                <a:ea typeface="Times New Roman" panose="02020603050405020304" pitchFamily="18" charset="0"/>
                <a:cs typeface="Arial" panose="020B0604020202020204" pitchFamily="34" charset="0"/>
              </a:rPr>
              <a:t>regulamentos</a:t>
            </a:r>
            <a:r>
              <a:rPr lang="en-US" sz="1200" dirty="0">
                <a:effectLst/>
                <a:latin typeface="Arial" panose="020B0604020202020204" pitchFamily="34" charset="0"/>
                <a:ea typeface="Times New Roman" panose="02020603050405020304" pitchFamily="18" charset="0"/>
                <a:cs typeface="Arial" panose="020B0604020202020204" pitchFamily="34" charset="0"/>
              </a:rPr>
              <a:t>. A lista reflecte as prioridades de saúde pública de um país. Por conseguinte, o número de doenças de declaração obrigatória varia consoante o país. Alguns países têm apenas cerca de 20 doenças na sua lista, enquanto outros países têm 70, 80 ou mesmo mais. </a:t>
            </a:r>
          </a:p>
          <a:p>
            <a:pPr marL="182880" marR="0" lvl="0" indent="-18288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endParaRPr lang="fr-FR" sz="1200" b="1" i="0" u="sng" dirty="0">
              <a:latin typeface="Arial" panose="020B0604020202020204" pitchFamily="34" charset="0"/>
              <a:cs typeface="Arial" panose="020B0604020202020204" pitchFamily="34" charset="0"/>
            </a:endParaRPr>
          </a:p>
          <a:p>
            <a:pPr marL="182880" marR="0" lvl="0" indent="-18288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r>
              <a:rPr lang="fr-FR" sz="1200" b="1" i="0" u="sng" dirty="0">
                <a:latin typeface="Arial" panose="020B0604020202020204" pitchFamily="34" charset="0"/>
                <a:cs typeface="Arial" panose="020B0604020202020204" pitchFamily="34" charset="0"/>
              </a:rPr>
              <a:t>Dizer</a:t>
            </a:r>
            <a:r>
              <a:rPr lang="fr-FR" sz="1200" b="1" i="1" u="sng" dirty="0">
                <a:latin typeface="Arial" panose="020B0604020202020204" pitchFamily="34" charset="0"/>
                <a:cs typeface="Arial" panose="020B0604020202020204" pitchFamily="34" charset="0"/>
              </a:rPr>
              <a:t>:</a:t>
            </a:r>
            <a:r>
              <a:rPr lang="fr-FR" sz="1200" b="1" i="1" u="none" dirty="0">
                <a:latin typeface="Arial" panose="020B0604020202020204" pitchFamily="34"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As leis ou </a:t>
            </a:r>
            <a:r>
              <a:rPr lang="en-US" sz="1200" dirty="0" err="1">
                <a:effectLst/>
                <a:latin typeface="Arial" panose="020B0604020202020204" pitchFamily="34" charset="0"/>
                <a:ea typeface="Times New Roman" panose="02020603050405020304" pitchFamily="18" charset="0"/>
                <a:cs typeface="Arial" panose="020B0604020202020204" pitchFamily="34" charset="0"/>
              </a:rPr>
              <a:t>regulamentos</a:t>
            </a:r>
            <a:r>
              <a:rPr lang="en-US" sz="1200" dirty="0">
                <a:effectLst/>
                <a:latin typeface="Arial" panose="020B0604020202020204" pitchFamily="34" charset="0"/>
                <a:ea typeface="Times New Roman" panose="02020603050405020304" pitchFamily="18" charset="0"/>
                <a:cs typeface="Arial" panose="020B0604020202020204" pitchFamily="34" charset="0"/>
              </a:rPr>
              <a:t> especificam quais os casos a notificar, quem deve notificar e como. Uma definição de caso é uma descrição das caraterísticas clínicas, por vezes incluindo resultados laboratoriais, que definem um caso para efeitos de </a:t>
            </a:r>
            <a:r>
              <a:rPr lang="en-US" sz="1200" dirty="0" err="1">
                <a:effectLst/>
                <a:latin typeface="Arial" panose="020B0604020202020204" pitchFamily="34" charset="0"/>
                <a:ea typeface="Times New Roman" panose="02020603050405020304" pitchFamily="18" charset="0"/>
                <a:cs typeface="Arial" panose="020B0604020202020204" pitchFamily="34" charset="0"/>
              </a:rPr>
              <a:t>notificação</a:t>
            </a:r>
            <a:r>
              <a:rPr lang="en-US" sz="1200" dirty="0">
                <a:effectLst/>
                <a:latin typeface="Arial" panose="020B0604020202020204" pitchFamily="34" charset="0"/>
                <a:ea typeface="Times New Roman" panose="02020603050405020304" pitchFamily="18" charset="0"/>
                <a:cs typeface="Arial" panose="020B0604020202020204" pitchFamily="34" charset="0"/>
              </a:rPr>
              <a:t> de vigilância. Falaremos mais sobre definições de casos na próxima lição. </a:t>
            </a:r>
          </a:p>
          <a:p>
            <a:pPr marL="182880" marR="0" lvl="0" indent="-18288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82880" marR="0" lvl="0" indent="-18288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r>
              <a:rPr lang="fr-FR" sz="1200" b="1" i="0" u="sng" dirty="0">
                <a:latin typeface="Arial" panose="020B0604020202020204" pitchFamily="34" charset="0"/>
                <a:cs typeface="Arial" panose="020B0604020202020204" pitchFamily="34" charset="0"/>
              </a:rPr>
              <a:t>Dizer</a:t>
            </a:r>
            <a:r>
              <a:rPr lang="fr-FR" sz="1200" b="1" i="1" u="sng" dirty="0">
                <a:latin typeface="Arial" panose="020B0604020202020204" pitchFamily="34" charset="0"/>
                <a:cs typeface="Arial" panose="020B0604020202020204" pitchFamily="34" charset="0"/>
              </a:rPr>
              <a:t>:</a:t>
            </a:r>
            <a:r>
              <a:rPr lang="fr-FR" sz="1200" b="1" i="1" u="none" dirty="0">
                <a:latin typeface="Arial" panose="020B0604020202020204" pitchFamily="34"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Em alguns países, a </a:t>
            </a:r>
            <a:r>
              <a:rPr lang="en-US" sz="1200" dirty="0" err="1">
                <a:effectLst/>
                <a:latin typeface="Arial" panose="020B0604020202020204" pitchFamily="34" charset="0"/>
                <a:ea typeface="Times New Roman" panose="02020603050405020304" pitchFamily="18" charset="0"/>
                <a:cs typeface="Arial" panose="020B0604020202020204" pitchFamily="34" charset="0"/>
              </a:rPr>
              <a:t>notificação</a:t>
            </a:r>
            <a:r>
              <a:rPr lang="en-US" sz="1200" dirty="0">
                <a:effectLst/>
                <a:latin typeface="Arial" panose="020B0604020202020204" pitchFamily="34" charset="0"/>
                <a:ea typeface="Times New Roman" panose="02020603050405020304" pitchFamily="18" charset="0"/>
                <a:cs typeface="Arial" panose="020B0604020202020204" pitchFamily="34" charset="0"/>
              </a:rPr>
              <a:t> é feita em papel; noutros, através do telemóvel ou da Internet. Os </a:t>
            </a:r>
            <a:r>
              <a:rPr lang="en-US" sz="1200" dirty="0" err="1">
                <a:effectLst/>
                <a:latin typeface="Arial" panose="020B0604020202020204" pitchFamily="34" charset="0"/>
                <a:ea typeface="Times New Roman" panose="02020603050405020304" pitchFamily="18" charset="0"/>
                <a:cs typeface="Arial" panose="020B0604020202020204" pitchFamily="34" charset="0"/>
              </a:rPr>
              <a:t>regulamentos</a:t>
            </a:r>
            <a:r>
              <a:rPr lang="en-US" sz="1200" dirty="0">
                <a:effectLst/>
                <a:latin typeface="Arial" panose="020B0604020202020204" pitchFamily="34" charset="0"/>
                <a:ea typeface="Times New Roman" panose="02020603050405020304" pitchFamily="18" charset="0"/>
                <a:cs typeface="Arial" panose="020B0604020202020204" pitchFamily="34" charset="0"/>
              </a:rPr>
              <a:t> especificam quais as doenças que devem ser notificadas imediatamente, semanalmente, mensalmente ou anualmente. Em alguns países e para algumas doenças, apenas o número de casos deve ser notificado, enquanto noutros, cada caso é notificado separadamente e com muito mais pormenor. É o que se designa por </a:t>
            </a:r>
            <a:r>
              <a:rPr lang="en-US" sz="1200" dirty="0" err="1">
                <a:effectLst/>
                <a:latin typeface="Arial" panose="020B0604020202020204" pitchFamily="34" charset="0"/>
                <a:ea typeface="Times New Roman" panose="02020603050405020304" pitchFamily="18" charset="0"/>
                <a:cs typeface="Arial" panose="020B0604020202020204" pitchFamily="34" charset="0"/>
              </a:rPr>
              <a:t>notificação</a:t>
            </a:r>
            <a:r>
              <a:rPr lang="en-US" sz="1200" dirty="0">
                <a:effectLst/>
                <a:latin typeface="Arial" panose="020B0604020202020204" pitchFamily="34" charset="0"/>
                <a:ea typeface="Times New Roman" panose="02020603050405020304" pitchFamily="18" charset="0"/>
                <a:cs typeface="Arial" panose="020B0604020202020204" pitchFamily="34" charset="0"/>
              </a:rPr>
              <a:t> "baseada em casos". </a:t>
            </a:r>
            <a:r>
              <a:rPr lang="en-US" sz="1200" b="1" i="0" dirty="0">
                <a:latin typeface="Arial (Body)"/>
                <a:ea typeface="Times New Roman"/>
                <a:cs typeface="Arial" panose="020B0604020202020204" pitchFamily="34" charset="0"/>
                <a:sym typeface="Times New Roman"/>
              </a:rPr>
              <a:t>&lt;CLICAR&gt; </a:t>
            </a:r>
            <a:endParaRPr lang="en-US" b="1" i="0" dirty="0">
              <a:latin typeface="Arial (Body)"/>
              <a:cs typeface="Arial" panose="020B0604020202020204" pitchFamily="34" charset="0"/>
            </a:endParaRPr>
          </a:p>
          <a:p>
            <a:pPr marL="0" marR="0" lvl="0" indent="0" algn="l" defTabSz="914400" rtl="0" eaLnBrk="1" fontAlgn="auto" latinLnBrk="0" hangingPunct="1">
              <a:lnSpc>
                <a:spcPct val="115000"/>
              </a:lnSpc>
              <a:spcBef>
                <a:spcPts val="600"/>
              </a:spcBef>
              <a:spcAft>
                <a:spcPts val="0"/>
              </a:spcAft>
              <a:buClrTx/>
              <a:buSzTx/>
              <a:buFont typeface="Wingdings" panose="05000000000000000000" pitchFamily="2" charset="2"/>
              <a:buNone/>
              <a:tabLst/>
              <a:defRPr/>
            </a:pP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182880" marR="0" lvl="0" indent="-18288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r>
              <a:rPr lang="fr-FR" sz="1200" b="1" i="0" u="sng" dirty="0">
                <a:latin typeface="Arial" panose="020B0604020202020204" pitchFamily="34" charset="0"/>
                <a:cs typeface="Arial" panose="020B0604020202020204" pitchFamily="34" charset="0"/>
              </a:rPr>
              <a:t>Dizer</a:t>
            </a:r>
            <a:r>
              <a:rPr lang="fr-FR" sz="1200" b="1" i="1" u="sng" dirty="0">
                <a:latin typeface="Arial" panose="020B0604020202020204" pitchFamily="34" charset="0"/>
                <a:cs typeface="Arial" panose="020B0604020202020204" pitchFamily="34" charset="0"/>
              </a:rPr>
              <a:t>:</a:t>
            </a:r>
            <a:r>
              <a:rPr lang="fr-FR" sz="1200" b="1" i="1" u="none" dirty="0">
                <a:latin typeface="Arial" panose="020B0604020202020204" pitchFamily="34" charset="0"/>
                <a:cs typeface="Arial" panose="020B0604020202020204" pitchFamily="34" charset="0"/>
              </a:rPr>
              <a:t> </a:t>
            </a:r>
            <a:r>
              <a:rPr lang="en-US" sz="1200" kern="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Além disso, a maioria dos países do mundo concordou em seguir o Regulamento Sanitário Internacional ou RSI, que exige a </a:t>
            </a:r>
            <a:r>
              <a:rPr lang="en-US" sz="1200" kern="1200" dirty="0" err="1">
                <a:solidFill>
                  <a:schemeClr val="tx1"/>
                </a:solidFill>
                <a:effectLst/>
                <a:latin typeface="Arial" panose="020B0604020202020204" pitchFamily="34" charset="0"/>
                <a:ea typeface="Times New Roman" panose="02020603050405020304" pitchFamily="18" charset="0"/>
                <a:cs typeface="Arial" panose="020B0604020202020204" pitchFamily="34" charset="0"/>
              </a:rPr>
              <a:t>notificação</a:t>
            </a:r>
            <a:r>
              <a:rPr lang="en-US" sz="1200" kern="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de certas doenças à OMS. Como discutimos na lição anterior, o objetivo do RSI é ajudar a comunidade internacional a prevenir e responder a riscos agudos de saúde pública que têm o potencial de atravessar fronteiras e ameaçar as pessoas em todo o </a:t>
            </a:r>
            <a:r>
              <a:rPr lang="en-US" sz="1200" kern="1200" dirty="0" err="1">
                <a:solidFill>
                  <a:schemeClr val="tx1"/>
                </a:solidFill>
                <a:effectLst/>
                <a:latin typeface="Arial" panose="020B0604020202020204" pitchFamily="34" charset="0"/>
                <a:ea typeface="Times New Roman" panose="02020603050405020304" pitchFamily="18" charset="0"/>
                <a:cs typeface="Arial" panose="020B0604020202020204" pitchFamily="34" charset="0"/>
              </a:rPr>
              <a:t>mundo</a:t>
            </a:r>
            <a:r>
              <a:rPr lang="en-US" sz="1200" b="1" i="1" dirty="0">
                <a:effectLst/>
                <a:latin typeface="Arial" panose="020B0604020202020204" pitchFamily="34" charset="0"/>
                <a:ea typeface="Times New Roman" panose="02020603050405020304" pitchFamily="18" charset="0"/>
                <a:cs typeface="Arial" panose="020B0604020202020204" pitchFamily="34" charset="0"/>
              </a:rPr>
              <a:t>.</a:t>
            </a:r>
            <a:r>
              <a:rPr lang="en-US" sz="1200" b="1" i="0" dirty="0">
                <a:latin typeface="Arial (Body)"/>
                <a:ea typeface="Times New Roman"/>
                <a:cs typeface="Arial" panose="020B0604020202020204" pitchFamily="34" charset="0"/>
                <a:sym typeface="Times New Roman"/>
              </a:rPr>
              <a:t> &lt;CLICAR&gt; </a:t>
            </a:r>
            <a:endParaRPr lang="en-US" b="1" i="0" dirty="0">
              <a:latin typeface="Arial (Body)"/>
              <a:cs typeface="Arial" panose="020B0604020202020204" pitchFamily="34" charset="0"/>
            </a:endParaRPr>
          </a:p>
          <a:p>
            <a:pPr marL="0" marR="0" lvl="0" indent="0" algn="l" defTabSz="914400" rtl="0" eaLnBrk="1" fontAlgn="auto" latinLnBrk="0" hangingPunct="1">
              <a:lnSpc>
                <a:spcPct val="115000"/>
              </a:lnSpc>
              <a:spcBef>
                <a:spcPts val="600"/>
              </a:spcBef>
              <a:spcAft>
                <a:spcPts val="0"/>
              </a:spcAft>
              <a:buClrTx/>
              <a:buSzTx/>
              <a:buFont typeface="Wingdings" panose="05000000000000000000" pitchFamily="2" charset="2"/>
              <a:buNone/>
              <a:tabLst/>
              <a:defRPr/>
            </a:pP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182880" marR="0" lvl="0" indent="-18288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r>
              <a:rPr lang="fr-FR" sz="1200" b="1" i="0" u="sng" dirty="0">
                <a:latin typeface="Arial" panose="020B0604020202020204" pitchFamily="34" charset="0"/>
                <a:cs typeface="Arial" panose="020B0604020202020204" pitchFamily="34" charset="0"/>
              </a:rPr>
              <a:t>Diga</a:t>
            </a:r>
            <a:r>
              <a:rPr lang="fr-FR" sz="1200" b="1" i="1" u="sng" dirty="0">
                <a:latin typeface="Arial" panose="020B0604020202020204" pitchFamily="34" charset="0"/>
                <a:cs typeface="Arial" panose="020B0604020202020204" pitchFamily="34" charset="0"/>
              </a:rPr>
              <a:t>:</a:t>
            </a:r>
            <a:r>
              <a:rPr lang="fr-FR" sz="1200" b="1" i="1" u="none" dirty="0">
                <a:latin typeface="Arial" panose="020B0604020202020204" pitchFamily="34" charset="0"/>
                <a:cs typeface="Arial" panose="020B0604020202020204" pitchFamily="34" charset="0"/>
              </a:rPr>
              <a:t> </a:t>
            </a:r>
            <a:r>
              <a:rPr lang="en-US" sz="1200" kern="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Finalmente, existem também requisitos de </a:t>
            </a:r>
            <a:r>
              <a:rPr lang="en-US" sz="1200" kern="1200" dirty="0" err="1">
                <a:solidFill>
                  <a:schemeClr val="tx1"/>
                </a:solidFill>
                <a:effectLst/>
                <a:latin typeface="Arial" panose="020B0604020202020204" pitchFamily="34" charset="0"/>
                <a:ea typeface="Times New Roman" panose="02020603050405020304" pitchFamily="18" charset="0"/>
                <a:cs typeface="Arial" panose="020B0604020202020204" pitchFamily="34" charset="0"/>
              </a:rPr>
              <a:t>notificação</a:t>
            </a:r>
            <a:r>
              <a:rPr lang="en-US" sz="1200" kern="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para doenças que afectam os animais, incluindo doenças zoonóticas. Estes requisitos são estabelecidos e mantidos pela Organização Mundial da Saúde Animal ou WOAH.</a:t>
            </a:r>
          </a:p>
        </p:txBody>
      </p:sp>
      <p:sp>
        <p:nvSpPr>
          <p:cNvPr id="4" name="Slide Number Placeholder 3"/>
          <p:cNvSpPr>
            <a:spLocks noGrp="1"/>
          </p:cNvSpPr>
          <p:nvPr>
            <p:ph type="sldNum" sz="quarter" idx="10"/>
          </p:nvPr>
        </p:nvSpPr>
        <p:spPr/>
        <p:txBody>
          <a:bodyPr/>
          <a:lstStyle/>
          <a:p>
            <a:fld id="{2EB32458-B0FD-4E0D-A69A-149897CA0BBB}" type="slidenum">
              <a:rPr lang="en-US" smtClean="0"/>
              <a:t>5</a:t>
            </a:fld>
            <a:endParaRPr lang="en-US"/>
          </a:p>
        </p:txBody>
      </p:sp>
    </p:spTree>
    <p:extLst>
      <p:ext uri="{BB962C8B-B14F-4D97-AF65-F5344CB8AC3E}">
        <p14:creationId xmlns:p14="http://schemas.microsoft.com/office/powerpoint/2010/main" val="370527608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Body)"/>
                <a:cs typeface="Arial" panose="020B0604020202020204" pitchFamily="34" charset="0"/>
              </a:rPr>
              <a:t>Notas do instrutor: </a:t>
            </a:r>
          </a:p>
          <a:p>
            <a:pPr marL="0" marR="0">
              <a:spcBef>
                <a:spcPts val="1200"/>
              </a:spcBef>
              <a:spcAft>
                <a:spcPts val="600"/>
              </a:spcAft>
            </a:pPr>
            <a:endParaRPr lang="en-US" sz="1200" b="0" dirty="0">
              <a:effectLst/>
              <a:latin typeface="Arial (Body)"/>
              <a:cs typeface="Arial" panose="020B0604020202020204" pitchFamily="34" charset="0"/>
            </a:endParaRPr>
          </a:p>
          <a:p>
            <a:pPr marL="171450" marR="0" indent="-171450">
              <a:spcBef>
                <a:spcPts val="1200"/>
              </a:spcBef>
              <a:spcAft>
                <a:spcPts val="600"/>
              </a:spcAft>
              <a:buFont typeface="Wingdings" panose="05000000000000000000" pitchFamily="2" charset="2"/>
              <a:buChar char="§"/>
            </a:pPr>
            <a:r>
              <a:rPr lang="en-US" sz="1200" b="0" dirty="0">
                <a:effectLst/>
                <a:latin typeface="Arial (Body)"/>
                <a:cs typeface="Arial" panose="020B0604020202020204" pitchFamily="34" charset="0"/>
              </a:rPr>
              <a:t>Recapitular </a:t>
            </a:r>
            <a:r>
              <a:rPr lang="en-US" sz="1200" b="1" u="sng" dirty="0">
                <a:effectLst/>
                <a:latin typeface="Arial (Body)"/>
                <a:cs typeface="Arial" panose="020B0604020202020204" pitchFamily="34" charset="0"/>
              </a:rPr>
              <a:t>rapidamente </a:t>
            </a:r>
            <a:r>
              <a:rPr lang="en-US" sz="1200" b="0" dirty="0">
                <a:effectLst/>
                <a:latin typeface="Arial (Body)"/>
                <a:cs typeface="Arial" panose="020B0604020202020204" pitchFamily="34" charset="0"/>
              </a:rPr>
              <a:t>os pontos principais da apresentação que acabou de ser feita. </a:t>
            </a:r>
          </a:p>
          <a:p>
            <a:pPr marL="171450" marR="0" indent="-171450">
              <a:spcBef>
                <a:spcPts val="1200"/>
              </a:spcBef>
              <a:spcAft>
                <a:spcPts val="600"/>
              </a:spcAft>
              <a:buFont typeface="Wingdings" panose="05000000000000000000" pitchFamily="2" charset="2"/>
              <a:buChar char="§"/>
            </a:pPr>
            <a:endParaRPr lang="en-US" sz="1200" b="0" dirty="0">
              <a:effectLst/>
              <a:latin typeface="Arial (Body)"/>
              <a:cs typeface="Arial" panose="020B0604020202020204" pitchFamily="34" charset="0"/>
            </a:endParaRPr>
          </a:p>
          <a:p>
            <a:pPr marL="171450" marR="0" indent="-171450">
              <a:spcBef>
                <a:spcPts val="1200"/>
              </a:spcBef>
              <a:spcAft>
                <a:spcPts val="600"/>
              </a:spcAft>
              <a:buFont typeface="Wingdings" panose="05000000000000000000" pitchFamily="2" charset="2"/>
              <a:buChar char="§"/>
            </a:pPr>
            <a:r>
              <a:rPr lang="en-US" sz="1200" b="1" u="sng" dirty="0">
                <a:effectLst/>
                <a:latin typeface="Arial (Body)"/>
                <a:cs typeface="Arial" panose="020B0604020202020204" pitchFamily="34" charset="0"/>
              </a:rPr>
              <a:t>Explique</a:t>
            </a:r>
            <a:r>
              <a:rPr lang="en-US" sz="1200" b="1" u="none" dirty="0">
                <a:effectLst/>
                <a:latin typeface="Arial (Body)"/>
                <a:cs typeface="Arial" panose="020B0604020202020204" pitchFamily="34" charset="0"/>
              </a:rPr>
              <a:t> </a:t>
            </a:r>
            <a:r>
              <a:rPr lang="en-US" sz="1200" b="0" dirty="0">
                <a:effectLst/>
                <a:latin typeface="Arial (Body)"/>
                <a:cs typeface="Arial" panose="020B0604020202020204" pitchFamily="34" charset="0"/>
              </a:rPr>
              <a:t>aos participantes que esta é uma recapitulação dos principais pontos discutidos na apresentação e que pode servir como uma óptima revisão para eles.</a:t>
            </a:r>
            <a:endParaRPr lang="en-US" sz="1200" b="1" dirty="0">
              <a:effectLst/>
              <a:latin typeface="Arial (Body)"/>
              <a:cs typeface="Arial" panose="020B0604020202020204" pitchFamily="34" charset="0"/>
            </a:endParaRPr>
          </a:p>
          <a:p>
            <a:pPr marL="171450" marR="0" indent="-171450">
              <a:spcBef>
                <a:spcPts val="1200"/>
              </a:spcBef>
              <a:spcAft>
                <a:spcPts val="600"/>
              </a:spcAft>
              <a:buFont typeface="Wingdings" panose="05000000000000000000" pitchFamily="2" charset="2"/>
              <a:buChar char="§"/>
            </a:pPr>
            <a:endParaRPr lang="en-US" sz="1200" b="1" dirty="0">
              <a:effectLst/>
              <a:latin typeface="Arial (Body)"/>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err="1">
                <a:effectLst/>
                <a:latin typeface="Arial (Body)"/>
                <a:ea typeface="Times New Roman" panose="02020603050405020304" pitchFamily="18" charset="0"/>
                <a:cs typeface="Arial" panose="020B0604020202020204" pitchFamily="34" charset="0"/>
              </a:rPr>
              <a:t>Dizer</a:t>
            </a:r>
            <a:r>
              <a:rPr lang="en-US" sz="1200" b="1" u="sng" dirty="0">
                <a:effectLst/>
                <a:latin typeface="Arial (Body)"/>
                <a:ea typeface="Times New Roman" panose="02020603050405020304" pitchFamily="18" charset="0"/>
                <a:cs typeface="Arial" panose="020B0604020202020204" pitchFamily="34" charset="0"/>
              </a:rPr>
              <a:t>:</a:t>
            </a:r>
            <a:r>
              <a:rPr lang="en-US" sz="1200" b="1" u="none" dirty="0">
                <a:effectLst/>
                <a:latin typeface="Arial (Body)"/>
                <a:ea typeface="Times New Roman" panose="02020603050405020304" pitchFamily="18" charset="0"/>
                <a:cs typeface="Arial" panose="020B0604020202020204" pitchFamily="34" charset="0"/>
              </a:rPr>
              <a:t> </a:t>
            </a:r>
            <a:r>
              <a:rPr lang="en-US" sz="1200" dirty="0">
                <a:effectLst/>
                <a:latin typeface="Arial (Body)"/>
                <a:ea typeface="Calibri" panose="020F0502020204030204" pitchFamily="34" charset="0"/>
                <a:cs typeface="Arial" panose="020B0604020202020204" pitchFamily="34" charset="0"/>
              </a:rPr>
              <a:t>A vigilância da saúde pública começa com a recolha de dados. Uma boa </a:t>
            </a:r>
            <a:r>
              <a:rPr lang="en-US" sz="1200" dirty="0" err="1">
                <a:effectLst/>
                <a:latin typeface="Arial (Body)"/>
                <a:ea typeface="Calibri" panose="020F0502020204030204" pitchFamily="34" charset="0"/>
                <a:cs typeface="Arial" panose="020B0604020202020204" pitchFamily="34" charset="0"/>
              </a:rPr>
              <a:t>notificação</a:t>
            </a:r>
            <a:r>
              <a:rPr lang="en-US" sz="1200" dirty="0">
                <a:effectLst/>
                <a:latin typeface="Arial (Body)"/>
                <a:ea typeface="Calibri" panose="020F0502020204030204" pitchFamily="34" charset="0"/>
                <a:cs typeface="Arial" panose="020B0604020202020204" pitchFamily="34" charset="0"/>
              </a:rPr>
              <a:t> é essencial para saber que doenças estão a ocorrer na comunidade.  A </a:t>
            </a:r>
            <a:r>
              <a:rPr lang="en-US" sz="1200" dirty="0" err="1">
                <a:effectLst/>
                <a:latin typeface="Arial (Body)"/>
                <a:ea typeface="Calibri" panose="020F0502020204030204" pitchFamily="34" charset="0"/>
                <a:cs typeface="Arial" panose="020B0604020202020204" pitchFamily="34" charset="0"/>
              </a:rPr>
              <a:t>notificação</a:t>
            </a:r>
            <a:r>
              <a:rPr lang="en-US" sz="1200" dirty="0">
                <a:effectLst/>
                <a:latin typeface="Arial (Body)"/>
                <a:ea typeface="Calibri" panose="020F0502020204030204" pitchFamily="34" charset="0"/>
                <a:cs typeface="Arial" panose="020B0604020202020204" pitchFamily="34" charset="0"/>
              </a:rPr>
              <a:t> rápida e exacta de todas as instalações e sectores é importante para identificar as doenças que se podem propagar à comunidade e afetar a saúde pública. A </a:t>
            </a:r>
            <a:r>
              <a:rPr lang="en-US" sz="1200" dirty="0" err="1">
                <a:effectLst/>
                <a:latin typeface="Arial (Body)"/>
                <a:ea typeface="Calibri" panose="020F0502020204030204" pitchFamily="34" charset="0"/>
                <a:cs typeface="Arial" panose="020B0604020202020204" pitchFamily="34" charset="0"/>
              </a:rPr>
              <a:t>notificação</a:t>
            </a:r>
            <a:r>
              <a:rPr lang="en-US" sz="1200" dirty="0">
                <a:effectLst/>
                <a:latin typeface="Arial (Body)"/>
                <a:ea typeface="Calibri" panose="020F0502020204030204" pitchFamily="34" charset="0"/>
                <a:cs typeface="Arial" panose="020B0604020202020204" pitchFamily="34" charset="0"/>
              </a:rPr>
              <a:t> não é apenas uma ideia agradável ou um favor para o pessoal de saúde pública - é exigida por leis e </a:t>
            </a:r>
            <a:r>
              <a:rPr lang="en-US" sz="1200" dirty="0" err="1">
                <a:effectLst/>
                <a:latin typeface="Arial (Body)"/>
                <a:ea typeface="Calibri" panose="020F0502020204030204" pitchFamily="34" charset="0"/>
                <a:cs typeface="Arial" panose="020B0604020202020204" pitchFamily="34" charset="0"/>
              </a:rPr>
              <a:t>regulamentos</a:t>
            </a:r>
            <a:r>
              <a:rPr lang="en-US" sz="1200" dirty="0">
                <a:effectLst/>
                <a:latin typeface="Arial (Body)"/>
                <a:ea typeface="Calibri" panose="020F0502020204030204" pitchFamily="34" charset="0"/>
                <a:cs typeface="Arial" panose="020B0604020202020204" pitchFamily="34" charset="0"/>
              </a:rPr>
              <a:t>. Na maioria dos locais e para a maioria das doenças, a recolha de dados baseia-se na </a:t>
            </a:r>
            <a:r>
              <a:rPr lang="en-US" sz="1200" dirty="0" err="1">
                <a:effectLst/>
                <a:latin typeface="Arial (Body)"/>
                <a:ea typeface="Calibri" panose="020F0502020204030204" pitchFamily="34" charset="0"/>
                <a:cs typeface="Arial" panose="020B0604020202020204" pitchFamily="34" charset="0"/>
              </a:rPr>
              <a:t>notificação</a:t>
            </a:r>
            <a:r>
              <a:rPr lang="en-US" sz="1200" dirty="0">
                <a:effectLst/>
                <a:latin typeface="Arial (Body)"/>
                <a:ea typeface="Calibri" panose="020F0502020204030204" pitchFamily="34" charset="0"/>
                <a:cs typeface="Arial" panose="020B0604020202020204" pitchFamily="34" charset="0"/>
              </a:rPr>
              <a:t> passiva. Mas a vigilância ativa pode fornecer relatórios mais completos. Infelizmente, a subnotificação é comum e pode resultar na falta de reconhecimento de doenças que podem ser prevenidas ou controladas antes de ocorrer uma transmissão generalizada, mas a monitorização e a </a:t>
            </a:r>
            <a:r>
              <a:rPr lang="en-US" sz="1200" dirty="0" err="1">
                <a:effectLst/>
                <a:latin typeface="Arial (Body)"/>
                <a:ea typeface="Calibri" panose="020F0502020204030204" pitchFamily="34" charset="0"/>
                <a:cs typeface="Arial" panose="020B0604020202020204" pitchFamily="34" charset="0"/>
              </a:rPr>
              <a:t>notificação</a:t>
            </a:r>
            <a:r>
              <a:rPr lang="en-US" sz="1200" dirty="0">
                <a:effectLst/>
                <a:latin typeface="Arial (Body)"/>
                <a:ea typeface="Calibri" panose="020F0502020204030204" pitchFamily="34" charset="0"/>
                <a:cs typeface="Arial" panose="020B0604020202020204" pitchFamily="34" charset="0"/>
              </a:rPr>
              <a:t> podem reforçar estes sistemas. O feedback aos estabelecimentos de saúde sobre os dados actuais de vigilância de doenças pode identificar lacunas e resultar numa melhor </a:t>
            </a:r>
            <a:r>
              <a:rPr lang="en-US" sz="1200" dirty="0" err="1">
                <a:effectLst/>
                <a:latin typeface="Arial (Body)"/>
                <a:ea typeface="Calibri" panose="020F0502020204030204" pitchFamily="34" charset="0"/>
                <a:cs typeface="Arial" panose="020B0604020202020204" pitchFamily="34" charset="0"/>
              </a:rPr>
              <a:t>notificação</a:t>
            </a:r>
            <a:r>
              <a:rPr lang="en-US" sz="1200" dirty="0">
                <a:effectLst/>
                <a:latin typeface="Arial (Body)"/>
                <a:ea typeface="Calibri" panose="020F0502020204030204" pitchFamily="34" charset="0"/>
                <a:cs typeface="Arial" panose="020B0604020202020204" pitchFamily="34" charset="0"/>
              </a:rPr>
              <a:t> e participação. Por último, a criação de um plano e de uma rede que permita o rápido intercâmbio de dados e informações entre sectores é fundamental para proteger mais eficazmente a saúde de todos. </a:t>
            </a:r>
            <a:endParaRPr lang="en-US" sz="1200" dirty="0">
              <a:effectLst/>
              <a:latin typeface="Arial (Body)"/>
              <a:ea typeface="Times New Roman" panose="02020603050405020304" pitchFamily="18"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2EB32458-B0FD-4E0D-A69A-149897CA0BBB}" type="slidenum">
              <a:rPr lang="en-US" smtClean="0"/>
              <a:t>50</a:t>
            </a:fld>
            <a:endParaRPr lang="en-US"/>
          </a:p>
        </p:txBody>
      </p:sp>
    </p:spTree>
    <p:extLst>
      <p:ext uri="{BB962C8B-B14F-4D97-AF65-F5344CB8AC3E}">
        <p14:creationId xmlns:p14="http://schemas.microsoft.com/office/powerpoint/2010/main" val="368512715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15000"/>
              </a:lnSpc>
              <a:spcBef>
                <a:spcPts val="0"/>
              </a:spcBef>
              <a:spcAft>
                <a:spcPts val="1200"/>
              </a:spcAft>
              <a:buClrTx/>
              <a:buSzTx/>
              <a:buFontTx/>
              <a:buNone/>
              <a:tabLst/>
              <a:defRPr/>
            </a:pPr>
            <a:r>
              <a:rPr lang="en-US" sz="1200" b="1" dirty="0" err="1">
                <a:effectLst/>
                <a:latin typeface="Arial" panose="020B0604020202020204" pitchFamily="34" charset="0"/>
                <a:cs typeface="Arial" panose="020B0604020202020204" pitchFamily="34" charset="0"/>
              </a:rPr>
              <a:t>Notas</a:t>
            </a:r>
            <a:r>
              <a:rPr lang="en-US" sz="1200" b="1" dirty="0">
                <a:effectLst/>
                <a:latin typeface="Arial" panose="020B0604020202020204" pitchFamily="34" charset="0"/>
                <a:cs typeface="Arial" panose="020B0604020202020204" pitchFamily="34" charset="0"/>
              </a:rPr>
              <a:t> do </a:t>
            </a:r>
            <a:r>
              <a:rPr lang="en-US" sz="1200" b="1" dirty="0" err="1">
                <a:effectLst/>
                <a:latin typeface="Arial" panose="020B0604020202020204" pitchFamily="34" charset="0"/>
                <a:cs typeface="Arial" panose="020B0604020202020204" pitchFamily="34" charset="0"/>
              </a:rPr>
              <a:t>instrutor</a:t>
            </a:r>
            <a:r>
              <a:rPr lang="en-US" sz="1200" b="1" dirty="0">
                <a:effectLst/>
                <a:latin typeface="Arial" panose="020B0604020202020204" pitchFamily="34" charset="0"/>
                <a:cs typeface="Arial" panose="020B0604020202020204" pitchFamily="34" charset="0"/>
              </a:rPr>
              <a:t>:</a:t>
            </a:r>
          </a:p>
          <a:p>
            <a:pPr marL="0" marR="0">
              <a:lnSpc>
                <a:spcPct val="115000"/>
              </a:lnSpc>
              <a:spcBef>
                <a:spcPts val="0"/>
              </a:spcBef>
              <a:spcAft>
                <a:spcPts val="12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n-US" sz="1200" b="1" i="0" u="sng" dirty="0" err="1">
                <a:effectLst/>
                <a:latin typeface="Arial" panose="020B0604020202020204" pitchFamily="34" charset="0"/>
                <a:ea typeface="Times New Roman" panose="02020603050405020304" pitchFamily="18" charset="0"/>
                <a:cs typeface="Arial" panose="020B0604020202020204" pitchFamily="34" charset="0"/>
              </a:rPr>
              <a:t>Peça</a:t>
            </a:r>
            <a:r>
              <a:rPr lang="en-US" sz="1200" b="1" i="0" u="sng" dirty="0">
                <a:effectLst/>
                <a:latin typeface="Arial" panose="020B0604020202020204" pitchFamily="34" charset="0"/>
                <a:ea typeface="Times New Roman" panose="02020603050405020304" pitchFamily="18" charset="0"/>
                <a:cs typeface="Arial" panose="020B0604020202020204" pitchFamily="34" charset="0"/>
              </a:rPr>
              <a:t> </a:t>
            </a:r>
            <a:r>
              <a:rPr lang="en-US" sz="1200" b="1" i="1" dirty="0">
                <a:effectLst/>
                <a:latin typeface="Arial" panose="020B0604020202020204" pitchFamily="34" charset="0"/>
                <a:ea typeface="Times New Roman" panose="02020603050405020304" pitchFamily="18" charset="0"/>
                <a:cs typeface="Arial" panose="020B0604020202020204" pitchFamily="34" charset="0"/>
              </a:rPr>
              <a:t>a </a:t>
            </a:r>
            <a:r>
              <a:rPr lang="en-US" sz="1200" b="0" i="0" dirty="0">
                <a:effectLst/>
                <a:latin typeface="Arial" panose="020B0604020202020204" pitchFamily="34" charset="0"/>
                <a:ea typeface="Times New Roman" panose="02020603050405020304" pitchFamily="18" charset="0"/>
                <a:cs typeface="Arial" panose="020B0604020202020204" pitchFamily="34" charset="0"/>
              </a:rPr>
              <a:t>um </a:t>
            </a:r>
            <a:r>
              <a:rPr lang="en-US" sz="1200" b="0" i="0" dirty="0" err="1">
                <a:effectLst/>
                <a:latin typeface="Arial" panose="020B0604020202020204" pitchFamily="34" charset="0"/>
                <a:ea typeface="Times New Roman" panose="02020603050405020304" pitchFamily="18" charset="0"/>
                <a:cs typeface="Arial" panose="020B0604020202020204" pitchFamily="34" charset="0"/>
              </a:rPr>
              <a:t>voluntário</a:t>
            </a:r>
            <a:r>
              <a:rPr lang="en-US" sz="1200" b="0" i="0" dirty="0">
                <a:effectLst/>
                <a:latin typeface="Arial" panose="020B0604020202020204" pitchFamily="34" charset="0"/>
                <a:ea typeface="Times New Roman" panose="02020603050405020304" pitchFamily="18" charset="0"/>
                <a:cs typeface="Arial" panose="020B0604020202020204" pitchFamily="34" charset="0"/>
              </a:rPr>
              <a:t> que </a:t>
            </a:r>
            <a:r>
              <a:rPr lang="en-US" sz="1200" b="0" i="0" dirty="0" err="1">
                <a:effectLst/>
                <a:latin typeface="Arial" panose="020B0604020202020204" pitchFamily="34" charset="0"/>
                <a:ea typeface="Times New Roman" panose="02020603050405020304" pitchFamily="18" charset="0"/>
                <a:cs typeface="Arial" panose="020B0604020202020204" pitchFamily="34" charset="0"/>
              </a:rPr>
              <a:t>leia</a:t>
            </a:r>
            <a:r>
              <a:rPr lang="en-US" sz="1200" b="0" i="0" dirty="0">
                <a:effectLst/>
                <a:latin typeface="Arial" panose="020B0604020202020204" pitchFamily="34" charset="0"/>
                <a:ea typeface="Times New Roman" panose="02020603050405020304" pitchFamily="18" charset="0"/>
                <a:cs typeface="Arial" panose="020B0604020202020204" pitchFamily="34" charset="0"/>
              </a:rPr>
              <a:t> </a:t>
            </a:r>
            <a:r>
              <a:rPr lang="en-US" sz="1200" b="0" i="0" dirty="0" err="1">
                <a:effectLst/>
                <a:latin typeface="Arial" panose="020B0604020202020204" pitchFamily="34" charset="0"/>
                <a:ea typeface="Times New Roman" panose="02020603050405020304" pitchFamily="18" charset="0"/>
                <a:cs typeface="Arial" panose="020B0604020202020204" pitchFamily="34" charset="0"/>
              </a:rPr>
              <a:t>os</a:t>
            </a:r>
            <a:r>
              <a:rPr lang="en-US" sz="1200" b="0" i="0" dirty="0">
                <a:effectLst/>
                <a:latin typeface="Arial" panose="020B0604020202020204" pitchFamily="34" charset="0"/>
                <a:ea typeface="Times New Roman" panose="02020603050405020304" pitchFamily="18" charset="0"/>
                <a:cs typeface="Arial" panose="020B0604020202020204" pitchFamily="34" charset="0"/>
              </a:rPr>
              <a:t> </a:t>
            </a:r>
            <a:r>
              <a:rPr lang="en-US" sz="1200" b="0" i="0" dirty="0" err="1">
                <a:effectLst/>
                <a:latin typeface="Arial" panose="020B0604020202020204" pitchFamily="34" charset="0"/>
                <a:ea typeface="Times New Roman" panose="02020603050405020304" pitchFamily="18" charset="0"/>
                <a:cs typeface="Arial" panose="020B0604020202020204" pitchFamily="34" charset="0"/>
              </a:rPr>
              <a:t>objectivos</a:t>
            </a:r>
            <a:r>
              <a:rPr lang="en-US" sz="1200" b="0" i="0" dirty="0">
                <a:effectLst/>
                <a:latin typeface="Arial" panose="020B0604020202020204" pitchFamily="34" charset="0"/>
                <a:ea typeface="Times New Roman" panose="02020603050405020304" pitchFamily="18" charset="0"/>
                <a:cs typeface="Arial" panose="020B0604020202020204" pitchFamily="34" charset="0"/>
              </a:rPr>
              <a:t> </a:t>
            </a:r>
            <a:r>
              <a:rPr lang="en-US" sz="1200" b="0" i="0" dirty="0" err="1">
                <a:effectLst/>
                <a:latin typeface="Arial" panose="020B0604020202020204" pitchFamily="34" charset="0"/>
                <a:ea typeface="Times New Roman" panose="02020603050405020304" pitchFamily="18" charset="0"/>
                <a:cs typeface="Arial" panose="020B0604020202020204" pitchFamily="34" charset="0"/>
              </a:rPr>
              <a:t>em</a:t>
            </a:r>
            <a:r>
              <a:rPr lang="en-US" sz="1200" b="0" i="0" dirty="0">
                <a:effectLst/>
                <a:latin typeface="Arial" panose="020B0604020202020204" pitchFamily="34" charset="0"/>
                <a:ea typeface="Times New Roman" panose="02020603050405020304" pitchFamily="18" charset="0"/>
                <a:cs typeface="Arial" panose="020B0604020202020204" pitchFamily="34" charset="0"/>
              </a:rPr>
              <a:t> </a:t>
            </a:r>
            <a:r>
              <a:rPr lang="en-US" sz="1200" b="0" i="0" dirty="0" err="1">
                <a:effectLst/>
                <a:latin typeface="Arial" panose="020B0604020202020204" pitchFamily="34" charset="0"/>
                <a:ea typeface="Times New Roman" panose="02020603050405020304" pitchFamily="18" charset="0"/>
                <a:cs typeface="Arial" panose="020B0604020202020204" pitchFamily="34" charset="0"/>
              </a:rPr>
              <a:t>voz</a:t>
            </a:r>
            <a:r>
              <a:rPr lang="en-US" sz="1200" b="0" i="0" dirty="0">
                <a:effectLst/>
                <a:latin typeface="Arial" panose="020B0604020202020204" pitchFamily="34" charset="0"/>
                <a:ea typeface="Times New Roman" panose="02020603050405020304" pitchFamily="18" charset="0"/>
                <a:cs typeface="Arial" panose="020B0604020202020204" pitchFamily="34" charset="0"/>
              </a:rPr>
              <a:t> </a:t>
            </a:r>
            <a:r>
              <a:rPr lang="en-US" sz="1200" b="0" i="0" dirty="0" err="1">
                <a:effectLst/>
                <a:latin typeface="Arial" panose="020B0604020202020204" pitchFamily="34" charset="0"/>
                <a:ea typeface="Times New Roman" panose="02020603050405020304" pitchFamily="18" charset="0"/>
                <a:cs typeface="Arial" panose="020B0604020202020204" pitchFamily="34" charset="0"/>
              </a:rPr>
              <a:t>alta.</a:t>
            </a:r>
            <a:endParaRPr lang="en-US" sz="1200" b="0" i="0" dirty="0">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b="0" i="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n-US" sz="1200" b="1" i="0" u="sng" dirty="0" err="1">
                <a:effectLst/>
                <a:latin typeface="Arial" panose="020B0604020202020204" pitchFamily="34" charset="0"/>
                <a:ea typeface="Times New Roman" panose="02020603050405020304" pitchFamily="18" charset="0"/>
                <a:cs typeface="Arial" panose="020B0604020202020204" pitchFamily="34" charset="0"/>
              </a:rPr>
              <a:t>Pergunte</a:t>
            </a:r>
            <a:r>
              <a:rPr lang="en-US" sz="1200" b="1" i="0"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0" i="0" u="none" dirty="0">
                <a:effectLst/>
                <a:latin typeface="Arial" panose="020B0604020202020204" pitchFamily="34" charset="0"/>
                <a:ea typeface="Times New Roman" panose="02020603050405020304" pitchFamily="18" charset="0"/>
                <a:cs typeface="Arial" panose="020B0604020202020204" pitchFamily="34" charset="0"/>
              </a:rPr>
              <a:t>se </a:t>
            </a:r>
            <a:r>
              <a:rPr lang="en-US" sz="1200" b="0" i="0" u="none" dirty="0" err="1">
                <a:effectLst/>
                <a:latin typeface="Arial" panose="020B0604020202020204" pitchFamily="34" charset="0"/>
                <a:ea typeface="Times New Roman" panose="02020603050405020304" pitchFamily="18" charset="0"/>
                <a:cs typeface="Arial" panose="020B0604020202020204" pitchFamily="34" charset="0"/>
              </a:rPr>
              <a:t>estes</a:t>
            </a:r>
            <a:r>
              <a:rPr lang="en-US" sz="1200" b="0" i="0"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0" i="0" u="none" dirty="0" err="1">
                <a:effectLst/>
                <a:latin typeface="Arial" panose="020B0604020202020204" pitchFamily="34" charset="0"/>
                <a:ea typeface="Times New Roman" panose="02020603050405020304" pitchFamily="18" charset="0"/>
                <a:cs typeface="Arial" panose="020B0604020202020204" pitchFamily="34" charset="0"/>
              </a:rPr>
              <a:t>objectivos</a:t>
            </a:r>
            <a:r>
              <a:rPr lang="en-US" sz="1200" b="0" i="0"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0" i="0" u="none" dirty="0" err="1">
                <a:effectLst/>
                <a:latin typeface="Arial" panose="020B0604020202020204" pitchFamily="34" charset="0"/>
                <a:ea typeface="Times New Roman" panose="02020603050405020304" pitchFamily="18" charset="0"/>
                <a:cs typeface="Arial" panose="020B0604020202020204" pitchFamily="34" charset="0"/>
              </a:rPr>
              <a:t>foram</a:t>
            </a:r>
            <a:r>
              <a:rPr lang="en-US" sz="1200" b="0" i="0"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0" i="0" u="none" dirty="0" err="1">
                <a:effectLst/>
                <a:latin typeface="Arial" panose="020B0604020202020204" pitchFamily="34" charset="0"/>
                <a:ea typeface="Times New Roman" panose="02020603050405020304" pitchFamily="18" charset="0"/>
                <a:cs typeface="Arial" panose="020B0604020202020204" pitchFamily="34" charset="0"/>
              </a:rPr>
              <a:t>adequadamente</a:t>
            </a:r>
            <a:r>
              <a:rPr lang="en-US" sz="1200" b="0" i="0"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0" i="0" u="none" dirty="0" err="1">
                <a:effectLst/>
                <a:latin typeface="Arial" panose="020B0604020202020204" pitchFamily="34" charset="0"/>
                <a:ea typeface="Times New Roman" panose="02020603050405020304" pitchFamily="18" charset="0"/>
                <a:cs typeface="Arial" panose="020B0604020202020204" pitchFamily="34" charset="0"/>
              </a:rPr>
              <a:t>abordados</a:t>
            </a:r>
            <a:r>
              <a:rPr lang="en-US" sz="1200" b="0" i="0"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0" i="0" u="none" dirty="0" err="1">
                <a:effectLst/>
                <a:latin typeface="Arial" panose="020B0604020202020204" pitchFamily="34" charset="0"/>
                <a:ea typeface="Times New Roman" panose="02020603050405020304" pitchFamily="18" charset="0"/>
                <a:cs typeface="Arial" panose="020B0604020202020204" pitchFamily="34" charset="0"/>
              </a:rPr>
              <a:t>Perguntar</a:t>
            </a:r>
            <a:r>
              <a:rPr lang="en-US" sz="1200" b="0" i="0" u="none" dirty="0">
                <a:effectLst/>
                <a:latin typeface="Arial" panose="020B0604020202020204" pitchFamily="34" charset="0"/>
                <a:ea typeface="Times New Roman" panose="02020603050405020304" pitchFamily="18" charset="0"/>
                <a:cs typeface="Arial" panose="020B0604020202020204" pitchFamily="34" charset="0"/>
              </a:rPr>
              <a:t> se </a:t>
            </a:r>
            <a:r>
              <a:rPr lang="en-US" sz="1200" b="0" i="0" u="none" dirty="0" err="1">
                <a:effectLst/>
                <a:latin typeface="Arial" panose="020B0604020202020204" pitchFamily="34" charset="0"/>
                <a:ea typeface="Times New Roman" panose="02020603050405020304" pitchFamily="18" charset="0"/>
                <a:cs typeface="Arial" panose="020B0604020202020204" pitchFamily="34" charset="0"/>
              </a:rPr>
              <a:t>são</a:t>
            </a:r>
            <a:r>
              <a:rPr lang="en-US" sz="1200" b="0" i="0"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0" i="0" u="none" dirty="0" err="1">
                <a:effectLst/>
                <a:latin typeface="Arial" panose="020B0604020202020204" pitchFamily="34" charset="0"/>
                <a:ea typeface="Times New Roman" panose="02020603050405020304" pitchFamily="18" charset="0"/>
                <a:cs typeface="Arial" panose="020B0604020202020204" pitchFamily="34" charset="0"/>
              </a:rPr>
              <a:t>necessários</a:t>
            </a:r>
            <a:r>
              <a:rPr lang="en-US" sz="1200" b="0" i="0"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0" i="0" u="none" dirty="0" err="1">
                <a:effectLst/>
                <a:latin typeface="Arial" panose="020B0604020202020204" pitchFamily="34" charset="0"/>
                <a:ea typeface="Times New Roman" panose="02020603050405020304" pitchFamily="18" charset="0"/>
                <a:cs typeface="Arial" panose="020B0604020202020204" pitchFamily="34" charset="0"/>
              </a:rPr>
              <a:t>alguns</a:t>
            </a:r>
            <a:r>
              <a:rPr lang="en-US" sz="1200" b="0" i="0"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0" i="0" u="none" dirty="0" err="1">
                <a:effectLst/>
                <a:latin typeface="Arial" panose="020B0604020202020204" pitchFamily="34" charset="0"/>
                <a:ea typeface="Times New Roman" panose="02020603050405020304" pitchFamily="18" charset="0"/>
                <a:cs typeface="Arial" panose="020B0604020202020204" pitchFamily="34" charset="0"/>
              </a:rPr>
              <a:t>esclarecimentos</a:t>
            </a:r>
            <a:r>
              <a:rPr lang="en-US" sz="1200" b="0" i="0" u="none" dirty="0">
                <a:effectLst/>
                <a:latin typeface="Arial" panose="020B0604020202020204" pitchFamily="34" charset="0"/>
                <a:ea typeface="Times New Roman" panose="02020603050405020304" pitchFamily="18" charset="0"/>
                <a:cs typeface="Arial" panose="020B0604020202020204" pitchFamily="34" charset="0"/>
              </a:rPr>
              <a:t>.  </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n-US" sz="1200" b="0" i="0" u="none"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n-US" sz="1200" b="1" i="0" u="sng" dirty="0">
                <a:effectLst/>
                <a:latin typeface="Arial" panose="020B0604020202020204" pitchFamily="34" charset="0"/>
                <a:ea typeface="Times New Roman" panose="02020603050405020304" pitchFamily="18" charset="0"/>
                <a:cs typeface="Arial" panose="020B0604020202020204" pitchFamily="34" charset="0"/>
              </a:rPr>
              <a:t>Responder</a:t>
            </a:r>
            <a:r>
              <a:rPr lang="en-US" sz="1200" b="1" i="0"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1" i="0" u="none" dirty="0" err="1">
                <a:effectLst/>
                <a:latin typeface="Arial" panose="020B0604020202020204" pitchFamily="34" charset="0"/>
                <a:ea typeface="Times New Roman" panose="02020603050405020304" pitchFamily="18" charset="0"/>
                <a:cs typeface="Arial" panose="020B0604020202020204" pitchFamily="34" charset="0"/>
              </a:rPr>
              <a:t>às</a:t>
            </a:r>
            <a:r>
              <a:rPr lang="en-US" sz="1200" b="1" i="0"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0" i="0" u="none" dirty="0" err="1">
                <a:effectLst/>
                <a:latin typeface="Arial" panose="020B0604020202020204" pitchFamily="34" charset="0"/>
                <a:ea typeface="Times New Roman" panose="02020603050405020304" pitchFamily="18" charset="0"/>
                <a:cs typeface="Arial" panose="020B0604020202020204" pitchFamily="34" charset="0"/>
              </a:rPr>
              <a:t>perguntas</a:t>
            </a:r>
            <a:r>
              <a:rPr lang="en-US" sz="1200" b="0" i="0" u="none" dirty="0">
                <a:effectLst/>
                <a:latin typeface="Arial" panose="020B0604020202020204" pitchFamily="34" charset="0"/>
                <a:ea typeface="Times New Roman" panose="02020603050405020304" pitchFamily="18" charset="0"/>
                <a:cs typeface="Arial" panose="020B0604020202020204" pitchFamily="34" charset="0"/>
              </a:rPr>
              <a:t> e </a:t>
            </a:r>
            <a:r>
              <a:rPr lang="en-US" sz="1200" b="0" i="0" u="none" dirty="0" err="1">
                <a:effectLst/>
                <a:latin typeface="Arial" panose="020B0604020202020204" pitchFamily="34" charset="0"/>
                <a:ea typeface="Times New Roman" panose="02020603050405020304" pitchFamily="18" charset="0"/>
                <a:cs typeface="Arial" panose="020B0604020202020204" pitchFamily="34" charset="0"/>
              </a:rPr>
              <a:t>ou</a:t>
            </a:r>
            <a:r>
              <a:rPr lang="en-US" sz="1200" b="0" i="0"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b="0" i="0" u="none" dirty="0" err="1">
                <a:effectLst/>
                <a:latin typeface="Arial" panose="020B0604020202020204" pitchFamily="34" charset="0"/>
                <a:ea typeface="Times New Roman" panose="02020603050405020304" pitchFamily="18" charset="0"/>
                <a:cs typeface="Arial" panose="020B0604020202020204" pitchFamily="34" charset="0"/>
              </a:rPr>
              <a:t>esclarecer</a:t>
            </a:r>
            <a:r>
              <a:rPr lang="en-US" sz="1200" b="0" i="0" u="none" dirty="0">
                <a:effectLst/>
                <a:latin typeface="Arial" panose="020B0604020202020204" pitchFamily="34" charset="0"/>
                <a:ea typeface="Times New Roman" panose="02020603050405020304" pitchFamily="18" charset="0"/>
                <a:cs typeface="Arial" panose="020B0604020202020204" pitchFamily="34" charset="0"/>
              </a:rPr>
              <a:t>, se </a:t>
            </a:r>
            <a:r>
              <a:rPr lang="en-US" sz="1200" b="0" i="0" u="none" dirty="0" err="1">
                <a:effectLst/>
                <a:latin typeface="Arial" panose="020B0604020202020204" pitchFamily="34" charset="0"/>
                <a:ea typeface="Times New Roman" panose="02020603050405020304" pitchFamily="18" charset="0"/>
                <a:cs typeface="Arial" panose="020B0604020202020204" pitchFamily="34" charset="0"/>
              </a:rPr>
              <a:t>necessário</a:t>
            </a:r>
            <a:r>
              <a:rPr lang="en-US" sz="1200" b="0" i="0" u="none" dirty="0">
                <a:effectLst/>
                <a:latin typeface="Arial" panose="020B0604020202020204" pitchFamily="34" charset="0"/>
                <a:ea typeface="Times New Roman" panose="02020603050405020304" pitchFamily="18" charset="0"/>
                <a:cs typeface="Arial" panose="020B0604020202020204" pitchFamily="34" charset="0"/>
              </a:rPr>
              <a:t>.</a:t>
            </a:r>
            <a:endParaRPr lang="en-US" sz="1200" b="1" i="1" u="sng" dirty="0">
              <a:effectLst/>
              <a:latin typeface="Arial" panose="020B0604020202020204" pitchFamily="34" charset="0"/>
              <a:ea typeface="Times New Roman" panose="02020603050405020304" pitchFamily="18" charset="0"/>
              <a:cs typeface="Arial" panose="020B0604020202020204" pitchFamily="34" charset="0"/>
            </a:endParaRPr>
          </a:p>
          <a:p>
            <a:pPr marL="0" indent="0">
              <a:lnSpc>
                <a:spcPct val="115000"/>
              </a:lnSpc>
              <a:spcAft>
                <a:spcPts val="1245"/>
              </a:spcAft>
              <a:buFont typeface="Symbol" panose="05050102010706020507" pitchFamily="18" charset="2"/>
              <a:buNone/>
            </a:pPr>
            <a:endParaRPr lang="en-US" sz="1200" dirty="0">
              <a:latin typeface="+mj-lt"/>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64EA7F3-87C3-4B9C-A326-5DF204C82D74}" type="slidenum">
              <a:rPr lang="en-US" smtClean="0"/>
              <a:t>51</a:t>
            </a:fld>
            <a:endParaRPr lang="en-US"/>
          </a:p>
        </p:txBody>
      </p:sp>
    </p:spTree>
    <p:extLst>
      <p:ext uri="{BB962C8B-B14F-4D97-AF65-F5344CB8AC3E}">
        <p14:creationId xmlns:p14="http://schemas.microsoft.com/office/powerpoint/2010/main" val="30110918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r>
              <a:rPr lang="en-US" b="1" dirty="0">
                <a:latin typeface="Arial" panose="020B0604020202020204" pitchFamily="34" charset="0"/>
                <a:cs typeface="Arial" panose="020B0604020202020204" pitchFamily="34" charset="0"/>
              </a:rPr>
              <a:t>Notas do instrutor: </a:t>
            </a:r>
          </a:p>
          <a:p>
            <a:endParaRPr lang="en-US" b="0" i="1"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n-US" b="1" i="0" u="sng" dirty="0">
                <a:latin typeface="Arial" panose="020B0604020202020204" pitchFamily="34" charset="0"/>
                <a:cs typeface="Arial" panose="020B0604020202020204" pitchFamily="34" charset="0"/>
              </a:rPr>
              <a:t>Leia</a:t>
            </a:r>
            <a:r>
              <a:rPr lang="en-US" b="1" i="0" u="none" dirty="0">
                <a:latin typeface="Arial" panose="020B0604020202020204" pitchFamily="34" charset="0"/>
                <a:cs typeface="Arial" panose="020B0604020202020204" pitchFamily="34" charset="0"/>
              </a:rPr>
              <a:t> </a:t>
            </a:r>
            <a:r>
              <a:rPr lang="en-US" b="0" i="0" dirty="0">
                <a:latin typeface="Arial" panose="020B0604020202020204" pitchFamily="34" charset="0"/>
                <a:cs typeface="Arial" panose="020B0604020202020204" pitchFamily="34" charset="0"/>
              </a:rPr>
              <a:t>as perguntas em voz alta</a:t>
            </a:r>
            <a:r>
              <a:rPr lang="en-US" b="0" i="1" dirty="0">
                <a:latin typeface="Arial" panose="020B0604020202020204" pitchFamily="34" charset="0"/>
                <a:cs typeface="Arial" panose="020B0604020202020204" pitchFamily="34" charset="0"/>
              </a:rPr>
              <a:t>. </a:t>
            </a:r>
          </a:p>
          <a:p>
            <a:pPr marL="171450" indent="-171450">
              <a:buFont typeface="Wingdings" panose="05000000000000000000" pitchFamily="2" charset="2"/>
              <a:buChar char="§"/>
            </a:pPr>
            <a:endParaRPr lang="en-US" b="0" i="1"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n-US" b="1" i="0" u="sng" dirty="0">
                <a:latin typeface="Arial" panose="020B0604020202020204" pitchFamily="34" charset="0"/>
                <a:cs typeface="Arial" panose="020B0604020202020204" pitchFamily="34" charset="0"/>
              </a:rPr>
              <a:t>Peça</a:t>
            </a:r>
            <a:r>
              <a:rPr lang="en-US" b="1" i="0" u="none" dirty="0">
                <a:latin typeface="Arial" panose="020B0604020202020204" pitchFamily="34" charset="0"/>
                <a:cs typeface="Arial" panose="020B0604020202020204" pitchFamily="34" charset="0"/>
              </a:rPr>
              <a:t> </a:t>
            </a:r>
            <a:r>
              <a:rPr lang="en-US" b="0" i="0" u="sng" dirty="0">
                <a:latin typeface="Arial" panose="020B0604020202020204" pitchFamily="34" charset="0"/>
                <a:cs typeface="Arial" panose="020B0604020202020204" pitchFamily="34" charset="0"/>
              </a:rPr>
              <a:t>a</a:t>
            </a:r>
            <a:r>
              <a:rPr lang="en-US" b="0" i="0" dirty="0">
                <a:latin typeface="Arial" panose="020B0604020202020204" pitchFamily="34" charset="0"/>
                <a:cs typeface="Arial" panose="020B0604020202020204" pitchFamily="34" charset="0"/>
              </a:rPr>
              <a:t> um ou dois voluntários que </a:t>
            </a:r>
            <a:r>
              <a:rPr lang="en-US" b="0" i="0" dirty="0" err="1">
                <a:latin typeface="Arial" panose="020B0604020202020204" pitchFamily="34" charset="0"/>
                <a:cs typeface="Arial" panose="020B0604020202020204" pitchFamily="34" charset="0"/>
              </a:rPr>
              <a:t>compartilhem</a:t>
            </a:r>
            <a:r>
              <a:rPr lang="en-US" b="0" i="0" dirty="0">
                <a:latin typeface="Arial" panose="020B0604020202020204" pitchFamily="34" charset="0"/>
                <a:cs typeface="Arial" panose="020B0604020202020204" pitchFamily="34" charset="0"/>
              </a:rPr>
              <a:t> as suas respostas e discuta-as em grupo durante 5 minutos. </a:t>
            </a:r>
          </a:p>
          <a:p>
            <a:pPr marL="171450" indent="-171450">
              <a:buFont typeface="Wingdings" panose="05000000000000000000" pitchFamily="2" charset="2"/>
              <a:buChar char="§"/>
            </a:pPr>
            <a:endParaRPr lang="en-US" b="0" i="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n-US" b="1" i="0" u="sng" dirty="0">
                <a:latin typeface="Arial" panose="020B0604020202020204" pitchFamily="34" charset="0"/>
                <a:cs typeface="Arial" panose="020B0604020202020204" pitchFamily="34" charset="0"/>
              </a:rPr>
              <a:t>Facilitar</a:t>
            </a:r>
            <a:r>
              <a:rPr lang="en-US" b="1" i="0" u="none" dirty="0">
                <a:latin typeface="Arial" panose="020B0604020202020204" pitchFamily="34" charset="0"/>
                <a:cs typeface="Arial" panose="020B0604020202020204" pitchFamily="34" charset="0"/>
              </a:rPr>
              <a:t> </a:t>
            </a:r>
            <a:r>
              <a:rPr lang="en-US" b="0" i="0" dirty="0">
                <a:latin typeface="Arial" panose="020B0604020202020204" pitchFamily="34" charset="0"/>
                <a:cs typeface="Arial" panose="020B0604020202020204" pitchFamily="34" charset="0"/>
              </a:rPr>
              <a:t>um breve debate.</a:t>
            </a:r>
          </a:p>
          <a:p>
            <a:pPr marL="171450" indent="-171450">
              <a:buFont typeface="Wingdings" panose="05000000000000000000" pitchFamily="2" charset="2"/>
              <a:buChar char="§"/>
            </a:pPr>
            <a:endParaRPr lang="en-US" b="0" i="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v"/>
            </a:pPr>
            <a:r>
              <a:rPr lang="en-US" b="1" i="1" dirty="0">
                <a:latin typeface="Arial" panose="020B0604020202020204" pitchFamily="34" charset="0"/>
                <a:cs typeface="Arial" panose="020B0604020202020204" pitchFamily="34" charset="0"/>
              </a:rPr>
              <a:t>As respostas podem variar.</a:t>
            </a:r>
          </a:p>
          <a:p>
            <a:pPr marL="0" indent="0">
              <a:buFont typeface="Wingdings" panose="05000000000000000000" pitchFamily="2" charset="2"/>
              <a:buNone/>
            </a:pPr>
            <a:endParaRPr lang="en-US" b="0" i="0" dirty="0">
              <a:latin typeface="Arial (Body)"/>
              <a:cs typeface="Arial" panose="020B0604020202020204" pitchFamily="34" charset="0"/>
            </a:endParaRPr>
          </a:p>
          <a:p>
            <a:endParaRPr lang="en-US" b="0" i="0" dirty="0">
              <a:latin typeface="Arial" panose="020B0604020202020204" pitchFamily="34" charset="0"/>
              <a:cs typeface="Arial" panose="020B0604020202020204" pitchFamily="34" charset="0"/>
            </a:endParaRPr>
          </a:p>
          <a:p>
            <a:endParaRPr lang="en-US" b="1" dirty="0"/>
          </a:p>
        </p:txBody>
      </p:sp>
      <p:sp>
        <p:nvSpPr>
          <p:cNvPr id="4" name="Slide Number Placeholder 3"/>
          <p:cNvSpPr>
            <a:spLocks noGrp="1"/>
          </p:cNvSpPr>
          <p:nvPr>
            <p:ph type="sldNum" sz="quarter" idx="5"/>
          </p:nvPr>
        </p:nvSpPr>
        <p:spPr/>
        <p:txBody>
          <a:bodyPr/>
          <a:lstStyle/>
          <a:p>
            <a:fld id="{2EB32458-B0FD-4E0D-A69A-149897CA0BBB}" type="slidenum">
              <a:rPr lang="en-US" smtClean="0"/>
              <a:t>6</a:t>
            </a:fld>
            <a:endParaRPr lang="en-US"/>
          </a:p>
        </p:txBody>
      </p:sp>
    </p:spTree>
    <p:extLst>
      <p:ext uri="{BB962C8B-B14F-4D97-AF65-F5344CB8AC3E}">
        <p14:creationId xmlns:p14="http://schemas.microsoft.com/office/powerpoint/2010/main" val="11857510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spcAft>
                <a:spcPts val="0"/>
              </a:spcAft>
              <a:buNone/>
            </a:pPr>
            <a:r>
              <a:rPr lang="en-US" sz="1200" b="1" dirty="0">
                <a:latin typeface="Arial"/>
                <a:ea typeface="Arial"/>
                <a:cs typeface="Arial"/>
                <a:sym typeface="Arial"/>
              </a:rPr>
              <a:t>Notas do instrutor:</a:t>
            </a:r>
            <a:endParaRPr lang="en-US" dirty="0"/>
          </a:p>
          <a:p>
            <a:pPr marL="0" marR="0" lvl="0" indent="0" algn="l" rtl="0">
              <a:spcBef>
                <a:spcPts val="1800"/>
              </a:spcBef>
              <a:spcAft>
                <a:spcPts val="0"/>
              </a:spcAft>
              <a:buNone/>
            </a:pPr>
            <a:endParaRPr lang="en-US" sz="1200" b="1" dirty="0">
              <a:latin typeface="Arial"/>
              <a:ea typeface="Arial"/>
              <a:cs typeface="Arial"/>
              <a:sym typeface="Arial"/>
            </a:endParaRPr>
          </a:p>
          <a:p>
            <a:pPr marL="171450" marR="0" lvl="0" indent="-171450" algn="l" rtl="0">
              <a:lnSpc>
                <a:spcPct val="115000"/>
              </a:lnSpc>
              <a:spcBef>
                <a:spcPts val="600"/>
              </a:spcBef>
              <a:spcAft>
                <a:spcPts val="0"/>
              </a:spcAft>
              <a:buClr>
                <a:schemeClr val="dk1"/>
              </a:buClr>
              <a:buSzPts val="1200"/>
              <a:buFont typeface="Wingdings" panose="05000000000000000000" pitchFamily="2" charset="2"/>
              <a:buChar char="§"/>
            </a:pPr>
            <a:r>
              <a:rPr lang="en-US" sz="1200" b="1" i="0" u="sng" dirty="0" err="1">
                <a:latin typeface="Arial"/>
                <a:ea typeface="Arial"/>
                <a:cs typeface="Arial"/>
                <a:sym typeface="Arial"/>
              </a:rPr>
              <a:t>Dizer</a:t>
            </a:r>
            <a:r>
              <a:rPr lang="en-US" sz="1200" b="1" i="1" u="sng" dirty="0">
                <a:latin typeface="Arial"/>
                <a:ea typeface="Arial"/>
                <a:cs typeface="Arial"/>
                <a:sym typeface="Arial"/>
              </a:rPr>
              <a:t>:</a:t>
            </a:r>
            <a:r>
              <a:rPr lang="en-US" sz="1200" b="1" i="1" u="none" dirty="0">
                <a:latin typeface="Arial"/>
                <a:ea typeface="Arial"/>
                <a:cs typeface="Arial"/>
                <a:sym typeface="Arial"/>
              </a:rPr>
              <a:t> </a:t>
            </a:r>
            <a:r>
              <a:rPr lang="en-US" sz="1200" b="0" i="0" dirty="0">
                <a:latin typeface="Arial"/>
                <a:ea typeface="Arial"/>
                <a:cs typeface="Arial"/>
                <a:sym typeface="Arial"/>
              </a:rPr>
              <a:t>O Regulamento Sanitário Internacional </a:t>
            </a:r>
            <a:r>
              <a:rPr lang="en-US" sz="1200" b="0" dirty="0">
                <a:latin typeface="Arial"/>
                <a:ea typeface="Arial"/>
                <a:cs typeface="Arial"/>
                <a:sym typeface="Arial"/>
              </a:rPr>
              <a:t>especifica três categorias de doenças que devem ser comunicadas à OMS. </a:t>
            </a:r>
            <a:r>
              <a:rPr lang="en-US" sz="1200" dirty="0">
                <a:latin typeface="Arial"/>
                <a:ea typeface="Arial"/>
                <a:cs typeface="Arial"/>
                <a:sym typeface="Arial"/>
              </a:rPr>
              <a:t>Vamos analisar estas três categorias nos próximos 3 diapositivos.</a:t>
            </a:r>
            <a:endParaRPr lang="en-US" dirty="0"/>
          </a:p>
          <a:p>
            <a:endParaRPr lang="en-US" dirty="0"/>
          </a:p>
        </p:txBody>
      </p:sp>
      <p:sp>
        <p:nvSpPr>
          <p:cNvPr id="4" name="Slide Number Placeholder 3"/>
          <p:cNvSpPr>
            <a:spLocks noGrp="1"/>
          </p:cNvSpPr>
          <p:nvPr>
            <p:ph type="sldNum" sz="quarter" idx="5"/>
          </p:nvPr>
        </p:nvSpPr>
        <p:spPr/>
        <p:txBody>
          <a:bodyPr/>
          <a:lstStyle/>
          <a:p>
            <a:fld id="{2EB32458-B0FD-4E0D-A69A-149897CA0BBB}" type="slidenum">
              <a:rPr lang="en-US" smtClean="0"/>
              <a:t>7</a:t>
            </a:fld>
            <a:endParaRPr lang="en-US"/>
          </a:p>
        </p:txBody>
      </p:sp>
    </p:spTree>
    <p:extLst>
      <p:ext uri="{BB962C8B-B14F-4D97-AF65-F5344CB8AC3E}">
        <p14:creationId xmlns:p14="http://schemas.microsoft.com/office/powerpoint/2010/main" val="42124815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panose="020B0604020202020204" pitchFamily="34" charset="0"/>
                <a:cs typeface="Arial" panose="020B0604020202020204" pitchFamily="34" charset="0"/>
              </a:rPr>
              <a:t>Notas do instrutor:</a:t>
            </a:r>
          </a:p>
          <a:p>
            <a:pPr marL="0" marR="0">
              <a:spcBef>
                <a:spcPts val="1200"/>
              </a:spcBef>
              <a:spcAft>
                <a:spcPts val="600"/>
              </a:spcAft>
            </a:pPr>
            <a:endParaRPr lang="en-US" sz="1200" b="1"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fr-FR" sz="1200" b="1" i="0" u="sng" dirty="0">
                <a:latin typeface="Arial" panose="020B0604020202020204" pitchFamily="34" charset="0"/>
                <a:cs typeface="Arial" panose="020B0604020202020204" pitchFamily="34" charset="0"/>
              </a:rPr>
              <a:t>Dizer</a:t>
            </a:r>
            <a:r>
              <a:rPr lang="fr-FR" sz="1200" b="1" i="1" u="sng" dirty="0">
                <a:latin typeface="Arial" panose="020B0604020202020204" pitchFamily="34" charset="0"/>
                <a:cs typeface="Arial" panose="020B0604020202020204" pitchFamily="34" charset="0"/>
              </a:rPr>
              <a:t>:</a:t>
            </a:r>
            <a:r>
              <a:rPr lang="fr-FR" sz="1200" b="1" i="1" u="none" dirty="0">
                <a:latin typeface="Arial" panose="020B0604020202020204" pitchFamily="34"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Estas doenças já demonstraram ter um potencial de grande impacto na saúde pública e de atravessar rapidamente as fronteiras internacionais. O RSI exige que todos os casos destas doenças sejam notificados à OMS.</a:t>
            </a:r>
          </a:p>
          <a:p>
            <a:endParaRPr lang="en-US" dirty="0"/>
          </a:p>
        </p:txBody>
      </p:sp>
      <p:sp>
        <p:nvSpPr>
          <p:cNvPr id="4" name="Slide Number Placeholder 3"/>
          <p:cNvSpPr>
            <a:spLocks noGrp="1"/>
          </p:cNvSpPr>
          <p:nvPr>
            <p:ph type="sldNum" sz="quarter" idx="5"/>
          </p:nvPr>
        </p:nvSpPr>
        <p:spPr/>
        <p:txBody>
          <a:bodyPr/>
          <a:lstStyle/>
          <a:p>
            <a:fld id="{2EB32458-B0FD-4E0D-A69A-149897CA0BBB}" type="slidenum">
              <a:rPr lang="en-US" smtClean="0"/>
              <a:t>8</a:t>
            </a:fld>
            <a:endParaRPr lang="en-US"/>
          </a:p>
        </p:txBody>
      </p:sp>
    </p:spTree>
    <p:extLst>
      <p:ext uri="{BB962C8B-B14F-4D97-AF65-F5344CB8AC3E}">
        <p14:creationId xmlns:p14="http://schemas.microsoft.com/office/powerpoint/2010/main" val="35518370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panose="020B0604020202020204" pitchFamily="34" charset="0"/>
                <a:cs typeface="Arial" panose="020B0604020202020204" pitchFamily="34" charset="0"/>
              </a:rPr>
              <a:t>Notas do instrutor:</a:t>
            </a:r>
          </a:p>
          <a:p>
            <a:pPr marL="0" marR="0">
              <a:lnSpc>
                <a:spcPct val="115000"/>
              </a:lnSpc>
              <a:spcBef>
                <a:spcPts val="0"/>
              </a:spcBef>
              <a:spcAft>
                <a:spcPts val="12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fr-FR" sz="1200" b="1" i="0" u="sng" dirty="0">
                <a:latin typeface="Arial" panose="020B0604020202020204" pitchFamily="34" charset="0"/>
                <a:cs typeface="Arial" panose="020B0604020202020204" pitchFamily="34" charset="0"/>
              </a:rPr>
              <a:t>Dizer</a:t>
            </a:r>
            <a:r>
              <a:rPr lang="fr-FR" sz="1200" b="1" i="1" u="sng" dirty="0">
                <a:latin typeface="Arial" panose="020B0604020202020204" pitchFamily="34" charset="0"/>
                <a:cs typeface="Arial" panose="020B0604020202020204" pitchFamily="34" charset="0"/>
              </a:rPr>
              <a:t>:</a:t>
            </a:r>
            <a:r>
              <a:rPr lang="fr-FR" sz="1200" b="1" i="1" u="none" dirty="0">
                <a:latin typeface="Arial" panose="020B0604020202020204" pitchFamily="34"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Estas doenças também podem ter um grande impacto na saúde pública e atravessar rapidamente as fronteiras internacionais. Num país que regista frequentemente casos destas doenças, pode não ser necessário notificar alguns casos locais. Mas um número inesperado ou elevado de casos tem de ser notificado.</a:t>
            </a:r>
          </a:p>
          <a:p>
            <a:pPr marL="171450" marR="0" indent="-171450">
              <a:lnSpc>
                <a:spcPct val="115000"/>
              </a:lnSpc>
              <a:spcBef>
                <a:spcPts val="0"/>
              </a:spcBef>
              <a:spcAft>
                <a:spcPts val="1200"/>
              </a:spcAft>
              <a:buFont typeface="Wingdings" panose="05000000000000000000" pitchFamily="2" charset="2"/>
              <a:buChar char="§"/>
            </a:pPr>
            <a:endParaRPr lang="fr-FR" sz="1200" b="1" i="0" u="sng" dirty="0">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fr-FR" sz="1200" b="1" i="0" u="sng" dirty="0">
                <a:latin typeface="Arial" panose="020B0604020202020204" pitchFamily="34" charset="0"/>
                <a:cs typeface="Arial" panose="020B0604020202020204" pitchFamily="34" charset="0"/>
              </a:rPr>
              <a:t>Perguntar</a:t>
            </a:r>
            <a:r>
              <a:rPr lang="fr-FR" sz="1200" b="1" i="1" u="sng" dirty="0">
                <a:latin typeface="Arial" panose="020B0604020202020204" pitchFamily="34" charset="0"/>
                <a:cs typeface="Arial" panose="020B0604020202020204" pitchFamily="34" charset="0"/>
              </a:rPr>
              <a:t>:</a:t>
            </a:r>
            <a:r>
              <a:rPr lang="fr-FR" sz="1200" b="1" i="1" u="none" dirty="0">
                <a:latin typeface="Arial" panose="020B0604020202020204" pitchFamily="34"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Têm conhecimento de que alguma destas doenças tenha sido registada neste país?</a:t>
            </a:r>
          </a:p>
          <a:p>
            <a:pPr marL="171450" marR="0" indent="-171450">
              <a:lnSpc>
                <a:spcPct val="115000"/>
              </a:lnSpc>
              <a:spcBef>
                <a:spcPts val="0"/>
              </a:spcBef>
              <a:spcAft>
                <a:spcPts val="1200"/>
              </a:spcAft>
              <a:buFont typeface="Wingdings" panose="05000000000000000000" pitchFamily="2" charset="2"/>
              <a:buChar char="§"/>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i="0" u="sng" dirty="0">
                <a:effectLst/>
                <a:latin typeface="Arial" panose="020B0604020202020204" pitchFamily="34" charset="0"/>
                <a:ea typeface="Times New Roman" panose="02020603050405020304" pitchFamily="18" charset="0"/>
                <a:cs typeface="Arial" panose="020B0604020202020204" pitchFamily="34" charset="0"/>
              </a:rPr>
              <a:t>Dê</a:t>
            </a:r>
            <a:r>
              <a:rPr lang="en-US" sz="1200" b="1" i="0"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i="0" dirty="0">
                <a:effectLst/>
                <a:latin typeface="Arial" panose="020B0604020202020204" pitchFamily="34" charset="0"/>
                <a:ea typeface="Times New Roman" panose="02020603050405020304" pitchFamily="18" charset="0"/>
                <a:cs typeface="Arial" panose="020B0604020202020204" pitchFamily="34" charset="0"/>
              </a:rPr>
              <a:t>uma ou duas respostas aos participantes.</a:t>
            </a:r>
          </a:p>
          <a:p>
            <a:pPr marL="171450" marR="0" indent="-171450">
              <a:lnSpc>
                <a:spcPct val="115000"/>
              </a:lnSpc>
              <a:spcBef>
                <a:spcPts val="0"/>
              </a:spcBef>
              <a:spcAft>
                <a:spcPts val="1200"/>
              </a:spcAft>
              <a:buFont typeface="Wingdings" panose="05000000000000000000" pitchFamily="2" charset="2"/>
              <a:buChar char="§"/>
            </a:pPr>
            <a:endParaRPr lang="en-US" sz="1200" i="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i="0" u="sng" dirty="0">
                <a:effectLst/>
                <a:latin typeface="Arial" panose="020B0604020202020204" pitchFamily="34" charset="0"/>
                <a:ea typeface="Times New Roman" panose="02020603050405020304" pitchFamily="18" charset="0"/>
                <a:cs typeface="Arial" panose="020B0604020202020204" pitchFamily="34" charset="0"/>
              </a:rPr>
              <a:t>Confirmar</a:t>
            </a:r>
            <a:r>
              <a:rPr lang="en-US" sz="1200" b="1" i="0" u="none" dirty="0">
                <a:effectLst/>
                <a:latin typeface="Arial" panose="020B0604020202020204" pitchFamily="34" charset="0"/>
                <a:ea typeface="Times New Roman" panose="02020603050405020304" pitchFamily="18" charset="0"/>
                <a:cs typeface="Arial" panose="020B0604020202020204" pitchFamily="34" charset="0"/>
              </a:rPr>
              <a:t> </a:t>
            </a:r>
            <a:r>
              <a:rPr lang="en-US" sz="1200" i="0" dirty="0">
                <a:effectLst/>
                <a:latin typeface="Arial" panose="020B0604020202020204" pitchFamily="34" charset="0"/>
                <a:ea typeface="Times New Roman" panose="02020603050405020304" pitchFamily="18" charset="0"/>
                <a:cs typeface="Arial" panose="020B0604020202020204" pitchFamily="34" charset="0"/>
              </a:rPr>
              <a:t>a(s) resposta(s).</a:t>
            </a:r>
          </a:p>
          <a:p>
            <a:endParaRPr lang="en-US" dirty="0"/>
          </a:p>
        </p:txBody>
      </p:sp>
      <p:sp>
        <p:nvSpPr>
          <p:cNvPr id="4" name="Slide Number Placeholder 3"/>
          <p:cNvSpPr>
            <a:spLocks noGrp="1"/>
          </p:cNvSpPr>
          <p:nvPr>
            <p:ph type="sldNum" sz="quarter" idx="10"/>
          </p:nvPr>
        </p:nvSpPr>
        <p:spPr/>
        <p:txBody>
          <a:bodyPr/>
          <a:lstStyle/>
          <a:p>
            <a:fld id="{2EB32458-B0FD-4E0D-A69A-149897CA0BBB}" type="slidenum">
              <a:rPr lang="en-US" smtClean="0"/>
              <a:t>9</a:t>
            </a:fld>
            <a:endParaRPr lang="en-US"/>
          </a:p>
        </p:txBody>
      </p:sp>
    </p:spTree>
    <p:extLst>
      <p:ext uri="{BB962C8B-B14F-4D97-AF65-F5344CB8AC3E}">
        <p14:creationId xmlns:p14="http://schemas.microsoft.com/office/powerpoint/2010/main" val="27347065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1.xml"/><Relationship Id="rId7" Type="http://schemas.openxmlformats.org/officeDocument/2006/relationships/image" Target="../media/image4.png"/><Relationship Id="rId2" Type="http://schemas.openxmlformats.org/officeDocument/2006/relationships/diagramData" Target="../diagrams/data1.xml"/><Relationship Id="rId1" Type="http://schemas.openxmlformats.org/officeDocument/2006/relationships/slideMaster" Target="../slideMasters/slideMaster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2.xml"/><Relationship Id="rId7" Type="http://schemas.openxmlformats.org/officeDocument/2006/relationships/image" Target="../media/image4.png"/><Relationship Id="rId2" Type="http://schemas.openxmlformats.org/officeDocument/2006/relationships/diagramData" Target="../diagrams/data2.xml"/><Relationship Id="rId1" Type="http://schemas.openxmlformats.org/officeDocument/2006/relationships/slideMaster" Target="../slideMasters/slideMaster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3.xml"/><Relationship Id="rId7" Type="http://schemas.openxmlformats.org/officeDocument/2006/relationships/image" Target="../media/image4.png"/><Relationship Id="rId2" Type="http://schemas.openxmlformats.org/officeDocument/2006/relationships/diagramData" Target="../diagrams/data3.xml"/><Relationship Id="rId1" Type="http://schemas.openxmlformats.org/officeDocument/2006/relationships/slideMaster" Target="../slideMasters/slideMaster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4.xml"/><Relationship Id="rId7" Type="http://schemas.openxmlformats.org/officeDocument/2006/relationships/image" Target="../media/image4.png"/><Relationship Id="rId2" Type="http://schemas.openxmlformats.org/officeDocument/2006/relationships/diagramData" Target="../diagrams/data4.xml"/><Relationship Id="rId1" Type="http://schemas.openxmlformats.org/officeDocument/2006/relationships/slideMaster" Target="../slideMasters/slideMaster1.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5" Type="http://schemas.openxmlformats.org/officeDocument/2006/relationships/image" Target="../media/image1.png"/><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9" name="Text Placeholder 3">
            <a:extLst>
              <a:ext uri="{FF2B5EF4-FFF2-40B4-BE49-F238E27FC236}">
                <a16:creationId xmlns:a16="http://schemas.microsoft.com/office/drawing/2014/main" id="{26F47D77-FD51-B78E-9697-A18E25F06BD7}"/>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7D22B602-52E4-D036-0446-3B946A8D8CCA}"/>
              </a:ext>
            </a:extLst>
          </p:cNvPr>
          <p:cNvPicPr/>
          <p:nvPr/>
        </p:nvPicPr>
        <p:blipFill>
          <a:blip r:embed="rId2">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3"/>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3"/>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5" name="TextBox 4">
            <a:extLst>
              <a:ext uri="{FF2B5EF4-FFF2-40B4-BE49-F238E27FC236}">
                <a16:creationId xmlns:a16="http://schemas.microsoft.com/office/drawing/2014/main" id="{446D4176-B6D4-41B7-48C2-0936CA83333B}"/>
              </a:ext>
            </a:extLst>
          </p:cNvPr>
          <p:cNvSpPr txBox="1"/>
          <p:nvPr/>
        </p:nvSpPr>
        <p:spPr>
          <a:xfrm>
            <a:off x="520953" y="3105834"/>
            <a:ext cx="645133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dirty="0">
                <a:solidFill>
                  <a:srgbClr val="109648"/>
                </a:solidFill>
                <a:latin typeface="Franklin Gothic Medium" panose="020B0603020102020204" pitchFamily="34" charset="0"/>
              </a:rPr>
              <a:t>Using a One Health Approach</a:t>
            </a: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pic>
        <p:nvPicPr>
          <p:cNvPr id="6" name="Picture 5">
            <a:extLst>
              <a:ext uri="{FF2B5EF4-FFF2-40B4-BE49-F238E27FC236}">
                <a16:creationId xmlns:a16="http://schemas.microsoft.com/office/drawing/2014/main" id="{B42D8E6C-6D51-4729-C637-F427A7A2C381}"/>
              </a:ext>
            </a:extLst>
          </p:cNvPr>
          <p:cNvPicPr>
            <a:picLocks noChangeAspect="1"/>
          </p:cNvPicPr>
          <p:nvPr/>
        </p:nvPicPr>
        <p:blipFill>
          <a:blip r:embed="rId4"/>
          <a:stretch>
            <a:fillRect/>
          </a:stretch>
        </p:blipFill>
        <p:spPr>
          <a:xfrm>
            <a:off x="10230534" y="279657"/>
            <a:ext cx="1443306" cy="914400"/>
          </a:xfrm>
          <a:prstGeom prst="rect">
            <a:avLst/>
          </a:prstGeom>
        </p:spPr>
      </p:pic>
    </p:spTree>
    <p:extLst>
      <p:ext uri="{BB962C8B-B14F-4D97-AF65-F5344CB8AC3E}">
        <p14:creationId xmlns:p14="http://schemas.microsoft.com/office/powerpoint/2010/main" val="2704033089"/>
      </p:ext>
    </p:extLst>
  </p:cSld>
  <p:clrMapOvr>
    <a:masterClrMapping/>
  </p:clrMapOvr>
  <p:hf hd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Objectives">
    <p:spTree>
      <p:nvGrpSpPr>
        <p:cNvPr id="1" name=""/>
        <p:cNvGrpSpPr/>
        <p:nvPr/>
      </p:nvGrpSpPr>
      <p:grpSpPr>
        <a:xfrm>
          <a:off x="0" y="0"/>
          <a:ext cx="0" cy="0"/>
          <a:chOff x="0" y="0"/>
          <a:chExt cx="0" cy="0"/>
        </a:xfrm>
      </p:grpSpPr>
      <p:pic>
        <p:nvPicPr>
          <p:cNvPr id="7" name="Picture 4" descr="Objectives Icon">
            <a:extLst>
              <a:ext uri="{FF2B5EF4-FFF2-40B4-BE49-F238E27FC236}">
                <a16:creationId xmlns:a16="http://schemas.microsoft.com/office/drawing/2014/main" id="{9147A5A8-D92D-B4E5-3D7F-A0589E45F7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0" y="146159"/>
            <a:ext cx="939679" cy="89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a:extLst>
              <a:ext uri="{FF2B5EF4-FFF2-40B4-BE49-F238E27FC236}">
                <a16:creationId xmlns:a16="http://schemas.microsoft.com/office/drawing/2014/main" id="{2033EF92-E4D5-4276-7551-AF1D3EC82CA0}"/>
              </a:ext>
            </a:extLst>
          </p:cNvPr>
          <p:cNvSpPr>
            <a:spLocks noGrp="1"/>
          </p:cNvSpPr>
          <p:nvPr>
            <p:ph sz="half" idx="2" hasCustomPrompt="1"/>
          </p:nvPr>
        </p:nvSpPr>
        <p:spPr>
          <a:xfrm>
            <a:off x="838200" y="1478857"/>
            <a:ext cx="10515600" cy="4639309"/>
          </a:xfrm>
          <a:prstGeom prst="rect">
            <a:avLst/>
          </a:prstGeom>
        </p:spPr>
        <p:txBody>
          <a:bodyPr/>
          <a:lstStyle>
            <a:lvl1pPr marL="0" indent="0">
              <a:lnSpc>
                <a:spcPct val="100000"/>
              </a:lnSpc>
              <a:spcBef>
                <a:spcPts val="500"/>
              </a:spcBef>
              <a:spcAft>
                <a:spcPts val="500"/>
              </a:spcAft>
              <a:buFont typeface="Arial" panose="020B0604020202020204" pitchFamily="34" charset="0"/>
              <a:buNone/>
              <a:defRPr b="1"/>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At the end of this lesson, you will be able to:</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rial"/>
                <a:ea typeface="+mn-ea"/>
                <a:cs typeface="+mn-cs"/>
              </a:rPr>
              <a:t>Level 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Arial"/>
              <a:ea typeface="+mn-ea"/>
              <a:cs typeface="+mn-cs"/>
            </a:endParaRPr>
          </a:p>
          <a:p>
            <a:pPr lvl="0"/>
            <a:endParaRPr lang="en-US" dirty="0"/>
          </a:p>
          <a:p>
            <a:pPr lvl="0"/>
            <a:endParaRPr lang="en-US" dirty="0"/>
          </a:p>
        </p:txBody>
      </p:sp>
      <p:sp>
        <p:nvSpPr>
          <p:cNvPr id="8" name="Rectangle 7">
            <a:extLst>
              <a:ext uri="{FF2B5EF4-FFF2-40B4-BE49-F238E27FC236}">
                <a16:creationId xmlns:a16="http://schemas.microsoft.com/office/drawing/2014/main" id="{57B58EC7-7629-12D9-5DBF-658FA277F82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C217191D-AC48-87D0-3F3C-093BBAE15283}"/>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Learning Objectives</a:t>
            </a:r>
            <a:endParaRPr lang="en-US" dirty="0"/>
          </a:p>
        </p:txBody>
      </p:sp>
      <p:sp>
        <p:nvSpPr>
          <p:cNvPr id="3" name="Rectangle 2">
            <a:extLst>
              <a:ext uri="{FF2B5EF4-FFF2-40B4-BE49-F238E27FC236}">
                <a16:creationId xmlns:a16="http://schemas.microsoft.com/office/drawing/2014/main" id="{337A0136-1B03-6099-5C05-5070F172209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51EB89-001E-3414-9EB4-98FE341421D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43EB989F-1171-345A-294E-8AB6BC87E5B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106710468"/>
      </p:ext>
    </p:extLst>
  </p:cSld>
  <p:clrMapOvr>
    <a:masterClrMapping/>
  </p:clrMapOvr>
  <p:hf hd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_Objectives_Portuguese">
    <p:spTree>
      <p:nvGrpSpPr>
        <p:cNvPr id="1" name=""/>
        <p:cNvGrpSpPr/>
        <p:nvPr/>
      </p:nvGrpSpPr>
      <p:grpSpPr>
        <a:xfrm>
          <a:off x="0" y="0"/>
          <a:ext cx="0" cy="0"/>
          <a:chOff x="0" y="0"/>
          <a:chExt cx="0" cy="0"/>
        </a:xfrm>
      </p:grpSpPr>
      <p:pic>
        <p:nvPicPr>
          <p:cNvPr id="7" name="Picture 4" descr="Objectives Icon">
            <a:extLst>
              <a:ext uri="{FF2B5EF4-FFF2-40B4-BE49-F238E27FC236}">
                <a16:creationId xmlns:a16="http://schemas.microsoft.com/office/drawing/2014/main" id="{9147A5A8-D92D-B4E5-3D7F-A0589E45F7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0" y="146159"/>
            <a:ext cx="939679" cy="89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a:extLst>
              <a:ext uri="{FF2B5EF4-FFF2-40B4-BE49-F238E27FC236}">
                <a16:creationId xmlns:a16="http://schemas.microsoft.com/office/drawing/2014/main" id="{2033EF92-E4D5-4276-7551-AF1D3EC82CA0}"/>
              </a:ext>
            </a:extLst>
          </p:cNvPr>
          <p:cNvSpPr>
            <a:spLocks noGrp="1"/>
          </p:cNvSpPr>
          <p:nvPr>
            <p:ph sz="half" idx="2" hasCustomPrompt="1"/>
          </p:nvPr>
        </p:nvSpPr>
        <p:spPr>
          <a:xfrm>
            <a:off x="838200" y="1478857"/>
            <a:ext cx="10515600" cy="4639309"/>
          </a:xfrm>
          <a:prstGeom prst="rect">
            <a:avLst/>
          </a:prstGeom>
        </p:spPr>
        <p:txBody>
          <a:bodyPr/>
          <a:lstStyle>
            <a:lvl1pPr marL="0" indent="0">
              <a:lnSpc>
                <a:spcPct val="100000"/>
              </a:lnSpc>
              <a:spcBef>
                <a:spcPts val="500"/>
              </a:spcBef>
              <a:spcAft>
                <a:spcPts val="500"/>
              </a:spcAft>
              <a:buFont typeface="Arial" panose="020B0604020202020204" pitchFamily="34" charset="0"/>
              <a:buNone/>
              <a:defRPr b="1"/>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At the end of this lesson, you will be able to:</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prstClr val="black"/>
                </a:solidFill>
                <a:effectLst/>
                <a:uLnTx/>
                <a:uFillTx/>
                <a:latin typeface="Arial"/>
                <a:ea typeface="+mn-ea"/>
                <a:cs typeface="+mn-cs"/>
              </a:rPr>
              <a:t>Level 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a:ln>
                <a:noFill/>
              </a:ln>
              <a:solidFill>
                <a:prstClr val="black"/>
              </a:solidFill>
              <a:effectLst/>
              <a:uLnTx/>
              <a:uFillTx/>
              <a:latin typeface="Arial"/>
              <a:ea typeface="+mn-ea"/>
              <a:cs typeface="+mn-cs"/>
            </a:endParaRPr>
          </a:p>
          <a:p>
            <a:pPr lvl="0"/>
            <a:endParaRPr lang="en-US"/>
          </a:p>
          <a:p>
            <a:pPr lvl="0"/>
            <a:endParaRPr lang="en-US"/>
          </a:p>
        </p:txBody>
      </p:sp>
      <p:sp>
        <p:nvSpPr>
          <p:cNvPr id="8" name="Rectangle 7">
            <a:extLst>
              <a:ext uri="{FF2B5EF4-FFF2-40B4-BE49-F238E27FC236}">
                <a16:creationId xmlns:a16="http://schemas.microsoft.com/office/drawing/2014/main" id="{57B58EC7-7629-12D9-5DBF-658FA277F82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C217191D-AC48-87D0-3F3C-093BBAE15283}"/>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err="1">
                <a:ln>
                  <a:noFill/>
                </a:ln>
                <a:solidFill>
                  <a:schemeClr val="tx1"/>
                </a:solidFill>
                <a:effectLst/>
                <a:uLnTx/>
                <a:uFillTx/>
                <a:latin typeface="Franklin Gothic Medium"/>
                <a:ea typeface="+mj-ea"/>
                <a:cs typeface="+mj-cs"/>
              </a:rPr>
              <a:t>Objetivos</a:t>
            </a:r>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 de </a:t>
            </a:r>
            <a:r>
              <a:rPr kumimoji="0" lang="en-US" sz="4400" b="0" i="0" u="none" strike="noStrike" kern="1200" cap="none" spc="0" normalizeH="0" baseline="0" noProof="0" dirty="0" err="1">
                <a:ln>
                  <a:noFill/>
                </a:ln>
                <a:solidFill>
                  <a:schemeClr val="tx1"/>
                </a:solidFill>
                <a:effectLst/>
                <a:uLnTx/>
                <a:uFillTx/>
                <a:latin typeface="Franklin Gothic Medium"/>
                <a:ea typeface="+mj-ea"/>
                <a:cs typeface="+mj-cs"/>
              </a:rPr>
              <a:t>aprendizagem</a:t>
            </a:r>
            <a:endParaRPr lang="en-US" dirty="0"/>
          </a:p>
        </p:txBody>
      </p:sp>
      <p:sp>
        <p:nvSpPr>
          <p:cNvPr id="3" name="Rectangle 2">
            <a:extLst>
              <a:ext uri="{FF2B5EF4-FFF2-40B4-BE49-F238E27FC236}">
                <a16:creationId xmlns:a16="http://schemas.microsoft.com/office/drawing/2014/main" id="{337A0136-1B03-6099-5C05-5070F172209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9D51EB89-001E-3414-9EB4-98FE341421D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43EB989F-1171-345A-294E-8AB6BC87E5B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44640984"/>
      </p:ext>
    </p:extLst>
  </p:cSld>
  <p:clrMapOvr>
    <a:masterClrMapping/>
  </p:clrMapOvr>
  <p:hf hd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urveillance Cycle">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Public Health Surveillance Cycle</a:t>
            </a:r>
            <a:endParaRPr lang="en-US" dirty="0"/>
          </a:p>
        </p:txBody>
      </p:sp>
      <p:graphicFrame>
        <p:nvGraphicFramePr>
          <p:cNvPr id="23" name="Diagram 22">
            <a:extLst>
              <a:ext uri="{FF2B5EF4-FFF2-40B4-BE49-F238E27FC236}">
                <a16:creationId xmlns:a16="http://schemas.microsoft.com/office/drawing/2014/main" id="{6A1551D6-1F43-EA83-79C8-B30499B34285}"/>
              </a:ext>
            </a:extLst>
          </p:cNvPr>
          <p:cNvGraphicFramePr/>
          <p:nvPr>
            <p:extLst>
              <p:ext uri="{D42A27DB-BD31-4B8C-83A1-F6EECF244321}">
                <p14:modId xmlns:p14="http://schemas.microsoft.com/office/powerpoint/2010/main" val="2846529144"/>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ectangle 1">
            <a:extLst>
              <a:ext uri="{FF2B5EF4-FFF2-40B4-BE49-F238E27FC236}">
                <a16:creationId xmlns:a16="http://schemas.microsoft.com/office/drawing/2014/main" id="{E1E58719-FE18-0CDF-A0D4-9454D66D905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FE666BCF-E3C3-DC5C-2E21-E09A6F284ED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8E872132-9FA7-1ADF-009C-44307E893E50}"/>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AE5D55F9-E597-D539-E999-29BBB1119D3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816382931"/>
      </p:ext>
    </p:extLst>
  </p:cSld>
  <p:clrMapOvr>
    <a:masterClrMapping/>
  </p:clrMapOvr>
  <p:hf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Surveillance Cycle_Portuguese">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pt-BR" sz="4400" b="0" i="0" u="none" strike="noStrike" kern="1200" cap="none" spc="0" normalizeH="0" baseline="0" noProof="0" dirty="0">
                <a:ln>
                  <a:noFill/>
                </a:ln>
                <a:solidFill>
                  <a:schemeClr val="tx1"/>
                </a:solidFill>
                <a:effectLst/>
                <a:uLnTx/>
                <a:uFillTx/>
                <a:latin typeface="Franklin Gothic Medium"/>
                <a:ea typeface="+mj-ea"/>
                <a:cs typeface="+mj-cs"/>
              </a:rPr>
              <a:t>Ciclo de vigilância em saúde pública</a:t>
            </a:r>
            <a:endParaRPr lang="en-US" sz="4400" dirty="0"/>
          </a:p>
        </p:txBody>
      </p:sp>
      <p:graphicFrame>
        <p:nvGraphicFramePr>
          <p:cNvPr id="23" name="Diagram 22">
            <a:extLst>
              <a:ext uri="{FF2B5EF4-FFF2-40B4-BE49-F238E27FC236}">
                <a16:creationId xmlns:a16="http://schemas.microsoft.com/office/drawing/2014/main" id="{6A1551D6-1F43-EA83-79C8-B30499B34285}"/>
              </a:ext>
            </a:extLst>
          </p:cNvPr>
          <p:cNvGraphicFramePr/>
          <p:nvPr>
            <p:extLst>
              <p:ext uri="{D42A27DB-BD31-4B8C-83A1-F6EECF244321}">
                <p14:modId xmlns:p14="http://schemas.microsoft.com/office/powerpoint/2010/main" val="3702637010"/>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ectangle 1">
            <a:extLst>
              <a:ext uri="{FF2B5EF4-FFF2-40B4-BE49-F238E27FC236}">
                <a16:creationId xmlns:a16="http://schemas.microsoft.com/office/drawing/2014/main" id="{E1E58719-FE18-0CDF-A0D4-9454D66D905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FE666BCF-E3C3-DC5C-2E21-E09A6F284ED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8E872132-9FA7-1ADF-009C-44307E893E50}"/>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AE5D55F9-E597-D539-E999-29BBB1119D3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22127350"/>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urveillance Cycle + Monitor">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pt-BR" sz="4400" b="0" i="0" u="none" strike="noStrike" kern="1200" cap="none" spc="0" normalizeH="0" baseline="0" noProof="0" dirty="0">
                <a:ln>
                  <a:noFill/>
                </a:ln>
                <a:solidFill>
                  <a:schemeClr val="tx1"/>
                </a:solidFill>
                <a:effectLst/>
                <a:uLnTx/>
                <a:uFillTx/>
                <a:latin typeface="Franklin Gothic Medium"/>
                <a:ea typeface="+mj-ea"/>
                <a:cs typeface="+mj-cs"/>
              </a:rPr>
              <a:t>Ciclo de Vigilância em Saúde Pública</a:t>
            </a:r>
            <a:endParaRPr lang="en-US" dirty="0"/>
          </a:p>
        </p:txBody>
      </p:sp>
      <p:sp>
        <p:nvSpPr>
          <p:cNvPr id="2" name="Oval 1">
            <a:extLst>
              <a:ext uri="{FF2B5EF4-FFF2-40B4-BE49-F238E27FC236}">
                <a16:creationId xmlns:a16="http://schemas.microsoft.com/office/drawing/2014/main" id="{E23D2ABF-728A-467C-6FA1-7BB015B17884}"/>
              </a:ext>
            </a:extLst>
          </p:cNvPr>
          <p:cNvSpPr/>
          <p:nvPr/>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Diagram 2">
            <a:extLst>
              <a:ext uri="{FF2B5EF4-FFF2-40B4-BE49-F238E27FC236}">
                <a16:creationId xmlns:a16="http://schemas.microsoft.com/office/drawing/2014/main" id="{E4A6CDBD-A351-C226-D96D-556605FFF6CC}"/>
              </a:ext>
            </a:extLst>
          </p:cNvPr>
          <p:cNvGraphicFramePr/>
          <p:nvPr>
            <p:extLst>
              <p:ext uri="{D42A27DB-BD31-4B8C-83A1-F6EECF244321}">
                <p14:modId xmlns:p14="http://schemas.microsoft.com/office/powerpoint/2010/main" val="3098404200"/>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4578A98A-64E7-0FDF-A653-4F41FAA35420}"/>
              </a:ext>
            </a:extLst>
          </p:cNvPr>
          <p:cNvSpPr txBox="1"/>
          <p:nvPr/>
        </p:nvSpPr>
        <p:spPr>
          <a:xfrm>
            <a:off x="3571539" y="3353633"/>
            <a:ext cx="5368065" cy="1107996"/>
          </a:xfrm>
          <a:prstGeom prst="rect">
            <a:avLst/>
          </a:prstGeom>
          <a:noFill/>
        </p:spPr>
        <p:txBody>
          <a:bodyPr wrap="square" rtlCol="0">
            <a:spAutoFit/>
          </a:bodyPr>
          <a:lstStyle/>
          <a:p>
            <a:pPr algn="ctr"/>
            <a:r>
              <a:rPr lang="en-US" sz="6600" b="1" dirty="0">
                <a:solidFill>
                  <a:srgbClr val="00943B"/>
                </a:solidFill>
                <a:latin typeface="+mn-lt"/>
              </a:rPr>
              <a:t>MONITORAR</a:t>
            </a:r>
          </a:p>
        </p:txBody>
      </p:sp>
      <p:sp>
        <p:nvSpPr>
          <p:cNvPr id="5" name="Rectangle 4">
            <a:extLst>
              <a:ext uri="{FF2B5EF4-FFF2-40B4-BE49-F238E27FC236}">
                <a16:creationId xmlns:a16="http://schemas.microsoft.com/office/drawing/2014/main" id="{16A95945-1B4F-18A0-3591-216AE73B49D2}"/>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311FA2A8-4F58-8C97-B6A6-7AD9C4742C1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DD18A9FF-D000-A272-6125-FC21A3FDE535}"/>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9" name="Picture 8">
            <a:extLst>
              <a:ext uri="{FF2B5EF4-FFF2-40B4-BE49-F238E27FC236}">
                <a16:creationId xmlns:a16="http://schemas.microsoft.com/office/drawing/2014/main" id="{A7F95D9B-CFED-7F08-7896-E2D9DAE99B8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33944835"/>
      </p:ext>
    </p:extLst>
  </p:cSld>
  <p:clrMapOvr>
    <a:masterClrMapping/>
  </p:clrMapOvr>
  <p:hf hd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_Surveillance Cycle + Monitor Portuguese">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pt-BR" sz="4400" b="0" i="0" u="none" strike="noStrike" kern="1200" cap="none" spc="0" normalizeH="0" baseline="0" noProof="0" dirty="0">
                <a:ln>
                  <a:noFill/>
                </a:ln>
                <a:solidFill>
                  <a:schemeClr val="tx1"/>
                </a:solidFill>
                <a:effectLst/>
                <a:uLnTx/>
                <a:uFillTx/>
                <a:latin typeface="Franklin Gothic Medium"/>
                <a:ea typeface="+mj-ea"/>
                <a:cs typeface="+mj-cs"/>
              </a:rPr>
              <a:t>Ciclo de Vigilância em Saúde Pública</a:t>
            </a:r>
            <a:endParaRPr lang="en-US" dirty="0"/>
          </a:p>
        </p:txBody>
      </p:sp>
      <p:sp>
        <p:nvSpPr>
          <p:cNvPr id="2" name="Oval 1">
            <a:extLst>
              <a:ext uri="{FF2B5EF4-FFF2-40B4-BE49-F238E27FC236}">
                <a16:creationId xmlns:a16="http://schemas.microsoft.com/office/drawing/2014/main" id="{E23D2ABF-728A-467C-6FA1-7BB015B17884}"/>
              </a:ext>
            </a:extLst>
          </p:cNvPr>
          <p:cNvSpPr/>
          <p:nvPr/>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Diagram 2">
            <a:extLst>
              <a:ext uri="{FF2B5EF4-FFF2-40B4-BE49-F238E27FC236}">
                <a16:creationId xmlns:a16="http://schemas.microsoft.com/office/drawing/2014/main" id="{E4A6CDBD-A351-C226-D96D-556605FFF6CC}"/>
              </a:ext>
            </a:extLst>
          </p:cNvPr>
          <p:cNvGraphicFramePr/>
          <p:nvPr>
            <p:extLst>
              <p:ext uri="{D42A27DB-BD31-4B8C-83A1-F6EECF244321}">
                <p14:modId xmlns:p14="http://schemas.microsoft.com/office/powerpoint/2010/main" val="3764025814"/>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4578A98A-64E7-0FDF-A653-4F41FAA35420}"/>
              </a:ext>
            </a:extLst>
          </p:cNvPr>
          <p:cNvSpPr txBox="1"/>
          <p:nvPr/>
        </p:nvSpPr>
        <p:spPr>
          <a:xfrm>
            <a:off x="3528508" y="3353633"/>
            <a:ext cx="5389581" cy="1107996"/>
          </a:xfrm>
          <a:prstGeom prst="rect">
            <a:avLst/>
          </a:prstGeom>
          <a:noFill/>
        </p:spPr>
        <p:txBody>
          <a:bodyPr wrap="square" rtlCol="0">
            <a:spAutoFit/>
          </a:bodyPr>
          <a:lstStyle/>
          <a:p>
            <a:pPr algn="ctr"/>
            <a:r>
              <a:rPr lang="en-US" sz="6600" b="1" dirty="0">
                <a:solidFill>
                  <a:srgbClr val="00943B"/>
                </a:solidFill>
                <a:latin typeface="+mn-lt"/>
              </a:rPr>
              <a:t>MONITORAR</a:t>
            </a:r>
          </a:p>
        </p:txBody>
      </p:sp>
      <p:sp>
        <p:nvSpPr>
          <p:cNvPr id="5" name="Rectangle 4">
            <a:extLst>
              <a:ext uri="{FF2B5EF4-FFF2-40B4-BE49-F238E27FC236}">
                <a16:creationId xmlns:a16="http://schemas.microsoft.com/office/drawing/2014/main" id="{16A95945-1B4F-18A0-3591-216AE73B49D2}"/>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311FA2A8-4F58-8C97-B6A6-7AD9C4742C1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DD18A9FF-D000-A272-6125-FC21A3FDE535}"/>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9" name="Picture 8">
            <a:extLst>
              <a:ext uri="{FF2B5EF4-FFF2-40B4-BE49-F238E27FC236}">
                <a16:creationId xmlns:a16="http://schemas.microsoft.com/office/drawing/2014/main" id="{A7F95D9B-CFED-7F08-7896-E2D9DAE99B8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250857033"/>
      </p:ext>
    </p:extLst>
  </p:cSld>
  <p:clrMapOvr>
    <a:masterClrMapping/>
  </p:clrMapOvr>
  <p:hf hd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Discovery_Dialogue">
    <p:spTree>
      <p:nvGrpSpPr>
        <p:cNvPr id="1" name=""/>
        <p:cNvGrpSpPr/>
        <p:nvPr/>
      </p:nvGrpSpPr>
      <p:grpSpPr>
        <a:xfrm>
          <a:off x="0" y="0"/>
          <a:ext cx="0" cy="0"/>
          <a:chOff x="0" y="0"/>
          <a:chExt cx="0" cy="0"/>
        </a:xfrm>
      </p:grpSpPr>
      <p:pic>
        <p:nvPicPr>
          <p:cNvPr id="8" name="Picture 5" descr="Discovery Dialogue ">
            <a:extLst>
              <a:ext uri="{FF2B5EF4-FFF2-40B4-BE49-F238E27FC236}">
                <a16:creationId xmlns:a16="http://schemas.microsoft.com/office/drawing/2014/main" id="{CDFA0117-4129-C330-FEBE-24C8668D61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1" y="146159"/>
            <a:ext cx="939678" cy="9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94AE688D-D5E1-F6F4-EACC-630908F1B2AB}"/>
              </a:ext>
            </a:extLst>
          </p:cNvPr>
          <p:cNvSpPr>
            <a:spLocks noGrp="1"/>
          </p:cNvSpPr>
          <p:nvPr>
            <p:ph type="title"/>
          </p:nvPr>
        </p:nvSpPr>
        <p:spPr>
          <a:xfrm>
            <a:off x="838200" y="457200"/>
            <a:ext cx="9752215" cy="800100"/>
          </a:xfrm>
          <a:prstGeom prst="rect">
            <a:avLst/>
          </a:prstGeom>
        </p:spPr>
        <p:txBody>
          <a:body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BE3BCCD1-CBDB-B768-424C-657C82067548}"/>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7" name="Rectangle 6">
            <a:extLst>
              <a:ext uri="{FF2B5EF4-FFF2-40B4-BE49-F238E27FC236}">
                <a16:creationId xmlns:a16="http://schemas.microsoft.com/office/drawing/2014/main" id="{F0310963-AC01-4579-B570-C8CE6E846F94}"/>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B5FD2873-8152-A97C-05E1-5BAA30214544}"/>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E16F905B-FA46-9E15-5E84-F20DBC57262B}"/>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83489529-E55F-B5D2-2D02-64FE512A5153}"/>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585834523"/>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_Discovery_Dialogue">
    <p:spTree>
      <p:nvGrpSpPr>
        <p:cNvPr id="1" name=""/>
        <p:cNvGrpSpPr/>
        <p:nvPr/>
      </p:nvGrpSpPr>
      <p:grpSpPr>
        <a:xfrm>
          <a:off x="0" y="0"/>
          <a:ext cx="0" cy="0"/>
          <a:chOff x="0" y="0"/>
          <a:chExt cx="0" cy="0"/>
        </a:xfrm>
      </p:grpSpPr>
      <p:pic>
        <p:nvPicPr>
          <p:cNvPr id="8" name="Picture 5" descr="Discovery Dialogue ">
            <a:extLst>
              <a:ext uri="{FF2B5EF4-FFF2-40B4-BE49-F238E27FC236}">
                <a16:creationId xmlns:a16="http://schemas.microsoft.com/office/drawing/2014/main" id="{CDFA0117-4129-C330-FEBE-24C8668D61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1" y="146159"/>
            <a:ext cx="939678" cy="9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94AE688D-D5E1-F6F4-EACC-630908F1B2AB}"/>
              </a:ext>
            </a:extLst>
          </p:cNvPr>
          <p:cNvSpPr>
            <a:spLocks noGrp="1"/>
          </p:cNvSpPr>
          <p:nvPr>
            <p:ph type="title"/>
          </p:nvPr>
        </p:nvSpPr>
        <p:spPr>
          <a:xfrm>
            <a:off x="838200" y="447675"/>
            <a:ext cx="9752215" cy="800100"/>
          </a:xfrm>
          <a:prstGeom prst="rect">
            <a:avLst/>
          </a:prstGeom>
          <a:solidFill>
            <a:srgbClr val="E7C2F6"/>
          </a:solidFill>
          <a:ln>
            <a:noFill/>
          </a:ln>
        </p:spPr>
        <p:txBody>
          <a:body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BE3BCCD1-CBDB-B768-424C-657C82067548}"/>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7" name="Rectangle 6">
            <a:extLst>
              <a:ext uri="{FF2B5EF4-FFF2-40B4-BE49-F238E27FC236}">
                <a16:creationId xmlns:a16="http://schemas.microsoft.com/office/drawing/2014/main" id="{E873DDE5-43DB-6819-60A1-F3D03D0BB97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C3E91E8D-034D-93A4-BF8D-2AE79CF3689C}"/>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CB21F133-A657-4C3A-8C25-6EE6CF8F8125}"/>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395A6E8D-7399-87ED-5775-F6B9EABC719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922193458"/>
      </p:ext>
    </p:extLst>
  </p:cSld>
  <p:clrMapOvr>
    <a:masterClrMapping/>
  </p:clrMapOvr>
  <p:hf hdr="0" dt="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dirty="0"/>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BF5FD15B-5221-B042-3376-0C208EFC76B2}"/>
              </a:ext>
            </a:extLst>
          </p:cNvPr>
          <p:cNvSpPr txBox="1"/>
          <p:nvPr/>
        </p:nvSpPr>
        <p:spPr>
          <a:xfrm>
            <a:off x="1007013" y="2951946"/>
            <a:ext cx="10177974" cy="954107"/>
          </a:xfrm>
          <a:prstGeom prst="rect">
            <a:avLst/>
          </a:prstGeom>
          <a:noFill/>
          <a:ln w="38100">
            <a:solidFill>
              <a:srgbClr val="001402"/>
            </a:solidFill>
          </a:ln>
        </p:spPr>
        <p:txBody>
          <a:bodyPr wrap="square" rtlCol="0">
            <a:spAutoFit/>
          </a:bodyPr>
          <a:lstStyle/>
          <a:p>
            <a:pPr algn="ctr"/>
            <a:r>
              <a:rPr lang="pt-BR" sz="2800" dirty="0"/>
              <a:t>Para completar o exercício, consulte o seu Caderno de Exercícios do Participante.</a:t>
            </a:r>
            <a:endParaRPr lang="en-US" sz="2800" strike="sngStrike" dirty="0"/>
          </a:p>
        </p:txBody>
      </p:sp>
      <p:sp>
        <p:nvSpPr>
          <p:cNvPr id="4" name="Rectangle 3">
            <a:extLst>
              <a:ext uri="{FF2B5EF4-FFF2-40B4-BE49-F238E27FC236}">
                <a16:creationId xmlns:a16="http://schemas.microsoft.com/office/drawing/2014/main" id="{C7FBA9CF-C98F-1F1B-D8B6-CBADD58EF832}"/>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076D6A8C-B61F-6D09-4254-7FF12FB98C6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83BC1284-77BC-F5D6-B3D6-86D806320FAC}"/>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454961110"/>
      </p:ext>
    </p:extLst>
  </p:cSld>
  <p:clrMapOvr>
    <a:masterClrMapping/>
  </p:clrMapOvr>
  <p:hf hd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1_Activity_Portugues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dirty="0"/>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BF5FD15B-5221-B042-3376-0C208EFC76B2}"/>
              </a:ext>
            </a:extLst>
          </p:cNvPr>
          <p:cNvSpPr txBox="1"/>
          <p:nvPr/>
        </p:nvSpPr>
        <p:spPr>
          <a:xfrm>
            <a:off x="1996191" y="2951946"/>
            <a:ext cx="8199617" cy="954107"/>
          </a:xfrm>
          <a:prstGeom prst="rect">
            <a:avLst/>
          </a:prstGeom>
          <a:noFill/>
          <a:ln w="38100">
            <a:solidFill>
              <a:srgbClr val="001402"/>
            </a:solidFill>
          </a:ln>
        </p:spPr>
        <p:txBody>
          <a:bodyPr wrap="square" rtlCol="0">
            <a:spAutoFit/>
          </a:bodyPr>
          <a:lstStyle/>
          <a:p>
            <a:pPr algn="ctr"/>
            <a:r>
              <a:rPr lang="pt-BR" sz="2800" dirty="0"/>
              <a:t>Para completar o exercício, consulte o seu Caderno de Exercícios do Participante.</a:t>
            </a:r>
            <a:endParaRPr lang="en-US" sz="2800" strike="sngStrike" dirty="0"/>
          </a:p>
        </p:txBody>
      </p:sp>
      <p:sp>
        <p:nvSpPr>
          <p:cNvPr id="4" name="Rectangle 3">
            <a:extLst>
              <a:ext uri="{FF2B5EF4-FFF2-40B4-BE49-F238E27FC236}">
                <a16:creationId xmlns:a16="http://schemas.microsoft.com/office/drawing/2014/main" id="{C7FBA9CF-C98F-1F1B-D8B6-CBADD58EF832}"/>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076D6A8C-B61F-6D09-4254-7FF12FB98C6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83BC1284-77BC-F5D6-B3D6-86D806320FAC}"/>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893947875"/>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Slide 2">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C8E0E470-0C04-CD4C-666A-67502DF04E7C}"/>
              </a:ext>
            </a:extLst>
          </p:cNvPr>
          <p:cNvSpPr txBox="1"/>
          <p:nvPr/>
        </p:nvSpPr>
        <p:spPr>
          <a:xfrm>
            <a:off x="518160" y="3851013"/>
            <a:ext cx="645133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dirty="0">
                <a:solidFill>
                  <a:srgbClr val="109648"/>
                </a:solidFill>
                <a:latin typeface="Franklin Gothic Medium" panose="020B0603020102020204" pitchFamily="34" charset="0"/>
              </a:rPr>
              <a:t>Using a One Health Approach</a:t>
            </a: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14" name="Text Placeholder 3">
            <a:extLst>
              <a:ext uri="{FF2B5EF4-FFF2-40B4-BE49-F238E27FC236}">
                <a16:creationId xmlns:a16="http://schemas.microsoft.com/office/drawing/2014/main" id="{0A4CD0BD-F2A5-9DCC-DF01-52B7349057C5}"/>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pic>
        <p:nvPicPr>
          <p:cNvPr id="9" name="Picture 8">
            <a:extLst>
              <a:ext uri="{FF2B5EF4-FFF2-40B4-BE49-F238E27FC236}">
                <a16:creationId xmlns:a16="http://schemas.microsoft.com/office/drawing/2014/main" id="{1029E049-DE89-B63F-B8F6-6A84D539278C}"/>
              </a:ext>
            </a:extLst>
          </p:cNvPr>
          <p:cNvPicPr>
            <a:picLocks noChangeAspect="1"/>
          </p:cNvPicPr>
          <p:nvPr/>
        </p:nvPicPr>
        <p:blipFill>
          <a:blip r:embed="rId3"/>
          <a:stretch>
            <a:fillRect/>
          </a:stretch>
        </p:blipFill>
        <p:spPr>
          <a:xfrm>
            <a:off x="10230534" y="279657"/>
            <a:ext cx="1443306" cy="914400"/>
          </a:xfrm>
          <a:prstGeom prst="rect">
            <a:avLst/>
          </a:prstGeom>
        </p:spPr>
      </p:pic>
      <p:pic>
        <p:nvPicPr>
          <p:cNvPr id="15" name="Picture 14">
            <a:extLst>
              <a:ext uri="{FF2B5EF4-FFF2-40B4-BE49-F238E27FC236}">
                <a16:creationId xmlns:a16="http://schemas.microsoft.com/office/drawing/2014/main" id="{5B8725D3-C7D0-0F7C-BF19-27163F73E385}"/>
              </a:ext>
            </a:extLst>
          </p:cNvPr>
          <p:cNvPicPr/>
          <p:nvPr/>
        </p:nvPicPr>
        <p:blipFill>
          <a:blip r:embed="rId4">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Tree>
    <p:extLst>
      <p:ext uri="{BB962C8B-B14F-4D97-AF65-F5344CB8AC3E}">
        <p14:creationId xmlns:p14="http://schemas.microsoft.com/office/powerpoint/2010/main" val="3398244685"/>
      </p:ext>
    </p:extLst>
  </p:cSld>
  <p:clrMapOvr>
    <a:masterClrMapping/>
  </p:clrMapOvr>
  <p:hf hd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Activity_Blank">
    <p:spTree>
      <p:nvGrpSpPr>
        <p:cNvPr id="1" name=""/>
        <p:cNvGrpSpPr/>
        <p:nvPr/>
      </p:nvGrpSpPr>
      <p:grpSpPr>
        <a:xfrm>
          <a:off x="0" y="0"/>
          <a:ext cx="0" cy="0"/>
          <a:chOff x="0" y="0"/>
          <a:chExt cx="0" cy="0"/>
        </a:xfrm>
      </p:grpSpPr>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10" name="Title 1">
            <a:extLst>
              <a:ext uri="{FF2B5EF4-FFF2-40B4-BE49-F238E27FC236}">
                <a16:creationId xmlns:a16="http://schemas.microsoft.com/office/drawing/2014/main" id="{8B813282-141B-B4DD-80BD-8C256489A7C0}"/>
              </a:ext>
            </a:extLst>
          </p:cNvPr>
          <p:cNvSpPr>
            <a:spLocks noGrp="1"/>
          </p:cNvSpPr>
          <p:nvPr>
            <p:ph type="title"/>
          </p:nvPr>
        </p:nvSpPr>
        <p:spPr>
          <a:xfrm>
            <a:off x="838200" y="447675"/>
            <a:ext cx="9752215" cy="800100"/>
          </a:xfrm>
          <a:prstGeom prst="rect">
            <a:avLst/>
          </a:prstGeom>
          <a:noFill/>
        </p:spPr>
        <p:txBody>
          <a:bodyPr/>
          <a:lstStyle/>
          <a:p>
            <a:r>
              <a:rPr lang="en-US"/>
              <a:t>Click to edit Master title style</a:t>
            </a:r>
            <a:endParaRPr lang="en-US" dirty="0"/>
          </a:p>
        </p:txBody>
      </p:sp>
      <p:sp>
        <p:nvSpPr>
          <p:cNvPr id="2" name="Rectangle 1">
            <a:extLst>
              <a:ext uri="{FF2B5EF4-FFF2-40B4-BE49-F238E27FC236}">
                <a16:creationId xmlns:a16="http://schemas.microsoft.com/office/drawing/2014/main" id="{64FC30EE-4E25-6C7E-8377-6A46BC2365C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6D2FF57C-9C69-54AF-F8B2-BEBC7258011D}"/>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E2D5C3-86B4-2021-98BF-0CEE5CDD82E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529D48D4-75C8-59B7-3925-F10675A6BA0A}"/>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566423671"/>
      </p:ext>
    </p:extLst>
  </p:cSld>
  <p:clrMapOvr>
    <a:masterClrMapping/>
  </p:clrMapOvr>
  <p:hf hd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Activity_Answer">
    <p:spTree>
      <p:nvGrpSpPr>
        <p:cNvPr id="1" name=""/>
        <p:cNvGrpSpPr/>
        <p:nvPr/>
      </p:nvGrpSpPr>
      <p:grpSpPr>
        <a:xfrm>
          <a:off x="0" y="0"/>
          <a:ext cx="0" cy="0"/>
          <a:chOff x="0" y="0"/>
          <a:chExt cx="0" cy="0"/>
        </a:xfrm>
      </p:grpSpPr>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10" name="Title 1">
            <a:extLst>
              <a:ext uri="{FF2B5EF4-FFF2-40B4-BE49-F238E27FC236}">
                <a16:creationId xmlns:a16="http://schemas.microsoft.com/office/drawing/2014/main" id="{8B813282-141B-B4DD-80BD-8C256489A7C0}"/>
              </a:ext>
            </a:extLst>
          </p:cNvPr>
          <p:cNvSpPr>
            <a:spLocks noGrp="1"/>
          </p:cNvSpPr>
          <p:nvPr>
            <p:ph type="title"/>
          </p:nvPr>
        </p:nvSpPr>
        <p:spPr>
          <a:xfrm>
            <a:off x="838200" y="447675"/>
            <a:ext cx="9752215" cy="800100"/>
          </a:xfrm>
          <a:prstGeom prst="rect">
            <a:avLst/>
          </a:prstGeom>
          <a:solidFill>
            <a:schemeClr val="accent4">
              <a:lumMod val="40000"/>
              <a:lumOff val="60000"/>
            </a:schemeClr>
          </a:solidFill>
        </p:spPr>
        <p:txBody>
          <a:bodyPr/>
          <a:lstStyle/>
          <a:p>
            <a:r>
              <a:rPr lang="en-US"/>
              <a:t>Click to edit Master title style</a:t>
            </a:r>
            <a:endParaRPr lang="en-US" dirty="0"/>
          </a:p>
        </p:txBody>
      </p:sp>
      <p:sp>
        <p:nvSpPr>
          <p:cNvPr id="2" name="Rectangle 1">
            <a:extLst>
              <a:ext uri="{FF2B5EF4-FFF2-40B4-BE49-F238E27FC236}">
                <a16:creationId xmlns:a16="http://schemas.microsoft.com/office/drawing/2014/main" id="{64FC30EE-4E25-6C7E-8377-6A46BC2365C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A04CD4AB-5899-EC47-36C7-6280531A5123}"/>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E363DF97-FB46-826E-889B-427B7A0F5A7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4DDACD0-D5A9-DCEA-75C8-7066B6E38E85}"/>
              </a:ext>
            </a:extLst>
          </p:cNvPr>
          <p:cNvPicPr>
            <a:picLocks noChangeAspect="1"/>
          </p:cNvPicPr>
          <p:nvPr/>
        </p:nvPicPr>
        <p:blipFill>
          <a:blip r:embed="rId4"/>
          <a:stretch>
            <a:fillRect/>
          </a:stretch>
        </p:blipFill>
        <p:spPr>
          <a:xfrm>
            <a:off x="11057248" y="6241802"/>
            <a:ext cx="938147" cy="594360"/>
          </a:xfrm>
          <a:prstGeom prst="rect">
            <a:avLst/>
          </a:prstGeom>
        </p:spPr>
      </p:pic>
      <p:sp>
        <p:nvSpPr>
          <p:cNvPr id="6" name="Rectangle 5">
            <a:extLst>
              <a:ext uri="{FF2B5EF4-FFF2-40B4-BE49-F238E27FC236}">
                <a16:creationId xmlns:a16="http://schemas.microsoft.com/office/drawing/2014/main" id="{0E9834B5-818F-F05F-FBF3-CADE7564DE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683CBAFE-DDCC-E5CF-B621-B47969F1FFAE}"/>
              </a:ext>
            </a:extLst>
          </p:cNvPr>
          <p:cNvPicPr/>
          <p:nvPr/>
        </p:nvPicPr>
        <p:blipFill>
          <a:blip r:embed="rId5">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Tree>
    <p:extLst>
      <p:ext uri="{BB962C8B-B14F-4D97-AF65-F5344CB8AC3E}">
        <p14:creationId xmlns:p14="http://schemas.microsoft.com/office/powerpoint/2010/main" val="2210173877"/>
      </p:ext>
    </p:extLst>
  </p:cSld>
  <p:clrMapOvr>
    <a:masterClrMapping/>
  </p:clrMapOvr>
  <p:hf hd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One Healt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457200"/>
            <a:ext cx="9752215" cy="8001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pic>
        <p:nvPicPr>
          <p:cNvPr id="8" name="Picture 7" descr="A picture containing vector graphics&#10;&#10;Description automatically generated">
            <a:extLst>
              <a:ext uri="{FF2B5EF4-FFF2-40B4-BE49-F238E27FC236}">
                <a16:creationId xmlns:a16="http://schemas.microsoft.com/office/drawing/2014/main" id="{56497B94-BA8A-615F-A310-69C10004D182}"/>
              </a:ext>
            </a:extLst>
          </p:cNvPr>
          <p:cNvPicPr>
            <a:picLocks noChangeAspect="1"/>
          </p:cNvPicPr>
          <p:nvPr/>
        </p:nvPicPr>
        <p:blipFill>
          <a:blip r:embed="rId2"/>
          <a:stretch>
            <a:fillRect/>
          </a:stretch>
        </p:blipFill>
        <p:spPr>
          <a:xfrm>
            <a:off x="10472404" y="128052"/>
            <a:ext cx="1223563" cy="1223563"/>
          </a:xfrm>
          <a:prstGeom prst="rect">
            <a:avLst/>
          </a:prstGeom>
        </p:spPr>
      </p:pic>
      <p:sp>
        <p:nvSpPr>
          <p:cNvPr id="9" name="Rectangle 8">
            <a:extLst>
              <a:ext uri="{FF2B5EF4-FFF2-40B4-BE49-F238E27FC236}">
                <a16:creationId xmlns:a16="http://schemas.microsoft.com/office/drawing/2014/main" id="{63726634-4910-673A-DA30-7686280E4599}"/>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57D0720C-6B77-83E2-40D2-CB855EA83DBC}"/>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14530E1F-7EF0-EEAA-1E8F-7973FCEE4A4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E001A98-CD2F-BF37-8BDB-E6F388E6DE03}"/>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228059805"/>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Only 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CF023CA-73B6-B91A-F8EC-8CF0CB10C79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itle 1">
            <a:extLst>
              <a:ext uri="{FF2B5EF4-FFF2-40B4-BE49-F238E27FC236}">
                <a16:creationId xmlns:a16="http://schemas.microsoft.com/office/drawing/2014/main" id="{9243F1E9-ADA9-6E2A-AB31-594A70AC2046}"/>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3" name="Rectangle 2">
            <a:extLst>
              <a:ext uri="{FF2B5EF4-FFF2-40B4-BE49-F238E27FC236}">
                <a16:creationId xmlns:a16="http://schemas.microsoft.com/office/drawing/2014/main" id="{B1111021-4F1D-405C-4F10-B31870C589B9}"/>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FBAE977D-16C7-AAB2-4AEB-EB1089E4B5D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428FD81-DF63-DFE0-3655-40CF22A2E4FB}"/>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95266926"/>
      </p:ext>
    </p:extLst>
  </p:cSld>
  <p:clrMapOvr>
    <a:masterClrMapping/>
  </p:clrMapOvr>
  <p:hf hd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Only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Rectangle 6">
            <a:extLst>
              <a:ext uri="{FF2B5EF4-FFF2-40B4-BE49-F238E27FC236}">
                <a16:creationId xmlns:a16="http://schemas.microsoft.com/office/drawing/2014/main" id="{92770386-F95F-461A-72F1-871066C9B939}"/>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E3D9761C-B841-0BFC-50E3-32FA1F43FA79}"/>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62C4FA01-299B-BC8D-9C36-8E7D368F7794}"/>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2A409412-CFCD-F3FF-71D8-427A4908DB6F}"/>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585768000"/>
      </p:ext>
    </p:extLst>
  </p:cSld>
  <p:clrMapOvr>
    <a:masterClrMapping/>
  </p:clrMapOvr>
  <p:hf hd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319B4A-B8B6-989A-D46E-007108FA7F85}"/>
              </a:ext>
            </a:extLst>
          </p:cNvPr>
          <p:cNvSpPr>
            <a:spLocks noGrp="1"/>
          </p:cNvSpPr>
          <p:nvPr>
            <p:ph type="title"/>
          </p:nvPr>
        </p:nvSpPr>
        <p:spPr>
          <a:xfrm>
            <a:off x="839788" y="365125"/>
            <a:ext cx="10515600" cy="82391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68267ED3-C392-EC61-3599-169B8475B942}"/>
              </a:ext>
            </a:extLst>
          </p:cNvPr>
          <p:cNvSpPr>
            <a:spLocks noGrp="1"/>
          </p:cNvSpPr>
          <p:nvPr>
            <p:ph type="body" idx="1"/>
          </p:nvPr>
        </p:nvSpPr>
        <p:spPr>
          <a:xfrm>
            <a:off x="838200" y="1473345"/>
            <a:ext cx="5157787" cy="52171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2EC667D-414C-9FC8-B69F-22627A5DD04A}"/>
              </a:ext>
            </a:extLst>
          </p:cNvPr>
          <p:cNvSpPr>
            <a:spLocks noGrp="1"/>
          </p:cNvSpPr>
          <p:nvPr>
            <p:ph sz="half" idx="2" hasCustomPrompt="1"/>
          </p:nvPr>
        </p:nvSpPr>
        <p:spPr>
          <a:xfrm>
            <a:off x="838200" y="2111433"/>
            <a:ext cx="5157787" cy="4031672"/>
          </a:xfrm>
          <a:prstGeom prst="rect">
            <a:avLst/>
          </a:prstGeom>
        </p:spPr>
        <p:txBody>
          <a:bodyPr/>
          <a:lstStyle>
            <a:lvl1pPr>
              <a:defRPr/>
            </a:lvl1pPr>
            <a:lvl2pPr marL="685800" indent="-228600">
              <a:buClr>
                <a:srgbClr val="109648"/>
              </a:buClr>
              <a:buFont typeface="Wingdings" panose="05000000000000000000" pitchFamily="2" charset="2"/>
              <a:buChar char="§"/>
              <a:defRPr/>
            </a:lvl2pPr>
            <a:lvl3pPr marL="1143000" indent="-228600">
              <a:buClr>
                <a:srgbClr val="109648"/>
              </a:buClr>
              <a:buFont typeface="Arial" panose="020B0604020202020204" pitchFamily="34" charset="0"/>
              <a:buChar char="‒"/>
              <a:defRPr/>
            </a:lvl3pPr>
            <a:lvl4pPr>
              <a:buClr>
                <a:srgbClr val="109648"/>
              </a:buClr>
              <a:defRPr/>
            </a:lvl4pPr>
            <a:lvl5pPr marL="2057400" indent="-228600">
              <a:buClr>
                <a:srgbClr val="109648"/>
              </a:buClr>
              <a:buFont typeface="Arial" panose="020B0604020202020204" pitchFamily="34" charset="0"/>
              <a:buChar char="‒"/>
              <a:defRPr/>
            </a:lvl5pPr>
            <a:lvl6pPr marL="2514600" indent="-228600">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a:p>
            <a:pPr lvl="5"/>
            <a:endParaRPr lang="en-US" dirty="0"/>
          </a:p>
        </p:txBody>
      </p:sp>
      <p:sp>
        <p:nvSpPr>
          <p:cNvPr id="5" name="Text Placeholder 4">
            <a:extLst>
              <a:ext uri="{FF2B5EF4-FFF2-40B4-BE49-F238E27FC236}">
                <a16:creationId xmlns:a16="http://schemas.microsoft.com/office/drawing/2014/main" id="{9D65D03D-24B7-A316-A2BC-01AE2BD2690D}"/>
              </a:ext>
            </a:extLst>
          </p:cNvPr>
          <p:cNvSpPr>
            <a:spLocks noGrp="1"/>
          </p:cNvSpPr>
          <p:nvPr>
            <p:ph type="body" sz="quarter" idx="3"/>
          </p:nvPr>
        </p:nvSpPr>
        <p:spPr>
          <a:xfrm>
            <a:off x="6170612" y="1473345"/>
            <a:ext cx="5183188" cy="52171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3">
            <a:extLst>
              <a:ext uri="{FF2B5EF4-FFF2-40B4-BE49-F238E27FC236}">
                <a16:creationId xmlns:a16="http://schemas.microsoft.com/office/drawing/2014/main" id="{01F6D531-FBC4-462D-E18C-EAD2B50B49F2}"/>
              </a:ext>
            </a:extLst>
          </p:cNvPr>
          <p:cNvSpPr>
            <a:spLocks noGrp="1"/>
          </p:cNvSpPr>
          <p:nvPr>
            <p:ph sz="half" idx="13" hasCustomPrompt="1"/>
          </p:nvPr>
        </p:nvSpPr>
        <p:spPr>
          <a:xfrm>
            <a:off x="6170612" y="2111433"/>
            <a:ext cx="5157787" cy="4031672"/>
          </a:xfrm>
          <a:prstGeom prst="rect">
            <a:avLst/>
          </a:prstGeom>
        </p:spPr>
        <p:txBody>
          <a:bodyPr/>
          <a:lstStyle>
            <a:lvl1pPr>
              <a:defRPr/>
            </a:lvl1pPr>
            <a:lvl2pPr marL="685800" indent="-228600">
              <a:buClr>
                <a:srgbClr val="109648"/>
              </a:buClr>
              <a:buFont typeface="Wingdings" panose="05000000000000000000" pitchFamily="2" charset="2"/>
              <a:buChar char="§"/>
              <a:defRPr/>
            </a:lvl2pPr>
            <a:lvl3pPr marL="1143000" indent="-228600">
              <a:buClr>
                <a:srgbClr val="109648"/>
              </a:buClr>
              <a:buFont typeface="Arial" panose="020B0604020202020204" pitchFamily="34" charset="0"/>
              <a:buChar char="‒"/>
              <a:defRPr/>
            </a:lvl3pPr>
            <a:lvl4pPr>
              <a:buClr>
                <a:srgbClr val="109648"/>
              </a:buClr>
              <a:defRPr/>
            </a:lvl4pPr>
            <a:lvl5pPr marL="2057400" indent="-228600">
              <a:buClr>
                <a:srgbClr val="109648"/>
              </a:buClr>
              <a:buFont typeface="Arial" panose="020B0604020202020204" pitchFamily="34" charset="0"/>
              <a:buChar char="‒"/>
              <a:defRPr/>
            </a:lvl5pPr>
            <a:lvl6pPr marL="2514600" indent="-228600">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a:p>
            <a:pPr lvl="5"/>
            <a:endParaRPr lang="en-US" dirty="0"/>
          </a:p>
        </p:txBody>
      </p:sp>
      <p:sp>
        <p:nvSpPr>
          <p:cNvPr id="11" name="Rectangle 10">
            <a:extLst>
              <a:ext uri="{FF2B5EF4-FFF2-40B4-BE49-F238E27FC236}">
                <a16:creationId xmlns:a16="http://schemas.microsoft.com/office/drawing/2014/main" id="{17F10DB2-E88B-7B35-F4F7-EBA7E7D5FB6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3EEFBFF7-FE76-582A-10D0-3700E8E83E71}"/>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DB10DA3A-09FB-5DC5-032F-1B5BB3F8FAAA}"/>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8" name="Picture 7">
            <a:extLst>
              <a:ext uri="{FF2B5EF4-FFF2-40B4-BE49-F238E27FC236}">
                <a16:creationId xmlns:a16="http://schemas.microsoft.com/office/drawing/2014/main" id="{E0D36ABF-CD83-3C0F-E472-5FE0F4038B15}"/>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583678795"/>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References">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sz="2400"/>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0"/>
            <a:r>
              <a:rPr lang="en-US" dirty="0"/>
              <a:t>Level 0</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hasCustomPrompt="1"/>
          </p:nvPr>
        </p:nvSpPr>
        <p:spPr>
          <a:xfrm>
            <a:off x="838200" y="457200"/>
            <a:ext cx="10515600" cy="800100"/>
          </a:xfrm>
          <a:prstGeom prst="rect">
            <a:avLst/>
          </a:prstGeom>
        </p:spPr>
        <p:txBody>
          <a:bodyPr/>
          <a:lstStyle/>
          <a:p>
            <a:r>
              <a:rPr lang="en-US" dirty="0"/>
              <a:t>References</a:t>
            </a:r>
          </a:p>
        </p:txBody>
      </p:sp>
      <p:sp>
        <p:nvSpPr>
          <p:cNvPr id="2" name="Rectangle 1">
            <a:extLst>
              <a:ext uri="{FF2B5EF4-FFF2-40B4-BE49-F238E27FC236}">
                <a16:creationId xmlns:a16="http://schemas.microsoft.com/office/drawing/2014/main" id="{21B2EC1A-26AC-AC4C-556E-39528BD4A073}"/>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55E78E6E-72AF-13CB-576C-7501F4F9058D}"/>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2F2B32D3-D914-C12F-4126-229E831D19B8}"/>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F66EE439-A0E7-D2FF-0910-46428FDA84EE}"/>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907008112"/>
      </p:ext>
    </p:extLst>
  </p:cSld>
  <p:clrMapOvr>
    <a:masterClrMapping/>
  </p:clrMapOvr>
  <p:hf hdr="0" dt="0"/>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8C36BF7-72A3-3A95-B253-F12F3664393E}"/>
              </a:ext>
            </a:extLst>
          </p:cNvPr>
          <p:cNvSpPr>
            <a:spLocks noGrp="1"/>
          </p:cNvSpPr>
          <p:nvPr>
            <p:ph type="dt" sz="half" idx="10"/>
          </p:nvPr>
        </p:nvSpPr>
        <p:spPr>
          <a:xfrm>
            <a:off x="838200" y="6356350"/>
            <a:ext cx="2743200" cy="365125"/>
          </a:xfrm>
          <a:prstGeom prst="rect">
            <a:avLst/>
          </a:prstGeom>
        </p:spPr>
        <p:txBody>
          <a:bodyPr/>
          <a:lstStyle/>
          <a:p>
            <a:fld id="{D574A13E-A59A-4043-A512-A51F898848BD}" type="datetimeFigureOut">
              <a:rPr lang="en-US" smtClean="0"/>
              <a:t>1/6/2026</a:t>
            </a:fld>
            <a:endParaRPr lang="en-US"/>
          </a:p>
        </p:txBody>
      </p:sp>
      <p:sp>
        <p:nvSpPr>
          <p:cNvPr id="3" name="Footer Placeholder 2">
            <a:extLst>
              <a:ext uri="{FF2B5EF4-FFF2-40B4-BE49-F238E27FC236}">
                <a16:creationId xmlns:a16="http://schemas.microsoft.com/office/drawing/2014/main" id="{AA937483-9282-4A70-F92D-1D1CFFE29AF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59FB5E6D-5BAD-CC9B-69C9-9CBB45045729}"/>
              </a:ext>
            </a:extLst>
          </p:cNvPr>
          <p:cNvSpPr>
            <a:spLocks noGrp="1"/>
          </p:cNvSpPr>
          <p:nvPr>
            <p:ph type="sldNum" sz="quarter" idx="12"/>
          </p:nvPr>
        </p:nvSpPr>
        <p:spPr>
          <a:xfrm>
            <a:off x="8610600" y="6356350"/>
            <a:ext cx="2743200" cy="365125"/>
          </a:xfrm>
          <a:prstGeom prst="rect">
            <a:avLst/>
          </a:prstGeom>
        </p:spPr>
        <p:txBody>
          <a:bodyPr/>
          <a:lstStyle/>
          <a:p>
            <a:fld id="{5856D5BB-230C-4C11-9B35-6F8801603DCF}" type="slidenum">
              <a:rPr lang="en-US" smtClean="0"/>
              <a:t>‹#›</a:t>
            </a:fld>
            <a:endParaRPr lang="en-US"/>
          </a:p>
        </p:txBody>
      </p:sp>
      <p:sp>
        <p:nvSpPr>
          <p:cNvPr id="5" name="Rectangle 4">
            <a:extLst>
              <a:ext uri="{FF2B5EF4-FFF2-40B4-BE49-F238E27FC236}">
                <a16:creationId xmlns:a16="http://schemas.microsoft.com/office/drawing/2014/main" id="{01833508-4B97-19F9-5654-F86BA0A7271A}"/>
              </a:ext>
            </a:extLst>
          </p:cNvPr>
          <p:cNvSpPr/>
          <p:nvPr/>
        </p:nvSpPr>
        <p:spPr>
          <a:xfrm>
            <a:off x="0" y="0"/>
            <a:ext cx="12192000" cy="6858000"/>
          </a:xfrm>
          <a:prstGeom prst="rect">
            <a:avLst/>
          </a:prstGeom>
          <a:solidFill>
            <a:srgbClr val="1096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180A74EA-FF24-D258-AA73-6CB93340F63C}"/>
              </a:ext>
            </a:extLst>
          </p:cNvPr>
          <p:cNvSpPr/>
          <p:nvPr/>
        </p:nvSpPr>
        <p:spPr>
          <a:xfrm>
            <a:off x="9540691" y="6196031"/>
            <a:ext cx="2651760" cy="7315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E7317499-96E7-3335-CB25-D67CC5E5DC0D}"/>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8" name="Picture 7">
            <a:extLst>
              <a:ext uri="{FF2B5EF4-FFF2-40B4-BE49-F238E27FC236}">
                <a16:creationId xmlns:a16="http://schemas.microsoft.com/office/drawing/2014/main" id="{4A26A8E7-12C8-E575-B4A7-1418AB17ED3C}"/>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194014659"/>
      </p:ext>
    </p:extLst>
  </p:cSld>
  <p:clrMapOvr>
    <a:masterClrMapping/>
  </p:clrMapOvr>
  <p:hf hdr="0" dt="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F563C3A-6C07-DF13-2F88-3EB1DF7784C8}"/>
              </a:ext>
            </a:extLst>
          </p:cNvPr>
          <p:cNvSpPr/>
          <p:nvPr/>
        </p:nvSpPr>
        <p:spPr>
          <a:xfrm>
            <a:off x="0" y="0"/>
            <a:ext cx="12192000" cy="6356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D701D2E6-8E45-127C-9D69-66B4258EC3A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34BC32A3-A65C-DA8F-ABD4-BC975F9F471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678FBEA7-8B93-2797-9DE5-88EBDE4EFA46}"/>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69181AE0-03F4-F621-D748-0E02EE1D9A94}"/>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16896831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Custom Layout 1 w/ Reference Box">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2" name="Text Placeholder 3">
            <a:extLst>
              <a:ext uri="{FF2B5EF4-FFF2-40B4-BE49-F238E27FC236}">
                <a16:creationId xmlns:a16="http://schemas.microsoft.com/office/drawing/2014/main" id="{84F70607-85CE-FE58-E529-70AA7F84EDF8}"/>
              </a:ext>
            </a:extLst>
          </p:cNvPr>
          <p:cNvSpPr>
            <a:spLocks noGrp="1"/>
          </p:cNvSpPr>
          <p:nvPr>
            <p:ph type="body" sz="quarter" idx="16" hasCustomPrompt="1"/>
          </p:nvPr>
        </p:nvSpPr>
        <p:spPr>
          <a:xfrm>
            <a:off x="6096000"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561937773"/>
      </p:ext>
    </p:extLst>
  </p:cSld>
  <p:clrMapOvr>
    <a:masterClrMapping/>
  </p:clrMapOvr>
  <p:hf hd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Title Slide 2 Portugues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C8E0E470-0C04-CD4C-666A-67502DF04E7C}"/>
              </a:ext>
            </a:extLst>
          </p:cNvPr>
          <p:cNvSpPr txBox="1"/>
          <p:nvPr/>
        </p:nvSpPr>
        <p:spPr>
          <a:xfrm>
            <a:off x="518160" y="3746554"/>
            <a:ext cx="6240087" cy="120032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pt-BR" sz="3600" i="1" dirty="0">
                <a:solidFill>
                  <a:srgbClr val="109648"/>
                </a:solidFill>
                <a:latin typeface="+mj-lt"/>
              </a:rPr>
              <a:t>Abordagem Uma Só Saúde</a:t>
            </a:r>
            <a:endParaRPr lang="pt-BR" sz="3600" dirty="0">
              <a:solidFill>
                <a:srgbClr val="109648"/>
              </a:solidFill>
              <a:latin typeface="+mj-lt"/>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a:t>Title</a:t>
            </a:r>
          </a:p>
        </p:txBody>
      </p:sp>
      <p:sp>
        <p:nvSpPr>
          <p:cNvPr id="14" name="Text Placeholder 3">
            <a:extLst>
              <a:ext uri="{FF2B5EF4-FFF2-40B4-BE49-F238E27FC236}">
                <a16:creationId xmlns:a16="http://schemas.microsoft.com/office/drawing/2014/main" id="{0A4CD0BD-F2A5-9DCC-DF01-52B7349057C5}"/>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pic>
        <p:nvPicPr>
          <p:cNvPr id="9" name="Picture 8">
            <a:extLst>
              <a:ext uri="{FF2B5EF4-FFF2-40B4-BE49-F238E27FC236}">
                <a16:creationId xmlns:a16="http://schemas.microsoft.com/office/drawing/2014/main" id="{1029E049-DE89-B63F-B8F6-6A84D539278C}"/>
              </a:ext>
            </a:extLst>
          </p:cNvPr>
          <p:cNvPicPr>
            <a:picLocks noChangeAspect="1"/>
          </p:cNvPicPr>
          <p:nvPr/>
        </p:nvPicPr>
        <p:blipFill>
          <a:blip r:embed="rId3"/>
          <a:stretch>
            <a:fillRect/>
          </a:stretch>
        </p:blipFill>
        <p:spPr>
          <a:xfrm>
            <a:off x="10230534" y="279657"/>
            <a:ext cx="1443306" cy="914400"/>
          </a:xfrm>
          <a:prstGeom prst="rect">
            <a:avLst/>
          </a:prstGeom>
        </p:spPr>
      </p:pic>
      <p:pic>
        <p:nvPicPr>
          <p:cNvPr id="15" name="Picture 14">
            <a:extLst>
              <a:ext uri="{FF2B5EF4-FFF2-40B4-BE49-F238E27FC236}">
                <a16:creationId xmlns:a16="http://schemas.microsoft.com/office/drawing/2014/main" id="{5B8725D3-C7D0-0F7C-BF19-27163F73E385}"/>
              </a:ext>
            </a:extLst>
          </p:cNvPr>
          <p:cNvPicPr/>
          <p:nvPr/>
        </p:nvPicPr>
        <p:blipFill>
          <a:blip r:embed="rId4">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Tree>
    <p:extLst>
      <p:ext uri="{BB962C8B-B14F-4D97-AF65-F5344CB8AC3E}">
        <p14:creationId xmlns:p14="http://schemas.microsoft.com/office/powerpoint/2010/main" val="2046310862"/>
      </p:ext>
    </p:extLst>
  </p:cSld>
  <p:clrMapOvr>
    <a:masterClrMapping/>
  </p:clrMapOvr>
  <p:hf hdr="0" dt="0"/>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4_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F791BF66-13A8-BA66-0F31-11493DE6241F}"/>
              </a:ext>
            </a:extLst>
          </p:cNvPr>
          <p:cNvPicPr/>
          <p:nvPr/>
        </p:nvPicPr>
        <p:blipFill>
          <a:blip r:embed="rId3">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
        <p:nvSpPr>
          <p:cNvPr id="3" name="Content Placeholder 3">
            <a:extLst>
              <a:ext uri="{FF2B5EF4-FFF2-40B4-BE49-F238E27FC236}">
                <a16:creationId xmlns:a16="http://schemas.microsoft.com/office/drawing/2014/main" id="{1F77538E-7062-232D-61C4-0F8FC89149A3}"/>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Tree>
    <p:extLst>
      <p:ext uri="{BB962C8B-B14F-4D97-AF65-F5344CB8AC3E}">
        <p14:creationId xmlns:p14="http://schemas.microsoft.com/office/powerpoint/2010/main" val="3427587471"/>
      </p:ext>
    </p:extLst>
  </p:cSld>
  <p:clrMapOvr>
    <a:masterClrMapping/>
  </p:clrMapOvr>
  <p:hf hd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0021BEC2-3E62-8BE6-B836-8522EE537AF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543686C4-24F1-3BAA-1FD4-8CA36F6279A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7B5E66C7-7E2D-D81F-DFA2-1921F4B71AE3}"/>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940375143"/>
      </p:ext>
    </p:extLst>
  </p:cSld>
  <p:clrMapOvr>
    <a:masterClrMapping/>
  </p:clrMapOvr>
  <p:hf hd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ustom Layou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52989720-4EA0-0ABF-4B88-73F1B5D3232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9" name="Rectangle 8">
            <a:extLst>
              <a:ext uri="{FF2B5EF4-FFF2-40B4-BE49-F238E27FC236}">
                <a16:creationId xmlns:a16="http://schemas.microsoft.com/office/drawing/2014/main" id="{C2B9E2F4-D3AC-A449-86D8-F09A9F3D375F}"/>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8FFA21DF-0497-84CA-7B71-F8DCCAB6066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D738680D-53E4-2ED5-E587-27E737DD7419}"/>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650114D3-9FDA-8A2D-C38C-96A0F0C0121B}"/>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773179963"/>
      </p:ext>
    </p:extLst>
  </p:cSld>
  <p:clrMapOvr>
    <a:masterClrMapping/>
  </p:clrMapOvr>
  <p:hf hd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0021BEC2-3E62-8BE6-B836-8522EE537AF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543686C4-24F1-3BAA-1FD4-8CA36F6279A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7B5E66C7-7E2D-D81F-DFA2-1921F4B71AE3}"/>
              </a:ext>
            </a:extLst>
          </p:cNvPr>
          <p:cNvPicPr>
            <a:picLocks noChangeAspect="1"/>
          </p:cNvPicPr>
          <p:nvPr/>
        </p:nvPicPr>
        <p:blipFill>
          <a:blip r:embed="rId3"/>
          <a:stretch>
            <a:fillRect/>
          </a:stretch>
        </p:blipFill>
        <p:spPr>
          <a:xfrm>
            <a:off x="11057248" y="6241802"/>
            <a:ext cx="938147" cy="594360"/>
          </a:xfrm>
          <a:prstGeom prst="rect">
            <a:avLst/>
          </a:prstGeom>
        </p:spPr>
      </p:pic>
      <p:sp>
        <p:nvSpPr>
          <p:cNvPr id="5" name="Text Placeholder 3">
            <a:extLst>
              <a:ext uri="{FF2B5EF4-FFF2-40B4-BE49-F238E27FC236}">
                <a16:creationId xmlns:a16="http://schemas.microsoft.com/office/drawing/2014/main" id="{35E1334E-27DD-2790-DD80-9381F9A8A14C}"/>
              </a:ext>
            </a:extLst>
          </p:cNvPr>
          <p:cNvSpPr>
            <a:spLocks noGrp="1"/>
          </p:cNvSpPr>
          <p:nvPr>
            <p:ph type="body" sz="quarter" idx="16" hasCustomPrompt="1"/>
          </p:nvPr>
        </p:nvSpPr>
        <p:spPr>
          <a:xfrm>
            <a:off x="4765953"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3661585916"/>
      </p:ext>
    </p:extLst>
  </p:cSld>
  <p:clrMapOvr>
    <a:masterClrMapping/>
  </p:clrMapOvr>
  <p:hf hd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ustom Layout 2 w/ Reference Bo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52989720-4EA0-0ABF-4B88-73F1B5D3232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9" name="Rectangle 8">
            <a:extLst>
              <a:ext uri="{FF2B5EF4-FFF2-40B4-BE49-F238E27FC236}">
                <a16:creationId xmlns:a16="http://schemas.microsoft.com/office/drawing/2014/main" id="{C2B9E2F4-D3AC-A449-86D8-F09A9F3D375F}"/>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3">
            <a:extLst>
              <a:ext uri="{FF2B5EF4-FFF2-40B4-BE49-F238E27FC236}">
                <a16:creationId xmlns:a16="http://schemas.microsoft.com/office/drawing/2014/main" id="{60DC5D29-8967-A3DA-AC9D-DD46AA10AA2F}"/>
              </a:ext>
            </a:extLst>
          </p:cNvPr>
          <p:cNvSpPr>
            <a:spLocks noGrp="1"/>
          </p:cNvSpPr>
          <p:nvPr>
            <p:ph type="body" sz="quarter" idx="16" hasCustomPrompt="1"/>
          </p:nvPr>
        </p:nvSpPr>
        <p:spPr>
          <a:xfrm>
            <a:off x="4765953" y="6510232"/>
            <a:ext cx="4772594" cy="211243"/>
          </a:xfrm>
          <a:prstGeom prst="rect">
            <a:avLst/>
          </a:prstGeom>
        </p:spPr>
        <p:txBody>
          <a:bodyPr/>
          <a:lstStyle>
            <a:lvl1pPr marL="0" indent="0" algn="r">
              <a:buNone/>
              <a:defRPr sz="1200" b="0"/>
            </a:lvl1pPr>
          </a:lstStyle>
          <a:p>
            <a:pPr lvl="0"/>
            <a:r>
              <a:rPr lang="en-US" dirty="0"/>
              <a:t>Reference</a:t>
            </a:r>
          </a:p>
        </p:txBody>
      </p:sp>
      <p:sp>
        <p:nvSpPr>
          <p:cNvPr id="3" name="Rectangle 2">
            <a:extLst>
              <a:ext uri="{FF2B5EF4-FFF2-40B4-BE49-F238E27FC236}">
                <a16:creationId xmlns:a16="http://schemas.microsoft.com/office/drawing/2014/main" id="{C5BB4E67-6010-D6C5-3C74-C87172FA7B23}"/>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F6117103-9F89-0FDF-E8A7-2B01562F82A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C4983902-74ED-87F7-369B-B57637D47083}"/>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689127731"/>
      </p:ext>
    </p:extLst>
  </p:cSld>
  <p:clrMapOvr>
    <a:masterClrMapping/>
  </p:clrMapOvr>
  <p:hf hd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38A0263-8F01-A34A-CA1A-199C37225B7F}"/>
              </a:ext>
            </a:extLst>
          </p:cNvPr>
          <p:cNvSpPr txBox="1"/>
          <p:nvPr/>
        </p:nvSpPr>
        <p:spPr>
          <a:xfrm>
            <a:off x="838200" y="422510"/>
            <a:ext cx="6143624"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Course Icons </a:t>
            </a:r>
            <a:r>
              <a:rPr kumimoji="0" lang="en-US" sz="4400" b="0" i="0" u="none" strike="noStrike" kern="1200" cap="none" spc="0" normalizeH="0" baseline="0" noProof="0" dirty="0">
                <a:ln>
                  <a:noFill/>
                </a:ln>
                <a:solidFill>
                  <a:prstClr val="black"/>
                </a:solidFill>
                <a:effectLst/>
                <a:uLnTx/>
                <a:uFillTx/>
                <a:latin typeface="Franklin Gothic Medium"/>
                <a:ea typeface="+mj-ea"/>
                <a:cs typeface="+mj-cs"/>
              </a:rPr>
              <a:t>Key</a:t>
            </a:r>
            <a:endParaRPr lang="en-US" dirty="0"/>
          </a:p>
        </p:txBody>
      </p:sp>
      <p:sp>
        <p:nvSpPr>
          <p:cNvPr id="5" name="Rectangle 4">
            <a:extLst>
              <a:ext uri="{FF2B5EF4-FFF2-40B4-BE49-F238E27FC236}">
                <a16:creationId xmlns:a16="http://schemas.microsoft.com/office/drawing/2014/main" id="{EED550D9-A1A6-D2B6-52FF-3C612CDDD96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7" name="Google Shape;36;p14">
            <a:extLst>
              <a:ext uri="{FF2B5EF4-FFF2-40B4-BE49-F238E27FC236}">
                <a16:creationId xmlns:a16="http://schemas.microsoft.com/office/drawing/2014/main" id="{1B90ED4D-4DD1-FD4C-88A0-C837BE218894}"/>
              </a:ext>
            </a:extLst>
          </p:cNvPr>
          <p:cNvGraphicFramePr/>
          <p:nvPr>
            <p:extLst>
              <p:ext uri="{D42A27DB-BD31-4B8C-83A1-F6EECF244321}">
                <p14:modId xmlns:p14="http://schemas.microsoft.com/office/powerpoint/2010/main" val="869026918"/>
              </p:ext>
            </p:extLst>
          </p:nvPr>
        </p:nvGraphicFramePr>
        <p:xfrm>
          <a:off x="1505065" y="1917027"/>
          <a:ext cx="9181875" cy="4276738"/>
        </p:xfrm>
        <a:graphic>
          <a:graphicData uri="http://schemas.openxmlformats.org/drawingml/2006/table">
            <a:tbl>
              <a:tblPr firstRow="1" bandRow="1">
                <a:noFill/>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1">
                <a:tc>
                  <a:txBody>
                    <a:bodyPr/>
                    <a:lstStyle/>
                    <a:p>
                      <a:pPr marL="0" marR="0" lvl="0" indent="0" algn="ctr" rtl="0">
                        <a:spcBef>
                          <a:spcPts val="0"/>
                        </a:spcBef>
                        <a:spcAft>
                          <a:spcPts val="0"/>
                        </a:spcAft>
                        <a:buNone/>
                      </a:pPr>
                      <a:r>
                        <a:rPr lang="en-US" sz="2400" b="1" u="none" strike="noStrike" cap="none" dirty="0">
                          <a:solidFill>
                            <a:schemeClr val="tx1"/>
                          </a:solidFill>
                        </a:rPr>
                        <a:t>Icon</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sz="2400" b="1" u="none" strike="noStrike" cap="none" dirty="0">
                          <a:solidFill>
                            <a:schemeClr val="tx1"/>
                          </a:solidFill>
                        </a:rPr>
                        <a:t>Use</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dirty="0">
                          <a:solidFill>
                            <a:schemeClr val="dk1"/>
                          </a:solidFill>
                          <a:latin typeface="Arial"/>
                          <a:ea typeface="Arial"/>
                          <a:cs typeface="Arial"/>
                          <a:sym typeface="Arial"/>
                        </a:rPr>
                        <a:t>Objectives </a:t>
                      </a:r>
                      <a:r>
                        <a:rPr lang="en-US" sz="2000" b="0" dirty="0">
                          <a:solidFill>
                            <a:schemeClr val="dk1"/>
                          </a:solidFill>
                          <a:latin typeface="Arial"/>
                          <a:ea typeface="Arial"/>
                          <a:cs typeface="Arial"/>
                          <a:sym typeface="Arial"/>
                        </a:rPr>
                        <a:t>of</a:t>
                      </a:r>
                      <a:r>
                        <a:rPr lang="en-US" sz="2000" dirty="0">
                          <a:solidFill>
                            <a:schemeClr val="dk1"/>
                          </a:solidFill>
                          <a:latin typeface="Arial"/>
                          <a:ea typeface="Arial"/>
                          <a:cs typeface="Arial"/>
                          <a:sym typeface="Arial"/>
                        </a:rPr>
                        <a:t> the lesson</a:t>
                      </a:r>
                      <a:endParaRPr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dirty="0">
                          <a:solidFill>
                            <a:schemeClr val="dk1"/>
                          </a:solidFill>
                          <a:latin typeface="Arial"/>
                          <a:ea typeface="Arial"/>
                          <a:cs typeface="Arial"/>
                          <a:sym typeface="Arial"/>
                        </a:rPr>
                        <a:t>Discovery Dialogue </a:t>
                      </a:r>
                      <a:r>
                        <a:rPr lang="en-US" sz="2000" dirty="0">
                          <a:solidFill>
                            <a:schemeClr val="dk1"/>
                          </a:solidFill>
                          <a:latin typeface="Arial"/>
                          <a:ea typeface="Arial"/>
                          <a:cs typeface="Arial"/>
                          <a:sym typeface="Arial"/>
                        </a:rPr>
                        <a:t>invites sharing of ideas and experiences</a:t>
                      </a:r>
                      <a:endParaRPr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1">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en-US" sz="2000" b="1" dirty="0">
                          <a:solidFill>
                            <a:schemeClr val="dk1"/>
                          </a:solidFill>
                          <a:latin typeface="Arial"/>
                          <a:ea typeface="Arial"/>
                          <a:cs typeface="Arial"/>
                          <a:sym typeface="Arial"/>
                        </a:rPr>
                        <a:t>Activity </a:t>
                      </a:r>
                      <a:r>
                        <a:rPr lang="en-US" sz="2000" b="0" dirty="0">
                          <a:solidFill>
                            <a:schemeClr val="dk1"/>
                          </a:solidFill>
                          <a:latin typeface="Arial"/>
                          <a:ea typeface="Arial"/>
                          <a:cs typeface="Arial"/>
                          <a:sym typeface="Arial"/>
                        </a:rPr>
                        <a:t>completed by </a:t>
                      </a:r>
                      <a:r>
                        <a:rPr lang="en-US" sz="2000" dirty="0">
                          <a:solidFill>
                            <a:schemeClr val="dk1"/>
                          </a:solidFill>
                          <a:latin typeface="Arial"/>
                          <a:ea typeface="Arial"/>
                          <a:cs typeface="Arial"/>
                          <a:sym typeface="Arial"/>
                        </a:rPr>
                        <a:t>individual or group</a:t>
                      </a:r>
                      <a:endParaRPr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12">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600"/>
                        </a:spcAft>
                        <a:buClr>
                          <a:schemeClr val="dk1"/>
                        </a:buClr>
                        <a:buSzPts val="2000"/>
                        <a:buFont typeface="Arial"/>
                        <a:buNone/>
                      </a:pPr>
                      <a:r>
                        <a:rPr lang="en-US" sz="2000" b="1" dirty="0">
                          <a:solidFill>
                            <a:schemeClr val="dk1"/>
                          </a:solidFill>
                          <a:latin typeface="Arial"/>
                          <a:ea typeface="Arial"/>
                          <a:cs typeface="Arial"/>
                          <a:sym typeface="Arial"/>
                        </a:rPr>
                        <a:t>Highlight </a:t>
                      </a:r>
                      <a:r>
                        <a:rPr lang="en-US" sz="2000" b="0" dirty="0">
                          <a:solidFill>
                            <a:schemeClr val="dk1"/>
                          </a:solidFill>
                          <a:latin typeface="Arial"/>
                          <a:ea typeface="Arial"/>
                          <a:cs typeface="Arial"/>
                          <a:sym typeface="Arial"/>
                        </a:rPr>
                        <a:t>of </a:t>
                      </a:r>
                      <a:r>
                        <a:rPr lang="en-US" sz="2000" dirty="0">
                          <a:solidFill>
                            <a:schemeClr val="dk1"/>
                          </a:solidFill>
                          <a:latin typeface="Arial"/>
                          <a:ea typeface="Arial"/>
                          <a:cs typeface="Arial"/>
                          <a:sym typeface="Arial"/>
                        </a:rPr>
                        <a:t>multisectoral or One Health approach</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8" name="Google Shape;37;p14" descr="Objectives Icon">
            <a:extLst>
              <a:ext uri="{FF2B5EF4-FFF2-40B4-BE49-F238E27FC236}">
                <a16:creationId xmlns:a16="http://schemas.microsoft.com/office/drawing/2014/main" id="{CBB9782B-A8E1-C65D-9AF3-6E3BFB6811BE}"/>
              </a:ext>
            </a:extLst>
          </p:cNvPr>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9" name="Google Shape;38;p14" descr="Discovery Dialogue ">
            <a:extLst>
              <a:ext uri="{FF2B5EF4-FFF2-40B4-BE49-F238E27FC236}">
                <a16:creationId xmlns:a16="http://schemas.microsoft.com/office/drawing/2014/main" id="{7CD87E88-EB7B-B47D-75A4-EF92C6B22369}"/>
              </a:ext>
            </a:extLst>
          </p:cNvPr>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0" name="Google Shape;39;p14" descr="Activity Icon">
            <a:extLst>
              <a:ext uri="{FF2B5EF4-FFF2-40B4-BE49-F238E27FC236}">
                <a16:creationId xmlns:a16="http://schemas.microsoft.com/office/drawing/2014/main" id="{2A7635B7-817C-CFE7-27AD-FB050C7307E0}"/>
              </a:ext>
            </a:extLst>
          </p:cNvPr>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1" name="Google Shape;41;p14" descr="A picture containing vector graphics&#10;&#10;Description automatically generated">
            <a:extLst>
              <a:ext uri="{FF2B5EF4-FFF2-40B4-BE49-F238E27FC236}">
                <a16:creationId xmlns:a16="http://schemas.microsoft.com/office/drawing/2014/main" id="{C5E0F6D3-E023-08E2-7F13-386E4CE55BE2}"/>
              </a:ext>
            </a:extLst>
          </p:cNvPr>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2" name="Rectangle 1">
            <a:extLst>
              <a:ext uri="{FF2B5EF4-FFF2-40B4-BE49-F238E27FC236}">
                <a16:creationId xmlns:a16="http://schemas.microsoft.com/office/drawing/2014/main" id="{7AF85320-B0B4-8FE9-5CA1-40BC34F9E9FB}"/>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29005EF2-BA1D-B693-DEA9-D13F2E9D00C0}"/>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2" name="Picture 11">
            <a:extLst>
              <a:ext uri="{FF2B5EF4-FFF2-40B4-BE49-F238E27FC236}">
                <a16:creationId xmlns:a16="http://schemas.microsoft.com/office/drawing/2014/main" id="{D8D38710-0883-42F9-1E0A-77A9BD571BDE}"/>
              </a:ext>
            </a:extLst>
          </p:cNvPr>
          <p:cNvPicPr>
            <a:picLocks noChangeAspect="1"/>
          </p:cNvPicPr>
          <p:nvPr/>
        </p:nvPicPr>
        <p:blipFill>
          <a:blip r:embed="rId7"/>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191359555"/>
      </p:ext>
    </p:extLst>
  </p:cSld>
  <p:clrMapOvr>
    <a:masterClrMapping/>
  </p:clrMapOvr>
  <p:hf hd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3_Custom Layout_Portuguese">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38A0263-8F01-A34A-CA1A-199C37225B7F}"/>
              </a:ext>
            </a:extLst>
          </p:cNvPr>
          <p:cNvSpPr txBox="1"/>
          <p:nvPr/>
        </p:nvSpPr>
        <p:spPr>
          <a:xfrm>
            <a:off x="838200" y="413884"/>
            <a:ext cx="7218872" cy="769441"/>
          </a:xfrm>
          <a:prstGeom prst="rect">
            <a:avLst/>
          </a:prstGeom>
          <a:noFill/>
        </p:spPr>
        <p:txBody>
          <a:bodyPr wrap="square">
            <a:spAutoFit/>
          </a:bodyPr>
          <a:lstStyle/>
          <a:p>
            <a:r>
              <a:rPr kumimoji="0" lang="pt-BR" sz="4400" b="0" i="0" u="none" strike="noStrike" kern="1200" cap="none" spc="0" normalizeH="0" baseline="0" noProof="0" dirty="0">
                <a:ln>
                  <a:noFill/>
                </a:ln>
                <a:solidFill>
                  <a:schemeClr val="tx1"/>
                </a:solidFill>
                <a:effectLst/>
                <a:uLnTx/>
                <a:uFillTx/>
                <a:latin typeface="Franklin Gothic Medium"/>
                <a:ea typeface="+mj-ea"/>
                <a:cs typeface="+mj-cs"/>
              </a:rPr>
              <a:t>Comunicação visual</a:t>
            </a:r>
            <a:endParaRPr lang="en-US" dirty="0"/>
          </a:p>
        </p:txBody>
      </p:sp>
      <p:sp>
        <p:nvSpPr>
          <p:cNvPr id="5" name="Rectangle 4">
            <a:extLst>
              <a:ext uri="{FF2B5EF4-FFF2-40B4-BE49-F238E27FC236}">
                <a16:creationId xmlns:a16="http://schemas.microsoft.com/office/drawing/2014/main" id="{EED550D9-A1A6-D2B6-52FF-3C612CDDD96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7" name="Google Shape;36;p14">
            <a:extLst>
              <a:ext uri="{FF2B5EF4-FFF2-40B4-BE49-F238E27FC236}">
                <a16:creationId xmlns:a16="http://schemas.microsoft.com/office/drawing/2014/main" id="{1B90ED4D-4DD1-FD4C-88A0-C837BE218894}"/>
              </a:ext>
            </a:extLst>
          </p:cNvPr>
          <p:cNvGraphicFramePr/>
          <p:nvPr>
            <p:extLst>
              <p:ext uri="{D42A27DB-BD31-4B8C-83A1-F6EECF244321}">
                <p14:modId xmlns:p14="http://schemas.microsoft.com/office/powerpoint/2010/main" val="3578931713"/>
              </p:ext>
            </p:extLst>
          </p:nvPr>
        </p:nvGraphicFramePr>
        <p:xfrm>
          <a:off x="1505065" y="1917027"/>
          <a:ext cx="9181875" cy="4276738"/>
        </p:xfrm>
        <a:graphic>
          <a:graphicData uri="http://schemas.openxmlformats.org/drawingml/2006/table">
            <a:tbl>
              <a:tblPr firstRow="1" bandRow="1">
                <a:noFill/>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1">
                <a:tc>
                  <a:txBody>
                    <a:bodyPr/>
                    <a:lstStyle/>
                    <a:p>
                      <a:pPr marL="0" marR="0" lvl="0" indent="0" algn="ctr" rtl="0">
                        <a:spcBef>
                          <a:spcPts val="0"/>
                        </a:spcBef>
                        <a:spcAft>
                          <a:spcPts val="0"/>
                        </a:spcAft>
                        <a:buNone/>
                      </a:pPr>
                      <a:r>
                        <a:rPr lang="en-US" sz="2400" b="1" u="none" strike="noStrike" cap="none" dirty="0" err="1">
                          <a:solidFill>
                            <a:schemeClr val="tx1"/>
                          </a:solidFill>
                        </a:rPr>
                        <a:t>Ícones</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sz="2400" b="1" u="none" strike="noStrike" cap="none" dirty="0" err="1">
                          <a:solidFill>
                            <a:schemeClr val="tx1"/>
                          </a:solidFill>
                        </a:rPr>
                        <a:t>Uso</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r>
                        <a:rPr lang="en-US" sz="2000" b="1" dirty="0" err="1"/>
                        <a:t>Objetivos</a:t>
                      </a:r>
                      <a:r>
                        <a:rPr lang="en-US" sz="2000" b="1" dirty="0"/>
                        <a:t> </a:t>
                      </a:r>
                      <a:r>
                        <a:rPr lang="en-US" sz="2000" dirty="0"/>
                        <a:t>da </a:t>
                      </a:r>
                      <a:r>
                        <a:rPr lang="en-US" sz="2000" dirty="0" err="1"/>
                        <a:t>lição</a:t>
                      </a:r>
                      <a:endParaRPr lang="en-US"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r>
                        <a:rPr lang="pt-BR" sz="2000" b="1" dirty="0"/>
                        <a:t>O Diálogo de Descobertas </a:t>
                      </a:r>
                      <a:r>
                        <a:rPr lang="pt-BR" sz="2000" dirty="0"/>
                        <a:t>convida ao compartilhamento de ideias e experiências</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1">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r>
                        <a:rPr lang="pt-BR" sz="2000" b="1" dirty="0"/>
                        <a:t>Atividade </a:t>
                      </a:r>
                      <a:r>
                        <a:rPr lang="pt-BR" sz="2000" dirty="0"/>
                        <a:t>realizada por indivíduo ou grupo</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12">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r>
                        <a:rPr lang="pt-BR" sz="2000" b="1" dirty="0"/>
                        <a:t>Destaque para </a:t>
                      </a:r>
                      <a:r>
                        <a:rPr lang="pt-BR" sz="2000" dirty="0"/>
                        <a:t>a abordagem multissetorial ou Uma Só Saúde</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8" name="Google Shape;37;p14" descr="Objectives Icon">
            <a:extLst>
              <a:ext uri="{FF2B5EF4-FFF2-40B4-BE49-F238E27FC236}">
                <a16:creationId xmlns:a16="http://schemas.microsoft.com/office/drawing/2014/main" id="{CBB9782B-A8E1-C65D-9AF3-6E3BFB6811BE}"/>
              </a:ext>
            </a:extLst>
          </p:cNvPr>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9" name="Google Shape;38;p14" descr="Discovery Dialogue ">
            <a:extLst>
              <a:ext uri="{FF2B5EF4-FFF2-40B4-BE49-F238E27FC236}">
                <a16:creationId xmlns:a16="http://schemas.microsoft.com/office/drawing/2014/main" id="{7CD87E88-EB7B-B47D-75A4-EF92C6B22369}"/>
              </a:ext>
            </a:extLst>
          </p:cNvPr>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0" name="Google Shape;39;p14" descr="Activity Icon">
            <a:extLst>
              <a:ext uri="{FF2B5EF4-FFF2-40B4-BE49-F238E27FC236}">
                <a16:creationId xmlns:a16="http://schemas.microsoft.com/office/drawing/2014/main" id="{2A7635B7-817C-CFE7-27AD-FB050C7307E0}"/>
              </a:ext>
            </a:extLst>
          </p:cNvPr>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1" name="Google Shape;41;p14" descr="A picture containing vector graphics&#10;&#10;Description automatically generated">
            <a:extLst>
              <a:ext uri="{FF2B5EF4-FFF2-40B4-BE49-F238E27FC236}">
                <a16:creationId xmlns:a16="http://schemas.microsoft.com/office/drawing/2014/main" id="{C5E0F6D3-E023-08E2-7F13-386E4CE55BE2}"/>
              </a:ext>
            </a:extLst>
          </p:cNvPr>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2" name="Rectangle 1">
            <a:extLst>
              <a:ext uri="{FF2B5EF4-FFF2-40B4-BE49-F238E27FC236}">
                <a16:creationId xmlns:a16="http://schemas.microsoft.com/office/drawing/2014/main" id="{7AF85320-B0B4-8FE9-5CA1-40BC34F9E9FB}"/>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29005EF2-BA1D-B693-DEA9-D13F2E9D00C0}"/>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2" name="Picture 11">
            <a:extLst>
              <a:ext uri="{FF2B5EF4-FFF2-40B4-BE49-F238E27FC236}">
                <a16:creationId xmlns:a16="http://schemas.microsoft.com/office/drawing/2014/main" id="{D8D38710-0883-42F9-1E0A-77A9BD571BDE}"/>
              </a:ext>
            </a:extLst>
          </p:cNvPr>
          <p:cNvPicPr>
            <a:picLocks noChangeAspect="1"/>
          </p:cNvPicPr>
          <p:nvPr/>
        </p:nvPicPr>
        <p:blipFill>
          <a:blip r:embed="rId7"/>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374242637"/>
      </p:ext>
    </p:extLst>
  </p:cSld>
  <p:clrMapOvr>
    <a:masterClrMapping/>
  </p:clrMapOvr>
  <p:hf hd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7B8B486-EFC4-8DEE-CC1F-A4E4AD1EC6A7}"/>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Slide Number Placeholder 5">
            <a:extLst>
              <a:ext uri="{FF2B5EF4-FFF2-40B4-BE49-F238E27FC236}">
                <a16:creationId xmlns:a16="http://schemas.microsoft.com/office/drawing/2014/main" id="{29FAA712-DD14-E1D3-B080-8A18549382F6}"/>
              </a:ext>
            </a:extLst>
          </p:cNvPr>
          <p:cNvSpPr txBox="1">
            <a:spLocks/>
          </p:cNvSpPr>
          <p:nvPr/>
        </p:nvSpPr>
        <p:spPr>
          <a:xfrm>
            <a:off x="-93879" y="6326347"/>
            <a:ext cx="496853" cy="365125"/>
          </a:xfrm>
          <a:prstGeom prst="rect">
            <a:avLst/>
          </a:prstGeom>
        </p:spPr>
        <p:txBody>
          <a:bodyPr vert="horz" lIns="0" tIns="0" rIns="0" bIns="0" rtlCol="0" anchor="ctr"/>
          <a:lstStyle>
            <a:defPPr>
              <a:defRPr lang="en-US"/>
            </a:defPPr>
            <a:lvl1pPr marL="0" algn="r" defTabSz="457200" rtl="0" eaLnBrk="1" latinLnBrk="0" hangingPunct="1">
              <a:defRPr lang="en-US" sz="1600" kern="1200" cap="all" smtClean="0">
                <a:solidFill>
                  <a:srgbClr val="000000"/>
                </a:solidFill>
                <a:latin typeface="Arial Re"/>
                <a:ea typeface="+mn-ea"/>
                <a:cs typeface="Arial Re"/>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32F399E-A823-8741-8D87-6A1DD0C00948}" type="slidenum">
              <a:rPr lang="en-US" smtClean="0"/>
              <a:t>‹#›</a:t>
            </a:fld>
            <a:endParaRPr lang="en-US"/>
          </a:p>
        </p:txBody>
      </p:sp>
      <p:cxnSp>
        <p:nvCxnSpPr>
          <p:cNvPr id="13" name="Straight Connector 12">
            <a:extLst>
              <a:ext uri="{FF2B5EF4-FFF2-40B4-BE49-F238E27FC236}">
                <a16:creationId xmlns:a16="http://schemas.microsoft.com/office/drawing/2014/main" id="{36ED80FB-2A60-D1A9-DC89-EA4B76A07465}"/>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65108348"/>
      </p:ext>
    </p:extLst>
  </p:cSld>
  <p:clrMap bg1="lt1" tx1="dk1" bg2="lt2" tx2="dk2" accent1="accent1" accent2="accent2" accent3="accent3" accent4="accent4" accent5="accent5" accent6="accent6" hlink="hlink" folHlink="folHlink"/>
  <p:sldLayoutIdLst>
    <p:sldLayoutId id="2147483795" r:id="rId1"/>
    <p:sldLayoutId id="2147483796" r:id="rId2"/>
    <p:sldLayoutId id="2147483797" r:id="rId3"/>
    <p:sldLayoutId id="2147483798" r:id="rId4"/>
    <p:sldLayoutId id="2147483799" r:id="rId5"/>
    <p:sldLayoutId id="2147483800" r:id="rId6"/>
    <p:sldLayoutId id="2147483801" r:id="rId7"/>
    <p:sldLayoutId id="2147483802" r:id="rId8"/>
    <p:sldLayoutId id="2147483803" r:id="rId9"/>
    <p:sldLayoutId id="2147483804" r:id="rId10"/>
    <p:sldLayoutId id="2147483805" r:id="rId11"/>
    <p:sldLayoutId id="2147483806" r:id="rId12"/>
    <p:sldLayoutId id="2147483807" r:id="rId13"/>
    <p:sldLayoutId id="2147483808" r:id="rId14"/>
    <p:sldLayoutId id="2147483809" r:id="rId15"/>
    <p:sldLayoutId id="2147483810" r:id="rId16"/>
    <p:sldLayoutId id="2147483811" r:id="rId17"/>
    <p:sldLayoutId id="2147483812" r:id="rId18"/>
    <p:sldLayoutId id="2147483813" r:id="rId19"/>
    <p:sldLayoutId id="2147483814" r:id="rId20"/>
    <p:sldLayoutId id="2147483815" r:id="rId21"/>
    <p:sldLayoutId id="2147483816" r:id="rId22"/>
    <p:sldLayoutId id="2147483817" r:id="rId23"/>
    <p:sldLayoutId id="2147483818" r:id="rId24"/>
    <p:sldLayoutId id="2147483819" r:id="rId25"/>
    <p:sldLayoutId id="2147483820" r:id="rId26"/>
    <p:sldLayoutId id="2147483821" r:id="rId27"/>
    <p:sldLayoutId id="2147483822" r:id="rId28"/>
    <p:sldLayoutId id="2147483823" r:id="rId29"/>
    <p:sldLayoutId id="2147483791" r:id="rId30"/>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hyperlink" Target="https://www.ilri.org/knowledge/publications/transboundary-animal-diseases" TargetMode="External"/><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hyperlink" Target="https://www.cdc.gov/mmwr/preview/mmwrhtml/su48a7.htm" TargetMode="Externa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hyperlink" Target="https://www.cdc.gov/lead-prevention/about/index.html?CDC_AAref_Val=https://www.cdc.gov/nceh/lead/publications/environmental_sampling.pdf" TargetMode="External"/><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hyperlink" Target="https://www.cdc.gov/lead-prevention/about/index.html?CDC_AAref_Val=https://www.cdc.gov/nceh/lead/publications/environmental_sampling.pdf" TargetMode="External"/><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0.xml"/></Relationships>
</file>

<file path=ppt/slides/_rels/slide28.xml.rels><?xml version="1.0" encoding="UTF-8" standalone="yes"?>
<Relationships xmlns="http://schemas.openxmlformats.org/package/2006/relationships"><Relationship Id="rId3" Type="http://schemas.openxmlformats.org/officeDocument/2006/relationships/hyperlink" Target="https://resolvetosavelives.org/prevent-epidemics/7-1-7-early-disease-detection/" TargetMode="External"/><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9.xml"/><Relationship Id="rId1" Type="http://schemas.openxmlformats.org/officeDocument/2006/relationships/slideLayout" Target="../slideLayouts/slideLayout16.xml"/><Relationship Id="rId4" Type="http://schemas.openxmlformats.org/officeDocument/2006/relationships/image" Target="../media/image2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0.xml"/><Relationship Id="rId1" Type="http://schemas.openxmlformats.org/officeDocument/2006/relationships/slideLayout" Target="../slideLayouts/slideLayout16.xml"/><Relationship Id="rId4" Type="http://schemas.openxmlformats.org/officeDocument/2006/relationships/image" Target="../media/image28.jpeg"/></Relationships>
</file>

<file path=ppt/slides/_rels/slide31.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image" Target="../media/image29.png"/><Relationship Id="rId7" Type="http://schemas.openxmlformats.org/officeDocument/2006/relationships/image" Target="../media/image33.jpeg"/><Relationship Id="rId2" Type="http://schemas.openxmlformats.org/officeDocument/2006/relationships/notesSlide" Target="../notesSlides/notesSlide31.xml"/><Relationship Id="rId1" Type="http://schemas.openxmlformats.org/officeDocument/2006/relationships/slideLayout" Target="../slideLayouts/slideLayout16.xml"/><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30.svg"/></Relationships>
</file>

<file path=ppt/slides/_rels/slide3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2.xml"/><Relationship Id="rId1" Type="http://schemas.openxmlformats.org/officeDocument/2006/relationships/slideLayout" Target="../slideLayouts/slideLayout4.xml"/><Relationship Id="rId4" Type="http://schemas.openxmlformats.org/officeDocument/2006/relationships/image" Target="../media/image36.png"/></Relationships>
</file>

<file path=ppt/slides/_rels/slide3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0.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0.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0.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0.xml"/></Relationships>
</file>

<file path=ppt/slides/_rels/slide42.xml.rels><?xml version="1.0" encoding="UTF-8" standalone="yes"?>
<Relationships xmlns="http://schemas.openxmlformats.org/package/2006/relationships"><Relationship Id="rId3" Type="http://schemas.openxmlformats.org/officeDocument/2006/relationships/hyperlink" Target="http://www.who.int/initiatives/tripartite-zoonosis-guide" TargetMode="External"/><Relationship Id="rId2" Type="http://schemas.openxmlformats.org/officeDocument/2006/relationships/notesSlide" Target="../notesSlides/notesSlide42.xml"/><Relationship Id="rId1" Type="http://schemas.openxmlformats.org/officeDocument/2006/relationships/slideLayout" Target="../slideLayouts/slideLayout22.xml"/><Relationship Id="rId4" Type="http://schemas.openxmlformats.org/officeDocument/2006/relationships/image" Target="../media/image39.png"/></Relationships>
</file>

<file path=ppt/slides/_rels/slide43.xml.rels><?xml version="1.0" encoding="UTF-8" standalone="yes"?>
<Relationships xmlns="http://schemas.openxmlformats.org/package/2006/relationships"><Relationship Id="rId3" Type="http://schemas.openxmlformats.org/officeDocument/2006/relationships/hyperlink" Target="https://doi.org/10.1016/j.prevetmed.2018.10.005" TargetMode="External"/><Relationship Id="rId2" Type="http://schemas.openxmlformats.org/officeDocument/2006/relationships/notesSlide" Target="../notesSlides/notesSlide43.xml"/><Relationship Id="rId1" Type="http://schemas.openxmlformats.org/officeDocument/2006/relationships/slideLayout" Target="../slideLayouts/slideLayout22.xml"/><Relationship Id="rId4" Type="http://schemas.openxmlformats.org/officeDocument/2006/relationships/image" Target="../media/image40.emf"/></Relationships>
</file>

<file path=ppt/slides/_rels/slide44.xml.rels><?xml version="1.0" encoding="UTF-8" standalone="yes"?>
<Relationships xmlns="http://schemas.openxmlformats.org/package/2006/relationships"><Relationship Id="rId3" Type="http://schemas.openxmlformats.org/officeDocument/2006/relationships/hyperlink" Target="https://www.cdc.gov/habs/ohhabs.html" TargetMode="External"/><Relationship Id="rId2" Type="http://schemas.openxmlformats.org/officeDocument/2006/relationships/notesSlide" Target="../notesSlides/notesSlide44.xml"/><Relationship Id="rId1" Type="http://schemas.openxmlformats.org/officeDocument/2006/relationships/slideLayout" Target="../slideLayouts/slideLayout22.xml"/><Relationship Id="rId4" Type="http://schemas.openxmlformats.org/officeDocument/2006/relationships/image" Target="../media/image41.png"/></Relationships>
</file>

<file path=ppt/slides/_rels/slide45.xml.rels><?xml version="1.0" encoding="UTF-8" standalone="yes"?>
<Relationships xmlns="http://schemas.openxmlformats.org/package/2006/relationships"><Relationship Id="rId8" Type="http://schemas.openxmlformats.org/officeDocument/2006/relationships/image" Target="../media/image47.svg"/><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notesSlide" Target="../notesSlides/notesSlide45.xml"/><Relationship Id="rId1" Type="http://schemas.openxmlformats.org/officeDocument/2006/relationships/slideLayout" Target="../slideLayouts/slideLayout22.xml"/><Relationship Id="rId6" Type="http://schemas.openxmlformats.org/officeDocument/2006/relationships/image" Target="../media/image45.svg"/><Relationship Id="rId5" Type="http://schemas.openxmlformats.org/officeDocument/2006/relationships/image" Target="../media/image44.png"/><Relationship Id="rId10" Type="http://schemas.openxmlformats.org/officeDocument/2006/relationships/image" Target="../media/image49.svg"/><Relationship Id="rId4" Type="http://schemas.openxmlformats.org/officeDocument/2006/relationships/image" Target="../media/image43.svg"/><Relationship Id="rId9" Type="http://schemas.openxmlformats.org/officeDocument/2006/relationships/image" Target="../media/image48.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image" Target="../media/image14.png"/><Relationship Id="rId4" Type="http://schemas.openxmlformats.org/officeDocument/2006/relationships/image" Target="../media/image13.jpe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image" Target="../media/image19.svg"/><Relationship Id="rId5" Type="http://schemas.openxmlformats.org/officeDocument/2006/relationships/image" Target="../media/image18.png"/><Relationship Id="rId10" Type="http://schemas.openxmlformats.org/officeDocument/2006/relationships/image" Target="../media/image23.svg"/><Relationship Id="rId4" Type="http://schemas.openxmlformats.org/officeDocument/2006/relationships/image" Target="../media/image17.svg"/><Relationship Id="rId9" Type="http://schemas.openxmlformats.org/officeDocument/2006/relationships/image" Target="../media/image22.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4AEB7EA-2AAA-3F8A-0411-7142F0B0CCD9}"/>
              </a:ext>
            </a:extLst>
          </p:cNvPr>
          <p:cNvSpPr>
            <a:spLocks noGrp="1"/>
          </p:cNvSpPr>
          <p:nvPr>
            <p:ph type="body" sz="quarter" idx="17"/>
          </p:nvPr>
        </p:nvSpPr>
        <p:spPr>
          <a:xfrm>
            <a:off x="521601" y="1840465"/>
            <a:ext cx="7607300" cy="1588535"/>
          </a:xfrm>
        </p:spPr>
        <p:txBody>
          <a:bodyPr lIns="91440" tIns="45720" rIns="91440" bIns="45720" anchor="t"/>
          <a:lstStyle/>
          <a:p>
            <a:r>
              <a:rPr lang="en-US" sz="5400" dirty="0">
                <a:latin typeface="Franklin Gothic Medium"/>
              </a:rPr>
              <a:t>Coleta de Dados </a:t>
            </a:r>
            <a:br>
              <a:rPr lang="en-US" sz="5400" dirty="0">
                <a:latin typeface="Franklin Gothic Medium"/>
              </a:rPr>
            </a:br>
            <a:r>
              <a:rPr lang="en-US" sz="5400" dirty="0">
                <a:latin typeface="Franklin Gothic Medium"/>
              </a:rPr>
              <a:t>de </a:t>
            </a:r>
            <a:r>
              <a:rPr lang="en-US" dirty="0">
                <a:latin typeface="Franklin Gothic Medium"/>
              </a:rPr>
              <a:t>V</a:t>
            </a:r>
            <a:r>
              <a:rPr lang="en-US" sz="5400" dirty="0">
                <a:latin typeface="Franklin Gothic Medium"/>
              </a:rPr>
              <a:t>igilância</a:t>
            </a:r>
            <a:endParaRPr lang="en-US" dirty="0"/>
          </a:p>
          <a:p>
            <a:endParaRPr lang="en-US" dirty="0"/>
          </a:p>
        </p:txBody>
      </p:sp>
      <p:sp>
        <p:nvSpPr>
          <p:cNvPr id="3" name="Text Placeholder 2">
            <a:extLst>
              <a:ext uri="{FF2B5EF4-FFF2-40B4-BE49-F238E27FC236}">
                <a16:creationId xmlns:a16="http://schemas.microsoft.com/office/drawing/2014/main" id="{6941DFC5-B224-8CA1-D80D-AC5FDB2FA845}"/>
              </a:ext>
            </a:extLst>
          </p:cNvPr>
          <p:cNvSpPr>
            <a:spLocks noGrp="1"/>
          </p:cNvSpPr>
          <p:nvPr>
            <p:ph type="body" sz="quarter" idx="16"/>
          </p:nvPr>
        </p:nvSpPr>
        <p:spPr/>
        <p:txBody>
          <a:bodyPr/>
          <a:lstStyle/>
          <a:p>
            <a:r>
              <a:rPr lang="en-US" dirty="0"/>
              <a:t>Oficina 1</a:t>
            </a:r>
          </a:p>
        </p:txBody>
      </p:sp>
    </p:spTree>
    <p:extLst>
      <p:ext uri="{BB962C8B-B14F-4D97-AF65-F5344CB8AC3E}">
        <p14:creationId xmlns:p14="http://schemas.microsoft.com/office/powerpoint/2010/main" val="27505872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08175FB-A31D-710E-E182-375A21124A94}"/>
              </a:ext>
            </a:extLst>
          </p:cNvPr>
          <p:cNvSpPr>
            <a:spLocks noGrp="1"/>
          </p:cNvSpPr>
          <p:nvPr>
            <p:ph type="title"/>
          </p:nvPr>
        </p:nvSpPr>
        <p:spPr/>
        <p:txBody>
          <a:bodyPr/>
          <a:lstStyle/>
          <a:p>
            <a:r>
              <a:rPr lang="en-US" dirty="0" err="1"/>
              <a:t>Relatório</a:t>
            </a:r>
            <a:r>
              <a:rPr lang="en-US" dirty="0"/>
              <a:t> do RSI </a:t>
            </a:r>
            <a:r>
              <a:rPr lang="en-US" dirty="0" err="1"/>
              <a:t>sobre</a:t>
            </a:r>
            <a:r>
              <a:rPr lang="en-US" dirty="0"/>
              <a:t> </a:t>
            </a:r>
            <a:r>
              <a:rPr lang="en-US" dirty="0" err="1"/>
              <a:t>acontecimentos</a:t>
            </a:r>
            <a:r>
              <a:rPr lang="en-US" dirty="0"/>
              <a:t> de </a:t>
            </a:r>
            <a:r>
              <a:rPr lang="en-US" dirty="0" err="1"/>
              <a:t>potencial</a:t>
            </a:r>
            <a:r>
              <a:rPr lang="en-US" dirty="0"/>
              <a:t> interesse </a:t>
            </a:r>
            <a:r>
              <a:rPr lang="en-US" dirty="0" err="1"/>
              <a:t>internacional</a:t>
            </a:r>
            <a:endParaRPr lang="en-US" dirty="0"/>
          </a:p>
        </p:txBody>
      </p:sp>
      <p:sp>
        <p:nvSpPr>
          <p:cNvPr id="3" name="Text Placeholder 2"/>
          <p:cNvSpPr>
            <a:spLocks noGrp="1"/>
          </p:cNvSpPr>
          <p:nvPr>
            <p:ph sz="half" idx="2"/>
          </p:nvPr>
        </p:nvSpPr>
        <p:spPr>
          <a:xfrm>
            <a:off x="838200" y="1478857"/>
            <a:ext cx="7450226" cy="4639309"/>
          </a:xfrm>
        </p:spPr>
        <p:txBody>
          <a:bodyPr/>
          <a:lstStyle/>
          <a:p>
            <a:r>
              <a:rPr lang="en-US" dirty="0" err="1"/>
              <a:t>Critérios</a:t>
            </a:r>
            <a:r>
              <a:rPr lang="en-US" dirty="0"/>
              <a:t> de </a:t>
            </a:r>
            <a:r>
              <a:rPr lang="en-US" dirty="0" err="1"/>
              <a:t>notificação</a:t>
            </a:r>
            <a:r>
              <a:rPr lang="en-US" dirty="0"/>
              <a:t>:</a:t>
            </a:r>
          </a:p>
          <a:p>
            <a:pPr lvl="1"/>
            <a:r>
              <a:rPr lang="en-US" dirty="0"/>
              <a:t>O </a:t>
            </a:r>
            <a:r>
              <a:rPr lang="en-US" dirty="0" err="1"/>
              <a:t>impacto</a:t>
            </a:r>
            <a:r>
              <a:rPr lang="en-US" dirty="0"/>
              <a:t> do </a:t>
            </a:r>
            <a:r>
              <a:rPr lang="en-US" dirty="0" err="1"/>
              <a:t>evento</a:t>
            </a:r>
            <a:r>
              <a:rPr lang="en-US" dirty="0"/>
              <a:t> na </a:t>
            </a:r>
            <a:r>
              <a:rPr lang="en-US" dirty="0" err="1"/>
              <a:t>saúde</a:t>
            </a:r>
            <a:r>
              <a:rPr lang="en-US" dirty="0"/>
              <a:t> </a:t>
            </a:r>
            <a:r>
              <a:rPr lang="en-US" dirty="0" err="1"/>
              <a:t>pública</a:t>
            </a:r>
            <a:r>
              <a:rPr lang="en-US" dirty="0"/>
              <a:t> </a:t>
            </a:r>
            <a:r>
              <a:rPr lang="en-US" dirty="0" err="1"/>
              <a:t>é</a:t>
            </a:r>
            <a:r>
              <a:rPr lang="en-US" dirty="0"/>
              <a:t> grave?</a:t>
            </a:r>
          </a:p>
          <a:p>
            <a:pPr lvl="1"/>
            <a:r>
              <a:rPr lang="en-US" dirty="0"/>
              <a:t>O </a:t>
            </a:r>
            <a:r>
              <a:rPr lang="en-US" dirty="0" err="1"/>
              <a:t>acontecimento</a:t>
            </a:r>
            <a:r>
              <a:rPr lang="en-US" dirty="0"/>
              <a:t> </a:t>
            </a:r>
            <a:r>
              <a:rPr lang="en-US" dirty="0" err="1"/>
              <a:t>é</a:t>
            </a:r>
            <a:r>
              <a:rPr lang="en-US" dirty="0"/>
              <a:t> </a:t>
            </a:r>
            <a:r>
              <a:rPr lang="en-US" dirty="0" err="1"/>
              <a:t>incomum</a:t>
            </a:r>
            <a:r>
              <a:rPr lang="en-US" dirty="0"/>
              <a:t> </a:t>
            </a:r>
            <a:r>
              <a:rPr lang="en-US" dirty="0" err="1"/>
              <a:t>ou</a:t>
            </a:r>
            <a:r>
              <a:rPr lang="en-US" dirty="0"/>
              <a:t> </a:t>
            </a:r>
            <a:r>
              <a:rPr lang="en-US" dirty="0" err="1"/>
              <a:t>inesperado</a:t>
            </a:r>
            <a:r>
              <a:rPr lang="en-US" dirty="0"/>
              <a:t>?</a:t>
            </a:r>
          </a:p>
          <a:p>
            <a:pPr lvl="1"/>
            <a:r>
              <a:rPr lang="en-US" dirty="0" err="1"/>
              <a:t>Existe</a:t>
            </a:r>
            <a:r>
              <a:rPr lang="en-US" dirty="0"/>
              <a:t> um </a:t>
            </a:r>
            <a:r>
              <a:rPr lang="en-US" dirty="0" err="1"/>
              <a:t>risco</a:t>
            </a:r>
            <a:r>
              <a:rPr lang="en-US" dirty="0"/>
              <a:t> </a:t>
            </a:r>
            <a:r>
              <a:rPr lang="en-US" dirty="0" err="1"/>
              <a:t>significativo</a:t>
            </a:r>
            <a:r>
              <a:rPr lang="en-US" dirty="0"/>
              <a:t> de </a:t>
            </a:r>
            <a:br>
              <a:rPr lang="en-US" dirty="0"/>
            </a:br>
            <a:r>
              <a:rPr lang="en-US" dirty="0" err="1"/>
              <a:t>propagação</a:t>
            </a:r>
            <a:r>
              <a:rPr lang="en-US" dirty="0"/>
              <a:t> </a:t>
            </a:r>
            <a:r>
              <a:rPr lang="en-US" dirty="0" err="1"/>
              <a:t>internacional</a:t>
            </a:r>
            <a:r>
              <a:rPr lang="en-US" dirty="0"/>
              <a:t>?</a:t>
            </a:r>
          </a:p>
          <a:p>
            <a:pPr lvl="1"/>
            <a:r>
              <a:rPr lang="en-US" dirty="0" err="1"/>
              <a:t>Existe</a:t>
            </a:r>
            <a:r>
              <a:rPr lang="en-US" dirty="0"/>
              <a:t> um </a:t>
            </a:r>
            <a:r>
              <a:rPr lang="en-US" dirty="0" err="1"/>
              <a:t>risco</a:t>
            </a:r>
            <a:r>
              <a:rPr lang="en-US" dirty="0"/>
              <a:t> </a:t>
            </a:r>
            <a:r>
              <a:rPr lang="en-US" dirty="0" err="1"/>
              <a:t>significativo</a:t>
            </a:r>
            <a:r>
              <a:rPr lang="en-US" dirty="0"/>
              <a:t> de </a:t>
            </a:r>
            <a:r>
              <a:rPr lang="en-US" dirty="0" err="1"/>
              <a:t>restrições</a:t>
            </a:r>
            <a:r>
              <a:rPr lang="en-US" dirty="0"/>
              <a:t> </a:t>
            </a:r>
            <a:r>
              <a:rPr lang="en-US" dirty="0" err="1"/>
              <a:t>comerciais</a:t>
            </a:r>
            <a:r>
              <a:rPr lang="en-US" dirty="0"/>
              <a:t> </a:t>
            </a:r>
            <a:r>
              <a:rPr lang="en-US" dirty="0" err="1"/>
              <a:t>ou</a:t>
            </a:r>
            <a:r>
              <a:rPr lang="en-US" dirty="0"/>
              <a:t> de </a:t>
            </a:r>
            <a:r>
              <a:rPr lang="en-US" dirty="0" err="1"/>
              <a:t>viagens</a:t>
            </a:r>
            <a:r>
              <a:rPr lang="en-US" dirty="0"/>
              <a:t> </a:t>
            </a:r>
            <a:r>
              <a:rPr lang="en-US" dirty="0" err="1"/>
              <a:t>internacionais</a:t>
            </a:r>
            <a:r>
              <a:rPr lang="en-US" dirty="0"/>
              <a:t>?</a:t>
            </a:r>
          </a:p>
          <a:p>
            <a:r>
              <a:rPr lang="en-US" dirty="0"/>
              <a:t>Se o </a:t>
            </a:r>
            <a:r>
              <a:rPr lang="en-US" dirty="0" err="1"/>
              <a:t>evento</a:t>
            </a:r>
            <a:r>
              <a:rPr lang="en-US" dirty="0"/>
              <a:t> </a:t>
            </a:r>
            <a:r>
              <a:rPr lang="en-US" dirty="0" err="1"/>
              <a:t>preencher</a:t>
            </a:r>
            <a:r>
              <a:rPr lang="en-US" dirty="0"/>
              <a:t> </a:t>
            </a:r>
            <a:r>
              <a:rPr lang="en-US" dirty="0" err="1"/>
              <a:t>dois</a:t>
            </a:r>
            <a:r>
              <a:rPr lang="en-US" dirty="0"/>
              <a:t> </a:t>
            </a:r>
            <a:r>
              <a:rPr lang="en-US" dirty="0" err="1"/>
              <a:t>ou</a:t>
            </a:r>
            <a:r>
              <a:rPr lang="en-US" dirty="0"/>
              <a:t> </a:t>
            </a:r>
            <a:r>
              <a:rPr lang="en-US" dirty="0" err="1"/>
              <a:t>mais</a:t>
            </a:r>
            <a:r>
              <a:rPr lang="en-US" dirty="0"/>
              <a:t> </a:t>
            </a:r>
            <a:r>
              <a:rPr lang="en-US" dirty="0" err="1"/>
              <a:t>critérios</a:t>
            </a:r>
            <a:r>
              <a:rPr lang="en-US" dirty="0"/>
              <a:t>, </a:t>
            </a:r>
            <a:r>
              <a:rPr lang="en-US" dirty="0" err="1"/>
              <a:t>comunicar</a:t>
            </a:r>
            <a:r>
              <a:rPr lang="en-US" dirty="0"/>
              <a:t> à OMS</a:t>
            </a:r>
          </a:p>
          <a:p>
            <a:pPr marL="0" indent="0">
              <a:buNone/>
            </a:pPr>
            <a:endParaRPr lang="en-US" dirty="0"/>
          </a:p>
        </p:txBody>
      </p:sp>
      <p:sp>
        <p:nvSpPr>
          <p:cNvPr id="5" name="Text Placeholder 4">
            <a:extLst>
              <a:ext uri="{FF2B5EF4-FFF2-40B4-BE49-F238E27FC236}">
                <a16:creationId xmlns:a16="http://schemas.microsoft.com/office/drawing/2014/main" id="{FB00D33F-C8DE-89F4-CDA2-A7C6BBCDF176}"/>
              </a:ext>
            </a:extLst>
          </p:cNvPr>
          <p:cNvSpPr>
            <a:spLocks noGrp="1"/>
          </p:cNvSpPr>
          <p:nvPr>
            <p:ph type="body" sz="quarter" idx="16"/>
          </p:nvPr>
        </p:nvSpPr>
        <p:spPr>
          <a:xfrm>
            <a:off x="3925229" y="6510232"/>
            <a:ext cx="5613318" cy="135895"/>
          </a:xfrm>
        </p:spPr>
        <p:txBody>
          <a:bodyPr/>
          <a:lstStyle/>
          <a:p>
            <a:r>
              <a:rPr lang="en-US" dirty="0"/>
              <a:t>OMS. </a:t>
            </a:r>
            <a:r>
              <a:rPr lang="en-US" dirty="0" err="1"/>
              <a:t>Regulamento</a:t>
            </a:r>
            <a:r>
              <a:rPr lang="en-US" dirty="0"/>
              <a:t> </a:t>
            </a:r>
            <a:r>
              <a:rPr lang="en-US" dirty="0" err="1"/>
              <a:t>Sanitário</a:t>
            </a:r>
            <a:r>
              <a:rPr lang="en-US" dirty="0"/>
              <a:t> Internacional. Terceira </a:t>
            </a:r>
            <a:r>
              <a:rPr lang="en-US" dirty="0" err="1"/>
              <a:t>edição</a:t>
            </a:r>
            <a:r>
              <a:rPr lang="en-US" dirty="0"/>
              <a:t>. </a:t>
            </a:r>
            <a:r>
              <a:rPr lang="en-US" dirty="0" err="1"/>
              <a:t>Genebra</a:t>
            </a:r>
            <a:r>
              <a:rPr lang="en-US" dirty="0"/>
              <a:t>; 2005.</a:t>
            </a:r>
          </a:p>
          <a:p>
            <a:endParaRPr lang="en-US" dirty="0"/>
          </a:p>
        </p:txBody>
      </p:sp>
      <p:pic>
        <p:nvPicPr>
          <p:cNvPr id="6" name="Picture 5" descr="Diagram&#10;&#10;Description automatically generated">
            <a:extLst>
              <a:ext uri="{FF2B5EF4-FFF2-40B4-BE49-F238E27FC236}">
                <a16:creationId xmlns:a16="http://schemas.microsoft.com/office/drawing/2014/main" id="{76B7E838-8C0E-29D7-2AA4-592C5D7B51C9}"/>
              </a:ext>
            </a:extLst>
          </p:cNvPr>
          <p:cNvPicPr>
            <a:picLocks noChangeAspect="1"/>
          </p:cNvPicPr>
          <p:nvPr/>
        </p:nvPicPr>
        <p:blipFill rotWithShape="1">
          <a:blip r:embed="rId3"/>
          <a:srcRect l="3611" t="1997" r="4517" b="6478"/>
          <a:stretch/>
        </p:blipFill>
        <p:spPr>
          <a:xfrm>
            <a:off x="8288426" y="1618804"/>
            <a:ext cx="3519572" cy="4359413"/>
          </a:xfrm>
          <a:prstGeom prst="rect">
            <a:avLst/>
          </a:prstGeom>
          <a:ln w="25400">
            <a:solidFill>
              <a:schemeClr val="tx1"/>
            </a:solidFill>
          </a:ln>
        </p:spPr>
      </p:pic>
    </p:spTree>
    <p:extLst>
      <p:ext uri="{BB962C8B-B14F-4D97-AF65-F5344CB8AC3E}">
        <p14:creationId xmlns:p14="http://schemas.microsoft.com/office/powerpoint/2010/main" val="39618447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74390B3D-B8F7-61B8-A480-3AB3CF888523}"/>
              </a:ext>
            </a:extLst>
          </p:cNvPr>
          <p:cNvSpPr>
            <a:spLocks noGrp="1"/>
          </p:cNvSpPr>
          <p:nvPr>
            <p:ph sz="half" idx="2"/>
          </p:nvPr>
        </p:nvSpPr>
        <p:spPr/>
        <p:txBody>
          <a:bodyPr lIns="91440" tIns="45720" rIns="91440" bIns="45720" anchor="t"/>
          <a:lstStyle/>
          <a:p>
            <a:r>
              <a:rPr lang="en-US" sz="2400" dirty="0" err="1"/>
              <a:t>Critérios</a:t>
            </a:r>
            <a:r>
              <a:rPr lang="en-US" sz="2400" dirty="0"/>
              <a:t> de </a:t>
            </a:r>
            <a:r>
              <a:rPr lang="en-US" sz="2400" dirty="0" err="1"/>
              <a:t>notificação</a:t>
            </a:r>
            <a:r>
              <a:rPr lang="en-US" sz="2400" dirty="0"/>
              <a:t>:</a:t>
            </a:r>
          </a:p>
          <a:p>
            <a:pPr lvl="1"/>
            <a:r>
              <a:rPr lang="en-US" dirty="0" err="1"/>
              <a:t>Propagação</a:t>
            </a:r>
            <a:r>
              <a:rPr lang="en-US" dirty="0"/>
              <a:t> </a:t>
            </a:r>
            <a:r>
              <a:rPr lang="en-US" dirty="0" err="1"/>
              <a:t>internacional</a:t>
            </a:r>
            <a:r>
              <a:rPr lang="en-US" dirty="0"/>
              <a:t> de </a:t>
            </a:r>
            <a:r>
              <a:rPr lang="en-US" dirty="0" err="1"/>
              <a:t>agentes</a:t>
            </a:r>
            <a:r>
              <a:rPr lang="en-US" dirty="0"/>
              <a:t> </a:t>
            </a:r>
            <a:r>
              <a:rPr lang="en-US" dirty="0" err="1"/>
              <a:t>patogênicos</a:t>
            </a:r>
            <a:r>
              <a:rPr lang="en-US" dirty="0"/>
              <a:t> </a:t>
            </a:r>
            <a:r>
              <a:rPr lang="en-US" b="1" dirty="0"/>
              <a:t>E</a:t>
            </a:r>
          </a:p>
          <a:p>
            <a:pPr lvl="1"/>
            <a:r>
              <a:rPr lang="en-US" dirty="0" err="1"/>
              <a:t>Pelo</a:t>
            </a:r>
            <a:r>
              <a:rPr lang="en-US" dirty="0"/>
              <a:t> </a:t>
            </a:r>
            <a:r>
              <a:rPr lang="en-US" dirty="0" err="1"/>
              <a:t>menos</a:t>
            </a:r>
            <a:r>
              <a:rPr lang="en-US" dirty="0"/>
              <a:t> um </a:t>
            </a:r>
            <a:r>
              <a:rPr lang="en-US" dirty="0" err="1"/>
              <a:t>país</a:t>
            </a:r>
            <a:r>
              <a:rPr lang="en-US" dirty="0"/>
              <a:t> </a:t>
            </a:r>
            <a:r>
              <a:rPr lang="en-US" dirty="0" err="1"/>
              <a:t>demonstrou</a:t>
            </a:r>
            <a:r>
              <a:rPr lang="en-US" dirty="0"/>
              <a:t> a </a:t>
            </a:r>
            <a:r>
              <a:rPr lang="en-US" dirty="0" err="1"/>
              <a:t>ausência</a:t>
            </a:r>
            <a:r>
              <a:rPr lang="en-US" dirty="0"/>
              <a:t> </a:t>
            </a:r>
            <a:r>
              <a:rPr lang="en-US" dirty="0" err="1"/>
              <a:t>ou</a:t>
            </a:r>
            <a:r>
              <a:rPr lang="en-US" dirty="0"/>
              <a:t> a </a:t>
            </a:r>
            <a:r>
              <a:rPr lang="en-US" dirty="0" err="1"/>
              <a:t>iminência</a:t>
            </a:r>
            <a:r>
              <a:rPr lang="en-US" dirty="0"/>
              <a:t> de </a:t>
            </a:r>
            <a:r>
              <a:rPr lang="en-US" dirty="0" err="1"/>
              <a:t>ausência</a:t>
            </a:r>
            <a:r>
              <a:rPr lang="en-US" dirty="0"/>
              <a:t> da </a:t>
            </a:r>
            <a:r>
              <a:rPr lang="en-US" dirty="0" err="1"/>
              <a:t>doença</a:t>
            </a:r>
            <a:r>
              <a:rPr lang="en-US" dirty="0"/>
              <a:t> </a:t>
            </a:r>
            <a:r>
              <a:rPr lang="en-US" dirty="0" err="1"/>
              <a:t>em</a:t>
            </a:r>
            <a:r>
              <a:rPr lang="en-US" dirty="0"/>
              <a:t> </a:t>
            </a:r>
            <a:r>
              <a:rPr lang="en-US" dirty="0" err="1"/>
              <a:t>populações</a:t>
            </a:r>
            <a:r>
              <a:rPr lang="en-US" dirty="0"/>
              <a:t> de </a:t>
            </a:r>
            <a:r>
              <a:rPr lang="en-US" dirty="0" err="1"/>
              <a:t>animais</a:t>
            </a:r>
            <a:r>
              <a:rPr lang="en-US" dirty="0"/>
              <a:t> </a:t>
            </a:r>
            <a:r>
              <a:rPr lang="en-US" dirty="0" err="1"/>
              <a:t>sensíveis</a:t>
            </a:r>
            <a:r>
              <a:rPr lang="en-US" dirty="0"/>
              <a:t> </a:t>
            </a:r>
            <a:r>
              <a:rPr lang="en-US" b="1" dirty="0"/>
              <a:t>E</a:t>
            </a:r>
          </a:p>
          <a:p>
            <a:pPr lvl="1"/>
            <a:r>
              <a:rPr lang="en-US" dirty="0" err="1"/>
              <a:t>Existem</a:t>
            </a:r>
            <a:r>
              <a:rPr lang="en-US" dirty="0"/>
              <a:t> </a:t>
            </a:r>
            <a:r>
              <a:rPr lang="en-US" dirty="0" err="1"/>
              <a:t>meios</a:t>
            </a:r>
            <a:r>
              <a:rPr lang="en-US" dirty="0"/>
              <a:t> </a:t>
            </a:r>
            <a:r>
              <a:rPr lang="en-US" dirty="0" err="1"/>
              <a:t>confiáveis</a:t>
            </a:r>
            <a:r>
              <a:rPr lang="en-US" dirty="0"/>
              <a:t> de </a:t>
            </a:r>
            <a:r>
              <a:rPr lang="en-US" dirty="0" err="1"/>
              <a:t>detecção</a:t>
            </a:r>
            <a:r>
              <a:rPr lang="en-US" dirty="0"/>
              <a:t> e </a:t>
            </a:r>
            <a:r>
              <a:rPr lang="en-US" dirty="0" err="1"/>
              <a:t>diagnóstico</a:t>
            </a:r>
            <a:r>
              <a:rPr lang="en-US" dirty="0"/>
              <a:t>, </a:t>
            </a:r>
            <a:r>
              <a:rPr lang="en-US" dirty="0" err="1"/>
              <a:t>bem</a:t>
            </a:r>
            <a:r>
              <a:rPr lang="en-US" dirty="0"/>
              <a:t> </a:t>
            </a:r>
            <a:r>
              <a:rPr lang="en-US" dirty="0" err="1"/>
              <a:t>como</a:t>
            </a:r>
            <a:r>
              <a:rPr lang="en-US" dirty="0"/>
              <a:t> </a:t>
            </a:r>
            <a:r>
              <a:rPr lang="en-US" dirty="0" err="1"/>
              <a:t>uma</a:t>
            </a:r>
            <a:r>
              <a:rPr lang="en-US" dirty="0"/>
              <a:t> </a:t>
            </a:r>
            <a:r>
              <a:rPr lang="en-US" dirty="0" err="1"/>
              <a:t>definição</a:t>
            </a:r>
            <a:r>
              <a:rPr lang="en-US" dirty="0"/>
              <a:t> </a:t>
            </a:r>
            <a:r>
              <a:rPr lang="en-US" dirty="0" err="1"/>
              <a:t>precisa</a:t>
            </a:r>
            <a:r>
              <a:rPr lang="en-US" dirty="0"/>
              <a:t> do </a:t>
            </a:r>
            <a:r>
              <a:rPr lang="en-US" dirty="0" err="1"/>
              <a:t>caso</a:t>
            </a:r>
            <a:r>
              <a:rPr lang="en-US" dirty="0"/>
              <a:t> </a:t>
            </a:r>
            <a:r>
              <a:rPr lang="en-US" b="1" dirty="0"/>
              <a:t>E</a:t>
            </a:r>
          </a:p>
          <a:p>
            <a:pPr lvl="1"/>
            <a:r>
              <a:rPr lang="en-US" dirty="0" err="1"/>
              <a:t>Transmissão</a:t>
            </a:r>
            <a:r>
              <a:rPr lang="en-US" dirty="0"/>
              <a:t> natural </a:t>
            </a:r>
            <a:r>
              <a:rPr lang="en-US" dirty="0" err="1"/>
              <a:t>aos</a:t>
            </a:r>
            <a:r>
              <a:rPr lang="en-US" dirty="0"/>
              <a:t> </a:t>
            </a:r>
            <a:r>
              <a:rPr lang="en-US" dirty="0" err="1"/>
              <a:t>seres</a:t>
            </a:r>
            <a:r>
              <a:rPr lang="en-US" dirty="0"/>
              <a:t> </a:t>
            </a:r>
            <a:r>
              <a:rPr lang="en-US" dirty="0" err="1"/>
              <a:t>humanos</a:t>
            </a:r>
            <a:r>
              <a:rPr lang="en-US" dirty="0"/>
              <a:t> </a:t>
            </a:r>
            <a:r>
              <a:rPr lang="en-US" b="1" dirty="0"/>
              <a:t>OU </a:t>
            </a:r>
          </a:p>
          <a:p>
            <a:pPr lvl="1"/>
            <a:r>
              <a:rPr lang="en-US" dirty="0"/>
              <a:t>A </a:t>
            </a:r>
            <a:r>
              <a:rPr lang="en-US" dirty="0" err="1"/>
              <a:t>doença</a:t>
            </a:r>
            <a:r>
              <a:rPr lang="en-US" dirty="0"/>
              <a:t> </a:t>
            </a:r>
            <a:r>
              <a:rPr lang="en-US" dirty="0" err="1"/>
              <a:t>tem</a:t>
            </a:r>
            <a:r>
              <a:rPr lang="en-US" dirty="0"/>
              <a:t> um </a:t>
            </a:r>
            <a:r>
              <a:rPr lang="en-US" dirty="0" err="1"/>
              <a:t>impacto</a:t>
            </a:r>
            <a:r>
              <a:rPr lang="en-US" dirty="0"/>
              <a:t> </a:t>
            </a:r>
            <a:r>
              <a:rPr lang="en-US" dirty="0" err="1"/>
              <a:t>significativo</a:t>
            </a:r>
            <a:r>
              <a:rPr lang="en-US" dirty="0"/>
              <a:t> </a:t>
            </a:r>
            <a:r>
              <a:rPr lang="en-US" dirty="0" err="1"/>
              <a:t>nos</a:t>
            </a:r>
            <a:r>
              <a:rPr lang="en-US" dirty="0"/>
              <a:t> </a:t>
            </a:r>
            <a:r>
              <a:rPr lang="en-US" dirty="0" err="1"/>
              <a:t>animais</a:t>
            </a:r>
            <a:r>
              <a:rPr lang="en-US" dirty="0"/>
              <a:t> </a:t>
            </a:r>
            <a:r>
              <a:rPr lang="en-US" dirty="0" err="1"/>
              <a:t>domésticos</a:t>
            </a:r>
            <a:r>
              <a:rPr lang="en-US" dirty="0"/>
              <a:t> </a:t>
            </a:r>
            <a:r>
              <a:rPr lang="en-US" dirty="0" err="1"/>
              <a:t>ou</a:t>
            </a:r>
            <a:r>
              <a:rPr lang="en-US" dirty="0"/>
              <a:t> na </a:t>
            </a:r>
            <a:r>
              <a:rPr lang="en-US" dirty="0" err="1"/>
              <a:t>vida</a:t>
            </a:r>
            <a:r>
              <a:rPr lang="en-US" dirty="0"/>
              <a:t> </a:t>
            </a:r>
            <a:r>
              <a:rPr lang="en-US" dirty="0" err="1"/>
              <a:t>selvagem</a:t>
            </a:r>
            <a:endParaRPr lang="en-US" dirty="0"/>
          </a:p>
          <a:p>
            <a:endParaRPr lang="en-US" dirty="0"/>
          </a:p>
        </p:txBody>
      </p:sp>
      <p:sp>
        <p:nvSpPr>
          <p:cNvPr id="2" name="Title 1">
            <a:extLst>
              <a:ext uri="{FF2B5EF4-FFF2-40B4-BE49-F238E27FC236}">
                <a16:creationId xmlns:a16="http://schemas.microsoft.com/office/drawing/2014/main" id="{400172F5-DB59-7894-1C08-DAFF2E586C9E}"/>
              </a:ext>
            </a:extLst>
          </p:cNvPr>
          <p:cNvSpPr>
            <a:spLocks noGrp="1"/>
          </p:cNvSpPr>
          <p:nvPr>
            <p:ph type="title"/>
          </p:nvPr>
        </p:nvSpPr>
        <p:spPr/>
        <p:txBody>
          <a:bodyPr/>
          <a:lstStyle/>
          <a:p>
            <a:r>
              <a:rPr lang="en-US" dirty="0" err="1"/>
              <a:t>Códigos</a:t>
            </a:r>
            <a:r>
              <a:rPr lang="en-US" dirty="0"/>
              <a:t> </a:t>
            </a:r>
            <a:r>
              <a:rPr lang="en-US" dirty="0" err="1"/>
              <a:t>Terrestres</a:t>
            </a:r>
            <a:r>
              <a:rPr lang="en-US" dirty="0"/>
              <a:t> e </a:t>
            </a:r>
            <a:r>
              <a:rPr lang="en-US" dirty="0" err="1"/>
              <a:t>Aquáticos</a:t>
            </a:r>
            <a:r>
              <a:rPr lang="en-US" dirty="0"/>
              <a:t> - WOAH </a:t>
            </a:r>
          </a:p>
        </p:txBody>
      </p:sp>
      <p:sp>
        <p:nvSpPr>
          <p:cNvPr id="3" name="Text Placeholder 2"/>
          <p:cNvSpPr>
            <a:spLocks noGrp="1"/>
          </p:cNvSpPr>
          <p:nvPr>
            <p:ph type="body" sz="quarter" idx="16"/>
          </p:nvPr>
        </p:nvSpPr>
        <p:spPr/>
        <p:txBody>
          <a:bodyPr/>
          <a:lstStyle/>
          <a:p>
            <a:r>
              <a:rPr lang="en-US"/>
              <a:t>WOAH. Códigos terrestres e aquáticos da WOAH. Volume 1. 2021.</a:t>
            </a:r>
          </a:p>
        </p:txBody>
      </p:sp>
    </p:spTree>
    <p:extLst>
      <p:ext uri="{BB962C8B-B14F-4D97-AF65-F5344CB8AC3E}">
        <p14:creationId xmlns:p14="http://schemas.microsoft.com/office/powerpoint/2010/main" val="12485687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le 10">
            <a:extLst>
              <a:ext uri="{FF2B5EF4-FFF2-40B4-BE49-F238E27FC236}">
                <a16:creationId xmlns:a16="http://schemas.microsoft.com/office/drawing/2014/main" id="{39F631C6-DBFE-4CF5-283D-24297550B869}"/>
              </a:ext>
            </a:extLst>
          </p:cNvPr>
          <p:cNvGraphicFramePr>
            <a:graphicFrameLocks noGrp="1"/>
          </p:cNvGraphicFramePr>
          <p:nvPr>
            <p:ph sz="half" idx="2"/>
            <p:extLst>
              <p:ext uri="{D42A27DB-BD31-4B8C-83A1-F6EECF244321}">
                <p14:modId xmlns:p14="http://schemas.microsoft.com/office/powerpoint/2010/main" val="346938564"/>
              </p:ext>
            </p:extLst>
          </p:nvPr>
        </p:nvGraphicFramePr>
        <p:xfrm>
          <a:off x="838200" y="1438631"/>
          <a:ext cx="10515600" cy="4895265"/>
        </p:xfrm>
        <a:graphic>
          <a:graphicData uri="http://schemas.openxmlformats.org/drawingml/2006/table">
            <a:tbl>
              <a:tblPr firstRow="1" bandRow="1">
                <a:tableStyleId>{5C22544A-7EE6-4342-B048-85BDC9FD1C3A}</a:tableStyleId>
              </a:tblPr>
              <a:tblGrid>
                <a:gridCol w="3505200">
                  <a:extLst>
                    <a:ext uri="{9D8B030D-6E8A-4147-A177-3AD203B41FA5}">
                      <a16:colId xmlns:a16="http://schemas.microsoft.com/office/drawing/2014/main" val="1811234270"/>
                    </a:ext>
                  </a:extLst>
                </a:gridCol>
                <a:gridCol w="3505200">
                  <a:extLst>
                    <a:ext uri="{9D8B030D-6E8A-4147-A177-3AD203B41FA5}">
                      <a16:colId xmlns:a16="http://schemas.microsoft.com/office/drawing/2014/main" val="2760227476"/>
                    </a:ext>
                  </a:extLst>
                </a:gridCol>
                <a:gridCol w="3505200">
                  <a:extLst>
                    <a:ext uri="{9D8B030D-6E8A-4147-A177-3AD203B41FA5}">
                      <a16:colId xmlns:a16="http://schemas.microsoft.com/office/drawing/2014/main" val="3053998318"/>
                    </a:ext>
                  </a:extLst>
                </a:gridCol>
              </a:tblGrid>
              <a:tr h="673685">
                <a:tc>
                  <a:txBody>
                    <a:bodyPr/>
                    <a:lstStyle/>
                    <a:p>
                      <a:pPr algn="ctr"/>
                      <a:r>
                        <a:rPr lang="en-US" sz="1800" dirty="0" err="1">
                          <a:solidFill>
                            <a:schemeClr val="tx1"/>
                          </a:solidFill>
                        </a:rPr>
                        <a:t>Doenças</a:t>
                      </a:r>
                      <a:r>
                        <a:rPr lang="en-US" sz="1800" dirty="0">
                          <a:solidFill>
                            <a:schemeClr val="tx1"/>
                          </a:solidFill>
                        </a:rPr>
                        <a:t> com </a:t>
                      </a:r>
                      <a:r>
                        <a:rPr lang="en-US" sz="1800" dirty="0" err="1">
                          <a:solidFill>
                            <a:schemeClr val="tx1"/>
                          </a:solidFill>
                        </a:rPr>
                        <a:t>tendência</a:t>
                      </a:r>
                      <a:r>
                        <a:rPr lang="en-US" sz="1800" dirty="0">
                          <a:solidFill>
                            <a:schemeClr val="tx1"/>
                          </a:solidFill>
                        </a:rPr>
                        <a:t> </a:t>
                      </a:r>
                      <a:br>
                        <a:rPr lang="en-US" sz="1800" dirty="0">
                          <a:solidFill>
                            <a:schemeClr val="tx1"/>
                          </a:solidFill>
                        </a:rPr>
                      </a:br>
                      <a:r>
                        <a:rPr lang="en-US" sz="1800" dirty="0">
                          <a:solidFill>
                            <a:schemeClr val="tx1"/>
                          </a:solidFill>
                        </a:rPr>
                        <a:t>a </a:t>
                      </a:r>
                      <a:r>
                        <a:rPr lang="en-US" sz="1800" dirty="0" err="1">
                          <a:solidFill>
                            <a:schemeClr val="tx1"/>
                          </a:solidFill>
                        </a:rPr>
                        <a:t>epidemia</a:t>
                      </a:r>
                      <a:endParaRPr lang="en-US" sz="1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n-US" sz="1800">
                          <a:solidFill>
                            <a:schemeClr val="tx1"/>
                          </a:solidFill>
                        </a:rPr>
                        <a:t>Doenças visadas para erradicação/eliminação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n-US" sz="1800" dirty="0" err="1">
                          <a:solidFill>
                            <a:schemeClr val="tx1"/>
                          </a:solidFill>
                        </a:rPr>
                        <a:t>Outras</a:t>
                      </a:r>
                      <a:r>
                        <a:rPr lang="en-US" sz="1800" dirty="0">
                          <a:solidFill>
                            <a:schemeClr val="tx1"/>
                          </a:solidFill>
                        </a:rPr>
                        <a:t> </a:t>
                      </a:r>
                      <a:r>
                        <a:rPr lang="en-US" sz="1800" dirty="0" err="1">
                          <a:solidFill>
                            <a:schemeClr val="tx1"/>
                          </a:solidFill>
                        </a:rPr>
                        <a:t>doenças</a:t>
                      </a:r>
                      <a:r>
                        <a:rPr lang="en-US" sz="1800" dirty="0">
                          <a:solidFill>
                            <a:schemeClr val="tx1"/>
                          </a:solidFill>
                        </a:rPr>
                        <a:t>/</a:t>
                      </a:r>
                      <a:r>
                        <a:rPr lang="en-US" sz="1800" dirty="0" err="1">
                          <a:solidFill>
                            <a:schemeClr val="tx1"/>
                          </a:solidFill>
                        </a:rPr>
                        <a:t>condições</a:t>
                      </a:r>
                      <a:r>
                        <a:rPr lang="en-US" sz="1800" dirty="0">
                          <a:solidFill>
                            <a:schemeClr val="tx1"/>
                          </a:solidFill>
                        </a:rPr>
                        <a:t> de </a:t>
                      </a:r>
                      <a:r>
                        <a:rPr lang="en-US" sz="1800" dirty="0" err="1">
                          <a:solidFill>
                            <a:schemeClr val="tx1"/>
                          </a:solidFill>
                        </a:rPr>
                        <a:t>importância</a:t>
                      </a:r>
                      <a:r>
                        <a:rPr lang="en-US" sz="1800" dirty="0">
                          <a:solidFill>
                            <a:schemeClr val="tx1"/>
                          </a:solidFill>
                        </a:rPr>
                        <a:t> para a </a:t>
                      </a:r>
                      <a:br>
                        <a:rPr lang="en-US" sz="1800" dirty="0">
                          <a:solidFill>
                            <a:schemeClr val="tx1"/>
                          </a:solidFill>
                        </a:rPr>
                      </a:br>
                      <a:r>
                        <a:rPr lang="en-US" sz="1800" dirty="0" err="1">
                          <a:solidFill>
                            <a:schemeClr val="tx1"/>
                          </a:solidFill>
                        </a:rPr>
                        <a:t>saúde</a:t>
                      </a:r>
                      <a:r>
                        <a:rPr lang="en-US" sz="1800" dirty="0">
                          <a:solidFill>
                            <a:schemeClr val="tx1"/>
                          </a:solidFill>
                        </a:rPr>
                        <a:t> </a:t>
                      </a:r>
                      <a:r>
                        <a:rPr lang="en-US" sz="1800" dirty="0" err="1">
                          <a:solidFill>
                            <a:schemeClr val="tx1"/>
                          </a:solidFill>
                        </a:rPr>
                        <a:t>pública</a:t>
                      </a:r>
                      <a:endParaRPr lang="en-US" sz="1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894763822"/>
                  </a:ext>
                </a:extLst>
              </a:tr>
              <a:tr h="1929188">
                <a:tc rowSpan="3">
                  <a:txBody>
                    <a:bodyPr/>
                    <a:lstStyle/>
                    <a:p>
                      <a:r>
                        <a:rPr lang="en-US" sz="1400"/>
                        <a:t>Febres hemorrágicas agudas</a:t>
                      </a:r>
                    </a:p>
                    <a:p>
                      <a:r>
                        <a:rPr lang="en-US" sz="1400"/>
                        <a:t>Antrax</a:t>
                      </a:r>
                    </a:p>
                    <a:p>
                      <a:r>
                        <a:rPr lang="en-US" sz="1400"/>
                        <a:t>Chikungunya</a:t>
                      </a:r>
                    </a:p>
                    <a:p>
                      <a:r>
                        <a:rPr lang="en-US" sz="1400"/>
                        <a:t>Cólera</a:t>
                      </a:r>
                    </a:p>
                    <a:p>
                      <a:r>
                        <a:rPr lang="en-US" sz="1400"/>
                        <a:t>Dengue</a:t>
                      </a:r>
                    </a:p>
                    <a:p>
                      <a:r>
                        <a:rPr lang="en-US" sz="1400"/>
                        <a:t>Diarreia com sangue</a:t>
                      </a:r>
                    </a:p>
                    <a:p>
                      <a:r>
                        <a:rPr lang="en-US" sz="1400"/>
                        <a:t>Sarampo</a:t>
                      </a:r>
                    </a:p>
                    <a:p>
                      <a:r>
                        <a:rPr lang="en-US" sz="1400"/>
                        <a:t>Meningite meningocócica</a:t>
                      </a:r>
                    </a:p>
                    <a:p>
                      <a:r>
                        <a:rPr lang="en-US" sz="1400"/>
                        <a:t>Peste</a:t>
                      </a:r>
                    </a:p>
                    <a:p>
                      <a:r>
                        <a:rPr lang="en-US" sz="1400"/>
                        <a:t>SARI</a:t>
                      </a:r>
                    </a:p>
                    <a:p>
                      <a:r>
                        <a:rPr lang="en-US" sz="1400"/>
                        <a:t>Febre tifoide</a:t>
                      </a:r>
                    </a:p>
                    <a:p>
                      <a:r>
                        <a:rPr lang="en-US" sz="1400"/>
                        <a:t>Febre amarela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a:t>Úlcera de Buruli</a:t>
                      </a:r>
                    </a:p>
                    <a:p>
                      <a:r>
                        <a:rPr lang="en-US" sz="1400"/>
                        <a:t>Dracunculíase</a:t>
                      </a:r>
                    </a:p>
                    <a:p>
                      <a:r>
                        <a:rPr lang="en-US" sz="1400"/>
                        <a:t>Lepra</a:t>
                      </a:r>
                    </a:p>
                    <a:p>
                      <a:r>
                        <a:rPr lang="en-US" sz="1400"/>
                        <a:t>Filariose linfática</a:t>
                      </a:r>
                    </a:p>
                    <a:p>
                      <a:r>
                        <a:rPr lang="en-US" sz="1400"/>
                        <a:t>Tétano neonatal</a:t>
                      </a:r>
                    </a:p>
                    <a:p>
                      <a:r>
                        <a:rPr lang="en-US" sz="1400"/>
                        <a:t>Noma</a:t>
                      </a:r>
                    </a:p>
                    <a:p>
                      <a:r>
                        <a:rPr lang="en-US" sz="1400"/>
                        <a:t>Oncocercose</a:t>
                      </a:r>
                    </a:p>
                    <a:p>
                      <a:r>
                        <a:rPr lang="en-US" sz="1400"/>
                        <a:t>Poliomielite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3">
                  <a:txBody>
                    <a:bodyPr/>
                    <a:lstStyle/>
                    <a:p>
                      <a:r>
                        <a:rPr lang="en-US" sz="1400"/>
                        <a:t>Hepatite viral aguda</a:t>
                      </a:r>
                    </a:p>
                    <a:p>
                      <a:r>
                        <a:rPr lang="en-US" sz="1400"/>
                        <a:t>Acontecimentos adversos (pós-vacinação)</a:t>
                      </a:r>
                    </a:p>
                    <a:p>
                      <a:r>
                        <a:rPr lang="en-US" sz="1400"/>
                        <a:t>Diabetes mellitus</a:t>
                      </a:r>
                    </a:p>
                    <a:p>
                      <a:r>
                        <a:rPr lang="en-US" sz="1400"/>
                        <a:t>Diarreia / desidratação &lt;5</a:t>
                      </a:r>
                    </a:p>
                    <a:p>
                      <a:r>
                        <a:rPr lang="en-US" sz="1400"/>
                        <a:t>VIH/SIDA (novos casos)</a:t>
                      </a:r>
                    </a:p>
                    <a:p>
                      <a:r>
                        <a:rPr lang="en-US" sz="1400"/>
                        <a:t>Hipertensão</a:t>
                      </a:r>
                    </a:p>
                    <a:p>
                      <a:r>
                        <a:rPr lang="en-US" sz="1400"/>
                        <a:t>Lesões (acidentes de viação)</a:t>
                      </a:r>
                    </a:p>
                    <a:p>
                      <a:r>
                        <a:rPr lang="en-US" sz="1400"/>
                        <a:t>Malária</a:t>
                      </a:r>
                    </a:p>
                    <a:p>
                      <a:r>
                        <a:rPr lang="en-US" sz="1400"/>
                        <a:t>Desnutrição &lt;5 anos</a:t>
                      </a:r>
                    </a:p>
                    <a:p>
                      <a:r>
                        <a:rPr lang="en-US" sz="1400"/>
                        <a:t>Mortes maternas</a:t>
                      </a:r>
                    </a:p>
                    <a:p>
                      <a:r>
                        <a:rPr lang="en-US" sz="1400"/>
                        <a:t>Saúde mental (epilepsia)</a:t>
                      </a:r>
                    </a:p>
                    <a:p>
                      <a:r>
                        <a:rPr lang="en-US" sz="1400"/>
                        <a:t>Raiva</a:t>
                      </a:r>
                    </a:p>
                    <a:p>
                      <a:r>
                        <a:rPr lang="en-US" sz="1400"/>
                        <a:t>Pneumonia grave &lt;5 </a:t>
                      </a:r>
                      <a:r>
                        <a:rPr lang="en-US" sz="1400" err="1"/>
                        <a:t>anos</a:t>
                      </a:r>
                    </a:p>
                    <a:p>
                      <a:r>
                        <a:rPr lang="en-US" sz="1400"/>
                        <a:t>CTI</a:t>
                      </a:r>
                    </a:p>
                    <a:p>
                      <a:r>
                        <a:rPr lang="en-US" sz="1400"/>
                        <a:t>Tracoma</a:t>
                      </a:r>
                    </a:p>
                    <a:p>
                      <a:r>
                        <a:rPr lang="en-US" sz="1400"/>
                        <a:t>Tripanossomíase</a:t>
                      </a:r>
                    </a:p>
                    <a:p>
                      <a:r>
                        <a:rPr lang="en-US" sz="1400"/>
                        <a:t>Tuberculose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56669304"/>
                  </a:ext>
                </a:extLst>
              </a:tr>
              <a:tr h="673685">
                <a:tc vMerge="1">
                  <a:txBody>
                    <a:bodyPr/>
                    <a:lstStyle/>
                    <a:p>
                      <a:endParaRPr lang="en-US"/>
                    </a:p>
                  </a:txBody>
                  <a:tcPr/>
                </a:tc>
                <a:tc>
                  <a:txBody>
                    <a:bodyPr/>
                    <a:lstStyle/>
                    <a:p>
                      <a:pPr marL="0" algn="ctr" defTabSz="914400" rtl="0" eaLnBrk="1" latinLnBrk="0" hangingPunct="1"/>
                      <a:r>
                        <a:rPr lang="en-US" sz="1800" b="1" kern="1200">
                          <a:solidFill>
                            <a:schemeClr val="tx1"/>
                          </a:solidFill>
                          <a:latin typeface="+mn-lt"/>
                          <a:ea typeface="+mn-ea"/>
                          <a:cs typeface="+mn-cs"/>
                        </a:rPr>
                        <a:t>Doenças ou acontecimentos de interesse internacional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vMerge="1">
                  <a:txBody>
                    <a:bodyPr/>
                    <a:lstStyle/>
                    <a:p>
                      <a:endParaRPr lang="en-US"/>
                    </a:p>
                  </a:txBody>
                  <a:tcPr/>
                </a:tc>
                <a:extLst>
                  <a:ext uri="{0D108BD9-81ED-4DB2-BD59-A6C34878D82A}">
                    <a16:rowId xmlns:a16="http://schemas.microsoft.com/office/drawing/2014/main" val="4233324469"/>
                  </a:ext>
                </a:extLst>
              </a:tr>
              <a:tr h="1377992">
                <a:tc vMerge="1">
                  <a:txBody>
                    <a:bodyPr/>
                    <a:lstStyle/>
                    <a:p>
                      <a:endParaRPr lang="en-US"/>
                    </a:p>
                  </a:txBody>
                  <a:tcPr/>
                </a:tc>
                <a:tc>
                  <a:txBody>
                    <a:bodyPr/>
                    <a:lstStyle/>
                    <a:p>
                      <a:r>
                        <a:rPr lang="en-US" sz="1400" dirty="0"/>
                        <a:t>Gripe </a:t>
                      </a:r>
                      <a:r>
                        <a:rPr lang="en-US" sz="1400" dirty="0" err="1"/>
                        <a:t>humana</a:t>
                      </a:r>
                      <a:r>
                        <a:rPr lang="en-US" sz="1400" dirty="0"/>
                        <a:t>, novo </a:t>
                      </a:r>
                      <a:r>
                        <a:rPr lang="en-US" sz="1400" dirty="0" err="1"/>
                        <a:t>subtipo</a:t>
                      </a:r>
                      <a:endParaRPr lang="en-US" sz="1400" dirty="0"/>
                    </a:p>
                    <a:p>
                      <a:r>
                        <a:rPr lang="en-US" sz="1400" dirty="0"/>
                        <a:t>SRA</a:t>
                      </a:r>
                    </a:p>
                    <a:p>
                      <a:r>
                        <a:rPr lang="en-US" sz="1400" dirty="0" err="1"/>
                        <a:t>Varíola</a:t>
                      </a:r>
                      <a:endParaRPr lang="en-US" sz="1400" dirty="0"/>
                    </a:p>
                    <a:p>
                      <a:r>
                        <a:rPr lang="en-US" sz="1400" dirty="0" err="1"/>
                        <a:t>Qualquer</a:t>
                      </a:r>
                      <a:r>
                        <a:rPr lang="en-US" sz="1400" dirty="0"/>
                        <a:t> </a:t>
                      </a:r>
                      <a:r>
                        <a:rPr lang="en-US" sz="1400" dirty="0" err="1"/>
                        <a:t>acontecimento</a:t>
                      </a:r>
                      <a:r>
                        <a:rPr lang="en-US" sz="1400" dirty="0"/>
                        <a:t> de </a:t>
                      </a:r>
                      <a:r>
                        <a:rPr lang="en-US" sz="1400" dirty="0" err="1"/>
                        <a:t>saúde</a:t>
                      </a:r>
                      <a:r>
                        <a:rPr lang="en-US" sz="1400" dirty="0"/>
                        <a:t> </a:t>
                      </a:r>
                      <a:r>
                        <a:rPr lang="en-US" sz="1400" dirty="0" err="1"/>
                        <a:t>pública</a:t>
                      </a:r>
                      <a:r>
                        <a:rPr lang="en-US" sz="1400" dirty="0"/>
                        <a:t> de interesse </a:t>
                      </a:r>
                      <a:r>
                        <a:rPr lang="en-US" sz="1400" dirty="0" err="1"/>
                        <a:t>internacional</a:t>
                      </a:r>
                      <a:r>
                        <a:rPr lang="en-US" sz="1400" dirty="0"/>
                        <a:t> </a:t>
                      </a:r>
                      <a:r>
                        <a:rPr lang="en-US" sz="1400" dirty="0" err="1"/>
                        <a:t>ou</a:t>
                      </a:r>
                      <a:r>
                        <a:rPr lang="en-US" sz="1400" dirty="0"/>
                        <a:t> </a:t>
                      </a:r>
                      <a:r>
                        <a:rPr lang="en-US" sz="1400" dirty="0" err="1"/>
                        <a:t>nacional</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endParaRPr lang="en-US"/>
                    </a:p>
                  </a:txBody>
                  <a:tcPr/>
                </a:tc>
                <a:extLst>
                  <a:ext uri="{0D108BD9-81ED-4DB2-BD59-A6C34878D82A}">
                    <a16:rowId xmlns:a16="http://schemas.microsoft.com/office/drawing/2014/main" val="202762811"/>
                  </a:ext>
                </a:extLst>
              </a:tr>
            </a:tbl>
          </a:graphicData>
        </a:graphic>
      </p:graphicFrame>
      <p:sp>
        <p:nvSpPr>
          <p:cNvPr id="4" name="Title 3">
            <a:extLst>
              <a:ext uri="{FF2B5EF4-FFF2-40B4-BE49-F238E27FC236}">
                <a16:creationId xmlns:a16="http://schemas.microsoft.com/office/drawing/2014/main" id="{42F7A5EA-FE86-6D32-6149-4D19EB33C5C8}"/>
              </a:ext>
            </a:extLst>
          </p:cNvPr>
          <p:cNvSpPr>
            <a:spLocks noGrp="1"/>
          </p:cNvSpPr>
          <p:nvPr>
            <p:ph type="title"/>
          </p:nvPr>
        </p:nvSpPr>
        <p:spPr>
          <a:xfrm>
            <a:off x="838200" y="457200"/>
            <a:ext cx="11049000" cy="800100"/>
          </a:xfrm>
        </p:spPr>
        <p:txBody>
          <a:bodyPr/>
          <a:lstStyle/>
          <a:p>
            <a:r>
              <a:rPr lang="en-US" dirty="0"/>
              <a:t>Lista de </a:t>
            </a:r>
            <a:r>
              <a:rPr lang="en-US" dirty="0" err="1"/>
              <a:t>doenças</a:t>
            </a:r>
            <a:r>
              <a:rPr lang="en-US" dirty="0"/>
              <a:t> de </a:t>
            </a:r>
            <a:r>
              <a:rPr lang="en-US" dirty="0" err="1"/>
              <a:t>notificação</a:t>
            </a:r>
            <a:r>
              <a:rPr lang="en-US" dirty="0"/>
              <a:t> </a:t>
            </a:r>
            <a:r>
              <a:rPr lang="en-US" dirty="0" err="1"/>
              <a:t>obrigatória</a:t>
            </a:r>
            <a:endParaRPr lang="en-US" dirty="0"/>
          </a:p>
        </p:txBody>
      </p:sp>
      <p:sp>
        <p:nvSpPr>
          <p:cNvPr id="2" name="Text Placeholder 1">
            <a:extLst>
              <a:ext uri="{FF2B5EF4-FFF2-40B4-BE49-F238E27FC236}">
                <a16:creationId xmlns:a16="http://schemas.microsoft.com/office/drawing/2014/main" id="{F3A86EC0-7B64-3B64-1D37-DAF635B04E7C}"/>
              </a:ext>
            </a:extLst>
          </p:cNvPr>
          <p:cNvSpPr>
            <a:spLocks noGrp="1"/>
          </p:cNvSpPr>
          <p:nvPr>
            <p:ph type="body" sz="quarter" idx="16"/>
          </p:nvPr>
        </p:nvSpPr>
        <p:spPr>
          <a:xfrm>
            <a:off x="2998034" y="6515227"/>
            <a:ext cx="6540514" cy="211243"/>
          </a:xfrm>
          <a:prstGeom prst="rect">
            <a:avLst/>
          </a:prstGeom>
        </p:spPr>
        <p:txBody>
          <a:bodyPr/>
          <a:lstStyle/>
          <a:p>
            <a:pPr marL="0" indent="0" algn="r">
              <a:buNone/>
            </a:pPr>
            <a:r>
              <a:rPr lang="en-US" sz="1200"/>
              <a:t>OMS-AFRO, CDC. Diretrizes Técnicas para a IDSR na Região Africana, 2.ª edição, 2010.</a:t>
            </a:r>
          </a:p>
          <a:p>
            <a:pPr algn="r"/>
            <a:endParaRPr lang="en-US" sz="4400"/>
          </a:p>
        </p:txBody>
      </p:sp>
      <p:sp>
        <p:nvSpPr>
          <p:cNvPr id="24" name="TextBox 23">
            <a:extLst>
              <a:ext uri="{FF2B5EF4-FFF2-40B4-BE49-F238E27FC236}">
                <a16:creationId xmlns:a16="http://schemas.microsoft.com/office/drawing/2014/main" id="{93783595-D17A-B497-5DA5-2D950760A8BF}"/>
              </a:ext>
            </a:extLst>
          </p:cNvPr>
          <p:cNvSpPr txBox="1"/>
          <p:nvPr/>
        </p:nvSpPr>
        <p:spPr>
          <a:xfrm>
            <a:off x="2570188" y="2455102"/>
            <a:ext cx="7585023" cy="2862322"/>
          </a:xfrm>
          <a:prstGeom prst="rect">
            <a:avLst/>
          </a:prstGeom>
          <a:solidFill>
            <a:schemeClr val="bg1"/>
          </a:solidFill>
          <a:ln w="76200">
            <a:solidFill>
              <a:srgbClr val="00953A"/>
            </a:solidFill>
          </a:ln>
        </p:spPr>
        <p:txBody>
          <a:bodyPr wrap="square" anchor="ctr">
            <a:spAutoFit/>
          </a:bodyPr>
          <a:lstStyle/>
          <a:p>
            <a:pPr algn="ctr" defTabSz="914400">
              <a:defRPr/>
            </a:pPr>
            <a:r>
              <a:rPr lang="en-US" sz="3600" kern="0" dirty="0" err="1">
                <a:latin typeface="Franklin Gothic Medium" panose="020B0603020102020204" pitchFamily="34" charset="0"/>
                <a:ea typeface="Arial" charset="0"/>
                <a:cs typeface="Arial"/>
              </a:rPr>
              <a:t>Substituir</a:t>
            </a:r>
            <a:r>
              <a:rPr lang="en-US" sz="3600" kern="0" dirty="0">
                <a:latin typeface="Franklin Gothic Medium" panose="020B0603020102020204" pitchFamily="34" charset="0"/>
                <a:ea typeface="Arial" charset="0"/>
                <a:cs typeface="Arial"/>
              </a:rPr>
              <a:t> pela </a:t>
            </a:r>
            <a:r>
              <a:rPr lang="en-US" sz="3600" kern="0" dirty="0" err="1">
                <a:latin typeface="Franklin Gothic Medium" panose="020B0603020102020204" pitchFamily="34" charset="0"/>
                <a:ea typeface="Arial" charset="0"/>
                <a:cs typeface="Arial"/>
              </a:rPr>
              <a:t>lista</a:t>
            </a:r>
            <a:r>
              <a:rPr lang="en-US" sz="3600" kern="0" dirty="0">
                <a:latin typeface="Franklin Gothic Medium" panose="020B0603020102020204" pitchFamily="34" charset="0"/>
                <a:ea typeface="Arial" charset="0"/>
                <a:cs typeface="Arial"/>
              </a:rPr>
              <a:t> de </a:t>
            </a:r>
            <a:r>
              <a:rPr lang="en-US" sz="3600" kern="0" dirty="0" err="1">
                <a:latin typeface="Franklin Gothic Medium" panose="020B0603020102020204" pitchFamily="34" charset="0"/>
                <a:ea typeface="Arial" charset="0"/>
                <a:cs typeface="Arial"/>
              </a:rPr>
              <a:t>doenças</a:t>
            </a:r>
            <a:r>
              <a:rPr lang="en-US" sz="3600" kern="0" dirty="0">
                <a:latin typeface="Franklin Gothic Medium" panose="020B0603020102020204" pitchFamily="34" charset="0"/>
                <a:ea typeface="Arial" charset="0"/>
                <a:cs typeface="Arial"/>
              </a:rPr>
              <a:t> de </a:t>
            </a:r>
            <a:r>
              <a:rPr lang="en-US" sz="3600" kern="0" dirty="0" err="1">
                <a:latin typeface="Franklin Gothic Medium" panose="020B0603020102020204" pitchFamily="34" charset="0"/>
                <a:ea typeface="Arial" charset="0"/>
                <a:cs typeface="Arial"/>
              </a:rPr>
              <a:t>notificação</a:t>
            </a:r>
            <a:r>
              <a:rPr lang="en-US" sz="3600" kern="0" dirty="0">
                <a:latin typeface="Franklin Gothic Medium" panose="020B0603020102020204" pitchFamily="34" charset="0"/>
                <a:ea typeface="Arial" charset="0"/>
                <a:cs typeface="Arial"/>
              </a:rPr>
              <a:t> </a:t>
            </a:r>
            <a:r>
              <a:rPr lang="en-US" sz="3600" kern="0" dirty="0" err="1">
                <a:latin typeface="Franklin Gothic Medium" panose="020B0603020102020204" pitchFamily="34" charset="0"/>
                <a:ea typeface="Arial" charset="0"/>
                <a:cs typeface="Arial"/>
              </a:rPr>
              <a:t>obrigatória</a:t>
            </a:r>
            <a:r>
              <a:rPr lang="en-US" sz="3600" kern="0" dirty="0">
                <a:latin typeface="Franklin Gothic Medium" panose="020B0603020102020204" pitchFamily="34" charset="0"/>
                <a:ea typeface="Arial" charset="0"/>
                <a:cs typeface="Arial"/>
              </a:rPr>
              <a:t> para a </a:t>
            </a:r>
            <a:r>
              <a:rPr lang="en-US" sz="3600" kern="0" dirty="0" err="1">
                <a:latin typeface="Franklin Gothic Medium" panose="020B0603020102020204" pitchFamily="34" charset="0"/>
                <a:ea typeface="Arial" charset="0"/>
                <a:cs typeface="Arial"/>
              </a:rPr>
              <a:t>saúde</a:t>
            </a:r>
            <a:r>
              <a:rPr lang="en-US" sz="3600" kern="0" dirty="0">
                <a:latin typeface="Franklin Gothic Medium" panose="020B0603020102020204" pitchFamily="34" charset="0"/>
                <a:ea typeface="Arial" charset="0"/>
                <a:cs typeface="Arial"/>
              </a:rPr>
              <a:t> </a:t>
            </a:r>
            <a:r>
              <a:rPr lang="en-US" sz="3600" kern="0" dirty="0" err="1">
                <a:latin typeface="Franklin Gothic Medium" panose="020B0603020102020204" pitchFamily="34" charset="0"/>
                <a:ea typeface="Arial" charset="0"/>
                <a:cs typeface="Arial"/>
              </a:rPr>
              <a:t>pública</a:t>
            </a:r>
            <a:r>
              <a:rPr lang="en-US" sz="3600" kern="0" dirty="0">
                <a:latin typeface="Franklin Gothic Medium" panose="020B0603020102020204" pitchFamily="34" charset="0"/>
                <a:ea typeface="Arial" charset="0"/>
                <a:cs typeface="Arial"/>
              </a:rPr>
              <a:t> </a:t>
            </a:r>
            <a:r>
              <a:rPr lang="en-US" sz="3600" kern="0" dirty="0" err="1">
                <a:latin typeface="Franklin Gothic Medium" panose="020B0603020102020204" pitchFamily="34" charset="0"/>
                <a:ea typeface="Arial" charset="0"/>
                <a:cs typeface="Arial"/>
              </a:rPr>
              <a:t>humana</a:t>
            </a:r>
            <a:r>
              <a:rPr lang="en-US" sz="3600" kern="0" dirty="0">
                <a:latin typeface="Franklin Gothic Medium" panose="020B0603020102020204" pitchFamily="34" charset="0"/>
                <a:ea typeface="Arial" charset="0"/>
                <a:cs typeface="Arial"/>
              </a:rPr>
              <a:t>  de </a:t>
            </a:r>
            <a:r>
              <a:rPr lang="en-US" sz="3600" kern="0" dirty="0" err="1">
                <a:latin typeface="Franklin Gothic Medium" panose="020B0603020102020204" pitchFamily="34" charset="0"/>
                <a:ea typeface="Arial" charset="0"/>
                <a:cs typeface="Arial"/>
              </a:rPr>
              <a:t>seu</a:t>
            </a:r>
            <a:r>
              <a:rPr lang="en-US" sz="3600" kern="0" dirty="0">
                <a:latin typeface="Franklin Gothic Medium" panose="020B0603020102020204" pitchFamily="34" charset="0"/>
                <a:ea typeface="Arial" charset="0"/>
                <a:cs typeface="Arial"/>
              </a:rPr>
              <a:t> </a:t>
            </a:r>
            <a:r>
              <a:rPr lang="en-US" sz="3600" kern="0" dirty="0" err="1">
                <a:latin typeface="Franklin Gothic Medium" panose="020B0603020102020204" pitchFamily="34" charset="0"/>
                <a:ea typeface="Arial" charset="0"/>
                <a:cs typeface="Arial"/>
              </a:rPr>
              <a:t>país</a:t>
            </a:r>
            <a:r>
              <a:rPr lang="en-US" sz="3600" kern="0" dirty="0">
                <a:latin typeface="Franklin Gothic Medium" panose="020B0603020102020204" pitchFamily="34" charset="0"/>
                <a:ea typeface="Arial" charset="0"/>
                <a:cs typeface="Arial"/>
              </a:rPr>
              <a:t>, de </a:t>
            </a:r>
            <a:r>
              <a:rPr lang="en-US" sz="3600" kern="0" dirty="0" err="1">
                <a:latin typeface="Franklin Gothic Medium" panose="020B0603020102020204" pitchFamily="34" charset="0"/>
                <a:ea typeface="Arial" charset="0"/>
                <a:cs typeface="Arial"/>
              </a:rPr>
              <a:t>acordo</a:t>
            </a:r>
            <a:r>
              <a:rPr lang="en-US" sz="3600" kern="0" dirty="0">
                <a:latin typeface="Franklin Gothic Medium" panose="020B0603020102020204" pitchFamily="34" charset="0"/>
                <a:ea typeface="Arial" charset="0"/>
                <a:cs typeface="Arial"/>
              </a:rPr>
              <a:t> com as </a:t>
            </a:r>
            <a:r>
              <a:rPr lang="en-US" sz="3600" kern="0" dirty="0" err="1">
                <a:latin typeface="Franklin Gothic Medium" panose="020B0603020102020204" pitchFamily="34" charset="0"/>
                <a:ea typeface="Arial" charset="0"/>
                <a:cs typeface="Arial"/>
              </a:rPr>
              <a:t>três</a:t>
            </a:r>
            <a:r>
              <a:rPr lang="en-US" sz="3600" kern="0" dirty="0">
                <a:latin typeface="Franklin Gothic Medium" panose="020B0603020102020204" pitchFamily="34" charset="0"/>
                <a:ea typeface="Arial" charset="0"/>
                <a:cs typeface="Arial"/>
              </a:rPr>
              <a:t> </a:t>
            </a:r>
            <a:r>
              <a:rPr lang="en-US" sz="3600" kern="0" dirty="0" err="1">
                <a:latin typeface="Franklin Gothic Medium" panose="020B0603020102020204" pitchFamily="34" charset="0"/>
                <a:ea typeface="Arial" charset="0"/>
                <a:cs typeface="Arial"/>
              </a:rPr>
              <a:t>categorias</a:t>
            </a:r>
            <a:r>
              <a:rPr lang="en-US" sz="3600" kern="0" dirty="0">
                <a:latin typeface="Franklin Gothic Medium" panose="020B0603020102020204" pitchFamily="34" charset="0"/>
                <a:ea typeface="Arial" charset="0"/>
                <a:cs typeface="Arial"/>
              </a:rPr>
              <a:t> de </a:t>
            </a:r>
            <a:r>
              <a:rPr lang="en-US" sz="3600" kern="0" dirty="0" err="1">
                <a:latin typeface="Franklin Gothic Medium" panose="020B0603020102020204" pitchFamily="34" charset="0"/>
                <a:ea typeface="Arial" charset="0"/>
                <a:cs typeface="Arial"/>
              </a:rPr>
              <a:t>doenças</a:t>
            </a:r>
            <a:r>
              <a:rPr lang="en-US" sz="3600" kern="0" dirty="0">
                <a:latin typeface="Franklin Gothic Medium" panose="020B0603020102020204" pitchFamily="34" charset="0"/>
                <a:ea typeface="Arial" charset="0"/>
                <a:cs typeface="Arial"/>
              </a:rPr>
              <a:t> para </a:t>
            </a:r>
            <a:r>
              <a:rPr lang="en-US" sz="3600" kern="0" dirty="0" err="1">
                <a:latin typeface="Franklin Gothic Medium" panose="020B0603020102020204" pitchFamily="34" charset="0"/>
                <a:ea typeface="Arial" charset="0"/>
                <a:cs typeface="Arial"/>
              </a:rPr>
              <a:t>declaração</a:t>
            </a:r>
            <a:r>
              <a:rPr lang="en-US" sz="3600" kern="0" dirty="0">
                <a:latin typeface="Franklin Gothic Medium" panose="020B0603020102020204" pitchFamily="34" charset="0"/>
                <a:ea typeface="Arial" charset="0"/>
                <a:cs typeface="Arial"/>
              </a:rPr>
              <a:t> </a:t>
            </a:r>
            <a:r>
              <a:rPr lang="en-US" sz="3600" kern="0" dirty="0" err="1">
                <a:latin typeface="Franklin Gothic Medium" panose="020B0603020102020204" pitchFamily="34" charset="0"/>
                <a:ea typeface="Arial" charset="0"/>
                <a:cs typeface="Arial"/>
              </a:rPr>
              <a:t>obrigatória</a:t>
            </a:r>
            <a:r>
              <a:rPr lang="en-US" sz="3600" kern="0" dirty="0">
                <a:latin typeface="Franklin Gothic Medium" panose="020B0603020102020204" pitchFamily="34" charset="0"/>
                <a:ea typeface="Arial" charset="0"/>
                <a:cs typeface="Arial" charset="0"/>
              </a:rPr>
              <a:t>.</a:t>
            </a:r>
          </a:p>
        </p:txBody>
      </p:sp>
    </p:spTree>
    <p:extLst>
      <p:ext uri="{BB962C8B-B14F-4D97-AF65-F5344CB8AC3E}">
        <p14:creationId xmlns:p14="http://schemas.microsoft.com/office/powerpoint/2010/main" val="6780958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6E28A249-E775-225F-235D-DD94A1973439}"/>
              </a:ext>
            </a:extLst>
          </p:cNvPr>
          <p:cNvSpPr>
            <a:spLocks noGrp="1"/>
          </p:cNvSpPr>
          <p:nvPr>
            <p:ph sz="half" idx="2"/>
          </p:nvPr>
        </p:nvSpPr>
        <p:spPr/>
        <p:txBody>
          <a:bodyPr/>
          <a:lstStyle/>
          <a:p>
            <a:pPr>
              <a:spcBef>
                <a:spcPts val="0"/>
              </a:spcBef>
            </a:pPr>
            <a:r>
              <a:rPr lang="en-US" sz="2400" dirty="0" err="1"/>
              <a:t>Eliminação</a:t>
            </a:r>
            <a:endParaRPr lang="en-US" sz="2400" dirty="0"/>
          </a:p>
          <a:p>
            <a:pPr lvl="1">
              <a:spcBef>
                <a:spcPts val="0"/>
              </a:spcBef>
            </a:pPr>
            <a:r>
              <a:rPr lang="en-US" sz="2100" b="0" dirty="0" err="1">
                <a:solidFill>
                  <a:schemeClr val="tx1"/>
                </a:solidFill>
                <a:latin typeface="Arial  "/>
              </a:rPr>
              <a:t>Redução</a:t>
            </a:r>
            <a:r>
              <a:rPr lang="en-US" sz="2100" b="0" dirty="0">
                <a:solidFill>
                  <a:schemeClr val="tx1"/>
                </a:solidFill>
                <a:latin typeface="Arial  "/>
              </a:rPr>
              <a:t> de </a:t>
            </a:r>
            <a:r>
              <a:rPr lang="en-US" sz="2100" b="0" dirty="0" err="1">
                <a:solidFill>
                  <a:schemeClr val="tx1"/>
                </a:solidFill>
                <a:latin typeface="Arial  "/>
              </a:rPr>
              <a:t>uma</a:t>
            </a:r>
            <a:r>
              <a:rPr lang="en-US" sz="2100" b="0" dirty="0">
                <a:solidFill>
                  <a:schemeClr val="tx1"/>
                </a:solidFill>
                <a:latin typeface="Arial  "/>
              </a:rPr>
              <a:t> </a:t>
            </a:r>
            <a:r>
              <a:rPr lang="en-US" sz="2100" b="0" dirty="0" err="1">
                <a:solidFill>
                  <a:schemeClr val="tx1"/>
                </a:solidFill>
                <a:latin typeface="Arial  "/>
              </a:rPr>
              <a:t>doença</a:t>
            </a:r>
            <a:r>
              <a:rPr lang="en-US" sz="2100" b="0" dirty="0">
                <a:solidFill>
                  <a:schemeClr val="tx1"/>
                </a:solidFill>
                <a:latin typeface="Arial  "/>
              </a:rPr>
              <a:t> para zero </a:t>
            </a:r>
            <a:r>
              <a:rPr lang="en-US" sz="2100" b="0" dirty="0" err="1">
                <a:solidFill>
                  <a:schemeClr val="tx1"/>
                </a:solidFill>
                <a:latin typeface="Arial  "/>
              </a:rPr>
              <a:t>casos</a:t>
            </a:r>
            <a:r>
              <a:rPr lang="en-US" sz="2100" b="0" dirty="0">
                <a:solidFill>
                  <a:schemeClr val="tx1"/>
                </a:solidFill>
                <a:latin typeface="Arial  "/>
              </a:rPr>
              <a:t> </a:t>
            </a:r>
            <a:r>
              <a:rPr lang="en-US" sz="2100" b="0" dirty="0" err="1">
                <a:solidFill>
                  <a:schemeClr val="tx1"/>
                </a:solidFill>
                <a:latin typeface="Arial  "/>
              </a:rPr>
              <a:t>numa</a:t>
            </a:r>
            <a:r>
              <a:rPr lang="en-US" sz="2100" b="0" dirty="0">
                <a:solidFill>
                  <a:schemeClr val="tx1"/>
                </a:solidFill>
                <a:latin typeface="Arial  "/>
              </a:rPr>
              <a:t> </a:t>
            </a:r>
            <a:r>
              <a:rPr lang="en-US" sz="2100" b="0" dirty="0" err="1">
                <a:solidFill>
                  <a:schemeClr val="tx1"/>
                </a:solidFill>
                <a:latin typeface="Arial  "/>
              </a:rPr>
              <a:t>determinada</a:t>
            </a:r>
            <a:r>
              <a:rPr lang="en-US" sz="2100" b="0" dirty="0">
                <a:solidFill>
                  <a:schemeClr val="tx1"/>
                </a:solidFill>
                <a:latin typeface="Arial  "/>
              </a:rPr>
              <a:t> </a:t>
            </a:r>
            <a:r>
              <a:rPr lang="en-US" sz="2100" b="0" dirty="0" err="1">
                <a:solidFill>
                  <a:schemeClr val="tx1"/>
                </a:solidFill>
                <a:latin typeface="Arial  "/>
              </a:rPr>
              <a:t>área</a:t>
            </a:r>
            <a:r>
              <a:rPr lang="en-US" sz="2100" b="0" dirty="0">
                <a:solidFill>
                  <a:schemeClr val="tx1"/>
                </a:solidFill>
                <a:latin typeface="Arial  "/>
              </a:rPr>
              <a:t> </a:t>
            </a:r>
            <a:r>
              <a:rPr lang="en-US" sz="2100" b="0" dirty="0" err="1">
                <a:solidFill>
                  <a:schemeClr val="tx1"/>
                </a:solidFill>
                <a:latin typeface="Arial  "/>
              </a:rPr>
              <a:t>geográfica</a:t>
            </a:r>
            <a:endParaRPr lang="en-US" sz="2100" b="0" dirty="0">
              <a:solidFill>
                <a:schemeClr val="tx1"/>
              </a:solidFill>
              <a:latin typeface="Arial  "/>
            </a:endParaRPr>
          </a:p>
          <a:p>
            <a:pPr>
              <a:spcBef>
                <a:spcPts val="0"/>
              </a:spcBef>
            </a:pPr>
            <a:r>
              <a:rPr lang="en-US" sz="2400" dirty="0" err="1"/>
              <a:t>Erradicação</a:t>
            </a:r>
            <a:endParaRPr lang="en-US" sz="2400" dirty="0"/>
          </a:p>
          <a:p>
            <a:pPr lvl="1">
              <a:spcBef>
                <a:spcPts val="0"/>
              </a:spcBef>
            </a:pPr>
            <a:r>
              <a:rPr lang="en-US" sz="2100" b="0" dirty="0" err="1">
                <a:solidFill>
                  <a:schemeClr val="tx1"/>
                </a:solidFill>
                <a:latin typeface="Arial  "/>
              </a:rPr>
              <a:t>Redução</a:t>
            </a:r>
            <a:r>
              <a:rPr lang="en-US" sz="2100" b="0" dirty="0">
                <a:solidFill>
                  <a:schemeClr val="tx1"/>
                </a:solidFill>
                <a:latin typeface="Arial  "/>
              </a:rPr>
              <a:t> </a:t>
            </a:r>
            <a:r>
              <a:rPr lang="en-US" sz="2100" b="0" dirty="0" err="1">
                <a:solidFill>
                  <a:schemeClr val="tx1"/>
                </a:solidFill>
                <a:latin typeface="Arial  "/>
              </a:rPr>
              <a:t>permanente</a:t>
            </a:r>
            <a:r>
              <a:rPr lang="en-US" sz="2100" b="0" dirty="0">
                <a:solidFill>
                  <a:schemeClr val="tx1"/>
                </a:solidFill>
                <a:latin typeface="Arial  "/>
              </a:rPr>
              <a:t> de </a:t>
            </a:r>
            <a:r>
              <a:rPr lang="en-US" sz="2100" b="0" dirty="0" err="1">
                <a:solidFill>
                  <a:schemeClr val="tx1"/>
                </a:solidFill>
                <a:latin typeface="Arial  "/>
              </a:rPr>
              <a:t>uma</a:t>
            </a:r>
            <a:r>
              <a:rPr lang="en-US" sz="2100" b="0" dirty="0">
                <a:solidFill>
                  <a:schemeClr val="tx1"/>
                </a:solidFill>
                <a:latin typeface="Arial  "/>
              </a:rPr>
              <a:t> </a:t>
            </a:r>
            <a:r>
              <a:rPr lang="en-US" sz="2100" b="0" dirty="0" err="1">
                <a:solidFill>
                  <a:schemeClr val="tx1"/>
                </a:solidFill>
                <a:latin typeface="Arial  "/>
              </a:rPr>
              <a:t>doença</a:t>
            </a:r>
            <a:r>
              <a:rPr lang="en-US" sz="2100" b="0" dirty="0">
                <a:solidFill>
                  <a:schemeClr val="tx1"/>
                </a:solidFill>
                <a:latin typeface="Arial  "/>
              </a:rPr>
              <a:t> para zero </a:t>
            </a:r>
            <a:r>
              <a:rPr lang="en-US" sz="2100" b="0" dirty="0" err="1">
                <a:solidFill>
                  <a:schemeClr val="tx1"/>
                </a:solidFill>
                <a:latin typeface="Arial  "/>
              </a:rPr>
              <a:t>casos</a:t>
            </a:r>
            <a:r>
              <a:rPr lang="en-US" sz="2100" b="0" dirty="0">
                <a:solidFill>
                  <a:schemeClr val="tx1"/>
                </a:solidFill>
                <a:latin typeface="Arial  "/>
              </a:rPr>
              <a:t> </a:t>
            </a:r>
            <a:r>
              <a:rPr lang="en-US" sz="2100" b="0" dirty="0" err="1">
                <a:solidFill>
                  <a:schemeClr val="tx1"/>
                </a:solidFill>
                <a:latin typeface="Arial  "/>
              </a:rPr>
              <a:t>em</a:t>
            </a:r>
            <a:r>
              <a:rPr lang="en-US" sz="2100" b="0" dirty="0">
                <a:solidFill>
                  <a:schemeClr val="tx1"/>
                </a:solidFill>
                <a:latin typeface="Arial  "/>
              </a:rPr>
              <a:t> </a:t>
            </a:r>
            <a:r>
              <a:rPr lang="en-US" sz="2100" b="0" dirty="0" err="1">
                <a:solidFill>
                  <a:schemeClr val="tx1"/>
                </a:solidFill>
                <a:latin typeface="Arial  "/>
              </a:rPr>
              <a:t>todo</a:t>
            </a:r>
            <a:r>
              <a:rPr lang="en-US" sz="2100" b="0" dirty="0">
                <a:solidFill>
                  <a:schemeClr val="tx1"/>
                </a:solidFill>
                <a:latin typeface="Arial  "/>
              </a:rPr>
              <a:t> o </a:t>
            </a:r>
            <a:r>
              <a:rPr lang="en-US" sz="2100" b="0" dirty="0" err="1">
                <a:solidFill>
                  <a:schemeClr val="tx1"/>
                </a:solidFill>
                <a:latin typeface="Arial  "/>
              </a:rPr>
              <a:t>mundo</a:t>
            </a:r>
            <a:endParaRPr lang="en-US" sz="2100" b="0" dirty="0">
              <a:solidFill>
                <a:schemeClr val="tx1"/>
              </a:solidFill>
              <a:latin typeface="Arial  "/>
            </a:endParaRPr>
          </a:p>
          <a:p>
            <a:pPr>
              <a:spcBef>
                <a:spcPts val="0"/>
              </a:spcBef>
            </a:pPr>
            <a:r>
              <a:rPr lang="en-US" sz="2400" dirty="0" err="1"/>
              <a:t>Doenças</a:t>
            </a:r>
            <a:r>
              <a:rPr lang="en-US" sz="2400" dirty="0"/>
              <a:t> </a:t>
            </a:r>
            <a:r>
              <a:rPr lang="en-US" sz="2400" dirty="0" err="1"/>
              <a:t>Transfronteiriças</a:t>
            </a:r>
            <a:r>
              <a:rPr lang="en-US" sz="2400" dirty="0"/>
              <a:t> dos </a:t>
            </a:r>
            <a:r>
              <a:rPr lang="en-US" sz="2400" dirty="0" err="1"/>
              <a:t>Animais</a:t>
            </a:r>
            <a:r>
              <a:rPr lang="en-US" sz="2400" dirty="0"/>
              <a:t> (DT)</a:t>
            </a:r>
          </a:p>
          <a:p>
            <a:pPr lvl="1">
              <a:spcBef>
                <a:spcPts val="0"/>
              </a:spcBef>
            </a:pPr>
            <a:r>
              <a:rPr lang="en-US" sz="2100" dirty="0" err="1">
                <a:latin typeface="Arial  "/>
              </a:rPr>
              <a:t>Epidemias</a:t>
            </a:r>
            <a:r>
              <a:rPr lang="en-US" sz="2100" dirty="0">
                <a:latin typeface="Arial  "/>
              </a:rPr>
              <a:t> </a:t>
            </a:r>
            <a:r>
              <a:rPr lang="en-US" sz="2100" dirty="0" err="1">
                <a:latin typeface="Arial  "/>
              </a:rPr>
              <a:t>altamente</a:t>
            </a:r>
            <a:r>
              <a:rPr lang="en-US" sz="2100" dirty="0">
                <a:latin typeface="Arial  "/>
              </a:rPr>
              <a:t> </a:t>
            </a:r>
            <a:r>
              <a:rPr lang="en-US" sz="2100" dirty="0" err="1">
                <a:latin typeface="Arial  "/>
              </a:rPr>
              <a:t>contagiosas</a:t>
            </a:r>
            <a:r>
              <a:rPr lang="en-US" sz="2100" dirty="0">
                <a:latin typeface="Arial  "/>
              </a:rPr>
              <a:t> com </a:t>
            </a:r>
            <a:r>
              <a:rPr lang="en-US" sz="2100" dirty="0" err="1">
                <a:latin typeface="Arial  "/>
              </a:rPr>
              <a:t>potencial</a:t>
            </a:r>
            <a:r>
              <a:rPr lang="en-US" sz="2100" dirty="0">
                <a:latin typeface="Arial  "/>
              </a:rPr>
              <a:t> de </a:t>
            </a:r>
            <a:r>
              <a:rPr lang="en-US" sz="2100" dirty="0" err="1">
                <a:latin typeface="Arial  "/>
              </a:rPr>
              <a:t>rápida</a:t>
            </a:r>
            <a:r>
              <a:rPr lang="en-US" sz="2100" dirty="0">
                <a:latin typeface="Arial  "/>
              </a:rPr>
              <a:t> </a:t>
            </a:r>
            <a:r>
              <a:rPr lang="en-US" sz="2100" dirty="0" err="1">
                <a:latin typeface="Arial  "/>
              </a:rPr>
              <a:t>propagação</a:t>
            </a:r>
            <a:r>
              <a:rPr lang="en-US" sz="2100" dirty="0">
                <a:latin typeface="Arial  "/>
              </a:rPr>
              <a:t>, </a:t>
            </a:r>
            <a:r>
              <a:rPr lang="en-US" sz="2100" dirty="0" err="1">
                <a:latin typeface="Arial  "/>
              </a:rPr>
              <a:t>causando</a:t>
            </a:r>
            <a:r>
              <a:rPr lang="en-US" sz="2100" dirty="0">
                <a:latin typeface="Arial  "/>
              </a:rPr>
              <a:t> graves </a:t>
            </a:r>
            <a:r>
              <a:rPr lang="en-US" sz="2100" dirty="0" err="1">
                <a:latin typeface="Arial  "/>
              </a:rPr>
              <a:t>consequências</a:t>
            </a:r>
            <a:r>
              <a:rPr lang="en-US" sz="2100" dirty="0">
                <a:latin typeface="Arial  "/>
              </a:rPr>
              <a:t> </a:t>
            </a:r>
            <a:r>
              <a:rPr lang="en-US" sz="2100" dirty="0" err="1">
                <a:latin typeface="Arial  "/>
              </a:rPr>
              <a:t>econômicas</a:t>
            </a:r>
            <a:r>
              <a:rPr lang="en-US" sz="2100" dirty="0">
                <a:latin typeface="Arial  "/>
              </a:rPr>
              <a:t> e, </a:t>
            </a:r>
            <a:r>
              <a:rPr lang="en-US" sz="2100" dirty="0" err="1">
                <a:latin typeface="Arial  "/>
              </a:rPr>
              <a:t>por</a:t>
            </a:r>
            <a:r>
              <a:rPr lang="en-US" sz="2100" dirty="0">
                <a:latin typeface="Arial  "/>
              </a:rPr>
              <a:t> </a:t>
            </a:r>
            <a:r>
              <a:rPr lang="en-US" sz="2100" dirty="0" err="1">
                <a:latin typeface="Arial  "/>
              </a:rPr>
              <a:t>vezes</a:t>
            </a:r>
            <a:r>
              <a:rPr lang="en-US" sz="2100" dirty="0">
                <a:latin typeface="Arial  "/>
              </a:rPr>
              <a:t>, de </a:t>
            </a:r>
            <a:r>
              <a:rPr lang="en-US" sz="2100" dirty="0" err="1">
                <a:latin typeface="Arial  "/>
              </a:rPr>
              <a:t>saúde</a:t>
            </a:r>
            <a:r>
              <a:rPr lang="en-US" sz="2100" dirty="0">
                <a:latin typeface="Arial  "/>
              </a:rPr>
              <a:t> </a:t>
            </a:r>
            <a:r>
              <a:rPr lang="en-US" sz="2100" dirty="0" err="1">
                <a:latin typeface="Arial  "/>
              </a:rPr>
              <a:t>pública</a:t>
            </a:r>
            <a:r>
              <a:rPr lang="en-US" sz="2100" dirty="0">
                <a:latin typeface="Arial  "/>
              </a:rPr>
              <a:t> </a:t>
            </a:r>
          </a:p>
          <a:p>
            <a:pPr lvl="1">
              <a:spcBef>
                <a:spcPts val="0"/>
              </a:spcBef>
            </a:pPr>
            <a:r>
              <a:rPr lang="en-US" sz="2100" dirty="0" err="1">
                <a:latin typeface="Arial  "/>
              </a:rPr>
              <a:t>Causam</a:t>
            </a:r>
            <a:r>
              <a:rPr lang="en-US" sz="2100" dirty="0">
                <a:latin typeface="Arial  "/>
              </a:rPr>
              <a:t> </a:t>
            </a:r>
            <a:r>
              <a:rPr lang="en-US" sz="2100" dirty="0" err="1">
                <a:latin typeface="Arial  "/>
              </a:rPr>
              <a:t>frequentemente</a:t>
            </a:r>
            <a:r>
              <a:rPr lang="en-US" sz="2100" dirty="0">
                <a:latin typeface="Arial  "/>
              </a:rPr>
              <a:t> </a:t>
            </a:r>
            <a:r>
              <a:rPr lang="en-US" sz="2100" dirty="0" err="1">
                <a:latin typeface="Arial  "/>
              </a:rPr>
              <a:t>elevada</a:t>
            </a:r>
            <a:r>
              <a:rPr lang="en-US" sz="2100" dirty="0">
                <a:latin typeface="Arial  "/>
              </a:rPr>
              <a:t> </a:t>
            </a:r>
            <a:r>
              <a:rPr lang="en-US" sz="2100" dirty="0" err="1">
                <a:latin typeface="Arial  "/>
              </a:rPr>
              <a:t>morbilidade</a:t>
            </a:r>
            <a:r>
              <a:rPr lang="en-US" sz="2100" dirty="0">
                <a:latin typeface="Arial  "/>
              </a:rPr>
              <a:t> e </a:t>
            </a:r>
            <a:r>
              <a:rPr lang="en-US" sz="2100" dirty="0" err="1">
                <a:latin typeface="Arial  "/>
              </a:rPr>
              <a:t>mortalidade</a:t>
            </a:r>
            <a:r>
              <a:rPr lang="en-US" sz="2100" dirty="0">
                <a:latin typeface="Arial  "/>
              </a:rPr>
              <a:t> </a:t>
            </a:r>
            <a:r>
              <a:rPr lang="en-US" sz="2100" dirty="0" err="1">
                <a:latin typeface="Arial  "/>
              </a:rPr>
              <a:t>em</a:t>
            </a:r>
            <a:r>
              <a:rPr lang="en-US" sz="2100" dirty="0">
                <a:latin typeface="Arial  "/>
              </a:rPr>
              <a:t> </a:t>
            </a:r>
            <a:r>
              <a:rPr lang="en-US" sz="2100" dirty="0" err="1">
                <a:latin typeface="Arial  "/>
              </a:rPr>
              <a:t>populações</a:t>
            </a:r>
            <a:r>
              <a:rPr lang="en-US" sz="2100" dirty="0">
                <a:latin typeface="Arial  "/>
              </a:rPr>
              <a:t> </a:t>
            </a:r>
            <a:r>
              <a:rPr lang="en-US" sz="2100" dirty="0" err="1">
                <a:latin typeface="Arial  "/>
              </a:rPr>
              <a:t>animais</a:t>
            </a:r>
            <a:r>
              <a:rPr lang="en-US" sz="2100" dirty="0">
                <a:latin typeface="Arial  "/>
              </a:rPr>
              <a:t> </a:t>
            </a:r>
            <a:r>
              <a:rPr lang="en-US" sz="2100" dirty="0" err="1">
                <a:latin typeface="Arial  "/>
              </a:rPr>
              <a:t>susceptíveis</a:t>
            </a:r>
            <a:endParaRPr lang="en-US" sz="2100" dirty="0">
              <a:latin typeface="Arial  "/>
            </a:endParaRPr>
          </a:p>
          <a:p>
            <a:pPr lvl="1">
              <a:spcBef>
                <a:spcPts val="0"/>
              </a:spcBef>
            </a:pPr>
            <a:r>
              <a:rPr lang="en-US" sz="2100" dirty="0" err="1">
                <a:latin typeface="Arial  "/>
              </a:rPr>
              <a:t>Algumas</a:t>
            </a:r>
            <a:r>
              <a:rPr lang="en-US" sz="2100" dirty="0">
                <a:latin typeface="Arial  "/>
              </a:rPr>
              <a:t> </a:t>
            </a:r>
            <a:r>
              <a:rPr lang="en-US" sz="2100" dirty="0" err="1">
                <a:latin typeface="Arial  "/>
              </a:rPr>
              <a:t>são</a:t>
            </a:r>
            <a:r>
              <a:rPr lang="en-US" sz="2100" dirty="0">
                <a:latin typeface="Arial  "/>
              </a:rPr>
              <a:t> </a:t>
            </a:r>
            <a:r>
              <a:rPr lang="en-US" sz="2100" dirty="0" err="1">
                <a:latin typeface="Arial  "/>
              </a:rPr>
              <a:t>doenças</a:t>
            </a:r>
            <a:r>
              <a:rPr lang="en-US" sz="2100" dirty="0">
                <a:latin typeface="Arial  "/>
              </a:rPr>
              <a:t> </a:t>
            </a:r>
            <a:r>
              <a:rPr lang="en-US" sz="2100" dirty="0" err="1">
                <a:latin typeface="Arial  "/>
              </a:rPr>
              <a:t>infecciosas</a:t>
            </a:r>
            <a:r>
              <a:rPr lang="en-US" sz="2100" dirty="0">
                <a:latin typeface="Arial  "/>
              </a:rPr>
              <a:t> </a:t>
            </a:r>
            <a:r>
              <a:rPr lang="en-US" sz="2100" dirty="0" err="1">
                <a:latin typeface="Arial  "/>
              </a:rPr>
              <a:t>emergentes</a:t>
            </a:r>
            <a:r>
              <a:rPr lang="en-US" sz="2100" dirty="0">
                <a:latin typeface="Arial  "/>
              </a:rPr>
              <a:t>, </a:t>
            </a:r>
            <a:r>
              <a:rPr lang="en-US" sz="2100" dirty="0" err="1">
                <a:latin typeface="Arial  "/>
              </a:rPr>
              <a:t>doenças</a:t>
            </a:r>
            <a:r>
              <a:rPr lang="en-US" sz="2100" dirty="0">
                <a:latin typeface="Arial  "/>
              </a:rPr>
              <a:t> de </a:t>
            </a:r>
            <a:r>
              <a:rPr lang="en-US" sz="2100" dirty="0" err="1">
                <a:latin typeface="Arial  "/>
              </a:rPr>
              <a:t>origem</a:t>
            </a:r>
            <a:r>
              <a:rPr lang="en-US" sz="2100" dirty="0">
                <a:latin typeface="Arial  "/>
              </a:rPr>
              <a:t> </a:t>
            </a:r>
            <a:r>
              <a:rPr lang="en-US" sz="2100" dirty="0" err="1">
                <a:latin typeface="Arial  "/>
              </a:rPr>
              <a:t>alimentar</a:t>
            </a:r>
            <a:r>
              <a:rPr lang="en-US" sz="2100" dirty="0">
                <a:latin typeface="Arial  "/>
              </a:rPr>
              <a:t> </a:t>
            </a:r>
            <a:br>
              <a:rPr lang="en-US" sz="2100" dirty="0">
                <a:latin typeface="Arial  "/>
              </a:rPr>
            </a:br>
            <a:r>
              <a:rPr lang="en-US" sz="2100" dirty="0">
                <a:latin typeface="Arial  "/>
              </a:rPr>
              <a:t>e/</a:t>
            </a:r>
            <a:r>
              <a:rPr lang="en-US" sz="2100" dirty="0" err="1">
                <a:latin typeface="Arial  "/>
              </a:rPr>
              <a:t>ou</a:t>
            </a:r>
            <a:r>
              <a:rPr lang="en-US" sz="2100" dirty="0">
                <a:latin typeface="Arial  "/>
              </a:rPr>
              <a:t> zoonoses</a:t>
            </a:r>
            <a:endParaRPr lang="en-US" sz="2100" dirty="0">
              <a:cs typeface="Arial"/>
              <a:hlinkClick r:id="" action="ppaction://noaction">
                <a:extLst>
                  <a:ext uri="{A12FA001-AC4F-418D-AE19-62706E023703}">
                    <ahyp:hlinkClr xmlns:ahyp="http://schemas.microsoft.com/office/drawing/2018/hyperlinkcolor" val="tx"/>
                  </a:ext>
                </a:extLst>
              </a:hlinkClick>
            </a:endParaRPr>
          </a:p>
          <a:p>
            <a:endParaRPr lang="en-US" sz="2400" dirty="0"/>
          </a:p>
        </p:txBody>
      </p:sp>
      <p:sp>
        <p:nvSpPr>
          <p:cNvPr id="6" name="Title 5">
            <a:extLst>
              <a:ext uri="{FF2B5EF4-FFF2-40B4-BE49-F238E27FC236}">
                <a16:creationId xmlns:a16="http://schemas.microsoft.com/office/drawing/2014/main" id="{A080C955-82C2-0279-C492-293F4BFDAAD7}"/>
              </a:ext>
            </a:extLst>
          </p:cNvPr>
          <p:cNvSpPr>
            <a:spLocks noGrp="1"/>
          </p:cNvSpPr>
          <p:nvPr>
            <p:ph type="title"/>
          </p:nvPr>
        </p:nvSpPr>
        <p:spPr/>
        <p:txBody>
          <a:bodyPr/>
          <a:lstStyle/>
          <a:p>
            <a:r>
              <a:rPr lang="en-US"/>
              <a:t>Condições</a:t>
            </a:r>
          </a:p>
        </p:txBody>
      </p:sp>
      <p:sp>
        <p:nvSpPr>
          <p:cNvPr id="9" name="Text Placeholder 8">
            <a:extLst>
              <a:ext uri="{FF2B5EF4-FFF2-40B4-BE49-F238E27FC236}">
                <a16:creationId xmlns:a16="http://schemas.microsoft.com/office/drawing/2014/main" id="{8B47FA07-7DCE-EE3A-23F4-473021660B69}"/>
              </a:ext>
            </a:extLst>
          </p:cNvPr>
          <p:cNvSpPr>
            <a:spLocks noGrp="1"/>
          </p:cNvSpPr>
          <p:nvPr>
            <p:ph type="body" sz="quarter" idx="16"/>
          </p:nvPr>
        </p:nvSpPr>
        <p:spPr>
          <a:xfrm>
            <a:off x="4000500" y="6311198"/>
            <a:ext cx="5538047" cy="395287"/>
          </a:xfrm>
        </p:spPr>
        <p:txBody>
          <a:bodyPr/>
          <a:lstStyle/>
          <a:p>
            <a:pPr>
              <a:lnSpc>
                <a:spcPct val="100000"/>
              </a:lnSpc>
              <a:spcBef>
                <a:spcPts val="0"/>
              </a:spcBef>
            </a:pPr>
            <a:r>
              <a:rPr lang="en-US" sz="1200">
                <a:hlinkClick r:id="rId3"/>
              </a:rPr>
              <a:t>Doenças animais transfronteiriças (ilri.org)</a:t>
            </a:r>
            <a:endParaRPr lang="en-US" sz="1200"/>
          </a:p>
          <a:p>
            <a:pPr>
              <a:lnSpc>
                <a:spcPct val="100000"/>
              </a:lnSpc>
              <a:spcBef>
                <a:spcPts val="0"/>
              </a:spcBef>
            </a:pPr>
            <a:r>
              <a:rPr lang="en-US" sz="1200">
                <a:hlinkClick r:id="rId4"/>
              </a:rPr>
              <a:t>Os princípios da eliminação e erradicação de doenças (cdc.gov)</a:t>
            </a:r>
            <a:endParaRPr lang="en-US" sz="1200"/>
          </a:p>
        </p:txBody>
      </p:sp>
    </p:spTree>
    <p:extLst>
      <p:ext uri="{BB962C8B-B14F-4D97-AF65-F5344CB8AC3E}">
        <p14:creationId xmlns:p14="http://schemas.microsoft.com/office/powerpoint/2010/main" val="27242862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22198650-C1DE-2783-ED18-CC58FCDE8692}"/>
              </a:ext>
            </a:extLst>
          </p:cNvPr>
          <p:cNvSpPr txBox="1">
            <a:spLocks/>
          </p:cNvSpPr>
          <p:nvPr/>
        </p:nvSpPr>
        <p:spPr>
          <a:xfrm>
            <a:off x="776292" y="38651"/>
            <a:ext cx="9752215" cy="1202322"/>
          </a:xfrm>
          <a:prstGeom prst="rect">
            <a:avLst/>
          </a:prstGeom>
          <a:solidFill>
            <a:schemeClr val="bg1"/>
          </a:solid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err="1"/>
              <a:t>Comparação</a:t>
            </a:r>
            <a:r>
              <a:rPr lang="en-US" dirty="0"/>
              <a:t> das </a:t>
            </a:r>
            <a:r>
              <a:rPr lang="en-US" dirty="0" err="1"/>
              <a:t>doenças</a:t>
            </a:r>
            <a:r>
              <a:rPr lang="en-US" dirty="0"/>
              <a:t> </a:t>
            </a:r>
            <a:r>
              <a:rPr lang="en-US" dirty="0" err="1"/>
              <a:t>notificáveis</a:t>
            </a:r>
            <a:r>
              <a:rPr lang="en-US" dirty="0"/>
              <a:t> </a:t>
            </a:r>
            <a:r>
              <a:rPr lang="en-US" dirty="0" err="1"/>
              <a:t>em</a:t>
            </a:r>
            <a:r>
              <a:rPr lang="en-US" dirty="0"/>
              <a:t> </a:t>
            </a:r>
            <a:r>
              <a:rPr lang="en-US" dirty="0" err="1"/>
              <a:t>seres</a:t>
            </a:r>
            <a:r>
              <a:rPr lang="en-US" dirty="0"/>
              <a:t> </a:t>
            </a:r>
            <a:r>
              <a:rPr lang="en-US" dirty="0" err="1"/>
              <a:t>humanos</a:t>
            </a:r>
            <a:r>
              <a:rPr lang="en-US" dirty="0"/>
              <a:t> e </a:t>
            </a:r>
            <a:r>
              <a:rPr lang="en-US" dirty="0" err="1"/>
              <a:t>animais</a:t>
            </a:r>
            <a:r>
              <a:rPr lang="en-US" dirty="0"/>
              <a:t> (1/2)</a:t>
            </a:r>
          </a:p>
        </p:txBody>
      </p:sp>
    </p:spTree>
    <p:extLst>
      <p:ext uri="{BB962C8B-B14F-4D97-AF65-F5344CB8AC3E}">
        <p14:creationId xmlns:p14="http://schemas.microsoft.com/office/powerpoint/2010/main" val="11118849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graphicFrame>
        <p:nvGraphicFramePr>
          <p:cNvPr id="207" name="Google Shape;207;p11"/>
          <p:cNvGraphicFramePr/>
          <p:nvPr>
            <p:extLst>
              <p:ext uri="{D42A27DB-BD31-4B8C-83A1-F6EECF244321}">
                <p14:modId xmlns:p14="http://schemas.microsoft.com/office/powerpoint/2010/main" val="859146519"/>
              </p:ext>
            </p:extLst>
          </p:nvPr>
        </p:nvGraphicFramePr>
        <p:xfrm>
          <a:off x="1245136" y="1546218"/>
          <a:ext cx="9701728" cy="4230461"/>
        </p:xfrm>
        <a:graphic>
          <a:graphicData uri="http://schemas.openxmlformats.org/drawingml/2006/table">
            <a:tbl>
              <a:tblPr>
                <a:noFill/>
              </a:tblPr>
              <a:tblGrid>
                <a:gridCol w="2716728">
                  <a:extLst>
                    <a:ext uri="{9D8B030D-6E8A-4147-A177-3AD203B41FA5}">
                      <a16:colId xmlns:a16="http://schemas.microsoft.com/office/drawing/2014/main" val="20000"/>
                    </a:ext>
                  </a:extLst>
                </a:gridCol>
                <a:gridCol w="1874046">
                  <a:extLst>
                    <a:ext uri="{9D8B030D-6E8A-4147-A177-3AD203B41FA5}">
                      <a16:colId xmlns:a16="http://schemas.microsoft.com/office/drawing/2014/main" val="506213163"/>
                    </a:ext>
                  </a:extLst>
                </a:gridCol>
                <a:gridCol w="453319">
                  <a:extLst>
                    <a:ext uri="{9D8B030D-6E8A-4147-A177-3AD203B41FA5}">
                      <a16:colId xmlns:a16="http://schemas.microsoft.com/office/drawing/2014/main" val="20001"/>
                    </a:ext>
                  </a:extLst>
                </a:gridCol>
                <a:gridCol w="2122357">
                  <a:extLst>
                    <a:ext uri="{9D8B030D-6E8A-4147-A177-3AD203B41FA5}">
                      <a16:colId xmlns:a16="http://schemas.microsoft.com/office/drawing/2014/main" val="20002"/>
                    </a:ext>
                  </a:extLst>
                </a:gridCol>
                <a:gridCol w="2535278">
                  <a:extLst>
                    <a:ext uri="{9D8B030D-6E8A-4147-A177-3AD203B41FA5}">
                      <a16:colId xmlns:a16="http://schemas.microsoft.com/office/drawing/2014/main" val="20003"/>
                    </a:ext>
                  </a:extLst>
                </a:gridCol>
              </a:tblGrid>
              <a:tr h="595567">
                <a:tc>
                  <a:txBody>
                    <a:bodyPr/>
                    <a:lstStyle/>
                    <a:p>
                      <a:pPr marL="0" marR="0" lvl="0" indent="0" algn="ctr" rtl="0">
                        <a:lnSpc>
                          <a:spcPct val="100000"/>
                        </a:lnSpc>
                        <a:spcBef>
                          <a:spcPts val="0"/>
                        </a:spcBef>
                        <a:spcAft>
                          <a:spcPts val="0"/>
                        </a:spcAft>
                        <a:buClr>
                          <a:schemeClr val="accent5"/>
                        </a:buClr>
                        <a:buSzPts val="1600"/>
                        <a:buFont typeface="Arial"/>
                        <a:buNone/>
                      </a:pPr>
                      <a:r>
                        <a:rPr lang="en-US" sz="1800" b="1" i="0" u="none" strike="noStrike" cap="none" dirty="0" err="1">
                          <a:solidFill>
                            <a:schemeClr val="tx1"/>
                          </a:solidFill>
                          <a:latin typeface="Arial"/>
                          <a:ea typeface="Arial"/>
                          <a:cs typeface="Arial"/>
                          <a:sym typeface="Arial"/>
                        </a:rPr>
                        <a:t>Doenças</a:t>
                      </a:r>
                      <a:r>
                        <a:rPr lang="en-US" sz="1800" b="1" i="0" u="none" strike="noStrike" cap="none" dirty="0">
                          <a:solidFill>
                            <a:schemeClr val="tx1"/>
                          </a:solidFill>
                          <a:latin typeface="Arial"/>
                          <a:ea typeface="Arial"/>
                          <a:cs typeface="Arial"/>
                          <a:sym typeface="Arial"/>
                        </a:rPr>
                        <a:t> </a:t>
                      </a:r>
                      <a:r>
                        <a:rPr lang="en-US" sz="1800" b="1" i="0" u="none" strike="noStrike" cap="none" dirty="0" err="1">
                          <a:solidFill>
                            <a:schemeClr val="tx1"/>
                          </a:solidFill>
                          <a:latin typeface="Arial"/>
                          <a:ea typeface="Arial"/>
                          <a:cs typeface="Arial"/>
                          <a:sym typeface="Arial"/>
                        </a:rPr>
                        <a:t>humanas</a:t>
                      </a:r>
                      <a:r>
                        <a:rPr lang="en-US" sz="1800" b="1" i="0" u="none" strike="noStrike" cap="none" dirty="0">
                          <a:solidFill>
                            <a:schemeClr val="tx1"/>
                          </a:solidFill>
                          <a:latin typeface="Arial"/>
                          <a:ea typeface="Arial"/>
                          <a:cs typeface="Arial"/>
                          <a:sym typeface="Arial"/>
                        </a:rPr>
                        <a:t> </a:t>
                      </a:r>
                      <a:r>
                        <a:rPr lang="en-US" sz="1800" b="1" i="0" u="none" strike="noStrike" cap="none" dirty="0" err="1">
                          <a:solidFill>
                            <a:schemeClr val="tx1"/>
                          </a:solidFill>
                          <a:latin typeface="Arial"/>
                          <a:ea typeface="Arial"/>
                          <a:cs typeface="Arial"/>
                        </a:rPr>
                        <a:t>susceptíveis</a:t>
                      </a:r>
                      <a:r>
                        <a:rPr lang="en-US" sz="1800" b="1" i="0" u="none" strike="noStrike" cap="none" dirty="0">
                          <a:solidFill>
                            <a:schemeClr val="tx1"/>
                          </a:solidFill>
                          <a:latin typeface="Arial"/>
                          <a:ea typeface="Arial"/>
                          <a:cs typeface="Arial"/>
                        </a:rPr>
                        <a:t> de </a:t>
                      </a:r>
                      <a:r>
                        <a:rPr lang="en-US" sz="1800" b="1" i="0" u="none" strike="noStrike" cap="none" dirty="0" err="1">
                          <a:solidFill>
                            <a:schemeClr val="tx1"/>
                          </a:solidFill>
                          <a:latin typeface="Arial"/>
                          <a:ea typeface="Arial"/>
                          <a:cs typeface="Arial"/>
                        </a:rPr>
                        <a:t>surto</a:t>
                      </a:r>
                      <a:endParaRPr sz="2000" dirty="0">
                        <a:solidFill>
                          <a:schemeClr val="tx1"/>
                        </a:solidFill>
                      </a:endParaRPr>
                    </a:p>
                  </a:txBody>
                  <a:tcPr marL="91450" marR="91450" marT="45725" marB="45725"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bg1">
                        <a:lumMod val="85000"/>
                      </a:schemeClr>
                    </a:solidFill>
                  </a:tcPr>
                </a:tc>
                <a:tc gridSpan="3">
                  <a:txBody>
                    <a:bodyPr/>
                    <a:lstStyle/>
                    <a:p>
                      <a:pPr marL="0" marR="0" lvl="0" indent="0" algn="ctr" rtl="0">
                        <a:lnSpc>
                          <a:spcPct val="100000"/>
                        </a:lnSpc>
                        <a:spcBef>
                          <a:spcPts val="0"/>
                        </a:spcBef>
                        <a:spcAft>
                          <a:spcPts val="0"/>
                        </a:spcAft>
                        <a:buClr>
                          <a:schemeClr val="accent5"/>
                        </a:buClr>
                        <a:buSzPts val="1600"/>
                        <a:buFont typeface="Arial"/>
                        <a:buNone/>
                      </a:pPr>
                      <a:r>
                        <a:rPr lang="en-US" sz="1800" b="1" i="0" u="none" strike="noStrike" cap="none" dirty="0" err="1">
                          <a:solidFill>
                            <a:schemeClr val="tx1"/>
                          </a:solidFill>
                          <a:latin typeface="Arial"/>
                          <a:ea typeface="Arial"/>
                          <a:cs typeface="Arial"/>
                          <a:sym typeface="Arial"/>
                        </a:rPr>
                        <a:t>Doenças</a:t>
                      </a:r>
                      <a:r>
                        <a:rPr lang="en-US" sz="1800" b="1" i="0" u="none" strike="noStrike" cap="none" dirty="0">
                          <a:solidFill>
                            <a:schemeClr val="tx1"/>
                          </a:solidFill>
                          <a:latin typeface="Arial"/>
                          <a:ea typeface="Arial"/>
                          <a:cs typeface="Arial"/>
                          <a:sym typeface="Arial"/>
                        </a:rPr>
                        <a:t> </a:t>
                      </a:r>
                      <a:r>
                        <a:rPr lang="en-US" sz="1800" b="1" i="0" u="none" strike="noStrike" cap="none" dirty="0" err="1">
                          <a:solidFill>
                            <a:schemeClr val="tx1"/>
                          </a:solidFill>
                          <a:latin typeface="Arial"/>
                          <a:ea typeface="Arial"/>
                          <a:cs typeface="Arial"/>
                          <a:sym typeface="Arial"/>
                        </a:rPr>
                        <a:t>visadas</a:t>
                      </a:r>
                      <a:r>
                        <a:rPr lang="en-US" sz="1800" b="1" i="0" u="none" strike="noStrike" cap="none" dirty="0">
                          <a:solidFill>
                            <a:schemeClr val="tx1"/>
                          </a:solidFill>
                          <a:latin typeface="Arial"/>
                          <a:ea typeface="Arial"/>
                          <a:cs typeface="Arial"/>
                          <a:sym typeface="Arial"/>
                        </a:rPr>
                        <a:t> para </a:t>
                      </a:r>
                      <a:r>
                        <a:rPr lang="en-US" sz="1800" b="1" i="0" u="none" strike="noStrike" cap="none" dirty="0" err="1">
                          <a:solidFill>
                            <a:schemeClr val="tx1"/>
                          </a:solidFill>
                          <a:latin typeface="Arial"/>
                          <a:ea typeface="Arial"/>
                          <a:cs typeface="Arial"/>
                          <a:sym typeface="Arial"/>
                        </a:rPr>
                        <a:t>erradicação</a:t>
                      </a:r>
                      <a:r>
                        <a:rPr lang="en-US" sz="1800" b="1" i="0" u="none" strike="noStrike" cap="none" dirty="0">
                          <a:solidFill>
                            <a:schemeClr val="tx1"/>
                          </a:solidFill>
                          <a:latin typeface="Arial"/>
                          <a:ea typeface="Arial"/>
                          <a:cs typeface="Arial"/>
                          <a:sym typeface="Arial"/>
                        </a:rPr>
                        <a:t>/</a:t>
                      </a:r>
                      <a:r>
                        <a:rPr lang="en-US" sz="1800" b="1" i="0" u="none" strike="noStrike" cap="none" dirty="0" err="1">
                          <a:solidFill>
                            <a:schemeClr val="tx1"/>
                          </a:solidFill>
                          <a:latin typeface="Arial"/>
                          <a:ea typeface="Arial"/>
                          <a:cs typeface="Arial"/>
                          <a:sym typeface="Arial"/>
                        </a:rPr>
                        <a:t>eliminação</a:t>
                      </a:r>
                      <a:endParaRPr sz="2000" dirty="0">
                        <a:solidFill>
                          <a:schemeClr val="tx1"/>
                        </a:solidFill>
                      </a:endParaRPr>
                    </a:p>
                  </a:txBody>
                  <a:tcPr marL="91450" marR="91450" marT="45725" marB="45725"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bg1">
                        <a:lumMod val="85000"/>
                      </a:schemeClr>
                    </a:solidFill>
                  </a:tcPr>
                </a:tc>
                <a:tc hMerge="1">
                  <a:txBody>
                    <a:bodyPr/>
                    <a:lstStyle/>
                    <a:p>
                      <a:pPr marL="0" marR="0" lvl="0" indent="0" algn="ctr" rtl="0">
                        <a:lnSpc>
                          <a:spcPct val="100000"/>
                        </a:lnSpc>
                        <a:spcBef>
                          <a:spcPts val="0"/>
                        </a:spcBef>
                        <a:spcAft>
                          <a:spcPts val="0"/>
                        </a:spcAft>
                        <a:buClr>
                          <a:schemeClr val="accent5"/>
                        </a:buClr>
                        <a:buSzPts val="1600"/>
                        <a:buFont typeface="Arial"/>
                        <a:buNone/>
                      </a:pPr>
                      <a:r>
                        <a:rPr lang="en-US" sz="1800" b="1" i="0" u="none" strike="noStrike" cap="none">
                          <a:solidFill>
                            <a:schemeClr val="tx1"/>
                          </a:solidFill>
                          <a:latin typeface="Arial"/>
                          <a:ea typeface="Arial"/>
                          <a:cs typeface="Arial"/>
                          <a:sym typeface="Arial"/>
                        </a:rPr>
                        <a:t>Doenças visadas para erradicação/eliminação</a:t>
                      </a:r>
                      <a:endParaRPr sz="2000">
                        <a:solidFill>
                          <a:schemeClr val="tx1"/>
                        </a:solidFill>
                      </a:endParaRPr>
                    </a:p>
                  </a:txBody>
                  <a:tcPr marL="91450" marR="91450" marT="45725" marB="45725"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bg1">
                        <a:lumMod val="85000"/>
                      </a:schemeClr>
                    </a:solidFill>
                  </a:tcPr>
                </a:tc>
                <a:tc hMerge="1">
                  <a:txBody>
                    <a:bodyPr/>
                    <a:lstStyle/>
                    <a:p>
                      <a:endParaRPr lang="en-US"/>
                    </a:p>
                  </a:txBody>
                  <a:tcPr>
                    <a:lnL w="12700" cap="flat" cmpd="sng" algn="ctr">
                      <a:solidFill>
                        <a:srgbClr val="000000"/>
                      </a:solidFill>
                      <a:prstDash val="solid"/>
                      <a:round/>
                      <a:headEnd type="none" w="sm" len="sm"/>
                      <a:tailEnd type="none" w="sm" len="sm"/>
                    </a:lnL>
                  </a:tcPr>
                </a:tc>
                <a:tc>
                  <a:txBody>
                    <a:bodyPr/>
                    <a:lstStyle/>
                    <a:p>
                      <a:pPr marL="0" marR="0" lvl="0" indent="0" algn="ctr" rtl="0">
                        <a:lnSpc>
                          <a:spcPct val="100000"/>
                        </a:lnSpc>
                        <a:spcBef>
                          <a:spcPts val="0"/>
                        </a:spcBef>
                        <a:spcAft>
                          <a:spcPts val="0"/>
                        </a:spcAft>
                        <a:buClr>
                          <a:schemeClr val="accent5"/>
                        </a:buClr>
                        <a:buSzPts val="1600"/>
                        <a:buFont typeface="Arial"/>
                        <a:buNone/>
                      </a:pPr>
                      <a:r>
                        <a:rPr lang="en-US" sz="1800" b="1" i="0" u="none" strike="noStrike" cap="none" dirty="0" err="1">
                          <a:solidFill>
                            <a:schemeClr val="tx1"/>
                          </a:solidFill>
                          <a:latin typeface="Arial"/>
                          <a:ea typeface="Arial"/>
                          <a:cs typeface="Arial"/>
                          <a:sym typeface="Arial"/>
                        </a:rPr>
                        <a:t>Doenças</a:t>
                      </a:r>
                      <a:r>
                        <a:rPr lang="en-US" sz="1800" b="1" i="0" u="none" strike="noStrike" cap="none" dirty="0">
                          <a:solidFill>
                            <a:schemeClr val="tx1"/>
                          </a:solidFill>
                          <a:latin typeface="Arial"/>
                          <a:ea typeface="Arial"/>
                          <a:cs typeface="Arial"/>
                          <a:sym typeface="Arial"/>
                        </a:rPr>
                        <a:t> </a:t>
                      </a:r>
                      <a:r>
                        <a:rPr lang="en-US" sz="1800" b="1" i="0" u="none" strike="noStrike" cap="none" dirty="0" err="1">
                          <a:solidFill>
                            <a:schemeClr val="tx1"/>
                          </a:solidFill>
                          <a:latin typeface="Arial"/>
                          <a:ea typeface="Arial"/>
                          <a:cs typeface="Arial"/>
                          <a:sym typeface="Arial"/>
                        </a:rPr>
                        <a:t>animais</a:t>
                      </a:r>
                      <a:r>
                        <a:rPr lang="en-US" sz="1800" b="1" i="0" u="none" strike="noStrike" cap="none" dirty="0">
                          <a:solidFill>
                            <a:schemeClr val="tx1"/>
                          </a:solidFill>
                          <a:latin typeface="Arial"/>
                          <a:ea typeface="Arial"/>
                          <a:cs typeface="Arial"/>
                          <a:sym typeface="Arial"/>
                        </a:rPr>
                        <a:t> </a:t>
                      </a:r>
                      <a:r>
                        <a:rPr lang="en-US" sz="1800" b="1" i="0" u="none" strike="noStrike" cap="none" dirty="0" err="1">
                          <a:solidFill>
                            <a:schemeClr val="tx1"/>
                          </a:solidFill>
                          <a:latin typeface="Arial"/>
                          <a:ea typeface="Arial"/>
                          <a:cs typeface="Arial"/>
                        </a:rPr>
                        <a:t>sujeitas</a:t>
                      </a:r>
                      <a:r>
                        <a:rPr lang="en-US" sz="1800" b="1" i="0" u="none" strike="noStrike" cap="none" dirty="0">
                          <a:solidFill>
                            <a:schemeClr val="tx1"/>
                          </a:solidFill>
                          <a:latin typeface="Arial"/>
                          <a:ea typeface="Arial"/>
                          <a:cs typeface="Arial"/>
                        </a:rPr>
                        <a:t> a </a:t>
                      </a:r>
                      <a:r>
                        <a:rPr lang="en-US" sz="1800" b="1" i="0" u="none" strike="noStrike" cap="none" dirty="0" err="1">
                          <a:solidFill>
                            <a:schemeClr val="tx1"/>
                          </a:solidFill>
                          <a:latin typeface="Arial"/>
                          <a:ea typeface="Arial"/>
                          <a:cs typeface="Arial"/>
                        </a:rPr>
                        <a:t>surtos</a:t>
                      </a:r>
                      <a:endParaRPr sz="2000" dirty="0">
                        <a:solidFill>
                          <a:schemeClr val="tx1"/>
                        </a:solidFill>
                      </a:endParaRPr>
                    </a:p>
                  </a:txBody>
                  <a:tcPr marL="91450" marR="91450" marT="45725" marB="45725"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bg1">
                        <a:lumMod val="85000"/>
                      </a:schemeClr>
                    </a:solidFill>
                  </a:tcPr>
                </a:tc>
                <a:extLst>
                  <a:ext uri="{0D108BD9-81ED-4DB2-BD59-A6C34878D82A}">
                    <a16:rowId xmlns:a16="http://schemas.microsoft.com/office/drawing/2014/main" val="10000"/>
                  </a:ext>
                </a:extLst>
              </a:tr>
              <a:tr h="340328">
                <a:tc rowSpan="5">
                  <a:txBody>
                    <a:bodyPr/>
                    <a:lstStyle/>
                    <a:p>
                      <a:pPr marL="0" marR="0" lvl="0" indent="0" algn="l" rtl="0">
                        <a:lnSpc>
                          <a:spcPct val="100000"/>
                        </a:lnSpc>
                        <a:spcBef>
                          <a:spcPts val="0"/>
                        </a:spcBef>
                        <a:spcAft>
                          <a:spcPts val="0"/>
                        </a:spcAft>
                        <a:buClr>
                          <a:schemeClr val="dk1"/>
                        </a:buClr>
                        <a:buSzPts val="1600"/>
                        <a:buFont typeface="Arial"/>
                        <a:buNone/>
                      </a:pPr>
                      <a:r>
                        <a:rPr lang="en-US" sz="1800" b="0" i="0" u="none" strike="noStrike" cap="none" dirty="0">
                          <a:solidFill>
                            <a:srgbClr val="00953A"/>
                          </a:solidFill>
                          <a:latin typeface="Arial"/>
                          <a:ea typeface="Arial"/>
                          <a:cs typeface="Arial"/>
                          <a:sym typeface="Arial"/>
                        </a:rPr>
                        <a:t>Gripe</a:t>
                      </a:r>
                      <a:endParaRPr sz="1800" b="0" dirty="0">
                        <a:solidFill>
                          <a:srgbClr val="00953A"/>
                        </a:solidFill>
                      </a:endParaRPr>
                    </a:p>
                    <a:p>
                      <a:pPr marL="0" marR="0" lvl="0" indent="0" algn="l" rtl="0">
                        <a:lnSpc>
                          <a:spcPct val="100000"/>
                        </a:lnSpc>
                        <a:spcBef>
                          <a:spcPts val="0"/>
                        </a:spcBef>
                        <a:spcAft>
                          <a:spcPts val="0"/>
                        </a:spcAft>
                        <a:buClr>
                          <a:schemeClr val="dk1"/>
                        </a:buClr>
                        <a:buSzPts val="1600"/>
                        <a:buFont typeface="Times New Roman"/>
                        <a:buNone/>
                      </a:pPr>
                      <a:endParaRPr sz="16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600"/>
                        <a:buFont typeface="Times New Roman"/>
                        <a:buNone/>
                      </a:pPr>
                      <a:endParaRPr sz="16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600"/>
                        <a:buFont typeface="Times New Roman"/>
                        <a:buNone/>
                      </a:pPr>
                      <a:endParaRPr sz="16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600"/>
                        <a:buFont typeface="Times New Roman"/>
                        <a:buNone/>
                      </a:pPr>
                      <a:endParaRPr sz="16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600"/>
                        <a:buFont typeface="Times New Roman"/>
                        <a:buNone/>
                      </a:pPr>
                      <a:endParaRPr sz="16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600"/>
                        <a:buFont typeface="Times New Roman"/>
                        <a:buNone/>
                      </a:pPr>
                      <a:endParaRPr sz="16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600"/>
                        <a:buFont typeface="Times New Roman"/>
                        <a:buNone/>
                      </a:pPr>
                      <a:endParaRPr sz="16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600"/>
                        <a:buFont typeface="Times New Roman"/>
                        <a:buNone/>
                      </a:pPr>
                      <a:endParaRPr sz="16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600"/>
                        <a:buFont typeface="Times New Roman"/>
                        <a:buNone/>
                      </a:pPr>
                      <a:endParaRPr sz="1600" b="0" i="0" u="none" strike="noStrike" cap="none" dirty="0">
                        <a:solidFill>
                          <a:srgbClr val="000000"/>
                        </a:solidFill>
                        <a:latin typeface="Arial"/>
                        <a:ea typeface="Arial"/>
                        <a:cs typeface="Arial"/>
                        <a:sym typeface="Arial"/>
                      </a:endParaRPr>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gridSpan="2">
                  <a:txBody>
                    <a:bodyPr/>
                    <a:lstStyle/>
                    <a:p>
                      <a:pPr marL="0" marR="0" lvl="0" indent="0" algn="l" rtl="0">
                        <a:lnSpc>
                          <a:spcPct val="100000"/>
                        </a:lnSpc>
                        <a:spcBef>
                          <a:spcPts val="0"/>
                        </a:spcBef>
                        <a:spcAft>
                          <a:spcPts val="0"/>
                        </a:spcAft>
                        <a:buClr>
                          <a:schemeClr val="dk1"/>
                        </a:buClr>
                        <a:buSzPts val="1600"/>
                        <a:buFont typeface="Times New Roman"/>
                        <a:buNone/>
                      </a:pPr>
                      <a:r>
                        <a:rPr lang="en-US" sz="1800" b="0" i="0" u="none" strike="noStrike" cap="none">
                          <a:solidFill>
                            <a:srgbClr val="000000"/>
                          </a:solidFill>
                          <a:latin typeface="Arial"/>
                          <a:ea typeface="Arial"/>
                          <a:cs typeface="Arial"/>
                          <a:sym typeface="Arial"/>
                        </a:rPr>
                        <a:t>Humano</a:t>
                      </a:r>
                      <a:endParaRPr sz="1600" b="0" i="0" u="none" strike="noStrike" cap="none">
                        <a:solidFill>
                          <a:srgbClr val="000000"/>
                        </a:solidFill>
                        <a:latin typeface="Arial"/>
                        <a:ea typeface="Arial"/>
                        <a:cs typeface="Arial"/>
                        <a:sym typeface="Arial"/>
                      </a:endParaRPr>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pPr marL="0" marR="0" lvl="0" indent="0" algn="ctr" rtl="0">
                        <a:lnSpc>
                          <a:spcPct val="100000"/>
                        </a:lnSpc>
                        <a:spcBef>
                          <a:spcPts val="0"/>
                        </a:spcBef>
                        <a:spcAft>
                          <a:spcPts val="0"/>
                        </a:spcAft>
                        <a:buClr>
                          <a:srgbClr val="000000"/>
                        </a:buClr>
                        <a:buSzPts val="1600"/>
                        <a:buFont typeface="Arial"/>
                        <a:buNone/>
                      </a:pPr>
                      <a:r>
                        <a:rPr lang="en-US" sz="1800" b="0" i="0" u="none" strike="noStrike" cap="none">
                          <a:solidFill>
                            <a:srgbClr val="000000"/>
                          </a:solidFill>
                          <a:latin typeface="Arial"/>
                          <a:ea typeface="Arial"/>
                          <a:cs typeface="Arial"/>
                          <a:sym typeface="Arial"/>
                        </a:rPr>
                        <a:t>Humano</a:t>
                      </a:r>
                      <a:endParaRPr sz="2000"/>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800" b="0" i="0" u="none" strike="noStrike" cap="none">
                          <a:solidFill>
                            <a:srgbClr val="000000"/>
                          </a:solidFill>
                          <a:latin typeface="Arial"/>
                          <a:ea typeface="Arial"/>
                          <a:cs typeface="Arial"/>
                          <a:sym typeface="Arial"/>
                        </a:rPr>
                        <a:t>Animal</a:t>
                      </a:r>
                      <a:endParaRPr sz="2000"/>
                    </a:p>
                  </a:txBody>
                  <a:tcPr marL="91450" marR="91450" marT="45725" marB="45725">
                    <a:lnL w="12700" cap="flat" cmpd="sng" algn="ctr">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B w="12700" cap="flat" cmpd="sng" algn="ctr">
                      <a:solidFill>
                        <a:srgbClr val="000000"/>
                      </a:solidFill>
                      <a:prstDash val="solid"/>
                      <a:round/>
                      <a:headEnd type="none" w="sm" len="sm"/>
                      <a:tailEnd type="none" w="sm" len="sm"/>
                    </a:lnB>
                  </a:tcPr>
                </a:tc>
                <a:tc rowSpan="5">
                  <a:txBody>
                    <a:bodyPr/>
                    <a:lstStyle/>
                    <a:p>
                      <a:pPr marL="0" marR="0" lvl="0" indent="0" algn="l" rtl="0">
                        <a:lnSpc>
                          <a:spcPct val="100000"/>
                        </a:lnSpc>
                        <a:spcBef>
                          <a:spcPts val="0"/>
                        </a:spcBef>
                        <a:spcAft>
                          <a:spcPts val="0"/>
                        </a:spcAft>
                        <a:buClr>
                          <a:schemeClr val="dk1"/>
                        </a:buClr>
                        <a:buSzPts val="1600"/>
                        <a:buFont typeface="Arial"/>
                        <a:buNone/>
                      </a:pPr>
                      <a:r>
                        <a:rPr lang="en-US" sz="1800" b="0" i="0" u="none" strike="noStrike" cap="none" dirty="0">
                          <a:solidFill>
                            <a:srgbClr val="00953A"/>
                          </a:solidFill>
                          <a:latin typeface="Arial"/>
                          <a:ea typeface="Arial"/>
                          <a:cs typeface="Arial"/>
                          <a:sym typeface="Arial"/>
                        </a:rPr>
                        <a:t>Gripe</a:t>
                      </a:r>
                      <a:endParaRPr sz="1800" dirty="0">
                        <a:solidFill>
                          <a:srgbClr val="00953A"/>
                        </a:solidFill>
                      </a:endParaRPr>
                    </a:p>
                    <a:p>
                      <a:pPr marL="0" marR="0" lvl="0" indent="0" algn="l" rtl="0">
                        <a:lnSpc>
                          <a:spcPct val="100000"/>
                        </a:lnSpc>
                        <a:spcBef>
                          <a:spcPts val="0"/>
                        </a:spcBef>
                        <a:spcAft>
                          <a:spcPts val="0"/>
                        </a:spcAft>
                        <a:buClr>
                          <a:schemeClr val="dk1"/>
                        </a:buClr>
                        <a:buSzPts val="1600"/>
                        <a:buFont typeface="Times New Roman"/>
                        <a:buNone/>
                      </a:pPr>
                      <a:endParaRPr sz="16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600"/>
                        <a:buFont typeface="Times New Roman"/>
                        <a:buNone/>
                      </a:pPr>
                      <a:endParaRPr sz="16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600"/>
                        <a:buFont typeface="Times New Roman"/>
                        <a:buNone/>
                      </a:pPr>
                      <a:endParaRPr sz="16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600"/>
                        <a:buFont typeface="Times New Roman"/>
                        <a:buNone/>
                      </a:pPr>
                      <a:endParaRPr sz="16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600"/>
                        <a:buFont typeface="Times New Roman"/>
                        <a:buNone/>
                      </a:pPr>
                      <a:endParaRPr sz="16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600"/>
                        <a:buFont typeface="Times New Roman"/>
                        <a:buNone/>
                      </a:pPr>
                      <a:endParaRPr sz="16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600"/>
                        <a:buFont typeface="Times New Roman"/>
                        <a:buNone/>
                      </a:pPr>
                      <a:endParaRPr sz="16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600"/>
                        <a:buFont typeface="Times New Roman"/>
                        <a:buNone/>
                      </a:pPr>
                      <a:endParaRPr sz="16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600"/>
                        <a:buFont typeface="Times New Roman"/>
                        <a:buNone/>
                      </a:pPr>
                      <a:endParaRPr sz="1600" b="0" i="0" u="none" strike="noStrike" cap="none" dirty="0">
                        <a:solidFill>
                          <a:srgbClr val="000000"/>
                        </a:solidFill>
                        <a:latin typeface="Arial"/>
                        <a:ea typeface="Arial"/>
                        <a:cs typeface="Arial"/>
                        <a:sym typeface="Arial"/>
                      </a:endParaRPr>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799875">
                <a:tc vMerge="1">
                  <a:txBody>
                    <a:bodyPr/>
                    <a:lstStyle/>
                    <a:p>
                      <a:endParaRPr lang="en-US"/>
                    </a:p>
                  </a:txBody>
                  <a:tcPr/>
                </a:tc>
                <a:tc gridSpan="2">
                  <a:txBody>
                    <a:bodyPr/>
                    <a:lstStyle/>
                    <a:p>
                      <a:endParaRPr lang="en-US"/>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pPr marL="0" marR="0" lvl="0" indent="0" algn="ctr" rtl="0">
                        <a:spcBef>
                          <a:spcPts val="0"/>
                        </a:spcBef>
                        <a:spcAft>
                          <a:spcPts val="0"/>
                        </a:spcAft>
                        <a:buNone/>
                      </a:pPr>
                      <a:endParaRPr sz="1800" u="none" strike="noStrike" cap="none">
                        <a:latin typeface="Arial"/>
                        <a:ea typeface="Arial"/>
                        <a:cs typeface="Arial"/>
                        <a:sym typeface="Arial"/>
                      </a:endParaRPr>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600"/>
                        <a:buFont typeface="Times New Roman"/>
                        <a:buNone/>
                      </a:pPr>
                      <a:endParaRPr sz="1600" b="0" i="0" u="none" strike="noStrike" cap="none">
                        <a:solidFill>
                          <a:srgbClr val="000000"/>
                        </a:solidFill>
                        <a:latin typeface="Arial"/>
                        <a:ea typeface="Arial"/>
                        <a:cs typeface="Arial"/>
                        <a:sym typeface="Arial"/>
                      </a:endParaRPr>
                    </a:p>
                  </a:txBody>
                  <a:tcPr marL="91450" marR="91450" marT="45725" marB="45725">
                    <a:lnL w="12700" cap="flat" cmpd="sng" algn="ctr">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tcPr>
                </a:tc>
                <a:tc vMerge="1">
                  <a:txBody>
                    <a:bodyPr/>
                    <a:lstStyle/>
                    <a:p>
                      <a:endParaRPr lang="en-US"/>
                    </a:p>
                  </a:txBody>
                  <a:tcPr/>
                </a:tc>
                <a:extLst>
                  <a:ext uri="{0D108BD9-81ED-4DB2-BD59-A6C34878D82A}">
                    <a16:rowId xmlns:a16="http://schemas.microsoft.com/office/drawing/2014/main" val="10002"/>
                  </a:ext>
                </a:extLst>
              </a:tr>
              <a:tr h="595567">
                <a:tc vMerge="1">
                  <a:txBody>
                    <a:bodyPr/>
                    <a:lstStyle/>
                    <a:p>
                      <a:endParaRPr lang="en-US"/>
                    </a:p>
                  </a:txBody>
                  <a:tcPr/>
                </a:tc>
                <a:tc gridSpan="3">
                  <a:txBody>
                    <a:bodyPr/>
                    <a:lstStyle/>
                    <a:p>
                      <a:r>
                        <a:rPr lang="en-US" sz="1800" b="1" i="0" u="none" strike="noStrike" cap="none" dirty="0" err="1">
                          <a:solidFill>
                            <a:schemeClr val="tx1"/>
                          </a:solidFill>
                          <a:latin typeface="Arial"/>
                          <a:ea typeface="Arial"/>
                          <a:cs typeface="Arial"/>
                          <a:sym typeface="Arial"/>
                        </a:rPr>
                        <a:t>Doenças</a:t>
                      </a:r>
                      <a:r>
                        <a:rPr lang="en-US" sz="1800" b="1" i="0" u="none" strike="noStrike" cap="none" dirty="0">
                          <a:solidFill>
                            <a:schemeClr val="tx1"/>
                          </a:solidFill>
                          <a:latin typeface="Arial"/>
                          <a:ea typeface="Arial"/>
                          <a:cs typeface="Arial"/>
                          <a:sym typeface="Arial"/>
                        </a:rPr>
                        <a:t> </a:t>
                      </a:r>
                      <a:r>
                        <a:rPr lang="en-US" sz="1800" b="1" i="0" u="none" strike="noStrike" cap="none" dirty="0" err="1">
                          <a:solidFill>
                            <a:schemeClr val="tx1"/>
                          </a:solidFill>
                          <a:latin typeface="Arial"/>
                          <a:ea typeface="Arial"/>
                          <a:cs typeface="Arial"/>
                          <a:sym typeface="Arial"/>
                        </a:rPr>
                        <a:t>ou</a:t>
                      </a:r>
                      <a:r>
                        <a:rPr lang="en-US" sz="1800" b="1" i="0" u="none" strike="noStrike" cap="none" dirty="0">
                          <a:solidFill>
                            <a:schemeClr val="tx1"/>
                          </a:solidFill>
                          <a:latin typeface="Arial"/>
                          <a:ea typeface="Arial"/>
                          <a:cs typeface="Arial"/>
                          <a:sym typeface="Arial"/>
                        </a:rPr>
                        <a:t> </a:t>
                      </a:r>
                      <a:r>
                        <a:rPr lang="en-US" sz="1800" b="1" i="0" u="none" strike="noStrike" cap="none" dirty="0" err="1">
                          <a:solidFill>
                            <a:schemeClr val="tx1"/>
                          </a:solidFill>
                          <a:latin typeface="Arial"/>
                          <a:ea typeface="Arial"/>
                          <a:cs typeface="Arial"/>
                          <a:sym typeface="Arial"/>
                        </a:rPr>
                        <a:t>acontecimentos</a:t>
                      </a:r>
                      <a:r>
                        <a:rPr lang="en-US" sz="1800" b="1" i="0" u="none" strike="noStrike" cap="none" dirty="0">
                          <a:solidFill>
                            <a:schemeClr val="tx1"/>
                          </a:solidFill>
                          <a:latin typeface="Arial"/>
                          <a:ea typeface="Arial"/>
                          <a:cs typeface="Arial"/>
                          <a:sym typeface="Arial"/>
                        </a:rPr>
                        <a:t> de interesse </a:t>
                      </a:r>
                      <a:r>
                        <a:rPr lang="en-US" sz="1800" b="1" i="0" u="none" strike="noStrike" cap="none" dirty="0" err="1">
                          <a:solidFill>
                            <a:schemeClr val="tx1"/>
                          </a:solidFill>
                          <a:latin typeface="Arial"/>
                          <a:ea typeface="Arial"/>
                          <a:cs typeface="Arial"/>
                          <a:sym typeface="Arial"/>
                        </a:rPr>
                        <a:t>internacional</a:t>
                      </a:r>
                      <a:endParaRPr lang="en-US" dirty="0"/>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bg1">
                        <a:lumMod val="85000"/>
                      </a:schemeClr>
                    </a:solidFill>
                  </a:tcPr>
                </a:tc>
                <a:tc hMerge="1">
                  <a:txBody>
                    <a:bodyPr/>
                    <a:lstStyle/>
                    <a:p>
                      <a:pPr marL="0" marR="0" lvl="0" indent="0" algn="ctr" rtl="0">
                        <a:spcBef>
                          <a:spcPts val="0"/>
                        </a:spcBef>
                        <a:spcAft>
                          <a:spcPts val="0"/>
                        </a:spcAft>
                        <a:buNone/>
                      </a:pPr>
                      <a:r>
                        <a:rPr lang="en-US" sz="1800" b="1" i="0" u="none" strike="noStrike" cap="none">
                          <a:solidFill>
                            <a:schemeClr val="tx1"/>
                          </a:solidFill>
                          <a:latin typeface="Arial"/>
                          <a:ea typeface="Arial"/>
                          <a:cs typeface="Arial"/>
                          <a:sym typeface="Arial"/>
                        </a:rPr>
                        <a:t>Doenças ou acontecimentos de interesse internacional</a:t>
                      </a:r>
                      <a:endParaRPr sz="2000" u="none" strike="noStrike" cap="none">
                        <a:solidFill>
                          <a:schemeClr val="tx1"/>
                        </a:solidFill>
                        <a:latin typeface="Arial"/>
                        <a:ea typeface="Arial"/>
                        <a:cs typeface="Arial"/>
                        <a:sym typeface="Arial"/>
                      </a:endParaRPr>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bg1">
                        <a:lumMod val="85000"/>
                      </a:schemeClr>
                    </a:solidFill>
                  </a:tcPr>
                </a:tc>
                <a:tc hMerge="1">
                  <a:txBody>
                    <a:bodyPr/>
                    <a:lstStyle/>
                    <a:p>
                      <a:endParaRPr lang="en-US"/>
                    </a:p>
                  </a:txBody>
                  <a:tcPr>
                    <a:lnL w="12700" cap="flat" cmpd="sng" algn="ctr">
                      <a:solidFill>
                        <a:srgbClr val="000000"/>
                      </a:solidFill>
                      <a:prstDash val="solid"/>
                      <a:round/>
                      <a:headEnd type="none" w="sm" len="sm"/>
                      <a:tailEnd type="none" w="sm" len="sm"/>
                    </a:lnL>
                    <a:lnT w="12700" cap="flat" cmpd="sng" algn="ctr">
                      <a:solidFill>
                        <a:srgbClr val="000000"/>
                      </a:solidFill>
                      <a:prstDash val="solid"/>
                      <a:round/>
                      <a:headEnd type="none" w="sm" len="sm"/>
                      <a:tailEnd type="none" w="sm" len="sm"/>
                    </a:lnT>
                  </a:tcPr>
                </a:tc>
                <a:tc vMerge="1">
                  <a:txBody>
                    <a:bodyPr/>
                    <a:lstStyle/>
                    <a:p>
                      <a:endParaRPr lang="en-US"/>
                    </a:p>
                  </a:txBody>
                  <a:tcPr/>
                </a:tc>
                <a:extLst>
                  <a:ext uri="{0D108BD9-81ED-4DB2-BD59-A6C34878D82A}">
                    <a16:rowId xmlns:a16="http://schemas.microsoft.com/office/drawing/2014/main" val="10003"/>
                  </a:ext>
                </a:extLst>
              </a:tr>
              <a:tr h="340328">
                <a:tc vMerge="1">
                  <a:txBody>
                    <a:bodyPr/>
                    <a:lstStyle/>
                    <a:p>
                      <a:endParaRPr lang="en-US"/>
                    </a:p>
                  </a:txBody>
                  <a:tcPr/>
                </a:tc>
                <a:tc gridSpan="2">
                  <a:txBody>
                    <a:bodyPr/>
                    <a:lstStyle/>
                    <a:p>
                      <a:r>
                        <a:rPr lang="en-US" sz="1800" b="0" i="0" u="none" strike="noStrike" cap="none">
                          <a:solidFill>
                            <a:srgbClr val="000000"/>
                          </a:solidFill>
                          <a:latin typeface="Arial"/>
                          <a:ea typeface="Arial"/>
                          <a:cs typeface="Arial"/>
                          <a:sym typeface="Arial"/>
                        </a:rPr>
                        <a:t>Humano</a:t>
                      </a:r>
                      <a:endParaRPr lang="en-US"/>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pPr marL="0" marR="0" lvl="0" indent="0" algn="ctr" rtl="0">
                        <a:spcBef>
                          <a:spcPts val="0"/>
                        </a:spcBef>
                        <a:spcAft>
                          <a:spcPts val="0"/>
                        </a:spcAft>
                        <a:buNone/>
                      </a:pPr>
                      <a:r>
                        <a:rPr lang="en-US" sz="1800" b="0" i="0" u="none" strike="noStrike" cap="none">
                          <a:solidFill>
                            <a:srgbClr val="000000"/>
                          </a:solidFill>
                          <a:latin typeface="Arial"/>
                          <a:ea typeface="Arial"/>
                          <a:cs typeface="Arial"/>
                          <a:sym typeface="Arial"/>
                        </a:rPr>
                        <a:t>Humano</a:t>
                      </a:r>
                      <a:endParaRPr sz="2000" u="none" strike="noStrike" cap="none">
                        <a:latin typeface="Arial"/>
                        <a:ea typeface="Arial"/>
                        <a:cs typeface="Arial"/>
                        <a:sym typeface="Arial"/>
                      </a:endParaRPr>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800" b="0" i="0" u="none" strike="noStrike" cap="none">
                          <a:solidFill>
                            <a:srgbClr val="000000"/>
                          </a:solidFill>
                          <a:latin typeface="Arial"/>
                          <a:ea typeface="Arial"/>
                          <a:cs typeface="Arial"/>
                          <a:sym typeface="Arial"/>
                        </a:rPr>
                        <a:t>Animal</a:t>
                      </a:r>
                      <a:endParaRPr sz="2000"/>
                    </a:p>
                  </a:txBody>
                  <a:tcPr marL="91450" marR="91450" marT="45725" marB="45725">
                    <a:lnL w="12700" cap="flat" cmpd="sng" algn="ctr">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B w="12700" cap="flat" cmpd="sng" algn="ctr">
                      <a:solidFill>
                        <a:srgbClr val="000000"/>
                      </a:solidFill>
                      <a:prstDash val="solid"/>
                      <a:round/>
                      <a:headEnd type="none" w="sm" len="sm"/>
                      <a:tailEnd type="none" w="sm" len="sm"/>
                    </a:lnB>
                  </a:tcPr>
                </a:tc>
                <a:tc vMerge="1">
                  <a:txBody>
                    <a:bodyPr/>
                    <a:lstStyle/>
                    <a:p>
                      <a:endParaRPr lang="en-US"/>
                    </a:p>
                  </a:txBody>
                  <a:tcPr/>
                </a:tc>
                <a:extLst>
                  <a:ext uri="{0D108BD9-81ED-4DB2-BD59-A6C34878D82A}">
                    <a16:rowId xmlns:a16="http://schemas.microsoft.com/office/drawing/2014/main" val="10004"/>
                  </a:ext>
                </a:extLst>
              </a:tr>
              <a:tr h="656846">
                <a:tc vMerge="1">
                  <a:txBody>
                    <a:bodyPr/>
                    <a:lstStyle/>
                    <a:p>
                      <a:endParaRPr lang="en-US"/>
                    </a:p>
                  </a:txBody>
                  <a:tcPr/>
                </a:tc>
                <a:tc gridSpan="2">
                  <a:txBody>
                    <a:bodyPr/>
                    <a:lstStyle/>
                    <a:p>
                      <a:pPr marL="0" marR="0" lvl="0" indent="0" algn="l" rtl="0">
                        <a:spcBef>
                          <a:spcPts val="0"/>
                        </a:spcBef>
                        <a:spcAft>
                          <a:spcPts val="0"/>
                        </a:spcAft>
                        <a:buNone/>
                      </a:pPr>
                      <a:r>
                        <a:rPr lang="en-US" sz="1800" u="none" strike="noStrike" cap="none">
                          <a:solidFill>
                            <a:srgbClr val="00953A"/>
                          </a:solidFill>
                          <a:latin typeface="Arial"/>
                          <a:ea typeface="Arial"/>
                          <a:cs typeface="Arial"/>
                          <a:sym typeface="Arial"/>
                        </a:rPr>
                        <a:t>Gripe</a:t>
                      </a:r>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pPr marL="0" marR="0" lvl="0" indent="0" algn="l" rtl="0">
                        <a:spcBef>
                          <a:spcPts val="0"/>
                        </a:spcBef>
                        <a:spcAft>
                          <a:spcPts val="0"/>
                        </a:spcAft>
                        <a:buNone/>
                      </a:pPr>
                      <a:r>
                        <a:rPr lang="en-US" sz="1800" u="none" strike="noStrike" cap="none">
                          <a:solidFill>
                            <a:srgbClr val="00953A"/>
                          </a:solidFill>
                          <a:latin typeface="Arial"/>
                          <a:ea typeface="Arial"/>
                          <a:cs typeface="Arial"/>
                          <a:sym typeface="Arial"/>
                        </a:rPr>
                        <a:t>Gripe</a:t>
                      </a:r>
                    </a:p>
                    <a:p>
                      <a:pPr marL="0" marR="0" lvl="0" indent="0" algn="l" rtl="0">
                        <a:spcBef>
                          <a:spcPts val="0"/>
                        </a:spcBef>
                        <a:spcAft>
                          <a:spcPts val="0"/>
                        </a:spcAft>
                        <a:buNone/>
                      </a:pPr>
                      <a:endParaRPr sz="2000">
                        <a:solidFill>
                          <a:schemeClr val="tx1"/>
                        </a:solidFill>
                      </a:endParaRPr>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Arial"/>
                        <a:buNone/>
                      </a:pPr>
                      <a:r>
                        <a:rPr lang="en-US" sz="1800" b="0" i="0" u="none" strike="noStrike" cap="none" dirty="0">
                          <a:solidFill>
                            <a:srgbClr val="00953A"/>
                          </a:solidFill>
                          <a:latin typeface="Arial"/>
                          <a:ea typeface="Arial"/>
                          <a:cs typeface="Arial"/>
                          <a:sym typeface="Arial"/>
                        </a:rPr>
                        <a:t>Gripe</a:t>
                      </a:r>
                      <a:endParaRPr sz="2000" dirty="0">
                        <a:solidFill>
                          <a:srgbClr val="00953A"/>
                        </a:solidFill>
                      </a:endParaRPr>
                    </a:p>
                  </a:txBody>
                  <a:tcPr marL="91450" marR="91450" marT="45725" marB="45725">
                    <a:lnL w="12700" cap="flat" cmpd="sng" algn="ctr">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tcPr>
                </a:tc>
                <a:tc vMerge="1">
                  <a:txBody>
                    <a:bodyPr/>
                    <a:lstStyle/>
                    <a:p>
                      <a:endParaRPr lang="en-US"/>
                    </a:p>
                  </a:txBody>
                  <a:tcPr/>
                </a:tc>
                <a:extLst>
                  <a:ext uri="{0D108BD9-81ED-4DB2-BD59-A6C34878D82A}">
                    <a16:rowId xmlns:a16="http://schemas.microsoft.com/office/drawing/2014/main" val="10005"/>
                  </a:ext>
                </a:extLst>
              </a:tr>
              <a:tr h="0">
                <a:tc gridSpan="5">
                  <a:txBody>
                    <a:bodyPr/>
                    <a:lstStyle/>
                    <a:p>
                      <a:pPr marL="0" marR="0" lvl="0" indent="0" algn="l" rtl="0">
                        <a:lnSpc>
                          <a:spcPct val="100000"/>
                        </a:lnSpc>
                        <a:spcBef>
                          <a:spcPts val="0"/>
                        </a:spcBef>
                        <a:spcAft>
                          <a:spcPts val="0"/>
                        </a:spcAft>
                        <a:buClr>
                          <a:schemeClr val="dk1"/>
                        </a:buClr>
                        <a:buSzPts val="200"/>
                        <a:buFont typeface="Times New Roman"/>
                        <a:buNone/>
                      </a:pPr>
                      <a:endParaRPr sz="200" b="1" i="0" u="none" strike="noStrike" cap="none">
                        <a:solidFill>
                          <a:schemeClr val="accent5"/>
                        </a:solidFill>
                        <a:latin typeface="Arial"/>
                        <a:ea typeface="Arial"/>
                        <a:cs typeface="Arial"/>
                        <a:sym typeface="Arial"/>
                      </a:endParaRPr>
                    </a:p>
                  </a:txBody>
                  <a:tcPr marL="91450" marR="91450" marT="45725" marB="45725">
                    <a:lnL w="12700" cap="flat" cmpd="sng">
                      <a:solidFill>
                        <a:srgbClr val="000000"/>
                      </a:solidFill>
                      <a:prstDash val="solid"/>
                      <a:round/>
                      <a:headEnd type="none" w="sm" len="sm"/>
                      <a:tailEnd type="none" w="sm" len="sm"/>
                    </a:lnL>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595959"/>
                    </a:solidFill>
                  </a:tcPr>
                </a:tc>
                <a:tc hMerge="1">
                  <a:txBody>
                    <a:bodyPr/>
                    <a:lstStyle/>
                    <a:p>
                      <a:endParaRPr lang="en-US"/>
                    </a:p>
                  </a:txBody>
                  <a:tcPr/>
                </a:tc>
                <a:tc hMerge="1">
                  <a:txBody>
                    <a:bodyPr/>
                    <a:lstStyle/>
                    <a:p>
                      <a:endParaRPr lang="en-US"/>
                    </a:p>
                  </a:txBody>
                  <a:tcPr/>
                </a:tc>
                <a:tc hMerge="1">
                  <a:txBody>
                    <a:bodyPr/>
                    <a:lstStyle/>
                    <a:p>
                      <a:endParaRPr lang="en-US"/>
                    </a:p>
                  </a:txBody>
                  <a:tcPr>
                    <a:lnT w="12700" cap="flat" cmpd="sng" algn="ctr">
                      <a:solidFill>
                        <a:srgbClr val="000000"/>
                      </a:solidFill>
                      <a:prstDash val="solid"/>
                      <a:round/>
                      <a:headEnd type="none" w="sm" len="sm"/>
                      <a:tailEnd type="none" w="sm" len="sm"/>
                    </a:lnT>
                  </a:tcPr>
                </a:tc>
                <a:tc hMerge="1">
                  <a:txBody>
                    <a:bodyPr/>
                    <a:lstStyle/>
                    <a:p>
                      <a:endParaRPr lang="en-US"/>
                    </a:p>
                  </a:txBody>
                  <a:tcPr/>
                </a:tc>
                <a:extLst>
                  <a:ext uri="{0D108BD9-81ED-4DB2-BD59-A6C34878D82A}">
                    <a16:rowId xmlns:a16="http://schemas.microsoft.com/office/drawing/2014/main" val="10006"/>
                  </a:ext>
                </a:extLst>
              </a:tr>
              <a:tr h="541215">
                <a:tc gridSpan="2">
                  <a:txBody>
                    <a:bodyPr/>
                    <a:lstStyle/>
                    <a:p>
                      <a:pPr marL="0" marR="0" lvl="0" indent="0" algn="l" rtl="0">
                        <a:lnSpc>
                          <a:spcPct val="100000"/>
                        </a:lnSpc>
                        <a:spcBef>
                          <a:spcPts val="0"/>
                        </a:spcBef>
                        <a:spcAft>
                          <a:spcPts val="0"/>
                        </a:spcAft>
                        <a:buClr>
                          <a:schemeClr val="accent5"/>
                        </a:buClr>
                        <a:buSzPts val="1500"/>
                        <a:buFont typeface="Arial"/>
                        <a:buNone/>
                      </a:pPr>
                      <a:r>
                        <a:rPr lang="en-US" sz="1800" b="1" i="0" u="none" strike="noStrike" cap="none">
                          <a:solidFill>
                            <a:schemeClr val="tx1"/>
                          </a:solidFill>
                          <a:latin typeface="Arial"/>
                          <a:ea typeface="Arial"/>
                          <a:cs typeface="Arial"/>
                          <a:sym typeface="Arial"/>
                        </a:rPr>
                        <a:t>Outras doenças/condições notificáveis de importância para a saúde pública</a:t>
                      </a:r>
                      <a:endParaRPr sz="2400">
                        <a:solidFill>
                          <a:schemeClr val="tx1"/>
                        </a:solidFill>
                      </a:endParaRPr>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bg1">
                        <a:lumMod val="85000"/>
                      </a:schemeClr>
                    </a:solidFill>
                  </a:tcPr>
                </a:tc>
                <a:tc hMerge="1">
                  <a:txBody>
                    <a:bodyPr/>
                    <a:lstStyle/>
                    <a:p>
                      <a:pPr marL="0" marR="0" lvl="0" indent="0" algn="l" rtl="0">
                        <a:lnSpc>
                          <a:spcPct val="100000"/>
                        </a:lnSpc>
                        <a:spcBef>
                          <a:spcPts val="0"/>
                        </a:spcBef>
                        <a:spcAft>
                          <a:spcPts val="0"/>
                        </a:spcAft>
                        <a:buClr>
                          <a:schemeClr val="accent5"/>
                        </a:buClr>
                        <a:buSzPts val="1500"/>
                        <a:buFont typeface="Arial"/>
                        <a:buNone/>
                      </a:pPr>
                      <a:endParaRPr sz="2400">
                        <a:solidFill>
                          <a:schemeClr val="tx1"/>
                        </a:solidFill>
                      </a:endParaRPr>
                    </a:p>
                  </a:txBody>
                  <a:tcPr marL="91450" marR="91450" marT="45725" marB="45725">
                    <a:lnL w="12700" cap="flat" cmpd="sng" algn="ctr">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bg1">
                        <a:lumMod val="85000"/>
                      </a:schemeClr>
                    </a:solidFill>
                  </a:tcPr>
                </a:tc>
                <a:tc gridSpan="3">
                  <a:txBody>
                    <a:bodyPr/>
                    <a:lstStyle/>
                    <a:p>
                      <a:pPr marL="0" marR="0" lvl="0" indent="0" algn="l" rtl="0">
                        <a:lnSpc>
                          <a:spcPct val="100000"/>
                        </a:lnSpc>
                        <a:spcBef>
                          <a:spcPts val="0"/>
                        </a:spcBef>
                        <a:spcAft>
                          <a:spcPts val="0"/>
                        </a:spcAft>
                        <a:buClr>
                          <a:schemeClr val="dk1"/>
                        </a:buClr>
                        <a:buSzPts val="1600"/>
                        <a:buFont typeface="Times New Roman"/>
                        <a:buNone/>
                      </a:pPr>
                      <a:endParaRPr sz="1600" b="1" i="0" u="none" strike="noStrike" cap="none" dirty="0">
                        <a:solidFill>
                          <a:schemeClr val="accent5"/>
                        </a:solidFill>
                        <a:latin typeface="Arial"/>
                        <a:ea typeface="Arial"/>
                        <a:cs typeface="Arial"/>
                        <a:sym typeface="Arial"/>
                      </a:endParaRPr>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en-US"/>
                    </a:p>
                  </a:txBody>
                  <a:tcPr>
                    <a:lnL w="12700" cap="flat" cmpd="sng" algn="ctr">
                      <a:solidFill>
                        <a:srgbClr val="000000"/>
                      </a:solidFill>
                      <a:prstDash val="solid"/>
                      <a:round/>
                      <a:headEnd type="none" w="sm" len="sm"/>
                      <a:tailEnd type="none" w="sm" len="sm"/>
                    </a:lnL>
                  </a:tcPr>
                </a:tc>
                <a:tc hMerge="1">
                  <a:txBody>
                    <a:bodyPr/>
                    <a:lstStyle/>
                    <a:p>
                      <a:endParaRPr lang="en-US"/>
                    </a:p>
                  </a:txBody>
                  <a:tcPr/>
                </a:tc>
                <a:extLst>
                  <a:ext uri="{0D108BD9-81ED-4DB2-BD59-A6C34878D82A}">
                    <a16:rowId xmlns:a16="http://schemas.microsoft.com/office/drawing/2014/main" val="10007"/>
                  </a:ext>
                </a:extLst>
              </a:tr>
            </a:tbl>
          </a:graphicData>
        </a:graphic>
      </p:graphicFrame>
      <p:sp>
        <p:nvSpPr>
          <p:cNvPr id="5" name="Title 1">
            <a:extLst>
              <a:ext uri="{FF2B5EF4-FFF2-40B4-BE49-F238E27FC236}">
                <a16:creationId xmlns:a16="http://schemas.microsoft.com/office/drawing/2014/main" id="{1A2E61DE-35F9-B7B8-3120-8F1DCEED6E93}"/>
              </a:ext>
            </a:extLst>
          </p:cNvPr>
          <p:cNvSpPr txBox="1">
            <a:spLocks/>
          </p:cNvSpPr>
          <p:nvPr/>
        </p:nvSpPr>
        <p:spPr>
          <a:xfrm>
            <a:off x="776292" y="38651"/>
            <a:ext cx="9752215" cy="1202322"/>
          </a:xfrm>
          <a:prstGeom prst="rect">
            <a:avLst/>
          </a:prstGeom>
          <a:solidFill>
            <a:schemeClr val="bg1"/>
          </a:solid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err="1"/>
              <a:t>Comparação</a:t>
            </a:r>
            <a:r>
              <a:rPr lang="en-US" dirty="0"/>
              <a:t> das </a:t>
            </a:r>
            <a:r>
              <a:rPr lang="en-US" dirty="0" err="1"/>
              <a:t>doenças</a:t>
            </a:r>
            <a:r>
              <a:rPr lang="en-US" dirty="0"/>
              <a:t> </a:t>
            </a:r>
            <a:r>
              <a:rPr lang="en-US" dirty="0" err="1"/>
              <a:t>notificáveis</a:t>
            </a:r>
            <a:r>
              <a:rPr lang="en-US" dirty="0"/>
              <a:t> </a:t>
            </a:r>
            <a:r>
              <a:rPr lang="en-US" dirty="0" err="1"/>
              <a:t>em</a:t>
            </a:r>
            <a:r>
              <a:rPr lang="en-US" dirty="0"/>
              <a:t> </a:t>
            </a:r>
            <a:r>
              <a:rPr lang="en-US" dirty="0" err="1"/>
              <a:t>seres</a:t>
            </a:r>
            <a:r>
              <a:rPr lang="en-US" dirty="0"/>
              <a:t> </a:t>
            </a:r>
            <a:r>
              <a:rPr lang="en-US" dirty="0" err="1"/>
              <a:t>humanos</a:t>
            </a:r>
            <a:r>
              <a:rPr lang="en-US" dirty="0"/>
              <a:t> e </a:t>
            </a:r>
            <a:r>
              <a:rPr lang="en-US" dirty="0" err="1"/>
              <a:t>animais</a:t>
            </a:r>
            <a:r>
              <a:rPr lang="en-US" dirty="0"/>
              <a:t> (2/2)</a:t>
            </a:r>
          </a:p>
        </p:txBody>
      </p:sp>
    </p:spTree>
    <p:extLst>
      <p:ext uri="{BB962C8B-B14F-4D97-AF65-F5344CB8AC3E}">
        <p14:creationId xmlns:p14="http://schemas.microsoft.com/office/powerpoint/2010/main" val="3998534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5307BD-F97F-7566-A25E-6A87DA87FACB}"/>
              </a:ext>
            </a:extLst>
          </p:cNvPr>
          <p:cNvSpPr>
            <a:spLocks noGrp="1"/>
          </p:cNvSpPr>
          <p:nvPr>
            <p:ph type="title"/>
          </p:nvPr>
        </p:nvSpPr>
        <p:spPr/>
        <p:txBody>
          <a:bodyPr/>
          <a:lstStyle/>
          <a:p>
            <a:r>
              <a:rPr lang="en-US" dirty="0"/>
              <a:t>Coleta de dados </a:t>
            </a:r>
            <a:r>
              <a:rPr lang="en-US" dirty="0" err="1"/>
              <a:t>passiva</a:t>
            </a:r>
            <a:r>
              <a:rPr lang="en-US" dirty="0"/>
              <a:t> e </a:t>
            </a:r>
            <a:r>
              <a:rPr lang="en-US" dirty="0" err="1"/>
              <a:t>ativa</a:t>
            </a:r>
            <a:endParaRPr lang="en-US" dirty="0"/>
          </a:p>
        </p:txBody>
      </p:sp>
      <p:sp>
        <p:nvSpPr>
          <p:cNvPr id="19" name="Text Placeholder 18">
            <a:extLst>
              <a:ext uri="{FF2B5EF4-FFF2-40B4-BE49-F238E27FC236}">
                <a16:creationId xmlns:a16="http://schemas.microsoft.com/office/drawing/2014/main" id="{73E82903-A116-EAFB-1CD7-718EEF52787F}"/>
              </a:ext>
            </a:extLst>
          </p:cNvPr>
          <p:cNvSpPr>
            <a:spLocks noGrp="1"/>
          </p:cNvSpPr>
          <p:nvPr>
            <p:ph type="body" idx="1"/>
          </p:nvPr>
        </p:nvSpPr>
        <p:spPr>
          <a:xfrm>
            <a:off x="838201" y="1473345"/>
            <a:ext cx="4457700" cy="521710"/>
          </a:xfrm>
        </p:spPr>
        <p:txBody>
          <a:bodyPr/>
          <a:lstStyle/>
          <a:p>
            <a:pPr algn="ctr"/>
            <a:r>
              <a:rPr lang="en-US" sz="3200" dirty="0" err="1">
                <a:solidFill>
                  <a:srgbClr val="00953A"/>
                </a:solidFill>
              </a:rPr>
              <a:t>Passiva</a:t>
            </a:r>
            <a:endParaRPr lang="en-US" sz="3200" dirty="0">
              <a:solidFill>
                <a:srgbClr val="00953A"/>
              </a:solidFill>
            </a:endParaRPr>
          </a:p>
        </p:txBody>
      </p:sp>
      <p:sp>
        <p:nvSpPr>
          <p:cNvPr id="20" name="Content Placeholder 19">
            <a:extLst>
              <a:ext uri="{FF2B5EF4-FFF2-40B4-BE49-F238E27FC236}">
                <a16:creationId xmlns:a16="http://schemas.microsoft.com/office/drawing/2014/main" id="{3B89DB5F-5721-5E2B-B5E8-342B66DF85B7}"/>
              </a:ext>
            </a:extLst>
          </p:cNvPr>
          <p:cNvSpPr>
            <a:spLocks noGrp="1"/>
          </p:cNvSpPr>
          <p:nvPr>
            <p:ph sz="half" idx="2"/>
          </p:nvPr>
        </p:nvSpPr>
        <p:spPr/>
        <p:txBody>
          <a:bodyPr/>
          <a:lstStyle/>
          <a:p>
            <a:r>
              <a:rPr lang="en-US" dirty="0"/>
              <a:t>Mais </a:t>
            </a:r>
            <a:r>
              <a:rPr lang="en-US" dirty="0" err="1"/>
              <a:t>comum</a:t>
            </a:r>
            <a:endParaRPr lang="en-US" dirty="0"/>
          </a:p>
          <a:p>
            <a:r>
              <a:rPr lang="en-US" dirty="0" err="1"/>
              <a:t>Confia</a:t>
            </a:r>
            <a:r>
              <a:rPr lang="en-US" dirty="0"/>
              <a:t> </a:t>
            </a:r>
            <a:r>
              <a:rPr lang="en-US" dirty="0" err="1"/>
              <a:t>em</a:t>
            </a:r>
            <a:r>
              <a:rPr lang="en-US" dirty="0"/>
              <a:t> outros </a:t>
            </a:r>
            <a:br>
              <a:rPr lang="en-US" dirty="0"/>
            </a:br>
            <a:r>
              <a:rPr lang="en-US" dirty="0"/>
              <a:t>para </a:t>
            </a:r>
            <a:r>
              <a:rPr lang="en-US" dirty="0" err="1"/>
              <a:t>informar</a:t>
            </a:r>
            <a:endParaRPr lang="en-US" dirty="0"/>
          </a:p>
          <a:p>
            <a:r>
              <a:rPr lang="en-US" dirty="0"/>
              <a:t>O </a:t>
            </a:r>
            <a:r>
              <a:rPr lang="en-US" dirty="0" err="1"/>
              <a:t>prestador</a:t>
            </a:r>
            <a:r>
              <a:rPr lang="en-US" dirty="0"/>
              <a:t> de </a:t>
            </a:r>
            <a:r>
              <a:rPr lang="en-US" dirty="0" err="1"/>
              <a:t>cuidados</a:t>
            </a:r>
            <a:r>
              <a:rPr lang="en-US" dirty="0"/>
              <a:t> de saúde </a:t>
            </a:r>
            <a:r>
              <a:rPr lang="en-US" dirty="0" err="1"/>
              <a:t>ou</a:t>
            </a:r>
            <a:r>
              <a:rPr lang="en-US" dirty="0"/>
              <a:t> o </a:t>
            </a:r>
            <a:r>
              <a:rPr lang="en-US" dirty="0" err="1"/>
              <a:t>veterinário</a:t>
            </a:r>
            <a:r>
              <a:rPr lang="en-US" dirty="0"/>
              <a:t> </a:t>
            </a:r>
            <a:r>
              <a:rPr lang="en-US" dirty="0" err="1"/>
              <a:t>inicia</a:t>
            </a:r>
            <a:endParaRPr lang="en-US" dirty="0"/>
          </a:p>
          <a:p>
            <a:r>
              <a:rPr lang="en-US" dirty="0" err="1"/>
              <a:t>Normalmente</a:t>
            </a:r>
            <a:r>
              <a:rPr lang="en-US" dirty="0"/>
              <a:t> </a:t>
            </a:r>
            <a:r>
              <a:rPr lang="en-US" dirty="0" err="1"/>
              <a:t>adequado</a:t>
            </a:r>
            <a:r>
              <a:rPr lang="en-US" dirty="0"/>
              <a:t> para </a:t>
            </a:r>
            <a:r>
              <a:rPr lang="en-US" dirty="0" err="1"/>
              <a:t>monitorar</a:t>
            </a:r>
            <a:r>
              <a:rPr lang="en-US" dirty="0"/>
              <a:t> as </a:t>
            </a:r>
            <a:r>
              <a:rPr lang="en-US" dirty="0" err="1"/>
              <a:t>tendências</a:t>
            </a:r>
            <a:r>
              <a:rPr lang="en-US" dirty="0"/>
              <a:t> </a:t>
            </a:r>
            <a:r>
              <a:rPr lang="en-US" dirty="0" err="1"/>
              <a:t>em</a:t>
            </a:r>
            <a:r>
              <a:rPr lang="en-US" dirty="0"/>
              <a:t> </a:t>
            </a:r>
            <a:r>
              <a:rPr lang="en-US" dirty="0" err="1"/>
              <a:t>termos</a:t>
            </a:r>
            <a:r>
              <a:rPr lang="en-US" dirty="0"/>
              <a:t> de </a:t>
            </a:r>
            <a:r>
              <a:rPr lang="en-US" dirty="0" err="1"/>
              <a:t>pessoa</a:t>
            </a:r>
            <a:r>
              <a:rPr lang="en-US" dirty="0"/>
              <a:t>, local </a:t>
            </a:r>
            <a:br>
              <a:rPr lang="en-US" dirty="0"/>
            </a:br>
            <a:r>
              <a:rPr lang="en-US" dirty="0"/>
              <a:t>e tempo</a:t>
            </a:r>
          </a:p>
          <a:p>
            <a:endParaRPr lang="en-US" dirty="0"/>
          </a:p>
          <a:p>
            <a:endParaRPr lang="en-US" dirty="0"/>
          </a:p>
        </p:txBody>
      </p:sp>
      <p:sp>
        <p:nvSpPr>
          <p:cNvPr id="21" name="Text Placeholder 20">
            <a:extLst>
              <a:ext uri="{FF2B5EF4-FFF2-40B4-BE49-F238E27FC236}">
                <a16:creationId xmlns:a16="http://schemas.microsoft.com/office/drawing/2014/main" id="{F1631115-37CB-99B2-FD8E-A2A67E417D5A}"/>
              </a:ext>
            </a:extLst>
          </p:cNvPr>
          <p:cNvSpPr>
            <a:spLocks noGrp="1"/>
          </p:cNvSpPr>
          <p:nvPr>
            <p:ph type="body" sz="quarter" idx="3"/>
          </p:nvPr>
        </p:nvSpPr>
        <p:spPr/>
        <p:txBody>
          <a:bodyPr/>
          <a:lstStyle/>
          <a:p>
            <a:pPr algn="ctr"/>
            <a:r>
              <a:rPr lang="en-US" sz="3200" dirty="0">
                <a:solidFill>
                  <a:srgbClr val="00953A"/>
                </a:solidFill>
              </a:rPr>
              <a:t>Ativa</a:t>
            </a:r>
          </a:p>
        </p:txBody>
      </p:sp>
      <p:sp>
        <p:nvSpPr>
          <p:cNvPr id="22" name="Content Placeholder 21">
            <a:extLst>
              <a:ext uri="{FF2B5EF4-FFF2-40B4-BE49-F238E27FC236}">
                <a16:creationId xmlns:a16="http://schemas.microsoft.com/office/drawing/2014/main" id="{B4191946-9DE7-FF4E-33D1-436AF2BB246D}"/>
              </a:ext>
            </a:extLst>
          </p:cNvPr>
          <p:cNvSpPr>
            <a:spLocks noGrp="1"/>
          </p:cNvSpPr>
          <p:nvPr>
            <p:ph sz="half" idx="13"/>
          </p:nvPr>
        </p:nvSpPr>
        <p:spPr/>
        <p:txBody>
          <a:bodyPr/>
          <a:lstStyle/>
          <a:p>
            <a:r>
              <a:rPr lang="en-US" dirty="0" err="1"/>
              <a:t>Requer</a:t>
            </a:r>
            <a:r>
              <a:rPr lang="en-US" dirty="0"/>
              <a:t> </a:t>
            </a:r>
            <a:r>
              <a:rPr lang="en-US" dirty="0" err="1"/>
              <a:t>uma</a:t>
            </a:r>
            <a:r>
              <a:rPr lang="en-US" dirty="0"/>
              <a:t> </a:t>
            </a:r>
            <a:r>
              <a:rPr lang="en-US" dirty="0" err="1"/>
              <a:t>ação</a:t>
            </a:r>
            <a:r>
              <a:rPr lang="en-US" dirty="0"/>
              <a:t> </a:t>
            </a:r>
            <a:r>
              <a:rPr lang="en-US" dirty="0" err="1"/>
              <a:t>proativa</a:t>
            </a:r>
            <a:endParaRPr lang="en-US" dirty="0"/>
          </a:p>
          <a:p>
            <a:r>
              <a:rPr lang="en-US" dirty="0"/>
              <a:t>A </a:t>
            </a:r>
            <a:r>
              <a:rPr lang="en-US" dirty="0" err="1"/>
              <a:t>agência</a:t>
            </a:r>
            <a:r>
              <a:rPr lang="en-US" dirty="0"/>
              <a:t> de saúde </a:t>
            </a:r>
            <a:r>
              <a:rPr lang="en-US" dirty="0" err="1"/>
              <a:t>procura</a:t>
            </a:r>
            <a:r>
              <a:rPr lang="en-US" dirty="0"/>
              <a:t> </a:t>
            </a:r>
            <a:r>
              <a:rPr lang="en-US" dirty="0" err="1"/>
              <a:t>obter</a:t>
            </a:r>
            <a:r>
              <a:rPr lang="en-US" dirty="0"/>
              <a:t> </a:t>
            </a:r>
            <a:r>
              <a:rPr lang="en-US" dirty="0" err="1"/>
              <a:t>informações</a:t>
            </a:r>
            <a:r>
              <a:rPr lang="en-US" dirty="0"/>
              <a:t> junto dos </a:t>
            </a:r>
            <a:br>
              <a:rPr lang="en-US" dirty="0"/>
            </a:br>
            <a:r>
              <a:rPr lang="en-US" dirty="0" err="1"/>
              <a:t>prestadores</a:t>
            </a:r>
            <a:r>
              <a:rPr lang="en-US" dirty="0"/>
              <a:t> de </a:t>
            </a:r>
            <a:r>
              <a:rPr lang="en-US" dirty="0" err="1"/>
              <a:t>cuidados</a:t>
            </a:r>
            <a:r>
              <a:rPr lang="en-US" dirty="0"/>
              <a:t> </a:t>
            </a:r>
            <a:br>
              <a:rPr lang="en-US" dirty="0"/>
            </a:br>
            <a:r>
              <a:rPr lang="en-US" dirty="0"/>
              <a:t>de saúde</a:t>
            </a:r>
          </a:p>
          <a:p>
            <a:r>
              <a:rPr lang="en-US" dirty="0" err="1"/>
              <a:t>Normalmente</a:t>
            </a:r>
            <a:r>
              <a:rPr lang="en-US" dirty="0"/>
              <a:t> </a:t>
            </a:r>
            <a:r>
              <a:rPr lang="en-US" dirty="0" err="1"/>
              <a:t>reservado</a:t>
            </a:r>
            <a:r>
              <a:rPr lang="en-US" dirty="0"/>
              <a:t> para:</a:t>
            </a:r>
          </a:p>
          <a:p>
            <a:pPr lvl="1"/>
            <a:r>
              <a:rPr lang="en-US" dirty="0" err="1"/>
              <a:t>Surtos</a:t>
            </a:r>
            <a:endParaRPr lang="en-US" dirty="0"/>
          </a:p>
          <a:p>
            <a:pPr lvl="1"/>
            <a:r>
              <a:rPr lang="en-US" dirty="0"/>
              <a:t>Doenças de interesse especial</a:t>
            </a:r>
          </a:p>
          <a:p>
            <a:pPr lvl="1"/>
            <a:r>
              <a:rPr lang="en-US" dirty="0"/>
              <a:t>Doenças </a:t>
            </a:r>
            <a:r>
              <a:rPr lang="en-US" dirty="0" err="1"/>
              <a:t>visadas</a:t>
            </a:r>
            <a:r>
              <a:rPr lang="en-US" dirty="0"/>
              <a:t> para </a:t>
            </a:r>
            <a:r>
              <a:rPr lang="en-US" dirty="0" err="1"/>
              <a:t>eliminação</a:t>
            </a:r>
            <a:r>
              <a:rPr lang="en-US" dirty="0"/>
              <a:t> </a:t>
            </a:r>
            <a:r>
              <a:rPr lang="en-US" dirty="0" err="1"/>
              <a:t>ou</a:t>
            </a:r>
            <a:r>
              <a:rPr lang="en-US" dirty="0"/>
              <a:t> </a:t>
            </a:r>
            <a:r>
              <a:rPr lang="en-US" dirty="0" err="1"/>
              <a:t>erradicação</a:t>
            </a:r>
            <a:endParaRPr lang="en-US" dirty="0"/>
          </a:p>
          <a:p>
            <a:endParaRPr lang="en-US" dirty="0"/>
          </a:p>
          <a:p>
            <a:endParaRPr lang="en-US" dirty="0"/>
          </a:p>
        </p:txBody>
      </p:sp>
    </p:spTree>
    <p:extLst>
      <p:ext uri="{BB962C8B-B14F-4D97-AF65-F5344CB8AC3E}">
        <p14:creationId xmlns:p14="http://schemas.microsoft.com/office/powerpoint/2010/main" val="895457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4B195608-FC53-0C2B-6CAB-3DF3502874FE}"/>
              </a:ext>
            </a:extLst>
          </p:cNvPr>
          <p:cNvSpPr>
            <a:spLocks noGrp="1"/>
          </p:cNvSpPr>
          <p:nvPr>
            <p:ph sz="half" idx="2"/>
          </p:nvPr>
        </p:nvSpPr>
        <p:spPr>
          <a:xfrm>
            <a:off x="838200" y="1478857"/>
            <a:ext cx="4400227" cy="4639309"/>
          </a:xfrm>
        </p:spPr>
        <p:txBody>
          <a:bodyPr/>
          <a:lstStyle/>
          <a:p>
            <a:pPr marL="0" indent="0">
              <a:buNone/>
            </a:pPr>
            <a:r>
              <a:rPr lang="en-US" b="1" dirty="0" err="1">
                <a:solidFill>
                  <a:srgbClr val="00953A"/>
                </a:solidFill>
              </a:rPr>
              <a:t>Agregado</a:t>
            </a:r>
            <a:endParaRPr lang="en-US" b="1" dirty="0">
              <a:solidFill>
                <a:srgbClr val="00953A"/>
              </a:solidFill>
            </a:endParaRPr>
          </a:p>
          <a:p>
            <a:pPr lvl="1"/>
            <a:r>
              <a:rPr lang="en-US" dirty="0" err="1"/>
              <a:t>Número</a:t>
            </a:r>
            <a:r>
              <a:rPr lang="en-US" dirty="0"/>
              <a:t> de </a:t>
            </a:r>
            <a:r>
              <a:rPr lang="en-US" dirty="0" err="1"/>
              <a:t>casos</a:t>
            </a:r>
            <a:endParaRPr lang="en-US" dirty="0"/>
          </a:p>
          <a:p>
            <a:pPr lvl="1"/>
            <a:r>
              <a:rPr lang="en-US" dirty="0" err="1"/>
              <a:t>Idade</a:t>
            </a:r>
            <a:r>
              <a:rPr lang="en-US" dirty="0"/>
              <a:t>, </a:t>
            </a:r>
            <a:r>
              <a:rPr lang="en-US" dirty="0" err="1"/>
              <a:t>gênero</a:t>
            </a:r>
            <a:endParaRPr lang="en-US" dirty="0"/>
          </a:p>
          <a:p>
            <a:pPr lvl="1"/>
            <a:r>
              <a:rPr lang="en-US" dirty="0" err="1"/>
              <a:t>Semanal</a:t>
            </a:r>
            <a:r>
              <a:rPr lang="en-US" dirty="0"/>
              <a:t> </a:t>
            </a:r>
            <a:r>
              <a:rPr lang="en-US" dirty="0" err="1"/>
              <a:t>ou</a:t>
            </a:r>
            <a:r>
              <a:rPr lang="en-US" dirty="0"/>
              <a:t> mensal</a:t>
            </a:r>
          </a:p>
          <a:p>
            <a:pPr lvl="1"/>
            <a:r>
              <a:rPr lang="en-US" dirty="0"/>
              <a:t>Manada, </a:t>
            </a:r>
            <a:r>
              <a:rPr lang="en-US" dirty="0" err="1"/>
              <a:t>rebanho</a:t>
            </a:r>
            <a:r>
              <a:rPr lang="en-US" dirty="0"/>
              <a:t> </a:t>
            </a:r>
            <a:br>
              <a:rPr lang="en-US" dirty="0"/>
            </a:br>
            <a:r>
              <a:rPr lang="en-US" dirty="0" err="1"/>
              <a:t>ou</a:t>
            </a:r>
            <a:r>
              <a:rPr lang="en-US" dirty="0"/>
              <a:t> </a:t>
            </a:r>
            <a:r>
              <a:rPr lang="en-US" dirty="0" err="1"/>
              <a:t>espécie</a:t>
            </a:r>
            <a:endParaRPr lang="en-US" dirty="0"/>
          </a:p>
        </p:txBody>
      </p:sp>
      <p:sp>
        <p:nvSpPr>
          <p:cNvPr id="2" name="Title 1">
            <a:extLst>
              <a:ext uri="{FF2B5EF4-FFF2-40B4-BE49-F238E27FC236}">
                <a16:creationId xmlns:a16="http://schemas.microsoft.com/office/drawing/2014/main" id="{74D9FEC8-0953-66C6-4FE3-78137FC2D69F}"/>
              </a:ext>
            </a:extLst>
          </p:cNvPr>
          <p:cNvSpPr>
            <a:spLocks noGrp="1"/>
          </p:cNvSpPr>
          <p:nvPr>
            <p:ph type="title"/>
          </p:nvPr>
        </p:nvSpPr>
        <p:spPr>
          <a:xfrm>
            <a:off x="773126" y="47110"/>
            <a:ext cx="11150600" cy="1114778"/>
          </a:xfrm>
        </p:spPr>
        <p:txBody>
          <a:bodyPr/>
          <a:lstStyle/>
          <a:p>
            <a:r>
              <a:rPr lang="en-US" dirty="0" err="1"/>
              <a:t>Relatórios</a:t>
            </a:r>
            <a:r>
              <a:rPr lang="en-US" dirty="0"/>
              <a:t> </a:t>
            </a:r>
            <a:r>
              <a:rPr lang="en-US" dirty="0" err="1"/>
              <a:t>agregados</a:t>
            </a:r>
            <a:r>
              <a:rPr lang="en-US" dirty="0"/>
              <a:t> vs. </a:t>
            </a:r>
            <a:r>
              <a:rPr lang="en-US" dirty="0" err="1"/>
              <a:t>relatórios</a:t>
            </a:r>
            <a:r>
              <a:rPr lang="en-US" dirty="0"/>
              <a:t> </a:t>
            </a:r>
            <a:r>
              <a:rPr lang="en-US" dirty="0" err="1"/>
              <a:t>baseados</a:t>
            </a:r>
            <a:r>
              <a:rPr lang="en-US" dirty="0"/>
              <a:t> </a:t>
            </a:r>
            <a:r>
              <a:rPr lang="en-US" dirty="0" err="1"/>
              <a:t>em</a:t>
            </a:r>
            <a:r>
              <a:rPr lang="en-US" dirty="0"/>
              <a:t> </a:t>
            </a:r>
            <a:r>
              <a:rPr lang="en-US" dirty="0" err="1"/>
              <a:t>casos</a:t>
            </a:r>
            <a:r>
              <a:rPr lang="en-US" dirty="0"/>
              <a:t> (1/2)</a:t>
            </a:r>
          </a:p>
        </p:txBody>
      </p:sp>
      <p:graphicFrame>
        <p:nvGraphicFramePr>
          <p:cNvPr id="11" name="Table 10"/>
          <p:cNvGraphicFramePr>
            <a:graphicFrameLocks noGrp="1"/>
          </p:cNvGraphicFramePr>
          <p:nvPr>
            <p:extLst>
              <p:ext uri="{D42A27DB-BD31-4B8C-83A1-F6EECF244321}">
                <p14:modId xmlns:p14="http://schemas.microsoft.com/office/powerpoint/2010/main" val="3878907725"/>
              </p:ext>
            </p:extLst>
          </p:nvPr>
        </p:nvGraphicFramePr>
        <p:xfrm>
          <a:off x="4913888" y="1737165"/>
          <a:ext cx="5886993" cy="2133600"/>
        </p:xfrm>
        <a:graphic>
          <a:graphicData uri="http://schemas.openxmlformats.org/drawingml/2006/table">
            <a:tbl>
              <a:tblPr firstRow="1" bandRow="1">
                <a:tableStyleId>{93296810-A885-4BE3-A3E7-6D5BEEA58F35}</a:tableStyleId>
              </a:tblPr>
              <a:tblGrid>
                <a:gridCol w="2209700">
                  <a:extLst>
                    <a:ext uri="{9D8B030D-6E8A-4147-A177-3AD203B41FA5}">
                      <a16:colId xmlns:a16="http://schemas.microsoft.com/office/drawing/2014/main" val="322924301"/>
                    </a:ext>
                  </a:extLst>
                </a:gridCol>
                <a:gridCol w="697799">
                  <a:extLst>
                    <a:ext uri="{9D8B030D-6E8A-4147-A177-3AD203B41FA5}">
                      <a16:colId xmlns:a16="http://schemas.microsoft.com/office/drawing/2014/main" val="2012178797"/>
                    </a:ext>
                  </a:extLst>
                </a:gridCol>
                <a:gridCol w="697799">
                  <a:extLst>
                    <a:ext uri="{9D8B030D-6E8A-4147-A177-3AD203B41FA5}">
                      <a16:colId xmlns:a16="http://schemas.microsoft.com/office/drawing/2014/main" val="988565136"/>
                    </a:ext>
                  </a:extLst>
                </a:gridCol>
                <a:gridCol w="697799">
                  <a:extLst>
                    <a:ext uri="{9D8B030D-6E8A-4147-A177-3AD203B41FA5}">
                      <a16:colId xmlns:a16="http://schemas.microsoft.com/office/drawing/2014/main" val="2483817797"/>
                    </a:ext>
                  </a:extLst>
                </a:gridCol>
                <a:gridCol w="697799">
                  <a:extLst>
                    <a:ext uri="{9D8B030D-6E8A-4147-A177-3AD203B41FA5}">
                      <a16:colId xmlns:a16="http://schemas.microsoft.com/office/drawing/2014/main" val="588535918"/>
                    </a:ext>
                  </a:extLst>
                </a:gridCol>
                <a:gridCol w="886097">
                  <a:extLst>
                    <a:ext uri="{9D8B030D-6E8A-4147-A177-3AD203B41FA5}">
                      <a16:colId xmlns:a16="http://schemas.microsoft.com/office/drawing/2014/main" val="466299949"/>
                    </a:ext>
                  </a:extLst>
                </a:gridCol>
              </a:tblGrid>
              <a:tr h="329653">
                <a:tc rowSpan="2">
                  <a:txBody>
                    <a:bodyPr/>
                    <a:lstStyle/>
                    <a:p>
                      <a:pPr algn="ctr"/>
                      <a:r>
                        <a:rPr lang="en-US" sz="1600" b="1" dirty="0" err="1">
                          <a:solidFill>
                            <a:schemeClr val="tx1"/>
                          </a:solidFill>
                        </a:rPr>
                        <a:t>Doença</a:t>
                      </a:r>
                      <a:endParaRPr lang="en-US" sz="1600" b="1" dirty="0">
                        <a:solidFill>
                          <a:schemeClr val="tx1"/>
                        </a:solidFill>
                        <a:latin typeface="Trebuchet MS" panose="020B0603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gridSpan="2">
                  <a:txBody>
                    <a:bodyPr/>
                    <a:lstStyle/>
                    <a:p>
                      <a:pPr algn="ctr"/>
                      <a:r>
                        <a:rPr lang="en-US" sz="1600" b="1" dirty="0" err="1">
                          <a:solidFill>
                            <a:schemeClr val="tx1"/>
                          </a:solidFill>
                        </a:rPr>
                        <a:t>Idade</a:t>
                      </a:r>
                      <a:r>
                        <a:rPr lang="en-US" sz="1600" b="1" dirty="0">
                          <a:solidFill>
                            <a:schemeClr val="tx1"/>
                          </a:solidFill>
                        </a:rPr>
                        <a:t> </a:t>
                      </a:r>
                      <a:br>
                        <a:rPr lang="en-US" sz="1600" b="1" dirty="0">
                          <a:solidFill>
                            <a:schemeClr val="tx1"/>
                          </a:solidFill>
                        </a:rPr>
                      </a:br>
                      <a:r>
                        <a:rPr lang="en-US" sz="1600" b="1" dirty="0">
                          <a:solidFill>
                            <a:schemeClr val="tx1"/>
                          </a:solidFill>
                        </a:rPr>
                        <a:t>&lt;5 </a:t>
                      </a:r>
                      <a:r>
                        <a:rPr lang="en-US" sz="1600" b="1" dirty="0" err="1">
                          <a:solidFill>
                            <a:schemeClr val="tx1"/>
                          </a:solidFill>
                        </a:rPr>
                        <a:t>anos</a:t>
                      </a:r>
                      <a:endParaRPr lang="en-US" sz="1600" b="1" dirty="0">
                        <a:solidFill>
                          <a:schemeClr val="tx1"/>
                        </a:solidFill>
                        <a:latin typeface="Trebuchet MS" panose="020B0603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a:lstStyle/>
                    <a:p>
                      <a:endParaRPr lang="en-US" sz="1400">
                        <a:solidFill>
                          <a:schemeClr val="accent5"/>
                        </a:solidFill>
                        <a:latin typeface="Arial" panose="020B0604020202020204" pitchFamily="34" charset="0"/>
                        <a:cs typeface="Arial" panose="020B0604020202020204" pitchFamily="34" charset="0"/>
                      </a:endParaRPr>
                    </a:p>
                  </a:txBody>
                  <a:tcPr>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solidFill>
                        <a:schemeClr val="accent5"/>
                      </a:solidFill>
                      <a:prstDash val="solid"/>
                      <a:round/>
                      <a:headEnd type="none" w="med" len="med"/>
                      <a:tailEnd type="none" w="med" len="med"/>
                    </a:lnB>
                    <a:solidFill>
                      <a:schemeClr val="bg1">
                        <a:lumMod val="25000"/>
                        <a:lumOff val="75000"/>
                      </a:schemeClr>
                    </a:solidFill>
                  </a:tcPr>
                </a:tc>
                <a:tc gridSpan="2">
                  <a:txBody>
                    <a:bodyPr/>
                    <a:lstStyle/>
                    <a:p>
                      <a:pPr algn="ctr"/>
                      <a:r>
                        <a:rPr lang="en-US" sz="1600" b="1" dirty="0" err="1">
                          <a:solidFill>
                            <a:schemeClr val="tx1"/>
                          </a:solidFill>
                        </a:rPr>
                        <a:t>Idade</a:t>
                      </a:r>
                      <a:r>
                        <a:rPr lang="en-US" sz="1600" b="1" dirty="0">
                          <a:solidFill>
                            <a:schemeClr val="tx1"/>
                          </a:solidFill>
                        </a:rPr>
                        <a:t> </a:t>
                      </a:r>
                      <a:br>
                        <a:rPr lang="en-US" sz="1600" b="1" dirty="0">
                          <a:solidFill>
                            <a:schemeClr val="tx1"/>
                          </a:solidFill>
                        </a:rPr>
                      </a:br>
                      <a:r>
                        <a:rPr lang="en-US" sz="1600" b="1" dirty="0">
                          <a:solidFill>
                            <a:schemeClr val="tx1"/>
                          </a:solidFill>
                        </a:rPr>
                        <a:t>≥5 </a:t>
                      </a:r>
                      <a:r>
                        <a:rPr lang="en-US" sz="1600" b="1" dirty="0" err="1">
                          <a:solidFill>
                            <a:schemeClr val="tx1"/>
                          </a:solidFill>
                        </a:rPr>
                        <a:t>anos</a:t>
                      </a:r>
                      <a:endParaRPr lang="en-US" sz="1600" b="1" dirty="0">
                        <a:solidFill>
                          <a:schemeClr val="tx1"/>
                        </a:solidFill>
                        <a:latin typeface="Trebuchet MS" panose="020B0603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a:lstStyle/>
                    <a:p>
                      <a:endParaRPr lang="en-US" sz="1400">
                        <a:solidFill>
                          <a:schemeClr val="accent5"/>
                        </a:solidFill>
                        <a:latin typeface="Arial" panose="020B0604020202020204" pitchFamily="34" charset="0"/>
                        <a:cs typeface="Arial" panose="020B0604020202020204" pitchFamily="34" charset="0"/>
                      </a:endParaRPr>
                    </a:p>
                  </a:txBody>
                  <a:tcPr>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solidFill>
                        <a:schemeClr val="accent5"/>
                      </a:solidFill>
                      <a:prstDash val="solid"/>
                      <a:round/>
                      <a:headEnd type="none" w="med" len="med"/>
                      <a:tailEnd type="none" w="med" len="med"/>
                    </a:lnB>
                    <a:solidFill>
                      <a:schemeClr val="bg1">
                        <a:lumMod val="25000"/>
                        <a:lumOff val="75000"/>
                      </a:schemeClr>
                    </a:solidFill>
                  </a:tcPr>
                </a:tc>
                <a:tc rowSpan="2">
                  <a:txBody>
                    <a:bodyPr/>
                    <a:lstStyle/>
                    <a:p>
                      <a:pPr algn="ctr"/>
                      <a:r>
                        <a:rPr lang="en-US" sz="1600" b="1">
                          <a:solidFill>
                            <a:schemeClr val="tx1"/>
                          </a:solidFill>
                        </a:rPr>
                        <a:t>Total</a:t>
                      </a:r>
                      <a:endParaRPr lang="en-US" sz="1600" b="1">
                        <a:solidFill>
                          <a:schemeClr val="tx1"/>
                        </a:solidFill>
                        <a:latin typeface="Trebuchet MS" panose="020B0603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688048982"/>
                  </a:ext>
                </a:extLst>
              </a:tr>
              <a:tr h="329653">
                <a:tc vMerge="1">
                  <a:txBody>
                    <a:bodyPr/>
                    <a:lstStyle/>
                    <a:p>
                      <a:endParaRPr lang="en-US"/>
                    </a:p>
                  </a:txBody>
                  <a:tcPr/>
                </a:tc>
                <a:tc>
                  <a:txBody>
                    <a:bodyPr/>
                    <a:lstStyle/>
                    <a:p>
                      <a:pPr algn="ctr"/>
                      <a:r>
                        <a:rPr lang="en-US" sz="1600" b="1">
                          <a:solidFill>
                            <a:schemeClr val="tx1"/>
                          </a:solidFill>
                        </a:rPr>
                        <a:t>M</a:t>
                      </a:r>
                      <a:endParaRPr lang="en-US" sz="1600" b="1">
                        <a:solidFill>
                          <a:schemeClr val="tx1"/>
                        </a:solidFill>
                        <a:latin typeface="Trebuchet MS" panose="020B0603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n-US" sz="1600" b="1">
                          <a:solidFill>
                            <a:schemeClr val="tx1"/>
                          </a:solidFill>
                        </a:rPr>
                        <a:t>F</a:t>
                      </a:r>
                      <a:endParaRPr lang="en-US" sz="1600" b="1">
                        <a:solidFill>
                          <a:schemeClr val="tx1"/>
                        </a:solidFill>
                        <a:latin typeface="Trebuchet MS" panose="020B0603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n-US" sz="1600" b="1">
                          <a:solidFill>
                            <a:schemeClr val="tx1"/>
                          </a:solidFill>
                        </a:rPr>
                        <a:t>M</a:t>
                      </a:r>
                      <a:endParaRPr lang="en-US" sz="1600" b="1">
                        <a:solidFill>
                          <a:schemeClr val="tx1"/>
                        </a:solidFill>
                        <a:latin typeface="Trebuchet MS" panose="020B0603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n-US" sz="1600" b="1">
                          <a:solidFill>
                            <a:schemeClr val="tx1"/>
                          </a:solidFill>
                        </a:rPr>
                        <a:t>F</a:t>
                      </a:r>
                      <a:endParaRPr lang="en-US" sz="1600" b="1">
                        <a:solidFill>
                          <a:schemeClr val="tx1"/>
                        </a:solidFill>
                        <a:latin typeface="Trebuchet MS" panose="020B0603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vMerge="1">
                  <a:txBody>
                    <a:bodyPr/>
                    <a:lstStyle/>
                    <a:p>
                      <a:endParaRPr lang="en-US"/>
                    </a:p>
                  </a:txBody>
                  <a:tcPr/>
                </a:tc>
                <a:extLst>
                  <a:ext uri="{0D108BD9-81ED-4DB2-BD59-A6C34878D82A}">
                    <a16:rowId xmlns:a16="http://schemas.microsoft.com/office/drawing/2014/main" val="99166399"/>
                  </a:ext>
                </a:extLst>
              </a:tr>
              <a:tr h="302182">
                <a:tc>
                  <a:txBody>
                    <a:bodyPr/>
                    <a:lstStyle/>
                    <a:p>
                      <a:r>
                        <a:rPr lang="en-US" sz="1400" dirty="0" err="1">
                          <a:solidFill>
                            <a:schemeClr val="tx1"/>
                          </a:solidFill>
                        </a:rPr>
                        <a:t>Malária</a:t>
                      </a:r>
                      <a:r>
                        <a:rPr lang="en-US" sz="1400" dirty="0">
                          <a:solidFill>
                            <a:schemeClr val="tx1"/>
                          </a:solidFill>
                        </a:rPr>
                        <a:t> (</a:t>
                      </a:r>
                      <a:r>
                        <a:rPr lang="en-US" sz="1400" dirty="0" err="1">
                          <a:solidFill>
                            <a:schemeClr val="tx1"/>
                          </a:solidFill>
                        </a:rPr>
                        <a:t>suspeita</a:t>
                      </a:r>
                      <a:r>
                        <a:rPr lang="en-US" sz="1400" dirty="0">
                          <a:solidFill>
                            <a:schemeClr val="tx1"/>
                          </a:solidFill>
                        </a:rPr>
                        <a:t>)</a:t>
                      </a:r>
                      <a:endParaRPr lang="en-US" sz="1400" dirty="0">
                        <a:solidFill>
                          <a:schemeClr val="tx1"/>
                        </a:solidFill>
                        <a:latin typeface="Trebuchet MS" panose="020B0603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92015095"/>
                  </a:ext>
                </a:extLst>
              </a:tr>
              <a:tr h="302182">
                <a:tc>
                  <a:txBody>
                    <a:bodyPr/>
                    <a:lstStyle/>
                    <a:p>
                      <a:r>
                        <a:rPr lang="en-US" sz="1400" dirty="0" err="1">
                          <a:solidFill>
                            <a:schemeClr val="tx1"/>
                          </a:solidFill>
                        </a:rPr>
                        <a:t>Malária</a:t>
                      </a:r>
                      <a:r>
                        <a:rPr lang="en-US" sz="1400" dirty="0">
                          <a:solidFill>
                            <a:schemeClr val="tx1"/>
                          </a:solidFill>
                        </a:rPr>
                        <a:t> </a:t>
                      </a:r>
                      <a:r>
                        <a:rPr lang="en-US" sz="1400" baseline="0" dirty="0">
                          <a:solidFill>
                            <a:schemeClr val="tx1"/>
                          </a:solidFill>
                        </a:rPr>
                        <a:t>(</a:t>
                      </a:r>
                      <a:r>
                        <a:rPr lang="en-US" sz="1400" baseline="0" dirty="0" err="1">
                          <a:solidFill>
                            <a:schemeClr val="tx1"/>
                          </a:solidFill>
                        </a:rPr>
                        <a:t>confirmada</a:t>
                      </a:r>
                      <a:r>
                        <a:rPr lang="en-US" sz="1400" baseline="0" dirty="0">
                          <a:solidFill>
                            <a:schemeClr val="tx1"/>
                          </a:solidFill>
                        </a:rPr>
                        <a:t>)</a:t>
                      </a:r>
                      <a:endParaRPr lang="en-US" sz="1400" dirty="0">
                        <a:solidFill>
                          <a:schemeClr val="tx1"/>
                        </a:solidFill>
                        <a:latin typeface="Trebuchet MS" panose="020B0603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20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20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20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20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20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30150066"/>
                  </a:ext>
                </a:extLst>
              </a:tr>
              <a:tr h="302182">
                <a:tc>
                  <a:txBody>
                    <a:bodyPr/>
                    <a:lstStyle/>
                    <a:p>
                      <a:r>
                        <a:rPr lang="en-US" sz="1400" dirty="0" err="1">
                          <a:solidFill>
                            <a:schemeClr val="tx1"/>
                          </a:solidFill>
                        </a:rPr>
                        <a:t>Diarreia</a:t>
                      </a:r>
                      <a:r>
                        <a:rPr lang="en-US" sz="1400" dirty="0">
                          <a:solidFill>
                            <a:schemeClr val="tx1"/>
                          </a:solidFill>
                        </a:rPr>
                        <a:t> </a:t>
                      </a:r>
                      <a:r>
                        <a:rPr lang="en-US" sz="1400" baseline="0" dirty="0" err="1">
                          <a:solidFill>
                            <a:schemeClr val="tx1"/>
                          </a:solidFill>
                        </a:rPr>
                        <a:t>aquosa</a:t>
                      </a:r>
                      <a:endParaRPr lang="en-US" sz="1400" dirty="0">
                        <a:solidFill>
                          <a:schemeClr val="tx1"/>
                        </a:solidFill>
                        <a:latin typeface="Trebuchet MS" panose="020B0603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26878361"/>
                  </a:ext>
                </a:extLst>
              </a:tr>
              <a:tr h="302182">
                <a:tc>
                  <a:txBody>
                    <a:bodyPr/>
                    <a:lstStyle/>
                    <a:p>
                      <a:r>
                        <a:rPr lang="en-US" sz="1400" dirty="0" err="1">
                          <a:solidFill>
                            <a:schemeClr val="tx1"/>
                          </a:solidFill>
                        </a:rPr>
                        <a:t>Diarreia</a:t>
                      </a:r>
                      <a:r>
                        <a:rPr lang="en-US" sz="1400" dirty="0">
                          <a:solidFill>
                            <a:schemeClr val="tx1"/>
                          </a:solidFill>
                        </a:rPr>
                        <a:t> com </a:t>
                      </a:r>
                      <a:r>
                        <a:rPr lang="en-US" sz="1400" dirty="0" err="1">
                          <a:solidFill>
                            <a:schemeClr val="tx1"/>
                          </a:solidFill>
                        </a:rPr>
                        <a:t>sangue</a:t>
                      </a:r>
                      <a:endParaRPr lang="en-US" sz="1400" dirty="0">
                        <a:solidFill>
                          <a:schemeClr val="tx1"/>
                        </a:solidFill>
                        <a:latin typeface="Trebuchet MS" panose="020B0603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20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20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20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20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20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498960081"/>
                  </a:ext>
                </a:extLst>
              </a:tr>
            </a:tbl>
          </a:graphicData>
        </a:graphic>
      </p:graphicFrame>
      <p:graphicFrame>
        <p:nvGraphicFramePr>
          <p:cNvPr id="8" name="Table 7">
            <a:extLst>
              <a:ext uri="{FF2B5EF4-FFF2-40B4-BE49-F238E27FC236}">
                <a16:creationId xmlns:a16="http://schemas.microsoft.com/office/drawing/2014/main" id="{E90E332C-BD70-4BB8-B075-187B4B7844B9}"/>
              </a:ext>
            </a:extLst>
          </p:cNvPr>
          <p:cNvGraphicFramePr>
            <a:graphicFrameLocks noGrp="1"/>
          </p:cNvGraphicFramePr>
          <p:nvPr>
            <p:extLst>
              <p:ext uri="{D42A27DB-BD31-4B8C-83A1-F6EECF244321}">
                <p14:modId xmlns:p14="http://schemas.microsoft.com/office/powerpoint/2010/main" val="390304446"/>
              </p:ext>
            </p:extLst>
          </p:nvPr>
        </p:nvGraphicFramePr>
        <p:xfrm>
          <a:off x="4913888" y="4226876"/>
          <a:ext cx="5886994" cy="1911760"/>
        </p:xfrm>
        <a:graphic>
          <a:graphicData uri="http://schemas.openxmlformats.org/drawingml/2006/table">
            <a:tbl>
              <a:tblPr firstRow="1" bandRow="1">
                <a:tableStyleId>{5C22544A-7EE6-4342-B048-85BDC9FD1C3A}</a:tableStyleId>
              </a:tblPr>
              <a:tblGrid>
                <a:gridCol w="1694973">
                  <a:extLst>
                    <a:ext uri="{9D8B030D-6E8A-4147-A177-3AD203B41FA5}">
                      <a16:colId xmlns:a16="http://schemas.microsoft.com/office/drawing/2014/main" val="322924301"/>
                    </a:ext>
                  </a:extLst>
                </a:gridCol>
                <a:gridCol w="990351">
                  <a:extLst>
                    <a:ext uri="{9D8B030D-6E8A-4147-A177-3AD203B41FA5}">
                      <a16:colId xmlns:a16="http://schemas.microsoft.com/office/drawing/2014/main" val="2012178797"/>
                    </a:ext>
                  </a:extLst>
                </a:gridCol>
                <a:gridCol w="1083341">
                  <a:extLst>
                    <a:ext uri="{9D8B030D-6E8A-4147-A177-3AD203B41FA5}">
                      <a16:colId xmlns:a16="http://schemas.microsoft.com/office/drawing/2014/main" val="766958448"/>
                    </a:ext>
                  </a:extLst>
                </a:gridCol>
                <a:gridCol w="1266183">
                  <a:extLst>
                    <a:ext uri="{9D8B030D-6E8A-4147-A177-3AD203B41FA5}">
                      <a16:colId xmlns:a16="http://schemas.microsoft.com/office/drawing/2014/main" val="2483817797"/>
                    </a:ext>
                  </a:extLst>
                </a:gridCol>
                <a:gridCol w="852146">
                  <a:extLst>
                    <a:ext uri="{9D8B030D-6E8A-4147-A177-3AD203B41FA5}">
                      <a16:colId xmlns:a16="http://schemas.microsoft.com/office/drawing/2014/main" val="466299949"/>
                    </a:ext>
                  </a:extLst>
                </a:gridCol>
              </a:tblGrid>
              <a:tr h="324279">
                <a:tc rowSpan="2">
                  <a:txBody>
                    <a:bodyPr/>
                    <a:lstStyle/>
                    <a:p>
                      <a:pPr algn="ctr"/>
                      <a:r>
                        <a:rPr lang="en-US" sz="1600" b="1">
                          <a:solidFill>
                            <a:schemeClr val="tx1"/>
                          </a:solidFill>
                          <a:latin typeface="+mn-lt"/>
                          <a:cs typeface="Arial" panose="020B0604020202020204" pitchFamily="34" charset="0"/>
                        </a:rPr>
                        <a:t>Distrito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gridSpan="3">
                  <a:txBody>
                    <a:bodyPr/>
                    <a:lstStyle/>
                    <a:p>
                      <a:pPr algn="ctr"/>
                      <a:r>
                        <a:rPr lang="en-US" sz="1600" dirty="0" err="1">
                          <a:solidFill>
                            <a:schemeClr val="tx1"/>
                          </a:solidFill>
                          <a:latin typeface="+mn-lt"/>
                          <a:cs typeface="Arial" panose="020B0604020202020204" pitchFamily="34" charset="0"/>
                        </a:rPr>
                        <a:t>Espécies</a:t>
                      </a:r>
                      <a:r>
                        <a:rPr lang="en-US" sz="1600" dirty="0">
                          <a:solidFill>
                            <a:schemeClr val="tx1"/>
                          </a:solidFill>
                          <a:latin typeface="+mn-lt"/>
                          <a:cs typeface="Arial" panose="020B0604020202020204" pitchFamily="34" charset="0"/>
                        </a:rPr>
                        <a:t> </a:t>
                      </a:r>
                      <a:r>
                        <a:rPr lang="en-US" sz="1600" dirty="0" err="1">
                          <a:solidFill>
                            <a:schemeClr val="tx1"/>
                          </a:solidFill>
                          <a:latin typeface="+mn-lt"/>
                          <a:cs typeface="Arial" panose="020B0604020202020204" pitchFamily="34" charset="0"/>
                        </a:rPr>
                        <a:t>afetadas</a:t>
                      </a:r>
                      <a:endParaRPr lang="en-US" sz="1600" dirty="0">
                        <a:solidFill>
                          <a:schemeClr val="tx1"/>
                        </a:solidFill>
                        <a:latin typeface="+mn-lt"/>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a:lstStyle/>
                    <a:p>
                      <a:endParaRPr lang="en-US"/>
                    </a:p>
                  </a:txBody>
                  <a:tcPr/>
                </a:tc>
                <a:tc hMerge="1">
                  <a:txBody>
                    <a:bodyPr/>
                    <a:lstStyle/>
                    <a:p>
                      <a:pPr algn="ctr"/>
                      <a:r>
                        <a:rPr lang="en-US" sz="1400">
                          <a:solidFill>
                            <a:schemeClr val="accent5"/>
                          </a:solidFill>
                          <a:latin typeface="Arial" panose="020B0604020202020204" pitchFamily="34" charset="0"/>
                          <a:cs typeface="Arial" panose="020B0604020202020204" pitchFamily="34" charset="0"/>
                        </a:rPr>
                        <a:t>≥5</a:t>
                      </a:r>
                    </a:p>
                  </a:txBody>
                  <a:tcPr anchor="b">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solidFill>
                        <a:schemeClr val="accent5"/>
                      </a:solidFill>
                      <a:prstDash val="solid"/>
                      <a:round/>
                      <a:headEnd type="none" w="med" len="med"/>
                      <a:tailEnd type="none" w="med" len="med"/>
                    </a:lnB>
                    <a:solidFill>
                      <a:schemeClr val="bg1">
                        <a:lumMod val="25000"/>
                        <a:lumOff val="75000"/>
                      </a:schemeClr>
                    </a:solidFill>
                  </a:tcPr>
                </a:tc>
                <a:tc rowSpan="2">
                  <a:txBody>
                    <a:bodyPr/>
                    <a:lstStyle/>
                    <a:p>
                      <a:pPr algn="ctr"/>
                      <a:r>
                        <a:rPr lang="en-US" sz="1600" b="1">
                          <a:solidFill>
                            <a:schemeClr val="tx1"/>
                          </a:solidFill>
                          <a:latin typeface="+mn-lt"/>
                          <a:cs typeface="Arial" panose="020B0604020202020204" pitchFamily="34" charset="0"/>
                        </a:rPr>
                        <a:t>Total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688048982"/>
                  </a:ext>
                </a:extLst>
              </a:tr>
              <a:tr h="324279">
                <a:tc vMerge="1">
                  <a:txBody>
                    <a:bodyPr/>
                    <a:lstStyle/>
                    <a:p>
                      <a:endParaRPr lang="en-US"/>
                    </a:p>
                  </a:txBody>
                  <a:tcPr/>
                </a:tc>
                <a:tc>
                  <a:txBody>
                    <a:bodyPr/>
                    <a:lstStyle/>
                    <a:p>
                      <a:pPr algn="ctr"/>
                      <a:r>
                        <a:rPr lang="en-US" sz="1600" b="1">
                          <a:solidFill>
                            <a:schemeClr val="tx1"/>
                          </a:solidFill>
                          <a:latin typeface="+mn-lt"/>
                          <a:cs typeface="Arial" panose="020B0604020202020204" pitchFamily="34" charset="0"/>
                        </a:rPr>
                        <a:t>Gado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n-US" sz="1600" b="1">
                          <a:solidFill>
                            <a:schemeClr val="tx1"/>
                          </a:solidFill>
                          <a:latin typeface="+mn-lt"/>
                          <a:cs typeface="Arial" panose="020B0604020202020204" pitchFamily="34" charset="0"/>
                        </a:rPr>
                        <a:t>Porco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n-US" sz="1600" b="1">
                          <a:solidFill>
                            <a:schemeClr val="tx1"/>
                          </a:solidFill>
                          <a:latin typeface="+mn-lt"/>
                          <a:cs typeface="Arial" panose="020B0604020202020204" pitchFamily="34" charset="0"/>
                        </a:rPr>
                        <a:t>Ovinos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vMerge="1">
                  <a:txBody>
                    <a:bodyPr/>
                    <a:lstStyle/>
                    <a:p>
                      <a:endParaRPr lang="en-US"/>
                    </a:p>
                  </a:txBody>
                  <a:tcPr/>
                </a:tc>
                <a:extLst>
                  <a:ext uri="{0D108BD9-81ED-4DB2-BD59-A6C34878D82A}">
                    <a16:rowId xmlns:a16="http://schemas.microsoft.com/office/drawing/2014/main" val="99166399"/>
                  </a:ext>
                </a:extLst>
              </a:tr>
              <a:tr h="310300">
                <a:tc>
                  <a:txBody>
                    <a:bodyPr/>
                    <a:lstStyle/>
                    <a:p>
                      <a:r>
                        <a:rPr lang="en-US" sz="1400">
                          <a:solidFill>
                            <a:schemeClr val="tx1"/>
                          </a:solidFill>
                          <a:latin typeface="+mn-lt"/>
                          <a:cs typeface="Arial" panose="020B0604020202020204" pitchFamily="34" charset="0"/>
                        </a:rPr>
                        <a:t>Distrito 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92015095"/>
                  </a:ext>
                </a:extLst>
              </a:tr>
              <a:tr h="310300">
                <a:tc>
                  <a:txBody>
                    <a:bodyPr/>
                    <a:lstStyle/>
                    <a:p>
                      <a:r>
                        <a:rPr lang="en-US" sz="1400">
                          <a:solidFill>
                            <a:schemeClr val="tx1"/>
                          </a:solidFill>
                          <a:latin typeface="+mn-lt"/>
                          <a:cs typeface="Arial" panose="020B0604020202020204" pitchFamily="34" charset="0"/>
                        </a:rPr>
                        <a:t>Distrito 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20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20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20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20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30150066"/>
                  </a:ext>
                </a:extLst>
              </a:tr>
              <a:tr h="310300">
                <a:tc>
                  <a:txBody>
                    <a:bodyPr/>
                    <a:lstStyle/>
                    <a:p>
                      <a:r>
                        <a:rPr lang="en-US" sz="1400">
                          <a:solidFill>
                            <a:schemeClr val="tx1"/>
                          </a:solidFill>
                          <a:latin typeface="+mn-lt"/>
                          <a:cs typeface="Arial" panose="020B0604020202020204" pitchFamily="34" charset="0"/>
                        </a:rPr>
                        <a:t>Distrito 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26878361"/>
                  </a:ext>
                </a:extLst>
              </a:tr>
              <a:tr h="310300">
                <a:tc>
                  <a:txBody>
                    <a:bodyPr/>
                    <a:lstStyle/>
                    <a:p>
                      <a:r>
                        <a:rPr lang="en-US" sz="1400">
                          <a:solidFill>
                            <a:schemeClr val="tx1"/>
                          </a:solidFill>
                          <a:latin typeface="+mn-lt"/>
                          <a:cs typeface="Arial" panose="020B0604020202020204" pitchFamily="34" charset="0"/>
                        </a:rPr>
                        <a:t>Distrito 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20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20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20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200" dirty="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498960081"/>
                  </a:ext>
                </a:extLst>
              </a:tr>
            </a:tbl>
          </a:graphicData>
        </a:graphic>
      </p:graphicFrame>
      <p:sp>
        <p:nvSpPr>
          <p:cNvPr id="3" name="TextBox 2">
            <a:extLst>
              <a:ext uri="{FF2B5EF4-FFF2-40B4-BE49-F238E27FC236}">
                <a16:creationId xmlns:a16="http://schemas.microsoft.com/office/drawing/2014/main" id="{0666468B-A8BE-A12B-C42C-18F3B8BBF1F4}"/>
              </a:ext>
            </a:extLst>
          </p:cNvPr>
          <p:cNvSpPr txBox="1"/>
          <p:nvPr/>
        </p:nvSpPr>
        <p:spPr>
          <a:xfrm>
            <a:off x="7270960" y="1339710"/>
            <a:ext cx="1143000" cy="369332"/>
          </a:xfrm>
          <a:prstGeom prst="rect">
            <a:avLst/>
          </a:prstGeom>
          <a:noFill/>
        </p:spPr>
        <p:txBody>
          <a:bodyPr wrap="square" rtlCol="0">
            <a:spAutoFit/>
          </a:bodyPr>
          <a:lstStyle/>
          <a:p>
            <a:pPr algn="ctr"/>
            <a:r>
              <a:rPr lang="en-US" b="1" dirty="0"/>
              <a:t>Humano</a:t>
            </a:r>
          </a:p>
        </p:txBody>
      </p:sp>
      <p:sp>
        <p:nvSpPr>
          <p:cNvPr id="4" name="TextBox 3">
            <a:extLst>
              <a:ext uri="{FF2B5EF4-FFF2-40B4-BE49-F238E27FC236}">
                <a16:creationId xmlns:a16="http://schemas.microsoft.com/office/drawing/2014/main" id="{12C2CD95-B61D-1334-125E-EF03D2C19578}"/>
              </a:ext>
            </a:extLst>
          </p:cNvPr>
          <p:cNvSpPr txBox="1"/>
          <p:nvPr/>
        </p:nvSpPr>
        <p:spPr>
          <a:xfrm>
            <a:off x="7285693" y="3826766"/>
            <a:ext cx="1143381" cy="369332"/>
          </a:xfrm>
          <a:prstGeom prst="rect">
            <a:avLst/>
          </a:prstGeom>
          <a:noFill/>
        </p:spPr>
        <p:txBody>
          <a:bodyPr wrap="square" rtlCol="0">
            <a:spAutoFit/>
          </a:bodyPr>
          <a:lstStyle/>
          <a:p>
            <a:pPr algn="ctr"/>
            <a:r>
              <a:rPr lang="en-US" b="1"/>
              <a:t>Animal</a:t>
            </a:r>
          </a:p>
        </p:txBody>
      </p:sp>
    </p:spTree>
    <p:extLst>
      <p:ext uri="{BB962C8B-B14F-4D97-AF65-F5344CB8AC3E}">
        <p14:creationId xmlns:p14="http://schemas.microsoft.com/office/powerpoint/2010/main" val="6329141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D2B6299D-5D4D-2B5E-7F7B-9818AE8EFF5F}"/>
              </a:ext>
            </a:extLst>
          </p:cNvPr>
          <p:cNvSpPr>
            <a:spLocks noGrp="1"/>
          </p:cNvSpPr>
          <p:nvPr>
            <p:ph sz="half" idx="2"/>
          </p:nvPr>
        </p:nvSpPr>
        <p:spPr>
          <a:xfrm>
            <a:off x="773126" y="1404104"/>
            <a:ext cx="10337991" cy="4837276"/>
          </a:xfrm>
        </p:spPr>
        <p:txBody>
          <a:bodyPr/>
          <a:lstStyle/>
          <a:p>
            <a:pPr marL="0" indent="0">
              <a:spcAft>
                <a:spcPts val="0"/>
              </a:spcAft>
              <a:buNone/>
            </a:pPr>
            <a:r>
              <a:rPr lang="en-US" b="1" dirty="0" err="1">
                <a:solidFill>
                  <a:srgbClr val="00953A"/>
                </a:solidFill>
              </a:rPr>
              <a:t>Baseado</a:t>
            </a:r>
            <a:r>
              <a:rPr lang="en-US" b="1" dirty="0">
                <a:solidFill>
                  <a:srgbClr val="00953A"/>
                </a:solidFill>
              </a:rPr>
              <a:t> </a:t>
            </a:r>
            <a:r>
              <a:rPr lang="en-US" b="1" dirty="0" err="1">
                <a:solidFill>
                  <a:srgbClr val="00953A"/>
                </a:solidFill>
              </a:rPr>
              <a:t>em</a:t>
            </a:r>
            <a:r>
              <a:rPr lang="en-US" b="1" dirty="0">
                <a:solidFill>
                  <a:srgbClr val="00953A"/>
                </a:solidFill>
              </a:rPr>
              <a:t> </a:t>
            </a:r>
            <a:r>
              <a:rPr lang="en-US" b="1" dirty="0" err="1">
                <a:solidFill>
                  <a:srgbClr val="00953A"/>
                </a:solidFill>
              </a:rPr>
              <a:t>casos</a:t>
            </a:r>
            <a:r>
              <a:rPr lang="en-US" b="1" dirty="0">
                <a:solidFill>
                  <a:srgbClr val="00953A"/>
                </a:solidFill>
              </a:rPr>
              <a:t> (</a:t>
            </a:r>
            <a:r>
              <a:rPr lang="en-US" b="1" dirty="0" err="1">
                <a:solidFill>
                  <a:srgbClr val="00953A"/>
                </a:solidFill>
              </a:rPr>
              <a:t>individuais</a:t>
            </a:r>
            <a:r>
              <a:rPr lang="en-US" b="1" dirty="0">
                <a:solidFill>
                  <a:srgbClr val="00953A"/>
                </a:solidFill>
              </a:rPr>
              <a:t>)</a:t>
            </a:r>
          </a:p>
          <a:p>
            <a:pPr lvl="1">
              <a:spcAft>
                <a:spcPts val="0"/>
              </a:spcAft>
            </a:pPr>
            <a:r>
              <a:rPr lang="en-US" dirty="0" err="1"/>
              <a:t>Cada</a:t>
            </a:r>
            <a:r>
              <a:rPr lang="en-US" dirty="0"/>
              <a:t> </a:t>
            </a:r>
            <a:r>
              <a:rPr lang="en-US" dirty="0" err="1"/>
              <a:t>caso</a:t>
            </a:r>
            <a:r>
              <a:rPr lang="en-US" dirty="0"/>
              <a:t> </a:t>
            </a:r>
            <a:r>
              <a:rPr lang="en-US" dirty="0" err="1"/>
              <a:t>relatado</a:t>
            </a:r>
            <a:r>
              <a:rPr lang="en-US" dirty="0"/>
              <a:t> </a:t>
            </a:r>
            <a:r>
              <a:rPr lang="en-US" dirty="0" err="1"/>
              <a:t>individualmente</a:t>
            </a:r>
            <a:endParaRPr lang="en-US" dirty="0"/>
          </a:p>
          <a:p>
            <a:pPr lvl="1"/>
            <a:r>
              <a:rPr lang="en-US" dirty="0"/>
              <a:t>Lista de </a:t>
            </a:r>
            <a:r>
              <a:rPr lang="en-US" dirty="0" err="1"/>
              <a:t>casos</a:t>
            </a:r>
            <a:r>
              <a:rPr lang="en-US" dirty="0"/>
              <a:t> </a:t>
            </a:r>
            <a:r>
              <a:rPr lang="en-US" dirty="0" err="1"/>
              <a:t>ou</a:t>
            </a:r>
            <a:r>
              <a:rPr lang="en-US" dirty="0"/>
              <a:t> </a:t>
            </a:r>
            <a:r>
              <a:rPr lang="en-US" dirty="0" err="1"/>
              <a:t>relatório</a:t>
            </a:r>
            <a:r>
              <a:rPr lang="en-US" dirty="0"/>
              <a:t> de </a:t>
            </a:r>
            <a:r>
              <a:rPr lang="en-US" dirty="0" err="1"/>
              <a:t>caso</a:t>
            </a:r>
            <a:endParaRPr lang="en-US" dirty="0"/>
          </a:p>
        </p:txBody>
      </p:sp>
      <p:graphicFrame>
        <p:nvGraphicFramePr>
          <p:cNvPr id="10" name="Table 9"/>
          <p:cNvGraphicFramePr>
            <a:graphicFrameLocks noGrp="1"/>
          </p:cNvGraphicFramePr>
          <p:nvPr>
            <p:extLst>
              <p:ext uri="{D42A27DB-BD31-4B8C-83A1-F6EECF244321}">
                <p14:modId xmlns:p14="http://schemas.microsoft.com/office/powerpoint/2010/main" val="306454927"/>
              </p:ext>
            </p:extLst>
          </p:nvPr>
        </p:nvGraphicFramePr>
        <p:xfrm>
          <a:off x="784550" y="3041786"/>
          <a:ext cx="10058400" cy="1393953"/>
        </p:xfrm>
        <a:graphic>
          <a:graphicData uri="http://schemas.openxmlformats.org/drawingml/2006/table">
            <a:tbl>
              <a:tblPr firstRow="1" bandRow="1">
                <a:tableStyleId>{5C22544A-7EE6-4342-B048-85BDC9FD1C3A}</a:tableStyleId>
              </a:tblPr>
              <a:tblGrid>
                <a:gridCol w="447902">
                  <a:extLst>
                    <a:ext uri="{9D8B030D-6E8A-4147-A177-3AD203B41FA5}">
                      <a16:colId xmlns:a16="http://schemas.microsoft.com/office/drawing/2014/main" val="513339147"/>
                    </a:ext>
                  </a:extLst>
                </a:gridCol>
                <a:gridCol w="2350835">
                  <a:extLst>
                    <a:ext uri="{9D8B030D-6E8A-4147-A177-3AD203B41FA5}">
                      <a16:colId xmlns:a16="http://schemas.microsoft.com/office/drawing/2014/main" val="4195877151"/>
                    </a:ext>
                  </a:extLst>
                </a:gridCol>
                <a:gridCol w="1096495">
                  <a:extLst>
                    <a:ext uri="{9D8B030D-6E8A-4147-A177-3AD203B41FA5}">
                      <a16:colId xmlns:a16="http://schemas.microsoft.com/office/drawing/2014/main" val="3094405476"/>
                    </a:ext>
                  </a:extLst>
                </a:gridCol>
                <a:gridCol w="1228830">
                  <a:extLst>
                    <a:ext uri="{9D8B030D-6E8A-4147-A177-3AD203B41FA5}">
                      <a16:colId xmlns:a16="http://schemas.microsoft.com/office/drawing/2014/main" val="1278288414"/>
                    </a:ext>
                  </a:extLst>
                </a:gridCol>
                <a:gridCol w="1096495">
                  <a:extLst>
                    <a:ext uri="{9D8B030D-6E8A-4147-A177-3AD203B41FA5}">
                      <a16:colId xmlns:a16="http://schemas.microsoft.com/office/drawing/2014/main" val="1096999046"/>
                    </a:ext>
                  </a:extLst>
                </a:gridCol>
                <a:gridCol w="642774">
                  <a:extLst>
                    <a:ext uri="{9D8B030D-6E8A-4147-A177-3AD203B41FA5}">
                      <a16:colId xmlns:a16="http://schemas.microsoft.com/office/drawing/2014/main" val="86579412"/>
                    </a:ext>
                  </a:extLst>
                </a:gridCol>
                <a:gridCol w="714241">
                  <a:extLst>
                    <a:ext uri="{9D8B030D-6E8A-4147-A177-3AD203B41FA5}">
                      <a16:colId xmlns:a16="http://schemas.microsoft.com/office/drawing/2014/main" val="900635204"/>
                    </a:ext>
                  </a:extLst>
                </a:gridCol>
                <a:gridCol w="1169534">
                  <a:extLst>
                    <a:ext uri="{9D8B030D-6E8A-4147-A177-3AD203B41FA5}">
                      <a16:colId xmlns:a16="http://schemas.microsoft.com/office/drawing/2014/main" val="3759990116"/>
                    </a:ext>
                  </a:extLst>
                </a:gridCol>
                <a:gridCol w="1311294">
                  <a:extLst>
                    <a:ext uri="{9D8B030D-6E8A-4147-A177-3AD203B41FA5}">
                      <a16:colId xmlns:a16="http://schemas.microsoft.com/office/drawing/2014/main" val="3970489481"/>
                    </a:ext>
                  </a:extLst>
                </a:gridCol>
              </a:tblGrid>
              <a:tr h="292856">
                <a:tc rowSpan="2">
                  <a:txBody>
                    <a:bodyPr/>
                    <a:lstStyle/>
                    <a:p>
                      <a:pPr algn="ctr"/>
                      <a:r>
                        <a:rPr lang="en-US" sz="1600" b="1" dirty="0">
                          <a:solidFill>
                            <a:schemeClr val="tx1"/>
                          </a:solidFill>
                          <a:latin typeface="+mn-lt"/>
                          <a:cs typeface="Arial" panose="020B0604020202020204" pitchFamily="34" charset="0"/>
                        </a:rPr>
                        <a:t>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rowSpan="2">
                  <a:txBody>
                    <a:bodyPr/>
                    <a:lstStyle/>
                    <a:p>
                      <a:pPr algn="ctr"/>
                      <a:r>
                        <a:rPr lang="en-US" sz="1600" b="1" dirty="0">
                          <a:solidFill>
                            <a:schemeClr val="tx1"/>
                          </a:solidFill>
                          <a:latin typeface="+mn-lt"/>
                          <a:cs typeface="Arial" panose="020B0604020202020204" pitchFamily="34" charset="0"/>
                        </a:rPr>
                        <a:t>Nome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rowSpan="2">
                  <a:txBody>
                    <a:bodyPr/>
                    <a:lstStyle/>
                    <a:p>
                      <a:pPr algn="ctr"/>
                      <a:r>
                        <a:rPr lang="en-US" sz="1600" b="1" dirty="0" err="1">
                          <a:solidFill>
                            <a:schemeClr val="tx1"/>
                          </a:solidFill>
                          <a:latin typeface="+mn-lt"/>
                          <a:cs typeface="Arial" panose="020B0604020202020204" pitchFamily="34" charset="0"/>
                        </a:rPr>
                        <a:t>Sexo</a:t>
                      </a:r>
                      <a:r>
                        <a:rPr lang="en-US" sz="1600" b="1" dirty="0">
                          <a:solidFill>
                            <a:schemeClr val="tx1"/>
                          </a:solidFill>
                          <a:latin typeface="+mn-lt"/>
                          <a:cs typeface="Arial" panose="020B0604020202020204" pitchFamily="34" charset="0"/>
                        </a:rPr>
                        <a:t> (M/F)</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rowSpan="2">
                  <a:txBody>
                    <a:bodyPr/>
                    <a:lstStyle/>
                    <a:p>
                      <a:pPr algn="ctr"/>
                      <a:r>
                        <a:rPr lang="en-US" sz="1600" b="1">
                          <a:solidFill>
                            <a:schemeClr val="tx1"/>
                          </a:solidFill>
                          <a:latin typeface="+mn-lt"/>
                          <a:cs typeface="Arial" panose="020B0604020202020204" pitchFamily="34" charset="0"/>
                        </a:rPr>
                        <a:t>Endereço/ Bloco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rowSpan="2">
                  <a:txBody>
                    <a:bodyPr/>
                    <a:lstStyle/>
                    <a:p>
                      <a:pPr algn="ctr"/>
                      <a:r>
                        <a:rPr lang="en-US" sz="1600" b="1" dirty="0">
                          <a:solidFill>
                            <a:schemeClr val="tx1"/>
                          </a:solidFill>
                          <a:latin typeface="+mn-lt"/>
                          <a:cs typeface="Arial" panose="020B0604020202020204" pitchFamily="34" charset="0"/>
                        </a:rPr>
                        <a:t>Data </a:t>
                      </a:r>
                      <a:br>
                        <a:rPr lang="en-US" sz="1600" b="1" dirty="0">
                          <a:solidFill>
                            <a:schemeClr val="tx1"/>
                          </a:solidFill>
                          <a:latin typeface="+mn-lt"/>
                          <a:cs typeface="Arial" panose="020B0604020202020204" pitchFamily="34" charset="0"/>
                        </a:rPr>
                      </a:br>
                      <a:r>
                        <a:rPr lang="en-US" sz="1600" b="1" baseline="0" dirty="0">
                          <a:solidFill>
                            <a:schemeClr val="tx1"/>
                          </a:solidFill>
                          <a:latin typeface="+mn-lt"/>
                          <a:cs typeface="Arial" panose="020B0604020202020204" pitchFamily="34" charset="0"/>
                        </a:rPr>
                        <a:t>de </a:t>
                      </a:r>
                      <a:r>
                        <a:rPr lang="en-US" sz="1600" b="1" baseline="0" dirty="0" err="1">
                          <a:solidFill>
                            <a:schemeClr val="tx1"/>
                          </a:solidFill>
                          <a:latin typeface="+mn-lt"/>
                          <a:cs typeface="Arial" panose="020B0604020202020204" pitchFamily="34" charset="0"/>
                        </a:rPr>
                        <a:t>início</a:t>
                      </a:r>
                      <a:endParaRPr lang="en-US" sz="1600" b="1" dirty="0">
                        <a:solidFill>
                          <a:schemeClr val="tx1"/>
                        </a:solidFill>
                        <a:latin typeface="+mn-lt"/>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gridSpan="3">
                  <a:txBody>
                    <a:bodyPr/>
                    <a:lstStyle/>
                    <a:p>
                      <a:pPr algn="ctr"/>
                      <a:r>
                        <a:rPr lang="en-US" sz="1600" dirty="0" err="1">
                          <a:solidFill>
                            <a:schemeClr val="tx1"/>
                          </a:solidFill>
                          <a:latin typeface="+mn-lt"/>
                          <a:cs typeface="Arial" panose="020B0604020202020204" pitchFamily="34" charset="0"/>
                        </a:rPr>
                        <a:t>Laboratório</a:t>
                      </a:r>
                      <a:endParaRPr lang="en-US" sz="1600" dirty="0">
                        <a:solidFill>
                          <a:schemeClr val="tx1"/>
                        </a:solidFill>
                        <a:latin typeface="+mn-lt"/>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a:lstStyle/>
                    <a:p>
                      <a:endParaRPr lang="en-US" sz="1400">
                        <a:latin typeface="Arial" panose="020B0604020202020204" pitchFamily="34" charset="0"/>
                        <a:cs typeface="Arial" panose="020B0604020202020204" pitchFamily="34" charset="0"/>
                      </a:endParaRPr>
                    </a:p>
                  </a:txBody>
                  <a:tcPr anchor="b">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solidFill>
                        <a:schemeClr val="accent5"/>
                      </a:solidFill>
                      <a:prstDash val="solid"/>
                      <a:round/>
                      <a:headEnd type="none" w="med" len="med"/>
                      <a:tailEnd type="none" w="med" len="med"/>
                    </a:lnB>
                    <a:solidFill>
                      <a:schemeClr val="bg1">
                        <a:lumMod val="25000"/>
                        <a:lumOff val="75000"/>
                      </a:schemeClr>
                    </a:solidFill>
                  </a:tcPr>
                </a:tc>
                <a:tc hMerge="1">
                  <a:txBody>
                    <a:bodyPr/>
                    <a:lstStyle/>
                    <a:p>
                      <a:endParaRPr lang="en-US" sz="1400">
                        <a:latin typeface="Arial" panose="020B0604020202020204" pitchFamily="34" charset="0"/>
                        <a:cs typeface="Arial" panose="020B0604020202020204" pitchFamily="34" charset="0"/>
                      </a:endParaRPr>
                    </a:p>
                  </a:txBody>
                  <a:tcPr anchor="b">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solidFill>
                        <a:schemeClr val="accent5"/>
                      </a:solidFill>
                      <a:prstDash val="solid"/>
                      <a:round/>
                      <a:headEnd type="none" w="med" len="med"/>
                      <a:tailEnd type="none" w="med" len="med"/>
                    </a:lnB>
                    <a:solidFill>
                      <a:schemeClr val="bg1">
                        <a:lumMod val="25000"/>
                        <a:lumOff val="75000"/>
                      </a:schemeClr>
                    </a:solidFill>
                  </a:tcPr>
                </a:tc>
                <a:tc rowSpan="2">
                  <a:txBody>
                    <a:bodyPr/>
                    <a:lstStyle/>
                    <a:p>
                      <a:pPr algn="ctr"/>
                      <a:r>
                        <a:rPr lang="en-US" sz="1600" b="1" dirty="0" err="1">
                          <a:solidFill>
                            <a:schemeClr val="tx1"/>
                          </a:solidFill>
                          <a:latin typeface="+mn-lt"/>
                          <a:cs typeface="Arial" panose="020B0604020202020204" pitchFamily="34" charset="0"/>
                        </a:rPr>
                        <a:t>Resultado</a:t>
                      </a:r>
                      <a:endParaRPr lang="en-US" sz="1600" b="1" dirty="0">
                        <a:solidFill>
                          <a:schemeClr val="tx1"/>
                        </a:solidFill>
                        <a:latin typeface="+mn-lt"/>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675009556"/>
                  </a:ext>
                </a:extLst>
              </a:tr>
              <a:tr h="388113">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a:r>
                        <a:rPr lang="en-US" sz="1600" b="1">
                          <a:solidFill>
                            <a:schemeClr val="tx1"/>
                          </a:solidFill>
                          <a:latin typeface="+mn-lt"/>
                          <a:cs typeface="Arial" panose="020B0604020202020204" pitchFamily="34" charset="0"/>
                        </a:rPr>
                        <a:t>S/N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n-US" sz="1600" b="1">
                          <a:solidFill>
                            <a:schemeClr val="tx1"/>
                          </a:solidFill>
                          <a:latin typeface="+mn-lt"/>
                          <a:cs typeface="Arial" panose="020B0604020202020204" pitchFamily="34" charset="0"/>
                        </a:rPr>
                        <a:t>Tipo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n-US" sz="1600" b="1" dirty="0" err="1">
                          <a:solidFill>
                            <a:schemeClr val="tx1"/>
                          </a:solidFill>
                          <a:latin typeface="+mn-lt"/>
                          <a:cs typeface="Arial" panose="020B0604020202020204" pitchFamily="34" charset="0"/>
                        </a:rPr>
                        <a:t>Resultado</a:t>
                      </a:r>
                      <a:endParaRPr lang="en-US" sz="1600" b="1" dirty="0">
                        <a:solidFill>
                          <a:schemeClr val="tx1"/>
                        </a:solidFill>
                        <a:latin typeface="+mn-lt"/>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vMerge="1">
                  <a:txBody>
                    <a:bodyPr/>
                    <a:lstStyle/>
                    <a:p>
                      <a:endParaRPr lang="en-US"/>
                    </a:p>
                  </a:txBody>
                  <a:tcPr/>
                </a:tc>
                <a:extLst>
                  <a:ext uri="{0D108BD9-81ED-4DB2-BD59-A6C34878D82A}">
                    <a16:rowId xmlns:a16="http://schemas.microsoft.com/office/drawing/2014/main" val="2868197185"/>
                  </a:ext>
                </a:extLst>
              </a:tr>
              <a:tr h="22931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0">
                          <a:solidFill>
                            <a:schemeClr val="tx1"/>
                          </a:solidFill>
                          <a:latin typeface="+mn-lt"/>
                          <a:cs typeface="Arial" panose="020B0604020202020204" pitchFamily="34" charset="0"/>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600" b="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600" b="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600" b="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600" b="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600" b="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600" b="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600" b="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600" b="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35711124"/>
                  </a:ext>
                </a:extLst>
              </a:tr>
              <a:tr h="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0">
                          <a:solidFill>
                            <a:schemeClr val="tx1"/>
                          </a:solidFill>
                          <a:latin typeface="+mn-lt"/>
                          <a:cs typeface="Arial" panose="020B0604020202020204" pitchFamily="34" charset="0"/>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600" b="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600" b="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600" b="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600" b="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600" b="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600" b="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600" b="0" dirty="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600" b="0" dirty="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543834362"/>
                  </a:ext>
                </a:extLst>
              </a:tr>
            </a:tbl>
          </a:graphicData>
        </a:graphic>
      </p:graphicFrame>
      <p:graphicFrame>
        <p:nvGraphicFramePr>
          <p:cNvPr id="8" name="Table 7">
            <a:extLst>
              <a:ext uri="{FF2B5EF4-FFF2-40B4-BE49-F238E27FC236}">
                <a16:creationId xmlns:a16="http://schemas.microsoft.com/office/drawing/2014/main" id="{EC9F66D1-BE34-49AC-A098-5AF3A5489728}"/>
              </a:ext>
            </a:extLst>
          </p:cNvPr>
          <p:cNvGraphicFramePr>
            <a:graphicFrameLocks noGrp="1"/>
          </p:cNvGraphicFramePr>
          <p:nvPr>
            <p:extLst>
              <p:ext uri="{D42A27DB-BD31-4B8C-83A1-F6EECF244321}">
                <p14:modId xmlns:p14="http://schemas.microsoft.com/office/powerpoint/2010/main" val="2972235278"/>
              </p:ext>
            </p:extLst>
          </p:nvPr>
        </p:nvGraphicFramePr>
        <p:xfrm>
          <a:off x="784551" y="4830399"/>
          <a:ext cx="10058399" cy="1452518"/>
        </p:xfrm>
        <a:graphic>
          <a:graphicData uri="http://schemas.openxmlformats.org/drawingml/2006/table">
            <a:tbl>
              <a:tblPr firstRow="1" bandRow="1">
                <a:tableStyleId>{5C22544A-7EE6-4342-B048-85BDC9FD1C3A}</a:tableStyleId>
              </a:tblPr>
              <a:tblGrid>
                <a:gridCol w="434649">
                  <a:extLst>
                    <a:ext uri="{9D8B030D-6E8A-4147-A177-3AD203B41FA5}">
                      <a16:colId xmlns:a16="http://schemas.microsoft.com/office/drawing/2014/main" val="513339147"/>
                    </a:ext>
                  </a:extLst>
                </a:gridCol>
                <a:gridCol w="1179443">
                  <a:extLst>
                    <a:ext uri="{9D8B030D-6E8A-4147-A177-3AD203B41FA5}">
                      <a16:colId xmlns:a16="http://schemas.microsoft.com/office/drawing/2014/main" val="1505093762"/>
                    </a:ext>
                  </a:extLst>
                </a:gridCol>
                <a:gridCol w="1378227">
                  <a:extLst>
                    <a:ext uri="{9D8B030D-6E8A-4147-A177-3AD203B41FA5}">
                      <a16:colId xmlns:a16="http://schemas.microsoft.com/office/drawing/2014/main" val="816816823"/>
                    </a:ext>
                  </a:extLst>
                </a:gridCol>
                <a:gridCol w="908138">
                  <a:extLst>
                    <a:ext uri="{9D8B030D-6E8A-4147-A177-3AD203B41FA5}">
                      <a16:colId xmlns:a16="http://schemas.microsoft.com/office/drawing/2014/main" val="3094405476"/>
                    </a:ext>
                  </a:extLst>
                </a:gridCol>
                <a:gridCol w="1235698">
                  <a:extLst>
                    <a:ext uri="{9D8B030D-6E8A-4147-A177-3AD203B41FA5}">
                      <a16:colId xmlns:a16="http://schemas.microsoft.com/office/drawing/2014/main" val="1278288414"/>
                    </a:ext>
                  </a:extLst>
                </a:gridCol>
                <a:gridCol w="1093832">
                  <a:extLst>
                    <a:ext uri="{9D8B030D-6E8A-4147-A177-3AD203B41FA5}">
                      <a16:colId xmlns:a16="http://schemas.microsoft.com/office/drawing/2014/main" val="1096999046"/>
                    </a:ext>
                  </a:extLst>
                </a:gridCol>
                <a:gridCol w="653258">
                  <a:extLst>
                    <a:ext uri="{9D8B030D-6E8A-4147-A177-3AD203B41FA5}">
                      <a16:colId xmlns:a16="http://schemas.microsoft.com/office/drawing/2014/main" val="86579412"/>
                    </a:ext>
                  </a:extLst>
                </a:gridCol>
                <a:gridCol w="667821">
                  <a:extLst>
                    <a:ext uri="{9D8B030D-6E8A-4147-A177-3AD203B41FA5}">
                      <a16:colId xmlns:a16="http://schemas.microsoft.com/office/drawing/2014/main" val="900635204"/>
                    </a:ext>
                  </a:extLst>
                </a:gridCol>
                <a:gridCol w="1200808">
                  <a:extLst>
                    <a:ext uri="{9D8B030D-6E8A-4147-A177-3AD203B41FA5}">
                      <a16:colId xmlns:a16="http://schemas.microsoft.com/office/drawing/2014/main" val="3759990116"/>
                    </a:ext>
                  </a:extLst>
                </a:gridCol>
                <a:gridCol w="1306525">
                  <a:extLst>
                    <a:ext uri="{9D8B030D-6E8A-4147-A177-3AD203B41FA5}">
                      <a16:colId xmlns:a16="http://schemas.microsoft.com/office/drawing/2014/main" val="3970489481"/>
                    </a:ext>
                  </a:extLst>
                </a:gridCol>
              </a:tblGrid>
              <a:tr h="279409">
                <a:tc rowSpan="2">
                  <a:txBody>
                    <a:bodyPr/>
                    <a:lstStyle/>
                    <a:p>
                      <a:pPr algn="ctr"/>
                      <a:r>
                        <a:rPr lang="en-US" sz="1600" b="1" dirty="0">
                          <a:solidFill>
                            <a:schemeClr val="tx1"/>
                          </a:solidFill>
                          <a:latin typeface="+mn-lt"/>
                          <a:cs typeface="Arial" panose="020B0604020202020204" pitchFamily="34" charset="0"/>
                        </a:rPr>
                        <a:t>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rowSpan="2">
                  <a:txBody>
                    <a:bodyPr/>
                    <a:lstStyle/>
                    <a:p>
                      <a:pPr lvl="0" algn="ctr">
                        <a:buNone/>
                      </a:pPr>
                      <a:r>
                        <a:rPr lang="en-US" sz="1600" b="1">
                          <a:solidFill>
                            <a:schemeClr val="tx1"/>
                          </a:solidFill>
                          <a:latin typeface="+mn-lt"/>
                          <a:cs typeface="Arial"/>
                        </a:rPr>
                        <a:t>Espécies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err="1">
                          <a:solidFill>
                            <a:schemeClr val="tx1"/>
                          </a:solidFill>
                          <a:latin typeface="+mn-lt"/>
                          <a:cs typeface="Arial"/>
                        </a:rPr>
                        <a:t>Identificação</a:t>
                      </a:r>
                      <a:r>
                        <a:rPr lang="en-US" sz="1400" b="1" dirty="0">
                          <a:solidFill>
                            <a:schemeClr val="tx1"/>
                          </a:solidFill>
                          <a:latin typeface="+mn-lt"/>
                          <a:cs typeface="Arial"/>
                        </a:rPr>
                        <a:t> do animal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rowSpan="2">
                  <a:txBody>
                    <a:bodyPr/>
                    <a:lstStyle/>
                    <a:p>
                      <a:pPr algn="ctr"/>
                      <a:r>
                        <a:rPr lang="en-US" sz="1600" b="1" dirty="0" err="1">
                          <a:solidFill>
                            <a:schemeClr val="tx1"/>
                          </a:solidFill>
                          <a:latin typeface="+mn-lt"/>
                          <a:cs typeface="Arial" panose="020B0604020202020204" pitchFamily="34" charset="0"/>
                        </a:rPr>
                        <a:t>Sexo</a:t>
                      </a:r>
                      <a:r>
                        <a:rPr lang="en-US" sz="1600" b="1" dirty="0">
                          <a:solidFill>
                            <a:schemeClr val="tx1"/>
                          </a:solidFill>
                          <a:latin typeface="+mn-lt"/>
                          <a:cs typeface="Arial" panose="020B0604020202020204" pitchFamily="34" charset="0"/>
                        </a:rPr>
                        <a:t> (M/F)</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rowSpan="2">
                  <a:txBody>
                    <a:bodyPr/>
                    <a:lstStyle/>
                    <a:p>
                      <a:pPr algn="ctr"/>
                      <a:r>
                        <a:rPr lang="en-US" sz="1400" b="1" dirty="0" err="1">
                          <a:solidFill>
                            <a:schemeClr val="tx1"/>
                          </a:solidFill>
                          <a:latin typeface="+mn-lt"/>
                          <a:cs typeface="Arial" panose="020B0604020202020204" pitchFamily="34" charset="0"/>
                        </a:rPr>
                        <a:t>Localização</a:t>
                      </a:r>
                      <a:endParaRPr lang="en-US" sz="1400" b="1" dirty="0">
                        <a:solidFill>
                          <a:schemeClr val="tx1"/>
                        </a:solidFill>
                        <a:latin typeface="+mn-lt"/>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rowSpan="2">
                  <a:txBody>
                    <a:bodyPr/>
                    <a:lstStyle/>
                    <a:p>
                      <a:pPr algn="ctr"/>
                      <a:r>
                        <a:rPr lang="en-US" sz="1600" b="1" dirty="0">
                          <a:solidFill>
                            <a:schemeClr val="tx1"/>
                          </a:solidFill>
                          <a:latin typeface="+mn-lt"/>
                          <a:cs typeface="Arial" panose="020B0604020202020204" pitchFamily="34" charset="0"/>
                        </a:rPr>
                        <a:t>Data </a:t>
                      </a:r>
                      <a:br>
                        <a:rPr lang="en-US" sz="1600" b="1" dirty="0">
                          <a:solidFill>
                            <a:schemeClr val="tx1"/>
                          </a:solidFill>
                          <a:latin typeface="+mn-lt"/>
                          <a:cs typeface="Arial" panose="020B0604020202020204" pitchFamily="34" charset="0"/>
                        </a:rPr>
                      </a:br>
                      <a:r>
                        <a:rPr lang="en-US" sz="1600" b="1" baseline="0" dirty="0">
                          <a:solidFill>
                            <a:schemeClr val="tx1"/>
                          </a:solidFill>
                          <a:latin typeface="+mn-lt"/>
                          <a:cs typeface="Arial" panose="020B0604020202020204" pitchFamily="34" charset="0"/>
                        </a:rPr>
                        <a:t>de </a:t>
                      </a:r>
                      <a:r>
                        <a:rPr lang="en-US" sz="1600" b="1" baseline="0" dirty="0" err="1">
                          <a:solidFill>
                            <a:schemeClr val="tx1"/>
                          </a:solidFill>
                          <a:latin typeface="+mn-lt"/>
                          <a:cs typeface="Arial" panose="020B0604020202020204" pitchFamily="34" charset="0"/>
                        </a:rPr>
                        <a:t>início</a:t>
                      </a:r>
                      <a:endParaRPr lang="en-US" sz="1600" b="1" dirty="0">
                        <a:solidFill>
                          <a:schemeClr val="tx1"/>
                        </a:solidFill>
                        <a:latin typeface="+mn-lt"/>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gridSpan="3">
                  <a:txBody>
                    <a:bodyPr/>
                    <a:lstStyle/>
                    <a:p>
                      <a:pPr algn="ctr"/>
                      <a:r>
                        <a:rPr lang="en-US" sz="1600" b="1">
                          <a:solidFill>
                            <a:schemeClr val="tx1"/>
                          </a:solidFill>
                          <a:latin typeface="+mn-lt"/>
                          <a:cs typeface="Arial" panose="020B0604020202020204" pitchFamily="34" charset="0"/>
                        </a:rPr>
                        <a:t>Laboratório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a:lstStyle/>
                    <a:p>
                      <a:endParaRPr lang="en-US" sz="1400">
                        <a:latin typeface="Arial" panose="020B0604020202020204" pitchFamily="34" charset="0"/>
                        <a:cs typeface="Arial" panose="020B0604020202020204" pitchFamily="34" charset="0"/>
                      </a:endParaRPr>
                    </a:p>
                  </a:txBody>
                  <a:tcPr anchor="b">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solidFill>
                        <a:schemeClr val="accent5"/>
                      </a:solidFill>
                      <a:prstDash val="solid"/>
                      <a:round/>
                      <a:headEnd type="none" w="med" len="med"/>
                      <a:tailEnd type="none" w="med" len="med"/>
                    </a:lnB>
                    <a:solidFill>
                      <a:schemeClr val="bg1">
                        <a:lumMod val="25000"/>
                        <a:lumOff val="75000"/>
                      </a:schemeClr>
                    </a:solidFill>
                  </a:tcPr>
                </a:tc>
                <a:tc hMerge="1">
                  <a:txBody>
                    <a:bodyPr/>
                    <a:lstStyle/>
                    <a:p>
                      <a:endParaRPr lang="en-US" sz="1400">
                        <a:latin typeface="Arial" panose="020B0604020202020204" pitchFamily="34" charset="0"/>
                        <a:cs typeface="Arial" panose="020B0604020202020204" pitchFamily="34" charset="0"/>
                      </a:endParaRPr>
                    </a:p>
                  </a:txBody>
                  <a:tcPr anchor="b">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solidFill>
                        <a:schemeClr val="accent5"/>
                      </a:solidFill>
                      <a:prstDash val="solid"/>
                      <a:round/>
                      <a:headEnd type="none" w="med" len="med"/>
                      <a:tailEnd type="none" w="med" len="med"/>
                    </a:lnB>
                    <a:solidFill>
                      <a:schemeClr val="bg1">
                        <a:lumMod val="25000"/>
                        <a:lumOff val="75000"/>
                      </a:schemeClr>
                    </a:solidFill>
                  </a:tcPr>
                </a:tc>
                <a:tc rowSpan="2">
                  <a:txBody>
                    <a:bodyPr/>
                    <a:lstStyle/>
                    <a:p>
                      <a:pPr algn="ctr"/>
                      <a:r>
                        <a:rPr lang="en-US" sz="1600" b="1" dirty="0" err="1">
                          <a:solidFill>
                            <a:schemeClr val="tx1"/>
                          </a:solidFill>
                          <a:latin typeface="+mn-lt"/>
                          <a:cs typeface="Arial" panose="020B0604020202020204" pitchFamily="34" charset="0"/>
                        </a:rPr>
                        <a:t>Resultado</a:t>
                      </a:r>
                      <a:endParaRPr lang="en-US" sz="1600" b="1" dirty="0">
                        <a:solidFill>
                          <a:schemeClr val="tx1"/>
                        </a:solidFill>
                        <a:latin typeface="+mn-lt"/>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675009556"/>
                  </a:ext>
                </a:extLst>
              </a:tr>
              <a:tr h="446678">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a:r>
                        <a:rPr lang="en-US" sz="1600" b="1">
                          <a:solidFill>
                            <a:schemeClr val="tx1"/>
                          </a:solidFill>
                          <a:latin typeface="+mn-lt"/>
                          <a:cs typeface="Arial" panose="020B0604020202020204" pitchFamily="34" charset="0"/>
                        </a:rPr>
                        <a:t>S/N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n-US" sz="1600" b="1">
                          <a:solidFill>
                            <a:schemeClr val="tx1"/>
                          </a:solidFill>
                          <a:latin typeface="+mn-lt"/>
                          <a:cs typeface="Arial" panose="020B0604020202020204" pitchFamily="34" charset="0"/>
                        </a:rPr>
                        <a:t>Tipo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n-US" sz="1600" b="1">
                          <a:solidFill>
                            <a:schemeClr val="tx1"/>
                          </a:solidFill>
                          <a:latin typeface="+mn-lt"/>
                          <a:cs typeface="Arial" panose="020B0604020202020204" pitchFamily="34" charset="0"/>
                        </a:rPr>
                        <a:t>Resultado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vMerge="1">
                  <a:txBody>
                    <a:bodyPr/>
                    <a:lstStyle/>
                    <a:p>
                      <a:endParaRPr lang="en-US"/>
                    </a:p>
                  </a:txBody>
                  <a:tcPr/>
                </a:tc>
                <a:extLst>
                  <a:ext uri="{0D108BD9-81ED-4DB2-BD59-A6C34878D82A}">
                    <a16:rowId xmlns:a16="http://schemas.microsoft.com/office/drawing/2014/main" val="2868197185"/>
                  </a:ext>
                </a:extLst>
              </a:tr>
              <a:tr h="27940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0">
                          <a:solidFill>
                            <a:schemeClr val="tx1"/>
                          </a:solidFill>
                          <a:latin typeface="+mn-lt"/>
                          <a:cs typeface="Arial" panose="020B0604020202020204" pitchFamily="34" charset="0"/>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vl="0">
                        <a:buNone/>
                      </a:pPr>
                      <a:endParaRPr lang="en-US" sz="1600" b="0">
                        <a:solidFill>
                          <a:schemeClr val="tx1"/>
                        </a:solidFill>
                        <a:latin typeface="+mn-lt"/>
                        <a:cs typeface="Aria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vl="0">
                        <a:buNone/>
                      </a:pPr>
                      <a:endParaRPr lang="en-US" sz="1600" b="0">
                        <a:solidFill>
                          <a:schemeClr val="tx1"/>
                        </a:solidFill>
                        <a:latin typeface="+mn-lt"/>
                        <a:cs typeface="Aria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600" b="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600" b="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600" b="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600" b="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600" b="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600" b="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600" b="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35711124"/>
                  </a:ext>
                </a:extLst>
              </a:tr>
              <a:tr h="27940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0">
                          <a:solidFill>
                            <a:schemeClr val="tx1"/>
                          </a:solidFill>
                          <a:latin typeface="+mn-lt"/>
                          <a:cs typeface="Arial" panose="020B0604020202020204" pitchFamily="34" charset="0"/>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lvl="0">
                        <a:buNone/>
                      </a:pPr>
                      <a:endParaRPr lang="en-US" sz="1600" b="0">
                        <a:solidFill>
                          <a:schemeClr val="tx1"/>
                        </a:solidFill>
                        <a:latin typeface="+mn-lt"/>
                        <a:cs typeface="Aria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lvl="0">
                        <a:buNone/>
                      </a:pPr>
                      <a:endParaRPr lang="en-US" sz="1600" b="0">
                        <a:solidFill>
                          <a:schemeClr val="tx1"/>
                        </a:solidFill>
                        <a:latin typeface="+mn-lt"/>
                        <a:cs typeface="Aria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600" b="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600" b="0" dirty="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600" b="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600" b="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600" b="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600" b="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600" b="0" dirty="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543834362"/>
                  </a:ext>
                </a:extLst>
              </a:tr>
            </a:tbl>
          </a:graphicData>
        </a:graphic>
      </p:graphicFrame>
      <p:sp>
        <p:nvSpPr>
          <p:cNvPr id="3" name="TextBox 2">
            <a:extLst>
              <a:ext uri="{FF2B5EF4-FFF2-40B4-BE49-F238E27FC236}">
                <a16:creationId xmlns:a16="http://schemas.microsoft.com/office/drawing/2014/main" id="{3D3A294D-022F-25A9-4078-936CA962C540}"/>
              </a:ext>
            </a:extLst>
          </p:cNvPr>
          <p:cNvSpPr txBox="1"/>
          <p:nvPr/>
        </p:nvSpPr>
        <p:spPr>
          <a:xfrm>
            <a:off x="5524309" y="2720040"/>
            <a:ext cx="1143000" cy="365760"/>
          </a:xfrm>
          <a:prstGeom prst="rect">
            <a:avLst/>
          </a:prstGeom>
          <a:noFill/>
        </p:spPr>
        <p:txBody>
          <a:bodyPr wrap="square" rtlCol="0">
            <a:spAutoFit/>
          </a:bodyPr>
          <a:lstStyle/>
          <a:p>
            <a:pPr algn="ctr"/>
            <a:r>
              <a:rPr lang="en-US" b="1"/>
              <a:t>Humano</a:t>
            </a:r>
          </a:p>
        </p:txBody>
      </p:sp>
      <p:sp>
        <p:nvSpPr>
          <p:cNvPr id="5" name="TextBox 4">
            <a:extLst>
              <a:ext uri="{FF2B5EF4-FFF2-40B4-BE49-F238E27FC236}">
                <a16:creationId xmlns:a16="http://schemas.microsoft.com/office/drawing/2014/main" id="{81443A39-90D6-5A0C-18AD-D87DE8E019BC}"/>
              </a:ext>
            </a:extLst>
          </p:cNvPr>
          <p:cNvSpPr txBox="1"/>
          <p:nvPr/>
        </p:nvSpPr>
        <p:spPr>
          <a:xfrm>
            <a:off x="5524309" y="4516472"/>
            <a:ext cx="1143381" cy="365760"/>
          </a:xfrm>
          <a:prstGeom prst="rect">
            <a:avLst/>
          </a:prstGeom>
          <a:noFill/>
        </p:spPr>
        <p:txBody>
          <a:bodyPr wrap="square" rtlCol="0">
            <a:spAutoFit/>
          </a:bodyPr>
          <a:lstStyle/>
          <a:p>
            <a:pPr algn="ctr"/>
            <a:r>
              <a:rPr lang="en-US" b="1" dirty="0"/>
              <a:t>Animal</a:t>
            </a:r>
          </a:p>
        </p:txBody>
      </p:sp>
      <p:sp>
        <p:nvSpPr>
          <p:cNvPr id="2" name="Title 1">
            <a:extLst>
              <a:ext uri="{FF2B5EF4-FFF2-40B4-BE49-F238E27FC236}">
                <a16:creationId xmlns:a16="http://schemas.microsoft.com/office/drawing/2014/main" id="{B7406870-EB09-933C-8311-4EBD805B9248}"/>
              </a:ext>
            </a:extLst>
          </p:cNvPr>
          <p:cNvSpPr txBox="1">
            <a:spLocks/>
          </p:cNvSpPr>
          <p:nvPr/>
        </p:nvSpPr>
        <p:spPr>
          <a:xfrm>
            <a:off x="773126" y="47110"/>
            <a:ext cx="11150600" cy="111477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err="1"/>
              <a:t>Relatórios</a:t>
            </a:r>
            <a:r>
              <a:rPr lang="en-US" dirty="0"/>
              <a:t> </a:t>
            </a:r>
            <a:r>
              <a:rPr lang="en-US" dirty="0" err="1"/>
              <a:t>agregados</a:t>
            </a:r>
            <a:r>
              <a:rPr lang="en-US" dirty="0"/>
              <a:t> vs. </a:t>
            </a:r>
            <a:r>
              <a:rPr lang="en-US" dirty="0" err="1"/>
              <a:t>relatórios</a:t>
            </a:r>
            <a:r>
              <a:rPr lang="en-US" dirty="0"/>
              <a:t> </a:t>
            </a:r>
            <a:r>
              <a:rPr lang="en-US" dirty="0" err="1"/>
              <a:t>baseados</a:t>
            </a:r>
            <a:r>
              <a:rPr lang="en-US" dirty="0"/>
              <a:t> </a:t>
            </a:r>
            <a:r>
              <a:rPr lang="en-US" dirty="0" err="1"/>
              <a:t>em</a:t>
            </a:r>
            <a:r>
              <a:rPr lang="en-US" dirty="0"/>
              <a:t> </a:t>
            </a:r>
            <a:r>
              <a:rPr lang="en-US" dirty="0" err="1"/>
              <a:t>casos</a:t>
            </a:r>
            <a:r>
              <a:rPr lang="en-US" dirty="0"/>
              <a:t> (2/2)</a:t>
            </a:r>
          </a:p>
        </p:txBody>
      </p:sp>
    </p:spTree>
    <p:extLst>
      <p:ext uri="{BB962C8B-B14F-4D97-AF65-F5344CB8AC3E}">
        <p14:creationId xmlns:p14="http://schemas.microsoft.com/office/powerpoint/2010/main" val="3322361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26566163-7AE5-B58B-DE46-1BE3B512CD07}"/>
              </a:ext>
            </a:extLst>
          </p:cNvPr>
          <p:cNvSpPr>
            <a:spLocks noGrp="1"/>
          </p:cNvSpPr>
          <p:nvPr>
            <p:ph sz="half" idx="2"/>
          </p:nvPr>
        </p:nvSpPr>
        <p:spPr/>
        <p:txBody>
          <a:bodyPr lIns="91440" tIns="45720" rIns="91440" bIns="45720" anchor="t"/>
          <a:lstStyle/>
          <a:p>
            <a:pPr marL="0" indent="0">
              <a:buNone/>
            </a:pPr>
            <a:r>
              <a:rPr lang="en-US" b="1" dirty="0" err="1">
                <a:solidFill>
                  <a:srgbClr val="00953A"/>
                </a:solidFill>
              </a:rPr>
              <a:t>Identificação</a:t>
            </a:r>
            <a:r>
              <a:rPr lang="en-US" b="1" dirty="0">
                <a:solidFill>
                  <a:srgbClr val="00953A"/>
                </a:solidFill>
              </a:rPr>
              <a:t> de </a:t>
            </a:r>
            <a:r>
              <a:rPr lang="en-US" b="1" dirty="0" err="1">
                <a:solidFill>
                  <a:srgbClr val="00953A"/>
                </a:solidFill>
              </a:rPr>
              <a:t>fontes</a:t>
            </a:r>
            <a:r>
              <a:rPr lang="en-US" b="1" dirty="0">
                <a:solidFill>
                  <a:srgbClr val="00953A"/>
                </a:solidFill>
              </a:rPr>
              <a:t> </a:t>
            </a:r>
            <a:r>
              <a:rPr lang="en-US" b="1" dirty="0" err="1">
                <a:solidFill>
                  <a:srgbClr val="00953A"/>
                </a:solidFill>
              </a:rPr>
              <a:t>ambientais</a:t>
            </a:r>
            <a:r>
              <a:rPr lang="en-US" b="1" dirty="0">
                <a:solidFill>
                  <a:srgbClr val="00953A"/>
                </a:solidFill>
              </a:rPr>
              <a:t> </a:t>
            </a:r>
            <a:r>
              <a:rPr lang="en-US" b="1" dirty="0" err="1">
                <a:solidFill>
                  <a:srgbClr val="00953A"/>
                </a:solidFill>
              </a:rPr>
              <a:t>ou</a:t>
            </a:r>
            <a:r>
              <a:rPr lang="en-US" b="1" dirty="0">
                <a:solidFill>
                  <a:srgbClr val="00953A"/>
                </a:solidFill>
              </a:rPr>
              <a:t> </a:t>
            </a:r>
            <a:r>
              <a:rPr lang="en-US" b="1" dirty="0" err="1">
                <a:solidFill>
                  <a:srgbClr val="00953A"/>
                </a:solidFill>
              </a:rPr>
              <a:t>reservatórios</a:t>
            </a:r>
            <a:r>
              <a:rPr lang="en-US" b="1" dirty="0">
                <a:solidFill>
                  <a:srgbClr val="00953A"/>
                </a:solidFill>
              </a:rPr>
              <a:t> </a:t>
            </a:r>
            <a:br>
              <a:rPr lang="en-US" b="1" dirty="0">
                <a:solidFill>
                  <a:srgbClr val="00953A"/>
                </a:solidFill>
              </a:rPr>
            </a:br>
            <a:r>
              <a:rPr lang="en-US" b="1" dirty="0">
                <a:solidFill>
                  <a:srgbClr val="00953A"/>
                </a:solidFill>
              </a:rPr>
              <a:t>de </a:t>
            </a:r>
            <a:r>
              <a:rPr lang="en-US" b="1" dirty="0" err="1">
                <a:solidFill>
                  <a:srgbClr val="00953A"/>
                </a:solidFill>
              </a:rPr>
              <a:t>doenças</a:t>
            </a:r>
            <a:endParaRPr lang="en-US" b="1" dirty="0">
              <a:solidFill>
                <a:srgbClr val="00953A"/>
              </a:solidFill>
            </a:endParaRPr>
          </a:p>
          <a:p>
            <a:pPr lvl="1"/>
            <a:r>
              <a:rPr lang="en-US" dirty="0" err="1"/>
              <a:t>Os</a:t>
            </a:r>
            <a:r>
              <a:rPr lang="en-US" dirty="0"/>
              <a:t> </a:t>
            </a:r>
            <a:r>
              <a:rPr lang="en-US" dirty="0" err="1"/>
              <a:t>especialistas</a:t>
            </a:r>
            <a:r>
              <a:rPr lang="en-US" dirty="0"/>
              <a:t> </a:t>
            </a:r>
            <a:r>
              <a:rPr lang="en-US" dirty="0" err="1"/>
              <a:t>ambientais</a:t>
            </a:r>
            <a:r>
              <a:rPr lang="en-US" dirty="0"/>
              <a:t> </a:t>
            </a:r>
            <a:r>
              <a:rPr lang="en-US" dirty="0" err="1"/>
              <a:t>podem</a:t>
            </a:r>
            <a:r>
              <a:rPr lang="en-US" dirty="0"/>
              <a:t> </a:t>
            </a:r>
            <a:r>
              <a:rPr lang="en-US" dirty="0" err="1"/>
              <a:t>orientar</a:t>
            </a:r>
            <a:r>
              <a:rPr lang="en-US" dirty="0"/>
              <a:t> as </a:t>
            </a:r>
            <a:r>
              <a:rPr lang="en-US" dirty="0" err="1"/>
              <a:t>estratégias</a:t>
            </a:r>
            <a:r>
              <a:rPr lang="en-US" dirty="0"/>
              <a:t> de </a:t>
            </a:r>
            <a:r>
              <a:rPr lang="en-US" dirty="0" err="1"/>
              <a:t>amostragem</a:t>
            </a:r>
            <a:r>
              <a:rPr lang="en-US" dirty="0"/>
              <a:t> (</a:t>
            </a:r>
            <a:r>
              <a:rPr lang="en-US" dirty="0" err="1"/>
              <a:t>água</a:t>
            </a:r>
            <a:r>
              <a:rPr lang="en-US" dirty="0"/>
              <a:t>, </a:t>
            </a:r>
            <a:r>
              <a:rPr lang="en-US" dirty="0" err="1"/>
              <a:t>alimentos</a:t>
            </a:r>
            <a:r>
              <a:rPr lang="en-US" dirty="0"/>
              <a:t>, </a:t>
            </a:r>
            <a:r>
              <a:rPr lang="en-US" dirty="0" err="1"/>
              <a:t>medicamentos</a:t>
            </a:r>
            <a:r>
              <a:rPr lang="en-US" dirty="0"/>
              <a:t>, </a:t>
            </a:r>
            <a:r>
              <a:rPr lang="en-US" dirty="0" err="1"/>
              <a:t>ar</a:t>
            </a:r>
            <a:r>
              <a:rPr lang="en-US" dirty="0"/>
              <a:t>, outros)</a:t>
            </a:r>
            <a:endParaRPr lang="en-US" dirty="0">
              <a:cs typeface="Arial"/>
            </a:endParaRPr>
          </a:p>
          <a:p>
            <a:endParaRPr lang="en-US" dirty="0"/>
          </a:p>
        </p:txBody>
      </p:sp>
      <p:sp>
        <p:nvSpPr>
          <p:cNvPr id="2" name="Title 1">
            <a:extLst>
              <a:ext uri="{FF2B5EF4-FFF2-40B4-BE49-F238E27FC236}">
                <a16:creationId xmlns:a16="http://schemas.microsoft.com/office/drawing/2014/main" id="{A2BD1620-B576-0FA0-2422-693761879A30}"/>
              </a:ext>
            </a:extLst>
          </p:cNvPr>
          <p:cNvSpPr>
            <a:spLocks noGrp="1"/>
          </p:cNvSpPr>
          <p:nvPr>
            <p:ph type="title"/>
          </p:nvPr>
        </p:nvSpPr>
        <p:spPr/>
        <p:txBody>
          <a:bodyPr/>
          <a:lstStyle/>
          <a:p>
            <a:r>
              <a:rPr lang="en-US" dirty="0"/>
              <a:t>Vigilância </a:t>
            </a:r>
            <a:r>
              <a:rPr lang="en-US" dirty="0" err="1"/>
              <a:t>ambiental</a:t>
            </a:r>
            <a:r>
              <a:rPr lang="en-US" dirty="0"/>
              <a:t> (1/2)</a:t>
            </a:r>
          </a:p>
        </p:txBody>
      </p:sp>
      <p:sp>
        <p:nvSpPr>
          <p:cNvPr id="8" name="Text Placeholder 3">
            <a:extLst>
              <a:ext uri="{FF2B5EF4-FFF2-40B4-BE49-F238E27FC236}">
                <a16:creationId xmlns:a16="http://schemas.microsoft.com/office/drawing/2014/main" id="{9647E730-56EC-A33B-3701-038F78205AB2}"/>
              </a:ext>
            </a:extLst>
          </p:cNvPr>
          <p:cNvSpPr>
            <a:spLocks noGrp="1"/>
          </p:cNvSpPr>
          <p:nvPr>
            <p:ph type="body" sz="quarter" idx="16"/>
          </p:nvPr>
        </p:nvSpPr>
        <p:spPr>
          <a:xfrm>
            <a:off x="2653260" y="6400800"/>
            <a:ext cx="6885288" cy="320675"/>
          </a:xfrm>
        </p:spPr>
        <p:txBody>
          <a:bodyPr lIns="91440" tIns="45720" rIns="91440" bIns="45720" anchor="b" anchorCtr="0"/>
          <a:lstStyle/>
          <a:p>
            <a:pPr>
              <a:lnSpc>
                <a:spcPct val="100000"/>
              </a:lnSpc>
              <a:spcBef>
                <a:spcPts val="0"/>
              </a:spcBef>
            </a:pPr>
            <a:r>
              <a:rPr lang="en-US">
                <a:latin typeface="Arial"/>
                <a:cs typeface="Arial"/>
              </a:rPr>
              <a:t>Centros de Controlo e Prevenção de Doenças. </a:t>
            </a:r>
          </a:p>
          <a:p>
            <a:pPr>
              <a:lnSpc>
                <a:spcPct val="100000"/>
              </a:lnSpc>
              <a:spcBef>
                <a:spcPts val="0"/>
              </a:spcBef>
            </a:pPr>
            <a:r>
              <a:rPr lang="en-US">
                <a:hlinkClick r:id="rId3"/>
              </a:rPr>
              <a:t>Sobre a Prevenção do Envenenamento por Chumbo na Infância | Prevenção do Envenenamento por Chumbo na Infância | </a:t>
            </a:r>
            <a:r>
              <a:rPr lang="en-US">
                <a:latin typeface="Arial"/>
                <a:cs typeface="Arial"/>
              </a:rPr>
              <a:t>CDC  </a:t>
            </a:r>
          </a:p>
        </p:txBody>
      </p:sp>
    </p:spTree>
    <p:extLst>
      <p:ext uri="{BB962C8B-B14F-4D97-AF65-F5344CB8AC3E}">
        <p14:creationId xmlns:p14="http://schemas.microsoft.com/office/powerpoint/2010/main" val="22720312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41213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26566163-7AE5-B58B-DE46-1BE3B512CD07}"/>
              </a:ext>
            </a:extLst>
          </p:cNvPr>
          <p:cNvSpPr>
            <a:spLocks noGrp="1"/>
          </p:cNvSpPr>
          <p:nvPr>
            <p:ph sz="half" idx="2"/>
          </p:nvPr>
        </p:nvSpPr>
        <p:spPr/>
        <p:txBody>
          <a:bodyPr lIns="91440" tIns="45720" rIns="91440" bIns="45720" anchor="t"/>
          <a:lstStyle/>
          <a:p>
            <a:pPr marL="0" indent="0">
              <a:buNone/>
            </a:pPr>
            <a:r>
              <a:rPr lang="en-US" b="1" dirty="0">
                <a:solidFill>
                  <a:srgbClr val="00953A"/>
                </a:solidFill>
              </a:rPr>
              <a:t>Coleta de dados e de </a:t>
            </a:r>
            <a:r>
              <a:rPr lang="en-US" b="1" dirty="0" err="1">
                <a:solidFill>
                  <a:srgbClr val="00953A"/>
                </a:solidFill>
              </a:rPr>
              <a:t>amostras</a:t>
            </a:r>
            <a:endParaRPr lang="en-US" b="1" dirty="0">
              <a:solidFill>
                <a:srgbClr val="00953A"/>
              </a:solidFill>
            </a:endParaRPr>
          </a:p>
          <a:p>
            <a:pPr lvl="1">
              <a:spcBef>
                <a:spcPts val="600"/>
              </a:spcBef>
              <a:spcAft>
                <a:spcPts val="0"/>
              </a:spcAft>
            </a:pPr>
            <a:r>
              <a:rPr lang="en-US" dirty="0" err="1"/>
              <a:t>Preencher</a:t>
            </a:r>
            <a:r>
              <a:rPr lang="en-US" dirty="0"/>
              <a:t> o </a:t>
            </a:r>
            <a:r>
              <a:rPr lang="en-US" dirty="0" err="1"/>
              <a:t>formulário</a:t>
            </a:r>
            <a:r>
              <a:rPr lang="en-US" dirty="0"/>
              <a:t> de </a:t>
            </a:r>
            <a:r>
              <a:rPr lang="en-US" dirty="0" err="1"/>
              <a:t>amostragem</a:t>
            </a:r>
            <a:r>
              <a:rPr lang="en-US" dirty="0"/>
              <a:t>: </a:t>
            </a:r>
            <a:r>
              <a:rPr lang="en-US" dirty="0" err="1"/>
              <a:t>incluir</a:t>
            </a:r>
            <a:r>
              <a:rPr lang="en-US" dirty="0"/>
              <a:t> </a:t>
            </a:r>
            <a:r>
              <a:rPr lang="en-US" dirty="0" err="1"/>
              <a:t>notas</a:t>
            </a:r>
            <a:r>
              <a:rPr lang="en-US" dirty="0"/>
              <a:t> e um </a:t>
            </a:r>
            <a:r>
              <a:rPr lang="en-US" dirty="0" err="1"/>
              <a:t>mapa</a:t>
            </a:r>
            <a:r>
              <a:rPr lang="en-US" dirty="0"/>
              <a:t> </a:t>
            </a:r>
            <a:r>
              <a:rPr lang="en-US" dirty="0" err="1"/>
              <a:t>ou</a:t>
            </a:r>
            <a:r>
              <a:rPr lang="en-US" dirty="0"/>
              <a:t> </a:t>
            </a:r>
            <a:r>
              <a:rPr lang="en-US" dirty="0" err="1"/>
              <a:t>desenho</a:t>
            </a:r>
            <a:r>
              <a:rPr lang="en-US" dirty="0"/>
              <a:t> da zona</a:t>
            </a:r>
            <a:endParaRPr lang="en-US" dirty="0">
              <a:cs typeface="Arial"/>
            </a:endParaRPr>
          </a:p>
          <a:p>
            <a:pPr lvl="1">
              <a:spcBef>
                <a:spcPts val="600"/>
              </a:spcBef>
              <a:spcAft>
                <a:spcPts val="0"/>
              </a:spcAft>
            </a:pPr>
            <a:r>
              <a:rPr lang="en-US" dirty="0" err="1"/>
              <a:t>Utilizar</a:t>
            </a:r>
            <a:r>
              <a:rPr lang="en-US" dirty="0"/>
              <a:t> </a:t>
            </a:r>
            <a:r>
              <a:rPr lang="en-US" dirty="0" err="1"/>
              <a:t>técnicas</a:t>
            </a:r>
            <a:r>
              <a:rPr lang="en-US" dirty="0"/>
              <a:t> de </a:t>
            </a:r>
            <a:r>
              <a:rPr lang="en-US" dirty="0" err="1"/>
              <a:t>amostragem</a:t>
            </a:r>
            <a:r>
              <a:rPr lang="en-US" dirty="0"/>
              <a:t> </a:t>
            </a:r>
            <a:r>
              <a:rPr lang="en-US" dirty="0" err="1"/>
              <a:t>adequadas</a:t>
            </a:r>
            <a:r>
              <a:rPr lang="en-US" dirty="0"/>
              <a:t> para a coleta</a:t>
            </a:r>
            <a:endParaRPr lang="en-US" dirty="0">
              <a:cs typeface="Arial"/>
            </a:endParaRPr>
          </a:p>
          <a:p>
            <a:pPr lvl="1">
              <a:spcBef>
                <a:spcPts val="600"/>
              </a:spcBef>
              <a:spcAft>
                <a:spcPts val="0"/>
              </a:spcAft>
            </a:pPr>
            <a:r>
              <a:rPr lang="en-US" dirty="0" err="1"/>
              <a:t>Amostragem</a:t>
            </a:r>
            <a:r>
              <a:rPr lang="en-US" dirty="0"/>
              <a:t> de </a:t>
            </a:r>
            <a:r>
              <a:rPr lang="en-US" dirty="0" err="1"/>
              <a:t>rotina</a:t>
            </a:r>
            <a:r>
              <a:rPr lang="en-US" dirty="0"/>
              <a:t> versus </a:t>
            </a:r>
            <a:r>
              <a:rPr lang="en-US" dirty="0" err="1"/>
              <a:t>amostragem</a:t>
            </a:r>
            <a:r>
              <a:rPr lang="en-US" dirty="0"/>
              <a:t> </a:t>
            </a:r>
            <a:r>
              <a:rPr lang="en-US" dirty="0" err="1"/>
              <a:t>durante</a:t>
            </a:r>
            <a:r>
              <a:rPr lang="en-US" dirty="0"/>
              <a:t> um </a:t>
            </a:r>
            <a:r>
              <a:rPr lang="en-US" dirty="0" err="1"/>
              <a:t>surto</a:t>
            </a:r>
            <a:endParaRPr lang="en-US" dirty="0">
              <a:cs typeface="Arial"/>
            </a:endParaRPr>
          </a:p>
          <a:p>
            <a:pPr lvl="2">
              <a:spcBef>
                <a:spcPts val="600"/>
              </a:spcBef>
              <a:spcAft>
                <a:spcPts val="0"/>
              </a:spcAft>
            </a:pPr>
            <a:r>
              <a:rPr lang="en-US" dirty="0" err="1"/>
              <a:t>Exemplo</a:t>
            </a:r>
            <a:r>
              <a:rPr lang="en-US" dirty="0"/>
              <a:t>: </a:t>
            </a:r>
            <a:r>
              <a:rPr lang="en-US" dirty="0" err="1"/>
              <a:t>Guia</a:t>
            </a:r>
            <a:r>
              <a:rPr lang="en-US" dirty="0"/>
              <a:t> do CDC para a </a:t>
            </a:r>
            <a:r>
              <a:rPr lang="en-US" dirty="0" err="1"/>
              <a:t>Realização</a:t>
            </a:r>
            <a:r>
              <a:rPr lang="en-US" dirty="0"/>
              <a:t> de </a:t>
            </a:r>
            <a:r>
              <a:rPr lang="en-US" dirty="0" err="1"/>
              <a:t>Amostragem</a:t>
            </a:r>
            <a:r>
              <a:rPr lang="en-US" dirty="0"/>
              <a:t> Ambiental de </a:t>
            </a:r>
            <a:r>
              <a:rPr lang="en-US" dirty="0" err="1"/>
              <a:t>Chumbo</a:t>
            </a:r>
            <a:endParaRPr lang="en-US" dirty="0">
              <a:cs typeface="Arial"/>
            </a:endParaRPr>
          </a:p>
        </p:txBody>
      </p:sp>
      <p:sp>
        <p:nvSpPr>
          <p:cNvPr id="2" name="Title 1">
            <a:extLst>
              <a:ext uri="{FF2B5EF4-FFF2-40B4-BE49-F238E27FC236}">
                <a16:creationId xmlns:a16="http://schemas.microsoft.com/office/drawing/2014/main" id="{A2BD1620-B576-0FA0-2422-693761879A30}"/>
              </a:ext>
            </a:extLst>
          </p:cNvPr>
          <p:cNvSpPr>
            <a:spLocks noGrp="1"/>
          </p:cNvSpPr>
          <p:nvPr>
            <p:ph type="title"/>
          </p:nvPr>
        </p:nvSpPr>
        <p:spPr/>
        <p:txBody>
          <a:bodyPr/>
          <a:lstStyle/>
          <a:p>
            <a:r>
              <a:rPr lang="en-US" dirty="0"/>
              <a:t>Vigilância </a:t>
            </a:r>
            <a:r>
              <a:rPr lang="en-US" dirty="0" err="1"/>
              <a:t>ambiental</a:t>
            </a:r>
            <a:r>
              <a:rPr lang="en-US" dirty="0"/>
              <a:t> (2/2)</a:t>
            </a:r>
          </a:p>
        </p:txBody>
      </p:sp>
      <p:sp>
        <p:nvSpPr>
          <p:cNvPr id="4" name="Text Placeholder 3">
            <a:extLst>
              <a:ext uri="{FF2B5EF4-FFF2-40B4-BE49-F238E27FC236}">
                <a16:creationId xmlns:a16="http://schemas.microsoft.com/office/drawing/2014/main" id="{B12A106D-46B3-2DCE-80B0-16F8F3A6C04A}"/>
              </a:ext>
            </a:extLst>
          </p:cNvPr>
          <p:cNvSpPr>
            <a:spLocks noGrp="1"/>
          </p:cNvSpPr>
          <p:nvPr>
            <p:ph type="body" sz="quarter" idx="16"/>
          </p:nvPr>
        </p:nvSpPr>
        <p:spPr>
          <a:xfrm>
            <a:off x="480447" y="6478291"/>
            <a:ext cx="9058101" cy="294468"/>
          </a:xfrm>
        </p:spPr>
        <p:txBody>
          <a:bodyPr lIns="91440" tIns="45720" rIns="91440" bIns="45720" anchor="b" anchorCtr="0"/>
          <a:lstStyle/>
          <a:p>
            <a:pPr>
              <a:lnSpc>
                <a:spcPct val="100000"/>
              </a:lnSpc>
              <a:spcBef>
                <a:spcPts val="0"/>
              </a:spcBef>
            </a:pPr>
            <a:r>
              <a:rPr lang="en-US">
                <a:latin typeface="Arial"/>
                <a:cs typeface="Arial"/>
              </a:rPr>
              <a:t>Centros de Controlo e Prevenção de Doenças. </a:t>
            </a:r>
          </a:p>
          <a:p>
            <a:pPr>
              <a:lnSpc>
                <a:spcPct val="100000"/>
              </a:lnSpc>
              <a:spcBef>
                <a:spcPts val="0"/>
              </a:spcBef>
            </a:pPr>
            <a:r>
              <a:rPr lang="en-US">
                <a:hlinkClick r:id="rId3"/>
              </a:rPr>
              <a:t>Sobre a Prevenção do Envenenamento por Chumbo na Infância | Prevenção do Envenenamento por Chumbo na Infância | </a:t>
            </a:r>
            <a:r>
              <a:rPr lang="en-US">
                <a:latin typeface="Arial"/>
                <a:cs typeface="Arial"/>
              </a:rPr>
              <a:t>CDC  </a:t>
            </a:r>
          </a:p>
        </p:txBody>
      </p:sp>
      <p:graphicFrame>
        <p:nvGraphicFramePr>
          <p:cNvPr id="13" name="Table 12">
            <a:extLst>
              <a:ext uri="{FF2B5EF4-FFF2-40B4-BE49-F238E27FC236}">
                <a16:creationId xmlns:a16="http://schemas.microsoft.com/office/drawing/2014/main" id="{68EF039B-9C1D-9301-719E-B0DAA5094595}"/>
              </a:ext>
            </a:extLst>
          </p:cNvPr>
          <p:cNvGraphicFramePr>
            <a:graphicFrameLocks noGrp="1"/>
          </p:cNvGraphicFramePr>
          <p:nvPr>
            <p:extLst>
              <p:ext uri="{D42A27DB-BD31-4B8C-83A1-F6EECF244321}">
                <p14:modId xmlns:p14="http://schemas.microsoft.com/office/powerpoint/2010/main" val="218791524"/>
              </p:ext>
            </p:extLst>
          </p:nvPr>
        </p:nvGraphicFramePr>
        <p:xfrm>
          <a:off x="304800" y="4321599"/>
          <a:ext cx="11582399" cy="1493520"/>
        </p:xfrm>
        <a:graphic>
          <a:graphicData uri="http://schemas.openxmlformats.org/drawingml/2006/table">
            <a:tbl>
              <a:tblPr firstRow="1" bandRow="1">
                <a:tableStyleId>{5C22544A-7EE6-4342-B048-85BDC9FD1C3A}</a:tableStyleId>
              </a:tblPr>
              <a:tblGrid>
                <a:gridCol w="509972">
                  <a:extLst>
                    <a:ext uri="{9D8B030D-6E8A-4147-A177-3AD203B41FA5}">
                      <a16:colId xmlns:a16="http://schemas.microsoft.com/office/drawing/2014/main" val="513339147"/>
                    </a:ext>
                  </a:extLst>
                </a:gridCol>
                <a:gridCol w="1199559">
                  <a:extLst>
                    <a:ext uri="{9D8B030D-6E8A-4147-A177-3AD203B41FA5}">
                      <a16:colId xmlns:a16="http://schemas.microsoft.com/office/drawing/2014/main" val="4195877151"/>
                    </a:ext>
                  </a:extLst>
                </a:gridCol>
                <a:gridCol w="1457739">
                  <a:extLst>
                    <a:ext uri="{9D8B030D-6E8A-4147-A177-3AD203B41FA5}">
                      <a16:colId xmlns:a16="http://schemas.microsoft.com/office/drawing/2014/main" val="209544219"/>
                    </a:ext>
                  </a:extLst>
                </a:gridCol>
                <a:gridCol w="1272209">
                  <a:extLst>
                    <a:ext uri="{9D8B030D-6E8A-4147-A177-3AD203B41FA5}">
                      <a16:colId xmlns:a16="http://schemas.microsoft.com/office/drawing/2014/main" val="1505093762"/>
                    </a:ext>
                  </a:extLst>
                </a:gridCol>
                <a:gridCol w="2226364">
                  <a:extLst>
                    <a:ext uri="{9D8B030D-6E8A-4147-A177-3AD203B41FA5}">
                      <a16:colId xmlns:a16="http://schemas.microsoft.com/office/drawing/2014/main" val="1278288414"/>
                    </a:ext>
                  </a:extLst>
                </a:gridCol>
                <a:gridCol w="1338470">
                  <a:extLst>
                    <a:ext uri="{9D8B030D-6E8A-4147-A177-3AD203B41FA5}">
                      <a16:colId xmlns:a16="http://schemas.microsoft.com/office/drawing/2014/main" val="3448989410"/>
                    </a:ext>
                  </a:extLst>
                </a:gridCol>
                <a:gridCol w="546186">
                  <a:extLst>
                    <a:ext uri="{9D8B030D-6E8A-4147-A177-3AD203B41FA5}">
                      <a16:colId xmlns:a16="http://schemas.microsoft.com/office/drawing/2014/main" val="86579412"/>
                    </a:ext>
                  </a:extLst>
                </a:gridCol>
                <a:gridCol w="686267">
                  <a:extLst>
                    <a:ext uri="{9D8B030D-6E8A-4147-A177-3AD203B41FA5}">
                      <a16:colId xmlns:a16="http://schemas.microsoft.com/office/drawing/2014/main" val="900635204"/>
                    </a:ext>
                  </a:extLst>
                </a:gridCol>
                <a:gridCol w="1245704">
                  <a:extLst>
                    <a:ext uri="{9D8B030D-6E8A-4147-A177-3AD203B41FA5}">
                      <a16:colId xmlns:a16="http://schemas.microsoft.com/office/drawing/2014/main" val="3759990116"/>
                    </a:ext>
                  </a:extLst>
                </a:gridCol>
                <a:gridCol w="1099929">
                  <a:extLst>
                    <a:ext uri="{9D8B030D-6E8A-4147-A177-3AD203B41FA5}">
                      <a16:colId xmlns:a16="http://schemas.microsoft.com/office/drawing/2014/main" val="3970489481"/>
                    </a:ext>
                  </a:extLst>
                </a:gridCol>
              </a:tblGrid>
              <a:tr h="293298">
                <a:tc rowSpan="2">
                  <a:txBody>
                    <a:bodyPr/>
                    <a:lstStyle/>
                    <a:p>
                      <a:pPr algn="ctr"/>
                      <a:r>
                        <a:rPr lang="en-US" sz="1600" b="1" dirty="0">
                          <a:solidFill>
                            <a:schemeClr val="tx1"/>
                          </a:solidFill>
                          <a:latin typeface="Arial"/>
                          <a:cs typeface="Arial"/>
                        </a:rPr>
                        <a:t>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rowSpan="2">
                  <a:txBody>
                    <a:bodyPr/>
                    <a:lstStyle/>
                    <a:p>
                      <a:pPr algn="ctr"/>
                      <a:r>
                        <a:rPr lang="en-US" sz="1400" b="1" dirty="0" err="1">
                          <a:solidFill>
                            <a:schemeClr val="tx1"/>
                          </a:solidFill>
                          <a:latin typeface="Arial"/>
                          <a:cs typeface="Arial"/>
                        </a:rPr>
                        <a:t>Localização</a:t>
                      </a:r>
                      <a:r>
                        <a:rPr lang="en-US" sz="1400" b="1" dirty="0">
                          <a:solidFill>
                            <a:schemeClr val="tx1"/>
                          </a:solidFill>
                          <a:latin typeface="Arial"/>
                          <a:cs typeface="Arial"/>
                        </a:rPr>
                        <a:t>/ </a:t>
                      </a:r>
                      <a:r>
                        <a:rPr lang="en-US" sz="1400" b="1" dirty="0" err="1">
                          <a:solidFill>
                            <a:schemeClr val="tx1"/>
                          </a:solidFill>
                          <a:latin typeface="Arial"/>
                          <a:cs typeface="Arial"/>
                        </a:rPr>
                        <a:t>região</a:t>
                      </a:r>
                      <a:r>
                        <a:rPr lang="en-US" sz="1400" b="1" dirty="0">
                          <a:solidFill>
                            <a:schemeClr val="tx1"/>
                          </a:solidFill>
                          <a:latin typeface="Arial"/>
                          <a:cs typeface="Arial"/>
                        </a:rPr>
                        <a:t> da </a:t>
                      </a:r>
                      <a:r>
                        <a:rPr lang="en-US" sz="1400" b="1" dirty="0" err="1">
                          <a:solidFill>
                            <a:schemeClr val="tx1"/>
                          </a:solidFill>
                          <a:latin typeface="Arial"/>
                          <a:cs typeface="Arial"/>
                        </a:rPr>
                        <a:t>amostra</a:t>
                      </a:r>
                      <a:endParaRPr lang="en-US" sz="1400" b="1" dirty="0">
                        <a:solidFill>
                          <a:schemeClr val="tx1"/>
                        </a:solidFill>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rowSpan="2">
                  <a:txBody>
                    <a:bodyPr/>
                    <a:lstStyle/>
                    <a:p>
                      <a:pPr lvl="0" algn="ctr">
                        <a:buNone/>
                      </a:pPr>
                      <a:r>
                        <a:rPr lang="en-US" sz="1500" b="1" dirty="0" err="1">
                          <a:solidFill>
                            <a:schemeClr val="tx1"/>
                          </a:solidFill>
                          <a:latin typeface="Arial"/>
                          <a:cs typeface="Arial"/>
                        </a:rPr>
                        <a:t>Coordenadas</a:t>
                      </a:r>
                      <a:endParaRPr lang="en-US" sz="1500" b="1" dirty="0">
                        <a:solidFill>
                          <a:schemeClr val="tx1"/>
                        </a:solidFill>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rowSpan="2">
                  <a:txBody>
                    <a:bodyPr/>
                    <a:lstStyle/>
                    <a:p>
                      <a:pPr lvl="0" algn="ctr">
                        <a:buNone/>
                      </a:pPr>
                      <a:r>
                        <a:rPr lang="en-US" sz="1600" b="1" dirty="0">
                          <a:solidFill>
                            <a:schemeClr val="tx1"/>
                          </a:solidFill>
                          <a:latin typeface="Arial"/>
                          <a:cs typeface="Arial"/>
                        </a:rPr>
                        <a:t>Data/hora da coleta da </a:t>
                      </a:r>
                      <a:r>
                        <a:rPr lang="en-US" sz="1600" b="1" dirty="0" err="1">
                          <a:solidFill>
                            <a:schemeClr val="tx1"/>
                          </a:solidFill>
                          <a:latin typeface="Arial"/>
                          <a:cs typeface="Arial"/>
                        </a:rPr>
                        <a:t>amostra</a:t>
                      </a:r>
                      <a:endParaRPr lang="en-US" sz="1600" b="1" dirty="0">
                        <a:solidFill>
                          <a:schemeClr val="tx1"/>
                        </a:solidFill>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rowSpan="2">
                  <a:txBody>
                    <a:bodyPr/>
                    <a:lstStyle/>
                    <a:p>
                      <a:pPr lvl="0" algn="ctr">
                        <a:lnSpc>
                          <a:spcPct val="100000"/>
                        </a:lnSpc>
                        <a:spcBef>
                          <a:spcPts val="0"/>
                        </a:spcBef>
                        <a:spcAft>
                          <a:spcPts val="0"/>
                        </a:spcAft>
                        <a:buNone/>
                      </a:pPr>
                      <a:r>
                        <a:rPr lang="en-US" sz="1600" b="1" i="0" u="none" strike="noStrike" noProof="0" dirty="0">
                          <a:solidFill>
                            <a:schemeClr val="tx1"/>
                          </a:solidFill>
                          <a:latin typeface="Arial"/>
                        </a:rPr>
                        <a:t>Tipo de </a:t>
                      </a:r>
                      <a:r>
                        <a:rPr lang="en-US" sz="1600" b="1" i="0" u="none" strike="noStrike" noProof="0" dirty="0" err="1">
                          <a:solidFill>
                            <a:schemeClr val="tx1"/>
                          </a:solidFill>
                          <a:latin typeface="Arial"/>
                        </a:rPr>
                        <a:t>amostra</a:t>
                      </a:r>
                      <a:r>
                        <a:rPr lang="en-US" sz="1600" b="1" i="0" u="none" strike="noStrike" noProof="0" dirty="0">
                          <a:solidFill>
                            <a:schemeClr val="tx1"/>
                          </a:solidFill>
                          <a:latin typeface="Arial"/>
                        </a:rPr>
                        <a:t> (</a:t>
                      </a:r>
                      <a:r>
                        <a:rPr lang="en-US" sz="1600" b="1" i="0" u="none" strike="noStrike" noProof="0" dirty="0" err="1">
                          <a:solidFill>
                            <a:schemeClr val="tx1"/>
                          </a:solidFill>
                          <a:latin typeface="Arial"/>
                        </a:rPr>
                        <a:t>água</a:t>
                      </a:r>
                      <a:r>
                        <a:rPr lang="en-US" sz="1600" b="1" i="0" u="none" strike="noStrike" noProof="0" dirty="0">
                          <a:solidFill>
                            <a:schemeClr val="tx1"/>
                          </a:solidFill>
                          <a:latin typeface="Arial"/>
                        </a:rPr>
                        <a:t>, </a:t>
                      </a:r>
                      <a:r>
                        <a:rPr lang="en-US" sz="1600" b="1" i="0" u="none" strike="noStrike" noProof="0" dirty="0" err="1">
                          <a:solidFill>
                            <a:schemeClr val="tx1"/>
                          </a:solidFill>
                          <a:latin typeface="Arial"/>
                        </a:rPr>
                        <a:t>alimentos</a:t>
                      </a:r>
                      <a:r>
                        <a:rPr lang="en-US" sz="1600" b="1" i="0" u="none" strike="noStrike" noProof="0" dirty="0">
                          <a:solidFill>
                            <a:schemeClr val="tx1"/>
                          </a:solidFill>
                          <a:latin typeface="Arial"/>
                        </a:rPr>
                        <a:t>, </a:t>
                      </a:r>
                      <a:r>
                        <a:rPr lang="en-US" sz="1600" b="1" i="0" u="none" strike="noStrike" noProof="0" dirty="0" err="1">
                          <a:solidFill>
                            <a:schemeClr val="tx1"/>
                          </a:solidFill>
                          <a:latin typeface="Arial"/>
                        </a:rPr>
                        <a:t>ar</a:t>
                      </a:r>
                      <a:r>
                        <a:rPr lang="en-US" sz="1600" b="1" i="0" u="none" strike="noStrike" noProof="0" dirty="0">
                          <a:solidFill>
                            <a:schemeClr val="tx1"/>
                          </a:solidFill>
                          <a:latin typeface="Arial"/>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rowSpan="2">
                  <a:txBody>
                    <a:bodyPr/>
                    <a:lstStyle/>
                    <a:p>
                      <a:pPr lvl="0" algn="ctr">
                        <a:lnSpc>
                          <a:spcPct val="100000"/>
                        </a:lnSpc>
                        <a:spcBef>
                          <a:spcPts val="0"/>
                        </a:spcBef>
                        <a:spcAft>
                          <a:spcPts val="0"/>
                        </a:spcAft>
                        <a:buNone/>
                      </a:pPr>
                      <a:r>
                        <a:rPr lang="en-US" sz="1600" b="1" i="0" u="none" strike="noStrike" noProof="0" dirty="0" err="1">
                          <a:solidFill>
                            <a:schemeClr val="tx1"/>
                          </a:solidFill>
                          <a:latin typeface="Arial"/>
                        </a:rPr>
                        <a:t>Método</a:t>
                      </a:r>
                      <a:r>
                        <a:rPr lang="en-US" sz="1600" b="1" i="0" u="none" strike="noStrike" noProof="0" dirty="0">
                          <a:solidFill>
                            <a:schemeClr val="tx1"/>
                          </a:solidFill>
                          <a:latin typeface="Arial"/>
                        </a:rPr>
                        <a:t> de coleta de </a:t>
                      </a:r>
                      <a:r>
                        <a:rPr lang="en-US" sz="1600" b="1" i="0" u="none" strike="noStrike" noProof="0" dirty="0" err="1">
                          <a:solidFill>
                            <a:schemeClr val="tx1"/>
                          </a:solidFill>
                          <a:latin typeface="Arial"/>
                        </a:rPr>
                        <a:t>amostras</a:t>
                      </a:r>
                      <a:endParaRPr lang="en-US" sz="1600" b="1" i="0" u="none" strike="noStrike" noProof="0" dirty="0">
                        <a:solidFill>
                          <a:schemeClr val="tx1"/>
                        </a:solidFill>
                        <a:latin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gridSpan="3">
                  <a:txBody>
                    <a:bodyPr/>
                    <a:lstStyle/>
                    <a:p>
                      <a:pPr algn="ctr"/>
                      <a:r>
                        <a:rPr lang="en-US" sz="1600">
                          <a:solidFill>
                            <a:schemeClr val="tx1"/>
                          </a:solidFill>
                          <a:latin typeface="Arial"/>
                          <a:cs typeface="Arial"/>
                        </a:rPr>
                        <a:t>Laboratório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a:lstStyle/>
                    <a:p>
                      <a:endParaRPr lang="en-US" sz="1400">
                        <a:latin typeface="Arial" panose="020B0604020202020204" pitchFamily="34" charset="0"/>
                        <a:cs typeface="Arial" panose="020B0604020202020204" pitchFamily="34" charset="0"/>
                      </a:endParaRPr>
                    </a:p>
                  </a:txBody>
                  <a:tcPr anchor="b">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solidFill>
                        <a:schemeClr val="accent5"/>
                      </a:solidFill>
                      <a:prstDash val="solid"/>
                      <a:round/>
                      <a:headEnd type="none" w="med" len="med"/>
                      <a:tailEnd type="none" w="med" len="med"/>
                    </a:lnB>
                    <a:solidFill>
                      <a:schemeClr val="bg1">
                        <a:lumMod val="25000"/>
                        <a:lumOff val="75000"/>
                      </a:schemeClr>
                    </a:solidFill>
                  </a:tcPr>
                </a:tc>
                <a:tc hMerge="1">
                  <a:txBody>
                    <a:bodyPr/>
                    <a:lstStyle/>
                    <a:p>
                      <a:endParaRPr lang="en-US" sz="1400">
                        <a:latin typeface="Arial" panose="020B0604020202020204" pitchFamily="34" charset="0"/>
                        <a:cs typeface="Arial" panose="020B0604020202020204" pitchFamily="34" charset="0"/>
                      </a:endParaRPr>
                    </a:p>
                  </a:txBody>
                  <a:tcPr anchor="b">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solidFill>
                        <a:schemeClr val="accent5"/>
                      </a:solidFill>
                      <a:prstDash val="solid"/>
                      <a:round/>
                      <a:headEnd type="none" w="med" len="med"/>
                      <a:tailEnd type="none" w="med" len="med"/>
                    </a:lnB>
                    <a:solidFill>
                      <a:schemeClr val="bg1">
                        <a:lumMod val="25000"/>
                        <a:lumOff val="75000"/>
                      </a:schemeClr>
                    </a:solidFill>
                  </a:tcPr>
                </a:tc>
                <a:tc rowSpan="2">
                  <a:txBody>
                    <a:bodyPr/>
                    <a:lstStyle/>
                    <a:p>
                      <a:pPr algn="ctr"/>
                      <a:r>
                        <a:rPr lang="en-US" sz="1400" b="1" dirty="0" err="1">
                          <a:solidFill>
                            <a:schemeClr val="tx1"/>
                          </a:solidFill>
                          <a:latin typeface="Arial"/>
                          <a:cs typeface="Arial"/>
                        </a:rPr>
                        <a:t>Resultado</a:t>
                      </a:r>
                      <a:endParaRPr lang="en-US" sz="1400" b="1" dirty="0">
                        <a:solidFill>
                          <a:schemeClr val="tx1"/>
                        </a:solidFill>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675009556"/>
                  </a:ext>
                </a:extLst>
              </a:tr>
              <a:tr h="417617">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fr-FR"/>
                    </a:p>
                  </a:txBody>
                  <a:tcPr/>
                </a:tc>
                <a:tc>
                  <a:txBody>
                    <a:bodyPr/>
                    <a:lstStyle/>
                    <a:p>
                      <a:pPr algn="ctr"/>
                      <a:r>
                        <a:rPr lang="en-US" sz="1600" b="1" dirty="0">
                          <a:solidFill>
                            <a:schemeClr val="tx1"/>
                          </a:solidFill>
                          <a:latin typeface="Arial"/>
                          <a:cs typeface="Arial"/>
                        </a:rPr>
                        <a:t>S/N</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n-US" sz="1600" b="1">
                          <a:solidFill>
                            <a:schemeClr val="tx1"/>
                          </a:solidFill>
                          <a:latin typeface="Arial"/>
                          <a:cs typeface="Arial"/>
                        </a:rPr>
                        <a:t>Tipo</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n-US" sz="1600" b="1">
                          <a:solidFill>
                            <a:schemeClr val="tx1"/>
                          </a:solidFill>
                          <a:latin typeface="Arial"/>
                          <a:cs typeface="Arial"/>
                        </a:rPr>
                        <a:t>Resultado</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vMerge="1">
                  <a:txBody>
                    <a:bodyPr/>
                    <a:lstStyle/>
                    <a:p>
                      <a:endParaRPr lang="en-US"/>
                    </a:p>
                  </a:txBody>
                  <a:tcPr/>
                </a:tc>
                <a:extLst>
                  <a:ext uri="{0D108BD9-81ED-4DB2-BD59-A6C34878D82A}">
                    <a16:rowId xmlns:a16="http://schemas.microsoft.com/office/drawing/2014/main" val="2868197185"/>
                  </a:ext>
                </a:extLst>
              </a:tr>
              <a:tr h="32262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0">
                          <a:solidFill>
                            <a:schemeClr val="tx1"/>
                          </a:solidFill>
                          <a:latin typeface="Arial"/>
                          <a:cs typeface="Arial"/>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600" b="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vl="0">
                        <a:buNone/>
                      </a:pPr>
                      <a:endParaRPr lang="en-US" sz="1600" b="0" dirty="0">
                        <a:solidFill>
                          <a:schemeClr val="tx1"/>
                        </a:solidFill>
                        <a:latin typeface="Arial"/>
                        <a:cs typeface="Aria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vl="0">
                        <a:buNone/>
                      </a:pPr>
                      <a:endParaRPr lang="en-US" sz="1600" b="0">
                        <a:solidFill>
                          <a:schemeClr val="tx1"/>
                        </a:solidFill>
                        <a:latin typeface="Arial"/>
                        <a:cs typeface="Aria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600" b="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600" b="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600" b="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600" b="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600" b="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600" b="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35711124"/>
                  </a:ext>
                </a:extLst>
              </a:tr>
              <a:tr h="32262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0">
                          <a:solidFill>
                            <a:schemeClr val="tx1"/>
                          </a:solidFill>
                          <a:latin typeface="Arial"/>
                          <a:cs typeface="Arial"/>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600" b="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lvl="0">
                        <a:buNone/>
                      </a:pPr>
                      <a:endParaRPr lang="en-US" sz="1600" b="0" dirty="0">
                        <a:solidFill>
                          <a:schemeClr val="tx1"/>
                        </a:solidFill>
                        <a:latin typeface="Arial"/>
                        <a:cs typeface="Aria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lvl="0">
                        <a:buNone/>
                      </a:pPr>
                      <a:endParaRPr lang="en-US" sz="1600" b="0">
                        <a:solidFill>
                          <a:schemeClr val="tx1"/>
                        </a:solidFill>
                        <a:latin typeface="Arial"/>
                        <a:cs typeface="Aria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600" b="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600" b="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600" b="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600" b="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600" b="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6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543834362"/>
                  </a:ext>
                </a:extLst>
              </a:tr>
            </a:tbl>
          </a:graphicData>
        </a:graphic>
      </p:graphicFrame>
    </p:spTree>
    <p:extLst>
      <p:ext uri="{BB962C8B-B14F-4D97-AF65-F5344CB8AC3E}">
        <p14:creationId xmlns:p14="http://schemas.microsoft.com/office/powerpoint/2010/main" val="4276609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AB6AE16-3982-BF9D-084A-B600C81DA500}"/>
              </a:ext>
            </a:extLst>
          </p:cNvPr>
          <p:cNvSpPr>
            <a:spLocks noGrp="1"/>
          </p:cNvSpPr>
          <p:nvPr>
            <p:ph type="title"/>
          </p:nvPr>
        </p:nvSpPr>
        <p:spPr/>
        <p:txBody>
          <a:bodyPr/>
          <a:lstStyle/>
          <a:p>
            <a:r>
              <a:rPr lang="en-US" dirty="0"/>
              <a:t>Sem </a:t>
            </a:r>
            <a:r>
              <a:rPr lang="en-US" dirty="0" err="1"/>
              <a:t>relatório</a:t>
            </a:r>
            <a:r>
              <a:rPr lang="en-US" dirty="0"/>
              <a:t> </a:t>
            </a:r>
            <a:r>
              <a:rPr lang="en-US" dirty="0" err="1"/>
              <a:t>ou</a:t>
            </a:r>
            <a:r>
              <a:rPr lang="en-US" dirty="0"/>
              <a:t> </a:t>
            </a:r>
            <a:r>
              <a:rPr lang="en-US" dirty="0" err="1"/>
              <a:t>relatório</a:t>
            </a:r>
            <a:r>
              <a:rPr lang="en-US" dirty="0"/>
              <a:t> zero?</a:t>
            </a:r>
          </a:p>
        </p:txBody>
      </p:sp>
      <p:sp>
        <p:nvSpPr>
          <p:cNvPr id="11" name="Content Placeholder 10">
            <a:extLst>
              <a:ext uri="{FF2B5EF4-FFF2-40B4-BE49-F238E27FC236}">
                <a16:creationId xmlns:a16="http://schemas.microsoft.com/office/drawing/2014/main" id="{E0B17261-304E-413C-3240-8DB706CDB400}"/>
              </a:ext>
            </a:extLst>
          </p:cNvPr>
          <p:cNvSpPr>
            <a:spLocks noGrp="1"/>
          </p:cNvSpPr>
          <p:nvPr>
            <p:ph sz="half" idx="2"/>
          </p:nvPr>
        </p:nvSpPr>
        <p:spPr>
          <a:xfrm>
            <a:off x="838200" y="1292877"/>
            <a:ext cx="10515600" cy="4639309"/>
          </a:xfrm>
        </p:spPr>
        <p:txBody>
          <a:bodyPr/>
          <a:lstStyle/>
          <a:p>
            <a:pPr marL="0" indent="0" algn="ctr">
              <a:buNone/>
            </a:pPr>
            <a:r>
              <a:rPr lang="en-US" b="1" dirty="0" err="1"/>
              <a:t>Relatório</a:t>
            </a:r>
            <a:r>
              <a:rPr lang="en-US" b="1" dirty="0"/>
              <a:t> de </a:t>
            </a:r>
            <a:r>
              <a:rPr lang="en-US" b="1" dirty="0" err="1"/>
              <a:t>síntese</a:t>
            </a:r>
            <a:r>
              <a:rPr lang="en-US" b="1" dirty="0"/>
              <a:t> de </a:t>
            </a:r>
            <a:r>
              <a:rPr lang="en-US" b="1" dirty="0" err="1"/>
              <a:t>vigilância</a:t>
            </a:r>
            <a:endParaRPr lang="en-US" b="1" dirty="0"/>
          </a:p>
        </p:txBody>
      </p:sp>
      <p:graphicFrame>
        <p:nvGraphicFramePr>
          <p:cNvPr id="8" name="Table 7"/>
          <p:cNvGraphicFramePr>
            <a:graphicFrameLocks noGrp="1"/>
          </p:cNvGraphicFramePr>
          <p:nvPr>
            <p:extLst>
              <p:ext uri="{D42A27DB-BD31-4B8C-83A1-F6EECF244321}">
                <p14:modId xmlns:p14="http://schemas.microsoft.com/office/powerpoint/2010/main" val="2288601768"/>
              </p:ext>
            </p:extLst>
          </p:nvPr>
        </p:nvGraphicFramePr>
        <p:xfrm>
          <a:off x="838198" y="1804243"/>
          <a:ext cx="10515599" cy="3254835"/>
        </p:xfrm>
        <a:graphic>
          <a:graphicData uri="http://schemas.openxmlformats.org/drawingml/2006/table">
            <a:tbl>
              <a:tblPr>
                <a:tableStyleId>{5C22544A-7EE6-4342-B048-85BDC9FD1C3A}</a:tableStyleId>
              </a:tblPr>
              <a:tblGrid>
                <a:gridCol w="4690729">
                  <a:extLst>
                    <a:ext uri="{9D8B030D-6E8A-4147-A177-3AD203B41FA5}">
                      <a16:colId xmlns:a16="http://schemas.microsoft.com/office/drawing/2014/main" val="4002973510"/>
                    </a:ext>
                  </a:extLst>
                </a:gridCol>
                <a:gridCol w="1733107">
                  <a:extLst>
                    <a:ext uri="{9D8B030D-6E8A-4147-A177-3AD203B41FA5}">
                      <a16:colId xmlns:a16="http://schemas.microsoft.com/office/drawing/2014/main" val="326975444"/>
                    </a:ext>
                  </a:extLst>
                </a:gridCol>
                <a:gridCol w="1679944">
                  <a:extLst>
                    <a:ext uri="{9D8B030D-6E8A-4147-A177-3AD203B41FA5}">
                      <a16:colId xmlns:a16="http://schemas.microsoft.com/office/drawing/2014/main" val="31369705"/>
                    </a:ext>
                  </a:extLst>
                </a:gridCol>
                <a:gridCol w="2411819">
                  <a:extLst>
                    <a:ext uri="{9D8B030D-6E8A-4147-A177-3AD203B41FA5}">
                      <a16:colId xmlns:a16="http://schemas.microsoft.com/office/drawing/2014/main" val="3326059288"/>
                    </a:ext>
                  </a:extLst>
                </a:gridCol>
              </a:tblGrid>
              <a:tr h="706582">
                <a:tc>
                  <a:txBody>
                    <a:bodyPr/>
                    <a:lstStyle/>
                    <a:p>
                      <a:pPr algn="ctr" fontAlgn="b"/>
                      <a:r>
                        <a:rPr lang="en-US" sz="2400" b="1" u="none" strike="noStrike" dirty="0" err="1">
                          <a:solidFill>
                            <a:schemeClr val="tx1"/>
                          </a:solidFill>
                          <a:effectLst/>
                          <a:latin typeface="Arial" panose="020B0604020202020204" pitchFamily="34" charset="0"/>
                          <a:cs typeface="Arial" panose="020B0604020202020204" pitchFamily="34" charset="0"/>
                        </a:rPr>
                        <a:t>Doenças</a:t>
                      </a:r>
                      <a:r>
                        <a:rPr lang="en-US" sz="2400" b="1" u="none" strike="noStrike" dirty="0">
                          <a:solidFill>
                            <a:schemeClr val="tx1"/>
                          </a:solidFill>
                          <a:effectLst/>
                          <a:latin typeface="Arial" panose="020B0604020202020204" pitchFamily="34" charset="0"/>
                          <a:cs typeface="Arial" panose="020B0604020202020204" pitchFamily="34" charset="0"/>
                        </a:rPr>
                        <a:t> e </a:t>
                      </a:r>
                      <a:r>
                        <a:rPr lang="en-US" sz="2400" b="1" u="none" strike="noStrike" dirty="0" err="1">
                          <a:solidFill>
                            <a:schemeClr val="tx1"/>
                          </a:solidFill>
                          <a:effectLst/>
                          <a:latin typeface="Arial" panose="020B0604020202020204" pitchFamily="34" charset="0"/>
                          <a:cs typeface="Arial" panose="020B0604020202020204" pitchFamily="34" charset="0"/>
                        </a:rPr>
                        <a:t>eventos</a:t>
                      </a:r>
                      <a:r>
                        <a:rPr lang="en-US" sz="2400" b="1" u="none" strike="noStrike" dirty="0">
                          <a:solidFill>
                            <a:schemeClr val="tx1"/>
                          </a:solidFill>
                          <a:effectLst/>
                          <a:latin typeface="Arial" panose="020B0604020202020204" pitchFamily="34" charset="0"/>
                          <a:cs typeface="Arial" panose="020B0604020202020204" pitchFamily="34" charset="0"/>
                        </a:rPr>
                        <a:t> </a:t>
                      </a:r>
                      <a:r>
                        <a:rPr lang="en-US" sz="2400" b="1" u="none" strike="noStrike" dirty="0" err="1">
                          <a:solidFill>
                            <a:schemeClr val="tx1"/>
                          </a:solidFill>
                          <a:effectLst/>
                          <a:latin typeface="Arial" panose="020B0604020202020204" pitchFamily="34" charset="0"/>
                          <a:cs typeface="Arial" panose="020B0604020202020204" pitchFamily="34" charset="0"/>
                        </a:rPr>
                        <a:t>notificáveis</a:t>
                      </a:r>
                      <a:endParaRPr lang="en-US" sz="2400" b="1" i="0" u="none" strike="noStrike" dirty="0">
                        <a:solidFill>
                          <a:schemeClr val="tx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b"/>
                      <a:r>
                        <a:rPr lang="en-US" sz="2400" b="1" u="none" strike="noStrike">
                          <a:solidFill>
                            <a:schemeClr val="tx1"/>
                          </a:solidFill>
                          <a:effectLst/>
                          <a:latin typeface="Arial" panose="020B0604020202020204" pitchFamily="34" charset="0"/>
                          <a:cs typeface="Arial" panose="020B0604020202020204" pitchFamily="34" charset="0"/>
                        </a:rPr>
                        <a:t>Casos</a:t>
                      </a:r>
                      <a:endParaRPr lang="en-US" sz="2400" b="1" i="0" u="none" strike="noStrike">
                        <a:solidFill>
                          <a:schemeClr val="tx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b"/>
                      <a:r>
                        <a:rPr lang="en-US" sz="2400" b="1" u="none" strike="noStrike">
                          <a:solidFill>
                            <a:schemeClr val="tx1"/>
                          </a:solidFill>
                          <a:effectLst/>
                          <a:latin typeface="Arial" panose="020B0604020202020204" pitchFamily="34" charset="0"/>
                          <a:cs typeface="Arial" panose="020B0604020202020204" pitchFamily="34" charset="0"/>
                        </a:rPr>
                        <a:t>Mortes</a:t>
                      </a:r>
                      <a:endParaRPr lang="en-US" sz="2400" b="1" i="0" u="none" strike="noStrike">
                        <a:solidFill>
                          <a:schemeClr val="tx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b"/>
                      <a:r>
                        <a:rPr lang="en-US" sz="2400" b="1" u="none" strike="noStrike">
                          <a:solidFill>
                            <a:schemeClr val="tx1"/>
                          </a:solidFill>
                          <a:effectLst/>
                          <a:latin typeface="Arial" panose="020B0604020202020204" pitchFamily="34" charset="0"/>
                          <a:cs typeface="Arial" panose="020B0604020202020204" pitchFamily="34" charset="0"/>
                        </a:rPr>
                        <a:t>Casos confirmados por laboratório</a:t>
                      </a:r>
                      <a:endParaRPr lang="en-US" sz="2400" b="1" i="0" u="none" strike="noStrike">
                        <a:solidFill>
                          <a:schemeClr val="tx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242167600"/>
                  </a:ext>
                </a:extLst>
              </a:tr>
              <a:tr h="468995">
                <a:tc>
                  <a:txBody>
                    <a:bodyPr/>
                    <a:lstStyle/>
                    <a:p>
                      <a:pPr algn="l" fontAlgn="ctr"/>
                      <a:r>
                        <a:rPr lang="en-US" sz="2400" u="none" strike="noStrike">
                          <a:solidFill>
                            <a:schemeClr val="tx1"/>
                          </a:solidFill>
                          <a:effectLst/>
                          <a:latin typeface="Arial" panose="020B0604020202020204" pitchFamily="34" charset="0"/>
                          <a:cs typeface="Arial" panose="020B0604020202020204" pitchFamily="34" charset="0"/>
                        </a:rPr>
                        <a:t>Hepatite viral aguda</a:t>
                      </a:r>
                      <a:endParaRPr lang="en-US" sz="2400" b="0" i="0" u="none" strike="noStrike">
                        <a:solidFill>
                          <a:schemeClr val="tx1"/>
                        </a:solidFill>
                        <a:effectLst/>
                        <a:latin typeface="Arial" panose="020B0604020202020204" pitchFamily="34" charset="0"/>
                        <a:cs typeface="Arial" panose="020B0604020202020204" pitchFamily="34" charset="0"/>
                      </a:endParaRPr>
                    </a:p>
                  </a:txBody>
                  <a:tcPr marL="18288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2400" u="none" strike="noStrike">
                          <a:solidFill>
                            <a:schemeClr val="tx1"/>
                          </a:solidFill>
                          <a:effectLst/>
                          <a:latin typeface="Arial" panose="020B0604020202020204" pitchFamily="34" charset="0"/>
                          <a:cs typeface="Arial" panose="020B0604020202020204" pitchFamily="34" charset="0"/>
                        </a:rPr>
                        <a:t>2</a:t>
                      </a:r>
                      <a:endParaRPr lang="en-US" sz="2400" b="0" i="0" u="none" strike="noStrike">
                        <a:solidFill>
                          <a:schemeClr val="tx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2400" u="none" strike="noStrike">
                          <a:solidFill>
                            <a:schemeClr val="tx1"/>
                          </a:solidFill>
                          <a:effectLst/>
                          <a:latin typeface="Arial" panose="020B0604020202020204" pitchFamily="34" charset="0"/>
                          <a:cs typeface="Arial" panose="020B0604020202020204" pitchFamily="34" charset="0"/>
                        </a:rPr>
                        <a:t>0</a:t>
                      </a:r>
                      <a:endParaRPr lang="en-US" sz="2400" b="0" i="0" u="none" strike="noStrike">
                        <a:solidFill>
                          <a:schemeClr val="tx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2400" u="none" strike="noStrike">
                          <a:solidFill>
                            <a:schemeClr val="tx1"/>
                          </a:solidFill>
                          <a:effectLst/>
                          <a:latin typeface="Arial" panose="020B0604020202020204" pitchFamily="34" charset="0"/>
                          <a:cs typeface="Arial" panose="020B0604020202020204" pitchFamily="34" charset="0"/>
                        </a:rPr>
                        <a:t>0</a:t>
                      </a:r>
                      <a:endParaRPr lang="en-US" sz="2400" b="0" i="0" u="none" strike="noStrike">
                        <a:solidFill>
                          <a:schemeClr val="tx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44333946"/>
                  </a:ext>
                </a:extLst>
              </a:tr>
              <a:tr h="468995">
                <a:tc>
                  <a:txBody>
                    <a:bodyPr/>
                    <a:lstStyle/>
                    <a:p>
                      <a:pPr algn="l" fontAlgn="ctr"/>
                      <a:r>
                        <a:rPr lang="en-US" sz="2400" u="none" strike="noStrike">
                          <a:solidFill>
                            <a:schemeClr val="tx1"/>
                          </a:solidFill>
                          <a:effectLst/>
                          <a:latin typeface="Arial" panose="020B0604020202020204" pitchFamily="34" charset="0"/>
                          <a:cs typeface="Arial" panose="020B0604020202020204" pitchFamily="34" charset="0"/>
                        </a:rPr>
                        <a:t>Antrax</a:t>
                      </a:r>
                      <a:endParaRPr lang="en-US" sz="2400" b="0" i="0" u="none" strike="noStrike">
                        <a:solidFill>
                          <a:schemeClr val="tx1"/>
                        </a:solidFill>
                        <a:effectLst/>
                        <a:latin typeface="Arial" panose="020B0604020202020204" pitchFamily="34" charset="0"/>
                        <a:cs typeface="Arial" panose="020B0604020202020204" pitchFamily="34" charset="0"/>
                      </a:endParaRPr>
                    </a:p>
                  </a:txBody>
                  <a:tcPr marL="18288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2400" u="none" strike="noStrike">
                          <a:solidFill>
                            <a:schemeClr val="tx1"/>
                          </a:solidFill>
                          <a:effectLst/>
                          <a:latin typeface="Arial" panose="020B0604020202020204" pitchFamily="34" charset="0"/>
                          <a:cs typeface="Arial" panose="020B0604020202020204" pitchFamily="34" charset="0"/>
                        </a:rPr>
                        <a:t> </a:t>
                      </a:r>
                      <a:endParaRPr lang="en-US" sz="2400" b="0" i="0" u="none" strike="noStrike">
                        <a:solidFill>
                          <a:schemeClr val="tx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2400" u="none" strike="noStrike">
                          <a:solidFill>
                            <a:schemeClr val="tx1"/>
                          </a:solidFill>
                          <a:effectLst/>
                          <a:latin typeface="Arial" panose="020B0604020202020204" pitchFamily="34" charset="0"/>
                          <a:cs typeface="Arial" panose="020B0604020202020204" pitchFamily="34" charset="0"/>
                        </a:rPr>
                        <a:t> </a:t>
                      </a:r>
                      <a:endParaRPr lang="en-US" sz="2400" b="0" i="0" u="none" strike="noStrike">
                        <a:solidFill>
                          <a:schemeClr val="tx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2400" u="none" strike="noStrike">
                          <a:solidFill>
                            <a:schemeClr val="tx1"/>
                          </a:solidFill>
                          <a:effectLst/>
                          <a:latin typeface="Arial" panose="020B0604020202020204" pitchFamily="34" charset="0"/>
                          <a:cs typeface="Arial" panose="020B0604020202020204" pitchFamily="34" charset="0"/>
                        </a:rPr>
                        <a:t> </a:t>
                      </a:r>
                      <a:endParaRPr lang="en-US" sz="2400" b="0" i="0" u="none" strike="noStrike">
                        <a:solidFill>
                          <a:schemeClr val="tx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4027938503"/>
                  </a:ext>
                </a:extLst>
              </a:tr>
              <a:tr h="468995">
                <a:tc>
                  <a:txBody>
                    <a:bodyPr/>
                    <a:lstStyle/>
                    <a:p>
                      <a:pPr algn="l" fontAlgn="ctr"/>
                      <a:r>
                        <a:rPr lang="en-US" sz="2400" u="none" strike="noStrike">
                          <a:solidFill>
                            <a:schemeClr val="tx1"/>
                          </a:solidFill>
                          <a:effectLst/>
                          <a:latin typeface="Arial" panose="020B0604020202020204" pitchFamily="34" charset="0"/>
                          <a:cs typeface="Arial" panose="020B0604020202020204" pitchFamily="34" charset="0"/>
                        </a:rPr>
                        <a:t>Diarreia com sangue</a:t>
                      </a:r>
                      <a:endParaRPr lang="en-US" sz="2400" b="0" i="0" u="none" strike="noStrike">
                        <a:solidFill>
                          <a:schemeClr val="tx1"/>
                        </a:solidFill>
                        <a:effectLst/>
                        <a:latin typeface="Arial" panose="020B0604020202020204" pitchFamily="34" charset="0"/>
                        <a:cs typeface="Arial" panose="020B0604020202020204" pitchFamily="34" charset="0"/>
                      </a:endParaRPr>
                    </a:p>
                  </a:txBody>
                  <a:tcPr marL="18288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2400" u="none" strike="noStrike">
                          <a:solidFill>
                            <a:schemeClr val="tx1"/>
                          </a:solidFill>
                          <a:effectLst/>
                          <a:latin typeface="Arial" panose="020B0604020202020204" pitchFamily="34" charset="0"/>
                          <a:cs typeface="Arial" panose="020B0604020202020204" pitchFamily="34" charset="0"/>
                        </a:rPr>
                        <a:t>3</a:t>
                      </a:r>
                      <a:endParaRPr lang="en-US" sz="2400" b="0" i="0" u="none" strike="noStrike">
                        <a:solidFill>
                          <a:schemeClr val="tx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2400" u="none" strike="noStrike">
                          <a:solidFill>
                            <a:schemeClr val="tx1"/>
                          </a:solidFill>
                          <a:effectLst/>
                          <a:latin typeface="Arial" panose="020B0604020202020204" pitchFamily="34" charset="0"/>
                          <a:cs typeface="Arial" panose="020B0604020202020204" pitchFamily="34" charset="0"/>
                        </a:rPr>
                        <a:t>1</a:t>
                      </a:r>
                      <a:endParaRPr lang="en-US" sz="2400" b="0" i="0" u="none" strike="noStrike">
                        <a:solidFill>
                          <a:schemeClr val="tx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2400" u="none" strike="noStrike">
                          <a:solidFill>
                            <a:schemeClr val="tx1"/>
                          </a:solidFill>
                          <a:effectLst/>
                          <a:latin typeface="Arial" panose="020B0604020202020204" pitchFamily="34" charset="0"/>
                          <a:cs typeface="Arial" panose="020B0604020202020204" pitchFamily="34" charset="0"/>
                        </a:rPr>
                        <a:t>0</a:t>
                      </a:r>
                      <a:endParaRPr lang="en-US" sz="2400" b="0" i="0" u="none" strike="noStrike">
                        <a:solidFill>
                          <a:schemeClr val="tx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17031124"/>
                  </a:ext>
                </a:extLst>
              </a:tr>
              <a:tr h="702095">
                <a:tc>
                  <a:txBody>
                    <a:bodyPr/>
                    <a:lstStyle/>
                    <a:p>
                      <a:pPr algn="l" fontAlgn="ctr"/>
                      <a:r>
                        <a:rPr lang="en-US" sz="2400" u="none" strike="noStrike" dirty="0" err="1">
                          <a:solidFill>
                            <a:schemeClr val="tx1"/>
                          </a:solidFill>
                          <a:effectLst/>
                          <a:latin typeface="Arial" panose="020B0604020202020204" pitchFamily="34" charset="0"/>
                          <a:cs typeface="Arial" panose="020B0604020202020204" pitchFamily="34" charset="0"/>
                        </a:rPr>
                        <a:t>Diarreia</a:t>
                      </a:r>
                      <a:r>
                        <a:rPr lang="en-US" sz="2400" u="none" strike="noStrike" dirty="0">
                          <a:solidFill>
                            <a:schemeClr val="tx1"/>
                          </a:solidFill>
                          <a:effectLst/>
                          <a:latin typeface="Arial" panose="020B0604020202020204" pitchFamily="34" charset="0"/>
                          <a:cs typeface="Arial" panose="020B0604020202020204" pitchFamily="34" charset="0"/>
                        </a:rPr>
                        <a:t> com </a:t>
                      </a:r>
                      <a:r>
                        <a:rPr lang="en-US" sz="2400" u="none" strike="noStrike" dirty="0" err="1">
                          <a:solidFill>
                            <a:schemeClr val="tx1"/>
                          </a:solidFill>
                          <a:effectLst/>
                          <a:latin typeface="Arial" panose="020B0604020202020204" pitchFamily="34" charset="0"/>
                          <a:cs typeface="Arial" panose="020B0604020202020204" pitchFamily="34" charset="0"/>
                        </a:rPr>
                        <a:t>desidratação</a:t>
                      </a:r>
                      <a:r>
                        <a:rPr lang="en-US" sz="2400" u="none" strike="noStrike" dirty="0">
                          <a:solidFill>
                            <a:schemeClr val="tx1"/>
                          </a:solidFill>
                          <a:effectLst/>
                          <a:latin typeface="Arial" panose="020B0604020202020204" pitchFamily="34" charset="0"/>
                          <a:cs typeface="Arial" panose="020B0604020202020204" pitchFamily="34" charset="0"/>
                        </a:rPr>
                        <a:t> grave </a:t>
                      </a:r>
                    </a:p>
                    <a:p>
                      <a:pPr algn="l" fontAlgn="ctr"/>
                      <a:r>
                        <a:rPr lang="en-US" sz="2400" u="none" strike="noStrike" dirty="0">
                          <a:solidFill>
                            <a:schemeClr val="tx1"/>
                          </a:solidFill>
                          <a:effectLst/>
                          <a:latin typeface="Arial" panose="020B0604020202020204" pitchFamily="34" charset="0"/>
                          <a:cs typeface="Arial" panose="020B0604020202020204" pitchFamily="34" charset="0"/>
                        </a:rPr>
                        <a:t>(</a:t>
                      </a:r>
                      <a:r>
                        <a:rPr lang="en-US" sz="2400" u="none" strike="noStrike" dirty="0" err="1">
                          <a:solidFill>
                            <a:schemeClr val="tx1"/>
                          </a:solidFill>
                          <a:effectLst/>
                          <a:latin typeface="Arial" panose="020B0604020202020204" pitchFamily="34" charset="0"/>
                          <a:cs typeface="Arial" panose="020B0604020202020204" pitchFamily="34" charset="0"/>
                        </a:rPr>
                        <a:t>crianças</a:t>
                      </a:r>
                      <a:r>
                        <a:rPr lang="en-US" sz="2400" u="none" strike="noStrike" dirty="0">
                          <a:solidFill>
                            <a:schemeClr val="tx1"/>
                          </a:solidFill>
                          <a:effectLst/>
                          <a:latin typeface="Arial" panose="020B0604020202020204" pitchFamily="34" charset="0"/>
                          <a:cs typeface="Arial" panose="020B0604020202020204" pitchFamily="34" charset="0"/>
                        </a:rPr>
                        <a:t> &lt;5 </a:t>
                      </a:r>
                      <a:r>
                        <a:rPr lang="en-US" sz="2400" u="none" strike="noStrike" dirty="0" err="1">
                          <a:solidFill>
                            <a:schemeClr val="tx1"/>
                          </a:solidFill>
                          <a:effectLst/>
                          <a:latin typeface="Arial" panose="020B0604020202020204" pitchFamily="34" charset="0"/>
                          <a:cs typeface="Arial" panose="020B0604020202020204" pitchFamily="34" charset="0"/>
                        </a:rPr>
                        <a:t>anos</a:t>
                      </a:r>
                      <a:r>
                        <a:rPr lang="en-US" sz="2400" u="none" strike="noStrike" dirty="0">
                          <a:solidFill>
                            <a:schemeClr val="tx1"/>
                          </a:solidFill>
                          <a:effectLst/>
                          <a:latin typeface="Arial" panose="020B0604020202020204" pitchFamily="34" charset="0"/>
                          <a:cs typeface="Arial" panose="020B0604020202020204" pitchFamily="34" charset="0"/>
                        </a:rPr>
                        <a:t>)</a:t>
                      </a:r>
                      <a:endParaRPr lang="en-US" sz="2400" b="0" i="0" u="none" strike="noStrike" dirty="0">
                        <a:solidFill>
                          <a:schemeClr val="tx1"/>
                        </a:solidFill>
                        <a:effectLst/>
                        <a:latin typeface="Arial" panose="020B0604020202020204" pitchFamily="34" charset="0"/>
                        <a:cs typeface="Arial" panose="020B0604020202020204" pitchFamily="34" charset="0"/>
                      </a:endParaRPr>
                    </a:p>
                  </a:txBody>
                  <a:tcPr marL="18288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2400" u="none" strike="noStrike">
                          <a:solidFill>
                            <a:schemeClr val="tx1"/>
                          </a:solidFill>
                          <a:effectLst/>
                          <a:latin typeface="Arial" panose="020B0604020202020204" pitchFamily="34" charset="0"/>
                          <a:cs typeface="Arial" panose="020B0604020202020204" pitchFamily="34" charset="0"/>
                        </a:rPr>
                        <a:t>4</a:t>
                      </a:r>
                      <a:endParaRPr lang="en-US" sz="2400" b="0" i="0" u="none" strike="noStrike">
                        <a:solidFill>
                          <a:schemeClr val="tx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2400" u="none" strike="noStrike">
                          <a:solidFill>
                            <a:schemeClr val="tx1"/>
                          </a:solidFill>
                          <a:effectLst/>
                          <a:latin typeface="Arial" panose="020B0604020202020204" pitchFamily="34" charset="0"/>
                          <a:cs typeface="Arial" panose="020B0604020202020204" pitchFamily="34" charset="0"/>
                        </a:rPr>
                        <a:t>0</a:t>
                      </a:r>
                      <a:endParaRPr lang="en-US" sz="2400" b="0" i="0" u="none" strike="noStrike">
                        <a:solidFill>
                          <a:schemeClr val="tx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2400" u="none" strike="noStrike" dirty="0">
                          <a:solidFill>
                            <a:schemeClr val="tx1"/>
                          </a:solidFill>
                          <a:effectLst/>
                          <a:latin typeface="Arial" panose="020B0604020202020204" pitchFamily="34" charset="0"/>
                          <a:cs typeface="Arial" panose="020B0604020202020204" pitchFamily="34" charset="0"/>
                        </a:rPr>
                        <a:t>0</a:t>
                      </a:r>
                      <a:endParaRPr lang="en-US" sz="2400" b="0" i="0" u="none" strike="noStrike" dirty="0">
                        <a:solidFill>
                          <a:schemeClr val="tx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812413402"/>
                  </a:ext>
                </a:extLst>
              </a:tr>
            </a:tbl>
          </a:graphicData>
        </a:graphic>
      </p:graphicFrame>
      <p:sp>
        <p:nvSpPr>
          <p:cNvPr id="7" name="TextBox 6">
            <a:extLst>
              <a:ext uri="{FF2B5EF4-FFF2-40B4-BE49-F238E27FC236}">
                <a16:creationId xmlns:a16="http://schemas.microsoft.com/office/drawing/2014/main" id="{5DA49785-01BA-160E-4738-099910622596}"/>
              </a:ext>
            </a:extLst>
          </p:cNvPr>
          <p:cNvSpPr txBox="1"/>
          <p:nvPr/>
        </p:nvSpPr>
        <p:spPr>
          <a:xfrm>
            <a:off x="838198" y="5332021"/>
            <a:ext cx="8436019" cy="1200329"/>
          </a:xfrm>
          <a:prstGeom prst="rect">
            <a:avLst/>
          </a:prstGeom>
          <a:solidFill>
            <a:schemeClr val="bg1">
              <a:alpha val="20000"/>
            </a:schemeClr>
          </a:solidFill>
          <a:ln w="76200">
            <a:solidFill>
              <a:srgbClr val="00953A"/>
            </a:solidFill>
          </a:ln>
        </p:spPr>
        <p:txBody>
          <a:bodyPr wrap="square" rtlCol="0">
            <a:spAutoFit/>
          </a:bodyPr>
          <a:lstStyle/>
          <a:p>
            <a:pPr marL="457200" indent="-457200">
              <a:buFont typeface="+mj-lt"/>
              <a:buAutoNum type="arabicPeriod"/>
            </a:pPr>
            <a:r>
              <a:rPr lang="en-US" sz="2400" dirty="0">
                <a:latin typeface="Arial" panose="020B0604020202020204" pitchFamily="34" charset="0"/>
                <a:ea typeface="Times New Roman" panose="02020603050405020304" pitchFamily="18" charset="0"/>
                <a:cs typeface="Arial" panose="020B0604020202020204" pitchFamily="34" charset="0"/>
              </a:rPr>
              <a:t>O que </a:t>
            </a:r>
            <a:r>
              <a:rPr lang="en-US" sz="2400" dirty="0" err="1">
                <a:latin typeface="Arial" panose="020B0604020202020204" pitchFamily="34" charset="0"/>
                <a:ea typeface="Times New Roman" panose="02020603050405020304" pitchFamily="18" charset="0"/>
                <a:cs typeface="Arial" panose="020B0604020202020204" pitchFamily="34" charset="0"/>
              </a:rPr>
              <a:t>significa</a:t>
            </a:r>
            <a:r>
              <a:rPr lang="en-US" sz="2400" dirty="0">
                <a:latin typeface="Arial" panose="020B0604020202020204" pitchFamily="34" charset="0"/>
                <a:ea typeface="Times New Roman" panose="02020603050405020304" pitchFamily="18" charset="0"/>
                <a:cs typeface="Arial" panose="020B0604020202020204" pitchFamily="34" charset="0"/>
              </a:rPr>
              <a:t> um </a:t>
            </a:r>
            <a:r>
              <a:rPr lang="en-US" sz="2400" dirty="0" err="1">
                <a:latin typeface="Arial" panose="020B0604020202020204" pitchFamily="34" charset="0"/>
                <a:ea typeface="Times New Roman" panose="02020603050405020304" pitchFamily="18" charset="0"/>
                <a:cs typeface="Arial" panose="020B0604020202020204" pitchFamily="34" charset="0"/>
              </a:rPr>
              <a:t>espaço</a:t>
            </a:r>
            <a:r>
              <a:rPr lang="en-US" sz="2400" dirty="0">
                <a:latin typeface="Arial" panose="020B0604020202020204" pitchFamily="34" charset="0"/>
                <a:ea typeface="Times New Roman" panose="02020603050405020304" pitchFamily="18" charset="0"/>
                <a:cs typeface="Arial" panose="020B0604020202020204" pitchFamily="34" charset="0"/>
              </a:rPr>
              <a:t> </a:t>
            </a:r>
            <a:r>
              <a:rPr lang="en-US" sz="2400" dirty="0" err="1">
                <a:latin typeface="Arial" panose="020B0604020202020204" pitchFamily="34" charset="0"/>
                <a:ea typeface="Times New Roman" panose="02020603050405020304" pitchFamily="18" charset="0"/>
                <a:cs typeface="Arial" panose="020B0604020202020204" pitchFamily="34" charset="0"/>
              </a:rPr>
              <a:t>em</a:t>
            </a:r>
            <a:r>
              <a:rPr lang="en-US" sz="2400" dirty="0">
                <a:latin typeface="Arial" panose="020B0604020202020204" pitchFamily="34" charset="0"/>
                <a:ea typeface="Times New Roman" panose="02020603050405020304" pitchFamily="18" charset="0"/>
                <a:cs typeface="Arial" panose="020B0604020202020204" pitchFamily="34" charset="0"/>
              </a:rPr>
              <a:t> </a:t>
            </a:r>
            <a:r>
              <a:rPr lang="en-US" sz="2400" dirty="0" err="1">
                <a:latin typeface="Arial" panose="020B0604020202020204" pitchFamily="34" charset="0"/>
                <a:ea typeface="Times New Roman" panose="02020603050405020304" pitchFamily="18" charset="0"/>
                <a:cs typeface="Arial" panose="020B0604020202020204" pitchFamily="34" charset="0"/>
              </a:rPr>
              <a:t>branco</a:t>
            </a:r>
            <a:r>
              <a:rPr lang="en-US" sz="2400" dirty="0">
                <a:latin typeface="Arial" panose="020B0604020202020204" pitchFamily="34" charset="0"/>
                <a:ea typeface="Times New Roman" panose="02020603050405020304" pitchFamily="18" charset="0"/>
                <a:cs typeface="Arial" panose="020B0604020202020204" pitchFamily="34" charset="0"/>
              </a:rPr>
              <a:t>?</a:t>
            </a:r>
          </a:p>
          <a:p>
            <a:pPr marL="457200" indent="-457200">
              <a:buFont typeface="+mj-lt"/>
              <a:buAutoNum type="arabicPeriod"/>
            </a:pPr>
            <a:r>
              <a:rPr lang="en-US" sz="2400" dirty="0" err="1">
                <a:latin typeface="Arial" panose="020B0604020202020204" pitchFamily="34" charset="0"/>
                <a:ea typeface="Times New Roman" panose="02020603050405020304" pitchFamily="18" charset="0"/>
                <a:cs typeface="Arial" panose="020B0604020202020204" pitchFamily="34" charset="0"/>
              </a:rPr>
              <a:t>Já</a:t>
            </a:r>
            <a:r>
              <a:rPr lang="en-US" sz="2400" dirty="0">
                <a:latin typeface="Arial" panose="020B0604020202020204" pitchFamily="34" charset="0"/>
                <a:ea typeface="Times New Roman" panose="02020603050405020304" pitchFamily="18" charset="0"/>
                <a:cs typeface="Arial" panose="020B0604020202020204" pitchFamily="34" charset="0"/>
              </a:rPr>
              <a:t> </a:t>
            </a:r>
            <a:r>
              <a:rPr lang="en-US" sz="2400" dirty="0" err="1">
                <a:latin typeface="Arial" panose="020B0604020202020204" pitchFamily="34" charset="0"/>
                <a:ea typeface="Times New Roman" panose="02020603050405020304" pitchFamily="18" charset="0"/>
                <a:cs typeface="Arial" panose="020B0604020202020204" pitchFamily="34" charset="0"/>
              </a:rPr>
              <a:t>recebeu</a:t>
            </a:r>
            <a:r>
              <a:rPr lang="en-US" sz="2400" dirty="0">
                <a:latin typeface="Arial" panose="020B0604020202020204" pitchFamily="34" charset="0"/>
                <a:ea typeface="Times New Roman" panose="02020603050405020304" pitchFamily="18" charset="0"/>
                <a:cs typeface="Arial" panose="020B0604020202020204" pitchFamily="34" charset="0"/>
              </a:rPr>
              <a:t> um </a:t>
            </a:r>
            <a:r>
              <a:rPr lang="en-US" sz="2400" dirty="0" err="1">
                <a:latin typeface="Arial" panose="020B0604020202020204" pitchFamily="34" charset="0"/>
                <a:ea typeface="Times New Roman" panose="02020603050405020304" pitchFamily="18" charset="0"/>
                <a:cs typeface="Arial" panose="020B0604020202020204" pitchFamily="34" charset="0"/>
              </a:rPr>
              <a:t>formulário</a:t>
            </a:r>
            <a:r>
              <a:rPr lang="en-US" sz="2400" dirty="0">
                <a:latin typeface="Arial" panose="020B0604020202020204" pitchFamily="34" charset="0"/>
                <a:ea typeface="Times New Roman" panose="02020603050405020304" pitchFamily="18" charset="0"/>
                <a:cs typeface="Arial" panose="020B0604020202020204" pitchFamily="34" charset="0"/>
              </a:rPr>
              <a:t> com </a:t>
            </a:r>
            <a:r>
              <a:rPr lang="en-US" sz="2400" dirty="0" err="1">
                <a:latin typeface="Arial" panose="020B0604020202020204" pitchFamily="34" charset="0"/>
                <a:ea typeface="Times New Roman" panose="02020603050405020304" pitchFamily="18" charset="0"/>
                <a:cs typeface="Arial" panose="020B0604020202020204" pitchFamily="34" charset="0"/>
              </a:rPr>
              <a:t>espaços</a:t>
            </a:r>
            <a:r>
              <a:rPr lang="en-US" sz="2400" dirty="0">
                <a:latin typeface="Arial" panose="020B0604020202020204" pitchFamily="34" charset="0"/>
                <a:ea typeface="Times New Roman" panose="02020603050405020304" pitchFamily="18" charset="0"/>
                <a:cs typeface="Arial" panose="020B0604020202020204" pitchFamily="34" charset="0"/>
              </a:rPr>
              <a:t> </a:t>
            </a:r>
            <a:r>
              <a:rPr lang="en-US" sz="2400" dirty="0" err="1">
                <a:latin typeface="Arial" panose="020B0604020202020204" pitchFamily="34" charset="0"/>
                <a:ea typeface="Times New Roman" panose="02020603050405020304" pitchFamily="18" charset="0"/>
                <a:cs typeface="Arial" panose="020B0604020202020204" pitchFamily="34" charset="0"/>
              </a:rPr>
              <a:t>em</a:t>
            </a:r>
            <a:r>
              <a:rPr lang="en-US" sz="2400" dirty="0">
                <a:latin typeface="Arial" panose="020B0604020202020204" pitchFamily="34" charset="0"/>
                <a:ea typeface="Times New Roman" panose="02020603050405020304" pitchFamily="18" charset="0"/>
                <a:cs typeface="Arial" panose="020B0604020202020204" pitchFamily="34" charset="0"/>
              </a:rPr>
              <a:t> </a:t>
            </a:r>
            <a:r>
              <a:rPr lang="en-US" sz="2400" dirty="0" err="1">
                <a:latin typeface="Arial" panose="020B0604020202020204" pitchFamily="34" charset="0"/>
                <a:ea typeface="Times New Roman" panose="02020603050405020304" pitchFamily="18" charset="0"/>
                <a:cs typeface="Arial" panose="020B0604020202020204" pitchFamily="34" charset="0"/>
              </a:rPr>
              <a:t>branco</a:t>
            </a:r>
            <a:r>
              <a:rPr lang="en-US" sz="2400" dirty="0">
                <a:latin typeface="Arial" panose="020B0604020202020204" pitchFamily="34" charset="0"/>
                <a:ea typeface="Times New Roman" panose="02020603050405020304" pitchFamily="18" charset="0"/>
                <a:cs typeface="Arial" panose="020B0604020202020204" pitchFamily="34" charset="0"/>
              </a:rPr>
              <a:t>? </a:t>
            </a:r>
          </a:p>
          <a:p>
            <a:pPr marL="457200" indent="-457200">
              <a:buFont typeface="+mj-lt"/>
              <a:buAutoNum type="arabicPeriod"/>
            </a:pPr>
            <a:r>
              <a:rPr lang="en-US" sz="2400" dirty="0">
                <a:latin typeface="Arial" panose="020B0604020202020204" pitchFamily="34" charset="0"/>
                <a:ea typeface="Times New Roman" panose="02020603050405020304" pitchFamily="18" charset="0"/>
                <a:cs typeface="Arial" panose="020B0604020202020204" pitchFamily="34" charset="0"/>
              </a:rPr>
              <a:t>Em </a:t>
            </a:r>
            <a:r>
              <a:rPr lang="en-US" sz="2400" dirty="0" err="1">
                <a:latin typeface="Arial" panose="020B0604020202020204" pitchFamily="34" charset="0"/>
                <a:ea typeface="Times New Roman" panose="02020603050405020304" pitchFamily="18" charset="0"/>
                <a:cs typeface="Arial" panose="020B0604020202020204" pitchFamily="34" charset="0"/>
              </a:rPr>
              <a:t>caso</a:t>
            </a:r>
            <a:r>
              <a:rPr lang="en-US" sz="2400" dirty="0">
                <a:latin typeface="Arial" panose="020B0604020202020204" pitchFamily="34" charset="0"/>
                <a:ea typeface="Times New Roman" panose="02020603050405020304" pitchFamily="18" charset="0"/>
                <a:cs typeface="Arial" panose="020B0604020202020204" pitchFamily="34" charset="0"/>
              </a:rPr>
              <a:t> </a:t>
            </a:r>
            <a:r>
              <a:rPr lang="en-US" sz="2400" dirty="0" err="1">
                <a:latin typeface="Arial" panose="020B0604020202020204" pitchFamily="34" charset="0"/>
                <a:ea typeface="Times New Roman" panose="02020603050405020304" pitchFamily="18" charset="0"/>
                <a:cs typeface="Arial" panose="020B0604020202020204" pitchFamily="34" charset="0"/>
              </a:rPr>
              <a:t>afirmativo</a:t>
            </a:r>
            <a:r>
              <a:rPr lang="en-US" sz="2400" dirty="0">
                <a:latin typeface="Arial" panose="020B0604020202020204" pitchFamily="34" charset="0"/>
                <a:ea typeface="Times New Roman" panose="02020603050405020304" pitchFamily="18" charset="0"/>
                <a:cs typeface="Arial" panose="020B0604020202020204" pitchFamily="34" charset="0"/>
              </a:rPr>
              <a:t>, </a:t>
            </a:r>
            <a:r>
              <a:rPr lang="en-US" sz="2400" dirty="0" err="1">
                <a:latin typeface="Arial" panose="020B0604020202020204" pitchFamily="34" charset="0"/>
                <a:ea typeface="Times New Roman" panose="02020603050405020304" pitchFamily="18" charset="0"/>
                <a:cs typeface="Arial" panose="020B0604020202020204" pitchFamily="34" charset="0"/>
              </a:rPr>
              <a:t>como</a:t>
            </a:r>
            <a:r>
              <a:rPr lang="en-US" sz="2400" dirty="0">
                <a:latin typeface="Arial" panose="020B0604020202020204" pitchFamily="34" charset="0"/>
                <a:ea typeface="Times New Roman" panose="02020603050405020304" pitchFamily="18" charset="0"/>
                <a:cs typeface="Arial" panose="020B0604020202020204" pitchFamily="34" charset="0"/>
              </a:rPr>
              <a:t> </a:t>
            </a:r>
            <a:r>
              <a:rPr lang="en-US" sz="2400" dirty="0" err="1">
                <a:latin typeface="Arial" panose="020B0604020202020204" pitchFamily="34" charset="0"/>
                <a:ea typeface="Times New Roman" panose="02020603050405020304" pitchFamily="18" charset="0"/>
                <a:cs typeface="Arial" panose="020B0604020202020204" pitchFamily="34" charset="0"/>
              </a:rPr>
              <a:t>lidou</a:t>
            </a:r>
            <a:r>
              <a:rPr lang="en-US" sz="2400" dirty="0">
                <a:latin typeface="Arial" panose="020B0604020202020204" pitchFamily="34" charset="0"/>
                <a:ea typeface="Times New Roman" panose="02020603050405020304" pitchFamily="18" charset="0"/>
                <a:cs typeface="Arial" panose="020B0604020202020204" pitchFamily="34" charset="0"/>
              </a:rPr>
              <a:t> com </a:t>
            </a:r>
            <a:r>
              <a:rPr lang="en-US" sz="2400" dirty="0" err="1">
                <a:latin typeface="Arial" panose="020B0604020202020204" pitchFamily="34" charset="0"/>
                <a:ea typeface="Times New Roman" panose="02020603050405020304" pitchFamily="18" charset="0"/>
                <a:cs typeface="Arial" panose="020B0604020202020204" pitchFamily="34" charset="0"/>
              </a:rPr>
              <a:t>esta</a:t>
            </a:r>
            <a:r>
              <a:rPr lang="en-US" sz="2400" dirty="0">
                <a:latin typeface="Arial" panose="020B0604020202020204" pitchFamily="34" charset="0"/>
                <a:ea typeface="Times New Roman" panose="02020603050405020304" pitchFamily="18" charset="0"/>
                <a:cs typeface="Arial" panose="020B0604020202020204" pitchFamily="34" charset="0"/>
              </a:rPr>
              <a:t> </a:t>
            </a:r>
            <a:r>
              <a:rPr lang="en-US" sz="2400" dirty="0" err="1">
                <a:latin typeface="Arial" panose="020B0604020202020204" pitchFamily="34" charset="0"/>
                <a:ea typeface="Times New Roman" panose="02020603050405020304" pitchFamily="18" charset="0"/>
                <a:cs typeface="Arial" panose="020B0604020202020204" pitchFamily="34" charset="0"/>
              </a:rPr>
              <a:t>situação</a:t>
            </a:r>
            <a:r>
              <a:rPr lang="en-US" sz="2400" dirty="0">
                <a:latin typeface="Arial" panose="020B0604020202020204" pitchFamily="34" charset="0"/>
                <a:ea typeface="Times New Roman" panose="02020603050405020304" pitchFamily="18" charset="0"/>
                <a:cs typeface="Arial" panose="020B0604020202020204" pitchFamily="34" charset="0"/>
              </a:rPr>
              <a:t>?</a:t>
            </a:r>
          </a:p>
        </p:txBody>
      </p:sp>
    </p:spTree>
    <p:extLst>
      <p:ext uri="{BB962C8B-B14F-4D97-AF65-F5344CB8AC3E}">
        <p14:creationId xmlns:p14="http://schemas.microsoft.com/office/powerpoint/2010/main" val="34284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1672001-865D-83A2-30DE-126B8825B4C7}"/>
              </a:ext>
            </a:extLst>
          </p:cNvPr>
          <p:cNvSpPr>
            <a:spLocks noGrp="1"/>
          </p:cNvSpPr>
          <p:nvPr>
            <p:ph sz="half" idx="2"/>
          </p:nvPr>
        </p:nvSpPr>
        <p:spPr/>
        <p:txBody>
          <a:bodyPr lIns="91440" tIns="45720" rIns="91440" bIns="45720" anchor="t"/>
          <a:lstStyle/>
          <a:p>
            <a:r>
              <a:rPr lang="en-US" dirty="0"/>
              <a:t>A </a:t>
            </a:r>
            <a:r>
              <a:rPr lang="en-US" dirty="0" err="1"/>
              <a:t>notificação</a:t>
            </a:r>
            <a:r>
              <a:rPr lang="en-US" dirty="0"/>
              <a:t> zero é </a:t>
            </a:r>
            <a:r>
              <a:rPr lang="en-US" dirty="0" err="1"/>
              <a:t>uma</a:t>
            </a:r>
            <a:r>
              <a:rPr lang="en-US" dirty="0"/>
              <a:t> </a:t>
            </a:r>
            <a:r>
              <a:rPr lang="en-US" dirty="0" err="1"/>
              <a:t>notificação</a:t>
            </a:r>
            <a:r>
              <a:rPr lang="en-US" dirty="0"/>
              <a:t> de "0" </a:t>
            </a:r>
            <a:r>
              <a:rPr lang="en-US" dirty="0" err="1"/>
              <a:t>casos</a:t>
            </a:r>
            <a:r>
              <a:rPr lang="en-US" dirty="0"/>
              <a:t> </a:t>
            </a:r>
            <a:r>
              <a:rPr lang="en-US" dirty="0" err="1"/>
              <a:t>quando</a:t>
            </a:r>
            <a:r>
              <a:rPr lang="en-US" dirty="0"/>
              <a:t> </a:t>
            </a:r>
            <a:r>
              <a:rPr lang="en-US" dirty="0" err="1"/>
              <a:t>não</a:t>
            </a:r>
            <a:r>
              <a:rPr lang="en-US" dirty="0"/>
              <a:t> </a:t>
            </a:r>
            <a:r>
              <a:rPr lang="en-US" dirty="0" err="1"/>
              <a:t>são</a:t>
            </a:r>
            <a:r>
              <a:rPr lang="en-US" dirty="0"/>
              <a:t> </a:t>
            </a:r>
            <a:r>
              <a:rPr lang="en-US" dirty="0" err="1"/>
              <a:t>observados</a:t>
            </a:r>
            <a:r>
              <a:rPr lang="en-US" dirty="0"/>
              <a:t> </a:t>
            </a:r>
            <a:r>
              <a:rPr lang="en-US" dirty="0" err="1"/>
              <a:t>casos</a:t>
            </a:r>
            <a:r>
              <a:rPr lang="en-US" dirty="0"/>
              <a:t> num </a:t>
            </a:r>
            <a:r>
              <a:rPr lang="en-US" dirty="0" err="1"/>
              <a:t>período</a:t>
            </a:r>
            <a:r>
              <a:rPr lang="en-US" dirty="0"/>
              <a:t> de tempo </a:t>
            </a:r>
            <a:r>
              <a:rPr lang="en-US" dirty="0" err="1"/>
              <a:t>específico</a:t>
            </a:r>
            <a:endParaRPr lang="en-US" dirty="0"/>
          </a:p>
          <a:p>
            <a:pPr lvl="1"/>
            <a:r>
              <a:rPr lang="en-US" dirty="0"/>
              <a:t>Distingue entre um </a:t>
            </a:r>
            <a:r>
              <a:rPr lang="en-US" dirty="0" err="1"/>
              <a:t>relatório</a:t>
            </a:r>
            <a:r>
              <a:rPr lang="en-US" dirty="0"/>
              <a:t> que </a:t>
            </a:r>
            <a:r>
              <a:rPr lang="en-US" dirty="0" err="1"/>
              <a:t>declara</a:t>
            </a:r>
            <a:r>
              <a:rPr lang="en-US" dirty="0"/>
              <a:t> que </a:t>
            </a:r>
            <a:r>
              <a:rPr lang="en-US" dirty="0" err="1"/>
              <a:t>não</a:t>
            </a:r>
            <a:r>
              <a:rPr lang="en-US" dirty="0"/>
              <a:t> </a:t>
            </a:r>
            <a:r>
              <a:rPr lang="en-US" dirty="0" err="1"/>
              <a:t>foram</a:t>
            </a:r>
            <a:r>
              <a:rPr lang="en-US" dirty="0"/>
              <a:t> </a:t>
            </a:r>
            <a:r>
              <a:rPr lang="en-US" dirty="0" err="1"/>
              <a:t>observados</a:t>
            </a:r>
            <a:r>
              <a:rPr lang="en-US" dirty="0"/>
              <a:t> </a:t>
            </a:r>
            <a:r>
              <a:rPr lang="en-US" dirty="0" err="1"/>
              <a:t>casos</a:t>
            </a:r>
            <a:r>
              <a:rPr lang="en-US" dirty="0"/>
              <a:t> e um </a:t>
            </a:r>
            <a:r>
              <a:rPr lang="en-US" dirty="0" err="1"/>
              <a:t>relatório</a:t>
            </a:r>
            <a:r>
              <a:rPr lang="en-US" dirty="0"/>
              <a:t> que </a:t>
            </a:r>
            <a:r>
              <a:rPr lang="en-US" dirty="0" err="1"/>
              <a:t>está</a:t>
            </a:r>
            <a:r>
              <a:rPr lang="en-US" dirty="0"/>
              <a:t> </a:t>
            </a:r>
            <a:r>
              <a:rPr lang="en-US" dirty="0" err="1"/>
              <a:t>em</a:t>
            </a:r>
            <a:r>
              <a:rPr lang="en-US" dirty="0"/>
              <a:t> </a:t>
            </a:r>
            <a:r>
              <a:rPr lang="en-US" dirty="0" err="1"/>
              <a:t>branco</a:t>
            </a:r>
            <a:r>
              <a:rPr lang="en-US" dirty="0"/>
              <a:t>, </a:t>
            </a:r>
            <a:r>
              <a:rPr lang="en-US" dirty="0" err="1"/>
              <a:t>ou</a:t>
            </a:r>
            <a:r>
              <a:rPr lang="en-US" dirty="0"/>
              <a:t> que </a:t>
            </a:r>
            <a:r>
              <a:rPr lang="en-US" dirty="0" err="1"/>
              <a:t>não</a:t>
            </a:r>
            <a:r>
              <a:rPr lang="en-US" dirty="0"/>
              <a:t> </a:t>
            </a:r>
            <a:r>
              <a:rPr lang="en-US" dirty="0" err="1"/>
              <a:t>foi</a:t>
            </a:r>
            <a:r>
              <a:rPr lang="en-US" dirty="0"/>
              <a:t> </a:t>
            </a:r>
            <a:r>
              <a:rPr lang="en-US" dirty="0" err="1"/>
              <a:t>apresentado</a:t>
            </a:r>
            <a:endParaRPr lang="en-US" dirty="0">
              <a:cs typeface="Arial"/>
            </a:endParaRPr>
          </a:p>
          <a:p>
            <a:pPr lvl="1"/>
            <a:r>
              <a:rPr lang="en-US" dirty="0"/>
              <a:t>É </a:t>
            </a:r>
            <a:r>
              <a:rPr lang="en-US" dirty="0" err="1"/>
              <a:t>uma</a:t>
            </a:r>
            <a:r>
              <a:rPr lang="en-US" dirty="0"/>
              <a:t> </a:t>
            </a:r>
            <a:r>
              <a:rPr lang="en-US" dirty="0" err="1"/>
              <a:t>caraterística</a:t>
            </a:r>
            <a:r>
              <a:rPr lang="en-US" dirty="0"/>
              <a:t> fundamental dos </a:t>
            </a:r>
            <a:r>
              <a:rPr lang="en-US" dirty="0" err="1"/>
              <a:t>sistemas</a:t>
            </a:r>
            <a:r>
              <a:rPr lang="en-US" dirty="0"/>
              <a:t> de vigilância e </a:t>
            </a:r>
            <a:r>
              <a:rPr lang="en-US" dirty="0" err="1"/>
              <a:t>especialmente</a:t>
            </a:r>
            <a:r>
              <a:rPr lang="en-US" dirty="0"/>
              <a:t> </a:t>
            </a:r>
            <a:r>
              <a:rPr lang="en-US" dirty="0" err="1"/>
              <a:t>importante</a:t>
            </a:r>
            <a:r>
              <a:rPr lang="en-US" dirty="0"/>
              <a:t> para as doenças de </a:t>
            </a:r>
            <a:r>
              <a:rPr lang="en-US" dirty="0" err="1"/>
              <a:t>eliminação</a:t>
            </a:r>
            <a:r>
              <a:rPr lang="en-US" dirty="0"/>
              <a:t>, </a:t>
            </a:r>
            <a:r>
              <a:rPr lang="en-US" dirty="0" err="1"/>
              <a:t>como</a:t>
            </a:r>
            <a:r>
              <a:rPr lang="en-US" dirty="0"/>
              <a:t> a </a:t>
            </a:r>
            <a:r>
              <a:rPr lang="en-US" dirty="0" err="1"/>
              <a:t>poliomielite</a:t>
            </a:r>
            <a:r>
              <a:rPr lang="en-US" dirty="0"/>
              <a:t>, o </a:t>
            </a:r>
            <a:r>
              <a:rPr lang="en-US" dirty="0" err="1"/>
              <a:t>sarampo</a:t>
            </a:r>
            <a:r>
              <a:rPr lang="en-US" dirty="0"/>
              <a:t> e a </a:t>
            </a:r>
            <a:r>
              <a:rPr lang="en-US" dirty="0" err="1"/>
              <a:t>raiva</a:t>
            </a:r>
            <a:endParaRPr lang="en-US" dirty="0">
              <a:cs typeface="Arial"/>
            </a:endParaRPr>
          </a:p>
          <a:p>
            <a:pPr lvl="1"/>
            <a:endParaRPr lang="en-US" dirty="0"/>
          </a:p>
        </p:txBody>
      </p:sp>
      <p:sp>
        <p:nvSpPr>
          <p:cNvPr id="3" name="Title 2">
            <a:extLst>
              <a:ext uri="{FF2B5EF4-FFF2-40B4-BE49-F238E27FC236}">
                <a16:creationId xmlns:a16="http://schemas.microsoft.com/office/drawing/2014/main" id="{88077B26-6095-9CB5-93B9-BD8421282A41}"/>
              </a:ext>
            </a:extLst>
          </p:cNvPr>
          <p:cNvSpPr>
            <a:spLocks noGrp="1"/>
          </p:cNvSpPr>
          <p:nvPr>
            <p:ph type="title"/>
          </p:nvPr>
        </p:nvSpPr>
        <p:spPr/>
        <p:txBody>
          <a:bodyPr/>
          <a:lstStyle/>
          <a:p>
            <a:r>
              <a:rPr lang="en-US" dirty="0"/>
              <a:t>O que é “zero reporting"?</a:t>
            </a:r>
          </a:p>
        </p:txBody>
      </p:sp>
    </p:spTree>
    <p:extLst>
      <p:ext uri="{BB962C8B-B14F-4D97-AF65-F5344CB8AC3E}">
        <p14:creationId xmlns:p14="http://schemas.microsoft.com/office/powerpoint/2010/main" val="3180700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450C2970-98AF-5292-195E-E05501D34F75}"/>
              </a:ext>
            </a:extLst>
          </p:cNvPr>
          <p:cNvGraphicFramePr>
            <a:graphicFrameLocks noGrp="1"/>
          </p:cNvGraphicFramePr>
          <p:nvPr>
            <p:extLst>
              <p:ext uri="{D42A27DB-BD31-4B8C-83A1-F6EECF244321}">
                <p14:modId xmlns:p14="http://schemas.microsoft.com/office/powerpoint/2010/main" val="1480472309"/>
              </p:ext>
            </p:extLst>
          </p:nvPr>
        </p:nvGraphicFramePr>
        <p:xfrm>
          <a:off x="838198" y="2067712"/>
          <a:ext cx="10515599" cy="3254835"/>
        </p:xfrm>
        <a:graphic>
          <a:graphicData uri="http://schemas.openxmlformats.org/drawingml/2006/table">
            <a:tbl>
              <a:tblPr>
                <a:tableStyleId>{5C22544A-7EE6-4342-B048-85BDC9FD1C3A}</a:tableStyleId>
              </a:tblPr>
              <a:tblGrid>
                <a:gridCol w="4690729">
                  <a:extLst>
                    <a:ext uri="{9D8B030D-6E8A-4147-A177-3AD203B41FA5}">
                      <a16:colId xmlns:a16="http://schemas.microsoft.com/office/drawing/2014/main" val="4002973510"/>
                    </a:ext>
                  </a:extLst>
                </a:gridCol>
                <a:gridCol w="1733107">
                  <a:extLst>
                    <a:ext uri="{9D8B030D-6E8A-4147-A177-3AD203B41FA5}">
                      <a16:colId xmlns:a16="http://schemas.microsoft.com/office/drawing/2014/main" val="326975444"/>
                    </a:ext>
                  </a:extLst>
                </a:gridCol>
                <a:gridCol w="1679944">
                  <a:extLst>
                    <a:ext uri="{9D8B030D-6E8A-4147-A177-3AD203B41FA5}">
                      <a16:colId xmlns:a16="http://schemas.microsoft.com/office/drawing/2014/main" val="31369705"/>
                    </a:ext>
                  </a:extLst>
                </a:gridCol>
                <a:gridCol w="2411819">
                  <a:extLst>
                    <a:ext uri="{9D8B030D-6E8A-4147-A177-3AD203B41FA5}">
                      <a16:colId xmlns:a16="http://schemas.microsoft.com/office/drawing/2014/main" val="3326059288"/>
                    </a:ext>
                  </a:extLst>
                </a:gridCol>
              </a:tblGrid>
              <a:tr h="706582">
                <a:tc>
                  <a:txBody>
                    <a:bodyPr/>
                    <a:lstStyle/>
                    <a:p>
                      <a:pPr algn="ctr" fontAlgn="b"/>
                      <a:r>
                        <a:rPr lang="en-US" sz="2400" b="1" u="none" strike="noStrike" dirty="0" err="1">
                          <a:solidFill>
                            <a:schemeClr val="tx1"/>
                          </a:solidFill>
                          <a:effectLst/>
                          <a:latin typeface="Arial" panose="020B0604020202020204" pitchFamily="34" charset="0"/>
                          <a:cs typeface="Arial" panose="020B0604020202020204" pitchFamily="34" charset="0"/>
                        </a:rPr>
                        <a:t>Doenças</a:t>
                      </a:r>
                      <a:r>
                        <a:rPr lang="en-US" sz="2400" b="1" u="none" strike="noStrike" dirty="0">
                          <a:solidFill>
                            <a:schemeClr val="tx1"/>
                          </a:solidFill>
                          <a:effectLst/>
                          <a:latin typeface="Arial" panose="020B0604020202020204" pitchFamily="34" charset="0"/>
                          <a:cs typeface="Arial" panose="020B0604020202020204" pitchFamily="34" charset="0"/>
                        </a:rPr>
                        <a:t> e </a:t>
                      </a:r>
                      <a:r>
                        <a:rPr lang="en-US" sz="2400" b="1" u="none" strike="noStrike" dirty="0" err="1">
                          <a:solidFill>
                            <a:schemeClr val="tx1"/>
                          </a:solidFill>
                          <a:effectLst/>
                          <a:latin typeface="Arial" panose="020B0604020202020204" pitchFamily="34" charset="0"/>
                          <a:cs typeface="Arial" panose="020B0604020202020204" pitchFamily="34" charset="0"/>
                        </a:rPr>
                        <a:t>eventos</a:t>
                      </a:r>
                      <a:r>
                        <a:rPr lang="en-US" sz="2400" b="1" u="none" strike="noStrike" dirty="0">
                          <a:solidFill>
                            <a:schemeClr val="tx1"/>
                          </a:solidFill>
                          <a:effectLst/>
                          <a:latin typeface="Arial" panose="020B0604020202020204" pitchFamily="34" charset="0"/>
                          <a:cs typeface="Arial" panose="020B0604020202020204" pitchFamily="34" charset="0"/>
                        </a:rPr>
                        <a:t> </a:t>
                      </a:r>
                      <a:r>
                        <a:rPr lang="en-US" sz="2400" b="1" u="none" strike="noStrike" dirty="0" err="1">
                          <a:solidFill>
                            <a:schemeClr val="tx1"/>
                          </a:solidFill>
                          <a:effectLst/>
                          <a:latin typeface="Arial" panose="020B0604020202020204" pitchFamily="34" charset="0"/>
                          <a:cs typeface="Arial" panose="020B0604020202020204" pitchFamily="34" charset="0"/>
                        </a:rPr>
                        <a:t>notificáveis</a:t>
                      </a:r>
                      <a:endParaRPr lang="en-US" sz="2400" b="1" i="0" u="none" strike="noStrike" dirty="0">
                        <a:solidFill>
                          <a:schemeClr val="tx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b"/>
                      <a:r>
                        <a:rPr lang="en-US" sz="2400" b="1" u="none" strike="noStrike" dirty="0">
                          <a:solidFill>
                            <a:schemeClr val="tx1"/>
                          </a:solidFill>
                          <a:effectLst/>
                          <a:latin typeface="Arial" panose="020B0604020202020204" pitchFamily="34" charset="0"/>
                          <a:cs typeface="Arial" panose="020B0604020202020204" pitchFamily="34" charset="0"/>
                        </a:rPr>
                        <a:t>Casos</a:t>
                      </a:r>
                      <a:endParaRPr lang="en-US" sz="2400" b="1" i="0" u="none" strike="noStrike" dirty="0">
                        <a:solidFill>
                          <a:schemeClr val="tx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b"/>
                      <a:r>
                        <a:rPr lang="en-US" sz="2400" b="1" u="none" strike="noStrike">
                          <a:solidFill>
                            <a:schemeClr val="tx1"/>
                          </a:solidFill>
                          <a:effectLst/>
                          <a:latin typeface="Arial" panose="020B0604020202020204" pitchFamily="34" charset="0"/>
                          <a:cs typeface="Arial" panose="020B0604020202020204" pitchFamily="34" charset="0"/>
                        </a:rPr>
                        <a:t>Mortes</a:t>
                      </a:r>
                      <a:endParaRPr lang="en-US" sz="2400" b="1" i="0" u="none" strike="noStrike">
                        <a:solidFill>
                          <a:schemeClr val="tx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b"/>
                      <a:r>
                        <a:rPr lang="en-US" sz="2400" b="1" u="none" strike="noStrike" dirty="0">
                          <a:solidFill>
                            <a:schemeClr val="tx1"/>
                          </a:solidFill>
                          <a:effectLst/>
                          <a:latin typeface="Arial" panose="020B0604020202020204" pitchFamily="34" charset="0"/>
                          <a:cs typeface="Arial" panose="020B0604020202020204" pitchFamily="34" charset="0"/>
                        </a:rPr>
                        <a:t>Casos </a:t>
                      </a:r>
                      <a:r>
                        <a:rPr lang="en-US" sz="2400" b="1" u="none" strike="noStrike" dirty="0" err="1">
                          <a:solidFill>
                            <a:schemeClr val="tx1"/>
                          </a:solidFill>
                          <a:effectLst/>
                          <a:latin typeface="Arial" panose="020B0604020202020204" pitchFamily="34" charset="0"/>
                          <a:cs typeface="Arial" panose="020B0604020202020204" pitchFamily="34" charset="0"/>
                        </a:rPr>
                        <a:t>confirmados</a:t>
                      </a:r>
                      <a:r>
                        <a:rPr lang="en-US" sz="2400" b="1" u="none" strike="noStrike" dirty="0">
                          <a:solidFill>
                            <a:schemeClr val="tx1"/>
                          </a:solidFill>
                          <a:effectLst/>
                          <a:latin typeface="Arial" panose="020B0604020202020204" pitchFamily="34" charset="0"/>
                          <a:cs typeface="Arial" panose="020B0604020202020204" pitchFamily="34" charset="0"/>
                        </a:rPr>
                        <a:t> </a:t>
                      </a:r>
                      <a:r>
                        <a:rPr lang="en-US" sz="2400" b="1" u="none" strike="noStrike" dirty="0" err="1">
                          <a:solidFill>
                            <a:schemeClr val="tx1"/>
                          </a:solidFill>
                          <a:effectLst/>
                          <a:latin typeface="Arial" panose="020B0604020202020204" pitchFamily="34" charset="0"/>
                          <a:cs typeface="Arial" panose="020B0604020202020204" pitchFamily="34" charset="0"/>
                        </a:rPr>
                        <a:t>por</a:t>
                      </a:r>
                      <a:r>
                        <a:rPr lang="en-US" sz="2400" b="1" u="none" strike="noStrike" dirty="0">
                          <a:solidFill>
                            <a:schemeClr val="tx1"/>
                          </a:solidFill>
                          <a:effectLst/>
                          <a:latin typeface="Arial" panose="020B0604020202020204" pitchFamily="34" charset="0"/>
                          <a:cs typeface="Arial" panose="020B0604020202020204" pitchFamily="34" charset="0"/>
                        </a:rPr>
                        <a:t> </a:t>
                      </a:r>
                      <a:r>
                        <a:rPr lang="en-US" sz="2400" b="1" u="none" strike="noStrike" dirty="0" err="1">
                          <a:solidFill>
                            <a:schemeClr val="tx1"/>
                          </a:solidFill>
                          <a:effectLst/>
                          <a:latin typeface="Arial" panose="020B0604020202020204" pitchFamily="34" charset="0"/>
                          <a:cs typeface="Arial" panose="020B0604020202020204" pitchFamily="34" charset="0"/>
                        </a:rPr>
                        <a:t>laboratório</a:t>
                      </a:r>
                      <a:endParaRPr lang="en-US" sz="2400" b="1" i="0" u="none" strike="noStrike" dirty="0">
                        <a:solidFill>
                          <a:schemeClr val="tx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242167600"/>
                  </a:ext>
                </a:extLst>
              </a:tr>
              <a:tr h="468995">
                <a:tc>
                  <a:txBody>
                    <a:bodyPr/>
                    <a:lstStyle/>
                    <a:p>
                      <a:pPr algn="l" fontAlgn="ctr"/>
                      <a:r>
                        <a:rPr lang="en-US" sz="2400" u="none" strike="noStrike">
                          <a:solidFill>
                            <a:schemeClr val="tx1"/>
                          </a:solidFill>
                          <a:effectLst/>
                          <a:latin typeface="Arial" panose="020B0604020202020204" pitchFamily="34" charset="0"/>
                          <a:cs typeface="Arial" panose="020B0604020202020204" pitchFamily="34" charset="0"/>
                        </a:rPr>
                        <a:t>Hepatite viral aguda</a:t>
                      </a:r>
                      <a:endParaRPr lang="en-US" sz="2400" b="0" i="0" u="none" strike="noStrike">
                        <a:solidFill>
                          <a:schemeClr val="tx1"/>
                        </a:solidFill>
                        <a:effectLst/>
                        <a:latin typeface="Arial" panose="020B0604020202020204" pitchFamily="34" charset="0"/>
                        <a:cs typeface="Arial" panose="020B0604020202020204" pitchFamily="34" charset="0"/>
                      </a:endParaRPr>
                    </a:p>
                  </a:txBody>
                  <a:tcPr marL="18288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2400" u="none" strike="noStrike">
                          <a:solidFill>
                            <a:schemeClr val="tx1"/>
                          </a:solidFill>
                          <a:effectLst/>
                          <a:latin typeface="Arial" panose="020B0604020202020204" pitchFamily="34" charset="0"/>
                          <a:cs typeface="Arial" panose="020B0604020202020204" pitchFamily="34" charset="0"/>
                        </a:rPr>
                        <a:t>2</a:t>
                      </a:r>
                      <a:endParaRPr lang="en-US" sz="2400" b="0" i="0" u="none" strike="noStrike">
                        <a:solidFill>
                          <a:schemeClr val="tx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2400" u="none" strike="noStrike">
                          <a:solidFill>
                            <a:schemeClr val="tx1"/>
                          </a:solidFill>
                          <a:effectLst/>
                          <a:latin typeface="Arial" panose="020B0604020202020204" pitchFamily="34" charset="0"/>
                          <a:cs typeface="Arial" panose="020B0604020202020204" pitchFamily="34" charset="0"/>
                        </a:rPr>
                        <a:t>0</a:t>
                      </a:r>
                      <a:endParaRPr lang="en-US" sz="2400" b="0" i="0" u="none" strike="noStrike">
                        <a:solidFill>
                          <a:schemeClr val="tx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2400" u="none" strike="noStrike">
                          <a:solidFill>
                            <a:schemeClr val="tx1"/>
                          </a:solidFill>
                          <a:effectLst/>
                          <a:latin typeface="Arial" panose="020B0604020202020204" pitchFamily="34" charset="0"/>
                          <a:cs typeface="Arial" panose="020B0604020202020204" pitchFamily="34" charset="0"/>
                        </a:rPr>
                        <a:t>0</a:t>
                      </a:r>
                      <a:endParaRPr lang="en-US" sz="2400" b="0" i="0" u="none" strike="noStrike">
                        <a:solidFill>
                          <a:schemeClr val="tx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44333946"/>
                  </a:ext>
                </a:extLst>
              </a:tr>
              <a:tr h="468995">
                <a:tc>
                  <a:txBody>
                    <a:bodyPr/>
                    <a:lstStyle/>
                    <a:p>
                      <a:pPr algn="l" fontAlgn="ctr"/>
                      <a:r>
                        <a:rPr lang="en-US" sz="2400" u="none" strike="noStrike">
                          <a:solidFill>
                            <a:schemeClr val="tx1"/>
                          </a:solidFill>
                          <a:effectLst/>
                          <a:latin typeface="Arial" panose="020B0604020202020204" pitchFamily="34" charset="0"/>
                          <a:cs typeface="Arial" panose="020B0604020202020204" pitchFamily="34" charset="0"/>
                        </a:rPr>
                        <a:t>Antrax</a:t>
                      </a:r>
                      <a:endParaRPr lang="en-US" sz="2400" b="0" i="0" u="none" strike="noStrike">
                        <a:solidFill>
                          <a:schemeClr val="tx1"/>
                        </a:solidFill>
                        <a:effectLst/>
                        <a:latin typeface="Arial" panose="020B0604020202020204" pitchFamily="34" charset="0"/>
                        <a:cs typeface="Arial" panose="020B0604020202020204" pitchFamily="34" charset="0"/>
                      </a:endParaRPr>
                    </a:p>
                  </a:txBody>
                  <a:tcPr marL="18288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2400" u="none" strike="noStrike">
                          <a:solidFill>
                            <a:schemeClr val="tx1"/>
                          </a:solidFill>
                          <a:effectLst/>
                          <a:latin typeface="Arial" panose="020B0604020202020204" pitchFamily="34" charset="0"/>
                          <a:cs typeface="Arial" panose="020B0604020202020204" pitchFamily="34" charset="0"/>
                        </a:rPr>
                        <a:t> </a:t>
                      </a:r>
                      <a:endParaRPr lang="en-US" sz="2400" b="0" i="0" u="none" strike="noStrike">
                        <a:solidFill>
                          <a:schemeClr val="tx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2400" u="none" strike="noStrike">
                          <a:solidFill>
                            <a:schemeClr val="tx1"/>
                          </a:solidFill>
                          <a:effectLst/>
                          <a:latin typeface="Arial" panose="020B0604020202020204" pitchFamily="34" charset="0"/>
                          <a:cs typeface="Arial" panose="020B0604020202020204" pitchFamily="34" charset="0"/>
                        </a:rPr>
                        <a:t> </a:t>
                      </a:r>
                      <a:endParaRPr lang="en-US" sz="2400" b="0" i="0" u="none" strike="noStrike">
                        <a:solidFill>
                          <a:schemeClr val="tx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2400" u="none" strike="noStrike">
                          <a:solidFill>
                            <a:schemeClr val="tx1"/>
                          </a:solidFill>
                          <a:effectLst/>
                          <a:latin typeface="Arial" panose="020B0604020202020204" pitchFamily="34" charset="0"/>
                          <a:cs typeface="Arial" panose="020B0604020202020204" pitchFamily="34" charset="0"/>
                        </a:rPr>
                        <a:t> </a:t>
                      </a:r>
                      <a:endParaRPr lang="en-US" sz="2400" b="0" i="0" u="none" strike="noStrike">
                        <a:solidFill>
                          <a:schemeClr val="tx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4027938503"/>
                  </a:ext>
                </a:extLst>
              </a:tr>
              <a:tr h="468995">
                <a:tc>
                  <a:txBody>
                    <a:bodyPr/>
                    <a:lstStyle/>
                    <a:p>
                      <a:pPr algn="l" fontAlgn="ctr"/>
                      <a:r>
                        <a:rPr lang="en-US" sz="2400" u="none" strike="noStrike">
                          <a:solidFill>
                            <a:schemeClr val="tx1"/>
                          </a:solidFill>
                          <a:effectLst/>
                          <a:latin typeface="Arial" panose="020B0604020202020204" pitchFamily="34" charset="0"/>
                          <a:cs typeface="Arial" panose="020B0604020202020204" pitchFamily="34" charset="0"/>
                        </a:rPr>
                        <a:t>Diarreia com sangue</a:t>
                      </a:r>
                      <a:endParaRPr lang="en-US" sz="2400" b="0" i="0" u="none" strike="noStrike">
                        <a:solidFill>
                          <a:schemeClr val="tx1"/>
                        </a:solidFill>
                        <a:effectLst/>
                        <a:latin typeface="Arial" panose="020B0604020202020204" pitchFamily="34" charset="0"/>
                        <a:cs typeface="Arial" panose="020B0604020202020204" pitchFamily="34" charset="0"/>
                      </a:endParaRPr>
                    </a:p>
                  </a:txBody>
                  <a:tcPr marL="18288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2400" u="none" strike="noStrike">
                          <a:solidFill>
                            <a:schemeClr val="tx1"/>
                          </a:solidFill>
                          <a:effectLst/>
                          <a:latin typeface="Arial" panose="020B0604020202020204" pitchFamily="34" charset="0"/>
                          <a:cs typeface="Arial" panose="020B0604020202020204" pitchFamily="34" charset="0"/>
                        </a:rPr>
                        <a:t>3</a:t>
                      </a:r>
                      <a:endParaRPr lang="en-US" sz="2400" b="0" i="0" u="none" strike="noStrike">
                        <a:solidFill>
                          <a:schemeClr val="tx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2400" u="none" strike="noStrike">
                          <a:solidFill>
                            <a:schemeClr val="tx1"/>
                          </a:solidFill>
                          <a:effectLst/>
                          <a:latin typeface="Arial" panose="020B0604020202020204" pitchFamily="34" charset="0"/>
                          <a:cs typeface="Arial" panose="020B0604020202020204" pitchFamily="34" charset="0"/>
                        </a:rPr>
                        <a:t>1</a:t>
                      </a:r>
                      <a:endParaRPr lang="en-US" sz="2400" b="0" i="0" u="none" strike="noStrike">
                        <a:solidFill>
                          <a:schemeClr val="tx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2400" u="none" strike="noStrike">
                          <a:solidFill>
                            <a:schemeClr val="tx1"/>
                          </a:solidFill>
                          <a:effectLst/>
                          <a:latin typeface="Arial" panose="020B0604020202020204" pitchFamily="34" charset="0"/>
                          <a:cs typeface="Arial" panose="020B0604020202020204" pitchFamily="34" charset="0"/>
                        </a:rPr>
                        <a:t>0</a:t>
                      </a:r>
                      <a:endParaRPr lang="en-US" sz="2400" b="0" i="0" u="none" strike="noStrike">
                        <a:solidFill>
                          <a:schemeClr val="tx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17031124"/>
                  </a:ext>
                </a:extLst>
              </a:tr>
              <a:tr h="702095">
                <a:tc>
                  <a:txBody>
                    <a:bodyPr/>
                    <a:lstStyle/>
                    <a:p>
                      <a:pPr algn="l" fontAlgn="ctr"/>
                      <a:r>
                        <a:rPr lang="en-US" sz="2400" u="none" strike="noStrike">
                          <a:solidFill>
                            <a:schemeClr val="tx1"/>
                          </a:solidFill>
                          <a:effectLst/>
                          <a:latin typeface="Arial" panose="020B0604020202020204" pitchFamily="34" charset="0"/>
                          <a:cs typeface="Arial" panose="020B0604020202020204" pitchFamily="34" charset="0"/>
                        </a:rPr>
                        <a:t>Diarreia com desidratação grave </a:t>
                      </a:r>
                    </a:p>
                    <a:p>
                      <a:pPr algn="l" fontAlgn="ctr"/>
                      <a:r>
                        <a:rPr lang="en-US" sz="2400" u="none" strike="noStrike">
                          <a:solidFill>
                            <a:schemeClr val="tx1"/>
                          </a:solidFill>
                          <a:effectLst/>
                          <a:latin typeface="Arial" panose="020B0604020202020204" pitchFamily="34" charset="0"/>
                          <a:cs typeface="Arial" panose="020B0604020202020204" pitchFamily="34" charset="0"/>
                        </a:rPr>
                        <a:t>(crianças &lt;5 </a:t>
                      </a:r>
                      <a:r>
                        <a:rPr lang="en-US" sz="2400" u="none" strike="noStrike" err="1">
                          <a:solidFill>
                            <a:schemeClr val="tx1"/>
                          </a:solidFill>
                          <a:effectLst/>
                          <a:latin typeface="Arial" panose="020B0604020202020204" pitchFamily="34" charset="0"/>
                          <a:cs typeface="Arial" panose="020B0604020202020204" pitchFamily="34" charset="0"/>
                        </a:rPr>
                        <a:t>anos</a:t>
                      </a:r>
                      <a:r>
                        <a:rPr lang="en-US" sz="2400" u="none" strike="noStrike">
                          <a:solidFill>
                            <a:schemeClr val="tx1"/>
                          </a:solidFill>
                          <a:effectLst/>
                          <a:latin typeface="Arial" panose="020B0604020202020204" pitchFamily="34" charset="0"/>
                          <a:cs typeface="Arial" panose="020B0604020202020204" pitchFamily="34" charset="0"/>
                        </a:rPr>
                        <a:t>)</a:t>
                      </a:r>
                      <a:endParaRPr lang="en-US" sz="2400" b="0" i="0" u="none" strike="noStrike">
                        <a:solidFill>
                          <a:schemeClr val="tx1"/>
                        </a:solidFill>
                        <a:effectLst/>
                        <a:latin typeface="Arial" panose="020B0604020202020204" pitchFamily="34" charset="0"/>
                        <a:cs typeface="Arial" panose="020B0604020202020204" pitchFamily="34" charset="0"/>
                      </a:endParaRPr>
                    </a:p>
                  </a:txBody>
                  <a:tcPr marL="18288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2400" u="none" strike="noStrike">
                          <a:solidFill>
                            <a:schemeClr val="tx1"/>
                          </a:solidFill>
                          <a:effectLst/>
                          <a:latin typeface="Arial" panose="020B0604020202020204" pitchFamily="34" charset="0"/>
                          <a:cs typeface="Arial" panose="020B0604020202020204" pitchFamily="34" charset="0"/>
                        </a:rPr>
                        <a:t>4</a:t>
                      </a:r>
                      <a:endParaRPr lang="en-US" sz="2400" b="0" i="0" u="none" strike="noStrike">
                        <a:solidFill>
                          <a:schemeClr val="tx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2400" u="none" strike="noStrike">
                          <a:solidFill>
                            <a:schemeClr val="tx1"/>
                          </a:solidFill>
                          <a:effectLst/>
                          <a:latin typeface="Arial" panose="020B0604020202020204" pitchFamily="34" charset="0"/>
                          <a:cs typeface="Arial" panose="020B0604020202020204" pitchFamily="34" charset="0"/>
                        </a:rPr>
                        <a:t>0</a:t>
                      </a:r>
                      <a:endParaRPr lang="en-US" sz="2400" b="0" i="0" u="none" strike="noStrike">
                        <a:solidFill>
                          <a:schemeClr val="tx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2400" u="none" strike="noStrike" dirty="0">
                          <a:solidFill>
                            <a:schemeClr val="tx1"/>
                          </a:solidFill>
                          <a:effectLst/>
                          <a:latin typeface="Arial" panose="020B0604020202020204" pitchFamily="34" charset="0"/>
                          <a:cs typeface="Arial" panose="020B0604020202020204" pitchFamily="34" charset="0"/>
                        </a:rPr>
                        <a:t>0</a:t>
                      </a:r>
                      <a:endParaRPr lang="en-US" sz="2400" b="0" i="0" u="none" strike="noStrike" dirty="0">
                        <a:solidFill>
                          <a:schemeClr val="tx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812413402"/>
                  </a:ext>
                </a:extLst>
              </a:tr>
            </a:tbl>
          </a:graphicData>
        </a:graphic>
      </p:graphicFrame>
      <p:sp>
        <p:nvSpPr>
          <p:cNvPr id="3" name="Title 2">
            <a:extLst>
              <a:ext uri="{FF2B5EF4-FFF2-40B4-BE49-F238E27FC236}">
                <a16:creationId xmlns:a16="http://schemas.microsoft.com/office/drawing/2014/main" id="{11290FBA-4DD6-07EA-E5D0-949B384B2CA8}"/>
              </a:ext>
            </a:extLst>
          </p:cNvPr>
          <p:cNvSpPr>
            <a:spLocks noGrp="1"/>
          </p:cNvSpPr>
          <p:nvPr>
            <p:ph type="title"/>
          </p:nvPr>
        </p:nvSpPr>
        <p:spPr/>
        <p:txBody>
          <a:bodyPr/>
          <a:lstStyle/>
          <a:p>
            <a:r>
              <a:rPr lang="en-US" dirty="0" err="1"/>
              <a:t>Relatório</a:t>
            </a:r>
            <a:r>
              <a:rPr lang="en-US" dirty="0"/>
              <a:t> zero</a:t>
            </a:r>
          </a:p>
        </p:txBody>
      </p:sp>
      <p:sp>
        <p:nvSpPr>
          <p:cNvPr id="9" name="TextBox 8"/>
          <p:cNvSpPr txBox="1"/>
          <p:nvPr/>
        </p:nvSpPr>
        <p:spPr>
          <a:xfrm>
            <a:off x="838200" y="1478857"/>
            <a:ext cx="10515600" cy="523220"/>
          </a:xfrm>
          <a:prstGeom prst="rect">
            <a:avLst/>
          </a:prstGeom>
          <a:noFill/>
        </p:spPr>
        <p:txBody>
          <a:bodyPr wrap="square" rtlCol="0">
            <a:spAutoFit/>
          </a:bodyPr>
          <a:lstStyle/>
          <a:p>
            <a:pPr algn="ctr"/>
            <a:r>
              <a:rPr lang="en-US" sz="2800" b="1" dirty="0" err="1">
                <a:latin typeface="Arial" panose="020B0604020202020204" pitchFamily="34" charset="0"/>
                <a:cs typeface="Arial" panose="020B0604020202020204" pitchFamily="34" charset="0"/>
              </a:rPr>
              <a:t>Relatório</a:t>
            </a:r>
            <a:r>
              <a:rPr lang="en-US" sz="2800" b="1" dirty="0">
                <a:latin typeface="Arial" panose="020B0604020202020204" pitchFamily="34" charset="0"/>
                <a:cs typeface="Arial" panose="020B0604020202020204" pitchFamily="34" charset="0"/>
              </a:rPr>
              <a:t> de </a:t>
            </a:r>
            <a:r>
              <a:rPr lang="en-US" sz="2800" b="1" dirty="0" err="1">
                <a:latin typeface="Arial" panose="020B0604020202020204" pitchFamily="34" charset="0"/>
                <a:cs typeface="Arial" panose="020B0604020202020204" pitchFamily="34" charset="0"/>
              </a:rPr>
              <a:t>síntese</a:t>
            </a:r>
            <a:r>
              <a:rPr lang="en-US" sz="2800" b="1" dirty="0">
                <a:latin typeface="Arial" panose="020B0604020202020204" pitchFamily="34" charset="0"/>
                <a:cs typeface="Arial" panose="020B0604020202020204" pitchFamily="34" charset="0"/>
              </a:rPr>
              <a:t> de </a:t>
            </a:r>
            <a:r>
              <a:rPr lang="en-US" sz="2800" b="1" dirty="0" err="1">
                <a:latin typeface="Arial" panose="020B0604020202020204" pitchFamily="34" charset="0"/>
                <a:cs typeface="Arial" panose="020B0604020202020204" pitchFamily="34" charset="0"/>
              </a:rPr>
              <a:t>vigilância</a:t>
            </a:r>
            <a:endParaRPr lang="en-US" sz="2800" b="1" dirty="0">
              <a:latin typeface="Arial" panose="020B0604020202020204" pitchFamily="34" charset="0"/>
              <a:cs typeface="Arial" panose="020B0604020202020204" pitchFamily="34" charset="0"/>
            </a:endParaRPr>
          </a:p>
        </p:txBody>
      </p:sp>
      <p:sp>
        <p:nvSpPr>
          <p:cNvPr id="15" name="TextBox 14">
            <a:extLst>
              <a:ext uri="{FF2B5EF4-FFF2-40B4-BE49-F238E27FC236}">
                <a16:creationId xmlns:a16="http://schemas.microsoft.com/office/drawing/2014/main" id="{483062F6-79CC-60DF-E9D4-18664E446E14}"/>
              </a:ext>
            </a:extLst>
          </p:cNvPr>
          <p:cNvSpPr txBox="1"/>
          <p:nvPr/>
        </p:nvSpPr>
        <p:spPr>
          <a:xfrm>
            <a:off x="6217522" y="3633900"/>
            <a:ext cx="361244" cy="461665"/>
          </a:xfrm>
          <a:prstGeom prst="rect">
            <a:avLst/>
          </a:prstGeom>
          <a:noFill/>
        </p:spPr>
        <p:txBody>
          <a:bodyPr wrap="square" rtlCol="0">
            <a:spAutoFit/>
          </a:bodyPr>
          <a:lstStyle/>
          <a:p>
            <a:r>
              <a:rPr lang="en-US" sz="2400" b="1" dirty="0">
                <a:solidFill>
                  <a:srgbClr val="00953A"/>
                </a:solidFill>
              </a:rPr>
              <a:t>0</a:t>
            </a:r>
          </a:p>
        </p:txBody>
      </p:sp>
      <p:sp>
        <p:nvSpPr>
          <p:cNvPr id="16" name="TextBox 15">
            <a:extLst>
              <a:ext uri="{FF2B5EF4-FFF2-40B4-BE49-F238E27FC236}">
                <a16:creationId xmlns:a16="http://schemas.microsoft.com/office/drawing/2014/main" id="{EACB5AA2-4846-6F68-1419-62885877A06B}"/>
              </a:ext>
            </a:extLst>
          </p:cNvPr>
          <p:cNvSpPr txBox="1"/>
          <p:nvPr/>
        </p:nvSpPr>
        <p:spPr>
          <a:xfrm>
            <a:off x="7919322" y="3618401"/>
            <a:ext cx="361244" cy="461665"/>
          </a:xfrm>
          <a:prstGeom prst="rect">
            <a:avLst/>
          </a:prstGeom>
          <a:noFill/>
        </p:spPr>
        <p:txBody>
          <a:bodyPr wrap="square" rtlCol="0">
            <a:spAutoFit/>
          </a:bodyPr>
          <a:lstStyle/>
          <a:p>
            <a:r>
              <a:rPr lang="en-US" sz="2400" b="1" dirty="0">
                <a:solidFill>
                  <a:srgbClr val="00953A"/>
                </a:solidFill>
              </a:rPr>
              <a:t>0</a:t>
            </a:r>
          </a:p>
        </p:txBody>
      </p:sp>
      <p:sp>
        <p:nvSpPr>
          <p:cNvPr id="17" name="TextBox 16">
            <a:extLst>
              <a:ext uri="{FF2B5EF4-FFF2-40B4-BE49-F238E27FC236}">
                <a16:creationId xmlns:a16="http://schemas.microsoft.com/office/drawing/2014/main" id="{C28F823A-E5B4-6FF6-BD16-FA5DFA65CFB6}"/>
              </a:ext>
            </a:extLst>
          </p:cNvPr>
          <p:cNvSpPr txBox="1"/>
          <p:nvPr/>
        </p:nvSpPr>
        <p:spPr>
          <a:xfrm>
            <a:off x="9968919" y="3635310"/>
            <a:ext cx="361244" cy="461665"/>
          </a:xfrm>
          <a:prstGeom prst="rect">
            <a:avLst/>
          </a:prstGeom>
          <a:noFill/>
        </p:spPr>
        <p:txBody>
          <a:bodyPr wrap="square" rtlCol="0">
            <a:spAutoFit/>
          </a:bodyPr>
          <a:lstStyle/>
          <a:p>
            <a:r>
              <a:rPr lang="en-US" sz="2400" b="1">
                <a:solidFill>
                  <a:srgbClr val="00953A"/>
                </a:solidFill>
              </a:rPr>
              <a:t>0</a:t>
            </a:r>
          </a:p>
        </p:txBody>
      </p:sp>
    </p:spTree>
    <p:extLst>
      <p:ext uri="{BB962C8B-B14F-4D97-AF65-F5344CB8AC3E}">
        <p14:creationId xmlns:p14="http://schemas.microsoft.com/office/powerpoint/2010/main" val="2350983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73836B0-6689-CF84-8C38-AF4F72B1E0BC}"/>
              </a:ext>
            </a:extLst>
          </p:cNvPr>
          <p:cNvSpPr>
            <a:spLocks noGrp="1"/>
          </p:cNvSpPr>
          <p:nvPr>
            <p:ph type="title"/>
          </p:nvPr>
        </p:nvSpPr>
        <p:spPr>
          <a:xfrm>
            <a:off x="838200" y="444674"/>
            <a:ext cx="10209756" cy="800100"/>
          </a:xfrm>
        </p:spPr>
        <p:txBody>
          <a:bodyPr/>
          <a:lstStyle/>
          <a:p>
            <a:r>
              <a:rPr lang="en-US" dirty="0" err="1"/>
              <a:t>Práticas</a:t>
            </a:r>
            <a:r>
              <a:rPr lang="en-US" dirty="0"/>
              <a:t> de </a:t>
            </a:r>
            <a:r>
              <a:rPr lang="en-US" dirty="0" err="1"/>
              <a:t>notificação</a:t>
            </a:r>
            <a:r>
              <a:rPr lang="en-US" dirty="0"/>
              <a:t> de </a:t>
            </a:r>
            <a:r>
              <a:rPr lang="en-US" dirty="0" err="1"/>
              <a:t>doenças</a:t>
            </a:r>
            <a:r>
              <a:rPr lang="en-US" dirty="0"/>
              <a:t> (1/4)</a:t>
            </a:r>
          </a:p>
        </p:txBody>
      </p:sp>
    </p:spTree>
    <p:extLst>
      <p:ext uri="{BB962C8B-B14F-4D97-AF65-F5344CB8AC3E}">
        <p14:creationId xmlns:p14="http://schemas.microsoft.com/office/powerpoint/2010/main" val="22959250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7BC7206-4358-29BC-52EC-DF1AA9AF2811}"/>
              </a:ext>
            </a:extLst>
          </p:cNvPr>
          <p:cNvSpPr>
            <a:spLocks noGrp="1"/>
          </p:cNvSpPr>
          <p:nvPr>
            <p:ph type="title"/>
          </p:nvPr>
        </p:nvSpPr>
        <p:spPr>
          <a:xfrm>
            <a:off x="838200" y="447675"/>
            <a:ext cx="10134600" cy="800100"/>
          </a:xfrm>
        </p:spPr>
        <p:txBody>
          <a:bodyPr/>
          <a:lstStyle/>
          <a:p>
            <a:r>
              <a:rPr lang="en-US" dirty="0" err="1"/>
              <a:t>Práticas</a:t>
            </a:r>
            <a:r>
              <a:rPr lang="en-US" dirty="0"/>
              <a:t> de </a:t>
            </a:r>
            <a:r>
              <a:rPr lang="en-US" dirty="0" err="1"/>
              <a:t>notificação</a:t>
            </a:r>
            <a:r>
              <a:rPr lang="en-US" dirty="0"/>
              <a:t> de </a:t>
            </a:r>
            <a:r>
              <a:rPr lang="en-US" dirty="0" err="1"/>
              <a:t>doenças</a:t>
            </a:r>
            <a:r>
              <a:rPr lang="en-US" dirty="0"/>
              <a:t> (2/4)</a:t>
            </a:r>
          </a:p>
        </p:txBody>
      </p:sp>
      <p:graphicFrame>
        <p:nvGraphicFramePr>
          <p:cNvPr id="6" name="Table 6">
            <a:extLst>
              <a:ext uri="{FF2B5EF4-FFF2-40B4-BE49-F238E27FC236}">
                <a16:creationId xmlns:a16="http://schemas.microsoft.com/office/drawing/2014/main" id="{53E97A0B-A0EC-01DC-14E2-21EE0D79334D}"/>
              </a:ext>
            </a:extLst>
          </p:cNvPr>
          <p:cNvGraphicFramePr>
            <a:graphicFrameLocks noGrp="1"/>
          </p:cNvGraphicFramePr>
          <p:nvPr>
            <p:extLst>
              <p:ext uri="{D42A27DB-BD31-4B8C-83A1-F6EECF244321}">
                <p14:modId xmlns:p14="http://schemas.microsoft.com/office/powerpoint/2010/main" val="4270759863"/>
              </p:ext>
            </p:extLst>
          </p:nvPr>
        </p:nvGraphicFramePr>
        <p:xfrm>
          <a:off x="516835" y="1762977"/>
          <a:ext cx="11158330" cy="3291840"/>
        </p:xfrm>
        <a:graphic>
          <a:graphicData uri="http://schemas.openxmlformats.org/drawingml/2006/table">
            <a:tbl>
              <a:tblPr firstRow="1" bandRow="1">
                <a:tableStyleId>{5C22544A-7EE6-4342-B048-85BDC9FD1C3A}</a:tableStyleId>
              </a:tblPr>
              <a:tblGrid>
                <a:gridCol w="2120849">
                  <a:extLst>
                    <a:ext uri="{9D8B030D-6E8A-4147-A177-3AD203B41FA5}">
                      <a16:colId xmlns:a16="http://schemas.microsoft.com/office/drawing/2014/main" val="4264104461"/>
                    </a:ext>
                  </a:extLst>
                </a:gridCol>
                <a:gridCol w="7195429">
                  <a:extLst>
                    <a:ext uri="{9D8B030D-6E8A-4147-A177-3AD203B41FA5}">
                      <a16:colId xmlns:a16="http://schemas.microsoft.com/office/drawing/2014/main" val="1531801355"/>
                    </a:ext>
                  </a:extLst>
                </a:gridCol>
                <a:gridCol w="1842052">
                  <a:extLst>
                    <a:ext uri="{9D8B030D-6E8A-4147-A177-3AD203B41FA5}">
                      <a16:colId xmlns:a16="http://schemas.microsoft.com/office/drawing/2014/main" val="1475921582"/>
                    </a:ext>
                  </a:extLst>
                </a:gridCol>
              </a:tblGrid>
              <a:tr h="370840">
                <a:tc>
                  <a:txBody>
                    <a:bodyPr/>
                    <a:lstStyle/>
                    <a:p>
                      <a:pPr algn="ctr"/>
                      <a:r>
                        <a:rPr lang="en-US" sz="2400">
                          <a:solidFill>
                            <a:schemeClr val="tx1"/>
                          </a:solidFill>
                        </a:rPr>
                        <a:t>Perguntas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n-US" sz="2400">
                          <a:solidFill>
                            <a:schemeClr val="tx1"/>
                          </a:solidFill>
                        </a:rPr>
                        <a:t>Instruções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n-US" sz="2400">
                          <a:solidFill>
                            <a:schemeClr val="tx1"/>
                          </a:solidFill>
                        </a:rPr>
                        <a:t>Tempo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438723265"/>
                  </a:ext>
                </a:extLst>
              </a:tr>
              <a:tr h="370840">
                <a:tc>
                  <a:txBody>
                    <a:bodyPr/>
                    <a:lstStyle/>
                    <a:p>
                      <a:pPr algn="ctr"/>
                      <a:r>
                        <a:rPr lang="en-US" sz="2400"/>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a:t>Preencha a tabela de doenças humanas e animais notificáveis no seu distrito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a:t>10 minutos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852485851"/>
                  </a:ext>
                </a:extLst>
              </a:tr>
              <a:tr h="370840">
                <a:tc>
                  <a:txBody>
                    <a:bodyPr/>
                    <a:lstStyle/>
                    <a:p>
                      <a:pPr algn="ctr"/>
                      <a:r>
                        <a:rPr lang="en-US" sz="2400"/>
                        <a:t>2-5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a:t>Responda a cada pergunta com base nos seus conhecimentos e experiência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a:t>20 minutos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88770850"/>
                  </a:ext>
                </a:extLst>
              </a:tr>
              <a:tr h="370840">
                <a:tc>
                  <a:txBody>
                    <a:bodyPr/>
                    <a:lstStyle/>
                    <a:p>
                      <a:pPr algn="ctr"/>
                      <a:r>
                        <a:rPr lang="en-US" sz="2400"/>
                        <a:t>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err="1"/>
                        <a:t>Discuta</a:t>
                      </a:r>
                      <a:r>
                        <a:rPr lang="en-US" sz="2400" dirty="0"/>
                        <a:t> com o </a:t>
                      </a:r>
                      <a:r>
                        <a:rPr lang="en-US" sz="2400" dirty="0" err="1"/>
                        <a:t>grupo</a:t>
                      </a:r>
                      <a:r>
                        <a:rPr lang="en-US" sz="2400" dirty="0"/>
                        <a:t> as </a:t>
                      </a:r>
                      <a:r>
                        <a:rPr lang="en-US" sz="2400" dirty="0" err="1"/>
                        <a:t>diferenças</a:t>
                      </a:r>
                      <a:r>
                        <a:rPr lang="en-US" sz="2400" dirty="0"/>
                        <a:t> entre as </a:t>
                      </a:r>
                      <a:r>
                        <a:rPr lang="en-US" sz="2400" dirty="0" err="1"/>
                        <a:t>notificações</a:t>
                      </a:r>
                      <a:r>
                        <a:rPr lang="en-US" sz="2400" dirty="0"/>
                        <a:t> de </a:t>
                      </a:r>
                      <a:r>
                        <a:rPr lang="en-US" sz="2400" dirty="0" err="1"/>
                        <a:t>doenças</a:t>
                      </a:r>
                      <a:r>
                        <a:rPr lang="en-US" sz="2400" dirty="0"/>
                        <a:t> </a:t>
                      </a:r>
                      <a:r>
                        <a:rPr lang="en-US" sz="2400" dirty="0" err="1"/>
                        <a:t>específicas</a:t>
                      </a:r>
                      <a:r>
                        <a:rPr lang="en-US" sz="2400" dirty="0"/>
                        <a:t> </a:t>
                      </a:r>
                      <a:r>
                        <a:rPr lang="en-US" sz="2400" dirty="0" err="1"/>
                        <a:t>em</a:t>
                      </a:r>
                      <a:r>
                        <a:rPr lang="en-US" sz="2400" dirty="0"/>
                        <a:t> </a:t>
                      </a:r>
                      <a:r>
                        <a:rPr lang="en-US" sz="2400" dirty="0" err="1"/>
                        <a:t>humanos</a:t>
                      </a:r>
                      <a:r>
                        <a:rPr lang="en-US" sz="2400" dirty="0"/>
                        <a:t> e </a:t>
                      </a:r>
                      <a:r>
                        <a:rPr lang="en-US" sz="2400" dirty="0" err="1"/>
                        <a:t>em</a:t>
                      </a:r>
                      <a:r>
                        <a:rPr lang="en-US" sz="2400" dirty="0"/>
                        <a:t> </a:t>
                      </a:r>
                      <a:r>
                        <a:rPr lang="en-US" sz="2400" dirty="0" err="1"/>
                        <a:t>animais</a:t>
                      </a:r>
                      <a:r>
                        <a:rPr lang="en-US" sz="2400" dirty="0"/>
                        <a:t> (</a:t>
                      </a:r>
                      <a:r>
                        <a:rPr lang="en-US" sz="2400" dirty="0" err="1"/>
                        <a:t>selecionar</a:t>
                      </a:r>
                      <a:r>
                        <a:rPr lang="en-US" sz="2400" dirty="0"/>
                        <a:t> 1 </a:t>
                      </a:r>
                      <a:r>
                        <a:rPr lang="en-US" sz="2400" dirty="0" err="1"/>
                        <a:t>ou</a:t>
                      </a:r>
                      <a:r>
                        <a:rPr lang="en-US" sz="2400" dirty="0"/>
                        <a:t> 2 </a:t>
                      </a:r>
                      <a:r>
                        <a:rPr lang="en-US" sz="2400" dirty="0" err="1"/>
                        <a:t>doenças</a:t>
                      </a:r>
                      <a:r>
                        <a:rPr lang="en-US" sz="2400" dirty="0"/>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t>15 </a:t>
                      </a:r>
                      <a:r>
                        <a:rPr lang="en-US" sz="2400" dirty="0" err="1"/>
                        <a:t>minutos</a:t>
                      </a:r>
                      <a:endParaRPr lang="en-US" sz="2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35600486"/>
                  </a:ext>
                </a:extLst>
              </a:tr>
            </a:tbl>
          </a:graphicData>
        </a:graphic>
      </p:graphicFrame>
    </p:spTree>
    <p:extLst>
      <p:ext uri="{BB962C8B-B14F-4D97-AF65-F5344CB8AC3E}">
        <p14:creationId xmlns:p14="http://schemas.microsoft.com/office/powerpoint/2010/main" val="5799360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B856CD1-1601-728F-0E52-0D11176183D9}"/>
              </a:ext>
            </a:extLst>
          </p:cNvPr>
          <p:cNvSpPr>
            <a:spLocks noGrp="1"/>
          </p:cNvSpPr>
          <p:nvPr>
            <p:ph type="title"/>
          </p:nvPr>
        </p:nvSpPr>
        <p:spPr>
          <a:xfrm>
            <a:off x="838200" y="447675"/>
            <a:ext cx="10184704" cy="800100"/>
          </a:xfrm>
        </p:spPr>
        <p:txBody>
          <a:bodyPr/>
          <a:lstStyle/>
          <a:p>
            <a:r>
              <a:rPr lang="en-US" dirty="0" err="1"/>
              <a:t>Práticas</a:t>
            </a:r>
            <a:r>
              <a:rPr lang="en-US" dirty="0"/>
              <a:t> de </a:t>
            </a:r>
            <a:r>
              <a:rPr lang="en-US" dirty="0" err="1"/>
              <a:t>notificação</a:t>
            </a:r>
            <a:r>
              <a:rPr lang="en-US" dirty="0"/>
              <a:t> de </a:t>
            </a:r>
            <a:r>
              <a:rPr lang="en-US" dirty="0" err="1"/>
              <a:t>doenças</a:t>
            </a:r>
            <a:r>
              <a:rPr lang="en-US" dirty="0"/>
              <a:t> (3/4)</a:t>
            </a:r>
          </a:p>
        </p:txBody>
      </p:sp>
      <p:graphicFrame>
        <p:nvGraphicFramePr>
          <p:cNvPr id="5" name="Google Shape;317;p21">
            <a:extLst>
              <a:ext uri="{FF2B5EF4-FFF2-40B4-BE49-F238E27FC236}">
                <a16:creationId xmlns:a16="http://schemas.microsoft.com/office/drawing/2014/main" id="{59209039-330D-449E-83B8-C151555405AB}"/>
              </a:ext>
            </a:extLst>
          </p:cNvPr>
          <p:cNvGraphicFramePr/>
          <p:nvPr>
            <p:extLst>
              <p:ext uri="{D42A27DB-BD31-4B8C-83A1-F6EECF244321}">
                <p14:modId xmlns:p14="http://schemas.microsoft.com/office/powerpoint/2010/main" val="2294873289"/>
              </p:ext>
            </p:extLst>
          </p:nvPr>
        </p:nvGraphicFramePr>
        <p:xfrm>
          <a:off x="575734" y="1390200"/>
          <a:ext cx="11099430" cy="4541426"/>
        </p:xfrm>
        <a:graphic>
          <a:graphicData uri="http://schemas.openxmlformats.org/drawingml/2006/table">
            <a:tbl>
              <a:tblPr firstRow="1" firstCol="1" bandRow="1">
                <a:noFill/>
              </a:tblPr>
              <a:tblGrid>
                <a:gridCol w="3473017">
                  <a:extLst>
                    <a:ext uri="{9D8B030D-6E8A-4147-A177-3AD203B41FA5}">
                      <a16:colId xmlns:a16="http://schemas.microsoft.com/office/drawing/2014/main" val="20000"/>
                    </a:ext>
                  </a:extLst>
                </a:gridCol>
                <a:gridCol w="1830083">
                  <a:extLst>
                    <a:ext uri="{9D8B030D-6E8A-4147-A177-3AD203B41FA5}">
                      <a16:colId xmlns:a16="http://schemas.microsoft.com/office/drawing/2014/main" val="20001"/>
                    </a:ext>
                  </a:extLst>
                </a:gridCol>
                <a:gridCol w="1992957">
                  <a:extLst>
                    <a:ext uri="{9D8B030D-6E8A-4147-A177-3AD203B41FA5}">
                      <a16:colId xmlns:a16="http://schemas.microsoft.com/office/drawing/2014/main" val="20002"/>
                    </a:ext>
                  </a:extLst>
                </a:gridCol>
                <a:gridCol w="1587616">
                  <a:extLst>
                    <a:ext uri="{9D8B030D-6E8A-4147-A177-3AD203B41FA5}">
                      <a16:colId xmlns:a16="http://schemas.microsoft.com/office/drawing/2014/main" val="20004"/>
                    </a:ext>
                  </a:extLst>
                </a:gridCol>
                <a:gridCol w="2215757">
                  <a:extLst>
                    <a:ext uri="{9D8B030D-6E8A-4147-A177-3AD203B41FA5}">
                      <a16:colId xmlns:a16="http://schemas.microsoft.com/office/drawing/2014/main" val="20005"/>
                    </a:ext>
                  </a:extLst>
                </a:gridCol>
              </a:tblGrid>
              <a:tr h="743400">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None/>
                      </a:pPr>
                      <a:r>
                        <a:rPr lang="en-US" sz="1900" b="1" dirty="0" err="1">
                          <a:solidFill>
                            <a:schemeClr val="tx1"/>
                          </a:solidFill>
                          <a:latin typeface="Arial"/>
                          <a:ea typeface="Arial"/>
                          <a:cs typeface="Arial"/>
                          <a:sym typeface="Arial"/>
                        </a:rPr>
                        <a:t>Doença</a:t>
                      </a:r>
                      <a:r>
                        <a:rPr lang="en-US" sz="1900" b="1" dirty="0">
                          <a:solidFill>
                            <a:schemeClr val="tx1"/>
                          </a:solidFill>
                          <a:latin typeface="Arial"/>
                          <a:ea typeface="Arial"/>
                          <a:cs typeface="Arial"/>
                          <a:sym typeface="Arial"/>
                        </a:rPr>
                        <a:t> </a:t>
                      </a:r>
                      <a:r>
                        <a:rPr lang="en-US" sz="1900" b="1" dirty="0" err="1">
                          <a:solidFill>
                            <a:schemeClr val="tx1"/>
                          </a:solidFill>
                          <a:latin typeface="Arial"/>
                          <a:ea typeface="Arial"/>
                          <a:cs typeface="Arial"/>
                          <a:sym typeface="Arial"/>
                        </a:rPr>
                        <a:t>ou</a:t>
                      </a:r>
                      <a:r>
                        <a:rPr lang="en-US" sz="1900" b="1" dirty="0">
                          <a:solidFill>
                            <a:schemeClr val="tx1"/>
                          </a:solidFill>
                          <a:latin typeface="Arial"/>
                          <a:ea typeface="Arial"/>
                          <a:cs typeface="Arial"/>
                          <a:sym typeface="Arial"/>
                        </a:rPr>
                        <a:t> </a:t>
                      </a:r>
                      <a:r>
                        <a:rPr lang="en-US" sz="1900" b="1" dirty="0" err="1">
                          <a:solidFill>
                            <a:schemeClr val="tx1"/>
                          </a:solidFill>
                          <a:latin typeface="Arial"/>
                          <a:ea typeface="Arial"/>
                          <a:cs typeface="Arial"/>
                          <a:sym typeface="Arial"/>
                        </a:rPr>
                        <a:t>agravo</a:t>
                      </a:r>
                      <a:endParaRPr sz="1900" b="1" dirty="0">
                        <a:solidFill>
                          <a:schemeClr val="tx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chemeClr val="bg2"/>
                    </a:solidFill>
                  </a:tcPr>
                </a:tc>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None/>
                      </a:pPr>
                      <a:r>
                        <a:rPr lang="en-US" sz="1900" b="1" dirty="0" err="1">
                          <a:solidFill>
                            <a:schemeClr val="tx1"/>
                          </a:solidFill>
                          <a:latin typeface="Arial"/>
                          <a:ea typeface="Arial"/>
                          <a:cs typeface="Arial"/>
                          <a:sym typeface="Arial"/>
                        </a:rPr>
                        <a:t>Trata</a:t>
                      </a:r>
                      <a:r>
                        <a:rPr lang="en-US" sz="1900" b="1" dirty="0">
                          <a:solidFill>
                            <a:schemeClr val="tx1"/>
                          </a:solidFill>
                          <a:latin typeface="Arial"/>
                          <a:ea typeface="Arial"/>
                          <a:cs typeface="Arial"/>
                          <a:sym typeface="Arial"/>
                        </a:rPr>
                        <a:t>-se de </a:t>
                      </a:r>
                      <a:r>
                        <a:rPr lang="en-US" sz="1900" b="1" dirty="0" err="1">
                          <a:solidFill>
                            <a:schemeClr val="tx1"/>
                          </a:solidFill>
                          <a:latin typeface="Arial"/>
                          <a:ea typeface="Arial"/>
                          <a:cs typeface="Arial"/>
                          <a:sym typeface="Arial"/>
                        </a:rPr>
                        <a:t>uma</a:t>
                      </a:r>
                      <a:r>
                        <a:rPr lang="en-US" sz="1900" b="1" dirty="0">
                          <a:solidFill>
                            <a:schemeClr val="tx1"/>
                          </a:solidFill>
                          <a:latin typeface="Arial"/>
                          <a:ea typeface="Arial"/>
                          <a:cs typeface="Arial"/>
                          <a:sym typeface="Arial"/>
                        </a:rPr>
                        <a:t> </a:t>
                      </a:r>
                      <a:r>
                        <a:rPr lang="en-US" sz="1900" b="1" dirty="0" err="1">
                          <a:solidFill>
                            <a:schemeClr val="tx1"/>
                          </a:solidFill>
                          <a:latin typeface="Arial"/>
                          <a:ea typeface="Arial"/>
                          <a:cs typeface="Arial"/>
                          <a:sym typeface="Arial"/>
                        </a:rPr>
                        <a:t>doença</a:t>
                      </a:r>
                      <a:r>
                        <a:rPr lang="en-US" sz="1900" b="1" dirty="0">
                          <a:solidFill>
                            <a:schemeClr val="tx1"/>
                          </a:solidFill>
                          <a:latin typeface="Arial"/>
                          <a:ea typeface="Arial"/>
                          <a:cs typeface="Arial"/>
                          <a:sym typeface="Arial"/>
                        </a:rPr>
                        <a:t> </a:t>
                      </a:r>
                      <a:r>
                        <a:rPr lang="en-US" sz="1900" b="1" dirty="0" err="1">
                          <a:solidFill>
                            <a:schemeClr val="tx1"/>
                          </a:solidFill>
                          <a:latin typeface="Arial"/>
                          <a:ea typeface="Arial"/>
                          <a:cs typeface="Arial"/>
                          <a:sym typeface="Arial"/>
                        </a:rPr>
                        <a:t>ou</a:t>
                      </a:r>
                      <a:r>
                        <a:rPr lang="en-US" sz="1900" b="1" dirty="0">
                          <a:solidFill>
                            <a:schemeClr val="tx1"/>
                          </a:solidFill>
                          <a:latin typeface="Arial"/>
                          <a:ea typeface="Arial"/>
                          <a:cs typeface="Arial"/>
                          <a:sym typeface="Arial"/>
                        </a:rPr>
                        <a:t> </a:t>
                      </a:r>
                      <a:r>
                        <a:rPr lang="en-US" sz="1900" b="1" dirty="0" err="1">
                          <a:solidFill>
                            <a:schemeClr val="tx1"/>
                          </a:solidFill>
                          <a:latin typeface="Arial"/>
                          <a:ea typeface="Arial"/>
                          <a:cs typeface="Arial"/>
                          <a:sym typeface="Arial"/>
                        </a:rPr>
                        <a:t>evento</a:t>
                      </a:r>
                      <a:r>
                        <a:rPr lang="en-US" sz="1900" b="1" dirty="0">
                          <a:solidFill>
                            <a:schemeClr val="tx1"/>
                          </a:solidFill>
                          <a:latin typeface="Arial"/>
                          <a:ea typeface="Arial"/>
                          <a:cs typeface="Arial"/>
                          <a:sym typeface="Arial"/>
                        </a:rPr>
                        <a:t> </a:t>
                      </a:r>
                      <a:r>
                        <a:rPr lang="en-US" sz="1900" b="1" dirty="0" err="1">
                          <a:solidFill>
                            <a:schemeClr val="tx1"/>
                          </a:solidFill>
                          <a:latin typeface="Arial"/>
                          <a:ea typeface="Arial"/>
                          <a:cs typeface="Arial"/>
                          <a:sym typeface="Arial"/>
                        </a:rPr>
                        <a:t>prioritário</a:t>
                      </a:r>
                      <a:r>
                        <a:rPr lang="en-US" sz="1900" b="1" dirty="0">
                          <a:solidFill>
                            <a:schemeClr val="tx1"/>
                          </a:solidFill>
                          <a:latin typeface="Arial"/>
                          <a:ea typeface="Arial"/>
                          <a:cs typeface="Arial"/>
                          <a:sym typeface="Arial"/>
                        </a:rPr>
                        <a:t> no local? S/N</a:t>
                      </a:r>
                      <a:endParaRPr sz="1900" b="1" dirty="0">
                        <a:solidFill>
                          <a:schemeClr val="tx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chemeClr val="bg2"/>
                    </a:solidFill>
                  </a:tcPr>
                </a:tc>
                <a:tc hMerge="1">
                  <a:txBody>
                    <a:bodyPr/>
                    <a:lstStyle/>
                    <a:p>
                      <a:endParaRPr lang="en-US"/>
                    </a:p>
                  </a:txBody>
                  <a:tcPr/>
                </a:tc>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None/>
                      </a:pPr>
                      <a:r>
                        <a:rPr lang="en-US" sz="1900" b="1" dirty="0">
                          <a:solidFill>
                            <a:schemeClr val="tx1"/>
                          </a:solidFill>
                          <a:latin typeface="Arial"/>
                          <a:ea typeface="Arial"/>
                          <a:cs typeface="Arial"/>
                          <a:sym typeface="Arial"/>
                        </a:rPr>
                        <a:t>Com que </a:t>
                      </a:r>
                      <a:r>
                        <a:rPr lang="en-US" sz="1900" b="1" dirty="0" err="1">
                          <a:solidFill>
                            <a:schemeClr val="tx1"/>
                          </a:solidFill>
                          <a:latin typeface="Arial"/>
                          <a:ea typeface="Arial"/>
                          <a:cs typeface="Arial"/>
                          <a:sym typeface="Arial"/>
                        </a:rPr>
                        <a:t>frequência</a:t>
                      </a:r>
                      <a:r>
                        <a:rPr lang="en-US" sz="1900" b="1" dirty="0">
                          <a:solidFill>
                            <a:schemeClr val="tx1"/>
                          </a:solidFill>
                          <a:latin typeface="Arial"/>
                          <a:ea typeface="Arial"/>
                          <a:cs typeface="Arial"/>
                          <a:sym typeface="Arial"/>
                        </a:rPr>
                        <a:t> </a:t>
                      </a:r>
                      <a:r>
                        <a:rPr lang="en-US" sz="1900" b="1" dirty="0" err="1">
                          <a:solidFill>
                            <a:schemeClr val="tx1"/>
                          </a:solidFill>
                          <a:latin typeface="Arial"/>
                          <a:ea typeface="Arial"/>
                          <a:cs typeface="Arial"/>
                          <a:sym typeface="Arial"/>
                        </a:rPr>
                        <a:t>comunica</a:t>
                      </a:r>
                      <a:r>
                        <a:rPr lang="en-US" sz="1900" b="1" dirty="0">
                          <a:solidFill>
                            <a:schemeClr val="tx1"/>
                          </a:solidFill>
                          <a:latin typeface="Arial"/>
                          <a:ea typeface="Arial"/>
                          <a:cs typeface="Arial"/>
                          <a:sym typeface="Arial"/>
                        </a:rPr>
                        <a:t> </a:t>
                      </a:r>
                      <a:r>
                        <a:rPr lang="en-US" sz="1900" b="1" dirty="0" err="1">
                          <a:solidFill>
                            <a:schemeClr val="tx1"/>
                          </a:solidFill>
                          <a:latin typeface="Arial"/>
                          <a:ea typeface="Arial"/>
                          <a:cs typeface="Arial"/>
                          <a:sym typeface="Arial"/>
                        </a:rPr>
                        <a:t>informações</a:t>
                      </a:r>
                      <a:r>
                        <a:rPr lang="en-US" sz="1900" b="1" dirty="0">
                          <a:solidFill>
                            <a:schemeClr val="tx1"/>
                          </a:solidFill>
                          <a:latin typeface="Arial"/>
                          <a:ea typeface="Arial"/>
                          <a:cs typeface="Arial"/>
                          <a:sym typeface="Arial"/>
                        </a:rPr>
                        <a:t> </a:t>
                      </a:r>
                      <a:r>
                        <a:rPr lang="en-US" sz="1900" b="1" dirty="0" err="1">
                          <a:solidFill>
                            <a:schemeClr val="tx1"/>
                          </a:solidFill>
                          <a:latin typeface="Arial"/>
                          <a:ea typeface="Arial"/>
                          <a:cs typeface="Arial"/>
                          <a:sym typeface="Arial"/>
                        </a:rPr>
                        <a:t>ao</a:t>
                      </a:r>
                      <a:r>
                        <a:rPr lang="en-US" sz="1900" b="1" dirty="0">
                          <a:solidFill>
                            <a:schemeClr val="tx1"/>
                          </a:solidFill>
                          <a:latin typeface="Arial"/>
                          <a:ea typeface="Arial"/>
                          <a:cs typeface="Arial"/>
                          <a:sym typeface="Arial"/>
                        </a:rPr>
                        <a:t> </a:t>
                      </a:r>
                      <a:r>
                        <a:rPr lang="en-US" sz="1900" b="1" dirty="0" err="1">
                          <a:solidFill>
                            <a:schemeClr val="tx1"/>
                          </a:solidFill>
                          <a:latin typeface="Arial"/>
                          <a:ea typeface="Arial"/>
                          <a:cs typeface="Arial"/>
                          <a:sym typeface="Arial"/>
                        </a:rPr>
                        <a:t>nível</a:t>
                      </a:r>
                      <a:r>
                        <a:rPr lang="en-US" sz="1900" b="1" dirty="0">
                          <a:solidFill>
                            <a:schemeClr val="tx1"/>
                          </a:solidFill>
                          <a:latin typeface="Arial"/>
                          <a:ea typeface="Arial"/>
                          <a:cs typeface="Arial"/>
                          <a:sym typeface="Arial"/>
                        </a:rPr>
                        <a:t> superior?</a:t>
                      </a:r>
                      <a:endParaRPr sz="1900" b="1" dirty="0">
                        <a:solidFill>
                          <a:schemeClr val="tx1"/>
                        </a:solidFill>
                        <a:latin typeface="Arial"/>
                        <a:ea typeface="Arial"/>
                        <a:cs typeface="Arial"/>
                        <a:sym typeface="Arial"/>
                      </a:endParaRPr>
                    </a:p>
                  </a:txBody>
                  <a:tcPr marL="68575" marR="68575" marT="0" marB="0" anchor="ctr">
                    <a:lnL w="12700" cap="flat" cmpd="sng" algn="ctr">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w="12700" cmpd="sng">
                      <a:noFill/>
                      <a:prstDash val="solid"/>
                    </a:lnTlToBr>
                    <a:lnBlToTr w="12700" cmpd="sng">
                      <a:noFill/>
                      <a:prstDash val="solid"/>
                    </a:lnBlToTr>
                    <a:solidFill>
                      <a:schemeClr val="bg2"/>
                    </a:solidFill>
                  </a:tcPr>
                </a:tc>
                <a:tc hMerge="1">
                  <a:txBody>
                    <a:bodyPr/>
                    <a:lstStyle/>
                    <a:p>
                      <a:endParaRPr lang="en-US"/>
                    </a:p>
                  </a:txBody>
                  <a:tcPr/>
                </a:tc>
                <a:extLst>
                  <a:ext uri="{0D108BD9-81ED-4DB2-BD59-A6C34878D82A}">
                    <a16:rowId xmlns:a16="http://schemas.microsoft.com/office/drawing/2014/main" val="10000"/>
                  </a:ext>
                </a:extLst>
              </a:tr>
              <a:tr h="269686">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spcBef>
                          <a:spcPts val="0"/>
                        </a:spcBef>
                        <a:spcAft>
                          <a:spcPts val="0"/>
                        </a:spcAft>
                        <a:buNone/>
                      </a:pPr>
                      <a:endParaRPr sz="1900" b="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None/>
                      </a:pPr>
                      <a:r>
                        <a:rPr lang="en-US" sz="1900">
                          <a:solidFill>
                            <a:schemeClr val="tx1"/>
                          </a:solidFill>
                          <a:latin typeface="Arial"/>
                          <a:ea typeface="Arial"/>
                          <a:cs typeface="Arial"/>
                          <a:sym typeface="Arial"/>
                        </a:rPr>
                        <a:t>Humano</a:t>
                      </a:r>
                      <a:endParaRPr sz="1900">
                        <a:solidFill>
                          <a:schemeClr val="tx1"/>
                        </a:solidFil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accent5"/>
                        </a:buClr>
                        <a:buSzPts val="1800"/>
                        <a:buFont typeface="Arial"/>
                        <a:buNone/>
                      </a:pPr>
                      <a:r>
                        <a:rPr lang="en-US" sz="1900">
                          <a:solidFill>
                            <a:schemeClr val="tx1"/>
                          </a:solidFill>
                          <a:latin typeface="Arial"/>
                          <a:ea typeface="Arial"/>
                          <a:cs typeface="Arial"/>
                          <a:sym typeface="Arial"/>
                        </a:rPr>
                        <a:t>Animal</a:t>
                      </a:r>
                      <a:endParaRPr sz="1900">
                        <a:solidFill>
                          <a:schemeClr val="tx1"/>
                        </a:solidFil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None/>
                      </a:pPr>
                      <a:r>
                        <a:rPr lang="en-US" sz="1900">
                          <a:solidFill>
                            <a:schemeClr val="tx1"/>
                          </a:solidFill>
                          <a:latin typeface="Arial"/>
                          <a:ea typeface="Arial"/>
                          <a:cs typeface="Arial"/>
                          <a:sym typeface="Arial"/>
                        </a:rPr>
                        <a:t>Humano</a:t>
                      </a:r>
                      <a:endParaRPr sz="1900">
                        <a:solidFill>
                          <a:schemeClr val="tx1"/>
                        </a:solidFill>
                      </a:endParaRPr>
                    </a:p>
                  </a:txBody>
                  <a:tcPr marL="68575" marR="68575" marT="0" marB="0">
                    <a:lnL w="12700" cap="flat" cmpd="sng" algn="ctr">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accent5"/>
                        </a:buClr>
                        <a:buSzPts val="1800"/>
                        <a:buFont typeface="Arial"/>
                        <a:buNone/>
                      </a:pPr>
                      <a:r>
                        <a:rPr lang="en-US" sz="1900">
                          <a:solidFill>
                            <a:schemeClr val="tx1"/>
                          </a:solidFill>
                          <a:latin typeface="Arial"/>
                          <a:ea typeface="Arial"/>
                          <a:cs typeface="Arial"/>
                          <a:sym typeface="Arial"/>
                        </a:rPr>
                        <a:t>Animal</a:t>
                      </a:r>
                      <a:endParaRPr sz="1900">
                        <a:solidFill>
                          <a:schemeClr val="tx1"/>
                        </a:solidFil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001"/>
                  </a:ext>
                </a:extLst>
              </a:tr>
              <a:tr h="269686">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spcBef>
                          <a:spcPts val="0"/>
                        </a:spcBef>
                        <a:spcAft>
                          <a:spcPts val="0"/>
                        </a:spcAft>
                        <a:buClr>
                          <a:schemeClr val="accent5"/>
                        </a:buClr>
                        <a:buSzPts val="1800"/>
                        <a:buFont typeface="Arial"/>
                        <a:buNone/>
                      </a:pPr>
                      <a:r>
                        <a:rPr lang="en-US" sz="1900" b="0" dirty="0" err="1">
                          <a:solidFill>
                            <a:schemeClr val="tx1"/>
                          </a:solidFill>
                          <a:latin typeface="Arial"/>
                          <a:ea typeface="Arial"/>
                          <a:cs typeface="Arial"/>
                          <a:sym typeface="Arial"/>
                        </a:rPr>
                        <a:t>Antrax</a:t>
                      </a:r>
                      <a:endParaRPr sz="1900" dirty="0">
                        <a:solidFill>
                          <a:schemeClr val="tx1"/>
                        </a:solidFil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None/>
                      </a:pPr>
                      <a:endParaRPr sz="190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dk1"/>
                        </a:buClr>
                        <a:buSzPts val="1800"/>
                        <a:buFont typeface="Times New Roman"/>
                        <a:buNone/>
                      </a:pPr>
                      <a:endParaRPr sz="190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None/>
                      </a:pPr>
                      <a:endParaRPr sz="1900">
                        <a:solidFill>
                          <a:schemeClr val="tx1"/>
                        </a:solidFill>
                        <a:latin typeface="Arial"/>
                        <a:ea typeface="Arial"/>
                        <a:cs typeface="Arial"/>
                        <a:sym typeface="Arial"/>
                      </a:endParaRPr>
                    </a:p>
                  </a:txBody>
                  <a:tcPr marL="68575" marR="68575" marT="0" marB="0">
                    <a:lnL w="12700" cap="flat" cmpd="sng" algn="ctr">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dk1"/>
                        </a:buClr>
                        <a:buSzPts val="1800"/>
                        <a:buFont typeface="Times New Roman"/>
                        <a:buNone/>
                      </a:pPr>
                      <a:endParaRPr sz="1900" dirty="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269686">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spcBef>
                          <a:spcPts val="0"/>
                        </a:spcBef>
                        <a:spcAft>
                          <a:spcPts val="0"/>
                        </a:spcAft>
                        <a:buClr>
                          <a:schemeClr val="accent5"/>
                        </a:buClr>
                        <a:buSzPts val="1800"/>
                        <a:buFont typeface="Arial"/>
                        <a:buNone/>
                      </a:pPr>
                      <a:r>
                        <a:rPr lang="en-US" sz="1900" b="0" dirty="0">
                          <a:solidFill>
                            <a:schemeClr val="tx1"/>
                          </a:solidFill>
                          <a:latin typeface="Arial"/>
                          <a:ea typeface="Arial"/>
                          <a:cs typeface="Arial"/>
                          <a:sym typeface="Arial"/>
                        </a:rPr>
                        <a:t>Gripe</a:t>
                      </a:r>
                      <a:endParaRPr sz="1900" dirty="0">
                        <a:solidFill>
                          <a:schemeClr val="tx1"/>
                        </a:solidFil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None/>
                      </a:pPr>
                      <a:endParaRPr sz="190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dk1"/>
                        </a:buClr>
                        <a:buSzPts val="1800"/>
                        <a:buFont typeface="Times New Roman"/>
                        <a:buNone/>
                      </a:pPr>
                      <a:endParaRPr sz="190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None/>
                      </a:pPr>
                      <a:endParaRPr sz="1900">
                        <a:solidFill>
                          <a:schemeClr val="tx1"/>
                        </a:solidFill>
                        <a:latin typeface="Arial"/>
                        <a:ea typeface="Arial"/>
                        <a:cs typeface="Arial"/>
                        <a:sym typeface="Arial"/>
                      </a:endParaRPr>
                    </a:p>
                  </a:txBody>
                  <a:tcPr marL="68575" marR="68575" marT="0" marB="0">
                    <a:lnL w="12700" cap="flat" cmpd="sng" algn="ctr">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dk1"/>
                        </a:buClr>
                        <a:buSzPts val="1800"/>
                        <a:buFont typeface="Times New Roman"/>
                        <a:buNone/>
                      </a:pPr>
                      <a:endParaRPr sz="190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3"/>
                  </a:ext>
                </a:extLst>
              </a:tr>
              <a:tr h="269686">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spcBef>
                          <a:spcPts val="0"/>
                        </a:spcBef>
                        <a:spcAft>
                          <a:spcPts val="0"/>
                        </a:spcAft>
                        <a:buClr>
                          <a:schemeClr val="accent5"/>
                        </a:buClr>
                        <a:buSzPts val="1800"/>
                        <a:buFont typeface="Arial"/>
                        <a:buNone/>
                      </a:pPr>
                      <a:r>
                        <a:rPr lang="en-US" sz="1900" b="0">
                          <a:solidFill>
                            <a:schemeClr val="tx1"/>
                          </a:solidFill>
                          <a:latin typeface="Arial"/>
                          <a:ea typeface="Arial"/>
                          <a:cs typeface="Arial"/>
                          <a:sym typeface="Arial"/>
                        </a:rPr>
                        <a:t>Raiva</a:t>
                      </a:r>
                      <a:endParaRPr sz="1900">
                        <a:solidFill>
                          <a:schemeClr val="tx1"/>
                        </a:solidFil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None/>
                      </a:pPr>
                      <a:endParaRPr sz="190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dk1"/>
                        </a:buClr>
                        <a:buSzPts val="1800"/>
                        <a:buFont typeface="Times New Roman"/>
                        <a:buNone/>
                      </a:pPr>
                      <a:endParaRPr sz="1900" dirty="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None/>
                      </a:pPr>
                      <a:endParaRPr sz="1900">
                        <a:solidFill>
                          <a:schemeClr val="tx1"/>
                        </a:solidFill>
                        <a:latin typeface="Arial"/>
                        <a:ea typeface="Arial"/>
                        <a:cs typeface="Arial"/>
                        <a:sym typeface="Arial"/>
                      </a:endParaRPr>
                    </a:p>
                  </a:txBody>
                  <a:tcPr marL="68575" marR="68575" marT="0" marB="0">
                    <a:lnL w="12700" cap="flat" cmpd="sng" algn="ctr">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dk1"/>
                        </a:buClr>
                        <a:buSzPts val="1800"/>
                        <a:buFont typeface="Times New Roman"/>
                        <a:buNone/>
                      </a:pPr>
                      <a:endParaRPr sz="190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269686">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spcBef>
                          <a:spcPts val="0"/>
                        </a:spcBef>
                        <a:spcAft>
                          <a:spcPts val="0"/>
                        </a:spcAft>
                        <a:buClr>
                          <a:schemeClr val="accent5"/>
                        </a:buClr>
                        <a:buSzPts val="1800"/>
                        <a:buFont typeface="Arial"/>
                        <a:buNone/>
                      </a:pPr>
                      <a:r>
                        <a:rPr lang="en-US" sz="1900" b="0">
                          <a:solidFill>
                            <a:schemeClr val="tx1"/>
                          </a:solidFill>
                          <a:latin typeface="Arial"/>
                          <a:ea typeface="Arial"/>
                          <a:cs typeface="Arial"/>
                          <a:sym typeface="Arial"/>
                        </a:rPr>
                        <a:t>Brucelose</a:t>
                      </a:r>
                      <a:endParaRPr sz="1900">
                        <a:solidFill>
                          <a:schemeClr val="tx1"/>
                        </a:solidFil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None/>
                      </a:pPr>
                      <a:endParaRPr sz="190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dk1"/>
                        </a:buClr>
                        <a:buSzPts val="1800"/>
                        <a:buFont typeface="Times New Roman"/>
                        <a:buNone/>
                      </a:pPr>
                      <a:endParaRPr sz="190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None/>
                      </a:pPr>
                      <a:endParaRPr sz="1900">
                        <a:solidFill>
                          <a:schemeClr val="tx1"/>
                        </a:solidFill>
                        <a:latin typeface="Arial"/>
                        <a:ea typeface="Arial"/>
                        <a:cs typeface="Arial"/>
                        <a:sym typeface="Arial"/>
                      </a:endParaRPr>
                    </a:p>
                  </a:txBody>
                  <a:tcPr marL="68575" marR="68575" marT="0" marB="0">
                    <a:lnL w="12700" cap="flat" cmpd="sng" algn="ctr">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dk1"/>
                        </a:buClr>
                        <a:buSzPts val="1800"/>
                        <a:buFont typeface="Times New Roman"/>
                        <a:buNone/>
                      </a:pPr>
                      <a:endParaRPr sz="190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5"/>
                  </a:ext>
                </a:extLst>
              </a:tr>
              <a:tr h="269686">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spcBef>
                          <a:spcPts val="0"/>
                        </a:spcBef>
                        <a:spcAft>
                          <a:spcPts val="0"/>
                        </a:spcAft>
                        <a:buClr>
                          <a:schemeClr val="accent5"/>
                        </a:buClr>
                        <a:buSzPts val="1800"/>
                        <a:buFont typeface="Arial"/>
                        <a:buNone/>
                      </a:pPr>
                      <a:r>
                        <a:rPr lang="en-US" sz="1900" b="0" dirty="0" err="1">
                          <a:solidFill>
                            <a:schemeClr val="tx1"/>
                          </a:solidFill>
                          <a:latin typeface="Arial"/>
                          <a:ea typeface="Arial"/>
                          <a:cs typeface="Arial"/>
                          <a:sym typeface="Arial"/>
                        </a:rPr>
                        <a:t>Tuberculose</a:t>
                      </a:r>
                      <a:endParaRPr sz="1900" dirty="0">
                        <a:solidFill>
                          <a:schemeClr val="tx1"/>
                        </a:solidFil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None/>
                      </a:pPr>
                      <a:endParaRPr sz="190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dk1"/>
                        </a:buClr>
                        <a:buSzPts val="1800"/>
                        <a:buFont typeface="Times New Roman"/>
                        <a:buNone/>
                      </a:pPr>
                      <a:endParaRPr sz="190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None/>
                      </a:pPr>
                      <a:endParaRPr sz="1900">
                        <a:solidFill>
                          <a:schemeClr val="tx1"/>
                        </a:solidFill>
                        <a:latin typeface="Arial"/>
                        <a:ea typeface="Arial"/>
                        <a:cs typeface="Arial"/>
                        <a:sym typeface="Arial"/>
                      </a:endParaRPr>
                    </a:p>
                  </a:txBody>
                  <a:tcPr marL="68575" marR="68575" marT="0" marB="0">
                    <a:lnL w="12700" cap="flat" cmpd="sng" algn="ctr">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dk1"/>
                        </a:buClr>
                        <a:buSzPts val="1800"/>
                        <a:buFont typeface="Times New Roman"/>
                        <a:buNone/>
                      </a:pPr>
                      <a:endParaRPr sz="190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269686">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spcBef>
                          <a:spcPts val="0"/>
                        </a:spcBef>
                        <a:spcAft>
                          <a:spcPts val="0"/>
                        </a:spcAft>
                        <a:buClr>
                          <a:schemeClr val="accent5"/>
                        </a:buClr>
                        <a:buSzPts val="1800"/>
                        <a:buFont typeface="Arial"/>
                        <a:buNone/>
                      </a:pPr>
                      <a:r>
                        <a:rPr lang="en-US" sz="1900" b="0">
                          <a:solidFill>
                            <a:schemeClr val="tx1"/>
                          </a:solidFill>
                          <a:latin typeface="Arial"/>
                          <a:ea typeface="Arial"/>
                          <a:cs typeface="Arial"/>
                          <a:sym typeface="Arial"/>
                        </a:rPr>
                        <a:t>Varíola dos macacos</a:t>
                      </a:r>
                      <a:endParaRPr sz="1900">
                        <a:solidFill>
                          <a:schemeClr val="tx1"/>
                        </a:solidFil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None/>
                      </a:pPr>
                      <a:endParaRPr sz="190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dk1"/>
                        </a:buClr>
                        <a:buSzPts val="1800"/>
                        <a:buFont typeface="Times New Roman"/>
                        <a:buNone/>
                      </a:pPr>
                      <a:endParaRPr sz="190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None/>
                      </a:pPr>
                      <a:endParaRPr sz="1900">
                        <a:solidFill>
                          <a:schemeClr val="tx1"/>
                        </a:solidFill>
                        <a:latin typeface="Arial"/>
                        <a:ea typeface="Arial"/>
                        <a:cs typeface="Arial"/>
                        <a:sym typeface="Arial"/>
                      </a:endParaRPr>
                    </a:p>
                  </a:txBody>
                  <a:tcPr marL="68575" marR="68575" marT="0" marB="0">
                    <a:lnL w="12700" cap="flat" cmpd="sng" algn="ctr">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dk1"/>
                        </a:buClr>
                        <a:buSzPts val="1800"/>
                        <a:buFont typeface="Times New Roman"/>
                        <a:buNone/>
                      </a:pPr>
                      <a:endParaRPr sz="190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7"/>
                  </a:ext>
                </a:extLst>
              </a:tr>
              <a:tr h="323306">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spcBef>
                          <a:spcPts val="0"/>
                        </a:spcBef>
                        <a:spcAft>
                          <a:spcPts val="0"/>
                        </a:spcAft>
                        <a:buClr>
                          <a:srgbClr val="FF0000"/>
                        </a:buClr>
                        <a:buSzPts val="1800"/>
                        <a:buFont typeface="Arial"/>
                        <a:buNone/>
                      </a:pPr>
                      <a:r>
                        <a:rPr lang="en-US" sz="1900" b="0" dirty="0">
                          <a:solidFill>
                            <a:schemeClr val="tx1"/>
                          </a:solidFill>
                          <a:latin typeface="Arial"/>
                          <a:ea typeface="Arial"/>
                          <a:cs typeface="Arial"/>
                          <a:sym typeface="Arial"/>
                        </a:rPr>
                        <a:t>VHF (</a:t>
                      </a:r>
                      <a:r>
                        <a:rPr lang="en-US" sz="1900" b="0" dirty="0" err="1">
                          <a:solidFill>
                            <a:schemeClr val="tx1"/>
                          </a:solidFill>
                          <a:latin typeface="Arial"/>
                          <a:ea typeface="Arial"/>
                          <a:cs typeface="Arial"/>
                          <a:sym typeface="Arial"/>
                        </a:rPr>
                        <a:t>Ébola</a:t>
                      </a:r>
                      <a:r>
                        <a:rPr lang="en-US" sz="1900" b="0" dirty="0">
                          <a:solidFill>
                            <a:schemeClr val="tx1"/>
                          </a:solidFill>
                          <a:latin typeface="Arial"/>
                          <a:ea typeface="Arial"/>
                          <a:cs typeface="Arial"/>
                          <a:sym typeface="Arial"/>
                        </a:rPr>
                        <a:t>, Lassa, </a:t>
                      </a:r>
                      <a:r>
                        <a:rPr lang="en-US" sz="1900" b="0" dirty="0" err="1">
                          <a:solidFill>
                            <a:schemeClr val="tx1"/>
                          </a:solidFill>
                          <a:latin typeface="Arial"/>
                          <a:ea typeface="Arial"/>
                          <a:cs typeface="Arial"/>
                          <a:sym typeface="Arial"/>
                        </a:rPr>
                        <a:t>Hanta</a:t>
                      </a:r>
                      <a:r>
                        <a:rPr lang="en-US" sz="1900" b="0" dirty="0">
                          <a:solidFill>
                            <a:schemeClr val="tx1"/>
                          </a:solidFill>
                          <a:latin typeface="Arial"/>
                          <a:ea typeface="Arial"/>
                          <a:cs typeface="Arial"/>
                          <a:sym typeface="Arial"/>
                        </a:rPr>
                        <a:t>)</a:t>
                      </a:r>
                      <a:endParaRPr sz="1900" dirty="0">
                        <a:solidFill>
                          <a:schemeClr val="tx1"/>
                        </a:solidFil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None/>
                      </a:pPr>
                      <a:endParaRPr sz="190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dk1"/>
                        </a:buClr>
                        <a:buSzPts val="1800"/>
                        <a:buFont typeface="Times New Roman"/>
                        <a:buNone/>
                      </a:pPr>
                      <a:endParaRPr sz="190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None/>
                      </a:pPr>
                      <a:endParaRPr sz="1900">
                        <a:solidFill>
                          <a:schemeClr val="tx1"/>
                        </a:solidFill>
                        <a:latin typeface="Arial"/>
                        <a:ea typeface="Arial"/>
                        <a:cs typeface="Arial"/>
                        <a:sym typeface="Arial"/>
                      </a:endParaRPr>
                    </a:p>
                  </a:txBody>
                  <a:tcPr marL="68575" marR="68575" marT="0" marB="0">
                    <a:lnL w="12700" cap="flat" cmpd="sng" algn="ctr">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dk1"/>
                        </a:buClr>
                        <a:buSzPts val="1800"/>
                        <a:buFont typeface="Times New Roman"/>
                        <a:buNone/>
                      </a:pPr>
                      <a:endParaRPr sz="190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r h="269686">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spcBef>
                          <a:spcPts val="0"/>
                        </a:spcBef>
                        <a:spcAft>
                          <a:spcPts val="0"/>
                        </a:spcAft>
                        <a:buClr>
                          <a:schemeClr val="accent5"/>
                        </a:buClr>
                        <a:buSzPts val="1800"/>
                        <a:buFont typeface="Arial"/>
                        <a:buNone/>
                      </a:pPr>
                      <a:r>
                        <a:rPr lang="en-US" sz="1900" b="0" dirty="0">
                          <a:solidFill>
                            <a:schemeClr val="tx1"/>
                          </a:solidFill>
                          <a:latin typeface="Arial"/>
                          <a:ea typeface="Arial"/>
                          <a:cs typeface="Arial"/>
                          <a:sym typeface="Arial"/>
                        </a:rPr>
                        <a:t>CCHF</a:t>
                      </a:r>
                      <a:endParaRPr sz="1900" dirty="0">
                        <a:solidFill>
                          <a:schemeClr val="tx1"/>
                        </a:solidFil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None/>
                      </a:pPr>
                      <a:endParaRPr sz="190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dk1"/>
                        </a:buClr>
                        <a:buSzPts val="1800"/>
                        <a:buFont typeface="Times New Roman"/>
                        <a:buNone/>
                      </a:pPr>
                      <a:endParaRPr sz="190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None/>
                      </a:pPr>
                      <a:endParaRPr sz="1900">
                        <a:solidFill>
                          <a:schemeClr val="tx1"/>
                        </a:solidFill>
                        <a:latin typeface="Arial"/>
                        <a:ea typeface="Arial"/>
                        <a:cs typeface="Arial"/>
                        <a:sym typeface="Arial"/>
                      </a:endParaRPr>
                    </a:p>
                  </a:txBody>
                  <a:tcPr marL="68575" marR="68575" marT="0" marB="0">
                    <a:lnL w="12700" cap="flat" cmpd="sng" algn="ctr">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dk1"/>
                        </a:buClr>
                        <a:buSzPts val="1800"/>
                        <a:buFont typeface="Times New Roman"/>
                        <a:buNone/>
                      </a:pPr>
                      <a:endParaRPr sz="190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9"/>
                  </a:ext>
                </a:extLst>
              </a:tr>
              <a:tr h="269686">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spcBef>
                          <a:spcPts val="0"/>
                        </a:spcBef>
                        <a:spcAft>
                          <a:spcPts val="0"/>
                        </a:spcAft>
                        <a:buClr>
                          <a:schemeClr val="accent5"/>
                        </a:buClr>
                        <a:buSzPts val="1800"/>
                        <a:buFont typeface="Arial"/>
                        <a:buNone/>
                      </a:pPr>
                      <a:r>
                        <a:rPr lang="en-US" sz="1900" b="0">
                          <a:solidFill>
                            <a:schemeClr val="tx1"/>
                          </a:solidFill>
                          <a:latin typeface="Arial"/>
                          <a:ea typeface="Arial"/>
                          <a:cs typeface="Arial"/>
                          <a:sym typeface="Arial"/>
                        </a:rPr>
                        <a:t>Febre amarela</a:t>
                      </a:r>
                      <a:endParaRPr sz="1900">
                        <a:solidFill>
                          <a:schemeClr val="tx1"/>
                        </a:solidFil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dk1"/>
                        </a:buClr>
                        <a:buSzPts val="1800"/>
                        <a:buFont typeface="Times New Roman"/>
                        <a:buNone/>
                      </a:pPr>
                      <a:endParaRPr sz="190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dk1"/>
                        </a:buClr>
                        <a:buSzPts val="1800"/>
                        <a:buFont typeface="Times New Roman"/>
                        <a:buNone/>
                      </a:pPr>
                      <a:endParaRPr sz="190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dk1"/>
                        </a:buClr>
                        <a:buSzPts val="1800"/>
                        <a:buFont typeface="Times New Roman"/>
                        <a:buNone/>
                      </a:pPr>
                      <a:endParaRPr sz="1900">
                        <a:solidFill>
                          <a:schemeClr val="tx1"/>
                        </a:solidFill>
                        <a:latin typeface="Arial"/>
                        <a:ea typeface="Arial"/>
                        <a:cs typeface="Arial"/>
                        <a:sym typeface="Arial"/>
                      </a:endParaRPr>
                    </a:p>
                  </a:txBody>
                  <a:tcPr marL="68575" marR="68575" marT="0" marB="0">
                    <a:lnL w="12700" cap="flat" cmpd="sng" algn="ctr">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dk1"/>
                        </a:buClr>
                        <a:buSzPts val="1800"/>
                        <a:buFont typeface="Times New Roman"/>
                        <a:buNone/>
                      </a:pPr>
                      <a:endParaRPr sz="190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10"/>
                  </a:ext>
                </a:extLst>
              </a:tr>
              <a:tr h="269686">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spcBef>
                          <a:spcPts val="0"/>
                        </a:spcBef>
                        <a:spcAft>
                          <a:spcPts val="0"/>
                        </a:spcAft>
                        <a:buClr>
                          <a:schemeClr val="accent5"/>
                        </a:buClr>
                        <a:buSzPts val="1800"/>
                        <a:buFont typeface="Arial"/>
                        <a:buNone/>
                      </a:pPr>
                      <a:r>
                        <a:rPr lang="en-US" sz="1900" b="0">
                          <a:solidFill>
                            <a:schemeClr val="tx1"/>
                          </a:solidFill>
                          <a:latin typeface="Arial"/>
                          <a:ea typeface="Arial"/>
                          <a:cs typeface="Arial"/>
                          <a:sym typeface="Arial"/>
                        </a:rPr>
                        <a:t>Leptospirose</a:t>
                      </a:r>
                      <a:endParaRPr sz="1900">
                        <a:solidFill>
                          <a:schemeClr val="tx1"/>
                        </a:solidFil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dk1"/>
                        </a:buClr>
                        <a:buSzPts val="1800"/>
                        <a:buFont typeface="Times New Roman"/>
                        <a:buNone/>
                      </a:pPr>
                      <a:endParaRPr sz="190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dk1"/>
                        </a:buClr>
                        <a:buSzPts val="1800"/>
                        <a:buFont typeface="Times New Roman"/>
                        <a:buNone/>
                      </a:pPr>
                      <a:endParaRPr sz="190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dk1"/>
                        </a:buClr>
                        <a:buSzPts val="1800"/>
                        <a:buFont typeface="Times New Roman"/>
                        <a:buNone/>
                      </a:pPr>
                      <a:endParaRPr sz="1900">
                        <a:solidFill>
                          <a:schemeClr val="tx1"/>
                        </a:solidFill>
                        <a:latin typeface="Arial"/>
                        <a:ea typeface="Arial"/>
                        <a:cs typeface="Arial"/>
                        <a:sym typeface="Arial"/>
                      </a:endParaRPr>
                    </a:p>
                  </a:txBody>
                  <a:tcPr marL="68575" marR="68575" marT="0" marB="0">
                    <a:lnL w="12700" cap="flat" cmpd="sng" algn="ctr">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dk1"/>
                        </a:buClr>
                        <a:buSzPts val="1800"/>
                        <a:buFont typeface="Times New Roman"/>
                        <a:buNone/>
                      </a:pPr>
                      <a:endParaRPr sz="190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11"/>
                  </a:ext>
                </a:extLst>
              </a:tr>
              <a:tr h="269686">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spcBef>
                          <a:spcPts val="0"/>
                        </a:spcBef>
                        <a:spcAft>
                          <a:spcPts val="0"/>
                        </a:spcAft>
                        <a:buClr>
                          <a:schemeClr val="accent5"/>
                        </a:buClr>
                        <a:buSzPts val="1800"/>
                        <a:buFont typeface="Arial"/>
                        <a:buNone/>
                      </a:pPr>
                      <a:r>
                        <a:rPr lang="en-US" sz="1900" b="0">
                          <a:solidFill>
                            <a:schemeClr val="tx1"/>
                          </a:solidFill>
                          <a:latin typeface="Arial"/>
                          <a:ea typeface="Arial"/>
                          <a:cs typeface="Arial"/>
                          <a:sym typeface="Arial"/>
                        </a:rPr>
                        <a:t>Peste</a:t>
                      </a:r>
                      <a:endParaRPr sz="1900">
                        <a:solidFill>
                          <a:schemeClr val="tx1"/>
                        </a:solidFil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dk1"/>
                        </a:buClr>
                        <a:buSzPts val="1800"/>
                        <a:buFont typeface="Times New Roman"/>
                        <a:buNone/>
                      </a:pPr>
                      <a:endParaRPr sz="190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dk1"/>
                        </a:buClr>
                        <a:buSzPts val="1800"/>
                        <a:buFont typeface="Times New Roman"/>
                        <a:buNone/>
                      </a:pPr>
                      <a:endParaRPr sz="190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dk1"/>
                        </a:buClr>
                        <a:buSzPts val="1800"/>
                        <a:buFont typeface="Times New Roman"/>
                        <a:buNone/>
                      </a:pPr>
                      <a:endParaRPr sz="1900" dirty="0">
                        <a:solidFill>
                          <a:schemeClr val="tx1"/>
                        </a:solidFill>
                        <a:latin typeface="Arial"/>
                        <a:ea typeface="Arial"/>
                        <a:cs typeface="Arial"/>
                        <a:sym typeface="Arial"/>
                      </a:endParaRPr>
                    </a:p>
                  </a:txBody>
                  <a:tcPr marL="68575" marR="68575" marT="0" marB="0">
                    <a:lnL w="12700" cap="flat" cmpd="sng" algn="ctr">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dk1"/>
                        </a:buClr>
                        <a:buSzPts val="1800"/>
                        <a:buFont typeface="Times New Roman"/>
                        <a:buNone/>
                      </a:pPr>
                      <a:endParaRPr sz="190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12"/>
                  </a:ext>
                </a:extLst>
              </a:tr>
              <a:tr h="269686">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spcBef>
                          <a:spcPts val="0"/>
                        </a:spcBef>
                        <a:spcAft>
                          <a:spcPts val="0"/>
                        </a:spcAft>
                        <a:buClr>
                          <a:srgbClr val="FF0000"/>
                        </a:buClr>
                        <a:buSzPts val="1800"/>
                        <a:buFont typeface="Arial"/>
                        <a:buNone/>
                      </a:pPr>
                      <a:r>
                        <a:rPr lang="en-US" sz="1900" b="0" dirty="0" err="1">
                          <a:solidFill>
                            <a:schemeClr val="tx1"/>
                          </a:solidFill>
                          <a:latin typeface="Arial"/>
                          <a:ea typeface="Arial"/>
                          <a:cs typeface="Arial"/>
                          <a:sym typeface="Arial"/>
                        </a:rPr>
                        <a:t>Cólera</a:t>
                      </a:r>
                      <a:endParaRPr sz="1900" dirty="0">
                        <a:solidFill>
                          <a:schemeClr val="tx1"/>
                        </a:solidFil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dk1"/>
                        </a:buClr>
                        <a:buSzPts val="1800"/>
                        <a:buFont typeface="Times New Roman"/>
                        <a:buNone/>
                      </a:pPr>
                      <a:endParaRPr sz="190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dk1"/>
                        </a:buClr>
                        <a:buSzPts val="1800"/>
                        <a:buFont typeface="Times New Roman"/>
                        <a:buNone/>
                      </a:pPr>
                      <a:endParaRPr sz="190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dk1"/>
                        </a:buClr>
                        <a:buSzPts val="1800"/>
                        <a:buFont typeface="Times New Roman"/>
                        <a:buNone/>
                      </a:pPr>
                      <a:endParaRPr sz="1900">
                        <a:solidFill>
                          <a:schemeClr val="tx1"/>
                        </a:solidFill>
                        <a:latin typeface="Arial"/>
                        <a:ea typeface="Arial"/>
                        <a:cs typeface="Arial"/>
                        <a:sym typeface="Arial"/>
                      </a:endParaRPr>
                    </a:p>
                  </a:txBody>
                  <a:tcPr marL="68575" marR="68575" marT="0" marB="0">
                    <a:lnL w="12700" cap="flat" cmpd="sng" algn="ctr">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dk1"/>
                        </a:buClr>
                        <a:buSzPts val="1800"/>
                        <a:buFont typeface="Times New Roman"/>
                        <a:buNone/>
                      </a:pPr>
                      <a:endParaRPr sz="1900" dirty="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13"/>
                  </a:ext>
                </a:extLst>
              </a:tr>
            </a:tbl>
          </a:graphicData>
        </a:graphic>
      </p:graphicFrame>
    </p:spTree>
    <p:extLst>
      <p:ext uri="{BB962C8B-B14F-4D97-AF65-F5344CB8AC3E}">
        <p14:creationId xmlns:p14="http://schemas.microsoft.com/office/powerpoint/2010/main" val="380444235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8011BAA6-9FD6-66B5-C8E1-137A79FF5FDD}"/>
              </a:ext>
            </a:extLst>
          </p:cNvPr>
          <p:cNvSpPr>
            <a:spLocks noGrp="1"/>
          </p:cNvSpPr>
          <p:nvPr>
            <p:ph sz="half" idx="2"/>
          </p:nvPr>
        </p:nvSpPr>
        <p:spPr>
          <a:xfrm>
            <a:off x="838200" y="1478857"/>
            <a:ext cx="11353800" cy="4639309"/>
          </a:xfrm>
          <a:prstGeom prst="rect">
            <a:avLst/>
          </a:prstGeom>
        </p:spPr>
        <p:txBody>
          <a:bodyPr/>
          <a:lstStyle/>
          <a:p>
            <a:pPr marL="1765300" indent="-1765300">
              <a:lnSpc>
                <a:spcPct val="100000"/>
              </a:lnSpc>
              <a:spcBef>
                <a:spcPts val="600"/>
              </a:spcBef>
              <a:spcAft>
                <a:spcPts val="1200"/>
              </a:spcAft>
              <a:buSzPts val="2200"/>
              <a:buFont typeface="Arial" panose="020B0604020202020204" pitchFamily="34" charset="0"/>
              <a:buNone/>
            </a:pPr>
            <a:r>
              <a:rPr lang="en-US" sz="2400" b="1" dirty="0" err="1"/>
              <a:t>Pergunta</a:t>
            </a:r>
            <a:r>
              <a:rPr lang="en-US" sz="2400" b="1" dirty="0"/>
              <a:t> 2: </a:t>
            </a:r>
            <a:r>
              <a:rPr lang="en-US" sz="2400" dirty="0" err="1"/>
              <a:t>Algumas</a:t>
            </a:r>
            <a:r>
              <a:rPr lang="en-US" sz="2400" dirty="0"/>
              <a:t> </a:t>
            </a:r>
            <a:r>
              <a:rPr lang="en-US" sz="2400" dirty="0" err="1"/>
              <a:t>doenças</a:t>
            </a:r>
            <a:r>
              <a:rPr lang="en-US" sz="2400" dirty="0"/>
              <a:t> </a:t>
            </a:r>
            <a:r>
              <a:rPr lang="en-US" sz="2400" dirty="0" err="1"/>
              <a:t>requerem</a:t>
            </a:r>
            <a:r>
              <a:rPr lang="en-US" sz="2400" dirty="0"/>
              <a:t> </a:t>
            </a:r>
            <a:r>
              <a:rPr lang="en-US" sz="2400" dirty="0" err="1"/>
              <a:t>notificação</a:t>
            </a:r>
            <a:r>
              <a:rPr lang="en-US" sz="2400" dirty="0"/>
              <a:t> zero? </a:t>
            </a:r>
            <a:r>
              <a:rPr lang="en-US" sz="2400" dirty="0" err="1"/>
              <a:t>Quais</a:t>
            </a:r>
            <a:r>
              <a:rPr lang="en-US" sz="2400" dirty="0"/>
              <a:t>?</a:t>
            </a:r>
          </a:p>
          <a:p>
            <a:pPr marL="1765300" indent="-1765300">
              <a:lnSpc>
                <a:spcPct val="100000"/>
              </a:lnSpc>
              <a:spcBef>
                <a:spcPts val="600"/>
              </a:spcBef>
              <a:spcAft>
                <a:spcPts val="1200"/>
              </a:spcAft>
              <a:buSzPts val="2200"/>
              <a:buFont typeface="Arial" panose="020B0604020202020204" pitchFamily="34" charset="0"/>
              <a:buNone/>
            </a:pPr>
            <a:r>
              <a:rPr lang="en-US" sz="2400" b="1" dirty="0" err="1"/>
              <a:t>Pergunta</a:t>
            </a:r>
            <a:r>
              <a:rPr lang="en-US" sz="2400" b="1" dirty="0"/>
              <a:t> 3: </a:t>
            </a:r>
            <a:r>
              <a:rPr lang="en-US" sz="2400" dirty="0" err="1"/>
              <a:t>Algumas</a:t>
            </a:r>
            <a:r>
              <a:rPr lang="en-US" sz="2400" dirty="0"/>
              <a:t> </a:t>
            </a:r>
            <a:r>
              <a:rPr lang="en-US" sz="2400" dirty="0" err="1"/>
              <a:t>doenças</a:t>
            </a:r>
            <a:r>
              <a:rPr lang="en-US" sz="2400" dirty="0"/>
              <a:t> </a:t>
            </a:r>
            <a:r>
              <a:rPr lang="en-US" sz="2400" dirty="0" err="1"/>
              <a:t>exigem</a:t>
            </a:r>
            <a:r>
              <a:rPr lang="en-US" sz="2400" dirty="0"/>
              <a:t> a </a:t>
            </a:r>
            <a:r>
              <a:rPr lang="en-US" sz="2400" dirty="0" err="1"/>
              <a:t>notificação</a:t>
            </a:r>
            <a:r>
              <a:rPr lang="en-US" sz="2400" dirty="0"/>
              <a:t> com base </a:t>
            </a:r>
            <a:r>
              <a:rPr lang="en-US" sz="2400" dirty="0" err="1"/>
              <a:t>em</a:t>
            </a:r>
            <a:r>
              <a:rPr lang="en-US" sz="2400" dirty="0"/>
              <a:t> </a:t>
            </a:r>
            <a:r>
              <a:rPr lang="en-US" sz="2400" dirty="0" err="1"/>
              <a:t>casos</a:t>
            </a:r>
            <a:r>
              <a:rPr lang="en-US" sz="2400" dirty="0"/>
              <a:t>? </a:t>
            </a:r>
            <a:r>
              <a:rPr lang="en-US" sz="2400" dirty="0" err="1"/>
              <a:t>Quais</a:t>
            </a:r>
            <a:r>
              <a:rPr lang="en-US" sz="2400" dirty="0"/>
              <a:t>?</a:t>
            </a:r>
          </a:p>
          <a:p>
            <a:pPr marL="1765300" indent="-1765300">
              <a:lnSpc>
                <a:spcPct val="100000"/>
              </a:lnSpc>
              <a:spcBef>
                <a:spcPts val="600"/>
              </a:spcBef>
              <a:spcAft>
                <a:spcPts val="1200"/>
              </a:spcAft>
              <a:buSzPts val="2200"/>
              <a:buFont typeface="Arial" panose="020B0604020202020204" pitchFamily="34" charset="0"/>
              <a:buNone/>
            </a:pPr>
            <a:r>
              <a:rPr lang="en-US" sz="2400" b="1" dirty="0" err="1"/>
              <a:t>Pergunta</a:t>
            </a:r>
            <a:r>
              <a:rPr lang="en-US" sz="2400" b="1" dirty="0"/>
              <a:t> 4: </a:t>
            </a:r>
            <a:r>
              <a:rPr lang="en-US" sz="2400" dirty="0" err="1"/>
              <a:t>Você</a:t>
            </a:r>
            <a:r>
              <a:rPr lang="en-US" sz="2400" dirty="0"/>
              <a:t> </a:t>
            </a:r>
            <a:r>
              <a:rPr lang="en-US" sz="2400" dirty="0" err="1"/>
              <a:t>ou</a:t>
            </a:r>
            <a:r>
              <a:rPr lang="en-US" sz="2400" dirty="0"/>
              <a:t> o </a:t>
            </a:r>
            <a:r>
              <a:rPr lang="en-US" sz="2400" dirty="0" err="1"/>
              <a:t>seu</a:t>
            </a:r>
            <a:r>
              <a:rPr lang="en-US" sz="2400" dirty="0"/>
              <a:t> </a:t>
            </a:r>
            <a:r>
              <a:rPr lang="en-US" sz="2400" dirty="0" err="1"/>
              <a:t>serviço</a:t>
            </a:r>
            <a:r>
              <a:rPr lang="en-US" sz="2400" dirty="0"/>
              <a:t> </a:t>
            </a:r>
            <a:r>
              <a:rPr lang="en-US" sz="2400" dirty="0" err="1"/>
              <a:t>já</a:t>
            </a:r>
            <a:r>
              <a:rPr lang="en-US" sz="2400" dirty="0"/>
              <a:t> </a:t>
            </a:r>
            <a:r>
              <a:rPr lang="en-US" sz="2400" dirty="0" err="1"/>
              <a:t>efetuaram</a:t>
            </a:r>
            <a:r>
              <a:rPr lang="en-US" sz="2400" dirty="0"/>
              <a:t> </a:t>
            </a:r>
            <a:r>
              <a:rPr lang="en-US" sz="2400" dirty="0" err="1"/>
              <a:t>vigilância</a:t>
            </a:r>
            <a:r>
              <a:rPr lang="en-US" sz="2400" dirty="0"/>
              <a:t> </a:t>
            </a:r>
            <a:r>
              <a:rPr lang="en-US" sz="2400" dirty="0" err="1"/>
              <a:t>ativa</a:t>
            </a:r>
            <a:r>
              <a:rPr lang="en-US" sz="2400" dirty="0"/>
              <a:t>? </a:t>
            </a:r>
            <a:r>
              <a:rPr lang="en-US" sz="2400" dirty="0" err="1"/>
              <a:t>Quando</a:t>
            </a:r>
            <a:r>
              <a:rPr lang="en-US" sz="2400" dirty="0"/>
              <a:t> e para que </a:t>
            </a:r>
            <a:r>
              <a:rPr lang="en-US" sz="2400" dirty="0" err="1"/>
              <a:t>doença</a:t>
            </a:r>
            <a:r>
              <a:rPr lang="en-US" sz="2400" dirty="0"/>
              <a:t>(s)?</a:t>
            </a:r>
          </a:p>
          <a:p>
            <a:pPr marL="1783080" indent="-1828800">
              <a:lnSpc>
                <a:spcPct val="100000"/>
              </a:lnSpc>
              <a:spcBef>
                <a:spcPts val="600"/>
              </a:spcBef>
              <a:spcAft>
                <a:spcPts val="1200"/>
              </a:spcAft>
              <a:buSzPts val="2200"/>
              <a:buFont typeface="Arial" panose="020B0604020202020204" pitchFamily="34" charset="0"/>
              <a:buNone/>
            </a:pPr>
            <a:r>
              <a:rPr lang="en-US" sz="2400" b="1" dirty="0" err="1"/>
              <a:t>Pergunta</a:t>
            </a:r>
            <a:r>
              <a:rPr lang="en-US" sz="2400" b="1" dirty="0"/>
              <a:t> 5: </a:t>
            </a:r>
            <a:r>
              <a:rPr lang="en-US" sz="2400" dirty="0"/>
              <a:t>Como </a:t>
            </a:r>
            <a:r>
              <a:rPr lang="en-US" sz="2400" dirty="0" err="1"/>
              <a:t>são</a:t>
            </a:r>
            <a:r>
              <a:rPr lang="en-US" sz="2400" dirty="0"/>
              <a:t> </a:t>
            </a:r>
            <a:r>
              <a:rPr lang="en-US" sz="2400" dirty="0" err="1"/>
              <a:t>comunicados</a:t>
            </a:r>
            <a:r>
              <a:rPr lang="en-US" sz="2400" dirty="0"/>
              <a:t> </a:t>
            </a:r>
            <a:r>
              <a:rPr lang="en-US" sz="2400" dirty="0" err="1"/>
              <a:t>os</a:t>
            </a:r>
            <a:r>
              <a:rPr lang="en-US" sz="2400" dirty="0"/>
              <a:t> dados </a:t>
            </a:r>
            <a:r>
              <a:rPr lang="en-US" sz="2400" dirty="0" err="1"/>
              <a:t>semanais</a:t>
            </a:r>
            <a:r>
              <a:rPr lang="en-US" sz="2400" dirty="0"/>
              <a:t> </a:t>
            </a:r>
            <a:r>
              <a:rPr lang="en-US" sz="2400" dirty="0" err="1"/>
              <a:t>ao</a:t>
            </a:r>
            <a:r>
              <a:rPr lang="en-US" sz="2400" dirty="0"/>
              <a:t> </a:t>
            </a:r>
            <a:r>
              <a:rPr lang="en-US" sz="2400" dirty="0" err="1"/>
              <a:t>nível</a:t>
            </a:r>
            <a:r>
              <a:rPr lang="en-US" sz="2400" dirty="0"/>
              <a:t> </a:t>
            </a:r>
            <a:r>
              <a:rPr lang="en-US" sz="2400" dirty="0" err="1"/>
              <a:t>seguinte</a:t>
            </a:r>
            <a:r>
              <a:rPr lang="en-US" sz="2400" dirty="0"/>
              <a:t> </a:t>
            </a:r>
            <a:r>
              <a:rPr lang="en-US" sz="2400" dirty="0" err="1"/>
              <a:t>ou</a:t>
            </a:r>
            <a:r>
              <a:rPr lang="en-US" sz="2400" dirty="0"/>
              <a:t> a outros </a:t>
            </a:r>
            <a:r>
              <a:rPr lang="en-US" sz="2400" dirty="0" err="1"/>
              <a:t>setores</a:t>
            </a:r>
            <a:r>
              <a:rPr lang="en-US" sz="2400" dirty="0"/>
              <a:t> (</a:t>
            </a:r>
            <a:r>
              <a:rPr lang="en-US" sz="2400" dirty="0" err="1"/>
              <a:t>por</a:t>
            </a:r>
            <a:r>
              <a:rPr lang="en-US" sz="2400" dirty="0"/>
              <a:t> </a:t>
            </a:r>
            <a:r>
              <a:rPr lang="en-US" sz="2400" dirty="0" err="1"/>
              <a:t>exemplo</a:t>
            </a:r>
            <a:r>
              <a:rPr lang="en-US" sz="2400" dirty="0"/>
              <a:t>, </a:t>
            </a:r>
            <a:r>
              <a:rPr lang="en-US" sz="2400" dirty="0" err="1"/>
              <a:t>saúde</a:t>
            </a:r>
            <a:r>
              <a:rPr lang="en-US" sz="2400" dirty="0"/>
              <a:t> animal </a:t>
            </a:r>
            <a:r>
              <a:rPr lang="en-US" sz="2400" dirty="0" err="1"/>
              <a:t>ou</a:t>
            </a:r>
            <a:r>
              <a:rPr lang="en-US" sz="2400" dirty="0"/>
              <a:t> </a:t>
            </a:r>
            <a:r>
              <a:rPr lang="en-US" sz="2400" dirty="0" err="1"/>
              <a:t>ambiental</a:t>
            </a:r>
            <a:r>
              <a:rPr lang="en-US" sz="2400" dirty="0"/>
              <a:t>)? </a:t>
            </a:r>
            <a:r>
              <a:rPr lang="en-US" sz="2400" dirty="0" err="1"/>
              <a:t>Lembre</a:t>
            </a:r>
            <a:r>
              <a:rPr lang="en-US" sz="2400" dirty="0"/>
              <a:t>-se de que </a:t>
            </a:r>
            <a:r>
              <a:rPr lang="en-US" sz="2400" dirty="0" err="1"/>
              <a:t>isto</a:t>
            </a:r>
            <a:r>
              <a:rPr lang="en-US" sz="2400" dirty="0"/>
              <a:t> </a:t>
            </a:r>
            <a:r>
              <a:rPr lang="en-US" sz="2400" dirty="0" err="1"/>
              <a:t>inclui</a:t>
            </a:r>
            <a:r>
              <a:rPr lang="en-US" sz="2400" dirty="0"/>
              <a:t> </a:t>
            </a:r>
            <a:r>
              <a:rPr lang="en-US" sz="2400" dirty="0" err="1"/>
              <a:t>métodos</a:t>
            </a:r>
            <a:r>
              <a:rPr lang="en-US" sz="2400" dirty="0"/>
              <a:t> de </a:t>
            </a:r>
            <a:r>
              <a:rPr lang="en-US" sz="2400" dirty="0" err="1"/>
              <a:t>comunicação</a:t>
            </a:r>
            <a:r>
              <a:rPr lang="en-US" sz="2400" dirty="0"/>
              <a:t> e </a:t>
            </a:r>
            <a:r>
              <a:rPr lang="en-US" sz="2400" dirty="0" err="1"/>
              <a:t>quaisquer</a:t>
            </a:r>
            <a:r>
              <a:rPr lang="en-US" sz="2400" dirty="0"/>
              <a:t> </a:t>
            </a:r>
            <a:r>
              <a:rPr lang="en-US" sz="2400" dirty="0" err="1"/>
              <a:t>formulários</a:t>
            </a:r>
            <a:r>
              <a:rPr lang="en-US" sz="2400" dirty="0"/>
              <a:t> </a:t>
            </a:r>
            <a:r>
              <a:rPr lang="en-US" sz="2400" dirty="0" err="1"/>
              <a:t>normalizados</a:t>
            </a:r>
            <a:r>
              <a:rPr lang="en-US" sz="2400" dirty="0"/>
              <a:t>.</a:t>
            </a:r>
          </a:p>
          <a:p>
            <a:pPr marL="1783080" indent="-1828800">
              <a:lnSpc>
                <a:spcPct val="100000"/>
              </a:lnSpc>
              <a:spcBef>
                <a:spcPts val="600"/>
              </a:spcBef>
              <a:spcAft>
                <a:spcPts val="1200"/>
              </a:spcAft>
              <a:buSzPts val="2200"/>
              <a:buFont typeface="Arial" panose="020B0604020202020204" pitchFamily="34" charset="0"/>
              <a:buNone/>
            </a:pPr>
            <a:r>
              <a:rPr lang="en-US" sz="2400" b="1" dirty="0" err="1"/>
              <a:t>Pergunta</a:t>
            </a:r>
            <a:r>
              <a:rPr lang="en-US" sz="2400" b="1" dirty="0"/>
              <a:t> 6: </a:t>
            </a:r>
            <a:r>
              <a:rPr lang="en-US" sz="2400" dirty="0" err="1">
                <a:ea typeface="Arial"/>
                <a:cs typeface="Arial"/>
                <a:sym typeface="Arial"/>
              </a:rPr>
              <a:t>Discuta</a:t>
            </a:r>
            <a:r>
              <a:rPr lang="en-US" sz="2400" dirty="0">
                <a:ea typeface="Arial"/>
                <a:cs typeface="Arial"/>
                <a:sym typeface="Arial"/>
              </a:rPr>
              <a:t> com o </a:t>
            </a:r>
            <a:r>
              <a:rPr lang="en-US" sz="2400" dirty="0" err="1">
                <a:ea typeface="Arial"/>
                <a:cs typeface="Arial"/>
                <a:sym typeface="Arial"/>
              </a:rPr>
              <a:t>grupo</a:t>
            </a:r>
            <a:r>
              <a:rPr lang="en-US" sz="2400" dirty="0">
                <a:ea typeface="Arial"/>
                <a:cs typeface="Arial"/>
                <a:sym typeface="Arial"/>
              </a:rPr>
              <a:t> as </a:t>
            </a:r>
            <a:r>
              <a:rPr lang="en-US" sz="2400" dirty="0" err="1">
                <a:ea typeface="Arial"/>
                <a:cs typeface="Arial"/>
                <a:sym typeface="Arial"/>
              </a:rPr>
              <a:t>diferenças</a:t>
            </a:r>
            <a:r>
              <a:rPr lang="en-US" sz="2400" dirty="0">
                <a:ea typeface="Arial"/>
                <a:cs typeface="Arial"/>
                <a:sym typeface="Arial"/>
              </a:rPr>
              <a:t> entre as </a:t>
            </a:r>
            <a:r>
              <a:rPr lang="en-US" sz="2400" dirty="0" err="1">
                <a:ea typeface="Arial"/>
                <a:cs typeface="Arial"/>
                <a:sym typeface="Arial"/>
              </a:rPr>
              <a:t>notificações</a:t>
            </a:r>
            <a:r>
              <a:rPr lang="en-US" sz="2400" dirty="0">
                <a:ea typeface="Arial"/>
                <a:cs typeface="Arial"/>
                <a:sym typeface="Arial"/>
              </a:rPr>
              <a:t> de </a:t>
            </a:r>
            <a:r>
              <a:rPr lang="en-US" sz="2400" dirty="0" err="1">
                <a:ea typeface="Arial"/>
                <a:cs typeface="Arial"/>
                <a:sym typeface="Arial"/>
              </a:rPr>
              <a:t>doenças</a:t>
            </a:r>
            <a:r>
              <a:rPr lang="en-US" sz="2400" dirty="0">
                <a:ea typeface="Arial"/>
                <a:cs typeface="Arial"/>
                <a:sym typeface="Arial"/>
              </a:rPr>
              <a:t> </a:t>
            </a:r>
            <a:r>
              <a:rPr lang="en-US" sz="2400" dirty="0" err="1">
                <a:ea typeface="Arial"/>
                <a:cs typeface="Arial"/>
                <a:sym typeface="Arial"/>
              </a:rPr>
              <a:t>específicas</a:t>
            </a:r>
            <a:r>
              <a:rPr lang="en-US" sz="2400" dirty="0">
                <a:ea typeface="Arial"/>
                <a:cs typeface="Arial"/>
                <a:sym typeface="Arial"/>
              </a:rPr>
              <a:t> </a:t>
            </a:r>
            <a:r>
              <a:rPr lang="en-US" sz="2400" dirty="0" err="1">
                <a:ea typeface="Arial"/>
                <a:cs typeface="Arial"/>
                <a:sym typeface="Arial"/>
              </a:rPr>
              <a:t>por</a:t>
            </a:r>
            <a:r>
              <a:rPr lang="en-US" sz="2400" dirty="0">
                <a:ea typeface="Arial"/>
                <a:cs typeface="Arial"/>
                <a:sym typeface="Arial"/>
              </a:rPr>
              <a:t> </a:t>
            </a:r>
            <a:r>
              <a:rPr lang="en-US" sz="2400" dirty="0" err="1">
                <a:ea typeface="Arial"/>
                <a:cs typeface="Arial"/>
                <a:sym typeface="Arial"/>
              </a:rPr>
              <a:t>seres</a:t>
            </a:r>
            <a:r>
              <a:rPr lang="en-US" sz="2400" dirty="0">
                <a:ea typeface="Arial"/>
                <a:cs typeface="Arial"/>
                <a:sym typeface="Arial"/>
              </a:rPr>
              <a:t> </a:t>
            </a:r>
            <a:r>
              <a:rPr lang="en-US" sz="2400" dirty="0" err="1">
                <a:ea typeface="Arial"/>
                <a:cs typeface="Arial"/>
                <a:sym typeface="Arial"/>
              </a:rPr>
              <a:t>humanos</a:t>
            </a:r>
            <a:r>
              <a:rPr lang="en-US" sz="2400" dirty="0">
                <a:ea typeface="Arial"/>
                <a:cs typeface="Arial"/>
                <a:sym typeface="Arial"/>
              </a:rPr>
              <a:t>, </a:t>
            </a:r>
            <a:r>
              <a:rPr lang="en-US" sz="2400" dirty="0" err="1">
                <a:ea typeface="Arial"/>
                <a:cs typeface="Arial"/>
                <a:sym typeface="Arial"/>
              </a:rPr>
              <a:t>animais</a:t>
            </a:r>
            <a:r>
              <a:rPr lang="en-US" sz="2400" dirty="0">
                <a:ea typeface="Arial"/>
                <a:cs typeface="Arial"/>
                <a:sym typeface="Arial"/>
              </a:rPr>
              <a:t> e </a:t>
            </a:r>
            <a:r>
              <a:rPr lang="en-US" sz="2400" dirty="0" err="1">
                <a:ea typeface="Arial"/>
                <a:cs typeface="Arial"/>
                <a:sym typeface="Arial"/>
              </a:rPr>
              <a:t>ambiente</a:t>
            </a:r>
            <a:r>
              <a:rPr lang="en-US" sz="2400" dirty="0">
                <a:ea typeface="Arial"/>
                <a:cs typeface="Arial"/>
                <a:sym typeface="Arial"/>
              </a:rPr>
              <a:t>. </a:t>
            </a:r>
            <a:r>
              <a:rPr lang="en-US" sz="2400" dirty="0" err="1">
                <a:ea typeface="Arial"/>
                <a:cs typeface="Arial"/>
                <a:sym typeface="Arial"/>
              </a:rPr>
              <a:t>Selecione</a:t>
            </a:r>
            <a:r>
              <a:rPr lang="en-US" sz="2400" dirty="0">
                <a:ea typeface="Arial"/>
                <a:cs typeface="Arial"/>
                <a:sym typeface="Arial"/>
              </a:rPr>
              <a:t> 1 </a:t>
            </a:r>
            <a:r>
              <a:rPr lang="en-US" sz="2400" dirty="0" err="1">
                <a:ea typeface="Arial"/>
                <a:cs typeface="Arial"/>
                <a:sym typeface="Arial"/>
              </a:rPr>
              <a:t>ou</a:t>
            </a:r>
            <a:r>
              <a:rPr lang="en-US" sz="2400" dirty="0">
                <a:ea typeface="Arial"/>
                <a:cs typeface="Arial"/>
                <a:sym typeface="Arial"/>
              </a:rPr>
              <a:t> 2 </a:t>
            </a:r>
            <a:r>
              <a:rPr lang="en-US" sz="2400" dirty="0" err="1">
                <a:ea typeface="Arial"/>
                <a:cs typeface="Arial"/>
                <a:sym typeface="Arial"/>
              </a:rPr>
              <a:t>doenças</a:t>
            </a:r>
            <a:r>
              <a:rPr lang="en-US" sz="2400" dirty="0">
                <a:ea typeface="Arial"/>
                <a:cs typeface="Arial"/>
                <a:sym typeface="Arial"/>
              </a:rPr>
              <a:t>.</a:t>
            </a:r>
          </a:p>
          <a:p>
            <a:pPr marL="1828800" indent="-1828800">
              <a:lnSpc>
                <a:spcPct val="100000"/>
              </a:lnSpc>
              <a:spcBef>
                <a:spcPts val="2400"/>
              </a:spcBef>
              <a:buSzPts val="2400"/>
              <a:buFont typeface="Arial" panose="020B0604020202020204" pitchFamily="34" charset="0"/>
              <a:buNone/>
            </a:pPr>
            <a:endParaRPr lang="en-US" sz="2800" dirty="0"/>
          </a:p>
          <a:p>
            <a:pPr marL="282575" indent="-130175">
              <a:lnSpc>
                <a:spcPct val="100000"/>
              </a:lnSpc>
              <a:spcBef>
                <a:spcPts val="480"/>
              </a:spcBef>
              <a:buClr>
                <a:srgbClr val="336699"/>
              </a:buClr>
              <a:buSzPts val="2400"/>
              <a:buFont typeface="Arial" panose="020B0604020202020204" pitchFamily="34" charset="0"/>
              <a:buNone/>
            </a:pPr>
            <a:endParaRPr lang="en-US" sz="2800" dirty="0"/>
          </a:p>
          <a:p>
            <a:endParaRPr lang="en-US" dirty="0"/>
          </a:p>
        </p:txBody>
      </p:sp>
      <p:sp>
        <p:nvSpPr>
          <p:cNvPr id="2" name="Title 1">
            <a:extLst>
              <a:ext uri="{FF2B5EF4-FFF2-40B4-BE49-F238E27FC236}">
                <a16:creationId xmlns:a16="http://schemas.microsoft.com/office/drawing/2014/main" id="{19FFC948-5DA9-FCF6-3C9A-B21797B3BBF4}"/>
              </a:ext>
            </a:extLst>
          </p:cNvPr>
          <p:cNvSpPr>
            <a:spLocks noGrp="1"/>
          </p:cNvSpPr>
          <p:nvPr>
            <p:ph type="title"/>
          </p:nvPr>
        </p:nvSpPr>
        <p:spPr>
          <a:xfrm>
            <a:off x="838200" y="447675"/>
            <a:ext cx="10097022" cy="800100"/>
          </a:xfrm>
        </p:spPr>
        <p:txBody>
          <a:bodyPr/>
          <a:lstStyle/>
          <a:p>
            <a:r>
              <a:rPr lang="en-US" dirty="0" err="1"/>
              <a:t>Práticas</a:t>
            </a:r>
            <a:r>
              <a:rPr lang="en-US" dirty="0"/>
              <a:t> de </a:t>
            </a:r>
            <a:r>
              <a:rPr lang="en-US" dirty="0" err="1"/>
              <a:t>notificação</a:t>
            </a:r>
            <a:r>
              <a:rPr lang="en-US" dirty="0"/>
              <a:t> de </a:t>
            </a:r>
            <a:r>
              <a:rPr lang="en-US" dirty="0" err="1"/>
              <a:t>doenças</a:t>
            </a:r>
            <a:r>
              <a:rPr lang="en-US" dirty="0"/>
              <a:t> (4/4)</a:t>
            </a:r>
          </a:p>
        </p:txBody>
      </p:sp>
    </p:spTree>
    <p:extLst>
      <p:ext uri="{BB962C8B-B14F-4D97-AF65-F5344CB8AC3E}">
        <p14:creationId xmlns:p14="http://schemas.microsoft.com/office/powerpoint/2010/main" val="37848019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8011BAA6-9FD6-66B5-C8E1-137A79FF5FDD}"/>
              </a:ext>
            </a:extLst>
          </p:cNvPr>
          <p:cNvSpPr>
            <a:spLocks noGrp="1"/>
          </p:cNvSpPr>
          <p:nvPr>
            <p:ph sz="half" idx="2"/>
          </p:nvPr>
        </p:nvSpPr>
        <p:spPr>
          <a:xfrm>
            <a:off x="838200" y="1478857"/>
            <a:ext cx="10929730" cy="4639309"/>
          </a:xfrm>
          <a:prstGeom prst="rect">
            <a:avLst/>
          </a:prstGeom>
        </p:spPr>
        <p:txBody>
          <a:bodyPr lIns="91440" tIns="45720" rIns="91440" bIns="45720" anchor="t"/>
          <a:lstStyle/>
          <a:p>
            <a:r>
              <a:rPr lang="en-US" dirty="0" err="1"/>
              <a:t>Objetivos</a:t>
            </a:r>
            <a:r>
              <a:rPr lang="en-US" dirty="0"/>
              <a:t> </a:t>
            </a:r>
            <a:r>
              <a:rPr lang="en-US" dirty="0" err="1"/>
              <a:t>globais</a:t>
            </a:r>
            <a:r>
              <a:rPr lang="en-US" dirty="0"/>
              <a:t> para a </a:t>
            </a:r>
            <a:r>
              <a:rPr lang="en-US" dirty="0" err="1"/>
              <a:t>detecção</a:t>
            </a:r>
            <a:r>
              <a:rPr lang="en-US" dirty="0"/>
              <a:t> e </a:t>
            </a:r>
            <a:r>
              <a:rPr lang="en-US" dirty="0" err="1"/>
              <a:t>resposta</a:t>
            </a:r>
            <a:r>
              <a:rPr lang="en-US" dirty="0"/>
              <a:t> </a:t>
            </a:r>
            <a:r>
              <a:rPr lang="en-US" dirty="0" err="1"/>
              <a:t>rápida</a:t>
            </a:r>
            <a:r>
              <a:rPr lang="en-US" dirty="0"/>
              <a:t> a </a:t>
            </a:r>
            <a:r>
              <a:rPr lang="en-US" dirty="0" err="1"/>
              <a:t>surtos</a:t>
            </a:r>
            <a:r>
              <a:rPr lang="en-US" dirty="0"/>
              <a:t>:</a:t>
            </a:r>
            <a:endParaRPr lang="en-US" dirty="0">
              <a:cs typeface="Arial"/>
            </a:endParaRPr>
          </a:p>
          <a:p>
            <a:pPr lvl="1"/>
            <a:r>
              <a:rPr lang="en-US" b="1" dirty="0">
                <a:solidFill>
                  <a:srgbClr val="00953A"/>
                </a:solidFill>
                <a:cs typeface="Arial"/>
              </a:rPr>
              <a:t>DETECT: </a:t>
            </a:r>
            <a:r>
              <a:rPr lang="en-US" dirty="0">
                <a:cs typeface="Arial"/>
              </a:rPr>
              <a:t>7 </a:t>
            </a:r>
            <a:r>
              <a:rPr lang="en-US" dirty="0" err="1">
                <a:cs typeface="Arial"/>
              </a:rPr>
              <a:t>dias</a:t>
            </a:r>
            <a:r>
              <a:rPr lang="en-US" dirty="0">
                <a:cs typeface="Arial"/>
              </a:rPr>
              <a:t> para </a:t>
            </a:r>
            <a:r>
              <a:rPr lang="en-US" dirty="0" err="1">
                <a:cs typeface="Arial"/>
              </a:rPr>
              <a:t>detectar</a:t>
            </a:r>
            <a:r>
              <a:rPr lang="en-US" dirty="0">
                <a:cs typeface="Arial"/>
              </a:rPr>
              <a:t> </a:t>
            </a:r>
            <a:r>
              <a:rPr lang="en-US" dirty="0" err="1">
                <a:cs typeface="Arial"/>
              </a:rPr>
              <a:t>uma</a:t>
            </a:r>
            <a:r>
              <a:rPr lang="en-US" dirty="0">
                <a:cs typeface="Arial"/>
              </a:rPr>
              <a:t> </a:t>
            </a:r>
            <a:r>
              <a:rPr lang="en-US" dirty="0" err="1">
                <a:cs typeface="Arial"/>
              </a:rPr>
              <a:t>suspeita</a:t>
            </a:r>
            <a:r>
              <a:rPr lang="en-US" dirty="0">
                <a:cs typeface="Arial"/>
              </a:rPr>
              <a:t> de </a:t>
            </a:r>
            <a:r>
              <a:rPr lang="en-US" dirty="0" err="1">
                <a:cs typeface="Arial"/>
              </a:rPr>
              <a:t>surto</a:t>
            </a:r>
            <a:r>
              <a:rPr lang="en-US" dirty="0">
                <a:cs typeface="Arial"/>
              </a:rPr>
              <a:t> de </a:t>
            </a:r>
            <a:r>
              <a:rPr lang="en-US" dirty="0" err="1">
                <a:cs typeface="Arial"/>
              </a:rPr>
              <a:t>doença</a:t>
            </a:r>
            <a:r>
              <a:rPr lang="en-US" dirty="0">
                <a:cs typeface="Arial"/>
              </a:rPr>
              <a:t> </a:t>
            </a:r>
            <a:r>
              <a:rPr lang="en-US" dirty="0" err="1">
                <a:cs typeface="Arial"/>
              </a:rPr>
              <a:t>infecciosa</a:t>
            </a:r>
            <a:endParaRPr lang="en-US" dirty="0">
              <a:cs typeface="Arial"/>
            </a:endParaRPr>
          </a:p>
          <a:p>
            <a:pPr lvl="1"/>
            <a:r>
              <a:rPr lang="en-US" b="1" dirty="0">
                <a:solidFill>
                  <a:srgbClr val="00953A"/>
                </a:solidFill>
                <a:cs typeface="Arial"/>
              </a:rPr>
              <a:t>NOTIFICAR: </a:t>
            </a:r>
            <a:r>
              <a:rPr lang="en-US" dirty="0">
                <a:cs typeface="Arial"/>
              </a:rPr>
              <a:t>1 </a:t>
            </a:r>
            <a:r>
              <a:rPr lang="en-US" dirty="0" err="1">
                <a:cs typeface="Arial"/>
              </a:rPr>
              <a:t>dia</a:t>
            </a:r>
            <a:r>
              <a:rPr lang="en-US" dirty="0">
                <a:cs typeface="Arial"/>
              </a:rPr>
              <a:t> para </a:t>
            </a:r>
            <a:r>
              <a:rPr lang="en-US" dirty="0" err="1">
                <a:cs typeface="Arial"/>
              </a:rPr>
              <a:t>notificar</a:t>
            </a:r>
            <a:r>
              <a:rPr lang="en-US" dirty="0">
                <a:cs typeface="Arial"/>
              </a:rPr>
              <a:t> as </a:t>
            </a:r>
            <a:r>
              <a:rPr lang="en-US" dirty="0" err="1">
                <a:cs typeface="Arial"/>
              </a:rPr>
              <a:t>autoridades</a:t>
            </a:r>
            <a:r>
              <a:rPr lang="en-US" dirty="0">
                <a:cs typeface="Arial"/>
              </a:rPr>
              <a:t> de </a:t>
            </a:r>
            <a:r>
              <a:rPr lang="en-US" dirty="0" err="1">
                <a:cs typeface="Arial"/>
              </a:rPr>
              <a:t>saúde</a:t>
            </a:r>
            <a:r>
              <a:rPr lang="en-US" dirty="0">
                <a:cs typeface="Arial"/>
              </a:rPr>
              <a:t> </a:t>
            </a:r>
            <a:r>
              <a:rPr lang="en-US" dirty="0" err="1">
                <a:cs typeface="Arial"/>
              </a:rPr>
              <a:t>pública</a:t>
            </a:r>
            <a:r>
              <a:rPr lang="en-US" dirty="0">
                <a:cs typeface="Arial"/>
              </a:rPr>
              <a:t> para </a:t>
            </a:r>
            <a:r>
              <a:rPr lang="en-US" dirty="0" err="1">
                <a:cs typeface="Arial"/>
              </a:rPr>
              <a:t>iniciar</a:t>
            </a:r>
            <a:r>
              <a:rPr lang="en-US" dirty="0">
                <a:cs typeface="Arial"/>
              </a:rPr>
              <a:t> </a:t>
            </a:r>
            <a:r>
              <a:rPr lang="en-US" dirty="0" err="1">
                <a:cs typeface="Arial"/>
              </a:rPr>
              <a:t>uma</a:t>
            </a:r>
            <a:r>
              <a:rPr lang="en-US" dirty="0">
                <a:cs typeface="Arial"/>
              </a:rPr>
              <a:t> </a:t>
            </a:r>
            <a:r>
              <a:rPr lang="en-US" dirty="0" err="1">
                <a:cs typeface="Arial"/>
              </a:rPr>
              <a:t>investigação</a:t>
            </a:r>
            <a:endParaRPr lang="en-US" dirty="0">
              <a:cs typeface="Arial"/>
            </a:endParaRPr>
          </a:p>
          <a:p>
            <a:pPr lvl="1"/>
            <a:r>
              <a:rPr lang="en-US" b="1" dirty="0">
                <a:solidFill>
                  <a:srgbClr val="00953A"/>
                </a:solidFill>
                <a:cs typeface="Arial"/>
              </a:rPr>
              <a:t>RESPONDER: </a:t>
            </a:r>
            <a:r>
              <a:rPr lang="en-US" dirty="0">
                <a:cs typeface="Arial"/>
              </a:rPr>
              <a:t>7 </a:t>
            </a:r>
            <a:r>
              <a:rPr lang="en-US" dirty="0" err="1">
                <a:cs typeface="Arial"/>
              </a:rPr>
              <a:t>dias</a:t>
            </a:r>
            <a:r>
              <a:rPr lang="en-US" dirty="0">
                <a:cs typeface="Arial"/>
              </a:rPr>
              <a:t> para </a:t>
            </a:r>
            <a:r>
              <a:rPr lang="en-US" dirty="0" err="1">
                <a:cs typeface="Arial"/>
              </a:rPr>
              <a:t>completar</a:t>
            </a:r>
            <a:r>
              <a:rPr lang="en-US" dirty="0">
                <a:cs typeface="Arial"/>
              </a:rPr>
              <a:t> </a:t>
            </a:r>
            <a:r>
              <a:rPr lang="en-US" dirty="0" err="1">
                <a:cs typeface="Arial"/>
              </a:rPr>
              <a:t>uma</a:t>
            </a:r>
            <a:r>
              <a:rPr lang="en-US" dirty="0">
                <a:cs typeface="Arial"/>
              </a:rPr>
              <a:t> </a:t>
            </a:r>
            <a:r>
              <a:rPr lang="en-US" dirty="0" err="1">
                <a:cs typeface="Arial"/>
              </a:rPr>
              <a:t>resposta</a:t>
            </a:r>
            <a:r>
              <a:rPr lang="en-US" dirty="0">
                <a:cs typeface="Arial"/>
              </a:rPr>
              <a:t> </a:t>
            </a:r>
            <a:r>
              <a:rPr lang="en-US" dirty="0" err="1">
                <a:cs typeface="Arial"/>
              </a:rPr>
              <a:t>inicial</a:t>
            </a:r>
            <a:endParaRPr lang="en-US" dirty="0">
              <a:cs typeface="Arial"/>
            </a:endParaRPr>
          </a:p>
          <a:p>
            <a:r>
              <a:rPr lang="en-US" dirty="0">
                <a:solidFill>
                  <a:srgbClr val="25252C"/>
                </a:solidFill>
                <a:ea typeface="+mn-lt"/>
                <a:cs typeface="+mn-lt"/>
              </a:rPr>
              <a:t>Mede a </a:t>
            </a:r>
            <a:r>
              <a:rPr lang="en-US" dirty="0" err="1">
                <a:solidFill>
                  <a:srgbClr val="25252C"/>
                </a:solidFill>
                <a:ea typeface="+mn-lt"/>
                <a:cs typeface="+mn-lt"/>
              </a:rPr>
              <a:t>eficácia</a:t>
            </a:r>
            <a:r>
              <a:rPr lang="en-US" dirty="0">
                <a:solidFill>
                  <a:srgbClr val="25252C"/>
                </a:solidFill>
                <a:ea typeface="+mn-lt"/>
                <a:cs typeface="+mn-lt"/>
              </a:rPr>
              <a:t> do </a:t>
            </a:r>
            <a:r>
              <a:rPr lang="en-US" dirty="0" err="1">
                <a:solidFill>
                  <a:srgbClr val="25252C"/>
                </a:solidFill>
                <a:ea typeface="+mn-lt"/>
                <a:cs typeface="+mn-lt"/>
              </a:rPr>
              <a:t>funcionamento</a:t>
            </a:r>
            <a:r>
              <a:rPr lang="en-US" dirty="0">
                <a:solidFill>
                  <a:srgbClr val="25252C"/>
                </a:solidFill>
                <a:ea typeface="+mn-lt"/>
                <a:cs typeface="+mn-lt"/>
              </a:rPr>
              <a:t> de </a:t>
            </a:r>
            <a:r>
              <a:rPr lang="en-US" dirty="0" err="1">
                <a:solidFill>
                  <a:srgbClr val="25252C"/>
                </a:solidFill>
                <a:ea typeface="+mn-lt"/>
                <a:cs typeface="+mn-lt"/>
              </a:rPr>
              <a:t>todo</a:t>
            </a:r>
            <a:r>
              <a:rPr lang="en-US" dirty="0">
                <a:solidFill>
                  <a:srgbClr val="25252C"/>
                </a:solidFill>
                <a:ea typeface="+mn-lt"/>
                <a:cs typeface="+mn-lt"/>
              </a:rPr>
              <a:t> o </a:t>
            </a:r>
            <a:r>
              <a:rPr lang="en-US" dirty="0" err="1">
                <a:solidFill>
                  <a:srgbClr val="25252C"/>
                </a:solidFill>
                <a:ea typeface="+mn-lt"/>
                <a:cs typeface="+mn-lt"/>
              </a:rPr>
              <a:t>sistema</a:t>
            </a:r>
            <a:r>
              <a:rPr lang="en-US" dirty="0">
                <a:solidFill>
                  <a:srgbClr val="25252C"/>
                </a:solidFill>
                <a:ea typeface="+mn-lt"/>
                <a:cs typeface="+mn-lt"/>
              </a:rPr>
              <a:t> de </a:t>
            </a:r>
            <a:r>
              <a:rPr lang="en-US" dirty="0" err="1">
                <a:solidFill>
                  <a:srgbClr val="25252C"/>
                </a:solidFill>
                <a:ea typeface="+mn-lt"/>
                <a:cs typeface="+mn-lt"/>
              </a:rPr>
              <a:t>deteção</a:t>
            </a:r>
            <a:r>
              <a:rPr lang="en-US" dirty="0">
                <a:solidFill>
                  <a:srgbClr val="25252C"/>
                </a:solidFill>
                <a:ea typeface="+mn-lt"/>
                <a:cs typeface="+mn-lt"/>
              </a:rPr>
              <a:t> e </a:t>
            </a:r>
            <a:r>
              <a:rPr lang="en-US" dirty="0" err="1">
                <a:solidFill>
                  <a:srgbClr val="25252C"/>
                </a:solidFill>
                <a:ea typeface="+mn-lt"/>
                <a:cs typeface="+mn-lt"/>
              </a:rPr>
              <a:t>resposta</a:t>
            </a:r>
            <a:r>
              <a:rPr lang="en-US" dirty="0">
                <a:solidFill>
                  <a:srgbClr val="25252C"/>
                </a:solidFill>
                <a:ea typeface="+mn-lt"/>
                <a:cs typeface="+mn-lt"/>
              </a:rPr>
              <a:t> </a:t>
            </a:r>
            <a:r>
              <a:rPr lang="en-US" dirty="0" err="1">
                <a:solidFill>
                  <a:srgbClr val="25252C"/>
                </a:solidFill>
                <a:ea typeface="+mn-lt"/>
                <a:cs typeface="+mn-lt"/>
              </a:rPr>
              <a:t>em</a:t>
            </a:r>
            <a:r>
              <a:rPr lang="en-US" dirty="0">
                <a:solidFill>
                  <a:srgbClr val="25252C"/>
                </a:solidFill>
                <a:ea typeface="+mn-lt"/>
                <a:cs typeface="+mn-lt"/>
              </a:rPr>
              <a:t> </a:t>
            </a:r>
            <a:r>
              <a:rPr lang="en-US" dirty="0" err="1">
                <a:solidFill>
                  <a:srgbClr val="25252C"/>
                </a:solidFill>
                <a:ea typeface="+mn-lt"/>
                <a:cs typeface="+mn-lt"/>
              </a:rPr>
              <a:t>condições</a:t>
            </a:r>
            <a:r>
              <a:rPr lang="en-US" dirty="0">
                <a:solidFill>
                  <a:srgbClr val="25252C"/>
                </a:solidFill>
                <a:ea typeface="+mn-lt"/>
                <a:cs typeface="+mn-lt"/>
              </a:rPr>
              <a:t> reais</a:t>
            </a:r>
            <a:endParaRPr lang="en-US" dirty="0">
              <a:solidFill>
                <a:srgbClr val="25252C"/>
              </a:solidFill>
              <a:cs typeface="Arial"/>
            </a:endParaRPr>
          </a:p>
          <a:p>
            <a:r>
              <a:rPr lang="en-US" dirty="0" err="1">
                <a:solidFill>
                  <a:srgbClr val="25252C"/>
                </a:solidFill>
                <a:ea typeface="+mn-lt"/>
                <a:cs typeface="+mn-lt"/>
              </a:rPr>
              <a:t>Incentiva</a:t>
            </a:r>
            <a:r>
              <a:rPr lang="en-US" dirty="0">
                <a:solidFill>
                  <a:srgbClr val="25252C"/>
                </a:solidFill>
                <a:ea typeface="+mn-lt"/>
                <a:cs typeface="+mn-lt"/>
              </a:rPr>
              <a:t> a </a:t>
            </a:r>
            <a:r>
              <a:rPr lang="en-US" dirty="0" err="1">
                <a:solidFill>
                  <a:srgbClr val="25252C"/>
                </a:solidFill>
                <a:ea typeface="+mn-lt"/>
                <a:cs typeface="+mn-lt"/>
              </a:rPr>
              <a:t>rápida</a:t>
            </a:r>
            <a:r>
              <a:rPr lang="en-US" dirty="0">
                <a:solidFill>
                  <a:srgbClr val="25252C"/>
                </a:solidFill>
                <a:ea typeface="+mn-lt"/>
                <a:cs typeface="+mn-lt"/>
              </a:rPr>
              <a:t> </a:t>
            </a:r>
            <a:r>
              <a:rPr lang="en-US" dirty="0" err="1">
                <a:solidFill>
                  <a:srgbClr val="25252C"/>
                </a:solidFill>
                <a:ea typeface="+mn-lt"/>
                <a:cs typeface="+mn-lt"/>
              </a:rPr>
              <a:t>melhoria</a:t>
            </a:r>
            <a:r>
              <a:rPr lang="en-US" dirty="0">
                <a:solidFill>
                  <a:srgbClr val="25252C"/>
                </a:solidFill>
                <a:ea typeface="+mn-lt"/>
                <a:cs typeface="+mn-lt"/>
              </a:rPr>
              <a:t> do </a:t>
            </a:r>
            <a:r>
              <a:rPr lang="en-US" dirty="0" err="1">
                <a:solidFill>
                  <a:srgbClr val="25252C"/>
                </a:solidFill>
                <a:ea typeface="+mn-lt"/>
                <a:cs typeface="+mn-lt"/>
              </a:rPr>
              <a:t>desempenho</a:t>
            </a:r>
            <a:endParaRPr lang="en-US" dirty="0">
              <a:cs typeface="Arial"/>
            </a:endParaRPr>
          </a:p>
          <a:p>
            <a:pPr>
              <a:buNone/>
            </a:pPr>
            <a:endParaRPr lang="en-US" sz="2400" b="1" dirty="0">
              <a:cs typeface="Arial"/>
            </a:endParaRPr>
          </a:p>
          <a:p>
            <a:pPr marL="1828800" indent="-1828800">
              <a:lnSpc>
                <a:spcPct val="100000"/>
              </a:lnSpc>
              <a:spcBef>
                <a:spcPts val="2400"/>
              </a:spcBef>
              <a:buSzPts val="2400"/>
              <a:buNone/>
            </a:pPr>
            <a:endParaRPr lang="en-US" dirty="0">
              <a:cs typeface="Arial"/>
            </a:endParaRPr>
          </a:p>
          <a:p>
            <a:pPr marL="282575" indent="-130175">
              <a:lnSpc>
                <a:spcPct val="100000"/>
              </a:lnSpc>
              <a:spcBef>
                <a:spcPts val="480"/>
              </a:spcBef>
              <a:buClr>
                <a:srgbClr val="336699"/>
              </a:buClr>
              <a:buSzPts val="2400"/>
              <a:buNone/>
            </a:pPr>
            <a:endParaRPr lang="en-US" dirty="0">
              <a:cs typeface="Arial"/>
            </a:endParaRPr>
          </a:p>
          <a:p>
            <a:endParaRPr lang="en-US" dirty="0">
              <a:cs typeface="Arial"/>
            </a:endParaRPr>
          </a:p>
        </p:txBody>
      </p:sp>
      <p:sp>
        <p:nvSpPr>
          <p:cNvPr id="2" name="Title 1">
            <a:extLst>
              <a:ext uri="{FF2B5EF4-FFF2-40B4-BE49-F238E27FC236}">
                <a16:creationId xmlns:a16="http://schemas.microsoft.com/office/drawing/2014/main" id="{19FFC948-5DA9-FCF6-3C9A-B21797B3BBF4}"/>
              </a:ext>
            </a:extLst>
          </p:cNvPr>
          <p:cNvSpPr>
            <a:spLocks noGrp="1"/>
          </p:cNvSpPr>
          <p:nvPr>
            <p:ph type="title"/>
          </p:nvPr>
        </p:nvSpPr>
        <p:spPr/>
        <p:txBody>
          <a:bodyPr lIns="91440" tIns="45720" rIns="91440" bIns="45720" anchor="t"/>
          <a:lstStyle/>
          <a:p>
            <a:r>
              <a:rPr lang="en-US" dirty="0" err="1"/>
              <a:t>Objetivos</a:t>
            </a:r>
            <a:r>
              <a:rPr lang="en-US" dirty="0"/>
              <a:t> 7-1-7</a:t>
            </a:r>
          </a:p>
        </p:txBody>
      </p:sp>
      <p:sp>
        <p:nvSpPr>
          <p:cNvPr id="7" name="Text Placeholder 6">
            <a:extLst>
              <a:ext uri="{FF2B5EF4-FFF2-40B4-BE49-F238E27FC236}">
                <a16:creationId xmlns:a16="http://schemas.microsoft.com/office/drawing/2014/main" id="{56A71949-A71F-D672-49E8-7E10D852FFD5}"/>
              </a:ext>
            </a:extLst>
          </p:cNvPr>
          <p:cNvSpPr>
            <a:spLocks noGrp="1"/>
          </p:cNvSpPr>
          <p:nvPr>
            <p:ph type="body" sz="quarter" idx="16"/>
          </p:nvPr>
        </p:nvSpPr>
        <p:spPr>
          <a:xfrm>
            <a:off x="4765953" y="6400800"/>
            <a:ext cx="4772594" cy="211243"/>
          </a:xfrm>
        </p:spPr>
        <p:txBody>
          <a:bodyPr/>
          <a:lstStyle/>
          <a:p>
            <a:r>
              <a:rPr lang="en-US" dirty="0">
                <a:hlinkClick r:id="rId3"/>
              </a:rPr>
              <a:t>7-1-7 </a:t>
            </a:r>
            <a:r>
              <a:rPr lang="en-US" dirty="0" err="1">
                <a:hlinkClick r:id="rId3"/>
              </a:rPr>
              <a:t>Deteção</a:t>
            </a:r>
            <a:r>
              <a:rPr lang="en-US" dirty="0">
                <a:hlinkClick r:id="rId3"/>
              </a:rPr>
              <a:t> </a:t>
            </a:r>
            <a:r>
              <a:rPr lang="en-US" dirty="0" err="1">
                <a:hlinkClick r:id="rId3"/>
              </a:rPr>
              <a:t>precoce</a:t>
            </a:r>
            <a:r>
              <a:rPr lang="en-US" dirty="0">
                <a:hlinkClick r:id="rId3"/>
              </a:rPr>
              <a:t> de </a:t>
            </a:r>
            <a:r>
              <a:rPr lang="en-US" dirty="0" err="1">
                <a:hlinkClick r:id="rId3"/>
              </a:rPr>
              <a:t>doenças</a:t>
            </a:r>
            <a:r>
              <a:rPr lang="en-US" dirty="0">
                <a:hlinkClick r:id="rId3"/>
              </a:rPr>
              <a:t> - Resolver para </a:t>
            </a:r>
            <a:r>
              <a:rPr lang="en-US" dirty="0" err="1">
                <a:hlinkClick r:id="rId3"/>
              </a:rPr>
              <a:t>salvar</a:t>
            </a:r>
            <a:r>
              <a:rPr lang="en-US" dirty="0">
                <a:hlinkClick r:id="rId3"/>
              </a:rPr>
              <a:t> </a:t>
            </a:r>
            <a:r>
              <a:rPr lang="en-US" dirty="0" err="1">
                <a:hlinkClick r:id="rId3"/>
              </a:rPr>
              <a:t>vidas</a:t>
            </a:r>
            <a:endParaRPr lang="en-US" dirty="0"/>
          </a:p>
        </p:txBody>
      </p:sp>
    </p:spTree>
    <p:extLst>
      <p:ext uri="{BB962C8B-B14F-4D97-AF65-F5344CB8AC3E}">
        <p14:creationId xmlns:p14="http://schemas.microsoft.com/office/powerpoint/2010/main" val="320794908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878E62-3151-BF57-AE67-A68C70F0D0A6}"/>
              </a:ext>
            </a:extLst>
          </p:cNvPr>
          <p:cNvSpPr>
            <a:spLocks noGrp="1"/>
          </p:cNvSpPr>
          <p:nvPr>
            <p:ph type="title"/>
          </p:nvPr>
        </p:nvSpPr>
        <p:spPr/>
        <p:txBody>
          <a:bodyPr/>
          <a:lstStyle/>
          <a:p>
            <a:r>
              <a:rPr lang="en-US" sz="4400" dirty="0" err="1"/>
              <a:t>Relatórios</a:t>
            </a:r>
            <a:r>
              <a:rPr lang="en-US" sz="4400" dirty="0"/>
              <a:t> de </a:t>
            </a:r>
            <a:r>
              <a:rPr lang="en-US" sz="4400" dirty="0" err="1"/>
              <a:t>saúde</a:t>
            </a:r>
            <a:r>
              <a:rPr lang="en-US" sz="4400" dirty="0"/>
              <a:t> humana</a:t>
            </a:r>
          </a:p>
        </p:txBody>
      </p:sp>
      <p:sp>
        <p:nvSpPr>
          <p:cNvPr id="3" name="TextBox 2">
            <a:extLst>
              <a:ext uri="{FF2B5EF4-FFF2-40B4-BE49-F238E27FC236}">
                <a16:creationId xmlns:a16="http://schemas.microsoft.com/office/drawing/2014/main" id="{36E7E1DA-084C-96AA-8D94-B9B5FFD79C23}"/>
              </a:ext>
            </a:extLst>
          </p:cNvPr>
          <p:cNvSpPr txBox="1"/>
          <p:nvPr/>
        </p:nvSpPr>
        <p:spPr>
          <a:xfrm>
            <a:off x="69641" y="4245161"/>
            <a:ext cx="2836285" cy="1938992"/>
          </a:xfrm>
          <a:prstGeom prst="rect">
            <a:avLst/>
          </a:prstGeom>
          <a:noFill/>
        </p:spPr>
        <p:txBody>
          <a:bodyPr wrap="square" rtlCol="0">
            <a:spAutoFit/>
          </a:bodyPr>
          <a:lstStyle/>
          <a:p>
            <a:pPr algn="ctr" defTabSz="914400">
              <a:spcBef>
                <a:spcPts val="1200"/>
              </a:spcBef>
              <a:spcAft>
                <a:spcPts val="600"/>
              </a:spcAft>
              <a:defRPr/>
            </a:pPr>
            <a:r>
              <a:rPr lang="en-US" sz="2400" dirty="0">
                <a:solidFill>
                  <a:prstClr val="black"/>
                </a:solidFill>
                <a:latin typeface="Arial" panose="020B0604020202020204" pitchFamily="34" charset="0"/>
                <a:cs typeface="Arial" panose="020B0604020202020204" pitchFamily="34" charset="0"/>
              </a:rPr>
              <a:t>Uma </a:t>
            </a:r>
            <a:r>
              <a:rPr lang="en-US" sz="2400" dirty="0" err="1">
                <a:solidFill>
                  <a:prstClr val="black"/>
                </a:solidFill>
                <a:latin typeface="Arial" panose="020B0604020202020204" pitchFamily="34" charset="0"/>
                <a:cs typeface="Arial" panose="020B0604020202020204" pitchFamily="34" charset="0"/>
              </a:rPr>
              <a:t>criança</a:t>
            </a:r>
            <a:r>
              <a:rPr lang="en-US" sz="2400" dirty="0">
                <a:solidFill>
                  <a:prstClr val="black"/>
                </a:solidFill>
                <a:latin typeface="Arial" panose="020B0604020202020204" pitchFamily="34" charset="0"/>
                <a:cs typeface="Arial" panose="020B0604020202020204" pitchFamily="34" charset="0"/>
              </a:rPr>
              <a:t> </a:t>
            </a:r>
            <a:r>
              <a:rPr lang="en-US" sz="2400" dirty="0" err="1">
                <a:solidFill>
                  <a:prstClr val="black"/>
                </a:solidFill>
                <a:latin typeface="Arial" panose="020B0604020202020204" pitchFamily="34" charset="0"/>
                <a:cs typeface="Arial" panose="020B0604020202020204" pitchFamily="34" charset="0"/>
              </a:rPr>
              <a:t>desenvolve</a:t>
            </a:r>
            <a:r>
              <a:rPr lang="en-US" sz="2400" dirty="0">
                <a:solidFill>
                  <a:prstClr val="black"/>
                </a:solidFill>
                <a:latin typeface="Arial" panose="020B0604020202020204" pitchFamily="34" charset="0"/>
                <a:cs typeface="Arial" panose="020B0604020202020204" pitchFamily="34" charset="0"/>
              </a:rPr>
              <a:t> </a:t>
            </a:r>
            <a:r>
              <a:rPr lang="en-US" sz="2400" dirty="0" err="1">
                <a:solidFill>
                  <a:prstClr val="black"/>
                </a:solidFill>
                <a:latin typeface="Arial" panose="020B0604020202020204" pitchFamily="34" charset="0"/>
                <a:cs typeface="Arial" panose="020B0604020202020204" pitchFamily="34" charset="0"/>
              </a:rPr>
              <a:t>uma</a:t>
            </a:r>
            <a:r>
              <a:rPr lang="en-US" sz="2400" dirty="0">
                <a:solidFill>
                  <a:prstClr val="black"/>
                </a:solidFill>
                <a:latin typeface="Arial" panose="020B0604020202020204" pitchFamily="34" charset="0"/>
                <a:cs typeface="Arial" panose="020B0604020202020204" pitchFamily="34" charset="0"/>
              </a:rPr>
              <a:t> </a:t>
            </a:r>
            <a:r>
              <a:rPr lang="en-US" sz="2400" dirty="0" err="1">
                <a:solidFill>
                  <a:prstClr val="black"/>
                </a:solidFill>
                <a:latin typeface="Arial" panose="020B0604020202020204" pitchFamily="34" charset="0"/>
                <a:cs typeface="Arial" panose="020B0604020202020204" pitchFamily="34" charset="0"/>
              </a:rPr>
              <a:t>erupção</a:t>
            </a:r>
            <a:r>
              <a:rPr lang="en-US" sz="2400" dirty="0">
                <a:solidFill>
                  <a:prstClr val="black"/>
                </a:solidFill>
                <a:latin typeface="Arial" panose="020B0604020202020204" pitchFamily="34" charset="0"/>
                <a:cs typeface="Arial" panose="020B0604020202020204" pitchFamily="34" charset="0"/>
              </a:rPr>
              <a:t> </a:t>
            </a:r>
            <a:r>
              <a:rPr lang="en-US" sz="2400" dirty="0" err="1">
                <a:solidFill>
                  <a:prstClr val="black"/>
                </a:solidFill>
                <a:latin typeface="Arial" panose="020B0604020202020204" pitchFamily="34" charset="0"/>
                <a:cs typeface="Arial" panose="020B0604020202020204" pitchFamily="34" charset="0"/>
              </a:rPr>
              <a:t>cutânea</a:t>
            </a:r>
            <a:r>
              <a:rPr lang="en-US" sz="2400" dirty="0">
                <a:solidFill>
                  <a:prstClr val="black"/>
                </a:solidFill>
                <a:latin typeface="Arial" panose="020B0604020202020204" pitchFamily="34" charset="0"/>
                <a:cs typeface="Arial" panose="020B0604020202020204" pitchFamily="34" charset="0"/>
              </a:rPr>
              <a:t> e </a:t>
            </a:r>
            <a:r>
              <a:rPr lang="en-US" sz="2400" dirty="0" err="1">
                <a:solidFill>
                  <a:prstClr val="black"/>
                </a:solidFill>
                <a:latin typeface="Arial" panose="020B0604020202020204" pitchFamily="34" charset="0"/>
                <a:cs typeface="Arial" panose="020B0604020202020204" pitchFamily="34" charset="0"/>
              </a:rPr>
              <a:t>febre</a:t>
            </a:r>
            <a:r>
              <a:rPr lang="en-US" sz="2400" dirty="0">
                <a:solidFill>
                  <a:prstClr val="black"/>
                </a:solidFill>
                <a:latin typeface="Arial" panose="020B0604020202020204" pitchFamily="34" charset="0"/>
                <a:cs typeface="Arial" panose="020B0604020202020204" pitchFamily="34" charset="0"/>
              </a:rPr>
              <a:t> e </a:t>
            </a:r>
            <a:r>
              <a:rPr lang="en-US" sz="2400" dirty="0" err="1">
                <a:solidFill>
                  <a:prstClr val="black"/>
                </a:solidFill>
                <a:latin typeface="Arial" panose="020B0604020202020204" pitchFamily="34" charset="0"/>
                <a:cs typeface="Arial" panose="020B0604020202020204" pitchFamily="34" charset="0"/>
              </a:rPr>
              <a:t>pode</a:t>
            </a:r>
            <a:r>
              <a:rPr lang="en-US" sz="2400" dirty="0">
                <a:solidFill>
                  <a:prstClr val="black"/>
                </a:solidFill>
                <a:latin typeface="Arial" panose="020B0604020202020204" pitchFamily="34" charset="0"/>
                <a:cs typeface="Arial" panose="020B0604020202020204" pitchFamily="34" charset="0"/>
              </a:rPr>
              <a:t> </a:t>
            </a:r>
            <a:br>
              <a:rPr lang="en-US" sz="2400" dirty="0">
                <a:solidFill>
                  <a:prstClr val="black"/>
                </a:solidFill>
                <a:latin typeface="Arial" panose="020B0604020202020204" pitchFamily="34" charset="0"/>
                <a:cs typeface="Arial" panose="020B0604020202020204" pitchFamily="34" charset="0"/>
              </a:rPr>
            </a:br>
            <a:r>
              <a:rPr lang="en-US" sz="2400" dirty="0" err="1">
                <a:solidFill>
                  <a:prstClr val="black"/>
                </a:solidFill>
                <a:latin typeface="Arial" panose="020B0604020202020204" pitchFamily="34" charset="0"/>
                <a:cs typeface="Arial" panose="020B0604020202020204" pitchFamily="34" charset="0"/>
              </a:rPr>
              <a:t>ter</a:t>
            </a:r>
            <a:r>
              <a:rPr lang="en-US" sz="2400" dirty="0">
                <a:solidFill>
                  <a:prstClr val="black"/>
                </a:solidFill>
                <a:latin typeface="Arial" panose="020B0604020202020204" pitchFamily="34" charset="0"/>
                <a:cs typeface="Arial" panose="020B0604020202020204" pitchFamily="34" charset="0"/>
              </a:rPr>
              <a:t> </a:t>
            </a:r>
            <a:r>
              <a:rPr lang="en-US" sz="2400" dirty="0" err="1">
                <a:solidFill>
                  <a:prstClr val="black"/>
                </a:solidFill>
                <a:latin typeface="Arial" panose="020B0604020202020204" pitchFamily="34" charset="0"/>
                <a:cs typeface="Arial" panose="020B0604020202020204" pitchFamily="34" charset="0"/>
              </a:rPr>
              <a:t>sarampo</a:t>
            </a:r>
            <a:r>
              <a:rPr lang="en-US" sz="2400" dirty="0">
                <a:solidFill>
                  <a:prstClr val="black"/>
                </a:solidFill>
                <a:latin typeface="Arial" panose="020B0604020202020204" pitchFamily="34" charset="0"/>
                <a:cs typeface="Arial" panose="020B0604020202020204" pitchFamily="34" charset="0"/>
              </a:rPr>
              <a:t> </a:t>
            </a:r>
          </a:p>
        </p:txBody>
      </p:sp>
      <p:sp>
        <p:nvSpPr>
          <p:cNvPr id="18" name="TextBox 17">
            <a:extLst>
              <a:ext uri="{FF2B5EF4-FFF2-40B4-BE49-F238E27FC236}">
                <a16:creationId xmlns:a16="http://schemas.microsoft.com/office/drawing/2014/main" id="{C64337EF-B695-692F-9EB4-B6F4A54F277C}"/>
              </a:ext>
            </a:extLst>
          </p:cNvPr>
          <p:cNvSpPr txBox="1"/>
          <p:nvPr/>
        </p:nvSpPr>
        <p:spPr>
          <a:xfrm>
            <a:off x="7452503" y="4466458"/>
            <a:ext cx="4463858" cy="1815882"/>
          </a:xfrm>
          <a:prstGeom prst="rect">
            <a:avLst/>
          </a:prstGeom>
          <a:noFill/>
        </p:spPr>
        <p:txBody>
          <a:bodyPr wrap="square" rtlCol="0">
            <a:spAutoFit/>
          </a:bodyPr>
          <a:lstStyle/>
          <a:p>
            <a:pPr algn="ctr" defTabSz="914400">
              <a:spcBef>
                <a:spcPts val="1200"/>
              </a:spcBef>
              <a:spcAft>
                <a:spcPts val="600"/>
              </a:spcAft>
              <a:defRPr/>
            </a:pPr>
            <a:r>
              <a:rPr lang="en-US" sz="2800" dirty="0">
                <a:solidFill>
                  <a:prstClr val="black"/>
                </a:solidFill>
                <a:latin typeface="Arial" panose="020B0604020202020204" pitchFamily="34" charset="0"/>
                <a:cs typeface="Arial" panose="020B0604020202020204" pitchFamily="34" charset="0"/>
              </a:rPr>
              <a:t>O que </a:t>
            </a:r>
            <a:r>
              <a:rPr lang="en-US" sz="2800" dirty="0" err="1">
                <a:solidFill>
                  <a:prstClr val="black"/>
                </a:solidFill>
                <a:latin typeface="Arial" panose="020B0604020202020204" pitchFamily="34" charset="0"/>
                <a:cs typeface="Arial" panose="020B0604020202020204" pitchFamily="34" charset="0"/>
              </a:rPr>
              <a:t>deve</a:t>
            </a:r>
            <a:r>
              <a:rPr lang="en-US" sz="2800" dirty="0">
                <a:solidFill>
                  <a:prstClr val="black"/>
                </a:solidFill>
                <a:latin typeface="Arial" panose="020B0604020202020204" pitchFamily="34" charset="0"/>
                <a:cs typeface="Arial" panose="020B0604020202020204" pitchFamily="34" charset="0"/>
              </a:rPr>
              <a:t> </a:t>
            </a:r>
            <a:r>
              <a:rPr lang="en-US" sz="2800" dirty="0" err="1">
                <a:solidFill>
                  <a:prstClr val="black"/>
                </a:solidFill>
                <a:latin typeface="Arial" panose="020B0604020202020204" pitchFamily="34" charset="0"/>
                <a:cs typeface="Arial" panose="020B0604020202020204" pitchFamily="34" charset="0"/>
              </a:rPr>
              <a:t>acontecer</a:t>
            </a:r>
            <a:r>
              <a:rPr lang="en-US" sz="2800" dirty="0">
                <a:solidFill>
                  <a:prstClr val="black"/>
                </a:solidFill>
                <a:latin typeface="Arial" panose="020B0604020202020204" pitchFamily="34" charset="0"/>
                <a:cs typeface="Arial" panose="020B0604020202020204" pitchFamily="34" charset="0"/>
              </a:rPr>
              <a:t> para que o </a:t>
            </a:r>
            <a:r>
              <a:rPr lang="en-US" sz="2800" dirty="0" err="1">
                <a:solidFill>
                  <a:prstClr val="black"/>
                </a:solidFill>
                <a:latin typeface="Arial" panose="020B0604020202020204" pitchFamily="34" charset="0"/>
                <a:cs typeface="Arial" panose="020B0604020202020204" pitchFamily="34" charset="0"/>
              </a:rPr>
              <a:t>caso</a:t>
            </a:r>
            <a:r>
              <a:rPr lang="en-US" sz="2800" dirty="0">
                <a:solidFill>
                  <a:prstClr val="black"/>
                </a:solidFill>
                <a:latin typeface="Arial" panose="020B0604020202020204" pitchFamily="34" charset="0"/>
                <a:cs typeface="Arial" panose="020B0604020202020204" pitchFamily="34" charset="0"/>
              </a:rPr>
              <a:t> de </a:t>
            </a:r>
            <a:r>
              <a:rPr lang="en-US" sz="2800" dirty="0" err="1">
                <a:solidFill>
                  <a:prstClr val="black"/>
                </a:solidFill>
                <a:latin typeface="Arial" panose="020B0604020202020204" pitchFamily="34" charset="0"/>
                <a:cs typeface="Arial" panose="020B0604020202020204" pitchFamily="34" charset="0"/>
              </a:rPr>
              <a:t>sarampo</a:t>
            </a:r>
            <a:r>
              <a:rPr lang="en-US" sz="2800" dirty="0">
                <a:solidFill>
                  <a:prstClr val="black"/>
                </a:solidFill>
                <a:latin typeface="Arial" panose="020B0604020202020204" pitchFamily="34" charset="0"/>
                <a:cs typeface="Arial" panose="020B0604020202020204" pitchFamily="34" charset="0"/>
              </a:rPr>
              <a:t> </a:t>
            </a:r>
            <a:r>
              <a:rPr lang="en-US" sz="2800" dirty="0" err="1">
                <a:solidFill>
                  <a:prstClr val="black"/>
                </a:solidFill>
                <a:latin typeface="Arial" panose="020B0604020202020204" pitchFamily="34" charset="0"/>
                <a:cs typeface="Arial" panose="020B0604020202020204" pitchFamily="34" charset="0"/>
              </a:rPr>
              <a:t>seja</a:t>
            </a:r>
            <a:r>
              <a:rPr lang="en-US" sz="2800" dirty="0">
                <a:solidFill>
                  <a:prstClr val="black"/>
                </a:solidFill>
                <a:latin typeface="Arial" panose="020B0604020202020204" pitchFamily="34" charset="0"/>
                <a:cs typeface="Arial" panose="020B0604020202020204" pitchFamily="34" charset="0"/>
              </a:rPr>
              <a:t> </a:t>
            </a:r>
            <a:r>
              <a:rPr lang="en-US" sz="2800" dirty="0" err="1">
                <a:solidFill>
                  <a:prstClr val="black"/>
                </a:solidFill>
                <a:latin typeface="Arial" panose="020B0604020202020204" pitchFamily="34" charset="0"/>
                <a:cs typeface="Arial" panose="020B0604020202020204" pitchFamily="34" charset="0"/>
              </a:rPr>
              <a:t>notificado</a:t>
            </a:r>
            <a:r>
              <a:rPr lang="en-US" sz="2800" dirty="0">
                <a:solidFill>
                  <a:prstClr val="black"/>
                </a:solidFill>
                <a:latin typeface="Arial" panose="020B0604020202020204" pitchFamily="34" charset="0"/>
                <a:cs typeface="Arial" panose="020B0604020202020204" pitchFamily="34" charset="0"/>
              </a:rPr>
              <a:t> a </a:t>
            </a:r>
            <a:r>
              <a:rPr lang="en-US" sz="2800" dirty="0" err="1">
                <a:solidFill>
                  <a:prstClr val="black"/>
                </a:solidFill>
                <a:latin typeface="Arial" panose="020B0604020202020204" pitchFamily="34" charset="0"/>
                <a:cs typeface="Arial" panose="020B0604020202020204" pitchFamily="34" charset="0"/>
              </a:rPr>
              <a:t>nível</a:t>
            </a:r>
            <a:r>
              <a:rPr lang="en-US" sz="2800" dirty="0">
                <a:solidFill>
                  <a:prstClr val="black"/>
                </a:solidFill>
                <a:latin typeface="Arial" panose="020B0604020202020204" pitchFamily="34" charset="0"/>
                <a:cs typeface="Arial" panose="020B0604020202020204" pitchFamily="34" charset="0"/>
              </a:rPr>
              <a:t> local?</a:t>
            </a:r>
          </a:p>
        </p:txBody>
      </p:sp>
      <p:graphicFrame>
        <p:nvGraphicFramePr>
          <p:cNvPr id="26" name="Table 25">
            <a:extLst>
              <a:ext uri="{FF2B5EF4-FFF2-40B4-BE49-F238E27FC236}">
                <a16:creationId xmlns:a16="http://schemas.microsoft.com/office/drawing/2014/main" id="{D66B6B5D-650D-55C3-274C-85669FDF03F8}"/>
              </a:ext>
            </a:extLst>
          </p:cNvPr>
          <p:cNvGraphicFramePr>
            <a:graphicFrameLocks noGrp="1"/>
          </p:cNvGraphicFramePr>
          <p:nvPr>
            <p:extLst>
              <p:ext uri="{D42A27DB-BD31-4B8C-83A1-F6EECF244321}">
                <p14:modId xmlns:p14="http://schemas.microsoft.com/office/powerpoint/2010/main" val="3716468999"/>
              </p:ext>
            </p:extLst>
          </p:nvPr>
        </p:nvGraphicFramePr>
        <p:xfrm>
          <a:off x="7563409" y="3275056"/>
          <a:ext cx="4215816" cy="992112"/>
        </p:xfrm>
        <a:graphic>
          <a:graphicData uri="http://schemas.openxmlformats.org/drawingml/2006/table">
            <a:tbl>
              <a:tblPr firstRow="1" bandRow="1">
                <a:tableStyleId>{93296810-A885-4BE3-A3E7-6D5BEEA58F35}</a:tableStyleId>
              </a:tblPr>
              <a:tblGrid>
                <a:gridCol w="1439531">
                  <a:extLst>
                    <a:ext uri="{9D8B030D-6E8A-4147-A177-3AD203B41FA5}">
                      <a16:colId xmlns:a16="http://schemas.microsoft.com/office/drawing/2014/main" val="3157346305"/>
                    </a:ext>
                  </a:extLst>
                </a:gridCol>
                <a:gridCol w="1255032">
                  <a:extLst>
                    <a:ext uri="{9D8B030D-6E8A-4147-A177-3AD203B41FA5}">
                      <a16:colId xmlns:a16="http://schemas.microsoft.com/office/drawing/2014/main" val="497734516"/>
                    </a:ext>
                  </a:extLst>
                </a:gridCol>
                <a:gridCol w="1521253">
                  <a:extLst>
                    <a:ext uri="{9D8B030D-6E8A-4147-A177-3AD203B41FA5}">
                      <a16:colId xmlns:a16="http://schemas.microsoft.com/office/drawing/2014/main" val="4189938834"/>
                    </a:ext>
                  </a:extLst>
                </a:gridCol>
              </a:tblGrid>
              <a:tr h="496056">
                <a:tc>
                  <a:txBody>
                    <a:bodyPr/>
                    <a:lstStyle/>
                    <a:p>
                      <a:pPr algn="ctr"/>
                      <a:r>
                        <a:rPr lang="en-US" sz="2400">
                          <a:solidFill>
                            <a:schemeClr val="tx1"/>
                          </a:solidFill>
                          <a:latin typeface="Arial" panose="020B0604020202020204" pitchFamily="34" charset="0"/>
                          <a:cs typeface="Arial" panose="020B0604020202020204" pitchFamily="34" charset="0"/>
                        </a:rPr>
                        <a:t>Doença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2400">
                          <a:solidFill>
                            <a:schemeClr val="tx1"/>
                          </a:solidFill>
                          <a:latin typeface="Arial" panose="020B0604020202020204" pitchFamily="34" charset="0"/>
                          <a:cs typeface="Arial" panose="020B0604020202020204" pitchFamily="34" charset="0"/>
                        </a:rPr>
                        <a:t>Casos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n-US" sz="2400">
                          <a:solidFill>
                            <a:schemeClr val="tx1"/>
                          </a:solidFill>
                          <a:latin typeface="Arial" panose="020B0604020202020204" pitchFamily="34" charset="0"/>
                          <a:cs typeface="Arial" panose="020B0604020202020204" pitchFamily="34" charset="0"/>
                        </a:rPr>
                        <a:t>Mortes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972828761"/>
                  </a:ext>
                </a:extLst>
              </a:tr>
              <a:tr h="496056">
                <a:tc>
                  <a:txBody>
                    <a:bodyPr/>
                    <a:lstStyle/>
                    <a:p>
                      <a:pPr algn="ctr"/>
                      <a:r>
                        <a:rPr lang="en-US" sz="2400">
                          <a:solidFill>
                            <a:schemeClr val="tx1"/>
                          </a:solidFill>
                          <a:latin typeface="Arial" panose="020B0604020202020204" pitchFamily="34" charset="0"/>
                          <a:cs typeface="Arial" panose="020B0604020202020204" pitchFamily="34" charset="0"/>
                        </a:rPr>
                        <a:t>Sarampo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a:solidFill>
                            <a:schemeClr val="tx1"/>
                          </a:solidFill>
                          <a:latin typeface="Arial" panose="020B0604020202020204" pitchFamily="34" charset="0"/>
                          <a:cs typeface="Arial" panose="020B0604020202020204" pitchFamily="34" charset="0"/>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Arial" panose="020B0604020202020204" pitchFamily="34" charset="0"/>
                          <a:cs typeface="Arial" panose="020B0604020202020204" pitchFamily="34" charset="0"/>
                        </a:rPr>
                        <a:t>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551386705"/>
                  </a:ext>
                </a:extLst>
              </a:tr>
            </a:tbl>
          </a:graphicData>
        </a:graphic>
      </p:graphicFrame>
      <p:pic>
        <p:nvPicPr>
          <p:cNvPr id="4" name="Picture 3" descr="A person with a bloody face&#10;&#10;Description automatically generated with low confidence">
            <a:extLst>
              <a:ext uri="{FF2B5EF4-FFF2-40B4-BE49-F238E27FC236}">
                <a16:creationId xmlns:a16="http://schemas.microsoft.com/office/drawing/2014/main" id="{2D2DEFEE-64FC-1E30-CF24-64C5559C58FD}"/>
              </a:ext>
            </a:extLst>
          </p:cNvPr>
          <p:cNvPicPr>
            <a:picLocks noChangeAspect="1"/>
          </p:cNvPicPr>
          <p:nvPr/>
        </p:nvPicPr>
        <p:blipFill>
          <a:blip r:embed="rId3"/>
          <a:stretch>
            <a:fillRect/>
          </a:stretch>
        </p:blipFill>
        <p:spPr>
          <a:xfrm>
            <a:off x="287272" y="1983753"/>
            <a:ext cx="2401024" cy="2150632"/>
          </a:xfrm>
          <a:prstGeom prst="rect">
            <a:avLst/>
          </a:prstGeom>
          <a:ln>
            <a:solidFill>
              <a:schemeClr val="tx1"/>
            </a:solidFill>
          </a:ln>
        </p:spPr>
      </p:pic>
      <p:pic>
        <p:nvPicPr>
          <p:cNvPr id="5" name="Picture 4">
            <a:extLst>
              <a:ext uri="{FF2B5EF4-FFF2-40B4-BE49-F238E27FC236}">
                <a16:creationId xmlns:a16="http://schemas.microsoft.com/office/drawing/2014/main" id="{A4E8D239-C2D9-2EC0-ACDE-6E74D907ADB0}"/>
              </a:ext>
            </a:extLst>
          </p:cNvPr>
          <p:cNvPicPr>
            <a:picLocks noChangeAspect="1"/>
          </p:cNvPicPr>
          <p:nvPr/>
        </p:nvPicPr>
        <p:blipFill>
          <a:blip r:embed="rId4"/>
          <a:stretch>
            <a:fillRect/>
          </a:stretch>
        </p:blipFill>
        <p:spPr>
          <a:xfrm>
            <a:off x="4184416" y="1359845"/>
            <a:ext cx="3230563" cy="2150632"/>
          </a:xfrm>
          <a:prstGeom prst="rect">
            <a:avLst/>
          </a:prstGeom>
          <a:ln>
            <a:solidFill>
              <a:schemeClr val="tx1"/>
            </a:solidFill>
          </a:ln>
        </p:spPr>
      </p:pic>
      <p:sp>
        <p:nvSpPr>
          <p:cNvPr id="115" name="Freeform: Shape 114">
            <a:extLst>
              <a:ext uri="{FF2B5EF4-FFF2-40B4-BE49-F238E27FC236}">
                <a16:creationId xmlns:a16="http://schemas.microsoft.com/office/drawing/2014/main" id="{A52CE63A-09D6-3D3D-B73F-70B0F8E6EAC1}"/>
              </a:ext>
            </a:extLst>
          </p:cNvPr>
          <p:cNvSpPr/>
          <p:nvPr/>
        </p:nvSpPr>
        <p:spPr>
          <a:xfrm>
            <a:off x="2670772" y="3307068"/>
            <a:ext cx="4630160" cy="3385680"/>
          </a:xfrm>
          <a:custGeom>
            <a:avLst/>
            <a:gdLst>
              <a:gd name="connsiteX0" fmla="*/ 0 w 4630160"/>
              <a:gd name="connsiteY0" fmla="*/ 279754 h 3333014"/>
              <a:gd name="connsiteX1" fmla="*/ 506994 w 4630160"/>
              <a:gd name="connsiteY1" fmla="*/ 26257 h 3333014"/>
              <a:gd name="connsiteX2" fmla="*/ 516048 w 4630160"/>
              <a:gd name="connsiteY2" fmla="*/ 17203 h 3333014"/>
              <a:gd name="connsiteX3" fmla="*/ 932507 w 4630160"/>
              <a:gd name="connsiteY3" fmla="*/ 107738 h 3333014"/>
              <a:gd name="connsiteX4" fmla="*/ 1041149 w 4630160"/>
              <a:gd name="connsiteY4" fmla="*/ 895390 h 3333014"/>
              <a:gd name="connsiteX5" fmla="*/ 253497 w 4630160"/>
              <a:gd name="connsiteY5" fmla="*/ 2325837 h 3333014"/>
              <a:gd name="connsiteX6" fmla="*/ 1412341 w 4630160"/>
              <a:gd name="connsiteY6" fmla="*/ 3321718 h 3333014"/>
              <a:gd name="connsiteX7" fmla="*/ 2227153 w 4630160"/>
              <a:gd name="connsiteY7" fmla="*/ 2823778 h 3333014"/>
              <a:gd name="connsiteX8" fmla="*/ 1729212 w 4630160"/>
              <a:gd name="connsiteY8" fmla="*/ 2208142 h 3333014"/>
              <a:gd name="connsiteX9" fmla="*/ 1548143 w 4630160"/>
              <a:gd name="connsiteY9" fmla="*/ 1683041 h 3333014"/>
              <a:gd name="connsiteX10" fmla="*/ 2281474 w 4630160"/>
              <a:gd name="connsiteY10" fmla="*/ 1348063 h 3333014"/>
              <a:gd name="connsiteX11" fmla="*/ 3775295 w 4630160"/>
              <a:gd name="connsiteY11" fmla="*/ 2506906 h 3333014"/>
              <a:gd name="connsiteX12" fmla="*/ 4626321 w 4630160"/>
              <a:gd name="connsiteY12" fmla="*/ 2534067 h 3333014"/>
              <a:gd name="connsiteX13" fmla="*/ 4074060 w 4630160"/>
              <a:gd name="connsiteY13" fmla="*/ 1710201 h 3333014"/>
              <a:gd name="connsiteX14" fmla="*/ 3702868 w 4630160"/>
              <a:gd name="connsiteY14" fmla="*/ 1040245 h 3333014"/>
              <a:gd name="connsiteX15" fmla="*/ 4318503 w 4630160"/>
              <a:gd name="connsiteY15" fmla="*/ 841069 h 3333014"/>
              <a:gd name="connsiteX16" fmla="*/ 3404103 w 4630160"/>
              <a:gd name="connsiteY16" fmla="*/ 306914 h 3333014"/>
              <a:gd name="connsiteX0" fmla="*/ 0 w 4630160"/>
              <a:gd name="connsiteY0" fmla="*/ 319949 h 3373209"/>
              <a:gd name="connsiteX1" fmla="*/ 506994 w 4630160"/>
              <a:gd name="connsiteY1" fmla="*/ 66452 h 3373209"/>
              <a:gd name="connsiteX2" fmla="*/ 525101 w 4630160"/>
              <a:gd name="connsiteY2" fmla="*/ 3078 h 3373209"/>
              <a:gd name="connsiteX3" fmla="*/ 932507 w 4630160"/>
              <a:gd name="connsiteY3" fmla="*/ 147933 h 3373209"/>
              <a:gd name="connsiteX4" fmla="*/ 1041149 w 4630160"/>
              <a:gd name="connsiteY4" fmla="*/ 935585 h 3373209"/>
              <a:gd name="connsiteX5" fmla="*/ 253497 w 4630160"/>
              <a:gd name="connsiteY5" fmla="*/ 2366032 h 3373209"/>
              <a:gd name="connsiteX6" fmla="*/ 1412341 w 4630160"/>
              <a:gd name="connsiteY6" fmla="*/ 3361913 h 3373209"/>
              <a:gd name="connsiteX7" fmla="*/ 2227153 w 4630160"/>
              <a:gd name="connsiteY7" fmla="*/ 2863973 h 3373209"/>
              <a:gd name="connsiteX8" fmla="*/ 1729212 w 4630160"/>
              <a:gd name="connsiteY8" fmla="*/ 2248337 h 3373209"/>
              <a:gd name="connsiteX9" fmla="*/ 1548143 w 4630160"/>
              <a:gd name="connsiteY9" fmla="*/ 1723236 h 3373209"/>
              <a:gd name="connsiteX10" fmla="*/ 2281474 w 4630160"/>
              <a:gd name="connsiteY10" fmla="*/ 1388258 h 3373209"/>
              <a:gd name="connsiteX11" fmla="*/ 3775295 w 4630160"/>
              <a:gd name="connsiteY11" fmla="*/ 2547101 h 3373209"/>
              <a:gd name="connsiteX12" fmla="*/ 4626321 w 4630160"/>
              <a:gd name="connsiteY12" fmla="*/ 2574262 h 3373209"/>
              <a:gd name="connsiteX13" fmla="*/ 4074060 w 4630160"/>
              <a:gd name="connsiteY13" fmla="*/ 1750396 h 3373209"/>
              <a:gd name="connsiteX14" fmla="*/ 3702868 w 4630160"/>
              <a:gd name="connsiteY14" fmla="*/ 1080440 h 3373209"/>
              <a:gd name="connsiteX15" fmla="*/ 4318503 w 4630160"/>
              <a:gd name="connsiteY15" fmla="*/ 881264 h 3373209"/>
              <a:gd name="connsiteX16" fmla="*/ 3404103 w 4630160"/>
              <a:gd name="connsiteY16" fmla="*/ 347109 h 3373209"/>
              <a:gd name="connsiteX0" fmla="*/ 0 w 4630160"/>
              <a:gd name="connsiteY0" fmla="*/ 332420 h 3385680"/>
              <a:gd name="connsiteX1" fmla="*/ 389299 w 4630160"/>
              <a:gd name="connsiteY1" fmla="*/ 33656 h 3385680"/>
              <a:gd name="connsiteX2" fmla="*/ 525101 w 4630160"/>
              <a:gd name="connsiteY2" fmla="*/ 15549 h 3385680"/>
              <a:gd name="connsiteX3" fmla="*/ 932507 w 4630160"/>
              <a:gd name="connsiteY3" fmla="*/ 160404 h 3385680"/>
              <a:gd name="connsiteX4" fmla="*/ 1041149 w 4630160"/>
              <a:gd name="connsiteY4" fmla="*/ 948056 h 3385680"/>
              <a:gd name="connsiteX5" fmla="*/ 253497 w 4630160"/>
              <a:gd name="connsiteY5" fmla="*/ 2378503 h 3385680"/>
              <a:gd name="connsiteX6" fmla="*/ 1412341 w 4630160"/>
              <a:gd name="connsiteY6" fmla="*/ 3374384 h 3385680"/>
              <a:gd name="connsiteX7" fmla="*/ 2227153 w 4630160"/>
              <a:gd name="connsiteY7" fmla="*/ 2876444 h 3385680"/>
              <a:gd name="connsiteX8" fmla="*/ 1729212 w 4630160"/>
              <a:gd name="connsiteY8" fmla="*/ 2260808 h 3385680"/>
              <a:gd name="connsiteX9" fmla="*/ 1548143 w 4630160"/>
              <a:gd name="connsiteY9" fmla="*/ 1735707 h 3385680"/>
              <a:gd name="connsiteX10" fmla="*/ 2281474 w 4630160"/>
              <a:gd name="connsiteY10" fmla="*/ 1400729 h 3385680"/>
              <a:gd name="connsiteX11" fmla="*/ 3775295 w 4630160"/>
              <a:gd name="connsiteY11" fmla="*/ 2559572 h 3385680"/>
              <a:gd name="connsiteX12" fmla="*/ 4626321 w 4630160"/>
              <a:gd name="connsiteY12" fmla="*/ 2586733 h 3385680"/>
              <a:gd name="connsiteX13" fmla="*/ 4074060 w 4630160"/>
              <a:gd name="connsiteY13" fmla="*/ 1762867 h 3385680"/>
              <a:gd name="connsiteX14" fmla="*/ 3702868 w 4630160"/>
              <a:gd name="connsiteY14" fmla="*/ 1092911 h 3385680"/>
              <a:gd name="connsiteX15" fmla="*/ 4318503 w 4630160"/>
              <a:gd name="connsiteY15" fmla="*/ 893735 h 3385680"/>
              <a:gd name="connsiteX16" fmla="*/ 3404103 w 4630160"/>
              <a:gd name="connsiteY16" fmla="*/ 359580 h 3385680"/>
              <a:gd name="connsiteX0" fmla="*/ 0 w 4630160"/>
              <a:gd name="connsiteY0" fmla="*/ 332420 h 3385680"/>
              <a:gd name="connsiteX1" fmla="*/ 389299 w 4630160"/>
              <a:gd name="connsiteY1" fmla="*/ 33656 h 3385680"/>
              <a:gd name="connsiteX2" fmla="*/ 525101 w 4630160"/>
              <a:gd name="connsiteY2" fmla="*/ 15549 h 3385680"/>
              <a:gd name="connsiteX3" fmla="*/ 932507 w 4630160"/>
              <a:gd name="connsiteY3" fmla="*/ 160404 h 3385680"/>
              <a:gd name="connsiteX4" fmla="*/ 1041149 w 4630160"/>
              <a:gd name="connsiteY4" fmla="*/ 948056 h 3385680"/>
              <a:gd name="connsiteX5" fmla="*/ 253497 w 4630160"/>
              <a:gd name="connsiteY5" fmla="*/ 2378503 h 3385680"/>
              <a:gd name="connsiteX6" fmla="*/ 1412341 w 4630160"/>
              <a:gd name="connsiteY6" fmla="*/ 3374384 h 3385680"/>
              <a:gd name="connsiteX7" fmla="*/ 2227153 w 4630160"/>
              <a:gd name="connsiteY7" fmla="*/ 2876444 h 3385680"/>
              <a:gd name="connsiteX8" fmla="*/ 1729212 w 4630160"/>
              <a:gd name="connsiteY8" fmla="*/ 2260808 h 3385680"/>
              <a:gd name="connsiteX9" fmla="*/ 1548143 w 4630160"/>
              <a:gd name="connsiteY9" fmla="*/ 1735707 h 3385680"/>
              <a:gd name="connsiteX10" fmla="*/ 2281474 w 4630160"/>
              <a:gd name="connsiteY10" fmla="*/ 1400729 h 3385680"/>
              <a:gd name="connsiteX11" fmla="*/ 3775295 w 4630160"/>
              <a:gd name="connsiteY11" fmla="*/ 2559572 h 3385680"/>
              <a:gd name="connsiteX12" fmla="*/ 4626321 w 4630160"/>
              <a:gd name="connsiteY12" fmla="*/ 2586733 h 3385680"/>
              <a:gd name="connsiteX13" fmla="*/ 4074060 w 4630160"/>
              <a:gd name="connsiteY13" fmla="*/ 1762867 h 3385680"/>
              <a:gd name="connsiteX14" fmla="*/ 3702868 w 4630160"/>
              <a:gd name="connsiteY14" fmla="*/ 1092911 h 3385680"/>
              <a:gd name="connsiteX15" fmla="*/ 4318503 w 4630160"/>
              <a:gd name="connsiteY15" fmla="*/ 893735 h 3385680"/>
              <a:gd name="connsiteX16" fmla="*/ 3277355 w 4630160"/>
              <a:gd name="connsiteY16" fmla="*/ 513489 h 3385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630160" h="3385680">
                <a:moveTo>
                  <a:pt x="0" y="332420"/>
                </a:moveTo>
                <a:lnTo>
                  <a:pt x="389299" y="33656"/>
                </a:lnTo>
                <a:cubicBezTo>
                  <a:pt x="475307" y="-10103"/>
                  <a:pt x="434566" y="-5576"/>
                  <a:pt x="525101" y="15549"/>
                </a:cubicBezTo>
                <a:cubicBezTo>
                  <a:pt x="615636" y="36674"/>
                  <a:pt x="846499" y="4986"/>
                  <a:pt x="932507" y="160404"/>
                </a:cubicBezTo>
                <a:cubicBezTo>
                  <a:pt x="1018515" y="315822"/>
                  <a:pt x="1154317" y="578373"/>
                  <a:pt x="1041149" y="948056"/>
                </a:cubicBezTo>
                <a:cubicBezTo>
                  <a:pt x="927981" y="1317739"/>
                  <a:pt x="191632" y="1974115"/>
                  <a:pt x="253497" y="2378503"/>
                </a:cubicBezTo>
                <a:cubicBezTo>
                  <a:pt x="315362" y="2782891"/>
                  <a:pt x="1083398" y="3291394"/>
                  <a:pt x="1412341" y="3374384"/>
                </a:cubicBezTo>
                <a:cubicBezTo>
                  <a:pt x="1741284" y="3457374"/>
                  <a:pt x="2174341" y="3062040"/>
                  <a:pt x="2227153" y="2876444"/>
                </a:cubicBezTo>
                <a:cubicBezTo>
                  <a:pt x="2279965" y="2690848"/>
                  <a:pt x="1842380" y="2450931"/>
                  <a:pt x="1729212" y="2260808"/>
                </a:cubicBezTo>
                <a:cubicBezTo>
                  <a:pt x="1616044" y="2070685"/>
                  <a:pt x="1456099" y="1879053"/>
                  <a:pt x="1548143" y="1735707"/>
                </a:cubicBezTo>
                <a:cubicBezTo>
                  <a:pt x="1640187" y="1592361"/>
                  <a:pt x="1910282" y="1263418"/>
                  <a:pt x="2281474" y="1400729"/>
                </a:cubicBezTo>
                <a:cubicBezTo>
                  <a:pt x="2652666" y="1538040"/>
                  <a:pt x="3384487" y="2361905"/>
                  <a:pt x="3775295" y="2559572"/>
                </a:cubicBezTo>
                <a:cubicBezTo>
                  <a:pt x="4166103" y="2757239"/>
                  <a:pt x="4576527" y="2719517"/>
                  <a:pt x="4626321" y="2586733"/>
                </a:cubicBezTo>
                <a:cubicBezTo>
                  <a:pt x="4676115" y="2453949"/>
                  <a:pt x="4227969" y="2011837"/>
                  <a:pt x="4074060" y="1762867"/>
                </a:cubicBezTo>
                <a:cubicBezTo>
                  <a:pt x="3920151" y="1513897"/>
                  <a:pt x="3662127" y="1237766"/>
                  <a:pt x="3702868" y="1092911"/>
                </a:cubicBezTo>
                <a:cubicBezTo>
                  <a:pt x="3743609" y="948056"/>
                  <a:pt x="4368297" y="1015957"/>
                  <a:pt x="4318503" y="893735"/>
                </a:cubicBezTo>
                <a:cubicBezTo>
                  <a:pt x="4268709" y="771513"/>
                  <a:pt x="3470495" y="623639"/>
                  <a:pt x="3277355" y="513489"/>
                </a:cubicBezTo>
              </a:path>
            </a:pathLst>
          </a:custGeom>
          <a:noFill/>
          <a:ln w="50800">
            <a:solidFill>
              <a:schemeClr val="tx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7" name="Straight Arrow Connector 116">
            <a:extLst>
              <a:ext uri="{FF2B5EF4-FFF2-40B4-BE49-F238E27FC236}">
                <a16:creationId xmlns:a16="http://schemas.microsoft.com/office/drawing/2014/main" id="{5FC6B08D-3849-CD71-D61E-1E569794F929}"/>
              </a:ext>
            </a:extLst>
          </p:cNvPr>
          <p:cNvCxnSpPr>
            <a:cxnSpLocks/>
            <a:stCxn id="115" idx="16"/>
            <a:endCxn id="5" idx="2"/>
          </p:cNvCxnSpPr>
          <p:nvPr/>
        </p:nvCxnSpPr>
        <p:spPr>
          <a:xfrm flipH="1" flipV="1">
            <a:off x="5799698" y="3510477"/>
            <a:ext cx="148429" cy="310080"/>
          </a:xfrm>
          <a:prstGeom prst="straightConnector1">
            <a:avLst/>
          </a:prstGeom>
          <a:ln w="508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2" name="Straight Arrow Connector 121">
            <a:extLst>
              <a:ext uri="{FF2B5EF4-FFF2-40B4-BE49-F238E27FC236}">
                <a16:creationId xmlns:a16="http://schemas.microsoft.com/office/drawing/2014/main" id="{0CA5F1FC-6257-02A2-FDD0-F2398908076D}"/>
              </a:ext>
            </a:extLst>
          </p:cNvPr>
          <p:cNvCxnSpPr>
            <a:cxnSpLocks/>
          </p:cNvCxnSpPr>
          <p:nvPr/>
        </p:nvCxnSpPr>
        <p:spPr>
          <a:xfrm flipH="1">
            <a:off x="9726080" y="2991942"/>
            <a:ext cx="174013" cy="274320"/>
          </a:xfrm>
          <a:prstGeom prst="straightConnector1">
            <a:avLst/>
          </a:prstGeom>
          <a:ln w="508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 name="Freeform: Shape 5">
            <a:extLst>
              <a:ext uri="{FF2B5EF4-FFF2-40B4-BE49-F238E27FC236}">
                <a16:creationId xmlns:a16="http://schemas.microsoft.com/office/drawing/2014/main" id="{0F2BDC2D-FD8B-B20A-99FB-5D4F33D71369}"/>
              </a:ext>
            </a:extLst>
          </p:cNvPr>
          <p:cNvSpPr/>
          <p:nvPr/>
        </p:nvSpPr>
        <p:spPr>
          <a:xfrm>
            <a:off x="7414979" y="1314231"/>
            <a:ext cx="4073896" cy="1761535"/>
          </a:xfrm>
          <a:custGeom>
            <a:avLst/>
            <a:gdLst>
              <a:gd name="connsiteX0" fmla="*/ 0 w 3505421"/>
              <a:gd name="connsiteY0" fmla="*/ 495300 h 1282700"/>
              <a:gd name="connsiteX1" fmla="*/ 50800 w 3505421"/>
              <a:gd name="connsiteY1" fmla="*/ 596900 h 1282700"/>
              <a:gd name="connsiteX2" fmla="*/ 139700 w 3505421"/>
              <a:gd name="connsiteY2" fmla="*/ 711200 h 1282700"/>
              <a:gd name="connsiteX3" fmla="*/ 203200 w 3505421"/>
              <a:gd name="connsiteY3" fmla="*/ 736600 h 1282700"/>
              <a:gd name="connsiteX4" fmla="*/ 330200 w 3505421"/>
              <a:gd name="connsiteY4" fmla="*/ 723900 h 1282700"/>
              <a:gd name="connsiteX5" fmla="*/ 457200 w 3505421"/>
              <a:gd name="connsiteY5" fmla="*/ 673100 h 1282700"/>
              <a:gd name="connsiteX6" fmla="*/ 571500 w 3505421"/>
              <a:gd name="connsiteY6" fmla="*/ 546100 h 1282700"/>
              <a:gd name="connsiteX7" fmla="*/ 609600 w 3505421"/>
              <a:gd name="connsiteY7" fmla="*/ 469900 h 1282700"/>
              <a:gd name="connsiteX8" fmla="*/ 660400 w 3505421"/>
              <a:gd name="connsiteY8" fmla="*/ 393700 h 1282700"/>
              <a:gd name="connsiteX9" fmla="*/ 673100 w 3505421"/>
              <a:gd name="connsiteY9" fmla="*/ 355600 h 1282700"/>
              <a:gd name="connsiteX10" fmla="*/ 812800 w 3505421"/>
              <a:gd name="connsiteY10" fmla="*/ 203200 h 1282700"/>
              <a:gd name="connsiteX11" fmla="*/ 901700 w 3505421"/>
              <a:gd name="connsiteY11" fmla="*/ 127000 h 1282700"/>
              <a:gd name="connsiteX12" fmla="*/ 990600 w 3505421"/>
              <a:gd name="connsiteY12" fmla="*/ 50800 h 1282700"/>
              <a:gd name="connsiteX13" fmla="*/ 1028700 w 3505421"/>
              <a:gd name="connsiteY13" fmla="*/ 38100 h 1282700"/>
              <a:gd name="connsiteX14" fmla="*/ 1130300 w 3505421"/>
              <a:gd name="connsiteY14" fmla="*/ 0 h 1282700"/>
              <a:gd name="connsiteX15" fmla="*/ 1181100 w 3505421"/>
              <a:gd name="connsiteY15" fmla="*/ 12700 h 1282700"/>
              <a:gd name="connsiteX16" fmla="*/ 1244600 w 3505421"/>
              <a:gd name="connsiteY16" fmla="*/ 101600 h 1282700"/>
              <a:gd name="connsiteX17" fmla="*/ 1270000 w 3505421"/>
              <a:gd name="connsiteY17" fmla="*/ 533400 h 1282700"/>
              <a:gd name="connsiteX18" fmla="*/ 1282700 w 3505421"/>
              <a:gd name="connsiteY18" fmla="*/ 596900 h 1282700"/>
              <a:gd name="connsiteX19" fmla="*/ 1308100 w 3505421"/>
              <a:gd name="connsiteY19" fmla="*/ 635000 h 1282700"/>
              <a:gd name="connsiteX20" fmla="*/ 1371600 w 3505421"/>
              <a:gd name="connsiteY20" fmla="*/ 762000 h 1282700"/>
              <a:gd name="connsiteX21" fmla="*/ 1435100 w 3505421"/>
              <a:gd name="connsiteY21" fmla="*/ 749300 h 1282700"/>
              <a:gd name="connsiteX22" fmla="*/ 1549400 w 3505421"/>
              <a:gd name="connsiteY22" fmla="*/ 685800 h 1282700"/>
              <a:gd name="connsiteX23" fmla="*/ 1600200 w 3505421"/>
              <a:gd name="connsiteY23" fmla="*/ 647700 h 1282700"/>
              <a:gd name="connsiteX24" fmla="*/ 1701800 w 3505421"/>
              <a:gd name="connsiteY24" fmla="*/ 622300 h 1282700"/>
              <a:gd name="connsiteX25" fmla="*/ 1790700 w 3505421"/>
              <a:gd name="connsiteY25" fmla="*/ 596900 h 1282700"/>
              <a:gd name="connsiteX26" fmla="*/ 1828800 w 3505421"/>
              <a:gd name="connsiteY26" fmla="*/ 571500 h 1282700"/>
              <a:gd name="connsiteX27" fmla="*/ 2032000 w 3505421"/>
              <a:gd name="connsiteY27" fmla="*/ 342900 h 1282700"/>
              <a:gd name="connsiteX28" fmla="*/ 2082800 w 3505421"/>
              <a:gd name="connsiteY28" fmla="*/ 279400 h 1282700"/>
              <a:gd name="connsiteX29" fmla="*/ 2171700 w 3505421"/>
              <a:gd name="connsiteY29" fmla="*/ 215900 h 1282700"/>
              <a:gd name="connsiteX30" fmla="*/ 2286000 w 3505421"/>
              <a:gd name="connsiteY30" fmla="*/ 165100 h 1282700"/>
              <a:gd name="connsiteX31" fmla="*/ 2413000 w 3505421"/>
              <a:gd name="connsiteY31" fmla="*/ 114300 h 1282700"/>
              <a:gd name="connsiteX32" fmla="*/ 2832100 w 3505421"/>
              <a:gd name="connsiteY32" fmla="*/ 127000 h 1282700"/>
              <a:gd name="connsiteX33" fmla="*/ 2933700 w 3505421"/>
              <a:gd name="connsiteY33" fmla="*/ 139700 h 1282700"/>
              <a:gd name="connsiteX34" fmla="*/ 3225800 w 3505421"/>
              <a:gd name="connsiteY34" fmla="*/ 215900 h 1282700"/>
              <a:gd name="connsiteX35" fmla="*/ 3276600 w 3505421"/>
              <a:gd name="connsiteY35" fmla="*/ 254000 h 1282700"/>
              <a:gd name="connsiteX36" fmla="*/ 3441700 w 3505421"/>
              <a:gd name="connsiteY36" fmla="*/ 368300 h 1282700"/>
              <a:gd name="connsiteX37" fmla="*/ 3479800 w 3505421"/>
              <a:gd name="connsiteY37" fmla="*/ 444500 h 1282700"/>
              <a:gd name="connsiteX38" fmla="*/ 3492500 w 3505421"/>
              <a:gd name="connsiteY38" fmla="*/ 520700 h 1282700"/>
              <a:gd name="connsiteX39" fmla="*/ 3505200 w 3505421"/>
              <a:gd name="connsiteY39" fmla="*/ 571500 h 1282700"/>
              <a:gd name="connsiteX40" fmla="*/ 3467100 w 3505421"/>
              <a:gd name="connsiteY40" fmla="*/ 749300 h 1282700"/>
              <a:gd name="connsiteX41" fmla="*/ 3390900 w 3505421"/>
              <a:gd name="connsiteY41" fmla="*/ 800100 h 1282700"/>
              <a:gd name="connsiteX42" fmla="*/ 3263900 w 3505421"/>
              <a:gd name="connsiteY42" fmla="*/ 838200 h 1282700"/>
              <a:gd name="connsiteX43" fmla="*/ 2997200 w 3505421"/>
              <a:gd name="connsiteY43" fmla="*/ 927100 h 1282700"/>
              <a:gd name="connsiteX44" fmla="*/ 2882900 w 3505421"/>
              <a:gd name="connsiteY44" fmla="*/ 965200 h 1282700"/>
              <a:gd name="connsiteX45" fmla="*/ 2603500 w 3505421"/>
              <a:gd name="connsiteY45" fmla="*/ 952500 h 1282700"/>
              <a:gd name="connsiteX46" fmla="*/ 2540000 w 3505421"/>
              <a:gd name="connsiteY46" fmla="*/ 939800 h 1282700"/>
              <a:gd name="connsiteX47" fmla="*/ 2463800 w 3505421"/>
              <a:gd name="connsiteY47" fmla="*/ 927100 h 1282700"/>
              <a:gd name="connsiteX48" fmla="*/ 2362200 w 3505421"/>
              <a:gd name="connsiteY48" fmla="*/ 939800 h 1282700"/>
              <a:gd name="connsiteX49" fmla="*/ 2324100 w 3505421"/>
              <a:gd name="connsiteY49" fmla="*/ 965200 h 1282700"/>
              <a:gd name="connsiteX50" fmla="*/ 2286000 w 3505421"/>
              <a:gd name="connsiteY50" fmla="*/ 977900 h 1282700"/>
              <a:gd name="connsiteX51" fmla="*/ 2247900 w 3505421"/>
              <a:gd name="connsiteY51" fmla="*/ 1016000 h 1282700"/>
              <a:gd name="connsiteX52" fmla="*/ 2171700 w 3505421"/>
              <a:gd name="connsiteY52" fmla="*/ 1168400 h 1282700"/>
              <a:gd name="connsiteX53" fmla="*/ 2146300 w 3505421"/>
              <a:gd name="connsiteY53" fmla="*/ 128270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505421" h="1282700">
                <a:moveTo>
                  <a:pt x="0" y="495300"/>
                </a:moveTo>
                <a:cubicBezTo>
                  <a:pt x="21156" y="601079"/>
                  <a:pt x="-6668" y="523012"/>
                  <a:pt x="50800" y="596900"/>
                </a:cubicBezTo>
                <a:cubicBezTo>
                  <a:pt x="73692" y="626332"/>
                  <a:pt x="102295" y="687822"/>
                  <a:pt x="139700" y="711200"/>
                </a:cubicBezTo>
                <a:cubicBezTo>
                  <a:pt x="159032" y="723282"/>
                  <a:pt x="182033" y="728133"/>
                  <a:pt x="203200" y="736600"/>
                </a:cubicBezTo>
                <a:cubicBezTo>
                  <a:pt x="245533" y="732367"/>
                  <a:pt x="288083" y="729917"/>
                  <a:pt x="330200" y="723900"/>
                </a:cubicBezTo>
                <a:cubicBezTo>
                  <a:pt x="372241" y="717894"/>
                  <a:pt x="424463" y="696909"/>
                  <a:pt x="457200" y="673100"/>
                </a:cubicBezTo>
                <a:cubicBezTo>
                  <a:pt x="496737" y="644346"/>
                  <a:pt x="541057" y="584154"/>
                  <a:pt x="571500" y="546100"/>
                </a:cubicBezTo>
                <a:cubicBezTo>
                  <a:pt x="603422" y="450335"/>
                  <a:pt x="560361" y="568377"/>
                  <a:pt x="609600" y="469900"/>
                </a:cubicBezTo>
                <a:cubicBezTo>
                  <a:pt x="646359" y="396382"/>
                  <a:pt x="588175" y="465925"/>
                  <a:pt x="660400" y="393700"/>
                </a:cubicBezTo>
                <a:cubicBezTo>
                  <a:pt x="664633" y="381000"/>
                  <a:pt x="666458" y="367223"/>
                  <a:pt x="673100" y="355600"/>
                </a:cubicBezTo>
                <a:cubicBezTo>
                  <a:pt x="731574" y="253271"/>
                  <a:pt x="715156" y="349666"/>
                  <a:pt x="812800" y="203200"/>
                </a:cubicBezTo>
                <a:cubicBezTo>
                  <a:pt x="861364" y="130354"/>
                  <a:pt x="809794" y="195930"/>
                  <a:pt x="901700" y="127000"/>
                </a:cubicBezTo>
                <a:cubicBezTo>
                  <a:pt x="973764" y="72952"/>
                  <a:pt x="903044" y="100832"/>
                  <a:pt x="990600" y="50800"/>
                </a:cubicBezTo>
                <a:cubicBezTo>
                  <a:pt x="1002223" y="44158"/>
                  <a:pt x="1016165" y="42800"/>
                  <a:pt x="1028700" y="38100"/>
                </a:cubicBezTo>
                <a:cubicBezTo>
                  <a:pt x="1150187" y="-7458"/>
                  <a:pt x="1043820" y="28827"/>
                  <a:pt x="1130300" y="0"/>
                </a:cubicBezTo>
                <a:cubicBezTo>
                  <a:pt x="1147233" y="4233"/>
                  <a:pt x="1165945" y="4040"/>
                  <a:pt x="1181100" y="12700"/>
                </a:cubicBezTo>
                <a:cubicBezTo>
                  <a:pt x="1217141" y="33295"/>
                  <a:pt x="1227449" y="67299"/>
                  <a:pt x="1244600" y="101600"/>
                </a:cubicBezTo>
                <a:cubicBezTo>
                  <a:pt x="1252067" y="295748"/>
                  <a:pt x="1245666" y="375227"/>
                  <a:pt x="1270000" y="533400"/>
                </a:cubicBezTo>
                <a:cubicBezTo>
                  <a:pt x="1273282" y="554735"/>
                  <a:pt x="1275121" y="576689"/>
                  <a:pt x="1282700" y="596900"/>
                </a:cubicBezTo>
                <a:cubicBezTo>
                  <a:pt x="1288059" y="611192"/>
                  <a:pt x="1301901" y="621052"/>
                  <a:pt x="1308100" y="635000"/>
                </a:cubicBezTo>
                <a:cubicBezTo>
                  <a:pt x="1366452" y="766292"/>
                  <a:pt x="1296677" y="662102"/>
                  <a:pt x="1371600" y="762000"/>
                </a:cubicBezTo>
                <a:cubicBezTo>
                  <a:pt x="1392767" y="757767"/>
                  <a:pt x="1415793" y="758953"/>
                  <a:pt x="1435100" y="749300"/>
                </a:cubicBezTo>
                <a:cubicBezTo>
                  <a:pt x="1604785" y="664457"/>
                  <a:pt x="1412704" y="719974"/>
                  <a:pt x="1549400" y="685800"/>
                </a:cubicBezTo>
                <a:cubicBezTo>
                  <a:pt x="1566333" y="673100"/>
                  <a:pt x="1580662" y="655841"/>
                  <a:pt x="1600200" y="647700"/>
                </a:cubicBezTo>
                <a:cubicBezTo>
                  <a:pt x="1632424" y="634273"/>
                  <a:pt x="1668070" y="631295"/>
                  <a:pt x="1701800" y="622300"/>
                </a:cubicBezTo>
                <a:cubicBezTo>
                  <a:pt x="1731579" y="614359"/>
                  <a:pt x="1761067" y="605367"/>
                  <a:pt x="1790700" y="596900"/>
                </a:cubicBezTo>
                <a:cubicBezTo>
                  <a:pt x="1803400" y="588433"/>
                  <a:pt x="1817455" y="581711"/>
                  <a:pt x="1828800" y="571500"/>
                </a:cubicBezTo>
                <a:cubicBezTo>
                  <a:pt x="1917971" y="491246"/>
                  <a:pt x="1951855" y="441540"/>
                  <a:pt x="2032000" y="342900"/>
                </a:cubicBezTo>
                <a:cubicBezTo>
                  <a:pt x="2049093" y="321862"/>
                  <a:pt x="2061115" y="295664"/>
                  <a:pt x="2082800" y="279400"/>
                </a:cubicBezTo>
                <a:cubicBezTo>
                  <a:pt x="2094305" y="270771"/>
                  <a:pt x="2153129" y="225185"/>
                  <a:pt x="2171700" y="215900"/>
                </a:cubicBezTo>
                <a:cubicBezTo>
                  <a:pt x="2208992" y="197254"/>
                  <a:pt x="2248708" y="183746"/>
                  <a:pt x="2286000" y="165100"/>
                </a:cubicBezTo>
                <a:cubicBezTo>
                  <a:pt x="2395346" y="110427"/>
                  <a:pt x="2301390" y="136622"/>
                  <a:pt x="2413000" y="114300"/>
                </a:cubicBezTo>
                <a:lnTo>
                  <a:pt x="2832100" y="127000"/>
                </a:lnTo>
                <a:cubicBezTo>
                  <a:pt x="2866190" y="128663"/>
                  <a:pt x="2900233" y="133007"/>
                  <a:pt x="2933700" y="139700"/>
                </a:cubicBezTo>
                <a:cubicBezTo>
                  <a:pt x="3111613" y="175283"/>
                  <a:pt x="3102657" y="174852"/>
                  <a:pt x="3225800" y="215900"/>
                </a:cubicBezTo>
                <a:cubicBezTo>
                  <a:pt x="3242733" y="228600"/>
                  <a:pt x="3258795" y="242554"/>
                  <a:pt x="3276600" y="254000"/>
                </a:cubicBezTo>
                <a:cubicBezTo>
                  <a:pt x="3309056" y="274865"/>
                  <a:pt x="3408689" y="318784"/>
                  <a:pt x="3441700" y="368300"/>
                </a:cubicBezTo>
                <a:cubicBezTo>
                  <a:pt x="3457452" y="391929"/>
                  <a:pt x="3467100" y="419100"/>
                  <a:pt x="3479800" y="444500"/>
                </a:cubicBezTo>
                <a:cubicBezTo>
                  <a:pt x="3484033" y="469900"/>
                  <a:pt x="3487450" y="495450"/>
                  <a:pt x="3492500" y="520700"/>
                </a:cubicBezTo>
                <a:cubicBezTo>
                  <a:pt x="3495923" y="537816"/>
                  <a:pt x="3507128" y="554152"/>
                  <a:pt x="3505200" y="571500"/>
                </a:cubicBezTo>
                <a:cubicBezTo>
                  <a:pt x="3498507" y="631741"/>
                  <a:pt x="3487273" y="692143"/>
                  <a:pt x="3467100" y="749300"/>
                </a:cubicBezTo>
                <a:cubicBezTo>
                  <a:pt x="3452867" y="789626"/>
                  <a:pt x="3421194" y="787117"/>
                  <a:pt x="3390900" y="800100"/>
                </a:cubicBezTo>
                <a:cubicBezTo>
                  <a:pt x="3296932" y="840372"/>
                  <a:pt x="3386162" y="817823"/>
                  <a:pt x="3263900" y="838200"/>
                </a:cubicBezTo>
                <a:cubicBezTo>
                  <a:pt x="3141835" y="899233"/>
                  <a:pt x="3247785" y="849997"/>
                  <a:pt x="2997200" y="927100"/>
                </a:cubicBezTo>
                <a:cubicBezTo>
                  <a:pt x="2958815" y="938911"/>
                  <a:pt x="2882900" y="965200"/>
                  <a:pt x="2882900" y="965200"/>
                </a:cubicBezTo>
                <a:cubicBezTo>
                  <a:pt x="2789767" y="960967"/>
                  <a:pt x="2696475" y="959387"/>
                  <a:pt x="2603500" y="952500"/>
                </a:cubicBezTo>
                <a:cubicBezTo>
                  <a:pt x="2581973" y="950905"/>
                  <a:pt x="2561238" y="943661"/>
                  <a:pt x="2540000" y="939800"/>
                </a:cubicBezTo>
                <a:cubicBezTo>
                  <a:pt x="2514665" y="935194"/>
                  <a:pt x="2489200" y="931333"/>
                  <a:pt x="2463800" y="927100"/>
                </a:cubicBezTo>
                <a:cubicBezTo>
                  <a:pt x="2429933" y="931333"/>
                  <a:pt x="2395128" y="930820"/>
                  <a:pt x="2362200" y="939800"/>
                </a:cubicBezTo>
                <a:cubicBezTo>
                  <a:pt x="2347474" y="943816"/>
                  <a:pt x="2337752" y="958374"/>
                  <a:pt x="2324100" y="965200"/>
                </a:cubicBezTo>
                <a:cubicBezTo>
                  <a:pt x="2312126" y="971187"/>
                  <a:pt x="2298700" y="973667"/>
                  <a:pt x="2286000" y="977900"/>
                </a:cubicBezTo>
                <a:cubicBezTo>
                  <a:pt x="2273300" y="990600"/>
                  <a:pt x="2258927" y="1001823"/>
                  <a:pt x="2247900" y="1016000"/>
                </a:cubicBezTo>
                <a:cubicBezTo>
                  <a:pt x="2202156" y="1074813"/>
                  <a:pt x="2189293" y="1098027"/>
                  <a:pt x="2171700" y="1168400"/>
                </a:cubicBezTo>
                <a:cubicBezTo>
                  <a:pt x="2145273" y="1274107"/>
                  <a:pt x="2146300" y="1235091"/>
                  <a:pt x="2146300" y="1282700"/>
                </a:cubicBezTo>
              </a:path>
            </a:pathLst>
          </a:custGeom>
          <a:noFill/>
          <a:ln w="50800">
            <a:solidFill>
              <a:schemeClr val="tx1"/>
            </a:solidFill>
            <a:prstDash val="dash"/>
            <a:extLst>
              <a:ext uri="{C807C97D-BFC1-408E-A445-0C87EB9F89A2}">
                <ask:lineSketchStyleProps xmlns:ask="http://schemas.microsoft.com/office/drawing/2018/sketchyshapes" sd="1219033472">
                  <a:custGeom>
                    <a:avLst/>
                    <a:gdLst>
                      <a:gd name="connsiteX0" fmla="*/ 0 w 3658252"/>
                      <a:gd name="connsiteY0" fmla="*/ 590595 h 1529490"/>
                      <a:gd name="connsiteX1" fmla="*/ 53014 w 3658252"/>
                      <a:gd name="connsiteY1" fmla="*/ 711742 h 1529490"/>
                      <a:gd name="connsiteX2" fmla="*/ 145790 w 3658252"/>
                      <a:gd name="connsiteY2" fmla="*/ 848034 h 1529490"/>
                      <a:gd name="connsiteX3" fmla="*/ 212059 w 3658252"/>
                      <a:gd name="connsiteY3" fmla="*/ 878320 h 1529490"/>
                      <a:gd name="connsiteX4" fmla="*/ 344596 w 3658252"/>
                      <a:gd name="connsiteY4" fmla="*/ 863177 h 1529490"/>
                      <a:gd name="connsiteX5" fmla="*/ 477133 w 3658252"/>
                      <a:gd name="connsiteY5" fmla="*/ 802603 h 1529490"/>
                      <a:gd name="connsiteX6" fmla="*/ 596416 w 3658252"/>
                      <a:gd name="connsiteY6" fmla="*/ 651169 h 1529490"/>
                      <a:gd name="connsiteX7" fmla="*/ 636177 w 3658252"/>
                      <a:gd name="connsiteY7" fmla="*/ 560308 h 1529490"/>
                      <a:gd name="connsiteX8" fmla="*/ 689192 w 3658252"/>
                      <a:gd name="connsiteY8" fmla="*/ 469447 h 1529490"/>
                      <a:gd name="connsiteX9" fmla="*/ 702446 w 3658252"/>
                      <a:gd name="connsiteY9" fmla="*/ 424017 h 1529490"/>
                      <a:gd name="connsiteX10" fmla="*/ 848236 w 3658252"/>
                      <a:gd name="connsiteY10" fmla="*/ 242295 h 1529490"/>
                      <a:gd name="connsiteX11" fmla="*/ 941012 w 3658252"/>
                      <a:gd name="connsiteY11" fmla="*/ 151434 h 1529490"/>
                      <a:gd name="connsiteX12" fmla="*/ 1033788 w 3658252"/>
                      <a:gd name="connsiteY12" fmla="*/ 60573 h 1529490"/>
                      <a:gd name="connsiteX13" fmla="*/ 1073549 w 3658252"/>
                      <a:gd name="connsiteY13" fmla="*/ 45430 h 1529490"/>
                      <a:gd name="connsiteX14" fmla="*/ 1179579 w 3658252"/>
                      <a:gd name="connsiteY14" fmla="*/ 0 h 1529490"/>
                      <a:gd name="connsiteX15" fmla="*/ 1232594 w 3658252"/>
                      <a:gd name="connsiteY15" fmla="*/ 15143 h 1529490"/>
                      <a:gd name="connsiteX16" fmla="*/ 1298862 w 3658252"/>
                      <a:gd name="connsiteY16" fmla="*/ 121147 h 1529490"/>
                      <a:gd name="connsiteX17" fmla="*/ 1325370 w 3658252"/>
                      <a:gd name="connsiteY17" fmla="*/ 636025 h 1529490"/>
                      <a:gd name="connsiteX18" fmla="*/ 1338623 w 3658252"/>
                      <a:gd name="connsiteY18" fmla="*/ 711742 h 1529490"/>
                      <a:gd name="connsiteX19" fmla="*/ 1365131 w 3658252"/>
                      <a:gd name="connsiteY19" fmla="*/ 757173 h 1529490"/>
                      <a:gd name="connsiteX20" fmla="*/ 1431399 w 3658252"/>
                      <a:gd name="connsiteY20" fmla="*/ 908607 h 1529490"/>
                      <a:gd name="connsiteX21" fmla="*/ 1497668 w 3658252"/>
                      <a:gd name="connsiteY21" fmla="*/ 893464 h 1529490"/>
                      <a:gd name="connsiteX22" fmla="*/ 1616951 w 3658252"/>
                      <a:gd name="connsiteY22" fmla="*/ 817747 h 1529490"/>
                      <a:gd name="connsiteX23" fmla="*/ 1669966 w 3658252"/>
                      <a:gd name="connsiteY23" fmla="*/ 772316 h 1529490"/>
                      <a:gd name="connsiteX24" fmla="*/ 1775995 w 3658252"/>
                      <a:gd name="connsiteY24" fmla="*/ 742029 h 1529490"/>
                      <a:gd name="connsiteX25" fmla="*/ 1868771 w 3658252"/>
                      <a:gd name="connsiteY25" fmla="*/ 711742 h 1529490"/>
                      <a:gd name="connsiteX26" fmla="*/ 1908532 w 3658252"/>
                      <a:gd name="connsiteY26" fmla="*/ 681455 h 1529490"/>
                      <a:gd name="connsiteX27" fmla="*/ 2120592 w 3658252"/>
                      <a:gd name="connsiteY27" fmla="*/ 408873 h 1529490"/>
                      <a:gd name="connsiteX28" fmla="*/ 2173606 w 3658252"/>
                      <a:gd name="connsiteY28" fmla="*/ 333156 h 1529490"/>
                      <a:gd name="connsiteX29" fmla="*/ 2266382 w 3658252"/>
                      <a:gd name="connsiteY29" fmla="*/ 257438 h 1529490"/>
                      <a:gd name="connsiteX30" fmla="*/ 2385666 w 3658252"/>
                      <a:gd name="connsiteY30" fmla="*/ 196865 h 1529490"/>
                      <a:gd name="connsiteX31" fmla="*/ 2518203 w 3658252"/>
                      <a:gd name="connsiteY31" fmla="*/ 136291 h 1529490"/>
                      <a:gd name="connsiteX32" fmla="*/ 2955575 w 3658252"/>
                      <a:gd name="connsiteY32" fmla="*/ 151434 h 1529490"/>
                      <a:gd name="connsiteX33" fmla="*/ 3061604 w 3658252"/>
                      <a:gd name="connsiteY33" fmla="*/ 166578 h 1529490"/>
                      <a:gd name="connsiteX34" fmla="*/ 3366439 w 3658252"/>
                      <a:gd name="connsiteY34" fmla="*/ 257438 h 1529490"/>
                      <a:gd name="connsiteX35" fmla="*/ 3419454 w 3658252"/>
                      <a:gd name="connsiteY35" fmla="*/ 302869 h 1529490"/>
                      <a:gd name="connsiteX36" fmla="*/ 3591752 w 3658252"/>
                      <a:gd name="connsiteY36" fmla="*/ 439160 h 1529490"/>
                      <a:gd name="connsiteX37" fmla="*/ 3631513 w 3658252"/>
                      <a:gd name="connsiteY37" fmla="*/ 530021 h 1529490"/>
                      <a:gd name="connsiteX38" fmla="*/ 3644767 w 3658252"/>
                      <a:gd name="connsiteY38" fmla="*/ 620882 h 1529490"/>
                      <a:gd name="connsiteX39" fmla="*/ 3658021 w 3658252"/>
                      <a:gd name="connsiteY39" fmla="*/ 681455 h 1529490"/>
                      <a:gd name="connsiteX40" fmla="*/ 3618260 w 3658252"/>
                      <a:gd name="connsiteY40" fmla="*/ 893464 h 1529490"/>
                      <a:gd name="connsiteX41" fmla="*/ 3538738 w 3658252"/>
                      <a:gd name="connsiteY41" fmla="*/ 954038 h 1529490"/>
                      <a:gd name="connsiteX42" fmla="*/ 3406201 w 3658252"/>
                      <a:gd name="connsiteY42" fmla="*/ 999468 h 1529490"/>
                      <a:gd name="connsiteX43" fmla="*/ 3127873 w 3658252"/>
                      <a:gd name="connsiteY43" fmla="*/ 1105472 h 1529490"/>
                      <a:gd name="connsiteX44" fmla="*/ 3008590 w 3658252"/>
                      <a:gd name="connsiteY44" fmla="*/ 1150903 h 1529490"/>
                      <a:gd name="connsiteX45" fmla="*/ 2717008 w 3658252"/>
                      <a:gd name="connsiteY45" fmla="*/ 1135759 h 1529490"/>
                      <a:gd name="connsiteX46" fmla="*/ 2650740 w 3658252"/>
                      <a:gd name="connsiteY46" fmla="*/ 1120616 h 1529490"/>
                      <a:gd name="connsiteX47" fmla="*/ 2571217 w 3658252"/>
                      <a:gd name="connsiteY47" fmla="*/ 1105472 h 1529490"/>
                      <a:gd name="connsiteX48" fmla="*/ 2465188 w 3658252"/>
                      <a:gd name="connsiteY48" fmla="*/ 1120616 h 1529490"/>
                      <a:gd name="connsiteX49" fmla="*/ 2425427 w 3658252"/>
                      <a:gd name="connsiteY49" fmla="*/ 1150903 h 1529490"/>
                      <a:gd name="connsiteX50" fmla="*/ 2385666 w 3658252"/>
                      <a:gd name="connsiteY50" fmla="*/ 1166046 h 1529490"/>
                      <a:gd name="connsiteX51" fmla="*/ 2345905 w 3658252"/>
                      <a:gd name="connsiteY51" fmla="*/ 1211477 h 1529490"/>
                      <a:gd name="connsiteX52" fmla="*/ 2266382 w 3658252"/>
                      <a:gd name="connsiteY52" fmla="*/ 1393198 h 1529490"/>
                      <a:gd name="connsiteX53" fmla="*/ 2239875 w 3658252"/>
                      <a:gd name="connsiteY53" fmla="*/ 1529490 h 1529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658252" h="1529490" extrusionOk="0">
                        <a:moveTo>
                          <a:pt x="0" y="590595"/>
                        </a:moveTo>
                        <a:cubicBezTo>
                          <a:pt x="6521" y="707129"/>
                          <a:pt x="-29540" y="632113"/>
                          <a:pt x="53014" y="711742"/>
                        </a:cubicBezTo>
                        <a:cubicBezTo>
                          <a:pt x="81135" y="747728"/>
                          <a:pt x="99789" y="820379"/>
                          <a:pt x="145790" y="848034"/>
                        </a:cubicBezTo>
                        <a:cubicBezTo>
                          <a:pt x="161837" y="866471"/>
                          <a:pt x="189392" y="871416"/>
                          <a:pt x="212059" y="878320"/>
                        </a:cubicBezTo>
                        <a:cubicBezTo>
                          <a:pt x="250692" y="870239"/>
                          <a:pt x="304132" y="872019"/>
                          <a:pt x="344596" y="863177"/>
                        </a:cubicBezTo>
                        <a:cubicBezTo>
                          <a:pt x="391071" y="856324"/>
                          <a:pt x="447266" y="822147"/>
                          <a:pt x="477133" y="802603"/>
                        </a:cubicBezTo>
                        <a:cubicBezTo>
                          <a:pt x="505930" y="766409"/>
                          <a:pt x="555087" y="705544"/>
                          <a:pt x="596416" y="651169"/>
                        </a:cubicBezTo>
                        <a:cubicBezTo>
                          <a:pt x="628988" y="529900"/>
                          <a:pt x="572392" y="694963"/>
                          <a:pt x="636177" y="560308"/>
                        </a:cubicBezTo>
                        <a:cubicBezTo>
                          <a:pt x="683724" y="477787"/>
                          <a:pt x="619810" y="557009"/>
                          <a:pt x="689192" y="469447"/>
                        </a:cubicBezTo>
                        <a:cubicBezTo>
                          <a:pt x="692427" y="454112"/>
                          <a:pt x="698355" y="440199"/>
                          <a:pt x="702446" y="424017"/>
                        </a:cubicBezTo>
                        <a:cubicBezTo>
                          <a:pt x="777073" y="322251"/>
                          <a:pt x="748431" y="438646"/>
                          <a:pt x="848236" y="242295"/>
                        </a:cubicBezTo>
                        <a:cubicBezTo>
                          <a:pt x="900893" y="158475"/>
                          <a:pt x="852491" y="242681"/>
                          <a:pt x="941012" y="151434"/>
                        </a:cubicBezTo>
                        <a:cubicBezTo>
                          <a:pt x="1018399" y="85077"/>
                          <a:pt x="944652" y="109708"/>
                          <a:pt x="1033788" y="60573"/>
                        </a:cubicBezTo>
                        <a:cubicBezTo>
                          <a:pt x="1043330" y="53078"/>
                          <a:pt x="1059838" y="50599"/>
                          <a:pt x="1073549" y="45430"/>
                        </a:cubicBezTo>
                        <a:cubicBezTo>
                          <a:pt x="1182830" y="-10135"/>
                          <a:pt x="1084932" y="25412"/>
                          <a:pt x="1179579" y="0"/>
                        </a:cubicBezTo>
                        <a:cubicBezTo>
                          <a:pt x="1197304" y="4322"/>
                          <a:pt x="1212763" y="7161"/>
                          <a:pt x="1232594" y="15143"/>
                        </a:cubicBezTo>
                        <a:cubicBezTo>
                          <a:pt x="1269248" y="41413"/>
                          <a:pt x="1285791" y="83835"/>
                          <a:pt x="1298862" y="121147"/>
                        </a:cubicBezTo>
                        <a:cubicBezTo>
                          <a:pt x="1305684" y="375721"/>
                          <a:pt x="1307193" y="443138"/>
                          <a:pt x="1325370" y="636025"/>
                        </a:cubicBezTo>
                        <a:cubicBezTo>
                          <a:pt x="1327498" y="663524"/>
                          <a:pt x="1329103" y="687729"/>
                          <a:pt x="1338623" y="711742"/>
                        </a:cubicBezTo>
                        <a:cubicBezTo>
                          <a:pt x="1345489" y="731305"/>
                          <a:pt x="1358107" y="740833"/>
                          <a:pt x="1365131" y="757173"/>
                        </a:cubicBezTo>
                        <a:cubicBezTo>
                          <a:pt x="1428926" y="897147"/>
                          <a:pt x="1331464" y="788258"/>
                          <a:pt x="1431399" y="908607"/>
                        </a:cubicBezTo>
                        <a:cubicBezTo>
                          <a:pt x="1457079" y="906651"/>
                          <a:pt x="1476580" y="907810"/>
                          <a:pt x="1497668" y="893464"/>
                        </a:cubicBezTo>
                        <a:cubicBezTo>
                          <a:pt x="1671301" y="799223"/>
                          <a:pt x="1452832" y="830018"/>
                          <a:pt x="1616951" y="817747"/>
                        </a:cubicBezTo>
                        <a:cubicBezTo>
                          <a:pt x="1639335" y="804080"/>
                          <a:pt x="1649334" y="777005"/>
                          <a:pt x="1669966" y="772316"/>
                        </a:cubicBezTo>
                        <a:cubicBezTo>
                          <a:pt x="1706003" y="757823"/>
                          <a:pt x="1736769" y="753638"/>
                          <a:pt x="1775995" y="742029"/>
                        </a:cubicBezTo>
                        <a:cubicBezTo>
                          <a:pt x="1806711" y="733689"/>
                          <a:pt x="1836950" y="719016"/>
                          <a:pt x="1868771" y="711742"/>
                        </a:cubicBezTo>
                        <a:cubicBezTo>
                          <a:pt x="1882382" y="701378"/>
                          <a:pt x="1897072" y="692973"/>
                          <a:pt x="1908532" y="681455"/>
                        </a:cubicBezTo>
                        <a:cubicBezTo>
                          <a:pt x="1993497" y="582658"/>
                          <a:pt x="2040684" y="522822"/>
                          <a:pt x="2120592" y="408873"/>
                        </a:cubicBezTo>
                        <a:cubicBezTo>
                          <a:pt x="2136437" y="384905"/>
                          <a:pt x="2153189" y="358544"/>
                          <a:pt x="2173606" y="333156"/>
                        </a:cubicBezTo>
                        <a:cubicBezTo>
                          <a:pt x="2190215" y="321954"/>
                          <a:pt x="2246361" y="270910"/>
                          <a:pt x="2266382" y="257438"/>
                        </a:cubicBezTo>
                        <a:cubicBezTo>
                          <a:pt x="2313484" y="237552"/>
                          <a:pt x="2344371" y="211347"/>
                          <a:pt x="2385666" y="196865"/>
                        </a:cubicBezTo>
                        <a:cubicBezTo>
                          <a:pt x="2521440" y="132362"/>
                          <a:pt x="2414678" y="176327"/>
                          <a:pt x="2518203" y="136291"/>
                        </a:cubicBezTo>
                        <a:cubicBezTo>
                          <a:pt x="2639061" y="152890"/>
                          <a:pt x="2811929" y="140382"/>
                          <a:pt x="2955575" y="151434"/>
                        </a:cubicBezTo>
                        <a:cubicBezTo>
                          <a:pt x="2987376" y="153870"/>
                          <a:pt x="3029948" y="162032"/>
                          <a:pt x="3061604" y="166578"/>
                        </a:cubicBezTo>
                        <a:cubicBezTo>
                          <a:pt x="3246928" y="210880"/>
                          <a:pt x="3238740" y="210580"/>
                          <a:pt x="3366439" y="257438"/>
                        </a:cubicBezTo>
                        <a:cubicBezTo>
                          <a:pt x="3386673" y="273774"/>
                          <a:pt x="3403145" y="291442"/>
                          <a:pt x="3419454" y="302869"/>
                        </a:cubicBezTo>
                        <a:cubicBezTo>
                          <a:pt x="3455746" y="336249"/>
                          <a:pt x="3562270" y="382209"/>
                          <a:pt x="3591752" y="439160"/>
                        </a:cubicBezTo>
                        <a:cubicBezTo>
                          <a:pt x="3601374" y="468594"/>
                          <a:pt x="3617368" y="503003"/>
                          <a:pt x="3631513" y="530021"/>
                        </a:cubicBezTo>
                        <a:cubicBezTo>
                          <a:pt x="3639585" y="554154"/>
                          <a:pt x="3635633" y="596172"/>
                          <a:pt x="3644767" y="620882"/>
                        </a:cubicBezTo>
                        <a:cubicBezTo>
                          <a:pt x="3648356" y="642056"/>
                          <a:pt x="3662682" y="658393"/>
                          <a:pt x="3658021" y="681455"/>
                        </a:cubicBezTo>
                        <a:cubicBezTo>
                          <a:pt x="3648627" y="760807"/>
                          <a:pt x="3655955" y="831019"/>
                          <a:pt x="3618260" y="893464"/>
                        </a:cubicBezTo>
                        <a:cubicBezTo>
                          <a:pt x="3601180" y="937132"/>
                          <a:pt x="3576250" y="937434"/>
                          <a:pt x="3538738" y="954038"/>
                        </a:cubicBezTo>
                        <a:cubicBezTo>
                          <a:pt x="3446645" y="981083"/>
                          <a:pt x="3521950" y="954121"/>
                          <a:pt x="3406201" y="999468"/>
                        </a:cubicBezTo>
                        <a:cubicBezTo>
                          <a:pt x="3280350" y="1058600"/>
                          <a:pt x="3398894" y="1033830"/>
                          <a:pt x="3127873" y="1105472"/>
                        </a:cubicBezTo>
                        <a:cubicBezTo>
                          <a:pt x="3087814" y="1119556"/>
                          <a:pt x="3008589" y="1150903"/>
                          <a:pt x="3008590" y="1150903"/>
                        </a:cubicBezTo>
                        <a:cubicBezTo>
                          <a:pt x="2910054" y="1149909"/>
                          <a:pt x="2822387" y="1158682"/>
                          <a:pt x="2717008" y="1135759"/>
                        </a:cubicBezTo>
                        <a:cubicBezTo>
                          <a:pt x="2697131" y="1136323"/>
                          <a:pt x="2674614" y="1123814"/>
                          <a:pt x="2650740" y="1120616"/>
                        </a:cubicBezTo>
                        <a:cubicBezTo>
                          <a:pt x="2624378" y="1112842"/>
                          <a:pt x="2597259" y="1109657"/>
                          <a:pt x="2571217" y="1105472"/>
                        </a:cubicBezTo>
                        <a:cubicBezTo>
                          <a:pt x="2537215" y="1113127"/>
                          <a:pt x="2503400" y="1108824"/>
                          <a:pt x="2465188" y="1120616"/>
                        </a:cubicBezTo>
                        <a:cubicBezTo>
                          <a:pt x="2450449" y="1122941"/>
                          <a:pt x="2440921" y="1141473"/>
                          <a:pt x="2425427" y="1150903"/>
                        </a:cubicBezTo>
                        <a:cubicBezTo>
                          <a:pt x="2412735" y="1158702"/>
                          <a:pt x="2401267" y="1159334"/>
                          <a:pt x="2385666" y="1166046"/>
                        </a:cubicBezTo>
                        <a:cubicBezTo>
                          <a:pt x="2375110" y="1181606"/>
                          <a:pt x="2358083" y="1195602"/>
                          <a:pt x="2345905" y="1211477"/>
                        </a:cubicBezTo>
                        <a:cubicBezTo>
                          <a:pt x="2303062" y="1281837"/>
                          <a:pt x="2292056" y="1310762"/>
                          <a:pt x="2266382" y="1393198"/>
                        </a:cubicBezTo>
                        <a:cubicBezTo>
                          <a:pt x="2237348" y="1519068"/>
                          <a:pt x="2235930" y="1474050"/>
                          <a:pt x="2239875" y="1529490"/>
                        </a:cubicBezTo>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299133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7BB9EF15-ED0E-7F20-7E90-3E0DD03E19AA}"/>
              </a:ext>
            </a:extLst>
          </p:cNvPr>
          <p:cNvSpPr>
            <a:spLocks noGrp="1"/>
          </p:cNvSpPr>
          <p:nvPr>
            <p:ph sz="half" idx="2"/>
          </p:nvPr>
        </p:nvSpPr>
        <p:spPr>
          <a:xfrm>
            <a:off x="838200" y="1399344"/>
            <a:ext cx="10515600" cy="4639309"/>
          </a:xfrm>
        </p:spPr>
        <p:txBody>
          <a:bodyPr/>
          <a:lstStyle/>
          <a:p>
            <a:r>
              <a:rPr lang="en-US" b="0" dirty="0">
                <a:cs typeface="Arial" panose="020B0604020202020204" pitchFamily="34" charset="0"/>
              </a:rPr>
              <a:t>Ao final </a:t>
            </a:r>
            <a:r>
              <a:rPr lang="en-US" b="0" dirty="0" err="1">
                <a:cs typeface="Arial" panose="020B0604020202020204" pitchFamily="34" charset="0"/>
              </a:rPr>
              <a:t>desta</a:t>
            </a:r>
            <a:r>
              <a:rPr lang="en-US" b="0" dirty="0">
                <a:cs typeface="Arial" panose="020B0604020202020204" pitchFamily="34" charset="0"/>
              </a:rPr>
              <a:t> </a:t>
            </a:r>
            <a:r>
              <a:rPr lang="en-US" b="0" dirty="0" err="1">
                <a:cs typeface="Arial" panose="020B0604020202020204" pitchFamily="34" charset="0"/>
              </a:rPr>
              <a:t>lição</a:t>
            </a:r>
            <a:r>
              <a:rPr lang="en-US" b="0" dirty="0">
                <a:cs typeface="Arial" panose="020B0604020202020204" pitchFamily="34" charset="0"/>
              </a:rPr>
              <a:t>, </a:t>
            </a:r>
            <a:r>
              <a:rPr lang="en-US" b="0" dirty="0" err="1">
                <a:cs typeface="Arial" panose="020B0604020202020204" pitchFamily="34" charset="0"/>
              </a:rPr>
              <a:t>será</a:t>
            </a:r>
            <a:r>
              <a:rPr lang="en-US" b="0" dirty="0">
                <a:cs typeface="Arial" panose="020B0604020202020204" pitchFamily="34" charset="0"/>
              </a:rPr>
              <a:t> </a:t>
            </a:r>
            <a:r>
              <a:rPr lang="en-US" b="0" dirty="0" err="1">
                <a:cs typeface="Arial" panose="020B0604020202020204" pitchFamily="34" charset="0"/>
              </a:rPr>
              <a:t>capaz</a:t>
            </a:r>
            <a:r>
              <a:rPr lang="en-US" b="0" dirty="0">
                <a:cs typeface="Arial" panose="020B0604020202020204" pitchFamily="34" charset="0"/>
              </a:rPr>
              <a:t> de:</a:t>
            </a:r>
          </a:p>
          <a:p>
            <a:pPr marL="457200" indent="-457200">
              <a:buClr>
                <a:srgbClr val="001402"/>
              </a:buClr>
              <a:buFont typeface="Arial" panose="020B0604020202020204" pitchFamily="34" charset="0"/>
              <a:buChar char="•"/>
            </a:pPr>
            <a:r>
              <a:rPr lang="en-GB" b="0" dirty="0" err="1">
                <a:cs typeface="Arial" panose="020B0604020202020204" pitchFamily="34" charset="0"/>
              </a:rPr>
              <a:t>Identificar</a:t>
            </a:r>
            <a:r>
              <a:rPr lang="en-GB" b="0" dirty="0">
                <a:cs typeface="Arial" panose="020B0604020202020204" pitchFamily="34" charset="0"/>
              </a:rPr>
              <a:t> </a:t>
            </a:r>
            <a:r>
              <a:rPr lang="en-GB" b="0" dirty="0" err="1">
                <a:cs typeface="Arial" panose="020B0604020202020204" pitchFamily="34" charset="0"/>
              </a:rPr>
              <a:t>doenças</a:t>
            </a:r>
            <a:r>
              <a:rPr lang="en-GB" b="0" dirty="0">
                <a:cs typeface="Arial" panose="020B0604020202020204" pitchFamily="34" charset="0"/>
              </a:rPr>
              <a:t> </a:t>
            </a:r>
            <a:r>
              <a:rPr lang="en-GB" b="0" dirty="0" err="1">
                <a:cs typeface="Arial" panose="020B0604020202020204" pitchFamily="34" charset="0"/>
              </a:rPr>
              <a:t>ou</a:t>
            </a:r>
            <a:r>
              <a:rPr lang="en-GB" b="0" dirty="0">
                <a:cs typeface="Arial" panose="020B0604020202020204" pitchFamily="34" charset="0"/>
              </a:rPr>
              <a:t> </a:t>
            </a:r>
            <a:r>
              <a:rPr lang="en-GB" b="0" dirty="0" err="1">
                <a:cs typeface="Arial" panose="020B0604020202020204" pitchFamily="34" charset="0"/>
              </a:rPr>
              <a:t>afecções</a:t>
            </a:r>
            <a:r>
              <a:rPr lang="en-GB" b="0" dirty="0">
                <a:cs typeface="Arial" panose="020B0604020202020204" pitchFamily="34" charset="0"/>
              </a:rPr>
              <a:t> de </a:t>
            </a:r>
            <a:r>
              <a:rPr lang="en-GB" b="0" dirty="0" err="1">
                <a:cs typeface="Arial" panose="020B0604020202020204" pitchFamily="34" charset="0"/>
              </a:rPr>
              <a:t>notificação</a:t>
            </a:r>
            <a:r>
              <a:rPr lang="en-GB" b="0" dirty="0">
                <a:cs typeface="Arial" panose="020B0604020202020204" pitchFamily="34" charset="0"/>
              </a:rPr>
              <a:t> </a:t>
            </a:r>
            <a:r>
              <a:rPr lang="en-GB" b="0" dirty="0" err="1">
                <a:cs typeface="Arial" panose="020B0604020202020204" pitchFamily="34" charset="0"/>
              </a:rPr>
              <a:t>obrigatória</a:t>
            </a:r>
            <a:r>
              <a:rPr lang="en-GB" b="0" dirty="0">
                <a:cs typeface="Arial" panose="020B0604020202020204" pitchFamily="34" charset="0"/>
              </a:rPr>
              <a:t> </a:t>
            </a:r>
          </a:p>
          <a:p>
            <a:pPr marL="457200" indent="-457200">
              <a:buClr>
                <a:srgbClr val="001402"/>
              </a:buClr>
              <a:buFont typeface="Arial" panose="020B0604020202020204" pitchFamily="34" charset="0"/>
              <a:buChar char="•"/>
            </a:pPr>
            <a:r>
              <a:rPr lang="en-GB" b="0" dirty="0" err="1">
                <a:cs typeface="Arial" panose="020B0604020202020204" pitchFamily="34" charset="0"/>
              </a:rPr>
              <a:t>Explicar</a:t>
            </a:r>
            <a:r>
              <a:rPr lang="en-GB" b="0" dirty="0">
                <a:cs typeface="Arial" panose="020B0604020202020204" pitchFamily="34" charset="0"/>
              </a:rPr>
              <a:t> a </a:t>
            </a:r>
            <a:r>
              <a:rPr lang="en-GB" b="0" dirty="0" err="1">
                <a:cs typeface="Arial" panose="020B0604020202020204" pitchFamily="34" charset="0"/>
              </a:rPr>
              <a:t>diferença</a:t>
            </a:r>
            <a:r>
              <a:rPr lang="en-GB" b="0" dirty="0">
                <a:cs typeface="Arial" panose="020B0604020202020204" pitchFamily="34" charset="0"/>
              </a:rPr>
              <a:t> entre </a:t>
            </a:r>
            <a:r>
              <a:rPr lang="en-GB" b="0" dirty="0" err="1">
                <a:cs typeface="Arial" panose="020B0604020202020204" pitchFamily="34" charset="0"/>
              </a:rPr>
              <a:t>vigilância</a:t>
            </a:r>
            <a:r>
              <a:rPr lang="en-GB" b="0" dirty="0">
                <a:cs typeface="Arial" panose="020B0604020202020204" pitchFamily="34" charset="0"/>
              </a:rPr>
              <a:t> </a:t>
            </a:r>
            <a:r>
              <a:rPr lang="en-GB" b="0" dirty="0" err="1">
                <a:cs typeface="Arial" panose="020B0604020202020204" pitchFamily="34" charset="0"/>
              </a:rPr>
              <a:t>passiva</a:t>
            </a:r>
            <a:r>
              <a:rPr lang="en-GB" b="0" dirty="0">
                <a:cs typeface="Arial" panose="020B0604020202020204" pitchFamily="34" charset="0"/>
              </a:rPr>
              <a:t> e </a:t>
            </a:r>
            <a:r>
              <a:rPr lang="en-GB" b="0" dirty="0" err="1">
                <a:cs typeface="Arial" panose="020B0604020202020204" pitchFamily="34" charset="0"/>
              </a:rPr>
              <a:t>ativa</a:t>
            </a:r>
            <a:endParaRPr lang="en-GB" b="0" dirty="0">
              <a:cs typeface="Arial" panose="020B0604020202020204" pitchFamily="34" charset="0"/>
            </a:endParaRPr>
          </a:p>
          <a:p>
            <a:pPr marL="457200" indent="-457200">
              <a:buClr>
                <a:srgbClr val="001402"/>
              </a:buClr>
              <a:buFont typeface="Arial" panose="020B0604020202020204" pitchFamily="34" charset="0"/>
              <a:buChar char="•"/>
            </a:pPr>
            <a:r>
              <a:rPr lang="en-GB" b="0" dirty="0" err="1">
                <a:cs typeface="Arial" panose="020B0604020202020204" pitchFamily="34" charset="0"/>
              </a:rPr>
              <a:t>Descrever</a:t>
            </a:r>
            <a:r>
              <a:rPr lang="en-GB" b="0" dirty="0">
                <a:cs typeface="Arial" panose="020B0604020202020204" pitchFamily="34" charset="0"/>
              </a:rPr>
              <a:t> </a:t>
            </a:r>
            <a:r>
              <a:rPr lang="en-GB" b="0" dirty="0" err="1">
                <a:cs typeface="Arial" panose="020B0604020202020204" pitchFamily="34" charset="0"/>
              </a:rPr>
              <a:t>os</a:t>
            </a:r>
            <a:r>
              <a:rPr lang="en-GB" b="0" dirty="0">
                <a:cs typeface="Arial" panose="020B0604020202020204" pitchFamily="34" charset="0"/>
              </a:rPr>
              <a:t> </a:t>
            </a:r>
            <a:r>
              <a:rPr lang="en-GB" b="0" dirty="0" err="1">
                <a:cs typeface="Arial" panose="020B0604020202020204" pitchFamily="34" charset="0"/>
              </a:rPr>
              <a:t>métodos</a:t>
            </a:r>
            <a:r>
              <a:rPr lang="en-GB" b="0" dirty="0">
                <a:cs typeface="Arial" panose="020B0604020202020204" pitchFamily="34" charset="0"/>
              </a:rPr>
              <a:t> </a:t>
            </a:r>
            <a:r>
              <a:rPr lang="en-GB" b="0" dirty="0" err="1">
                <a:cs typeface="Arial" panose="020B0604020202020204" pitchFamily="34" charset="0"/>
              </a:rPr>
              <a:t>básicos</a:t>
            </a:r>
            <a:r>
              <a:rPr lang="en-GB" b="0" dirty="0">
                <a:cs typeface="Arial" panose="020B0604020202020204" pitchFamily="34" charset="0"/>
              </a:rPr>
              <a:t> de coleta de dados</a:t>
            </a:r>
          </a:p>
          <a:p>
            <a:pPr marL="457200" indent="-457200">
              <a:buClr>
                <a:srgbClr val="001402"/>
              </a:buClr>
              <a:buFont typeface="Arial" panose="020B0604020202020204" pitchFamily="34" charset="0"/>
              <a:buChar char="•"/>
            </a:pPr>
            <a:r>
              <a:rPr lang="en-GB" b="0" dirty="0" err="1">
                <a:cs typeface="Arial" panose="020B0604020202020204" pitchFamily="34" charset="0"/>
              </a:rPr>
              <a:t>Explicar</a:t>
            </a:r>
            <a:r>
              <a:rPr lang="en-GB" b="0" dirty="0">
                <a:cs typeface="Arial" panose="020B0604020202020204" pitchFamily="34" charset="0"/>
              </a:rPr>
              <a:t> a </a:t>
            </a:r>
            <a:r>
              <a:rPr lang="en-GB" b="0" dirty="0" err="1">
                <a:cs typeface="Arial" panose="020B0604020202020204" pitchFamily="34" charset="0"/>
              </a:rPr>
              <a:t>razão</a:t>
            </a:r>
            <a:r>
              <a:rPr lang="en-GB" b="0" dirty="0">
                <a:cs typeface="Arial" panose="020B0604020202020204" pitchFamily="34" charset="0"/>
              </a:rPr>
              <a:t> de ser do </a:t>
            </a:r>
            <a:r>
              <a:rPr lang="en-GB" b="0" dirty="0" err="1">
                <a:cs typeface="Arial" panose="020B0604020202020204" pitchFamily="34" charset="0"/>
              </a:rPr>
              <a:t>relatório</a:t>
            </a:r>
            <a:r>
              <a:rPr lang="en-GB" b="0" dirty="0">
                <a:cs typeface="Arial" panose="020B0604020202020204" pitchFamily="34" charset="0"/>
              </a:rPr>
              <a:t> zero</a:t>
            </a:r>
          </a:p>
          <a:p>
            <a:pPr marL="457200" indent="-457200">
              <a:buClr>
                <a:srgbClr val="001402"/>
              </a:buClr>
              <a:buFont typeface="Arial" panose="020B0604020202020204" pitchFamily="34" charset="0"/>
              <a:buChar char="•"/>
            </a:pPr>
            <a:r>
              <a:rPr lang="en-GB" b="0" dirty="0" err="1">
                <a:cs typeface="Arial" panose="020B0604020202020204" pitchFamily="34" charset="0"/>
              </a:rPr>
              <a:t>Explicar</a:t>
            </a:r>
            <a:r>
              <a:rPr lang="en-GB" b="0" dirty="0">
                <a:cs typeface="Arial" panose="020B0604020202020204" pitchFamily="34" charset="0"/>
              </a:rPr>
              <a:t> as </a:t>
            </a:r>
            <a:r>
              <a:rPr lang="en-GB" b="0" dirty="0" err="1">
                <a:cs typeface="Arial" panose="020B0604020202020204" pitchFamily="34" charset="0"/>
              </a:rPr>
              <a:t>limitações</a:t>
            </a:r>
            <a:r>
              <a:rPr lang="en-GB" b="0" dirty="0">
                <a:cs typeface="Arial" panose="020B0604020202020204" pitchFamily="34" charset="0"/>
              </a:rPr>
              <a:t> dos </a:t>
            </a:r>
            <a:r>
              <a:rPr lang="en-GB" b="0" dirty="0" err="1">
                <a:cs typeface="Arial" panose="020B0604020202020204" pitchFamily="34" charset="0"/>
              </a:rPr>
              <a:t>sistemas</a:t>
            </a:r>
            <a:r>
              <a:rPr lang="en-GB" b="0" dirty="0">
                <a:cs typeface="Arial" panose="020B0604020202020204" pitchFamily="34" charset="0"/>
              </a:rPr>
              <a:t> de </a:t>
            </a:r>
            <a:r>
              <a:rPr lang="en-GB" b="0" dirty="0" err="1">
                <a:cs typeface="Arial" panose="020B0604020202020204" pitchFamily="34" charset="0"/>
              </a:rPr>
              <a:t>informação</a:t>
            </a:r>
            <a:r>
              <a:rPr lang="en-GB" b="0" dirty="0">
                <a:cs typeface="Arial" panose="020B0604020202020204" pitchFamily="34" charset="0"/>
              </a:rPr>
              <a:t> e as </a:t>
            </a:r>
            <a:r>
              <a:rPr lang="en-GB" b="0" dirty="0" err="1">
                <a:cs typeface="Arial" panose="020B0604020202020204" pitchFamily="34" charset="0"/>
              </a:rPr>
              <a:t>formas</a:t>
            </a:r>
            <a:r>
              <a:rPr lang="en-GB" b="0" dirty="0">
                <a:cs typeface="Arial" panose="020B0604020202020204" pitchFamily="34" charset="0"/>
              </a:rPr>
              <a:t> de </a:t>
            </a:r>
            <a:r>
              <a:rPr lang="en-GB" b="0" dirty="0" err="1">
                <a:cs typeface="Arial" panose="020B0604020202020204" pitchFamily="34" charset="0"/>
              </a:rPr>
              <a:t>melhorá-los</a:t>
            </a:r>
            <a:endParaRPr lang="en-GB" b="0" dirty="0">
              <a:cs typeface="Arial" panose="020B0604020202020204" pitchFamily="34" charset="0"/>
            </a:endParaRPr>
          </a:p>
          <a:p>
            <a:pPr marL="457200" indent="-457200">
              <a:buClr>
                <a:srgbClr val="001402"/>
              </a:buClr>
              <a:buFont typeface="Arial" panose="020B0604020202020204" pitchFamily="34" charset="0"/>
              <a:buChar char="•"/>
            </a:pPr>
            <a:r>
              <a:rPr lang="en-GB" b="0" dirty="0" err="1">
                <a:cs typeface="Arial" panose="020B0604020202020204" pitchFamily="34" charset="0"/>
              </a:rPr>
              <a:t>Descrever</a:t>
            </a:r>
            <a:r>
              <a:rPr lang="en-GB" b="0" dirty="0">
                <a:cs typeface="Arial" panose="020B0604020202020204" pitchFamily="34" charset="0"/>
              </a:rPr>
              <a:t> a </a:t>
            </a:r>
            <a:r>
              <a:rPr lang="en-GB" b="0" dirty="0" err="1">
                <a:cs typeface="Arial" panose="020B0604020202020204" pitchFamily="34" charset="0"/>
              </a:rPr>
              <a:t>importância</a:t>
            </a:r>
            <a:r>
              <a:rPr lang="en-GB" b="0" dirty="0">
                <a:cs typeface="Arial" panose="020B0604020202020204" pitchFamily="34" charset="0"/>
              </a:rPr>
              <a:t> de </a:t>
            </a:r>
            <a:r>
              <a:rPr lang="en-GB" b="0" dirty="0" err="1">
                <a:cs typeface="Arial" panose="020B0604020202020204" pitchFamily="34" charset="0"/>
              </a:rPr>
              <a:t>utilizar</a:t>
            </a:r>
            <a:r>
              <a:rPr lang="en-GB" b="0" dirty="0">
                <a:cs typeface="Arial" panose="020B0604020202020204" pitchFamily="34" charset="0"/>
              </a:rPr>
              <a:t> </a:t>
            </a:r>
            <a:r>
              <a:rPr lang="en-GB" b="0" dirty="0" err="1">
                <a:cs typeface="Arial" panose="020B0604020202020204" pitchFamily="34" charset="0"/>
              </a:rPr>
              <a:t>uma</a:t>
            </a:r>
            <a:r>
              <a:rPr lang="en-GB" b="0" dirty="0">
                <a:cs typeface="Arial" panose="020B0604020202020204" pitchFamily="34" charset="0"/>
              </a:rPr>
              <a:t> </a:t>
            </a:r>
            <a:r>
              <a:rPr lang="en-GB" b="0" dirty="0" err="1">
                <a:cs typeface="Arial" panose="020B0604020202020204" pitchFamily="34" charset="0"/>
              </a:rPr>
              <a:t>abordagem</a:t>
            </a:r>
            <a:r>
              <a:rPr lang="en-GB" b="0" dirty="0">
                <a:cs typeface="Arial" panose="020B0604020202020204" pitchFamily="34" charset="0"/>
              </a:rPr>
              <a:t> Uma Só </a:t>
            </a:r>
            <a:r>
              <a:rPr lang="en-GB" b="0" dirty="0" err="1">
                <a:cs typeface="Arial" panose="020B0604020202020204" pitchFamily="34" charset="0"/>
              </a:rPr>
              <a:t>Saúde</a:t>
            </a:r>
            <a:r>
              <a:rPr lang="en-GB" b="0" dirty="0">
                <a:cs typeface="Arial" panose="020B0604020202020204" pitchFamily="34" charset="0"/>
              </a:rPr>
              <a:t> para </a:t>
            </a:r>
            <a:r>
              <a:rPr lang="en-GB" b="0" dirty="0" err="1">
                <a:cs typeface="Arial" panose="020B0604020202020204" pitchFamily="34" charset="0"/>
              </a:rPr>
              <a:t>compartilhar</a:t>
            </a:r>
            <a:r>
              <a:rPr lang="en-GB" b="0" dirty="0">
                <a:cs typeface="Arial" panose="020B0604020202020204" pitchFamily="34" charset="0"/>
              </a:rPr>
              <a:t> dados e </a:t>
            </a:r>
            <a:r>
              <a:rPr lang="en-GB" b="0" dirty="0" err="1">
                <a:cs typeface="Arial" panose="020B0604020202020204" pitchFamily="34" charset="0"/>
              </a:rPr>
              <a:t>informações</a:t>
            </a:r>
            <a:r>
              <a:rPr lang="en-GB" b="0" dirty="0">
                <a:cs typeface="Arial" panose="020B0604020202020204" pitchFamily="34" charset="0"/>
              </a:rPr>
              <a:t> entre </a:t>
            </a:r>
            <a:br>
              <a:rPr lang="en-GB" b="0" dirty="0">
                <a:cs typeface="Arial" panose="020B0604020202020204" pitchFamily="34" charset="0"/>
              </a:rPr>
            </a:br>
            <a:r>
              <a:rPr lang="en-GB" b="0" dirty="0" err="1">
                <a:cs typeface="Arial" panose="020B0604020202020204" pitchFamily="34" charset="0"/>
              </a:rPr>
              <a:t>setores</a:t>
            </a:r>
            <a:r>
              <a:rPr lang="en-GB" b="0" dirty="0">
                <a:cs typeface="Arial" panose="020B0604020202020204" pitchFamily="34" charset="0"/>
              </a:rPr>
              <a:t> </a:t>
            </a:r>
            <a:r>
              <a:rPr lang="en-GB" b="0" dirty="0" err="1">
                <a:cs typeface="Arial" panose="020B0604020202020204" pitchFamily="34" charset="0"/>
              </a:rPr>
              <a:t>relevantes</a:t>
            </a:r>
            <a:endParaRPr lang="en-GB" b="0" dirty="0">
              <a:cs typeface="Arial" panose="020B0604020202020204" pitchFamily="34" charset="0"/>
            </a:endParaRPr>
          </a:p>
          <a:p>
            <a:endParaRPr lang="en-US" dirty="0"/>
          </a:p>
        </p:txBody>
      </p:sp>
    </p:spTree>
    <p:extLst>
      <p:ext uri="{BB962C8B-B14F-4D97-AF65-F5344CB8AC3E}">
        <p14:creationId xmlns:p14="http://schemas.microsoft.com/office/powerpoint/2010/main" val="58220238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CEE39D7C-96D9-C579-A415-30DF142A8BB8}"/>
              </a:ext>
            </a:extLst>
          </p:cNvPr>
          <p:cNvSpPr>
            <a:spLocks noGrp="1"/>
          </p:cNvSpPr>
          <p:nvPr>
            <p:ph type="title"/>
          </p:nvPr>
        </p:nvSpPr>
        <p:spPr/>
        <p:txBody>
          <a:bodyPr/>
          <a:lstStyle/>
          <a:p>
            <a:r>
              <a:rPr lang="en-US" dirty="0" err="1"/>
              <a:t>Relatórios</a:t>
            </a:r>
            <a:r>
              <a:rPr lang="en-US" dirty="0"/>
              <a:t> </a:t>
            </a:r>
            <a:r>
              <a:rPr lang="en-US" dirty="0" err="1"/>
              <a:t>sobre</a:t>
            </a:r>
            <a:r>
              <a:rPr lang="en-US" dirty="0"/>
              <a:t> </a:t>
            </a:r>
            <a:r>
              <a:rPr lang="en-US" dirty="0" err="1"/>
              <a:t>saúde</a:t>
            </a:r>
            <a:r>
              <a:rPr lang="en-US" dirty="0"/>
              <a:t> animal</a:t>
            </a:r>
          </a:p>
        </p:txBody>
      </p:sp>
      <p:sp>
        <p:nvSpPr>
          <p:cNvPr id="2" name="TextBox 1">
            <a:extLst>
              <a:ext uri="{FF2B5EF4-FFF2-40B4-BE49-F238E27FC236}">
                <a16:creationId xmlns:a16="http://schemas.microsoft.com/office/drawing/2014/main" id="{4B19D6BA-993C-BED6-54E2-FFEB437F5A9A}"/>
              </a:ext>
            </a:extLst>
          </p:cNvPr>
          <p:cNvSpPr txBox="1"/>
          <p:nvPr/>
        </p:nvSpPr>
        <p:spPr>
          <a:xfrm>
            <a:off x="406400" y="4609296"/>
            <a:ext cx="3058683" cy="954107"/>
          </a:xfrm>
          <a:prstGeom prst="rect">
            <a:avLst/>
          </a:prstGeom>
          <a:noFill/>
        </p:spPr>
        <p:txBody>
          <a:bodyPr wrap="square" lIns="91440" tIns="45720" rIns="91440" bIns="45720" rtlCol="0" anchor="t">
            <a:spAutoFit/>
          </a:bodyPr>
          <a:lstStyle/>
          <a:p>
            <a:pPr algn="ctr" defTabSz="914400">
              <a:spcBef>
                <a:spcPts val="1200"/>
              </a:spcBef>
              <a:spcAft>
                <a:spcPts val="600"/>
              </a:spcAft>
              <a:defRPr/>
            </a:pPr>
            <a:r>
              <a:rPr lang="en-US" sz="2800" dirty="0">
                <a:solidFill>
                  <a:prstClr val="black"/>
                </a:solidFill>
                <a:latin typeface="Arial "/>
              </a:rPr>
              <a:t>Um </a:t>
            </a:r>
            <a:r>
              <a:rPr lang="en-US" sz="2800" dirty="0" err="1">
                <a:solidFill>
                  <a:prstClr val="black"/>
                </a:solidFill>
                <a:latin typeface="Arial "/>
              </a:rPr>
              <a:t>cão</a:t>
            </a:r>
            <a:r>
              <a:rPr lang="en-US" sz="2800" dirty="0">
                <a:solidFill>
                  <a:prstClr val="black"/>
                </a:solidFill>
                <a:latin typeface="Arial "/>
              </a:rPr>
              <a:t> com </a:t>
            </a:r>
            <a:r>
              <a:rPr lang="en-US" sz="2800" dirty="0" err="1">
                <a:solidFill>
                  <a:prstClr val="black"/>
                </a:solidFill>
                <a:latin typeface="Arial "/>
              </a:rPr>
              <a:t>suspeita</a:t>
            </a:r>
            <a:r>
              <a:rPr lang="en-US" sz="2800" dirty="0">
                <a:solidFill>
                  <a:prstClr val="black"/>
                </a:solidFill>
                <a:latin typeface="Arial "/>
              </a:rPr>
              <a:t> de </a:t>
            </a:r>
            <a:r>
              <a:rPr lang="en-US" sz="2800" dirty="0" err="1">
                <a:solidFill>
                  <a:prstClr val="black"/>
                </a:solidFill>
                <a:latin typeface="Arial "/>
              </a:rPr>
              <a:t>raiva</a:t>
            </a:r>
            <a:r>
              <a:rPr lang="en-US" sz="2800" dirty="0">
                <a:solidFill>
                  <a:prstClr val="black"/>
                </a:solidFill>
                <a:latin typeface="Arial "/>
              </a:rPr>
              <a:t> </a:t>
            </a:r>
            <a:endParaRPr lang="en-US" sz="2800" b="1" dirty="0">
              <a:solidFill>
                <a:prstClr val="black"/>
              </a:solidFill>
              <a:latin typeface="Arial "/>
            </a:endParaRPr>
          </a:p>
        </p:txBody>
      </p:sp>
      <p:sp>
        <p:nvSpPr>
          <p:cNvPr id="3" name="TextBox 2">
            <a:extLst>
              <a:ext uri="{FF2B5EF4-FFF2-40B4-BE49-F238E27FC236}">
                <a16:creationId xmlns:a16="http://schemas.microsoft.com/office/drawing/2014/main" id="{439693E9-91FD-053D-9306-ADCDB2EF09F1}"/>
              </a:ext>
            </a:extLst>
          </p:cNvPr>
          <p:cNvSpPr txBox="1"/>
          <p:nvPr/>
        </p:nvSpPr>
        <p:spPr>
          <a:xfrm>
            <a:off x="7629994" y="4417501"/>
            <a:ext cx="4353655" cy="1815882"/>
          </a:xfrm>
          <a:prstGeom prst="rect">
            <a:avLst/>
          </a:prstGeom>
          <a:noFill/>
        </p:spPr>
        <p:txBody>
          <a:bodyPr wrap="square" rtlCol="0">
            <a:spAutoFit/>
          </a:bodyPr>
          <a:lstStyle/>
          <a:p>
            <a:pPr algn="ctr" defTabSz="914400">
              <a:spcBef>
                <a:spcPts val="1200"/>
              </a:spcBef>
              <a:spcAft>
                <a:spcPts val="600"/>
              </a:spcAft>
              <a:defRPr/>
            </a:pPr>
            <a:r>
              <a:rPr lang="en-US" sz="2800" dirty="0">
                <a:solidFill>
                  <a:prstClr val="black"/>
                </a:solidFill>
                <a:latin typeface="Arial "/>
              </a:rPr>
              <a:t>O que </a:t>
            </a:r>
            <a:r>
              <a:rPr lang="en-US" sz="2800" dirty="0" err="1">
                <a:solidFill>
                  <a:prstClr val="black"/>
                </a:solidFill>
                <a:latin typeface="Arial "/>
              </a:rPr>
              <a:t>deve</a:t>
            </a:r>
            <a:r>
              <a:rPr lang="en-US" sz="2800" dirty="0">
                <a:solidFill>
                  <a:prstClr val="black"/>
                </a:solidFill>
                <a:latin typeface="Arial "/>
              </a:rPr>
              <a:t> </a:t>
            </a:r>
            <a:r>
              <a:rPr lang="en-US" sz="2800" dirty="0" err="1">
                <a:solidFill>
                  <a:prstClr val="black"/>
                </a:solidFill>
                <a:latin typeface="Arial "/>
              </a:rPr>
              <a:t>acontecer</a:t>
            </a:r>
            <a:r>
              <a:rPr lang="en-US" sz="2800" dirty="0">
                <a:solidFill>
                  <a:prstClr val="black"/>
                </a:solidFill>
                <a:latin typeface="Arial "/>
              </a:rPr>
              <a:t> para que o </a:t>
            </a:r>
            <a:r>
              <a:rPr lang="en-US" sz="2800" dirty="0" err="1">
                <a:solidFill>
                  <a:prstClr val="black"/>
                </a:solidFill>
                <a:latin typeface="Arial "/>
              </a:rPr>
              <a:t>caso</a:t>
            </a:r>
            <a:r>
              <a:rPr lang="en-US" sz="2800" dirty="0">
                <a:solidFill>
                  <a:prstClr val="black"/>
                </a:solidFill>
                <a:latin typeface="Arial "/>
              </a:rPr>
              <a:t> </a:t>
            </a:r>
            <a:r>
              <a:rPr lang="en-US" sz="2800" dirty="0" err="1">
                <a:solidFill>
                  <a:prstClr val="black"/>
                </a:solidFill>
                <a:latin typeface="Arial "/>
              </a:rPr>
              <a:t>suspeito</a:t>
            </a:r>
            <a:r>
              <a:rPr lang="en-US" sz="2800" dirty="0">
                <a:solidFill>
                  <a:prstClr val="black"/>
                </a:solidFill>
                <a:latin typeface="Arial "/>
              </a:rPr>
              <a:t> </a:t>
            </a:r>
            <a:r>
              <a:rPr lang="en-US" sz="2800" dirty="0" err="1">
                <a:solidFill>
                  <a:prstClr val="black"/>
                </a:solidFill>
                <a:latin typeface="Arial "/>
              </a:rPr>
              <a:t>seja</a:t>
            </a:r>
            <a:r>
              <a:rPr lang="en-US" sz="2800" dirty="0">
                <a:solidFill>
                  <a:prstClr val="black"/>
                </a:solidFill>
                <a:latin typeface="Arial "/>
              </a:rPr>
              <a:t> </a:t>
            </a:r>
            <a:r>
              <a:rPr lang="en-US" sz="2800" dirty="0" err="1">
                <a:solidFill>
                  <a:prstClr val="black"/>
                </a:solidFill>
                <a:latin typeface="Arial "/>
              </a:rPr>
              <a:t>notificado</a:t>
            </a:r>
            <a:r>
              <a:rPr lang="en-US" sz="2800" dirty="0">
                <a:solidFill>
                  <a:prstClr val="black"/>
                </a:solidFill>
                <a:latin typeface="Arial "/>
              </a:rPr>
              <a:t> </a:t>
            </a:r>
            <a:r>
              <a:rPr lang="en-US" sz="2800" dirty="0" err="1">
                <a:solidFill>
                  <a:prstClr val="black"/>
                </a:solidFill>
                <a:latin typeface="Arial "/>
              </a:rPr>
              <a:t>ao</a:t>
            </a:r>
            <a:r>
              <a:rPr lang="en-US" sz="2800" dirty="0">
                <a:solidFill>
                  <a:prstClr val="black"/>
                </a:solidFill>
                <a:latin typeface="Arial "/>
              </a:rPr>
              <a:t> </a:t>
            </a:r>
            <a:r>
              <a:rPr lang="en-US" sz="2800" dirty="0" err="1">
                <a:solidFill>
                  <a:prstClr val="black"/>
                </a:solidFill>
                <a:latin typeface="Arial "/>
              </a:rPr>
              <a:t>serviço</a:t>
            </a:r>
            <a:r>
              <a:rPr lang="en-US" sz="2800" dirty="0">
                <a:solidFill>
                  <a:prstClr val="black"/>
                </a:solidFill>
                <a:latin typeface="Arial "/>
              </a:rPr>
              <a:t> </a:t>
            </a:r>
            <a:r>
              <a:rPr lang="en-US" sz="2800" dirty="0" err="1">
                <a:solidFill>
                  <a:prstClr val="black"/>
                </a:solidFill>
                <a:latin typeface="Arial "/>
              </a:rPr>
              <a:t>veterinário</a:t>
            </a:r>
            <a:r>
              <a:rPr lang="en-US" sz="2800" dirty="0">
                <a:solidFill>
                  <a:prstClr val="black"/>
                </a:solidFill>
                <a:latin typeface="Arial "/>
              </a:rPr>
              <a:t> local? </a:t>
            </a:r>
            <a:endParaRPr lang="en-US" sz="2800" b="1" dirty="0">
              <a:solidFill>
                <a:prstClr val="black"/>
              </a:solidFill>
              <a:latin typeface="Arial "/>
            </a:endParaRPr>
          </a:p>
        </p:txBody>
      </p:sp>
      <p:graphicFrame>
        <p:nvGraphicFramePr>
          <p:cNvPr id="5" name="Table 4">
            <a:extLst>
              <a:ext uri="{FF2B5EF4-FFF2-40B4-BE49-F238E27FC236}">
                <a16:creationId xmlns:a16="http://schemas.microsoft.com/office/drawing/2014/main" id="{2F164478-E85C-4A09-043F-C825D3E27DAD}"/>
              </a:ext>
            </a:extLst>
          </p:cNvPr>
          <p:cNvGraphicFramePr>
            <a:graphicFrameLocks noGrp="1"/>
          </p:cNvGraphicFramePr>
          <p:nvPr>
            <p:extLst>
              <p:ext uri="{D42A27DB-BD31-4B8C-83A1-F6EECF244321}">
                <p14:modId xmlns:p14="http://schemas.microsoft.com/office/powerpoint/2010/main" val="3462001798"/>
              </p:ext>
            </p:extLst>
          </p:nvPr>
        </p:nvGraphicFramePr>
        <p:xfrm>
          <a:off x="7629994" y="3134264"/>
          <a:ext cx="4353656" cy="1316752"/>
        </p:xfrm>
        <a:graphic>
          <a:graphicData uri="http://schemas.openxmlformats.org/drawingml/2006/table">
            <a:tbl>
              <a:tblPr firstRow="1" bandRow="1">
                <a:tableStyleId>{93296810-A885-4BE3-A3E7-6D5BEEA58F35}</a:tableStyleId>
              </a:tblPr>
              <a:tblGrid>
                <a:gridCol w="1947959">
                  <a:extLst>
                    <a:ext uri="{9D8B030D-6E8A-4147-A177-3AD203B41FA5}">
                      <a16:colId xmlns:a16="http://schemas.microsoft.com/office/drawing/2014/main" val="3157346305"/>
                    </a:ext>
                  </a:extLst>
                </a:gridCol>
                <a:gridCol w="1180232">
                  <a:extLst>
                    <a:ext uri="{9D8B030D-6E8A-4147-A177-3AD203B41FA5}">
                      <a16:colId xmlns:a16="http://schemas.microsoft.com/office/drawing/2014/main" val="497734516"/>
                    </a:ext>
                  </a:extLst>
                </a:gridCol>
                <a:gridCol w="1225465">
                  <a:extLst>
                    <a:ext uri="{9D8B030D-6E8A-4147-A177-3AD203B41FA5}">
                      <a16:colId xmlns:a16="http://schemas.microsoft.com/office/drawing/2014/main" val="4189938834"/>
                    </a:ext>
                  </a:extLst>
                </a:gridCol>
              </a:tblGrid>
              <a:tr h="493792">
                <a:tc>
                  <a:txBody>
                    <a:bodyPr/>
                    <a:lstStyle/>
                    <a:p>
                      <a:pPr algn="ctr"/>
                      <a:r>
                        <a:rPr lang="en-US" sz="2400" dirty="0" err="1">
                          <a:solidFill>
                            <a:schemeClr val="tx1"/>
                          </a:solidFill>
                          <a:latin typeface="Arial" panose="020B0604020202020204" pitchFamily="34" charset="0"/>
                          <a:cs typeface="Arial" panose="020B0604020202020204" pitchFamily="34" charset="0"/>
                        </a:rPr>
                        <a:t>Doença</a:t>
                      </a:r>
                      <a:endParaRPr lang="en-US" sz="240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2400">
                          <a:solidFill>
                            <a:schemeClr val="tx1"/>
                          </a:solidFill>
                          <a:latin typeface="Arial" panose="020B0604020202020204" pitchFamily="34" charset="0"/>
                          <a:cs typeface="Arial" panose="020B0604020202020204" pitchFamily="34" charset="0"/>
                        </a:rPr>
                        <a:t>Casos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n-US" sz="2400">
                          <a:solidFill>
                            <a:schemeClr val="tx1"/>
                          </a:solidFill>
                          <a:latin typeface="Arial" panose="020B0604020202020204" pitchFamily="34" charset="0"/>
                          <a:cs typeface="Arial" panose="020B0604020202020204" pitchFamily="34" charset="0"/>
                        </a:rPr>
                        <a:t>Mortes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972828761"/>
                  </a:ext>
                </a:extLst>
              </a:tr>
              <a:tr h="493792">
                <a:tc>
                  <a:txBody>
                    <a:bodyPr/>
                    <a:lstStyle/>
                    <a:p>
                      <a:pPr algn="ctr"/>
                      <a:r>
                        <a:rPr lang="en-US" sz="2400">
                          <a:solidFill>
                            <a:schemeClr val="tx1"/>
                          </a:solidFill>
                          <a:latin typeface="Arial"/>
                          <a:cs typeface="Arial"/>
                        </a:rPr>
                        <a:t>Raiva animal</a:t>
                      </a:r>
                      <a:endParaRPr lang="en-US" sz="240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a:solidFill>
                            <a:schemeClr val="tx1"/>
                          </a:solidFill>
                          <a:latin typeface="Arial" panose="020B0604020202020204" pitchFamily="34" charset="0"/>
                          <a:cs typeface="Arial" panose="020B0604020202020204" pitchFamily="34" charset="0"/>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Arial" panose="020B0604020202020204" pitchFamily="34" charset="0"/>
                          <a:cs typeface="Arial" panose="020B0604020202020204" pitchFamily="34" charset="0"/>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551386705"/>
                  </a:ext>
                </a:extLst>
              </a:tr>
            </a:tbl>
          </a:graphicData>
        </a:graphic>
      </p:graphicFrame>
      <p:cxnSp>
        <p:nvCxnSpPr>
          <p:cNvPr id="10" name="Straight Arrow Connector 9">
            <a:extLst>
              <a:ext uri="{FF2B5EF4-FFF2-40B4-BE49-F238E27FC236}">
                <a16:creationId xmlns:a16="http://schemas.microsoft.com/office/drawing/2014/main" id="{CB0DD81C-181F-BFA9-9970-FF9D6EF58B42}"/>
              </a:ext>
            </a:extLst>
          </p:cNvPr>
          <p:cNvCxnSpPr>
            <a:cxnSpLocks/>
          </p:cNvCxnSpPr>
          <p:nvPr/>
        </p:nvCxnSpPr>
        <p:spPr>
          <a:xfrm flipV="1">
            <a:off x="5416730" y="3509555"/>
            <a:ext cx="182887" cy="243840"/>
          </a:xfrm>
          <a:prstGeom prst="straightConnector1">
            <a:avLst/>
          </a:prstGeom>
          <a:ln w="508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053336EA-6C27-9002-56FC-30A82B49B023}"/>
              </a:ext>
            </a:extLst>
          </p:cNvPr>
          <p:cNvCxnSpPr>
            <a:cxnSpLocks/>
          </p:cNvCxnSpPr>
          <p:nvPr/>
        </p:nvCxnSpPr>
        <p:spPr>
          <a:xfrm>
            <a:off x="9541165" y="2692400"/>
            <a:ext cx="390352" cy="441864"/>
          </a:xfrm>
          <a:prstGeom prst="straightConnector1">
            <a:avLst/>
          </a:prstGeom>
          <a:ln w="508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DA74D708-DF45-1D74-47D0-AC9C3871EB3A}"/>
              </a:ext>
            </a:extLst>
          </p:cNvPr>
          <p:cNvPicPr>
            <a:picLocks noChangeAspect="1"/>
          </p:cNvPicPr>
          <p:nvPr/>
        </p:nvPicPr>
        <p:blipFill>
          <a:blip r:embed="rId3"/>
          <a:stretch>
            <a:fillRect/>
          </a:stretch>
        </p:blipFill>
        <p:spPr>
          <a:xfrm>
            <a:off x="4259943" y="1378933"/>
            <a:ext cx="3164115" cy="2056041"/>
          </a:xfrm>
          <a:prstGeom prst="rect">
            <a:avLst/>
          </a:prstGeom>
          <a:ln>
            <a:solidFill>
              <a:schemeClr val="tx1"/>
            </a:solidFill>
          </a:ln>
        </p:spPr>
      </p:pic>
      <p:sp>
        <p:nvSpPr>
          <p:cNvPr id="16" name="Freeform: Shape 15">
            <a:extLst>
              <a:ext uri="{FF2B5EF4-FFF2-40B4-BE49-F238E27FC236}">
                <a16:creationId xmlns:a16="http://schemas.microsoft.com/office/drawing/2014/main" id="{50EC5889-856B-6981-EC06-C99A4BF2C33A}"/>
              </a:ext>
            </a:extLst>
          </p:cNvPr>
          <p:cNvSpPr/>
          <p:nvPr/>
        </p:nvSpPr>
        <p:spPr>
          <a:xfrm>
            <a:off x="3238500" y="3771900"/>
            <a:ext cx="3949700" cy="2628900"/>
          </a:xfrm>
          <a:custGeom>
            <a:avLst/>
            <a:gdLst>
              <a:gd name="connsiteX0" fmla="*/ 0 w 3949700"/>
              <a:gd name="connsiteY0" fmla="*/ 609600 h 2628900"/>
              <a:gd name="connsiteX1" fmla="*/ 38100 w 3949700"/>
              <a:gd name="connsiteY1" fmla="*/ 762000 h 2628900"/>
              <a:gd name="connsiteX2" fmla="*/ 88900 w 3949700"/>
              <a:gd name="connsiteY2" fmla="*/ 939800 h 2628900"/>
              <a:gd name="connsiteX3" fmla="*/ 101600 w 3949700"/>
              <a:gd name="connsiteY3" fmla="*/ 1054100 h 2628900"/>
              <a:gd name="connsiteX4" fmla="*/ 114300 w 3949700"/>
              <a:gd name="connsiteY4" fmla="*/ 1130300 h 2628900"/>
              <a:gd name="connsiteX5" fmla="*/ 139700 w 3949700"/>
              <a:gd name="connsiteY5" fmla="*/ 1371600 h 2628900"/>
              <a:gd name="connsiteX6" fmla="*/ 215900 w 3949700"/>
              <a:gd name="connsiteY6" fmla="*/ 1600200 h 2628900"/>
              <a:gd name="connsiteX7" fmla="*/ 241300 w 3949700"/>
              <a:gd name="connsiteY7" fmla="*/ 1689100 h 2628900"/>
              <a:gd name="connsiteX8" fmla="*/ 279400 w 3949700"/>
              <a:gd name="connsiteY8" fmla="*/ 1790700 h 2628900"/>
              <a:gd name="connsiteX9" fmla="*/ 292100 w 3949700"/>
              <a:gd name="connsiteY9" fmla="*/ 1841500 h 2628900"/>
              <a:gd name="connsiteX10" fmla="*/ 330200 w 3949700"/>
              <a:gd name="connsiteY10" fmla="*/ 1955800 h 2628900"/>
              <a:gd name="connsiteX11" fmla="*/ 342900 w 3949700"/>
              <a:gd name="connsiteY11" fmla="*/ 2006600 h 2628900"/>
              <a:gd name="connsiteX12" fmla="*/ 381000 w 3949700"/>
              <a:gd name="connsiteY12" fmla="*/ 2082800 h 2628900"/>
              <a:gd name="connsiteX13" fmla="*/ 406400 w 3949700"/>
              <a:gd name="connsiteY13" fmla="*/ 2146300 h 2628900"/>
              <a:gd name="connsiteX14" fmla="*/ 444500 w 3949700"/>
              <a:gd name="connsiteY14" fmla="*/ 2209800 h 2628900"/>
              <a:gd name="connsiteX15" fmla="*/ 520700 w 3949700"/>
              <a:gd name="connsiteY15" fmla="*/ 2336800 h 2628900"/>
              <a:gd name="connsiteX16" fmla="*/ 546100 w 3949700"/>
              <a:gd name="connsiteY16" fmla="*/ 2374900 h 2628900"/>
              <a:gd name="connsiteX17" fmla="*/ 558800 w 3949700"/>
              <a:gd name="connsiteY17" fmla="*/ 2413000 h 2628900"/>
              <a:gd name="connsiteX18" fmla="*/ 635000 w 3949700"/>
              <a:gd name="connsiteY18" fmla="*/ 2489200 h 2628900"/>
              <a:gd name="connsiteX19" fmla="*/ 673100 w 3949700"/>
              <a:gd name="connsiteY19" fmla="*/ 2527300 h 2628900"/>
              <a:gd name="connsiteX20" fmla="*/ 698500 w 3949700"/>
              <a:gd name="connsiteY20" fmla="*/ 2565400 h 2628900"/>
              <a:gd name="connsiteX21" fmla="*/ 762000 w 3949700"/>
              <a:gd name="connsiteY21" fmla="*/ 2590800 h 2628900"/>
              <a:gd name="connsiteX22" fmla="*/ 889000 w 3949700"/>
              <a:gd name="connsiteY22" fmla="*/ 2628900 h 2628900"/>
              <a:gd name="connsiteX23" fmla="*/ 1054100 w 3949700"/>
              <a:gd name="connsiteY23" fmla="*/ 2616200 h 2628900"/>
              <a:gd name="connsiteX24" fmla="*/ 1092200 w 3949700"/>
              <a:gd name="connsiteY24" fmla="*/ 2590800 h 2628900"/>
              <a:gd name="connsiteX25" fmla="*/ 1168400 w 3949700"/>
              <a:gd name="connsiteY25" fmla="*/ 2552700 h 2628900"/>
              <a:gd name="connsiteX26" fmla="*/ 1193800 w 3949700"/>
              <a:gd name="connsiteY26" fmla="*/ 2489200 h 2628900"/>
              <a:gd name="connsiteX27" fmla="*/ 1206500 w 3949700"/>
              <a:gd name="connsiteY27" fmla="*/ 2438400 h 2628900"/>
              <a:gd name="connsiteX28" fmla="*/ 1219200 w 3949700"/>
              <a:gd name="connsiteY28" fmla="*/ 2400300 h 2628900"/>
              <a:gd name="connsiteX29" fmla="*/ 1244600 w 3949700"/>
              <a:gd name="connsiteY29" fmla="*/ 2298700 h 2628900"/>
              <a:gd name="connsiteX30" fmla="*/ 1270000 w 3949700"/>
              <a:gd name="connsiteY30" fmla="*/ 1778000 h 2628900"/>
              <a:gd name="connsiteX31" fmla="*/ 1295400 w 3949700"/>
              <a:gd name="connsiteY31" fmla="*/ 1701800 h 2628900"/>
              <a:gd name="connsiteX32" fmla="*/ 1320800 w 3949700"/>
              <a:gd name="connsiteY32" fmla="*/ 1638300 h 2628900"/>
              <a:gd name="connsiteX33" fmla="*/ 1358900 w 3949700"/>
              <a:gd name="connsiteY33" fmla="*/ 1587500 h 2628900"/>
              <a:gd name="connsiteX34" fmla="*/ 1422400 w 3949700"/>
              <a:gd name="connsiteY34" fmla="*/ 1498600 h 2628900"/>
              <a:gd name="connsiteX35" fmla="*/ 1435100 w 3949700"/>
              <a:gd name="connsiteY35" fmla="*/ 1460500 h 2628900"/>
              <a:gd name="connsiteX36" fmla="*/ 1485900 w 3949700"/>
              <a:gd name="connsiteY36" fmla="*/ 1435100 h 2628900"/>
              <a:gd name="connsiteX37" fmla="*/ 1790700 w 3949700"/>
              <a:gd name="connsiteY37" fmla="*/ 1447800 h 2628900"/>
              <a:gd name="connsiteX38" fmla="*/ 1828800 w 3949700"/>
              <a:gd name="connsiteY38" fmla="*/ 1460500 h 2628900"/>
              <a:gd name="connsiteX39" fmla="*/ 1879600 w 3949700"/>
              <a:gd name="connsiteY39" fmla="*/ 1473200 h 2628900"/>
              <a:gd name="connsiteX40" fmla="*/ 1993900 w 3949700"/>
              <a:gd name="connsiteY40" fmla="*/ 1524000 h 2628900"/>
              <a:gd name="connsiteX41" fmla="*/ 2146300 w 3949700"/>
              <a:gd name="connsiteY41" fmla="*/ 1549400 h 2628900"/>
              <a:gd name="connsiteX42" fmla="*/ 2184400 w 3949700"/>
              <a:gd name="connsiteY42" fmla="*/ 1574800 h 2628900"/>
              <a:gd name="connsiteX43" fmla="*/ 2260600 w 3949700"/>
              <a:gd name="connsiteY43" fmla="*/ 1600200 h 2628900"/>
              <a:gd name="connsiteX44" fmla="*/ 2298700 w 3949700"/>
              <a:gd name="connsiteY44" fmla="*/ 1625600 h 2628900"/>
              <a:gd name="connsiteX45" fmla="*/ 2387600 w 3949700"/>
              <a:gd name="connsiteY45" fmla="*/ 1689100 h 2628900"/>
              <a:gd name="connsiteX46" fmla="*/ 2540000 w 3949700"/>
              <a:gd name="connsiteY46" fmla="*/ 1765300 h 2628900"/>
              <a:gd name="connsiteX47" fmla="*/ 2870200 w 3949700"/>
              <a:gd name="connsiteY47" fmla="*/ 1854200 h 2628900"/>
              <a:gd name="connsiteX48" fmla="*/ 3048000 w 3949700"/>
              <a:gd name="connsiteY48" fmla="*/ 1930400 h 2628900"/>
              <a:gd name="connsiteX49" fmla="*/ 3238500 w 3949700"/>
              <a:gd name="connsiteY49" fmla="*/ 1968500 h 2628900"/>
              <a:gd name="connsiteX50" fmla="*/ 3543300 w 3949700"/>
              <a:gd name="connsiteY50" fmla="*/ 1955800 h 2628900"/>
              <a:gd name="connsiteX51" fmla="*/ 3619500 w 3949700"/>
              <a:gd name="connsiteY51" fmla="*/ 1905000 h 2628900"/>
              <a:gd name="connsiteX52" fmla="*/ 3657600 w 3949700"/>
              <a:gd name="connsiteY52" fmla="*/ 1854200 h 2628900"/>
              <a:gd name="connsiteX53" fmla="*/ 3683000 w 3949700"/>
              <a:gd name="connsiteY53" fmla="*/ 1803400 h 2628900"/>
              <a:gd name="connsiteX54" fmla="*/ 3721100 w 3949700"/>
              <a:gd name="connsiteY54" fmla="*/ 1765300 h 2628900"/>
              <a:gd name="connsiteX55" fmla="*/ 3797300 w 3949700"/>
              <a:gd name="connsiteY55" fmla="*/ 1612900 h 2628900"/>
              <a:gd name="connsiteX56" fmla="*/ 3848100 w 3949700"/>
              <a:gd name="connsiteY56" fmla="*/ 1549400 h 2628900"/>
              <a:gd name="connsiteX57" fmla="*/ 3860800 w 3949700"/>
              <a:gd name="connsiteY57" fmla="*/ 1511300 h 2628900"/>
              <a:gd name="connsiteX58" fmla="*/ 3898900 w 3949700"/>
              <a:gd name="connsiteY58" fmla="*/ 1447800 h 2628900"/>
              <a:gd name="connsiteX59" fmla="*/ 3924300 w 3949700"/>
              <a:gd name="connsiteY59" fmla="*/ 1358900 h 2628900"/>
              <a:gd name="connsiteX60" fmla="*/ 3949700 w 3949700"/>
              <a:gd name="connsiteY60" fmla="*/ 1244600 h 2628900"/>
              <a:gd name="connsiteX61" fmla="*/ 3898900 w 3949700"/>
              <a:gd name="connsiteY61" fmla="*/ 977900 h 2628900"/>
              <a:gd name="connsiteX62" fmla="*/ 3860800 w 3949700"/>
              <a:gd name="connsiteY62" fmla="*/ 927100 h 2628900"/>
              <a:gd name="connsiteX63" fmla="*/ 3848100 w 3949700"/>
              <a:gd name="connsiteY63" fmla="*/ 889000 h 2628900"/>
              <a:gd name="connsiteX64" fmla="*/ 3759200 w 3949700"/>
              <a:gd name="connsiteY64" fmla="*/ 812800 h 2628900"/>
              <a:gd name="connsiteX65" fmla="*/ 3721100 w 3949700"/>
              <a:gd name="connsiteY65" fmla="*/ 774700 h 2628900"/>
              <a:gd name="connsiteX66" fmla="*/ 3683000 w 3949700"/>
              <a:gd name="connsiteY66" fmla="*/ 749300 h 2628900"/>
              <a:gd name="connsiteX67" fmla="*/ 3594100 w 3949700"/>
              <a:gd name="connsiteY67" fmla="*/ 685800 h 2628900"/>
              <a:gd name="connsiteX68" fmla="*/ 3492500 w 3949700"/>
              <a:gd name="connsiteY68" fmla="*/ 660400 h 2628900"/>
              <a:gd name="connsiteX69" fmla="*/ 3441700 w 3949700"/>
              <a:gd name="connsiteY69" fmla="*/ 635000 h 2628900"/>
              <a:gd name="connsiteX70" fmla="*/ 3340100 w 3949700"/>
              <a:gd name="connsiteY70" fmla="*/ 609600 h 2628900"/>
              <a:gd name="connsiteX71" fmla="*/ 3187700 w 3949700"/>
              <a:gd name="connsiteY71" fmla="*/ 584200 h 2628900"/>
              <a:gd name="connsiteX72" fmla="*/ 3149600 w 3949700"/>
              <a:gd name="connsiteY72" fmla="*/ 571500 h 2628900"/>
              <a:gd name="connsiteX73" fmla="*/ 3073400 w 3949700"/>
              <a:gd name="connsiteY73" fmla="*/ 558800 h 2628900"/>
              <a:gd name="connsiteX74" fmla="*/ 3009900 w 3949700"/>
              <a:gd name="connsiteY74" fmla="*/ 546100 h 2628900"/>
              <a:gd name="connsiteX75" fmla="*/ 2476500 w 3949700"/>
              <a:gd name="connsiteY75" fmla="*/ 558800 h 2628900"/>
              <a:gd name="connsiteX76" fmla="*/ 2387600 w 3949700"/>
              <a:gd name="connsiteY76" fmla="*/ 622300 h 2628900"/>
              <a:gd name="connsiteX77" fmla="*/ 2286000 w 3949700"/>
              <a:gd name="connsiteY77" fmla="*/ 673100 h 2628900"/>
              <a:gd name="connsiteX78" fmla="*/ 2133600 w 3949700"/>
              <a:gd name="connsiteY78" fmla="*/ 774700 h 2628900"/>
              <a:gd name="connsiteX79" fmla="*/ 2095500 w 3949700"/>
              <a:gd name="connsiteY79" fmla="*/ 787400 h 2628900"/>
              <a:gd name="connsiteX80" fmla="*/ 2044700 w 3949700"/>
              <a:gd name="connsiteY80" fmla="*/ 825500 h 2628900"/>
              <a:gd name="connsiteX81" fmla="*/ 1892300 w 3949700"/>
              <a:gd name="connsiteY81" fmla="*/ 914400 h 2628900"/>
              <a:gd name="connsiteX82" fmla="*/ 1816100 w 3949700"/>
              <a:gd name="connsiteY82" fmla="*/ 965200 h 2628900"/>
              <a:gd name="connsiteX83" fmla="*/ 1714500 w 3949700"/>
              <a:gd name="connsiteY83" fmla="*/ 990600 h 2628900"/>
              <a:gd name="connsiteX84" fmla="*/ 1676400 w 3949700"/>
              <a:gd name="connsiteY84" fmla="*/ 1003300 h 2628900"/>
              <a:gd name="connsiteX85" fmla="*/ 1612900 w 3949700"/>
              <a:gd name="connsiteY85" fmla="*/ 1028700 h 2628900"/>
              <a:gd name="connsiteX86" fmla="*/ 1562100 w 3949700"/>
              <a:gd name="connsiteY86" fmla="*/ 1041400 h 2628900"/>
              <a:gd name="connsiteX87" fmla="*/ 1409700 w 3949700"/>
              <a:gd name="connsiteY87" fmla="*/ 1016000 h 2628900"/>
              <a:gd name="connsiteX88" fmla="*/ 1320800 w 3949700"/>
              <a:gd name="connsiteY88" fmla="*/ 952500 h 2628900"/>
              <a:gd name="connsiteX89" fmla="*/ 1244600 w 3949700"/>
              <a:gd name="connsiteY89" fmla="*/ 850900 h 2628900"/>
              <a:gd name="connsiteX90" fmla="*/ 1219200 w 3949700"/>
              <a:gd name="connsiteY90" fmla="*/ 800100 h 2628900"/>
              <a:gd name="connsiteX91" fmla="*/ 1206500 w 3949700"/>
              <a:gd name="connsiteY91" fmla="*/ 762000 h 2628900"/>
              <a:gd name="connsiteX92" fmla="*/ 1219200 w 3949700"/>
              <a:gd name="connsiteY92" fmla="*/ 698500 h 2628900"/>
              <a:gd name="connsiteX93" fmla="*/ 1308100 w 3949700"/>
              <a:gd name="connsiteY93" fmla="*/ 584200 h 2628900"/>
              <a:gd name="connsiteX94" fmla="*/ 1371600 w 3949700"/>
              <a:gd name="connsiteY94" fmla="*/ 533400 h 2628900"/>
              <a:gd name="connsiteX95" fmla="*/ 1409700 w 3949700"/>
              <a:gd name="connsiteY95" fmla="*/ 520700 h 2628900"/>
              <a:gd name="connsiteX96" fmla="*/ 1447800 w 3949700"/>
              <a:gd name="connsiteY96" fmla="*/ 495300 h 2628900"/>
              <a:gd name="connsiteX97" fmla="*/ 1498600 w 3949700"/>
              <a:gd name="connsiteY97" fmla="*/ 482600 h 2628900"/>
              <a:gd name="connsiteX98" fmla="*/ 1600200 w 3949700"/>
              <a:gd name="connsiteY98" fmla="*/ 444500 h 2628900"/>
              <a:gd name="connsiteX99" fmla="*/ 1638300 w 3949700"/>
              <a:gd name="connsiteY99" fmla="*/ 431800 h 2628900"/>
              <a:gd name="connsiteX100" fmla="*/ 1727200 w 3949700"/>
              <a:gd name="connsiteY100" fmla="*/ 381000 h 2628900"/>
              <a:gd name="connsiteX101" fmla="*/ 1816100 w 3949700"/>
              <a:gd name="connsiteY101" fmla="*/ 317500 h 2628900"/>
              <a:gd name="connsiteX102" fmla="*/ 1866900 w 3949700"/>
              <a:gd name="connsiteY102" fmla="*/ 292100 h 2628900"/>
              <a:gd name="connsiteX103" fmla="*/ 1943100 w 3949700"/>
              <a:gd name="connsiteY103" fmla="*/ 241300 h 2628900"/>
              <a:gd name="connsiteX104" fmla="*/ 2019300 w 3949700"/>
              <a:gd name="connsiteY104" fmla="*/ 165100 h 2628900"/>
              <a:gd name="connsiteX105" fmla="*/ 2057400 w 3949700"/>
              <a:gd name="connsiteY105" fmla="*/ 127000 h 2628900"/>
              <a:gd name="connsiteX106" fmla="*/ 2120900 w 3949700"/>
              <a:gd name="connsiteY106" fmla="*/ 50800 h 2628900"/>
              <a:gd name="connsiteX107" fmla="*/ 2171700 w 3949700"/>
              <a:gd name="connsiteY107" fmla="*/ 0 h 262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3949700" h="2628900">
                <a:moveTo>
                  <a:pt x="0" y="609600"/>
                </a:moveTo>
                <a:cubicBezTo>
                  <a:pt x="56492" y="750829"/>
                  <a:pt x="-4052" y="584962"/>
                  <a:pt x="38100" y="762000"/>
                </a:cubicBezTo>
                <a:cubicBezTo>
                  <a:pt x="52377" y="821962"/>
                  <a:pt x="88900" y="939800"/>
                  <a:pt x="88900" y="939800"/>
                </a:cubicBezTo>
                <a:cubicBezTo>
                  <a:pt x="93133" y="977900"/>
                  <a:pt x="96534" y="1016102"/>
                  <a:pt x="101600" y="1054100"/>
                </a:cubicBezTo>
                <a:cubicBezTo>
                  <a:pt x="105003" y="1079624"/>
                  <a:pt x="111232" y="1104733"/>
                  <a:pt x="114300" y="1130300"/>
                </a:cubicBezTo>
                <a:cubicBezTo>
                  <a:pt x="123936" y="1210602"/>
                  <a:pt x="114124" y="1294873"/>
                  <a:pt x="139700" y="1371600"/>
                </a:cubicBezTo>
                <a:cubicBezTo>
                  <a:pt x="165100" y="1447800"/>
                  <a:pt x="193834" y="1522969"/>
                  <a:pt x="215900" y="1600200"/>
                </a:cubicBezTo>
                <a:cubicBezTo>
                  <a:pt x="224367" y="1629833"/>
                  <a:pt x="231554" y="1659862"/>
                  <a:pt x="241300" y="1689100"/>
                </a:cubicBezTo>
                <a:cubicBezTo>
                  <a:pt x="252738" y="1723414"/>
                  <a:pt x="267962" y="1756386"/>
                  <a:pt x="279400" y="1790700"/>
                </a:cubicBezTo>
                <a:cubicBezTo>
                  <a:pt x="284920" y="1807259"/>
                  <a:pt x="286967" y="1824817"/>
                  <a:pt x="292100" y="1841500"/>
                </a:cubicBezTo>
                <a:cubicBezTo>
                  <a:pt x="303911" y="1879885"/>
                  <a:pt x="318389" y="1917415"/>
                  <a:pt x="330200" y="1955800"/>
                </a:cubicBezTo>
                <a:cubicBezTo>
                  <a:pt x="335333" y="1972483"/>
                  <a:pt x="336418" y="1990394"/>
                  <a:pt x="342900" y="2006600"/>
                </a:cubicBezTo>
                <a:cubicBezTo>
                  <a:pt x="353447" y="2032967"/>
                  <a:pt x="369249" y="2056947"/>
                  <a:pt x="381000" y="2082800"/>
                </a:cubicBezTo>
                <a:cubicBezTo>
                  <a:pt x="390434" y="2103554"/>
                  <a:pt x="396205" y="2125910"/>
                  <a:pt x="406400" y="2146300"/>
                </a:cubicBezTo>
                <a:cubicBezTo>
                  <a:pt x="417439" y="2168378"/>
                  <a:pt x="432512" y="2188222"/>
                  <a:pt x="444500" y="2209800"/>
                </a:cubicBezTo>
                <a:cubicBezTo>
                  <a:pt x="509587" y="2326956"/>
                  <a:pt x="417419" y="2181878"/>
                  <a:pt x="520700" y="2336800"/>
                </a:cubicBezTo>
                <a:cubicBezTo>
                  <a:pt x="529167" y="2349500"/>
                  <a:pt x="541273" y="2360420"/>
                  <a:pt x="546100" y="2374900"/>
                </a:cubicBezTo>
                <a:cubicBezTo>
                  <a:pt x="550333" y="2387600"/>
                  <a:pt x="550581" y="2402433"/>
                  <a:pt x="558800" y="2413000"/>
                </a:cubicBezTo>
                <a:cubicBezTo>
                  <a:pt x="580853" y="2441354"/>
                  <a:pt x="609600" y="2463800"/>
                  <a:pt x="635000" y="2489200"/>
                </a:cubicBezTo>
                <a:cubicBezTo>
                  <a:pt x="647700" y="2501900"/>
                  <a:pt x="663137" y="2512356"/>
                  <a:pt x="673100" y="2527300"/>
                </a:cubicBezTo>
                <a:cubicBezTo>
                  <a:pt x="681567" y="2540000"/>
                  <a:pt x="686080" y="2556528"/>
                  <a:pt x="698500" y="2565400"/>
                </a:cubicBezTo>
                <a:cubicBezTo>
                  <a:pt x="717051" y="2578651"/>
                  <a:pt x="740575" y="2583009"/>
                  <a:pt x="762000" y="2590800"/>
                </a:cubicBezTo>
                <a:cubicBezTo>
                  <a:pt x="830023" y="2615536"/>
                  <a:pt x="828351" y="2613738"/>
                  <a:pt x="889000" y="2628900"/>
                </a:cubicBezTo>
                <a:cubicBezTo>
                  <a:pt x="944033" y="2624667"/>
                  <a:pt x="999849" y="2626372"/>
                  <a:pt x="1054100" y="2616200"/>
                </a:cubicBezTo>
                <a:cubicBezTo>
                  <a:pt x="1069102" y="2613387"/>
                  <a:pt x="1078548" y="2597626"/>
                  <a:pt x="1092200" y="2590800"/>
                </a:cubicBezTo>
                <a:cubicBezTo>
                  <a:pt x="1197360" y="2538220"/>
                  <a:pt x="1059211" y="2625493"/>
                  <a:pt x="1168400" y="2552700"/>
                </a:cubicBezTo>
                <a:cubicBezTo>
                  <a:pt x="1176867" y="2531533"/>
                  <a:pt x="1186591" y="2510827"/>
                  <a:pt x="1193800" y="2489200"/>
                </a:cubicBezTo>
                <a:cubicBezTo>
                  <a:pt x="1199320" y="2472641"/>
                  <a:pt x="1201705" y="2455183"/>
                  <a:pt x="1206500" y="2438400"/>
                </a:cubicBezTo>
                <a:cubicBezTo>
                  <a:pt x="1210178" y="2425528"/>
                  <a:pt x="1215678" y="2413215"/>
                  <a:pt x="1219200" y="2400300"/>
                </a:cubicBezTo>
                <a:cubicBezTo>
                  <a:pt x="1228385" y="2366621"/>
                  <a:pt x="1244600" y="2298700"/>
                  <a:pt x="1244600" y="2298700"/>
                </a:cubicBezTo>
                <a:cubicBezTo>
                  <a:pt x="1245492" y="2266585"/>
                  <a:pt x="1229157" y="1927757"/>
                  <a:pt x="1270000" y="1778000"/>
                </a:cubicBezTo>
                <a:cubicBezTo>
                  <a:pt x="1277045" y="1752169"/>
                  <a:pt x="1286250" y="1726962"/>
                  <a:pt x="1295400" y="1701800"/>
                </a:cubicBezTo>
                <a:cubicBezTo>
                  <a:pt x="1303191" y="1680375"/>
                  <a:pt x="1309729" y="1658228"/>
                  <a:pt x="1320800" y="1638300"/>
                </a:cubicBezTo>
                <a:cubicBezTo>
                  <a:pt x="1331079" y="1619797"/>
                  <a:pt x="1346597" y="1604724"/>
                  <a:pt x="1358900" y="1587500"/>
                </a:cubicBezTo>
                <a:cubicBezTo>
                  <a:pt x="1451753" y="1457506"/>
                  <a:pt x="1297884" y="1664622"/>
                  <a:pt x="1422400" y="1498600"/>
                </a:cubicBezTo>
                <a:cubicBezTo>
                  <a:pt x="1426633" y="1485900"/>
                  <a:pt x="1425634" y="1469966"/>
                  <a:pt x="1435100" y="1460500"/>
                </a:cubicBezTo>
                <a:cubicBezTo>
                  <a:pt x="1448487" y="1447113"/>
                  <a:pt x="1466980" y="1435776"/>
                  <a:pt x="1485900" y="1435100"/>
                </a:cubicBezTo>
                <a:lnTo>
                  <a:pt x="1790700" y="1447800"/>
                </a:lnTo>
                <a:cubicBezTo>
                  <a:pt x="1803400" y="1452033"/>
                  <a:pt x="1815928" y="1456822"/>
                  <a:pt x="1828800" y="1460500"/>
                </a:cubicBezTo>
                <a:cubicBezTo>
                  <a:pt x="1845583" y="1465295"/>
                  <a:pt x="1863257" y="1467071"/>
                  <a:pt x="1879600" y="1473200"/>
                </a:cubicBezTo>
                <a:cubicBezTo>
                  <a:pt x="1935107" y="1494015"/>
                  <a:pt x="1931708" y="1509367"/>
                  <a:pt x="1993900" y="1524000"/>
                </a:cubicBezTo>
                <a:cubicBezTo>
                  <a:pt x="2044032" y="1535796"/>
                  <a:pt x="2095500" y="1540933"/>
                  <a:pt x="2146300" y="1549400"/>
                </a:cubicBezTo>
                <a:cubicBezTo>
                  <a:pt x="2159000" y="1557867"/>
                  <a:pt x="2170452" y="1568601"/>
                  <a:pt x="2184400" y="1574800"/>
                </a:cubicBezTo>
                <a:cubicBezTo>
                  <a:pt x="2208866" y="1585674"/>
                  <a:pt x="2238323" y="1585348"/>
                  <a:pt x="2260600" y="1600200"/>
                </a:cubicBezTo>
                <a:cubicBezTo>
                  <a:pt x="2273300" y="1608667"/>
                  <a:pt x="2286280" y="1616728"/>
                  <a:pt x="2298700" y="1625600"/>
                </a:cubicBezTo>
                <a:cubicBezTo>
                  <a:pt x="2317220" y="1638829"/>
                  <a:pt x="2363971" y="1676498"/>
                  <a:pt x="2387600" y="1689100"/>
                </a:cubicBezTo>
                <a:cubicBezTo>
                  <a:pt x="2437714" y="1715828"/>
                  <a:pt x="2484900" y="1751525"/>
                  <a:pt x="2540000" y="1765300"/>
                </a:cubicBezTo>
                <a:cubicBezTo>
                  <a:pt x="2597143" y="1779586"/>
                  <a:pt x="2824570" y="1834644"/>
                  <a:pt x="2870200" y="1854200"/>
                </a:cubicBezTo>
                <a:cubicBezTo>
                  <a:pt x="2929467" y="1879600"/>
                  <a:pt x="2984397" y="1919800"/>
                  <a:pt x="3048000" y="1930400"/>
                </a:cubicBezTo>
                <a:cubicBezTo>
                  <a:pt x="3213605" y="1958001"/>
                  <a:pt x="3151542" y="1939514"/>
                  <a:pt x="3238500" y="1968500"/>
                </a:cubicBezTo>
                <a:cubicBezTo>
                  <a:pt x="3340100" y="1964267"/>
                  <a:pt x="3441890" y="1963312"/>
                  <a:pt x="3543300" y="1955800"/>
                </a:cubicBezTo>
                <a:cubicBezTo>
                  <a:pt x="3579947" y="1953085"/>
                  <a:pt x="3596744" y="1931549"/>
                  <a:pt x="3619500" y="1905000"/>
                </a:cubicBezTo>
                <a:cubicBezTo>
                  <a:pt x="3633275" y="1888929"/>
                  <a:pt x="3646382" y="1872149"/>
                  <a:pt x="3657600" y="1854200"/>
                </a:cubicBezTo>
                <a:cubicBezTo>
                  <a:pt x="3667634" y="1838146"/>
                  <a:pt x="3671996" y="1818806"/>
                  <a:pt x="3683000" y="1803400"/>
                </a:cubicBezTo>
                <a:cubicBezTo>
                  <a:pt x="3693439" y="1788785"/>
                  <a:pt x="3710324" y="1779668"/>
                  <a:pt x="3721100" y="1765300"/>
                </a:cubicBezTo>
                <a:cubicBezTo>
                  <a:pt x="3787437" y="1676851"/>
                  <a:pt x="3734261" y="1720966"/>
                  <a:pt x="3797300" y="1612900"/>
                </a:cubicBezTo>
                <a:cubicBezTo>
                  <a:pt x="3810958" y="1589486"/>
                  <a:pt x="3831167" y="1570567"/>
                  <a:pt x="3848100" y="1549400"/>
                </a:cubicBezTo>
                <a:cubicBezTo>
                  <a:pt x="3852333" y="1536700"/>
                  <a:pt x="3854813" y="1523274"/>
                  <a:pt x="3860800" y="1511300"/>
                </a:cubicBezTo>
                <a:cubicBezTo>
                  <a:pt x="3871839" y="1489222"/>
                  <a:pt x="3889406" y="1470586"/>
                  <a:pt x="3898900" y="1447800"/>
                </a:cubicBezTo>
                <a:cubicBezTo>
                  <a:pt x="3910754" y="1419352"/>
                  <a:pt x="3915444" y="1388419"/>
                  <a:pt x="3924300" y="1358900"/>
                </a:cubicBezTo>
                <a:cubicBezTo>
                  <a:pt x="3947748" y="1280739"/>
                  <a:pt x="3929788" y="1364074"/>
                  <a:pt x="3949700" y="1244600"/>
                </a:cubicBezTo>
                <a:cubicBezTo>
                  <a:pt x="3938629" y="1156035"/>
                  <a:pt x="3943921" y="1058938"/>
                  <a:pt x="3898900" y="977900"/>
                </a:cubicBezTo>
                <a:cubicBezTo>
                  <a:pt x="3888621" y="959397"/>
                  <a:pt x="3873500" y="944033"/>
                  <a:pt x="3860800" y="927100"/>
                </a:cubicBezTo>
                <a:cubicBezTo>
                  <a:pt x="3856567" y="914400"/>
                  <a:pt x="3855526" y="900139"/>
                  <a:pt x="3848100" y="889000"/>
                </a:cubicBezTo>
                <a:cubicBezTo>
                  <a:pt x="3827091" y="857487"/>
                  <a:pt x="3786587" y="836275"/>
                  <a:pt x="3759200" y="812800"/>
                </a:cubicBezTo>
                <a:cubicBezTo>
                  <a:pt x="3745563" y="801111"/>
                  <a:pt x="3734898" y="786198"/>
                  <a:pt x="3721100" y="774700"/>
                </a:cubicBezTo>
                <a:cubicBezTo>
                  <a:pt x="3709374" y="764929"/>
                  <a:pt x="3695420" y="758172"/>
                  <a:pt x="3683000" y="749300"/>
                </a:cubicBezTo>
                <a:cubicBezTo>
                  <a:pt x="3669577" y="739712"/>
                  <a:pt x="3614053" y="695777"/>
                  <a:pt x="3594100" y="685800"/>
                </a:cubicBezTo>
                <a:cubicBezTo>
                  <a:pt x="3568065" y="672783"/>
                  <a:pt x="3516652" y="665230"/>
                  <a:pt x="3492500" y="660400"/>
                </a:cubicBezTo>
                <a:cubicBezTo>
                  <a:pt x="3475567" y="651933"/>
                  <a:pt x="3459101" y="642458"/>
                  <a:pt x="3441700" y="635000"/>
                </a:cubicBezTo>
                <a:cubicBezTo>
                  <a:pt x="3409687" y="621280"/>
                  <a:pt x="3373892" y="615563"/>
                  <a:pt x="3340100" y="609600"/>
                </a:cubicBezTo>
                <a:cubicBezTo>
                  <a:pt x="3289383" y="600650"/>
                  <a:pt x="3236558" y="600486"/>
                  <a:pt x="3187700" y="584200"/>
                </a:cubicBezTo>
                <a:cubicBezTo>
                  <a:pt x="3175000" y="579967"/>
                  <a:pt x="3162668" y="574404"/>
                  <a:pt x="3149600" y="571500"/>
                </a:cubicBezTo>
                <a:cubicBezTo>
                  <a:pt x="3124463" y="565914"/>
                  <a:pt x="3098735" y="563406"/>
                  <a:pt x="3073400" y="558800"/>
                </a:cubicBezTo>
                <a:cubicBezTo>
                  <a:pt x="3052162" y="554939"/>
                  <a:pt x="3031067" y="550333"/>
                  <a:pt x="3009900" y="546100"/>
                </a:cubicBezTo>
                <a:lnTo>
                  <a:pt x="2476500" y="558800"/>
                </a:lnTo>
                <a:cubicBezTo>
                  <a:pt x="2440353" y="563226"/>
                  <a:pt x="2418827" y="603564"/>
                  <a:pt x="2387600" y="622300"/>
                </a:cubicBezTo>
                <a:cubicBezTo>
                  <a:pt x="2355132" y="641781"/>
                  <a:pt x="2316291" y="650382"/>
                  <a:pt x="2286000" y="673100"/>
                </a:cubicBezTo>
                <a:cubicBezTo>
                  <a:pt x="2247603" y="701898"/>
                  <a:pt x="2169465" y="762745"/>
                  <a:pt x="2133600" y="774700"/>
                </a:cubicBezTo>
                <a:lnTo>
                  <a:pt x="2095500" y="787400"/>
                </a:lnTo>
                <a:cubicBezTo>
                  <a:pt x="2078567" y="800100"/>
                  <a:pt x="2062649" y="814282"/>
                  <a:pt x="2044700" y="825500"/>
                </a:cubicBezTo>
                <a:cubicBezTo>
                  <a:pt x="1994828" y="856670"/>
                  <a:pt x="1941234" y="881777"/>
                  <a:pt x="1892300" y="914400"/>
                </a:cubicBezTo>
                <a:cubicBezTo>
                  <a:pt x="1866900" y="931333"/>
                  <a:pt x="1845716" y="957796"/>
                  <a:pt x="1816100" y="965200"/>
                </a:cubicBezTo>
                <a:cubicBezTo>
                  <a:pt x="1782233" y="973667"/>
                  <a:pt x="1747618" y="979561"/>
                  <a:pt x="1714500" y="990600"/>
                </a:cubicBezTo>
                <a:cubicBezTo>
                  <a:pt x="1701800" y="994833"/>
                  <a:pt x="1688935" y="998600"/>
                  <a:pt x="1676400" y="1003300"/>
                </a:cubicBezTo>
                <a:cubicBezTo>
                  <a:pt x="1655054" y="1011305"/>
                  <a:pt x="1634527" y="1021491"/>
                  <a:pt x="1612900" y="1028700"/>
                </a:cubicBezTo>
                <a:cubicBezTo>
                  <a:pt x="1596341" y="1034220"/>
                  <a:pt x="1579033" y="1037167"/>
                  <a:pt x="1562100" y="1041400"/>
                </a:cubicBezTo>
                <a:cubicBezTo>
                  <a:pt x="1511300" y="1032933"/>
                  <a:pt x="1459663" y="1028491"/>
                  <a:pt x="1409700" y="1016000"/>
                </a:cubicBezTo>
                <a:cubicBezTo>
                  <a:pt x="1370241" y="1006135"/>
                  <a:pt x="1346288" y="981629"/>
                  <a:pt x="1320800" y="952500"/>
                </a:cubicBezTo>
                <a:cubicBezTo>
                  <a:pt x="1300681" y="929507"/>
                  <a:pt x="1262390" y="882033"/>
                  <a:pt x="1244600" y="850900"/>
                </a:cubicBezTo>
                <a:cubicBezTo>
                  <a:pt x="1235207" y="834462"/>
                  <a:pt x="1226658" y="817501"/>
                  <a:pt x="1219200" y="800100"/>
                </a:cubicBezTo>
                <a:cubicBezTo>
                  <a:pt x="1213927" y="787795"/>
                  <a:pt x="1210733" y="774700"/>
                  <a:pt x="1206500" y="762000"/>
                </a:cubicBezTo>
                <a:cubicBezTo>
                  <a:pt x="1210733" y="740833"/>
                  <a:pt x="1211183" y="718542"/>
                  <a:pt x="1219200" y="698500"/>
                </a:cubicBezTo>
                <a:cubicBezTo>
                  <a:pt x="1238689" y="649777"/>
                  <a:pt x="1269854" y="618197"/>
                  <a:pt x="1308100" y="584200"/>
                </a:cubicBezTo>
                <a:cubicBezTo>
                  <a:pt x="1328360" y="566191"/>
                  <a:pt x="1348614" y="547766"/>
                  <a:pt x="1371600" y="533400"/>
                </a:cubicBezTo>
                <a:cubicBezTo>
                  <a:pt x="1382952" y="526305"/>
                  <a:pt x="1397726" y="526687"/>
                  <a:pt x="1409700" y="520700"/>
                </a:cubicBezTo>
                <a:cubicBezTo>
                  <a:pt x="1423352" y="513874"/>
                  <a:pt x="1433771" y="501313"/>
                  <a:pt x="1447800" y="495300"/>
                </a:cubicBezTo>
                <a:cubicBezTo>
                  <a:pt x="1463843" y="488424"/>
                  <a:pt x="1482041" y="488120"/>
                  <a:pt x="1498600" y="482600"/>
                </a:cubicBezTo>
                <a:cubicBezTo>
                  <a:pt x="1532914" y="471162"/>
                  <a:pt x="1566208" y="456861"/>
                  <a:pt x="1600200" y="444500"/>
                </a:cubicBezTo>
                <a:cubicBezTo>
                  <a:pt x="1612781" y="439925"/>
                  <a:pt x="1625600" y="436033"/>
                  <a:pt x="1638300" y="431800"/>
                </a:cubicBezTo>
                <a:cubicBezTo>
                  <a:pt x="1761137" y="339672"/>
                  <a:pt x="1630233" y="429484"/>
                  <a:pt x="1727200" y="381000"/>
                </a:cubicBezTo>
                <a:cubicBezTo>
                  <a:pt x="1754067" y="367566"/>
                  <a:pt x="1793089" y="331882"/>
                  <a:pt x="1816100" y="317500"/>
                </a:cubicBezTo>
                <a:cubicBezTo>
                  <a:pt x="1832154" y="307466"/>
                  <a:pt x="1851494" y="303104"/>
                  <a:pt x="1866900" y="292100"/>
                </a:cubicBezTo>
                <a:cubicBezTo>
                  <a:pt x="1950141" y="232642"/>
                  <a:pt x="1861371" y="268543"/>
                  <a:pt x="1943100" y="241300"/>
                </a:cubicBezTo>
                <a:lnTo>
                  <a:pt x="2019300" y="165100"/>
                </a:lnTo>
                <a:cubicBezTo>
                  <a:pt x="2032000" y="152400"/>
                  <a:pt x="2047437" y="141944"/>
                  <a:pt x="2057400" y="127000"/>
                </a:cubicBezTo>
                <a:cubicBezTo>
                  <a:pt x="2077653" y="96620"/>
                  <a:pt x="2089786" y="73024"/>
                  <a:pt x="2120900" y="50800"/>
                </a:cubicBezTo>
                <a:cubicBezTo>
                  <a:pt x="2179273" y="9105"/>
                  <a:pt x="2171700" y="49926"/>
                  <a:pt x="2171700" y="0"/>
                </a:cubicBezTo>
              </a:path>
            </a:pathLst>
          </a:custGeom>
          <a:noFill/>
          <a:ln w="50800">
            <a:solidFill>
              <a:schemeClr val="tx1"/>
            </a:solidFill>
            <a:prstDash val="dash"/>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Shape 16">
            <a:extLst>
              <a:ext uri="{FF2B5EF4-FFF2-40B4-BE49-F238E27FC236}">
                <a16:creationId xmlns:a16="http://schemas.microsoft.com/office/drawing/2014/main" id="{E5F266E9-0358-0CAA-6C48-8497028AD42F}"/>
              </a:ext>
            </a:extLst>
          </p:cNvPr>
          <p:cNvSpPr/>
          <p:nvPr/>
        </p:nvSpPr>
        <p:spPr>
          <a:xfrm>
            <a:off x="7429500" y="1625600"/>
            <a:ext cx="3657600" cy="1117600"/>
          </a:xfrm>
          <a:custGeom>
            <a:avLst/>
            <a:gdLst>
              <a:gd name="connsiteX0" fmla="*/ 0 w 3657600"/>
              <a:gd name="connsiteY0" fmla="*/ 977900 h 1117600"/>
              <a:gd name="connsiteX1" fmla="*/ 139700 w 3657600"/>
              <a:gd name="connsiteY1" fmla="*/ 952500 h 1117600"/>
              <a:gd name="connsiteX2" fmla="*/ 177800 w 3657600"/>
              <a:gd name="connsiteY2" fmla="*/ 914400 h 1117600"/>
              <a:gd name="connsiteX3" fmla="*/ 254000 w 3657600"/>
              <a:gd name="connsiteY3" fmla="*/ 812800 h 1117600"/>
              <a:gd name="connsiteX4" fmla="*/ 342900 w 3657600"/>
              <a:gd name="connsiteY4" fmla="*/ 736600 h 1117600"/>
              <a:gd name="connsiteX5" fmla="*/ 368300 w 3657600"/>
              <a:gd name="connsiteY5" fmla="*/ 698500 h 1117600"/>
              <a:gd name="connsiteX6" fmla="*/ 444500 w 3657600"/>
              <a:gd name="connsiteY6" fmla="*/ 609600 h 1117600"/>
              <a:gd name="connsiteX7" fmla="*/ 533400 w 3657600"/>
              <a:gd name="connsiteY7" fmla="*/ 558800 h 1117600"/>
              <a:gd name="connsiteX8" fmla="*/ 584200 w 3657600"/>
              <a:gd name="connsiteY8" fmla="*/ 520700 h 1117600"/>
              <a:gd name="connsiteX9" fmla="*/ 635000 w 3657600"/>
              <a:gd name="connsiteY9" fmla="*/ 495300 h 1117600"/>
              <a:gd name="connsiteX10" fmla="*/ 876300 w 3657600"/>
              <a:gd name="connsiteY10" fmla="*/ 355600 h 1117600"/>
              <a:gd name="connsiteX11" fmla="*/ 1028700 w 3657600"/>
              <a:gd name="connsiteY11" fmla="*/ 292100 h 1117600"/>
              <a:gd name="connsiteX12" fmla="*/ 1104900 w 3657600"/>
              <a:gd name="connsiteY12" fmla="*/ 266700 h 1117600"/>
              <a:gd name="connsiteX13" fmla="*/ 1206500 w 3657600"/>
              <a:gd name="connsiteY13" fmla="*/ 228600 h 1117600"/>
              <a:gd name="connsiteX14" fmla="*/ 1320800 w 3657600"/>
              <a:gd name="connsiteY14" fmla="*/ 215900 h 1117600"/>
              <a:gd name="connsiteX15" fmla="*/ 1727200 w 3657600"/>
              <a:gd name="connsiteY15" fmla="*/ 139700 h 1117600"/>
              <a:gd name="connsiteX16" fmla="*/ 1828800 w 3657600"/>
              <a:gd name="connsiteY16" fmla="*/ 88900 h 1117600"/>
              <a:gd name="connsiteX17" fmla="*/ 1917700 w 3657600"/>
              <a:gd name="connsiteY17" fmla="*/ 63500 h 1117600"/>
              <a:gd name="connsiteX18" fmla="*/ 2032000 w 3657600"/>
              <a:gd name="connsiteY18" fmla="*/ 25400 h 1117600"/>
              <a:gd name="connsiteX19" fmla="*/ 2171700 w 3657600"/>
              <a:gd name="connsiteY19" fmla="*/ 0 h 1117600"/>
              <a:gd name="connsiteX20" fmla="*/ 2603500 w 3657600"/>
              <a:gd name="connsiteY20" fmla="*/ 38100 h 1117600"/>
              <a:gd name="connsiteX21" fmla="*/ 3098800 w 3657600"/>
              <a:gd name="connsiteY21" fmla="*/ 76200 h 1117600"/>
              <a:gd name="connsiteX22" fmla="*/ 3429000 w 3657600"/>
              <a:gd name="connsiteY22" fmla="*/ 190500 h 1117600"/>
              <a:gd name="connsiteX23" fmla="*/ 3556000 w 3657600"/>
              <a:gd name="connsiteY23" fmla="*/ 279400 h 1117600"/>
              <a:gd name="connsiteX24" fmla="*/ 3594100 w 3657600"/>
              <a:gd name="connsiteY24" fmla="*/ 342900 h 1117600"/>
              <a:gd name="connsiteX25" fmla="*/ 3632200 w 3657600"/>
              <a:gd name="connsiteY25" fmla="*/ 393700 h 1117600"/>
              <a:gd name="connsiteX26" fmla="*/ 3644900 w 3657600"/>
              <a:gd name="connsiteY26" fmla="*/ 444500 h 1117600"/>
              <a:gd name="connsiteX27" fmla="*/ 3657600 w 3657600"/>
              <a:gd name="connsiteY27" fmla="*/ 482600 h 1117600"/>
              <a:gd name="connsiteX28" fmla="*/ 3644900 w 3657600"/>
              <a:gd name="connsiteY28" fmla="*/ 609600 h 1117600"/>
              <a:gd name="connsiteX29" fmla="*/ 3517900 w 3657600"/>
              <a:gd name="connsiteY29" fmla="*/ 698500 h 1117600"/>
              <a:gd name="connsiteX30" fmla="*/ 3467100 w 3657600"/>
              <a:gd name="connsiteY30" fmla="*/ 723900 h 1117600"/>
              <a:gd name="connsiteX31" fmla="*/ 3390900 w 3657600"/>
              <a:gd name="connsiteY31" fmla="*/ 749300 h 1117600"/>
              <a:gd name="connsiteX32" fmla="*/ 3048000 w 3657600"/>
              <a:gd name="connsiteY32" fmla="*/ 736600 h 1117600"/>
              <a:gd name="connsiteX33" fmla="*/ 2984500 w 3657600"/>
              <a:gd name="connsiteY33" fmla="*/ 711200 h 1117600"/>
              <a:gd name="connsiteX34" fmla="*/ 2908300 w 3657600"/>
              <a:gd name="connsiteY34" fmla="*/ 685800 h 1117600"/>
              <a:gd name="connsiteX35" fmla="*/ 2781300 w 3657600"/>
              <a:gd name="connsiteY35" fmla="*/ 660400 h 1117600"/>
              <a:gd name="connsiteX36" fmla="*/ 2590800 w 3657600"/>
              <a:gd name="connsiteY36" fmla="*/ 622300 h 1117600"/>
              <a:gd name="connsiteX37" fmla="*/ 2400300 w 3657600"/>
              <a:gd name="connsiteY37" fmla="*/ 584200 h 1117600"/>
              <a:gd name="connsiteX38" fmla="*/ 2133600 w 3657600"/>
              <a:gd name="connsiteY38" fmla="*/ 558800 h 1117600"/>
              <a:gd name="connsiteX39" fmla="*/ 2095500 w 3657600"/>
              <a:gd name="connsiteY39" fmla="*/ 546100 h 1117600"/>
              <a:gd name="connsiteX40" fmla="*/ 1981200 w 3657600"/>
              <a:gd name="connsiteY40" fmla="*/ 558800 h 1117600"/>
              <a:gd name="connsiteX41" fmla="*/ 1905000 w 3657600"/>
              <a:gd name="connsiteY41" fmla="*/ 596900 h 1117600"/>
              <a:gd name="connsiteX42" fmla="*/ 1866900 w 3657600"/>
              <a:gd name="connsiteY42" fmla="*/ 635000 h 1117600"/>
              <a:gd name="connsiteX43" fmla="*/ 1841500 w 3657600"/>
              <a:gd name="connsiteY43" fmla="*/ 673100 h 1117600"/>
              <a:gd name="connsiteX44" fmla="*/ 1803400 w 3657600"/>
              <a:gd name="connsiteY44" fmla="*/ 711200 h 1117600"/>
              <a:gd name="connsiteX45" fmla="*/ 1803400 w 3657600"/>
              <a:gd name="connsiteY45" fmla="*/ 889000 h 1117600"/>
              <a:gd name="connsiteX46" fmla="*/ 1866900 w 3657600"/>
              <a:gd name="connsiteY46" fmla="*/ 965200 h 1117600"/>
              <a:gd name="connsiteX47" fmla="*/ 1905000 w 3657600"/>
              <a:gd name="connsiteY47" fmla="*/ 990600 h 1117600"/>
              <a:gd name="connsiteX48" fmla="*/ 1955800 w 3657600"/>
              <a:gd name="connsiteY48" fmla="*/ 1003300 h 1117600"/>
              <a:gd name="connsiteX49" fmla="*/ 2032000 w 3657600"/>
              <a:gd name="connsiteY49" fmla="*/ 1054100 h 1117600"/>
              <a:gd name="connsiteX50" fmla="*/ 2070100 w 3657600"/>
              <a:gd name="connsiteY50" fmla="*/ 1066800 h 1117600"/>
              <a:gd name="connsiteX51" fmla="*/ 2108200 w 3657600"/>
              <a:gd name="connsiteY51" fmla="*/ 1092200 h 1117600"/>
              <a:gd name="connsiteX52" fmla="*/ 2146300 w 3657600"/>
              <a:gd name="connsiteY52" fmla="*/ 1117600 h 111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657600" h="1117600">
                <a:moveTo>
                  <a:pt x="0" y="977900"/>
                </a:moveTo>
                <a:cubicBezTo>
                  <a:pt x="46567" y="969433"/>
                  <a:pt x="95127" y="968419"/>
                  <a:pt x="139700" y="952500"/>
                </a:cubicBezTo>
                <a:cubicBezTo>
                  <a:pt x="156614" y="946459"/>
                  <a:pt x="166302" y="928198"/>
                  <a:pt x="177800" y="914400"/>
                </a:cubicBezTo>
                <a:cubicBezTo>
                  <a:pt x="236422" y="844053"/>
                  <a:pt x="161368" y="905432"/>
                  <a:pt x="254000" y="812800"/>
                </a:cubicBezTo>
                <a:cubicBezTo>
                  <a:pt x="388818" y="677982"/>
                  <a:pt x="160825" y="949021"/>
                  <a:pt x="342900" y="736600"/>
                </a:cubicBezTo>
                <a:cubicBezTo>
                  <a:pt x="352833" y="725011"/>
                  <a:pt x="359428" y="710920"/>
                  <a:pt x="368300" y="698500"/>
                </a:cubicBezTo>
                <a:cubicBezTo>
                  <a:pt x="385718" y="674114"/>
                  <a:pt x="418126" y="628062"/>
                  <a:pt x="444500" y="609600"/>
                </a:cubicBezTo>
                <a:cubicBezTo>
                  <a:pt x="472461" y="590028"/>
                  <a:pt x="504606" y="577124"/>
                  <a:pt x="533400" y="558800"/>
                </a:cubicBezTo>
                <a:cubicBezTo>
                  <a:pt x="551258" y="547436"/>
                  <a:pt x="566251" y="531918"/>
                  <a:pt x="584200" y="520700"/>
                </a:cubicBezTo>
                <a:cubicBezTo>
                  <a:pt x="600254" y="510666"/>
                  <a:pt x="618518" y="504616"/>
                  <a:pt x="635000" y="495300"/>
                </a:cubicBezTo>
                <a:cubicBezTo>
                  <a:pt x="715911" y="449568"/>
                  <a:pt x="790509" y="391346"/>
                  <a:pt x="876300" y="355600"/>
                </a:cubicBezTo>
                <a:cubicBezTo>
                  <a:pt x="927100" y="334433"/>
                  <a:pt x="977409" y="312047"/>
                  <a:pt x="1028700" y="292100"/>
                </a:cubicBezTo>
                <a:cubicBezTo>
                  <a:pt x="1053653" y="282396"/>
                  <a:pt x="1079831" y="276101"/>
                  <a:pt x="1104900" y="266700"/>
                </a:cubicBezTo>
                <a:cubicBezTo>
                  <a:pt x="1138767" y="254000"/>
                  <a:pt x="1171292" y="236884"/>
                  <a:pt x="1206500" y="228600"/>
                </a:cubicBezTo>
                <a:cubicBezTo>
                  <a:pt x="1243815" y="219820"/>
                  <a:pt x="1282817" y="221079"/>
                  <a:pt x="1320800" y="215900"/>
                </a:cubicBezTo>
                <a:cubicBezTo>
                  <a:pt x="1459640" y="196967"/>
                  <a:pt x="1590107" y="173973"/>
                  <a:pt x="1727200" y="139700"/>
                </a:cubicBezTo>
                <a:cubicBezTo>
                  <a:pt x="1878731" y="101817"/>
                  <a:pt x="1722281" y="131508"/>
                  <a:pt x="1828800" y="88900"/>
                </a:cubicBezTo>
                <a:cubicBezTo>
                  <a:pt x="1857415" y="77454"/>
                  <a:pt x="1888284" y="72693"/>
                  <a:pt x="1917700" y="63500"/>
                </a:cubicBezTo>
                <a:cubicBezTo>
                  <a:pt x="1956033" y="51521"/>
                  <a:pt x="1992619" y="33276"/>
                  <a:pt x="2032000" y="25400"/>
                </a:cubicBezTo>
                <a:cubicBezTo>
                  <a:pt x="2120750" y="7650"/>
                  <a:pt x="2074208" y="16249"/>
                  <a:pt x="2171700" y="0"/>
                </a:cubicBezTo>
                <a:cubicBezTo>
                  <a:pt x="2891004" y="35965"/>
                  <a:pt x="2055399" y="-13608"/>
                  <a:pt x="2603500" y="38100"/>
                </a:cubicBezTo>
                <a:cubicBezTo>
                  <a:pt x="2768356" y="53652"/>
                  <a:pt x="3098800" y="76200"/>
                  <a:pt x="3098800" y="76200"/>
                </a:cubicBezTo>
                <a:cubicBezTo>
                  <a:pt x="3232454" y="115510"/>
                  <a:pt x="3314095" y="129217"/>
                  <a:pt x="3429000" y="190500"/>
                </a:cubicBezTo>
                <a:cubicBezTo>
                  <a:pt x="3465081" y="209743"/>
                  <a:pt x="3520807" y="253005"/>
                  <a:pt x="3556000" y="279400"/>
                </a:cubicBezTo>
                <a:cubicBezTo>
                  <a:pt x="3568700" y="300567"/>
                  <a:pt x="3580408" y="322361"/>
                  <a:pt x="3594100" y="342900"/>
                </a:cubicBezTo>
                <a:cubicBezTo>
                  <a:pt x="3605841" y="360512"/>
                  <a:pt x="3622734" y="374768"/>
                  <a:pt x="3632200" y="393700"/>
                </a:cubicBezTo>
                <a:cubicBezTo>
                  <a:pt x="3640006" y="409312"/>
                  <a:pt x="3640105" y="427717"/>
                  <a:pt x="3644900" y="444500"/>
                </a:cubicBezTo>
                <a:cubicBezTo>
                  <a:pt x="3648578" y="457372"/>
                  <a:pt x="3653367" y="469900"/>
                  <a:pt x="3657600" y="482600"/>
                </a:cubicBezTo>
                <a:cubicBezTo>
                  <a:pt x="3653367" y="524933"/>
                  <a:pt x="3661953" y="570623"/>
                  <a:pt x="3644900" y="609600"/>
                </a:cubicBezTo>
                <a:cubicBezTo>
                  <a:pt x="3604406" y="702157"/>
                  <a:pt x="3580201" y="675137"/>
                  <a:pt x="3517900" y="698500"/>
                </a:cubicBezTo>
                <a:cubicBezTo>
                  <a:pt x="3500173" y="705147"/>
                  <a:pt x="3484678" y="716869"/>
                  <a:pt x="3467100" y="723900"/>
                </a:cubicBezTo>
                <a:cubicBezTo>
                  <a:pt x="3442241" y="733844"/>
                  <a:pt x="3416300" y="740833"/>
                  <a:pt x="3390900" y="749300"/>
                </a:cubicBezTo>
                <a:cubicBezTo>
                  <a:pt x="3276600" y="745067"/>
                  <a:pt x="3161879" y="747276"/>
                  <a:pt x="3048000" y="736600"/>
                </a:cubicBezTo>
                <a:cubicBezTo>
                  <a:pt x="3025302" y="734472"/>
                  <a:pt x="3005925" y="718991"/>
                  <a:pt x="2984500" y="711200"/>
                </a:cubicBezTo>
                <a:cubicBezTo>
                  <a:pt x="2959338" y="702050"/>
                  <a:pt x="2933945" y="693493"/>
                  <a:pt x="2908300" y="685800"/>
                </a:cubicBezTo>
                <a:cubicBezTo>
                  <a:pt x="2828619" y="661896"/>
                  <a:pt x="2880470" y="683285"/>
                  <a:pt x="2781300" y="660400"/>
                </a:cubicBezTo>
                <a:cubicBezTo>
                  <a:pt x="2596353" y="617720"/>
                  <a:pt x="2793004" y="647575"/>
                  <a:pt x="2590800" y="622300"/>
                </a:cubicBezTo>
                <a:cubicBezTo>
                  <a:pt x="2514604" y="596901"/>
                  <a:pt x="2524504" y="598000"/>
                  <a:pt x="2400300" y="584200"/>
                </a:cubicBezTo>
                <a:cubicBezTo>
                  <a:pt x="2235336" y="565871"/>
                  <a:pt x="2324202" y="574684"/>
                  <a:pt x="2133600" y="558800"/>
                </a:cubicBezTo>
                <a:cubicBezTo>
                  <a:pt x="2120900" y="554567"/>
                  <a:pt x="2108887" y="546100"/>
                  <a:pt x="2095500" y="546100"/>
                </a:cubicBezTo>
                <a:cubicBezTo>
                  <a:pt x="2057166" y="546100"/>
                  <a:pt x="2019013" y="552498"/>
                  <a:pt x="1981200" y="558800"/>
                </a:cubicBezTo>
                <a:cubicBezTo>
                  <a:pt x="1952561" y="563573"/>
                  <a:pt x="1926941" y="578616"/>
                  <a:pt x="1905000" y="596900"/>
                </a:cubicBezTo>
                <a:cubicBezTo>
                  <a:pt x="1891202" y="608398"/>
                  <a:pt x="1878398" y="621202"/>
                  <a:pt x="1866900" y="635000"/>
                </a:cubicBezTo>
                <a:cubicBezTo>
                  <a:pt x="1857129" y="646726"/>
                  <a:pt x="1851271" y="661374"/>
                  <a:pt x="1841500" y="673100"/>
                </a:cubicBezTo>
                <a:cubicBezTo>
                  <a:pt x="1830002" y="686898"/>
                  <a:pt x="1816100" y="698500"/>
                  <a:pt x="1803400" y="711200"/>
                </a:cubicBezTo>
                <a:cubicBezTo>
                  <a:pt x="1784409" y="787164"/>
                  <a:pt x="1779146" y="783900"/>
                  <a:pt x="1803400" y="889000"/>
                </a:cubicBezTo>
                <a:cubicBezTo>
                  <a:pt x="1808157" y="909614"/>
                  <a:pt x="1854021" y="954467"/>
                  <a:pt x="1866900" y="965200"/>
                </a:cubicBezTo>
                <a:cubicBezTo>
                  <a:pt x="1878626" y="974971"/>
                  <a:pt x="1890971" y="984587"/>
                  <a:pt x="1905000" y="990600"/>
                </a:cubicBezTo>
                <a:cubicBezTo>
                  <a:pt x="1921043" y="997476"/>
                  <a:pt x="1938867" y="999067"/>
                  <a:pt x="1955800" y="1003300"/>
                </a:cubicBezTo>
                <a:cubicBezTo>
                  <a:pt x="1981200" y="1020233"/>
                  <a:pt x="2003040" y="1044447"/>
                  <a:pt x="2032000" y="1054100"/>
                </a:cubicBezTo>
                <a:cubicBezTo>
                  <a:pt x="2044700" y="1058333"/>
                  <a:pt x="2058126" y="1060813"/>
                  <a:pt x="2070100" y="1066800"/>
                </a:cubicBezTo>
                <a:cubicBezTo>
                  <a:pt x="2083752" y="1073626"/>
                  <a:pt x="2094548" y="1085374"/>
                  <a:pt x="2108200" y="1092200"/>
                </a:cubicBezTo>
                <a:cubicBezTo>
                  <a:pt x="2150316" y="1113258"/>
                  <a:pt x="2146300" y="1089293"/>
                  <a:pt x="2146300" y="1117600"/>
                </a:cubicBezTo>
              </a:path>
            </a:pathLst>
          </a:custGeom>
          <a:noFill/>
          <a:ln w="50800">
            <a:solidFill>
              <a:schemeClr val="tx1"/>
            </a:solidFill>
            <a:prstDash val="dash"/>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Image result for dog with rabies">
            <a:extLst>
              <a:ext uri="{FF2B5EF4-FFF2-40B4-BE49-F238E27FC236}">
                <a16:creationId xmlns:a16="http://schemas.microsoft.com/office/drawing/2014/main" id="{E0430F22-DA98-6FAC-AC80-30429B97523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9903" y="2094696"/>
            <a:ext cx="2826027" cy="231220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16868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6BF8ACB6-1961-89B2-DDF5-679287CE15FC}"/>
              </a:ext>
            </a:extLst>
          </p:cNvPr>
          <p:cNvSpPr>
            <a:spLocks noGrp="1"/>
          </p:cNvSpPr>
          <p:nvPr>
            <p:ph type="title"/>
          </p:nvPr>
        </p:nvSpPr>
        <p:spPr/>
        <p:txBody>
          <a:bodyPr/>
          <a:lstStyle/>
          <a:p>
            <a:r>
              <a:rPr lang="en-US" dirty="0" err="1"/>
              <a:t>Relatórios</a:t>
            </a:r>
            <a:r>
              <a:rPr lang="en-US" dirty="0"/>
              <a:t> de </a:t>
            </a:r>
            <a:r>
              <a:rPr lang="en-US" dirty="0" err="1"/>
              <a:t>saúde</a:t>
            </a:r>
            <a:r>
              <a:rPr lang="en-US" dirty="0"/>
              <a:t> </a:t>
            </a:r>
            <a:r>
              <a:rPr lang="en-US" dirty="0" err="1"/>
              <a:t>ambiental</a:t>
            </a:r>
            <a:endParaRPr lang="en-US" dirty="0"/>
          </a:p>
        </p:txBody>
      </p:sp>
      <p:sp>
        <p:nvSpPr>
          <p:cNvPr id="31" name="TextBox 30">
            <a:extLst>
              <a:ext uri="{FF2B5EF4-FFF2-40B4-BE49-F238E27FC236}">
                <a16:creationId xmlns:a16="http://schemas.microsoft.com/office/drawing/2014/main" id="{79AE9C73-9E9F-9AEF-49A4-B2F3452C35E7}"/>
              </a:ext>
            </a:extLst>
          </p:cNvPr>
          <p:cNvSpPr txBox="1"/>
          <p:nvPr/>
        </p:nvSpPr>
        <p:spPr>
          <a:xfrm>
            <a:off x="328532" y="4949061"/>
            <a:ext cx="3474720" cy="954107"/>
          </a:xfrm>
          <a:prstGeom prst="rect">
            <a:avLst/>
          </a:prstGeom>
          <a:noFill/>
        </p:spPr>
        <p:txBody>
          <a:bodyPr wrap="square" rtlCol="0">
            <a:spAutoFit/>
          </a:bodyPr>
          <a:lstStyle/>
          <a:p>
            <a:pPr algn="ctr"/>
            <a:r>
              <a:rPr lang="en-US" sz="2800">
                <a:solidFill>
                  <a:srgbClr val="000000"/>
                </a:solidFill>
                <a:latin typeface="Arial" panose="020B0604020202020204" pitchFamily="34" charset="0"/>
                <a:cs typeface="Arial" panose="020B0604020202020204" pitchFamily="34" charset="0"/>
              </a:rPr>
              <a:t>Foi detectada uma proliferação de algas nocivas</a:t>
            </a:r>
            <a:endParaRPr lang="en-US" sz="2800"/>
          </a:p>
        </p:txBody>
      </p:sp>
      <p:sp>
        <p:nvSpPr>
          <p:cNvPr id="33" name="TextBox 32">
            <a:extLst>
              <a:ext uri="{FF2B5EF4-FFF2-40B4-BE49-F238E27FC236}">
                <a16:creationId xmlns:a16="http://schemas.microsoft.com/office/drawing/2014/main" id="{87832BD8-D82E-8CB4-3BCF-8EB807BCDF06}"/>
              </a:ext>
            </a:extLst>
          </p:cNvPr>
          <p:cNvSpPr txBox="1"/>
          <p:nvPr/>
        </p:nvSpPr>
        <p:spPr>
          <a:xfrm>
            <a:off x="6738517" y="4920884"/>
            <a:ext cx="5444273" cy="1384995"/>
          </a:xfrm>
          <a:prstGeom prst="rect">
            <a:avLst/>
          </a:prstGeom>
          <a:noFill/>
        </p:spPr>
        <p:txBody>
          <a:bodyPr wrap="square" rtlCol="0">
            <a:spAutoFit/>
          </a:bodyPr>
          <a:lstStyle/>
          <a:p>
            <a:pPr algn="ctr"/>
            <a:r>
              <a:rPr lang="en-US" sz="2800" dirty="0">
                <a:solidFill>
                  <a:srgbClr val="000000"/>
                </a:solidFill>
                <a:latin typeface="Arial" panose="020B0604020202020204" pitchFamily="34" charset="0"/>
                <a:cs typeface="Arial" panose="020B0604020202020204" pitchFamily="34" charset="0"/>
              </a:rPr>
              <a:t>Que </a:t>
            </a:r>
            <a:r>
              <a:rPr lang="en-US" sz="2800" dirty="0" err="1">
                <a:solidFill>
                  <a:srgbClr val="000000"/>
                </a:solidFill>
                <a:latin typeface="Arial" panose="020B0604020202020204" pitchFamily="34" charset="0"/>
                <a:cs typeface="Arial" panose="020B0604020202020204" pitchFamily="34" charset="0"/>
              </a:rPr>
              <a:t>medidas</a:t>
            </a:r>
            <a:r>
              <a:rPr lang="en-US" sz="2800" dirty="0">
                <a:solidFill>
                  <a:srgbClr val="000000"/>
                </a:solidFill>
                <a:latin typeface="Arial" panose="020B0604020202020204" pitchFamily="34" charset="0"/>
                <a:cs typeface="Arial" panose="020B0604020202020204" pitchFamily="34" charset="0"/>
              </a:rPr>
              <a:t> </a:t>
            </a:r>
            <a:r>
              <a:rPr lang="en-US" sz="2800" dirty="0" err="1">
                <a:solidFill>
                  <a:srgbClr val="000000"/>
                </a:solidFill>
                <a:latin typeface="Arial" panose="020B0604020202020204" pitchFamily="34" charset="0"/>
                <a:cs typeface="Arial" panose="020B0604020202020204" pitchFamily="34" charset="0"/>
              </a:rPr>
              <a:t>devem</a:t>
            </a:r>
            <a:r>
              <a:rPr lang="en-US" sz="2800" dirty="0">
                <a:solidFill>
                  <a:srgbClr val="000000"/>
                </a:solidFill>
                <a:latin typeface="Arial" panose="020B0604020202020204" pitchFamily="34" charset="0"/>
                <a:cs typeface="Arial" panose="020B0604020202020204" pitchFamily="34" charset="0"/>
              </a:rPr>
              <a:t> ser </a:t>
            </a:r>
            <a:r>
              <a:rPr lang="en-US" sz="2800" dirty="0" err="1">
                <a:solidFill>
                  <a:srgbClr val="000000"/>
                </a:solidFill>
                <a:latin typeface="Arial" panose="020B0604020202020204" pitchFamily="34" charset="0"/>
                <a:cs typeface="Arial" panose="020B0604020202020204" pitchFamily="34" charset="0"/>
              </a:rPr>
              <a:t>tomadas</a:t>
            </a:r>
            <a:r>
              <a:rPr lang="en-US" sz="2800" dirty="0">
                <a:solidFill>
                  <a:srgbClr val="000000"/>
                </a:solidFill>
                <a:latin typeface="Arial" panose="020B0604020202020204" pitchFamily="34" charset="0"/>
                <a:cs typeface="Arial" panose="020B0604020202020204" pitchFamily="34" charset="0"/>
              </a:rPr>
              <a:t> para </a:t>
            </a:r>
            <a:r>
              <a:rPr lang="en-US" sz="2800" dirty="0" err="1">
                <a:solidFill>
                  <a:srgbClr val="000000"/>
                </a:solidFill>
                <a:latin typeface="Arial" panose="020B0604020202020204" pitchFamily="34" charset="0"/>
                <a:cs typeface="Arial" panose="020B0604020202020204" pitchFamily="34" charset="0"/>
              </a:rPr>
              <a:t>comunicar</a:t>
            </a:r>
            <a:r>
              <a:rPr lang="en-US" sz="2800" dirty="0">
                <a:solidFill>
                  <a:srgbClr val="000000"/>
                </a:solidFill>
                <a:latin typeface="Arial" panose="020B0604020202020204" pitchFamily="34" charset="0"/>
                <a:cs typeface="Arial" panose="020B0604020202020204" pitchFamily="34" charset="0"/>
              </a:rPr>
              <a:t> o </a:t>
            </a:r>
            <a:r>
              <a:rPr lang="en-US" sz="2800" dirty="0" err="1">
                <a:solidFill>
                  <a:srgbClr val="000000"/>
                </a:solidFill>
                <a:latin typeface="Arial" panose="020B0604020202020204" pitchFamily="34" charset="0"/>
                <a:cs typeface="Arial" panose="020B0604020202020204" pitchFamily="34" charset="0"/>
              </a:rPr>
              <a:t>fato</a:t>
            </a:r>
            <a:r>
              <a:rPr lang="en-US" sz="2800" dirty="0">
                <a:solidFill>
                  <a:srgbClr val="000000"/>
                </a:solidFill>
                <a:latin typeface="Arial" panose="020B0604020202020204" pitchFamily="34" charset="0"/>
                <a:cs typeface="Arial" panose="020B0604020202020204" pitchFamily="34" charset="0"/>
              </a:rPr>
              <a:t> à </a:t>
            </a:r>
            <a:r>
              <a:rPr lang="en-US" sz="2800" dirty="0" err="1">
                <a:solidFill>
                  <a:srgbClr val="000000"/>
                </a:solidFill>
                <a:latin typeface="Arial" panose="020B0604020202020204" pitchFamily="34" charset="0"/>
                <a:cs typeface="Arial" panose="020B0604020202020204" pitchFamily="34" charset="0"/>
              </a:rPr>
              <a:t>autoridade</a:t>
            </a:r>
            <a:r>
              <a:rPr lang="en-US" sz="2800" dirty="0">
                <a:solidFill>
                  <a:srgbClr val="000000"/>
                </a:solidFill>
                <a:latin typeface="Arial" panose="020B0604020202020204" pitchFamily="34" charset="0"/>
                <a:cs typeface="Arial" panose="020B0604020202020204" pitchFamily="34" charset="0"/>
              </a:rPr>
              <a:t> de </a:t>
            </a:r>
            <a:r>
              <a:rPr lang="en-US" sz="2800" dirty="0" err="1">
                <a:solidFill>
                  <a:srgbClr val="000000"/>
                </a:solidFill>
                <a:latin typeface="Arial" panose="020B0604020202020204" pitchFamily="34" charset="0"/>
                <a:cs typeface="Arial" panose="020B0604020202020204" pitchFamily="34" charset="0"/>
              </a:rPr>
              <a:t>saúde</a:t>
            </a:r>
            <a:r>
              <a:rPr lang="en-US" sz="2800" dirty="0">
                <a:solidFill>
                  <a:srgbClr val="000000"/>
                </a:solidFill>
                <a:latin typeface="Arial" panose="020B0604020202020204" pitchFamily="34" charset="0"/>
                <a:cs typeface="Arial" panose="020B0604020202020204" pitchFamily="34" charset="0"/>
              </a:rPr>
              <a:t> </a:t>
            </a:r>
            <a:r>
              <a:rPr lang="en-US" sz="2800" dirty="0" err="1">
                <a:solidFill>
                  <a:srgbClr val="000000"/>
                </a:solidFill>
                <a:latin typeface="Arial" panose="020B0604020202020204" pitchFamily="34" charset="0"/>
                <a:cs typeface="Arial" panose="020B0604020202020204" pitchFamily="34" charset="0"/>
              </a:rPr>
              <a:t>ambiental</a:t>
            </a:r>
            <a:r>
              <a:rPr lang="en-US" sz="2800" dirty="0">
                <a:solidFill>
                  <a:srgbClr val="000000"/>
                </a:solidFill>
                <a:latin typeface="Arial" panose="020B0604020202020204" pitchFamily="34" charset="0"/>
                <a:cs typeface="Arial" panose="020B0604020202020204" pitchFamily="34" charset="0"/>
              </a:rPr>
              <a:t>?</a:t>
            </a:r>
            <a:endParaRPr lang="en-US" sz="2800" dirty="0"/>
          </a:p>
        </p:txBody>
      </p:sp>
      <p:pic>
        <p:nvPicPr>
          <p:cNvPr id="36" name="Graphic 35" descr="Scientist male with solid fill">
            <a:extLst>
              <a:ext uri="{FF2B5EF4-FFF2-40B4-BE49-F238E27FC236}">
                <a16:creationId xmlns:a16="http://schemas.microsoft.com/office/drawing/2014/main" id="{F6448775-B52A-D7C1-3095-88875A4C25A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028507" y="1960283"/>
            <a:ext cx="1371600" cy="1371600"/>
          </a:xfrm>
          <a:prstGeom prst="rect">
            <a:avLst/>
          </a:prstGeom>
        </p:spPr>
      </p:pic>
      <p:pic>
        <p:nvPicPr>
          <p:cNvPr id="38" name="Graphic 37" descr="Scientist female with solid fill">
            <a:extLst>
              <a:ext uri="{FF2B5EF4-FFF2-40B4-BE49-F238E27FC236}">
                <a16:creationId xmlns:a16="http://schemas.microsoft.com/office/drawing/2014/main" id="{A3439045-3C0A-C8F6-6E92-C501F3896A0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052717" y="1949495"/>
            <a:ext cx="1371600" cy="1371600"/>
          </a:xfrm>
          <a:prstGeom prst="rect">
            <a:avLst/>
          </a:prstGeom>
        </p:spPr>
      </p:pic>
      <p:graphicFrame>
        <p:nvGraphicFramePr>
          <p:cNvPr id="2" name="Table 1">
            <a:extLst>
              <a:ext uri="{FF2B5EF4-FFF2-40B4-BE49-F238E27FC236}">
                <a16:creationId xmlns:a16="http://schemas.microsoft.com/office/drawing/2014/main" id="{B38B0222-B1A4-45AD-CDF4-88FB4B20A45D}"/>
              </a:ext>
            </a:extLst>
          </p:cNvPr>
          <p:cNvGraphicFramePr>
            <a:graphicFrameLocks noGrp="1"/>
          </p:cNvGraphicFramePr>
          <p:nvPr>
            <p:extLst>
              <p:ext uri="{D42A27DB-BD31-4B8C-83A1-F6EECF244321}">
                <p14:modId xmlns:p14="http://schemas.microsoft.com/office/powerpoint/2010/main" val="2515173159"/>
              </p:ext>
            </p:extLst>
          </p:nvPr>
        </p:nvGraphicFramePr>
        <p:xfrm>
          <a:off x="7454234" y="3331883"/>
          <a:ext cx="4059949" cy="1645920"/>
        </p:xfrm>
        <a:graphic>
          <a:graphicData uri="http://schemas.openxmlformats.org/drawingml/2006/table">
            <a:tbl>
              <a:tblPr firstRow="1" bandRow="1">
                <a:tableStyleId>{93296810-A885-4BE3-A3E7-6D5BEEA58F35}</a:tableStyleId>
              </a:tblPr>
              <a:tblGrid>
                <a:gridCol w="1973943">
                  <a:extLst>
                    <a:ext uri="{9D8B030D-6E8A-4147-A177-3AD203B41FA5}">
                      <a16:colId xmlns:a16="http://schemas.microsoft.com/office/drawing/2014/main" val="3157346305"/>
                    </a:ext>
                  </a:extLst>
                </a:gridCol>
                <a:gridCol w="2086006">
                  <a:extLst>
                    <a:ext uri="{9D8B030D-6E8A-4147-A177-3AD203B41FA5}">
                      <a16:colId xmlns:a16="http://schemas.microsoft.com/office/drawing/2014/main" val="4189938834"/>
                    </a:ext>
                  </a:extLst>
                </a:gridCol>
              </a:tblGrid>
              <a:tr h="493792">
                <a:tc>
                  <a:txBody>
                    <a:bodyPr/>
                    <a:lstStyle/>
                    <a:p>
                      <a:pPr algn="ctr"/>
                      <a:r>
                        <a:rPr lang="en-US" sz="2400" dirty="0" err="1">
                          <a:solidFill>
                            <a:schemeClr val="tx1"/>
                          </a:solidFill>
                          <a:latin typeface="Arial" panose="020B0604020202020204" pitchFamily="34" charset="0"/>
                          <a:cs typeface="Arial" panose="020B0604020202020204" pitchFamily="34" charset="0"/>
                        </a:rPr>
                        <a:t>Localização</a:t>
                      </a:r>
                      <a:endParaRPr lang="en-US" sz="240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2400" dirty="0" err="1">
                          <a:solidFill>
                            <a:schemeClr val="tx1"/>
                          </a:solidFill>
                          <a:latin typeface="Arial" panose="020B0604020202020204" pitchFamily="34" charset="0"/>
                          <a:cs typeface="Arial" panose="020B0604020202020204" pitchFamily="34" charset="0"/>
                        </a:rPr>
                        <a:t>Toxinas</a:t>
                      </a:r>
                      <a:r>
                        <a:rPr lang="en-US" sz="2400" dirty="0">
                          <a:solidFill>
                            <a:schemeClr val="tx1"/>
                          </a:solidFill>
                          <a:latin typeface="Arial" panose="020B0604020202020204" pitchFamily="34" charset="0"/>
                          <a:cs typeface="Arial" panose="020B0604020202020204" pitchFamily="34" charset="0"/>
                        </a:rPr>
                        <a:t> </a:t>
                      </a:r>
                      <a:r>
                        <a:rPr lang="en-US" sz="2400" dirty="0" err="1">
                          <a:solidFill>
                            <a:schemeClr val="tx1"/>
                          </a:solidFill>
                          <a:latin typeface="Arial" panose="020B0604020202020204" pitchFamily="34" charset="0"/>
                          <a:cs typeface="Arial" panose="020B0604020202020204" pitchFamily="34" charset="0"/>
                        </a:rPr>
                        <a:t>detectadas</a:t>
                      </a:r>
                      <a:endParaRPr lang="en-US" sz="240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972828761"/>
                  </a:ext>
                </a:extLst>
              </a:tr>
              <a:tr h="493792">
                <a:tc>
                  <a:txBody>
                    <a:bodyPr/>
                    <a:lstStyle/>
                    <a:p>
                      <a:pPr algn="ctr"/>
                      <a:r>
                        <a:rPr lang="en-US" sz="2400">
                          <a:solidFill>
                            <a:schemeClr val="tx1"/>
                          </a:solidFill>
                          <a:latin typeface="Arial" panose="020B0604020202020204" pitchFamily="34" charset="0"/>
                          <a:cs typeface="Arial" panose="020B0604020202020204" pitchFamily="34" charset="0"/>
                        </a:rPr>
                        <a:t>Corpo de água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Arial" panose="020B0604020202020204" pitchFamily="34" charset="0"/>
                          <a:cs typeface="Arial" panose="020B0604020202020204" pitchFamily="34" charset="0"/>
                        </a:rPr>
                        <a:t>Sim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551386705"/>
                  </a:ext>
                </a:extLst>
              </a:tr>
            </a:tbl>
          </a:graphicData>
        </a:graphic>
      </p:graphicFrame>
      <p:pic>
        <p:nvPicPr>
          <p:cNvPr id="1026" name="Picture 2" descr="green and blue abstract painting">
            <a:extLst>
              <a:ext uri="{FF2B5EF4-FFF2-40B4-BE49-F238E27FC236}">
                <a16:creationId xmlns:a16="http://schemas.microsoft.com/office/drawing/2014/main" id="{0786B48C-FBF2-56D9-9A4F-679453F6508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0981" y="2888150"/>
            <a:ext cx="3089822" cy="2060911"/>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mage result for environmental water test">
            <a:extLst>
              <a:ext uri="{FF2B5EF4-FFF2-40B4-BE49-F238E27FC236}">
                <a16:creationId xmlns:a16="http://schemas.microsoft.com/office/drawing/2014/main" id="{4158708B-69CB-8F20-29DD-BB331211F57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278319" y="1465937"/>
            <a:ext cx="3081229" cy="2160862"/>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cxnSp>
        <p:nvCxnSpPr>
          <p:cNvPr id="4" name="Straight Arrow Connector 3">
            <a:extLst>
              <a:ext uri="{FF2B5EF4-FFF2-40B4-BE49-F238E27FC236}">
                <a16:creationId xmlns:a16="http://schemas.microsoft.com/office/drawing/2014/main" id="{9539D65C-3597-FE86-78B8-77AE0259D9E8}"/>
              </a:ext>
            </a:extLst>
          </p:cNvPr>
          <p:cNvCxnSpPr>
            <a:cxnSpLocks/>
          </p:cNvCxnSpPr>
          <p:nvPr/>
        </p:nvCxnSpPr>
        <p:spPr>
          <a:xfrm flipV="1">
            <a:off x="6295608" y="3591291"/>
            <a:ext cx="0" cy="220239"/>
          </a:xfrm>
          <a:prstGeom prst="straightConnector1">
            <a:avLst/>
          </a:prstGeom>
          <a:ln w="508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A225280E-2302-E101-049B-A22CECF5B79C}"/>
              </a:ext>
            </a:extLst>
          </p:cNvPr>
          <p:cNvCxnSpPr>
            <a:cxnSpLocks/>
            <a:stCxn id="7" idx="52"/>
            <a:endCxn id="2" idx="0"/>
          </p:cNvCxnSpPr>
          <p:nvPr/>
        </p:nvCxnSpPr>
        <p:spPr>
          <a:xfrm flipH="1">
            <a:off x="9484208" y="3048449"/>
            <a:ext cx="97425" cy="283434"/>
          </a:xfrm>
          <a:prstGeom prst="straightConnector1">
            <a:avLst/>
          </a:prstGeom>
          <a:ln w="508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 name="Freeform: Shape 5">
            <a:extLst>
              <a:ext uri="{FF2B5EF4-FFF2-40B4-BE49-F238E27FC236}">
                <a16:creationId xmlns:a16="http://schemas.microsoft.com/office/drawing/2014/main" id="{7290226F-9C0A-6AD2-6923-9557C9B0C29D}"/>
              </a:ext>
            </a:extLst>
          </p:cNvPr>
          <p:cNvSpPr/>
          <p:nvPr/>
        </p:nvSpPr>
        <p:spPr>
          <a:xfrm>
            <a:off x="3636766" y="3835436"/>
            <a:ext cx="2912178" cy="1569925"/>
          </a:xfrm>
          <a:custGeom>
            <a:avLst/>
            <a:gdLst>
              <a:gd name="connsiteX0" fmla="*/ 0 w 2146300"/>
              <a:gd name="connsiteY0" fmla="*/ 647700 h 1409700"/>
              <a:gd name="connsiteX1" fmla="*/ 12700 w 2146300"/>
              <a:gd name="connsiteY1" fmla="*/ 787400 h 1409700"/>
              <a:gd name="connsiteX2" fmla="*/ 25400 w 2146300"/>
              <a:gd name="connsiteY2" fmla="*/ 838200 h 1409700"/>
              <a:gd name="connsiteX3" fmla="*/ 38100 w 2146300"/>
              <a:gd name="connsiteY3" fmla="*/ 901700 h 1409700"/>
              <a:gd name="connsiteX4" fmla="*/ 50800 w 2146300"/>
              <a:gd name="connsiteY4" fmla="*/ 977900 h 1409700"/>
              <a:gd name="connsiteX5" fmla="*/ 127000 w 2146300"/>
              <a:gd name="connsiteY5" fmla="*/ 1117600 h 1409700"/>
              <a:gd name="connsiteX6" fmla="*/ 152400 w 2146300"/>
              <a:gd name="connsiteY6" fmla="*/ 1206500 h 1409700"/>
              <a:gd name="connsiteX7" fmla="*/ 177800 w 2146300"/>
              <a:gd name="connsiteY7" fmla="*/ 1257300 h 1409700"/>
              <a:gd name="connsiteX8" fmla="*/ 190500 w 2146300"/>
              <a:gd name="connsiteY8" fmla="*/ 1295400 h 1409700"/>
              <a:gd name="connsiteX9" fmla="*/ 228600 w 2146300"/>
              <a:gd name="connsiteY9" fmla="*/ 1320800 h 1409700"/>
              <a:gd name="connsiteX10" fmla="*/ 342900 w 2146300"/>
              <a:gd name="connsiteY10" fmla="*/ 1295400 h 1409700"/>
              <a:gd name="connsiteX11" fmla="*/ 355600 w 2146300"/>
              <a:gd name="connsiteY11" fmla="*/ 1257300 h 1409700"/>
              <a:gd name="connsiteX12" fmla="*/ 381000 w 2146300"/>
              <a:gd name="connsiteY12" fmla="*/ 1193800 h 1409700"/>
              <a:gd name="connsiteX13" fmla="*/ 419100 w 2146300"/>
              <a:gd name="connsiteY13" fmla="*/ 1117600 h 1409700"/>
              <a:gd name="connsiteX14" fmla="*/ 457200 w 2146300"/>
              <a:gd name="connsiteY14" fmla="*/ 977900 h 1409700"/>
              <a:gd name="connsiteX15" fmla="*/ 469900 w 2146300"/>
              <a:gd name="connsiteY15" fmla="*/ 673100 h 1409700"/>
              <a:gd name="connsiteX16" fmla="*/ 482600 w 2146300"/>
              <a:gd name="connsiteY16" fmla="*/ 596900 h 1409700"/>
              <a:gd name="connsiteX17" fmla="*/ 520700 w 2146300"/>
              <a:gd name="connsiteY17" fmla="*/ 533400 h 1409700"/>
              <a:gd name="connsiteX18" fmla="*/ 558800 w 2146300"/>
              <a:gd name="connsiteY18" fmla="*/ 482600 h 1409700"/>
              <a:gd name="connsiteX19" fmla="*/ 584200 w 2146300"/>
              <a:gd name="connsiteY19" fmla="*/ 444500 h 1409700"/>
              <a:gd name="connsiteX20" fmla="*/ 622300 w 2146300"/>
              <a:gd name="connsiteY20" fmla="*/ 431800 h 1409700"/>
              <a:gd name="connsiteX21" fmla="*/ 736600 w 2146300"/>
              <a:gd name="connsiteY21" fmla="*/ 444500 h 1409700"/>
              <a:gd name="connsiteX22" fmla="*/ 838200 w 2146300"/>
              <a:gd name="connsiteY22" fmla="*/ 495300 h 1409700"/>
              <a:gd name="connsiteX23" fmla="*/ 927100 w 2146300"/>
              <a:gd name="connsiteY23" fmla="*/ 533400 h 1409700"/>
              <a:gd name="connsiteX24" fmla="*/ 1003300 w 2146300"/>
              <a:gd name="connsiteY24" fmla="*/ 622300 h 1409700"/>
              <a:gd name="connsiteX25" fmla="*/ 1016000 w 2146300"/>
              <a:gd name="connsiteY25" fmla="*/ 660400 h 1409700"/>
              <a:gd name="connsiteX26" fmla="*/ 1054100 w 2146300"/>
              <a:gd name="connsiteY26" fmla="*/ 774700 h 1409700"/>
              <a:gd name="connsiteX27" fmla="*/ 1066800 w 2146300"/>
              <a:gd name="connsiteY27" fmla="*/ 812800 h 1409700"/>
              <a:gd name="connsiteX28" fmla="*/ 1092200 w 2146300"/>
              <a:gd name="connsiteY28" fmla="*/ 965200 h 1409700"/>
              <a:gd name="connsiteX29" fmla="*/ 1130300 w 2146300"/>
              <a:gd name="connsiteY29" fmla="*/ 1181100 h 1409700"/>
              <a:gd name="connsiteX30" fmla="*/ 1155700 w 2146300"/>
              <a:gd name="connsiteY30" fmla="*/ 1282700 h 1409700"/>
              <a:gd name="connsiteX31" fmla="*/ 1193800 w 2146300"/>
              <a:gd name="connsiteY31" fmla="*/ 1308100 h 1409700"/>
              <a:gd name="connsiteX32" fmla="*/ 1308100 w 2146300"/>
              <a:gd name="connsiteY32" fmla="*/ 1397000 h 1409700"/>
              <a:gd name="connsiteX33" fmla="*/ 1435100 w 2146300"/>
              <a:gd name="connsiteY33" fmla="*/ 1409700 h 1409700"/>
              <a:gd name="connsiteX34" fmla="*/ 1714500 w 2146300"/>
              <a:gd name="connsiteY34" fmla="*/ 1371600 h 1409700"/>
              <a:gd name="connsiteX35" fmla="*/ 1790700 w 2146300"/>
              <a:gd name="connsiteY35" fmla="*/ 1346200 h 1409700"/>
              <a:gd name="connsiteX36" fmla="*/ 1917700 w 2146300"/>
              <a:gd name="connsiteY36" fmla="*/ 1295400 h 1409700"/>
              <a:gd name="connsiteX37" fmla="*/ 1968500 w 2146300"/>
              <a:gd name="connsiteY37" fmla="*/ 1244600 h 1409700"/>
              <a:gd name="connsiteX38" fmla="*/ 2006600 w 2146300"/>
              <a:gd name="connsiteY38" fmla="*/ 1181100 h 1409700"/>
              <a:gd name="connsiteX39" fmla="*/ 2032000 w 2146300"/>
              <a:gd name="connsiteY39" fmla="*/ 1143000 h 1409700"/>
              <a:gd name="connsiteX40" fmla="*/ 2057400 w 2146300"/>
              <a:gd name="connsiteY40" fmla="*/ 1092200 h 1409700"/>
              <a:gd name="connsiteX41" fmla="*/ 2095500 w 2146300"/>
              <a:gd name="connsiteY41" fmla="*/ 1054100 h 1409700"/>
              <a:gd name="connsiteX42" fmla="*/ 2120900 w 2146300"/>
              <a:gd name="connsiteY42" fmla="*/ 965200 h 1409700"/>
              <a:gd name="connsiteX43" fmla="*/ 2146300 w 2146300"/>
              <a:gd name="connsiteY43" fmla="*/ 927100 h 1409700"/>
              <a:gd name="connsiteX44" fmla="*/ 2133600 w 2146300"/>
              <a:gd name="connsiteY44" fmla="*/ 800100 h 1409700"/>
              <a:gd name="connsiteX45" fmla="*/ 2044700 w 2146300"/>
              <a:gd name="connsiteY45" fmla="*/ 723900 h 1409700"/>
              <a:gd name="connsiteX46" fmla="*/ 1930400 w 2146300"/>
              <a:gd name="connsiteY46" fmla="*/ 673100 h 1409700"/>
              <a:gd name="connsiteX47" fmla="*/ 1879600 w 2146300"/>
              <a:gd name="connsiteY47" fmla="*/ 660400 h 1409700"/>
              <a:gd name="connsiteX48" fmla="*/ 1816100 w 2146300"/>
              <a:gd name="connsiteY48" fmla="*/ 635000 h 1409700"/>
              <a:gd name="connsiteX49" fmla="*/ 1778000 w 2146300"/>
              <a:gd name="connsiteY49" fmla="*/ 622300 h 1409700"/>
              <a:gd name="connsiteX50" fmla="*/ 1651000 w 2146300"/>
              <a:gd name="connsiteY50" fmla="*/ 546100 h 1409700"/>
              <a:gd name="connsiteX51" fmla="*/ 1574800 w 2146300"/>
              <a:gd name="connsiteY51" fmla="*/ 469900 h 1409700"/>
              <a:gd name="connsiteX52" fmla="*/ 1562100 w 2146300"/>
              <a:gd name="connsiteY52" fmla="*/ 431800 h 1409700"/>
              <a:gd name="connsiteX53" fmla="*/ 1625600 w 2146300"/>
              <a:gd name="connsiteY53" fmla="*/ 279400 h 1409700"/>
              <a:gd name="connsiteX54" fmla="*/ 1663700 w 2146300"/>
              <a:gd name="connsiteY54" fmla="*/ 266700 h 1409700"/>
              <a:gd name="connsiteX55" fmla="*/ 1739900 w 2146300"/>
              <a:gd name="connsiteY55" fmla="*/ 215900 h 1409700"/>
              <a:gd name="connsiteX56" fmla="*/ 1790700 w 2146300"/>
              <a:gd name="connsiteY56" fmla="*/ 203200 h 1409700"/>
              <a:gd name="connsiteX57" fmla="*/ 1841500 w 2146300"/>
              <a:gd name="connsiteY57" fmla="*/ 177800 h 1409700"/>
              <a:gd name="connsiteX58" fmla="*/ 1879600 w 2146300"/>
              <a:gd name="connsiteY58" fmla="*/ 165100 h 1409700"/>
              <a:gd name="connsiteX59" fmla="*/ 1968500 w 2146300"/>
              <a:gd name="connsiteY59" fmla="*/ 38100 h 1409700"/>
              <a:gd name="connsiteX60" fmla="*/ 1968500 w 2146300"/>
              <a:gd name="connsiteY60" fmla="*/ 0 h 1409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146300" h="1409700">
                <a:moveTo>
                  <a:pt x="0" y="647700"/>
                </a:moveTo>
                <a:cubicBezTo>
                  <a:pt x="4233" y="694267"/>
                  <a:pt x="6520" y="741051"/>
                  <a:pt x="12700" y="787400"/>
                </a:cubicBezTo>
                <a:cubicBezTo>
                  <a:pt x="15007" y="804701"/>
                  <a:pt x="21614" y="821161"/>
                  <a:pt x="25400" y="838200"/>
                </a:cubicBezTo>
                <a:cubicBezTo>
                  <a:pt x="30083" y="859272"/>
                  <a:pt x="34239" y="880462"/>
                  <a:pt x="38100" y="901700"/>
                </a:cubicBezTo>
                <a:cubicBezTo>
                  <a:pt x="42706" y="927035"/>
                  <a:pt x="42139" y="953650"/>
                  <a:pt x="50800" y="977900"/>
                </a:cubicBezTo>
                <a:cubicBezTo>
                  <a:pt x="72964" y="1039959"/>
                  <a:pt x="94892" y="1069438"/>
                  <a:pt x="127000" y="1117600"/>
                </a:cubicBezTo>
                <a:cubicBezTo>
                  <a:pt x="133445" y="1143379"/>
                  <a:pt x="141468" y="1180993"/>
                  <a:pt x="152400" y="1206500"/>
                </a:cubicBezTo>
                <a:cubicBezTo>
                  <a:pt x="159858" y="1223901"/>
                  <a:pt x="170342" y="1239899"/>
                  <a:pt x="177800" y="1257300"/>
                </a:cubicBezTo>
                <a:cubicBezTo>
                  <a:pt x="183073" y="1269605"/>
                  <a:pt x="182137" y="1284947"/>
                  <a:pt x="190500" y="1295400"/>
                </a:cubicBezTo>
                <a:cubicBezTo>
                  <a:pt x="200035" y="1307319"/>
                  <a:pt x="215900" y="1312333"/>
                  <a:pt x="228600" y="1320800"/>
                </a:cubicBezTo>
                <a:cubicBezTo>
                  <a:pt x="266700" y="1312333"/>
                  <a:pt x="307991" y="1312854"/>
                  <a:pt x="342900" y="1295400"/>
                </a:cubicBezTo>
                <a:cubicBezTo>
                  <a:pt x="354874" y="1289413"/>
                  <a:pt x="350900" y="1269835"/>
                  <a:pt x="355600" y="1257300"/>
                </a:cubicBezTo>
                <a:cubicBezTo>
                  <a:pt x="363605" y="1235954"/>
                  <a:pt x="371566" y="1214554"/>
                  <a:pt x="381000" y="1193800"/>
                </a:cubicBezTo>
                <a:cubicBezTo>
                  <a:pt x="392751" y="1167947"/>
                  <a:pt x="407566" y="1143550"/>
                  <a:pt x="419100" y="1117600"/>
                </a:cubicBezTo>
                <a:cubicBezTo>
                  <a:pt x="432665" y="1087078"/>
                  <a:pt x="455084" y="986366"/>
                  <a:pt x="457200" y="977900"/>
                </a:cubicBezTo>
                <a:cubicBezTo>
                  <a:pt x="461433" y="876300"/>
                  <a:pt x="463136" y="774563"/>
                  <a:pt x="469900" y="673100"/>
                </a:cubicBezTo>
                <a:cubicBezTo>
                  <a:pt x="471613" y="647407"/>
                  <a:pt x="473800" y="621100"/>
                  <a:pt x="482600" y="596900"/>
                </a:cubicBezTo>
                <a:cubicBezTo>
                  <a:pt x="491036" y="573702"/>
                  <a:pt x="507008" y="553939"/>
                  <a:pt x="520700" y="533400"/>
                </a:cubicBezTo>
                <a:cubicBezTo>
                  <a:pt x="532441" y="515788"/>
                  <a:pt x="546497" y="499824"/>
                  <a:pt x="558800" y="482600"/>
                </a:cubicBezTo>
                <a:cubicBezTo>
                  <a:pt x="567672" y="470180"/>
                  <a:pt x="572281" y="454035"/>
                  <a:pt x="584200" y="444500"/>
                </a:cubicBezTo>
                <a:cubicBezTo>
                  <a:pt x="594653" y="436137"/>
                  <a:pt x="609600" y="436033"/>
                  <a:pt x="622300" y="431800"/>
                </a:cubicBezTo>
                <a:cubicBezTo>
                  <a:pt x="660400" y="436033"/>
                  <a:pt x="699823" y="433683"/>
                  <a:pt x="736600" y="444500"/>
                </a:cubicBezTo>
                <a:cubicBezTo>
                  <a:pt x="772925" y="455184"/>
                  <a:pt x="804333" y="478367"/>
                  <a:pt x="838200" y="495300"/>
                </a:cubicBezTo>
                <a:cubicBezTo>
                  <a:pt x="900974" y="526687"/>
                  <a:pt x="871039" y="514713"/>
                  <a:pt x="927100" y="533400"/>
                </a:cubicBezTo>
                <a:cubicBezTo>
                  <a:pt x="957127" y="563427"/>
                  <a:pt x="981577" y="584285"/>
                  <a:pt x="1003300" y="622300"/>
                </a:cubicBezTo>
                <a:cubicBezTo>
                  <a:pt x="1009942" y="633923"/>
                  <a:pt x="1011300" y="647865"/>
                  <a:pt x="1016000" y="660400"/>
                </a:cubicBezTo>
                <a:cubicBezTo>
                  <a:pt x="1068544" y="800518"/>
                  <a:pt x="1020051" y="655529"/>
                  <a:pt x="1054100" y="774700"/>
                </a:cubicBezTo>
                <a:cubicBezTo>
                  <a:pt x="1057778" y="787572"/>
                  <a:pt x="1063553" y="799813"/>
                  <a:pt x="1066800" y="812800"/>
                </a:cubicBezTo>
                <a:cubicBezTo>
                  <a:pt x="1076397" y="851188"/>
                  <a:pt x="1088891" y="930461"/>
                  <a:pt x="1092200" y="965200"/>
                </a:cubicBezTo>
                <a:cubicBezTo>
                  <a:pt x="1111349" y="1166267"/>
                  <a:pt x="1070564" y="1091495"/>
                  <a:pt x="1130300" y="1181100"/>
                </a:cubicBezTo>
                <a:cubicBezTo>
                  <a:pt x="1130932" y="1184262"/>
                  <a:pt x="1145286" y="1269683"/>
                  <a:pt x="1155700" y="1282700"/>
                </a:cubicBezTo>
                <a:cubicBezTo>
                  <a:pt x="1165235" y="1294619"/>
                  <a:pt x="1182313" y="1298049"/>
                  <a:pt x="1193800" y="1308100"/>
                </a:cubicBezTo>
                <a:cubicBezTo>
                  <a:pt x="1232193" y="1341694"/>
                  <a:pt x="1254872" y="1385594"/>
                  <a:pt x="1308100" y="1397000"/>
                </a:cubicBezTo>
                <a:cubicBezTo>
                  <a:pt x="1349700" y="1405914"/>
                  <a:pt x="1392767" y="1405467"/>
                  <a:pt x="1435100" y="1409700"/>
                </a:cubicBezTo>
                <a:cubicBezTo>
                  <a:pt x="1528233" y="1397000"/>
                  <a:pt x="1621968" y="1388123"/>
                  <a:pt x="1714500" y="1371600"/>
                </a:cubicBezTo>
                <a:cubicBezTo>
                  <a:pt x="1740857" y="1366893"/>
                  <a:pt x="1765711" y="1355811"/>
                  <a:pt x="1790700" y="1346200"/>
                </a:cubicBezTo>
                <a:cubicBezTo>
                  <a:pt x="1978651" y="1273911"/>
                  <a:pt x="1812995" y="1330302"/>
                  <a:pt x="1917700" y="1295400"/>
                </a:cubicBezTo>
                <a:cubicBezTo>
                  <a:pt x="1934633" y="1278467"/>
                  <a:pt x="1953798" y="1263503"/>
                  <a:pt x="1968500" y="1244600"/>
                </a:cubicBezTo>
                <a:cubicBezTo>
                  <a:pt x="1983655" y="1225115"/>
                  <a:pt x="1993517" y="1202032"/>
                  <a:pt x="2006600" y="1181100"/>
                </a:cubicBezTo>
                <a:cubicBezTo>
                  <a:pt x="2014690" y="1168157"/>
                  <a:pt x="2024427" y="1156252"/>
                  <a:pt x="2032000" y="1143000"/>
                </a:cubicBezTo>
                <a:cubicBezTo>
                  <a:pt x="2041393" y="1126562"/>
                  <a:pt x="2046396" y="1107606"/>
                  <a:pt x="2057400" y="1092200"/>
                </a:cubicBezTo>
                <a:cubicBezTo>
                  <a:pt x="2067839" y="1077585"/>
                  <a:pt x="2082800" y="1066800"/>
                  <a:pt x="2095500" y="1054100"/>
                </a:cubicBezTo>
                <a:cubicBezTo>
                  <a:pt x="2099569" y="1037824"/>
                  <a:pt x="2111790" y="983420"/>
                  <a:pt x="2120900" y="965200"/>
                </a:cubicBezTo>
                <a:cubicBezTo>
                  <a:pt x="2127726" y="951548"/>
                  <a:pt x="2137833" y="939800"/>
                  <a:pt x="2146300" y="927100"/>
                </a:cubicBezTo>
                <a:cubicBezTo>
                  <a:pt x="2142067" y="884767"/>
                  <a:pt x="2143167" y="841555"/>
                  <a:pt x="2133600" y="800100"/>
                </a:cubicBezTo>
                <a:cubicBezTo>
                  <a:pt x="2124384" y="760164"/>
                  <a:pt x="2072972" y="739606"/>
                  <a:pt x="2044700" y="723900"/>
                </a:cubicBezTo>
                <a:cubicBezTo>
                  <a:pt x="2011507" y="705459"/>
                  <a:pt x="1965723" y="684874"/>
                  <a:pt x="1930400" y="673100"/>
                </a:cubicBezTo>
                <a:cubicBezTo>
                  <a:pt x="1913841" y="667580"/>
                  <a:pt x="1896159" y="665920"/>
                  <a:pt x="1879600" y="660400"/>
                </a:cubicBezTo>
                <a:cubicBezTo>
                  <a:pt x="1857973" y="653191"/>
                  <a:pt x="1837446" y="643005"/>
                  <a:pt x="1816100" y="635000"/>
                </a:cubicBezTo>
                <a:cubicBezTo>
                  <a:pt x="1803565" y="630300"/>
                  <a:pt x="1790305" y="627573"/>
                  <a:pt x="1778000" y="622300"/>
                </a:cubicBezTo>
                <a:cubicBezTo>
                  <a:pt x="1737160" y="604797"/>
                  <a:pt x="1682865" y="572654"/>
                  <a:pt x="1651000" y="546100"/>
                </a:cubicBezTo>
                <a:cubicBezTo>
                  <a:pt x="1623405" y="523104"/>
                  <a:pt x="1574800" y="469900"/>
                  <a:pt x="1574800" y="469900"/>
                </a:cubicBezTo>
                <a:cubicBezTo>
                  <a:pt x="1570567" y="457200"/>
                  <a:pt x="1560988" y="445141"/>
                  <a:pt x="1562100" y="431800"/>
                </a:cubicBezTo>
                <a:cubicBezTo>
                  <a:pt x="1567810" y="363280"/>
                  <a:pt x="1570756" y="315963"/>
                  <a:pt x="1625600" y="279400"/>
                </a:cubicBezTo>
                <a:cubicBezTo>
                  <a:pt x="1636739" y="271974"/>
                  <a:pt x="1651998" y="273201"/>
                  <a:pt x="1663700" y="266700"/>
                </a:cubicBezTo>
                <a:cubicBezTo>
                  <a:pt x="1690385" y="251875"/>
                  <a:pt x="1710284" y="223304"/>
                  <a:pt x="1739900" y="215900"/>
                </a:cubicBezTo>
                <a:cubicBezTo>
                  <a:pt x="1756833" y="211667"/>
                  <a:pt x="1774357" y="209329"/>
                  <a:pt x="1790700" y="203200"/>
                </a:cubicBezTo>
                <a:cubicBezTo>
                  <a:pt x="1808427" y="196553"/>
                  <a:pt x="1824099" y="185258"/>
                  <a:pt x="1841500" y="177800"/>
                </a:cubicBezTo>
                <a:cubicBezTo>
                  <a:pt x="1853805" y="172527"/>
                  <a:pt x="1866900" y="169333"/>
                  <a:pt x="1879600" y="165100"/>
                </a:cubicBezTo>
                <a:cubicBezTo>
                  <a:pt x="1916005" y="128695"/>
                  <a:pt x="1959516" y="92002"/>
                  <a:pt x="1968500" y="38100"/>
                </a:cubicBezTo>
                <a:cubicBezTo>
                  <a:pt x="1970588" y="25573"/>
                  <a:pt x="1968500" y="12700"/>
                  <a:pt x="1968500" y="0"/>
                </a:cubicBezTo>
              </a:path>
            </a:pathLst>
          </a:custGeom>
          <a:noFill/>
          <a:ln w="50800">
            <a:solidFill>
              <a:schemeClr val="tx1"/>
            </a:solidFill>
            <a:prstDash val="dash"/>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Shape 6">
            <a:extLst>
              <a:ext uri="{FF2B5EF4-FFF2-40B4-BE49-F238E27FC236}">
                <a16:creationId xmlns:a16="http://schemas.microsoft.com/office/drawing/2014/main" id="{1B70A746-02D4-B0E1-1A0E-1A18BB781C91}"/>
              </a:ext>
            </a:extLst>
          </p:cNvPr>
          <p:cNvSpPr/>
          <p:nvPr/>
        </p:nvSpPr>
        <p:spPr>
          <a:xfrm>
            <a:off x="7359549" y="1342865"/>
            <a:ext cx="3586747" cy="1872435"/>
          </a:xfrm>
          <a:custGeom>
            <a:avLst/>
            <a:gdLst>
              <a:gd name="connsiteX0" fmla="*/ 0 w 3505421"/>
              <a:gd name="connsiteY0" fmla="*/ 495300 h 1282700"/>
              <a:gd name="connsiteX1" fmla="*/ 50800 w 3505421"/>
              <a:gd name="connsiteY1" fmla="*/ 596900 h 1282700"/>
              <a:gd name="connsiteX2" fmla="*/ 139700 w 3505421"/>
              <a:gd name="connsiteY2" fmla="*/ 711200 h 1282700"/>
              <a:gd name="connsiteX3" fmla="*/ 203200 w 3505421"/>
              <a:gd name="connsiteY3" fmla="*/ 736600 h 1282700"/>
              <a:gd name="connsiteX4" fmla="*/ 330200 w 3505421"/>
              <a:gd name="connsiteY4" fmla="*/ 723900 h 1282700"/>
              <a:gd name="connsiteX5" fmla="*/ 457200 w 3505421"/>
              <a:gd name="connsiteY5" fmla="*/ 673100 h 1282700"/>
              <a:gd name="connsiteX6" fmla="*/ 571500 w 3505421"/>
              <a:gd name="connsiteY6" fmla="*/ 546100 h 1282700"/>
              <a:gd name="connsiteX7" fmla="*/ 609600 w 3505421"/>
              <a:gd name="connsiteY7" fmla="*/ 469900 h 1282700"/>
              <a:gd name="connsiteX8" fmla="*/ 660400 w 3505421"/>
              <a:gd name="connsiteY8" fmla="*/ 393700 h 1282700"/>
              <a:gd name="connsiteX9" fmla="*/ 673100 w 3505421"/>
              <a:gd name="connsiteY9" fmla="*/ 355600 h 1282700"/>
              <a:gd name="connsiteX10" fmla="*/ 812800 w 3505421"/>
              <a:gd name="connsiteY10" fmla="*/ 203200 h 1282700"/>
              <a:gd name="connsiteX11" fmla="*/ 901700 w 3505421"/>
              <a:gd name="connsiteY11" fmla="*/ 127000 h 1282700"/>
              <a:gd name="connsiteX12" fmla="*/ 990600 w 3505421"/>
              <a:gd name="connsiteY12" fmla="*/ 50800 h 1282700"/>
              <a:gd name="connsiteX13" fmla="*/ 1028700 w 3505421"/>
              <a:gd name="connsiteY13" fmla="*/ 38100 h 1282700"/>
              <a:gd name="connsiteX14" fmla="*/ 1130300 w 3505421"/>
              <a:gd name="connsiteY14" fmla="*/ 0 h 1282700"/>
              <a:gd name="connsiteX15" fmla="*/ 1181100 w 3505421"/>
              <a:gd name="connsiteY15" fmla="*/ 12700 h 1282700"/>
              <a:gd name="connsiteX16" fmla="*/ 1244600 w 3505421"/>
              <a:gd name="connsiteY16" fmla="*/ 101600 h 1282700"/>
              <a:gd name="connsiteX17" fmla="*/ 1270000 w 3505421"/>
              <a:gd name="connsiteY17" fmla="*/ 533400 h 1282700"/>
              <a:gd name="connsiteX18" fmla="*/ 1282700 w 3505421"/>
              <a:gd name="connsiteY18" fmla="*/ 596900 h 1282700"/>
              <a:gd name="connsiteX19" fmla="*/ 1308100 w 3505421"/>
              <a:gd name="connsiteY19" fmla="*/ 635000 h 1282700"/>
              <a:gd name="connsiteX20" fmla="*/ 1371600 w 3505421"/>
              <a:gd name="connsiteY20" fmla="*/ 762000 h 1282700"/>
              <a:gd name="connsiteX21" fmla="*/ 1435100 w 3505421"/>
              <a:gd name="connsiteY21" fmla="*/ 749300 h 1282700"/>
              <a:gd name="connsiteX22" fmla="*/ 1549400 w 3505421"/>
              <a:gd name="connsiteY22" fmla="*/ 685800 h 1282700"/>
              <a:gd name="connsiteX23" fmla="*/ 1600200 w 3505421"/>
              <a:gd name="connsiteY23" fmla="*/ 647700 h 1282700"/>
              <a:gd name="connsiteX24" fmla="*/ 1701800 w 3505421"/>
              <a:gd name="connsiteY24" fmla="*/ 622300 h 1282700"/>
              <a:gd name="connsiteX25" fmla="*/ 1790700 w 3505421"/>
              <a:gd name="connsiteY25" fmla="*/ 596900 h 1282700"/>
              <a:gd name="connsiteX26" fmla="*/ 1828800 w 3505421"/>
              <a:gd name="connsiteY26" fmla="*/ 571500 h 1282700"/>
              <a:gd name="connsiteX27" fmla="*/ 2032000 w 3505421"/>
              <a:gd name="connsiteY27" fmla="*/ 342900 h 1282700"/>
              <a:gd name="connsiteX28" fmla="*/ 2082800 w 3505421"/>
              <a:gd name="connsiteY28" fmla="*/ 279400 h 1282700"/>
              <a:gd name="connsiteX29" fmla="*/ 2171700 w 3505421"/>
              <a:gd name="connsiteY29" fmla="*/ 215900 h 1282700"/>
              <a:gd name="connsiteX30" fmla="*/ 2286000 w 3505421"/>
              <a:gd name="connsiteY30" fmla="*/ 165100 h 1282700"/>
              <a:gd name="connsiteX31" fmla="*/ 2413000 w 3505421"/>
              <a:gd name="connsiteY31" fmla="*/ 114300 h 1282700"/>
              <a:gd name="connsiteX32" fmla="*/ 2832100 w 3505421"/>
              <a:gd name="connsiteY32" fmla="*/ 127000 h 1282700"/>
              <a:gd name="connsiteX33" fmla="*/ 2933700 w 3505421"/>
              <a:gd name="connsiteY33" fmla="*/ 139700 h 1282700"/>
              <a:gd name="connsiteX34" fmla="*/ 3225800 w 3505421"/>
              <a:gd name="connsiteY34" fmla="*/ 215900 h 1282700"/>
              <a:gd name="connsiteX35" fmla="*/ 3276600 w 3505421"/>
              <a:gd name="connsiteY35" fmla="*/ 254000 h 1282700"/>
              <a:gd name="connsiteX36" fmla="*/ 3441700 w 3505421"/>
              <a:gd name="connsiteY36" fmla="*/ 368300 h 1282700"/>
              <a:gd name="connsiteX37" fmla="*/ 3479800 w 3505421"/>
              <a:gd name="connsiteY37" fmla="*/ 444500 h 1282700"/>
              <a:gd name="connsiteX38" fmla="*/ 3492500 w 3505421"/>
              <a:gd name="connsiteY38" fmla="*/ 520700 h 1282700"/>
              <a:gd name="connsiteX39" fmla="*/ 3505200 w 3505421"/>
              <a:gd name="connsiteY39" fmla="*/ 571500 h 1282700"/>
              <a:gd name="connsiteX40" fmla="*/ 3467100 w 3505421"/>
              <a:gd name="connsiteY40" fmla="*/ 749300 h 1282700"/>
              <a:gd name="connsiteX41" fmla="*/ 3390900 w 3505421"/>
              <a:gd name="connsiteY41" fmla="*/ 800100 h 1282700"/>
              <a:gd name="connsiteX42" fmla="*/ 3263900 w 3505421"/>
              <a:gd name="connsiteY42" fmla="*/ 838200 h 1282700"/>
              <a:gd name="connsiteX43" fmla="*/ 2997200 w 3505421"/>
              <a:gd name="connsiteY43" fmla="*/ 927100 h 1282700"/>
              <a:gd name="connsiteX44" fmla="*/ 2882900 w 3505421"/>
              <a:gd name="connsiteY44" fmla="*/ 965200 h 1282700"/>
              <a:gd name="connsiteX45" fmla="*/ 2603500 w 3505421"/>
              <a:gd name="connsiteY45" fmla="*/ 952500 h 1282700"/>
              <a:gd name="connsiteX46" fmla="*/ 2540000 w 3505421"/>
              <a:gd name="connsiteY46" fmla="*/ 939800 h 1282700"/>
              <a:gd name="connsiteX47" fmla="*/ 2463800 w 3505421"/>
              <a:gd name="connsiteY47" fmla="*/ 927100 h 1282700"/>
              <a:gd name="connsiteX48" fmla="*/ 2362200 w 3505421"/>
              <a:gd name="connsiteY48" fmla="*/ 939800 h 1282700"/>
              <a:gd name="connsiteX49" fmla="*/ 2324100 w 3505421"/>
              <a:gd name="connsiteY49" fmla="*/ 965200 h 1282700"/>
              <a:gd name="connsiteX50" fmla="*/ 2286000 w 3505421"/>
              <a:gd name="connsiteY50" fmla="*/ 977900 h 1282700"/>
              <a:gd name="connsiteX51" fmla="*/ 2247900 w 3505421"/>
              <a:gd name="connsiteY51" fmla="*/ 1016000 h 1282700"/>
              <a:gd name="connsiteX52" fmla="*/ 2171700 w 3505421"/>
              <a:gd name="connsiteY52" fmla="*/ 1168400 h 1282700"/>
              <a:gd name="connsiteX53" fmla="*/ 2146300 w 3505421"/>
              <a:gd name="connsiteY53" fmla="*/ 128270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505421" h="1282700">
                <a:moveTo>
                  <a:pt x="0" y="495300"/>
                </a:moveTo>
                <a:cubicBezTo>
                  <a:pt x="21156" y="601079"/>
                  <a:pt x="-6668" y="523012"/>
                  <a:pt x="50800" y="596900"/>
                </a:cubicBezTo>
                <a:cubicBezTo>
                  <a:pt x="73692" y="626332"/>
                  <a:pt x="102295" y="687822"/>
                  <a:pt x="139700" y="711200"/>
                </a:cubicBezTo>
                <a:cubicBezTo>
                  <a:pt x="159032" y="723282"/>
                  <a:pt x="182033" y="728133"/>
                  <a:pt x="203200" y="736600"/>
                </a:cubicBezTo>
                <a:cubicBezTo>
                  <a:pt x="245533" y="732367"/>
                  <a:pt x="288083" y="729917"/>
                  <a:pt x="330200" y="723900"/>
                </a:cubicBezTo>
                <a:cubicBezTo>
                  <a:pt x="372241" y="717894"/>
                  <a:pt x="424463" y="696909"/>
                  <a:pt x="457200" y="673100"/>
                </a:cubicBezTo>
                <a:cubicBezTo>
                  <a:pt x="496737" y="644346"/>
                  <a:pt x="541057" y="584154"/>
                  <a:pt x="571500" y="546100"/>
                </a:cubicBezTo>
                <a:cubicBezTo>
                  <a:pt x="603422" y="450335"/>
                  <a:pt x="560361" y="568377"/>
                  <a:pt x="609600" y="469900"/>
                </a:cubicBezTo>
                <a:cubicBezTo>
                  <a:pt x="646359" y="396382"/>
                  <a:pt x="588175" y="465925"/>
                  <a:pt x="660400" y="393700"/>
                </a:cubicBezTo>
                <a:cubicBezTo>
                  <a:pt x="664633" y="381000"/>
                  <a:pt x="666458" y="367223"/>
                  <a:pt x="673100" y="355600"/>
                </a:cubicBezTo>
                <a:cubicBezTo>
                  <a:pt x="731574" y="253271"/>
                  <a:pt x="715156" y="349666"/>
                  <a:pt x="812800" y="203200"/>
                </a:cubicBezTo>
                <a:cubicBezTo>
                  <a:pt x="861364" y="130354"/>
                  <a:pt x="809794" y="195930"/>
                  <a:pt x="901700" y="127000"/>
                </a:cubicBezTo>
                <a:cubicBezTo>
                  <a:pt x="973764" y="72952"/>
                  <a:pt x="903044" y="100832"/>
                  <a:pt x="990600" y="50800"/>
                </a:cubicBezTo>
                <a:cubicBezTo>
                  <a:pt x="1002223" y="44158"/>
                  <a:pt x="1016165" y="42800"/>
                  <a:pt x="1028700" y="38100"/>
                </a:cubicBezTo>
                <a:cubicBezTo>
                  <a:pt x="1150187" y="-7458"/>
                  <a:pt x="1043820" y="28827"/>
                  <a:pt x="1130300" y="0"/>
                </a:cubicBezTo>
                <a:cubicBezTo>
                  <a:pt x="1147233" y="4233"/>
                  <a:pt x="1165945" y="4040"/>
                  <a:pt x="1181100" y="12700"/>
                </a:cubicBezTo>
                <a:cubicBezTo>
                  <a:pt x="1217141" y="33295"/>
                  <a:pt x="1227449" y="67299"/>
                  <a:pt x="1244600" y="101600"/>
                </a:cubicBezTo>
                <a:cubicBezTo>
                  <a:pt x="1252067" y="295748"/>
                  <a:pt x="1245666" y="375227"/>
                  <a:pt x="1270000" y="533400"/>
                </a:cubicBezTo>
                <a:cubicBezTo>
                  <a:pt x="1273282" y="554735"/>
                  <a:pt x="1275121" y="576689"/>
                  <a:pt x="1282700" y="596900"/>
                </a:cubicBezTo>
                <a:cubicBezTo>
                  <a:pt x="1288059" y="611192"/>
                  <a:pt x="1301901" y="621052"/>
                  <a:pt x="1308100" y="635000"/>
                </a:cubicBezTo>
                <a:cubicBezTo>
                  <a:pt x="1366452" y="766292"/>
                  <a:pt x="1296677" y="662102"/>
                  <a:pt x="1371600" y="762000"/>
                </a:cubicBezTo>
                <a:cubicBezTo>
                  <a:pt x="1392767" y="757767"/>
                  <a:pt x="1415793" y="758953"/>
                  <a:pt x="1435100" y="749300"/>
                </a:cubicBezTo>
                <a:cubicBezTo>
                  <a:pt x="1604785" y="664457"/>
                  <a:pt x="1412704" y="719974"/>
                  <a:pt x="1549400" y="685800"/>
                </a:cubicBezTo>
                <a:cubicBezTo>
                  <a:pt x="1566333" y="673100"/>
                  <a:pt x="1580662" y="655841"/>
                  <a:pt x="1600200" y="647700"/>
                </a:cubicBezTo>
                <a:cubicBezTo>
                  <a:pt x="1632424" y="634273"/>
                  <a:pt x="1668070" y="631295"/>
                  <a:pt x="1701800" y="622300"/>
                </a:cubicBezTo>
                <a:cubicBezTo>
                  <a:pt x="1731579" y="614359"/>
                  <a:pt x="1761067" y="605367"/>
                  <a:pt x="1790700" y="596900"/>
                </a:cubicBezTo>
                <a:cubicBezTo>
                  <a:pt x="1803400" y="588433"/>
                  <a:pt x="1817455" y="581711"/>
                  <a:pt x="1828800" y="571500"/>
                </a:cubicBezTo>
                <a:cubicBezTo>
                  <a:pt x="1917971" y="491246"/>
                  <a:pt x="1951855" y="441540"/>
                  <a:pt x="2032000" y="342900"/>
                </a:cubicBezTo>
                <a:cubicBezTo>
                  <a:pt x="2049093" y="321862"/>
                  <a:pt x="2061115" y="295664"/>
                  <a:pt x="2082800" y="279400"/>
                </a:cubicBezTo>
                <a:cubicBezTo>
                  <a:pt x="2094305" y="270771"/>
                  <a:pt x="2153129" y="225185"/>
                  <a:pt x="2171700" y="215900"/>
                </a:cubicBezTo>
                <a:cubicBezTo>
                  <a:pt x="2208992" y="197254"/>
                  <a:pt x="2248708" y="183746"/>
                  <a:pt x="2286000" y="165100"/>
                </a:cubicBezTo>
                <a:cubicBezTo>
                  <a:pt x="2395346" y="110427"/>
                  <a:pt x="2301390" y="136622"/>
                  <a:pt x="2413000" y="114300"/>
                </a:cubicBezTo>
                <a:lnTo>
                  <a:pt x="2832100" y="127000"/>
                </a:lnTo>
                <a:cubicBezTo>
                  <a:pt x="2866190" y="128663"/>
                  <a:pt x="2900233" y="133007"/>
                  <a:pt x="2933700" y="139700"/>
                </a:cubicBezTo>
                <a:cubicBezTo>
                  <a:pt x="3111613" y="175283"/>
                  <a:pt x="3102657" y="174852"/>
                  <a:pt x="3225800" y="215900"/>
                </a:cubicBezTo>
                <a:cubicBezTo>
                  <a:pt x="3242733" y="228600"/>
                  <a:pt x="3258795" y="242554"/>
                  <a:pt x="3276600" y="254000"/>
                </a:cubicBezTo>
                <a:cubicBezTo>
                  <a:pt x="3309056" y="274865"/>
                  <a:pt x="3408689" y="318784"/>
                  <a:pt x="3441700" y="368300"/>
                </a:cubicBezTo>
                <a:cubicBezTo>
                  <a:pt x="3457452" y="391929"/>
                  <a:pt x="3467100" y="419100"/>
                  <a:pt x="3479800" y="444500"/>
                </a:cubicBezTo>
                <a:cubicBezTo>
                  <a:pt x="3484033" y="469900"/>
                  <a:pt x="3487450" y="495450"/>
                  <a:pt x="3492500" y="520700"/>
                </a:cubicBezTo>
                <a:cubicBezTo>
                  <a:pt x="3495923" y="537816"/>
                  <a:pt x="3507128" y="554152"/>
                  <a:pt x="3505200" y="571500"/>
                </a:cubicBezTo>
                <a:cubicBezTo>
                  <a:pt x="3498507" y="631741"/>
                  <a:pt x="3487273" y="692143"/>
                  <a:pt x="3467100" y="749300"/>
                </a:cubicBezTo>
                <a:cubicBezTo>
                  <a:pt x="3452867" y="789626"/>
                  <a:pt x="3421194" y="787117"/>
                  <a:pt x="3390900" y="800100"/>
                </a:cubicBezTo>
                <a:cubicBezTo>
                  <a:pt x="3296932" y="840372"/>
                  <a:pt x="3386162" y="817823"/>
                  <a:pt x="3263900" y="838200"/>
                </a:cubicBezTo>
                <a:cubicBezTo>
                  <a:pt x="3141835" y="899233"/>
                  <a:pt x="3247785" y="849997"/>
                  <a:pt x="2997200" y="927100"/>
                </a:cubicBezTo>
                <a:cubicBezTo>
                  <a:pt x="2958815" y="938911"/>
                  <a:pt x="2882900" y="965200"/>
                  <a:pt x="2882900" y="965200"/>
                </a:cubicBezTo>
                <a:cubicBezTo>
                  <a:pt x="2789767" y="960967"/>
                  <a:pt x="2696475" y="959387"/>
                  <a:pt x="2603500" y="952500"/>
                </a:cubicBezTo>
                <a:cubicBezTo>
                  <a:pt x="2581973" y="950905"/>
                  <a:pt x="2561238" y="943661"/>
                  <a:pt x="2540000" y="939800"/>
                </a:cubicBezTo>
                <a:cubicBezTo>
                  <a:pt x="2514665" y="935194"/>
                  <a:pt x="2489200" y="931333"/>
                  <a:pt x="2463800" y="927100"/>
                </a:cubicBezTo>
                <a:cubicBezTo>
                  <a:pt x="2429933" y="931333"/>
                  <a:pt x="2395128" y="930820"/>
                  <a:pt x="2362200" y="939800"/>
                </a:cubicBezTo>
                <a:cubicBezTo>
                  <a:pt x="2347474" y="943816"/>
                  <a:pt x="2337752" y="958374"/>
                  <a:pt x="2324100" y="965200"/>
                </a:cubicBezTo>
                <a:cubicBezTo>
                  <a:pt x="2312126" y="971187"/>
                  <a:pt x="2298700" y="973667"/>
                  <a:pt x="2286000" y="977900"/>
                </a:cubicBezTo>
                <a:cubicBezTo>
                  <a:pt x="2273300" y="990600"/>
                  <a:pt x="2258927" y="1001823"/>
                  <a:pt x="2247900" y="1016000"/>
                </a:cubicBezTo>
                <a:cubicBezTo>
                  <a:pt x="2202156" y="1074813"/>
                  <a:pt x="2189293" y="1098027"/>
                  <a:pt x="2171700" y="1168400"/>
                </a:cubicBezTo>
                <a:cubicBezTo>
                  <a:pt x="2145273" y="1274107"/>
                  <a:pt x="2146300" y="1235091"/>
                  <a:pt x="2146300" y="1282700"/>
                </a:cubicBezTo>
              </a:path>
            </a:pathLst>
          </a:custGeom>
          <a:noFill/>
          <a:ln w="50800">
            <a:solidFill>
              <a:schemeClr val="tx1"/>
            </a:solidFill>
            <a:prstDash val="dash"/>
            <a:extLst>
              <a:ext uri="{C807C97D-BFC1-408E-A445-0C87EB9F89A2}">
                <ask:lineSketchStyleProps xmlns:ask="http://schemas.microsoft.com/office/drawing/2018/sketchyshapes" sd="1219033472">
                  <a:custGeom>
                    <a:avLst/>
                    <a:gdLst>
                      <a:gd name="connsiteX0" fmla="*/ 0 w 3658252"/>
                      <a:gd name="connsiteY0" fmla="*/ 590595 h 1529490"/>
                      <a:gd name="connsiteX1" fmla="*/ 53014 w 3658252"/>
                      <a:gd name="connsiteY1" fmla="*/ 711742 h 1529490"/>
                      <a:gd name="connsiteX2" fmla="*/ 145790 w 3658252"/>
                      <a:gd name="connsiteY2" fmla="*/ 848034 h 1529490"/>
                      <a:gd name="connsiteX3" fmla="*/ 212059 w 3658252"/>
                      <a:gd name="connsiteY3" fmla="*/ 878320 h 1529490"/>
                      <a:gd name="connsiteX4" fmla="*/ 344596 w 3658252"/>
                      <a:gd name="connsiteY4" fmla="*/ 863177 h 1529490"/>
                      <a:gd name="connsiteX5" fmla="*/ 477133 w 3658252"/>
                      <a:gd name="connsiteY5" fmla="*/ 802603 h 1529490"/>
                      <a:gd name="connsiteX6" fmla="*/ 596416 w 3658252"/>
                      <a:gd name="connsiteY6" fmla="*/ 651169 h 1529490"/>
                      <a:gd name="connsiteX7" fmla="*/ 636177 w 3658252"/>
                      <a:gd name="connsiteY7" fmla="*/ 560308 h 1529490"/>
                      <a:gd name="connsiteX8" fmla="*/ 689192 w 3658252"/>
                      <a:gd name="connsiteY8" fmla="*/ 469447 h 1529490"/>
                      <a:gd name="connsiteX9" fmla="*/ 702446 w 3658252"/>
                      <a:gd name="connsiteY9" fmla="*/ 424017 h 1529490"/>
                      <a:gd name="connsiteX10" fmla="*/ 848236 w 3658252"/>
                      <a:gd name="connsiteY10" fmla="*/ 242295 h 1529490"/>
                      <a:gd name="connsiteX11" fmla="*/ 941012 w 3658252"/>
                      <a:gd name="connsiteY11" fmla="*/ 151434 h 1529490"/>
                      <a:gd name="connsiteX12" fmla="*/ 1033788 w 3658252"/>
                      <a:gd name="connsiteY12" fmla="*/ 60573 h 1529490"/>
                      <a:gd name="connsiteX13" fmla="*/ 1073549 w 3658252"/>
                      <a:gd name="connsiteY13" fmla="*/ 45430 h 1529490"/>
                      <a:gd name="connsiteX14" fmla="*/ 1179579 w 3658252"/>
                      <a:gd name="connsiteY14" fmla="*/ 0 h 1529490"/>
                      <a:gd name="connsiteX15" fmla="*/ 1232594 w 3658252"/>
                      <a:gd name="connsiteY15" fmla="*/ 15143 h 1529490"/>
                      <a:gd name="connsiteX16" fmla="*/ 1298862 w 3658252"/>
                      <a:gd name="connsiteY16" fmla="*/ 121147 h 1529490"/>
                      <a:gd name="connsiteX17" fmla="*/ 1325370 w 3658252"/>
                      <a:gd name="connsiteY17" fmla="*/ 636025 h 1529490"/>
                      <a:gd name="connsiteX18" fmla="*/ 1338623 w 3658252"/>
                      <a:gd name="connsiteY18" fmla="*/ 711742 h 1529490"/>
                      <a:gd name="connsiteX19" fmla="*/ 1365131 w 3658252"/>
                      <a:gd name="connsiteY19" fmla="*/ 757173 h 1529490"/>
                      <a:gd name="connsiteX20" fmla="*/ 1431399 w 3658252"/>
                      <a:gd name="connsiteY20" fmla="*/ 908607 h 1529490"/>
                      <a:gd name="connsiteX21" fmla="*/ 1497668 w 3658252"/>
                      <a:gd name="connsiteY21" fmla="*/ 893464 h 1529490"/>
                      <a:gd name="connsiteX22" fmla="*/ 1616951 w 3658252"/>
                      <a:gd name="connsiteY22" fmla="*/ 817747 h 1529490"/>
                      <a:gd name="connsiteX23" fmla="*/ 1669966 w 3658252"/>
                      <a:gd name="connsiteY23" fmla="*/ 772316 h 1529490"/>
                      <a:gd name="connsiteX24" fmla="*/ 1775995 w 3658252"/>
                      <a:gd name="connsiteY24" fmla="*/ 742029 h 1529490"/>
                      <a:gd name="connsiteX25" fmla="*/ 1868771 w 3658252"/>
                      <a:gd name="connsiteY25" fmla="*/ 711742 h 1529490"/>
                      <a:gd name="connsiteX26" fmla="*/ 1908532 w 3658252"/>
                      <a:gd name="connsiteY26" fmla="*/ 681455 h 1529490"/>
                      <a:gd name="connsiteX27" fmla="*/ 2120592 w 3658252"/>
                      <a:gd name="connsiteY27" fmla="*/ 408873 h 1529490"/>
                      <a:gd name="connsiteX28" fmla="*/ 2173606 w 3658252"/>
                      <a:gd name="connsiteY28" fmla="*/ 333156 h 1529490"/>
                      <a:gd name="connsiteX29" fmla="*/ 2266382 w 3658252"/>
                      <a:gd name="connsiteY29" fmla="*/ 257438 h 1529490"/>
                      <a:gd name="connsiteX30" fmla="*/ 2385666 w 3658252"/>
                      <a:gd name="connsiteY30" fmla="*/ 196865 h 1529490"/>
                      <a:gd name="connsiteX31" fmla="*/ 2518203 w 3658252"/>
                      <a:gd name="connsiteY31" fmla="*/ 136291 h 1529490"/>
                      <a:gd name="connsiteX32" fmla="*/ 2955575 w 3658252"/>
                      <a:gd name="connsiteY32" fmla="*/ 151434 h 1529490"/>
                      <a:gd name="connsiteX33" fmla="*/ 3061604 w 3658252"/>
                      <a:gd name="connsiteY33" fmla="*/ 166578 h 1529490"/>
                      <a:gd name="connsiteX34" fmla="*/ 3366439 w 3658252"/>
                      <a:gd name="connsiteY34" fmla="*/ 257438 h 1529490"/>
                      <a:gd name="connsiteX35" fmla="*/ 3419454 w 3658252"/>
                      <a:gd name="connsiteY35" fmla="*/ 302869 h 1529490"/>
                      <a:gd name="connsiteX36" fmla="*/ 3591752 w 3658252"/>
                      <a:gd name="connsiteY36" fmla="*/ 439160 h 1529490"/>
                      <a:gd name="connsiteX37" fmla="*/ 3631513 w 3658252"/>
                      <a:gd name="connsiteY37" fmla="*/ 530021 h 1529490"/>
                      <a:gd name="connsiteX38" fmla="*/ 3644767 w 3658252"/>
                      <a:gd name="connsiteY38" fmla="*/ 620882 h 1529490"/>
                      <a:gd name="connsiteX39" fmla="*/ 3658021 w 3658252"/>
                      <a:gd name="connsiteY39" fmla="*/ 681455 h 1529490"/>
                      <a:gd name="connsiteX40" fmla="*/ 3618260 w 3658252"/>
                      <a:gd name="connsiteY40" fmla="*/ 893464 h 1529490"/>
                      <a:gd name="connsiteX41" fmla="*/ 3538738 w 3658252"/>
                      <a:gd name="connsiteY41" fmla="*/ 954038 h 1529490"/>
                      <a:gd name="connsiteX42" fmla="*/ 3406201 w 3658252"/>
                      <a:gd name="connsiteY42" fmla="*/ 999468 h 1529490"/>
                      <a:gd name="connsiteX43" fmla="*/ 3127873 w 3658252"/>
                      <a:gd name="connsiteY43" fmla="*/ 1105472 h 1529490"/>
                      <a:gd name="connsiteX44" fmla="*/ 3008590 w 3658252"/>
                      <a:gd name="connsiteY44" fmla="*/ 1150903 h 1529490"/>
                      <a:gd name="connsiteX45" fmla="*/ 2717008 w 3658252"/>
                      <a:gd name="connsiteY45" fmla="*/ 1135759 h 1529490"/>
                      <a:gd name="connsiteX46" fmla="*/ 2650740 w 3658252"/>
                      <a:gd name="connsiteY46" fmla="*/ 1120616 h 1529490"/>
                      <a:gd name="connsiteX47" fmla="*/ 2571217 w 3658252"/>
                      <a:gd name="connsiteY47" fmla="*/ 1105472 h 1529490"/>
                      <a:gd name="connsiteX48" fmla="*/ 2465188 w 3658252"/>
                      <a:gd name="connsiteY48" fmla="*/ 1120616 h 1529490"/>
                      <a:gd name="connsiteX49" fmla="*/ 2425427 w 3658252"/>
                      <a:gd name="connsiteY49" fmla="*/ 1150903 h 1529490"/>
                      <a:gd name="connsiteX50" fmla="*/ 2385666 w 3658252"/>
                      <a:gd name="connsiteY50" fmla="*/ 1166046 h 1529490"/>
                      <a:gd name="connsiteX51" fmla="*/ 2345905 w 3658252"/>
                      <a:gd name="connsiteY51" fmla="*/ 1211477 h 1529490"/>
                      <a:gd name="connsiteX52" fmla="*/ 2266382 w 3658252"/>
                      <a:gd name="connsiteY52" fmla="*/ 1393198 h 1529490"/>
                      <a:gd name="connsiteX53" fmla="*/ 2239875 w 3658252"/>
                      <a:gd name="connsiteY53" fmla="*/ 1529490 h 1529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658252" h="1529490" extrusionOk="0">
                        <a:moveTo>
                          <a:pt x="0" y="590595"/>
                        </a:moveTo>
                        <a:cubicBezTo>
                          <a:pt x="6521" y="707129"/>
                          <a:pt x="-29540" y="632113"/>
                          <a:pt x="53014" y="711742"/>
                        </a:cubicBezTo>
                        <a:cubicBezTo>
                          <a:pt x="81135" y="747728"/>
                          <a:pt x="99789" y="820379"/>
                          <a:pt x="145790" y="848034"/>
                        </a:cubicBezTo>
                        <a:cubicBezTo>
                          <a:pt x="161837" y="866471"/>
                          <a:pt x="189392" y="871416"/>
                          <a:pt x="212059" y="878320"/>
                        </a:cubicBezTo>
                        <a:cubicBezTo>
                          <a:pt x="250692" y="870239"/>
                          <a:pt x="304132" y="872019"/>
                          <a:pt x="344596" y="863177"/>
                        </a:cubicBezTo>
                        <a:cubicBezTo>
                          <a:pt x="391071" y="856324"/>
                          <a:pt x="447266" y="822147"/>
                          <a:pt x="477133" y="802603"/>
                        </a:cubicBezTo>
                        <a:cubicBezTo>
                          <a:pt x="505930" y="766409"/>
                          <a:pt x="555087" y="705544"/>
                          <a:pt x="596416" y="651169"/>
                        </a:cubicBezTo>
                        <a:cubicBezTo>
                          <a:pt x="628988" y="529900"/>
                          <a:pt x="572392" y="694963"/>
                          <a:pt x="636177" y="560308"/>
                        </a:cubicBezTo>
                        <a:cubicBezTo>
                          <a:pt x="683724" y="477787"/>
                          <a:pt x="619810" y="557009"/>
                          <a:pt x="689192" y="469447"/>
                        </a:cubicBezTo>
                        <a:cubicBezTo>
                          <a:pt x="692427" y="454112"/>
                          <a:pt x="698355" y="440199"/>
                          <a:pt x="702446" y="424017"/>
                        </a:cubicBezTo>
                        <a:cubicBezTo>
                          <a:pt x="777073" y="322251"/>
                          <a:pt x="748431" y="438646"/>
                          <a:pt x="848236" y="242295"/>
                        </a:cubicBezTo>
                        <a:cubicBezTo>
                          <a:pt x="900893" y="158475"/>
                          <a:pt x="852491" y="242681"/>
                          <a:pt x="941012" y="151434"/>
                        </a:cubicBezTo>
                        <a:cubicBezTo>
                          <a:pt x="1018399" y="85077"/>
                          <a:pt x="944652" y="109708"/>
                          <a:pt x="1033788" y="60573"/>
                        </a:cubicBezTo>
                        <a:cubicBezTo>
                          <a:pt x="1043330" y="53078"/>
                          <a:pt x="1059838" y="50599"/>
                          <a:pt x="1073549" y="45430"/>
                        </a:cubicBezTo>
                        <a:cubicBezTo>
                          <a:pt x="1182830" y="-10135"/>
                          <a:pt x="1084932" y="25412"/>
                          <a:pt x="1179579" y="0"/>
                        </a:cubicBezTo>
                        <a:cubicBezTo>
                          <a:pt x="1197304" y="4322"/>
                          <a:pt x="1212763" y="7161"/>
                          <a:pt x="1232594" y="15143"/>
                        </a:cubicBezTo>
                        <a:cubicBezTo>
                          <a:pt x="1269248" y="41413"/>
                          <a:pt x="1285791" y="83835"/>
                          <a:pt x="1298862" y="121147"/>
                        </a:cubicBezTo>
                        <a:cubicBezTo>
                          <a:pt x="1305684" y="375721"/>
                          <a:pt x="1307193" y="443138"/>
                          <a:pt x="1325370" y="636025"/>
                        </a:cubicBezTo>
                        <a:cubicBezTo>
                          <a:pt x="1327498" y="663524"/>
                          <a:pt x="1329103" y="687729"/>
                          <a:pt x="1338623" y="711742"/>
                        </a:cubicBezTo>
                        <a:cubicBezTo>
                          <a:pt x="1345489" y="731305"/>
                          <a:pt x="1358107" y="740833"/>
                          <a:pt x="1365131" y="757173"/>
                        </a:cubicBezTo>
                        <a:cubicBezTo>
                          <a:pt x="1428926" y="897147"/>
                          <a:pt x="1331464" y="788258"/>
                          <a:pt x="1431399" y="908607"/>
                        </a:cubicBezTo>
                        <a:cubicBezTo>
                          <a:pt x="1457079" y="906651"/>
                          <a:pt x="1476580" y="907810"/>
                          <a:pt x="1497668" y="893464"/>
                        </a:cubicBezTo>
                        <a:cubicBezTo>
                          <a:pt x="1671301" y="799223"/>
                          <a:pt x="1452832" y="830018"/>
                          <a:pt x="1616951" y="817747"/>
                        </a:cubicBezTo>
                        <a:cubicBezTo>
                          <a:pt x="1639335" y="804080"/>
                          <a:pt x="1649334" y="777005"/>
                          <a:pt x="1669966" y="772316"/>
                        </a:cubicBezTo>
                        <a:cubicBezTo>
                          <a:pt x="1706003" y="757823"/>
                          <a:pt x="1736769" y="753638"/>
                          <a:pt x="1775995" y="742029"/>
                        </a:cubicBezTo>
                        <a:cubicBezTo>
                          <a:pt x="1806711" y="733689"/>
                          <a:pt x="1836950" y="719016"/>
                          <a:pt x="1868771" y="711742"/>
                        </a:cubicBezTo>
                        <a:cubicBezTo>
                          <a:pt x="1882382" y="701378"/>
                          <a:pt x="1897072" y="692973"/>
                          <a:pt x="1908532" y="681455"/>
                        </a:cubicBezTo>
                        <a:cubicBezTo>
                          <a:pt x="1993497" y="582658"/>
                          <a:pt x="2040684" y="522822"/>
                          <a:pt x="2120592" y="408873"/>
                        </a:cubicBezTo>
                        <a:cubicBezTo>
                          <a:pt x="2136437" y="384905"/>
                          <a:pt x="2153189" y="358544"/>
                          <a:pt x="2173606" y="333156"/>
                        </a:cubicBezTo>
                        <a:cubicBezTo>
                          <a:pt x="2190215" y="321954"/>
                          <a:pt x="2246361" y="270910"/>
                          <a:pt x="2266382" y="257438"/>
                        </a:cubicBezTo>
                        <a:cubicBezTo>
                          <a:pt x="2313484" y="237552"/>
                          <a:pt x="2344371" y="211347"/>
                          <a:pt x="2385666" y="196865"/>
                        </a:cubicBezTo>
                        <a:cubicBezTo>
                          <a:pt x="2521440" y="132362"/>
                          <a:pt x="2414678" y="176327"/>
                          <a:pt x="2518203" y="136291"/>
                        </a:cubicBezTo>
                        <a:cubicBezTo>
                          <a:pt x="2639061" y="152890"/>
                          <a:pt x="2811929" y="140382"/>
                          <a:pt x="2955575" y="151434"/>
                        </a:cubicBezTo>
                        <a:cubicBezTo>
                          <a:pt x="2987376" y="153870"/>
                          <a:pt x="3029948" y="162032"/>
                          <a:pt x="3061604" y="166578"/>
                        </a:cubicBezTo>
                        <a:cubicBezTo>
                          <a:pt x="3246928" y="210880"/>
                          <a:pt x="3238740" y="210580"/>
                          <a:pt x="3366439" y="257438"/>
                        </a:cubicBezTo>
                        <a:cubicBezTo>
                          <a:pt x="3386673" y="273774"/>
                          <a:pt x="3403145" y="291442"/>
                          <a:pt x="3419454" y="302869"/>
                        </a:cubicBezTo>
                        <a:cubicBezTo>
                          <a:pt x="3455746" y="336249"/>
                          <a:pt x="3562270" y="382209"/>
                          <a:pt x="3591752" y="439160"/>
                        </a:cubicBezTo>
                        <a:cubicBezTo>
                          <a:pt x="3601374" y="468594"/>
                          <a:pt x="3617368" y="503003"/>
                          <a:pt x="3631513" y="530021"/>
                        </a:cubicBezTo>
                        <a:cubicBezTo>
                          <a:pt x="3639585" y="554154"/>
                          <a:pt x="3635633" y="596172"/>
                          <a:pt x="3644767" y="620882"/>
                        </a:cubicBezTo>
                        <a:cubicBezTo>
                          <a:pt x="3648356" y="642056"/>
                          <a:pt x="3662682" y="658393"/>
                          <a:pt x="3658021" y="681455"/>
                        </a:cubicBezTo>
                        <a:cubicBezTo>
                          <a:pt x="3648627" y="760807"/>
                          <a:pt x="3655955" y="831019"/>
                          <a:pt x="3618260" y="893464"/>
                        </a:cubicBezTo>
                        <a:cubicBezTo>
                          <a:pt x="3601180" y="937132"/>
                          <a:pt x="3576250" y="937434"/>
                          <a:pt x="3538738" y="954038"/>
                        </a:cubicBezTo>
                        <a:cubicBezTo>
                          <a:pt x="3446645" y="981083"/>
                          <a:pt x="3521950" y="954121"/>
                          <a:pt x="3406201" y="999468"/>
                        </a:cubicBezTo>
                        <a:cubicBezTo>
                          <a:pt x="3280350" y="1058600"/>
                          <a:pt x="3398894" y="1033830"/>
                          <a:pt x="3127873" y="1105472"/>
                        </a:cubicBezTo>
                        <a:cubicBezTo>
                          <a:pt x="3087814" y="1119556"/>
                          <a:pt x="3008589" y="1150903"/>
                          <a:pt x="3008590" y="1150903"/>
                        </a:cubicBezTo>
                        <a:cubicBezTo>
                          <a:pt x="2910054" y="1149909"/>
                          <a:pt x="2822387" y="1158682"/>
                          <a:pt x="2717008" y="1135759"/>
                        </a:cubicBezTo>
                        <a:cubicBezTo>
                          <a:pt x="2697131" y="1136323"/>
                          <a:pt x="2674614" y="1123814"/>
                          <a:pt x="2650740" y="1120616"/>
                        </a:cubicBezTo>
                        <a:cubicBezTo>
                          <a:pt x="2624378" y="1112842"/>
                          <a:pt x="2597259" y="1109657"/>
                          <a:pt x="2571217" y="1105472"/>
                        </a:cubicBezTo>
                        <a:cubicBezTo>
                          <a:pt x="2537215" y="1113127"/>
                          <a:pt x="2503400" y="1108824"/>
                          <a:pt x="2465188" y="1120616"/>
                        </a:cubicBezTo>
                        <a:cubicBezTo>
                          <a:pt x="2450449" y="1122941"/>
                          <a:pt x="2440921" y="1141473"/>
                          <a:pt x="2425427" y="1150903"/>
                        </a:cubicBezTo>
                        <a:cubicBezTo>
                          <a:pt x="2412735" y="1158702"/>
                          <a:pt x="2401267" y="1159334"/>
                          <a:pt x="2385666" y="1166046"/>
                        </a:cubicBezTo>
                        <a:cubicBezTo>
                          <a:pt x="2375110" y="1181606"/>
                          <a:pt x="2358083" y="1195602"/>
                          <a:pt x="2345905" y="1211477"/>
                        </a:cubicBezTo>
                        <a:cubicBezTo>
                          <a:pt x="2303062" y="1281837"/>
                          <a:pt x="2292056" y="1310762"/>
                          <a:pt x="2266382" y="1393198"/>
                        </a:cubicBezTo>
                        <a:cubicBezTo>
                          <a:pt x="2237348" y="1519068"/>
                          <a:pt x="2235930" y="1474050"/>
                          <a:pt x="2239875" y="1529490"/>
                        </a:cubicBezTo>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760979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A562115-B9B3-BB75-ECD8-3D4F5DA3B028}"/>
              </a:ext>
            </a:extLst>
          </p:cNvPr>
          <p:cNvSpPr>
            <a:spLocks noGrp="1"/>
          </p:cNvSpPr>
          <p:nvPr>
            <p:ph sz="half" idx="2"/>
          </p:nvPr>
        </p:nvSpPr>
        <p:spPr>
          <a:xfrm>
            <a:off x="838200" y="1478857"/>
            <a:ext cx="6647481" cy="4639309"/>
          </a:xfrm>
        </p:spPr>
        <p:txBody>
          <a:bodyPr/>
          <a:lstStyle/>
          <a:p>
            <a:r>
              <a:rPr lang="en-US" dirty="0"/>
              <a:t>A </a:t>
            </a:r>
            <a:r>
              <a:rPr lang="en-US" dirty="0" err="1"/>
              <a:t>confirmação</a:t>
            </a:r>
            <a:r>
              <a:rPr lang="en-US" dirty="0"/>
              <a:t> laboratorial é </a:t>
            </a:r>
            <a:r>
              <a:rPr lang="en-US" dirty="0" err="1"/>
              <a:t>útil</a:t>
            </a:r>
            <a:r>
              <a:rPr lang="en-US" dirty="0"/>
              <a:t> para:</a:t>
            </a:r>
          </a:p>
          <a:p>
            <a:pPr lvl="1"/>
            <a:r>
              <a:rPr lang="en-US" dirty="0" err="1"/>
              <a:t>Confirmar</a:t>
            </a:r>
            <a:r>
              <a:rPr lang="en-US" dirty="0"/>
              <a:t> um </a:t>
            </a:r>
            <a:r>
              <a:rPr lang="en-US" dirty="0" err="1"/>
              <a:t>caso</a:t>
            </a:r>
            <a:r>
              <a:rPr lang="en-US" dirty="0"/>
              <a:t> de </a:t>
            </a:r>
            <a:r>
              <a:rPr lang="en-US" dirty="0" err="1"/>
              <a:t>uma</a:t>
            </a:r>
            <a:r>
              <a:rPr lang="en-US" dirty="0"/>
              <a:t> </a:t>
            </a:r>
            <a:r>
              <a:rPr lang="en-US" dirty="0" err="1"/>
              <a:t>doença</a:t>
            </a:r>
            <a:r>
              <a:rPr lang="en-US" dirty="0"/>
              <a:t> de </a:t>
            </a:r>
            <a:r>
              <a:rPr lang="en-US" dirty="0" err="1"/>
              <a:t>notificação</a:t>
            </a:r>
            <a:r>
              <a:rPr lang="en-US" dirty="0"/>
              <a:t> </a:t>
            </a:r>
            <a:r>
              <a:rPr lang="en-US" dirty="0" err="1"/>
              <a:t>obrigatória</a:t>
            </a:r>
            <a:endParaRPr lang="en-US" dirty="0"/>
          </a:p>
          <a:p>
            <a:pPr lvl="1"/>
            <a:r>
              <a:rPr lang="en-US" dirty="0" err="1"/>
              <a:t>Excluir</a:t>
            </a:r>
            <a:r>
              <a:rPr lang="en-US" dirty="0"/>
              <a:t> </a:t>
            </a:r>
            <a:r>
              <a:rPr lang="en-US" dirty="0" err="1"/>
              <a:t>uma</a:t>
            </a:r>
            <a:r>
              <a:rPr lang="en-US" dirty="0"/>
              <a:t> </a:t>
            </a:r>
            <a:r>
              <a:rPr lang="en-US" dirty="0" err="1"/>
              <a:t>doença</a:t>
            </a:r>
            <a:r>
              <a:rPr lang="en-US" dirty="0"/>
              <a:t> </a:t>
            </a:r>
            <a:r>
              <a:rPr lang="en-US" dirty="0" err="1"/>
              <a:t>específica</a:t>
            </a:r>
            <a:endParaRPr lang="en-US" dirty="0"/>
          </a:p>
          <a:p>
            <a:pPr lvl="1"/>
            <a:r>
              <a:rPr lang="en-US" dirty="0" err="1"/>
              <a:t>Verificar</a:t>
            </a:r>
            <a:r>
              <a:rPr lang="en-US" dirty="0"/>
              <a:t> a causa de um </a:t>
            </a:r>
            <a:r>
              <a:rPr lang="en-US" dirty="0" err="1"/>
              <a:t>surto</a:t>
            </a:r>
            <a:r>
              <a:rPr lang="en-US" dirty="0"/>
              <a:t> </a:t>
            </a:r>
            <a:r>
              <a:rPr lang="en-US" dirty="0" err="1"/>
              <a:t>suspeito</a:t>
            </a:r>
            <a:endParaRPr lang="en-US" dirty="0"/>
          </a:p>
        </p:txBody>
      </p:sp>
      <p:sp>
        <p:nvSpPr>
          <p:cNvPr id="6" name="Title 5">
            <a:extLst>
              <a:ext uri="{FF2B5EF4-FFF2-40B4-BE49-F238E27FC236}">
                <a16:creationId xmlns:a16="http://schemas.microsoft.com/office/drawing/2014/main" id="{A6519C66-CD68-DEF4-8493-C52ED39F76AF}"/>
              </a:ext>
            </a:extLst>
          </p:cNvPr>
          <p:cNvSpPr>
            <a:spLocks noGrp="1"/>
          </p:cNvSpPr>
          <p:nvPr>
            <p:ph type="title"/>
          </p:nvPr>
        </p:nvSpPr>
        <p:spPr/>
        <p:txBody>
          <a:bodyPr/>
          <a:lstStyle/>
          <a:p>
            <a:r>
              <a:rPr lang="en-US" dirty="0"/>
              <a:t>Papel do </a:t>
            </a:r>
            <a:r>
              <a:rPr lang="en-US" dirty="0" err="1"/>
              <a:t>laboratório</a:t>
            </a:r>
            <a:endParaRPr lang="en-US" dirty="0"/>
          </a:p>
        </p:txBody>
      </p:sp>
      <p:pic>
        <p:nvPicPr>
          <p:cNvPr id="2" name="Picture 1">
            <a:extLst>
              <a:ext uri="{FF2B5EF4-FFF2-40B4-BE49-F238E27FC236}">
                <a16:creationId xmlns:a16="http://schemas.microsoft.com/office/drawing/2014/main" id="{4478C0D9-1CD8-4413-F58B-36A9B92D3B32}"/>
              </a:ext>
            </a:extLst>
          </p:cNvPr>
          <p:cNvPicPr>
            <a:picLocks noChangeAspect="1"/>
          </p:cNvPicPr>
          <p:nvPr/>
        </p:nvPicPr>
        <p:blipFill>
          <a:blip r:embed="rId3"/>
          <a:stretch>
            <a:fillRect/>
          </a:stretch>
        </p:blipFill>
        <p:spPr>
          <a:xfrm>
            <a:off x="7924800" y="1512511"/>
            <a:ext cx="3429000" cy="2286000"/>
          </a:xfrm>
          <a:prstGeom prst="rect">
            <a:avLst/>
          </a:prstGeom>
          <a:ln>
            <a:solidFill>
              <a:schemeClr val="tx1"/>
            </a:solidFill>
          </a:ln>
        </p:spPr>
      </p:pic>
      <p:pic>
        <p:nvPicPr>
          <p:cNvPr id="7" name="Picture 6">
            <a:extLst>
              <a:ext uri="{FF2B5EF4-FFF2-40B4-BE49-F238E27FC236}">
                <a16:creationId xmlns:a16="http://schemas.microsoft.com/office/drawing/2014/main" id="{23060382-54E9-3CDD-C231-DFE3918A7BC2}"/>
              </a:ext>
            </a:extLst>
          </p:cNvPr>
          <p:cNvPicPr>
            <a:picLocks noChangeAspect="1"/>
          </p:cNvPicPr>
          <p:nvPr/>
        </p:nvPicPr>
        <p:blipFill>
          <a:blip r:embed="rId4"/>
          <a:stretch>
            <a:fillRect/>
          </a:stretch>
        </p:blipFill>
        <p:spPr>
          <a:xfrm>
            <a:off x="7924800" y="3865820"/>
            <a:ext cx="3429000" cy="2286000"/>
          </a:xfrm>
          <a:prstGeom prst="rect">
            <a:avLst/>
          </a:prstGeom>
          <a:ln>
            <a:solidFill>
              <a:schemeClr val="tx1"/>
            </a:solidFill>
          </a:ln>
        </p:spPr>
      </p:pic>
    </p:spTree>
    <p:extLst>
      <p:ext uri="{BB962C8B-B14F-4D97-AF65-F5344CB8AC3E}">
        <p14:creationId xmlns:p14="http://schemas.microsoft.com/office/powerpoint/2010/main" val="71497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A3A68C0-A58C-ABDE-83E2-EAF18E12D0FA}"/>
              </a:ext>
            </a:extLst>
          </p:cNvPr>
          <p:cNvSpPr>
            <a:spLocks noGrp="1"/>
          </p:cNvSpPr>
          <p:nvPr>
            <p:ph sz="half" idx="2"/>
          </p:nvPr>
        </p:nvSpPr>
        <p:spPr>
          <a:xfrm>
            <a:off x="838200" y="1478857"/>
            <a:ext cx="7174381" cy="4639309"/>
          </a:xfrm>
        </p:spPr>
        <p:txBody>
          <a:bodyPr/>
          <a:lstStyle/>
          <a:p>
            <a:r>
              <a:rPr lang="en-US" dirty="0" err="1"/>
              <a:t>Resultados</a:t>
            </a:r>
            <a:r>
              <a:rPr lang="en-US" dirty="0"/>
              <a:t> </a:t>
            </a:r>
            <a:r>
              <a:rPr lang="en-US" dirty="0" err="1"/>
              <a:t>laboratoriais</a:t>
            </a:r>
            <a:r>
              <a:rPr lang="en-US" dirty="0"/>
              <a:t> </a:t>
            </a:r>
            <a:r>
              <a:rPr lang="en-US" dirty="0" err="1"/>
              <a:t>exatos</a:t>
            </a:r>
            <a:r>
              <a:rPr lang="en-US" dirty="0"/>
              <a:t> </a:t>
            </a:r>
            <a:r>
              <a:rPr lang="en-US" dirty="0" err="1"/>
              <a:t>requerem</a:t>
            </a:r>
            <a:r>
              <a:rPr lang="en-US" dirty="0"/>
              <a:t> </a:t>
            </a:r>
            <a:r>
              <a:rPr lang="en-US" dirty="0" err="1"/>
              <a:t>uma</a:t>
            </a:r>
            <a:r>
              <a:rPr lang="en-US" dirty="0"/>
              <a:t> </a:t>
            </a:r>
            <a:r>
              <a:rPr lang="en-US" dirty="0" err="1"/>
              <a:t>amostra</a:t>
            </a:r>
            <a:r>
              <a:rPr lang="en-US" dirty="0"/>
              <a:t> que </a:t>
            </a:r>
            <a:r>
              <a:rPr lang="en-US" dirty="0" err="1"/>
              <a:t>seja</a:t>
            </a:r>
            <a:r>
              <a:rPr lang="en-US" dirty="0"/>
              <a:t>:</a:t>
            </a:r>
          </a:p>
          <a:p>
            <a:pPr lvl="1"/>
            <a:r>
              <a:rPr lang="en-US" dirty="0" err="1"/>
              <a:t>Coletada</a:t>
            </a:r>
            <a:r>
              <a:rPr lang="en-US" dirty="0"/>
              <a:t> no </a:t>
            </a:r>
            <a:r>
              <a:rPr lang="en-US" dirty="0" err="1"/>
              <a:t>momento</a:t>
            </a:r>
            <a:r>
              <a:rPr lang="en-US" dirty="0"/>
              <a:t> </a:t>
            </a:r>
            <a:r>
              <a:rPr lang="en-US" dirty="0" err="1"/>
              <a:t>adequado</a:t>
            </a:r>
            <a:r>
              <a:rPr lang="en-US" dirty="0"/>
              <a:t> </a:t>
            </a:r>
            <a:r>
              <a:rPr lang="en-US" dirty="0" err="1"/>
              <a:t>durante</a:t>
            </a:r>
            <a:r>
              <a:rPr lang="en-US" dirty="0"/>
              <a:t> a </a:t>
            </a:r>
            <a:r>
              <a:rPr lang="en-US" dirty="0" err="1"/>
              <a:t>doença</a:t>
            </a:r>
            <a:r>
              <a:rPr lang="en-US" dirty="0"/>
              <a:t> </a:t>
            </a:r>
            <a:r>
              <a:rPr lang="en-US" dirty="0" err="1"/>
              <a:t>ou</a:t>
            </a:r>
            <a:r>
              <a:rPr lang="en-US" dirty="0"/>
              <a:t> </a:t>
            </a:r>
            <a:r>
              <a:rPr lang="en-US" dirty="0" err="1"/>
              <a:t>evento</a:t>
            </a:r>
            <a:r>
              <a:rPr lang="en-US" dirty="0"/>
              <a:t> </a:t>
            </a:r>
            <a:r>
              <a:rPr lang="en-US" dirty="0" err="1"/>
              <a:t>ambiental</a:t>
            </a:r>
            <a:r>
              <a:rPr lang="en-US" dirty="0"/>
              <a:t> de </a:t>
            </a:r>
            <a:r>
              <a:rPr lang="en-US" dirty="0" err="1"/>
              <a:t>uma</a:t>
            </a:r>
            <a:r>
              <a:rPr lang="en-US" dirty="0"/>
              <a:t> </a:t>
            </a:r>
            <a:r>
              <a:rPr lang="en-US" dirty="0" err="1"/>
              <a:t>pessoa</a:t>
            </a:r>
            <a:r>
              <a:rPr lang="en-US" dirty="0"/>
              <a:t> </a:t>
            </a:r>
            <a:r>
              <a:rPr lang="en-US" dirty="0" err="1"/>
              <a:t>ou</a:t>
            </a:r>
            <a:r>
              <a:rPr lang="en-US" dirty="0"/>
              <a:t> animal</a:t>
            </a:r>
          </a:p>
          <a:p>
            <a:pPr lvl="1"/>
            <a:r>
              <a:rPr lang="en-US" dirty="0" err="1"/>
              <a:t>Coletado</a:t>
            </a:r>
            <a:r>
              <a:rPr lang="en-US" dirty="0"/>
              <a:t> </a:t>
            </a:r>
            <a:r>
              <a:rPr lang="en-US" dirty="0" err="1"/>
              <a:t>na</a:t>
            </a:r>
            <a:r>
              <a:rPr lang="en-US" dirty="0"/>
              <a:t> </a:t>
            </a:r>
            <a:r>
              <a:rPr lang="en-US" dirty="0" err="1"/>
              <a:t>fonte</a:t>
            </a:r>
            <a:r>
              <a:rPr lang="en-US" dirty="0"/>
              <a:t> </a:t>
            </a:r>
            <a:r>
              <a:rPr lang="en-US" dirty="0" err="1"/>
              <a:t>ou</a:t>
            </a:r>
            <a:r>
              <a:rPr lang="en-US" dirty="0"/>
              <a:t> local do </a:t>
            </a:r>
            <a:r>
              <a:rPr lang="en-US" dirty="0" err="1"/>
              <a:t>corpo</a:t>
            </a:r>
            <a:r>
              <a:rPr lang="en-US" dirty="0"/>
              <a:t> </a:t>
            </a:r>
            <a:r>
              <a:rPr lang="en-US" dirty="0" err="1"/>
              <a:t>adequado</a:t>
            </a:r>
            <a:r>
              <a:rPr lang="en-US" dirty="0"/>
              <a:t> </a:t>
            </a:r>
            <a:r>
              <a:rPr lang="en-US" dirty="0" err="1"/>
              <a:t>ou</a:t>
            </a:r>
            <a:r>
              <a:rPr lang="en-US" dirty="0"/>
              <a:t> no local </a:t>
            </a:r>
            <a:r>
              <a:rPr lang="en-US" dirty="0" err="1"/>
              <a:t>ambiental</a:t>
            </a:r>
            <a:r>
              <a:rPr lang="en-US" dirty="0"/>
              <a:t> </a:t>
            </a:r>
            <a:r>
              <a:rPr lang="en-US" dirty="0" err="1"/>
              <a:t>adequado</a:t>
            </a:r>
            <a:endParaRPr lang="en-US" dirty="0"/>
          </a:p>
          <a:p>
            <a:pPr lvl="1"/>
            <a:r>
              <a:rPr lang="en-US" dirty="0" err="1"/>
              <a:t>Devidamente</a:t>
            </a:r>
            <a:r>
              <a:rPr lang="en-US" dirty="0"/>
              <a:t> </a:t>
            </a:r>
            <a:r>
              <a:rPr lang="en-US" dirty="0" err="1"/>
              <a:t>rotulado</a:t>
            </a:r>
            <a:endParaRPr lang="en-US" dirty="0"/>
          </a:p>
          <a:p>
            <a:pPr lvl="1"/>
            <a:r>
              <a:rPr lang="en-US" dirty="0" err="1"/>
              <a:t>Armazenado</a:t>
            </a:r>
            <a:r>
              <a:rPr lang="en-US" dirty="0"/>
              <a:t> no </a:t>
            </a:r>
            <a:r>
              <a:rPr lang="en-US" dirty="0" err="1"/>
              <a:t>meio</a:t>
            </a:r>
            <a:r>
              <a:rPr lang="en-US" dirty="0"/>
              <a:t> de </a:t>
            </a:r>
            <a:r>
              <a:rPr lang="en-US" dirty="0" err="1"/>
              <a:t>transporte</a:t>
            </a:r>
            <a:r>
              <a:rPr lang="en-US" dirty="0"/>
              <a:t> </a:t>
            </a:r>
            <a:r>
              <a:rPr lang="en-US" dirty="0" err="1"/>
              <a:t>correto</a:t>
            </a:r>
            <a:endParaRPr lang="en-US" dirty="0"/>
          </a:p>
          <a:p>
            <a:pPr lvl="1"/>
            <a:r>
              <a:rPr lang="en-US" dirty="0" err="1"/>
              <a:t>Manuseado</a:t>
            </a:r>
            <a:r>
              <a:rPr lang="en-US" dirty="0"/>
              <a:t>, </a:t>
            </a:r>
            <a:r>
              <a:rPr lang="en-US" dirty="0" err="1"/>
              <a:t>armazenado</a:t>
            </a:r>
            <a:r>
              <a:rPr lang="en-US" dirty="0"/>
              <a:t> e </a:t>
            </a:r>
            <a:r>
              <a:rPr lang="en-US" dirty="0" err="1"/>
              <a:t>transportado</a:t>
            </a:r>
            <a:r>
              <a:rPr lang="en-US" dirty="0"/>
              <a:t> </a:t>
            </a:r>
            <a:br>
              <a:rPr lang="en-US" dirty="0"/>
            </a:br>
            <a:r>
              <a:rPr lang="en-US" dirty="0" err="1"/>
              <a:t>corretamente</a:t>
            </a:r>
            <a:r>
              <a:rPr lang="en-US" dirty="0"/>
              <a:t> (</a:t>
            </a:r>
            <a:r>
              <a:rPr lang="en-US" dirty="0" err="1"/>
              <a:t>cadeia</a:t>
            </a:r>
            <a:r>
              <a:rPr lang="en-US" dirty="0"/>
              <a:t> de </a:t>
            </a:r>
            <a:r>
              <a:rPr lang="en-US" dirty="0" err="1"/>
              <a:t>frio</a:t>
            </a:r>
            <a:r>
              <a:rPr lang="en-US" dirty="0"/>
              <a:t>)</a:t>
            </a:r>
          </a:p>
        </p:txBody>
      </p:sp>
      <p:sp>
        <p:nvSpPr>
          <p:cNvPr id="3" name="Title 2">
            <a:extLst>
              <a:ext uri="{FF2B5EF4-FFF2-40B4-BE49-F238E27FC236}">
                <a16:creationId xmlns:a16="http://schemas.microsoft.com/office/drawing/2014/main" id="{9CBAEAA7-CDCD-3AD3-EA6C-8706C77931FD}"/>
              </a:ext>
            </a:extLst>
          </p:cNvPr>
          <p:cNvSpPr>
            <a:spLocks noGrp="1"/>
          </p:cNvSpPr>
          <p:nvPr>
            <p:ph type="title"/>
          </p:nvPr>
        </p:nvSpPr>
        <p:spPr/>
        <p:txBody>
          <a:bodyPr/>
          <a:lstStyle/>
          <a:p>
            <a:r>
              <a:rPr lang="en-US" dirty="0" err="1"/>
              <a:t>Requisitos</a:t>
            </a:r>
            <a:r>
              <a:rPr lang="en-US" dirty="0"/>
              <a:t> das </a:t>
            </a:r>
            <a:r>
              <a:rPr lang="en-US" dirty="0" err="1"/>
              <a:t>amostras</a:t>
            </a:r>
            <a:r>
              <a:rPr lang="en-US" dirty="0"/>
              <a:t> de </a:t>
            </a:r>
            <a:r>
              <a:rPr lang="en-US" dirty="0" err="1"/>
              <a:t>laboratório</a:t>
            </a:r>
            <a:endParaRPr lang="en-US" dirty="0"/>
          </a:p>
        </p:txBody>
      </p:sp>
      <p:pic>
        <p:nvPicPr>
          <p:cNvPr id="2052" name="Picture 4">
            <a:extLst>
              <a:ext uri="{FF2B5EF4-FFF2-40B4-BE49-F238E27FC236}">
                <a16:creationId xmlns:a16="http://schemas.microsoft.com/office/drawing/2014/main" id="{C6429A23-8218-A18A-AF50-266A2901E9C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12581" y="1479550"/>
            <a:ext cx="3341218" cy="4624246"/>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9601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A21D269-572B-BA76-0698-0A50E9FABB04}"/>
              </a:ext>
            </a:extLst>
          </p:cNvPr>
          <p:cNvSpPr>
            <a:spLocks noGrp="1"/>
          </p:cNvSpPr>
          <p:nvPr>
            <p:ph type="title"/>
          </p:nvPr>
        </p:nvSpPr>
        <p:spPr/>
        <p:txBody>
          <a:bodyPr/>
          <a:lstStyle/>
          <a:p>
            <a:r>
              <a:rPr lang="en-US" dirty="0"/>
              <a:t>Fontes de </a:t>
            </a:r>
            <a:r>
              <a:rPr lang="en-US" dirty="0" err="1"/>
              <a:t>informação</a:t>
            </a:r>
            <a:endParaRPr lang="en-US" dirty="0"/>
          </a:p>
        </p:txBody>
      </p:sp>
      <p:sp>
        <p:nvSpPr>
          <p:cNvPr id="2" name="Content Placeholder 1">
            <a:extLst>
              <a:ext uri="{FF2B5EF4-FFF2-40B4-BE49-F238E27FC236}">
                <a16:creationId xmlns:a16="http://schemas.microsoft.com/office/drawing/2014/main" id="{6EF344F0-C555-058E-4D4B-1517C4ECCCAE}"/>
              </a:ext>
            </a:extLst>
          </p:cNvPr>
          <p:cNvSpPr>
            <a:spLocks noGrp="1"/>
          </p:cNvSpPr>
          <p:nvPr>
            <p:ph sz="half" idx="2"/>
          </p:nvPr>
        </p:nvSpPr>
        <p:spPr>
          <a:xfrm>
            <a:off x="481738" y="1323875"/>
            <a:ext cx="5225455" cy="5534125"/>
          </a:xfrm>
          <a:ln>
            <a:noFill/>
          </a:ln>
        </p:spPr>
        <p:txBody>
          <a:bodyPr/>
          <a:lstStyle/>
          <a:p>
            <a:pPr marL="0" indent="0">
              <a:buNone/>
            </a:pPr>
            <a:r>
              <a:rPr lang="en-US" dirty="0"/>
              <a:t>Médico</a:t>
            </a:r>
          </a:p>
          <a:p>
            <a:pPr>
              <a:spcBef>
                <a:spcPts val="600"/>
              </a:spcBef>
              <a:buClr>
                <a:srgbClr val="00953A"/>
              </a:buClr>
              <a:buFont typeface="Wingdings" panose="05000000000000000000" pitchFamily="2" charset="2"/>
              <a:buChar char="§"/>
            </a:pPr>
            <a:r>
              <a:rPr lang="en-US" sz="2400" dirty="0" err="1"/>
              <a:t>Prestadores</a:t>
            </a:r>
            <a:r>
              <a:rPr lang="en-US" sz="2400" dirty="0"/>
              <a:t> de </a:t>
            </a:r>
            <a:r>
              <a:rPr lang="en-US" sz="2400" dirty="0" err="1"/>
              <a:t>cuidados</a:t>
            </a:r>
            <a:r>
              <a:rPr lang="en-US" sz="2400" dirty="0"/>
              <a:t> de </a:t>
            </a:r>
            <a:r>
              <a:rPr lang="en-US" sz="2400" dirty="0" err="1"/>
              <a:t>saúde</a:t>
            </a:r>
            <a:endParaRPr lang="en-US" sz="2400" dirty="0"/>
          </a:p>
          <a:p>
            <a:pPr>
              <a:spcBef>
                <a:spcPts val="0"/>
              </a:spcBef>
              <a:buClr>
                <a:srgbClr val="00953A"/>
              </a:buClr>
              <a:buFont typeface="Wingdings" panose="05000000000000000000" pitchFamily="2" charset="2"/>
              <a:buChar char="§"/>
            </a:pPr>
            <a:r>
              <a:rPr lang="en-US" sz="2400" dirty="0" err="1"/>
              <a:t>Laboratórios</a:t>
            </a:r>
            <a:endParaRPr lang="en-US" sz="2400" dirty="0"/>
          </a:p>
          <a:p>
            <a:pPr>
              <a:spcBef>
                <a:spcPts val="0"/>
              </a:spcBef>
              <a:buClr>
                <a:srgbClr val="00953A"/>
              </a:buClr>
              <a:buFont typeface="Wingdings" panose="05000000000000000000" pitchFamily="2" charset="2"/>
              <a:buChar char="§"/>
            </a:pPr>
            <a:r>
              <a:rPr lang="en-US" sz="2400" dirty="0" err="1"/>
              <a:t>Farmacêuticos</a:t>
            </a:r>
            <a:endParaRPr lang="en-US" sz="2400" dirty="0"/>
          </a:p>
          <a:p>
            <a:pPr>
              <a:spcBef>
                <a:spcPts val="0"/>
              </a:spcBef>
              <a:buClr>
                <a:srgbClr val="00953A"/>
              </a:buClr>
              <a:buFont typeface="Wingdings" panose="05000000000000000000" pitchFamily="2" charset="2"/>
              <a:buChar char="§"/>
            </a:pPr>
            <a:r>
              <a:rPr lang="en-US" sz="2400" dirty="0" err="1"/>
              <a:t>Agentes</a:t>
            </a:r>
            <a:r>
              <a:rPr lang="en-US" sz="2400" dirty="0"/>
              <a:t> </a:t>
            </a:r>
            <a:r>
              <a:rPr lang="en-US" sz="2400" dirty="0" err="1"/>
              <a:t>comunitários</a:t>
            </a:r>
            <a:r>
              <a:rPr lang="en-US" sz="2400" dirty="0"/>
              <a:t> de </a:t>
            </a:r>
            <a:r>
              <a:rPr lang="en-US" sz="2400" dirty="0" err="1"/>
              <a:t>saúde</a:t>
            </a:r>
            <a:endParaRPr lang="en-US" sz="2400" dirty="0"/>
          </a:p>
          <a:p>
            <a:pPr>
              <a:spcBef>
                <a:spcPts val="0"/>
              </a:spcBef>
              <a:buClr>
                <a:srgbClr val="00953A"/>
              </a:buClr>
              <a:buFont typeface="Wingdings" panose="05000000000000000000" pitchFamily="2" charset="2"/>
              <a:buChar char="§"/>
            </a:pPr>
            <a:endParaRPr lang="en-US" sz="2400" dirty="0"/>
          </a:p>
          <a:p>
            <a:pPr marL="0" indent="0">
              <a:buNone/>
            </a:pPr>
            <a:r>
              <a:rPr lang="en-US" dirty="0"/>
              <a:t>Ambiental</a:t>
            </a:r>
          </a:p>
          <a:p>
            <a:pPr>
              <a:spcBef>
                <a:spcPts val="600"/>
              </a:spcBef>
              <a:buClr>
                <a:srgbClr val="00953A"/>
              </a:buClr>
              <a:buFont typeface="Wingdings" panose="05000000000000000000" pitchFamily="2" charset="2"/>
              <a:buChar char="§"/>
            </a:pPr>
            <a:r>
              <a:rPr lang="en-US" sz="2400" dirty="0" err="1"/>
              <a:t>Estação</a:t>
            </a:r>
            <a:r>
              <a:rPr lang="en-US" sz="2400" dirty="0"/>
              <a:t> de dados </a:t>
            </a:r>
            <a:r>
              <a:rPr lang="en-US" sz="2400" dirty="0" err="1"/>
              <a:t>meteorológicos</a:t>
            </a:r>
            <a:r>
              <a:rPr lang="en-US" sz="2400" dirty="0"/>
              <a:t> (</a:t>
            </a:r>
            <a:r>
              <a:rPr lang="en-US" sz="2400" dirty="0" err="1"/>
              <a:t>estação</a:t>
            </a:r>
            <a:r>
              <a:rPr lang="en-US" sz="2400" dirty="0"/>
              <a:t> </a:t>
            </a:r>
            <a:r>
              <a:rPr lang="en-US" sz="2400" dirty="0" err="1"/>
              <a:t>meteorológica</a:t>
            </a:r>
            <a:r>
              <a:rPr lang="en-US" sz="2400" dirty="0"/>
              <a:t>)</a:t>
            </a:r>
          </a:p>
          <a:p>
            <a:pPr>
              <a:spcBef>
                <a:spcPts val="0"/>
              </a:spcBef>
              <a:buClr>
                <a:srgbClr val="00953A"/>
              </a:buClr>
              <a:buFont typeface="Wingdings" panose="05000000000000000000" pitchFamily="2" charset="2"/>
              <a:buChar char="§"/>
            </a:pPr>
            <a:r>
              <a:rPr lang="en-US" sz="2400" dirty="0" err="1"/>
              <a:t>Agentes</a:t>
            </a:r>
            <a:r>
              <a:rPr lang="en-US" sz="2400" dirty="0"/>
              <a:t> </a:t>
            </a:r>
            <a:r>
              <a:rPr lang="en-US" sz="2400" dirty="0" err="1"/>
              <a:t>ambientais</a:t>
            </a:r>
            <a:r>
              <a:rPr lang="en-US" sz="2400" dirty="0"/>
              <a:t> </a:t>
            </a:r>
            <a:br>
              <a:rPr lang="en-US" sz="2400" dirty="0"/>
            </a:br>
            <a:r>
              <a:rPr lang="en-US" sz="2400" dirty="0" err="1"/>
              <a:t>funcionários</a:t>
            </a:r>
            <a:r>
              <a:rPr lang="en-US" sz="2400" dirty="0"/>
              <a:t>, </a:t>
            </a:r>
            <a:r>
              <a:rPr lang="en-US" sz="2400" dirty="0" err="1"/>
              <a:t>inspetores</a:t>
            </a:r>
            <a:endParaRPr lang="en-US" sz="2400" dirty="0"/>
          </a:p>
        </p:txBody>
      </p:sp>
      <p:sp>
        <p:nvSpPr>
          <p:cNvPr id="5" name="Content Placeholder 4">
            <a:extLst>
              <a:ext uri="{FF2B5EF4-FFF2-40B4-BE49-F238E27FC236}">
                <a16:creationId xmlns:a16="http://schemas.microsoft.com/office/drawing/2014/main" id="{B8082CC4-29D5-7CA9-B10E-CD4DFA1FFF25}"/>
              </a:ext>
            </a:extLst>
          </p:cNvPr>
          <p:cNvSpPr>
            <a:spLocks noGrp="1"/>
          </p:cNvSpPr>
          <p:nvPr>
            <p:ph sz="half" idx="4294967295"/>
          </p:nvPr>
        </p:nvSpPr>
        <p:spPr>
          <a:xfrm>
            <a:off x="5707194" y="1318218"/>
            <a:ext cx="6484806" cy="5178425"/>
          </a:xfrm>
          <a:prstGeom prst="rect">
            <a:avLst/>
          </a:prstGeom>
          <a:ln>
            <a:noFill/>
          </a:ln>
        </p:spPr>
        <p:txBody>
          <a:bodyPr/>
          <a:lstStyle/>
          <a:p>
            <a:pPr marL="0" indent="0">
              <a:buNone/>
            </a:pPr>
            <a:r>
              <a:rPr lang="en-US" dirty="0" err="1"/>
              <a:t>Veterinário</a:t>
            </a:r>
            <a:endParaRPr lang="en-US" dirty="0"/>
          </a:p>
          <a:p>
            <a:pPr>
              <a:lnSpc>
                <a:spcPct val="100000"/>
              </a:lnSpc>
              <a:spcBef>
                <a:spcPts val="600"/>
              </a:spcBef>
              <a:buClr>
                <a:srgbClr val="00953A"/>
              </a:buClr>
              <a:buFont typeface="Wingdings" panose="05000000000000000000" pitchFamily="2" charset="2"/>
              <a:buChar char="§"/>
            </a:pPr>
            <a:r>
              <a:rPr lang="en-US" sz="2400" dirty="0" err="1"/>
              <a:t>Veterinários</a:t>
            </a:r>
            <a:r>
              <a:rPr lang="en-US" sz="2400" dirty="0"/>
              <a:t>, </a:t>
            </a:r>
            <a:r>
              <a:rPr lang="en-US" sz="2400" dirty="0" err="1"/>
              <a:t>profissionais</a:t>
            </a:r>
            <a:r>
              <a:rPr lang="en-US" sz="2400" dirty="0"/>
              <a:t> da </a:t>
            </a:r>
            <a:r>
              <a:rPr lang="en-US" sz="2400" dirty="0" err="1"/>
              <a:t>saúde</a:t>
            </a:r>
            <a:r>
              <a:rPr lang="en-US" sz="2400" dirty="0"/>
              <a:t> animal, </a:t>
            </a:r>
            <a:r>
              <a:rPr lang="en-US" sz="2400" dirty="0" err="1"/>
              <a:t>responsáveis</a:t>
            </a:r>
            <a:r>
              <a:rPr lang="en-US" sz="2400" dirty="0"/>
              <a:t> pela </a:t>
            </a:r>
            <a:r>
              <a:rPr lang="en-US" sz="2400" dirty="0" err="1"/>
              <a:t>vida</a:t>
            </a:r>
            <a:r>
              <a:rPr lang="en-US" sz="2400" dirty="0"/>
              <a:t> </a:t>
            </a:r>
            <a:r>
              <a:rPr lang="en-US" sz="2400" dirty="0" err="1"/>
              <a:t>selvagem</a:t>
            </a:r>
            <a:endParaRPr lang="en-US" sz="2400" dirty="0"/>
          </a:p>
          <a:p>
            <a:pPr>
              <a:lnSpc>
                <a:spcPct val="100000"/>
              </a:lnSpc>
              <a:spcBef>
                <a:spcPts val="0"/>
              </a:spcBef>
              <a:buClr>
                <a:srgbClr val="00953A"/>
              </a:buClr>
              <a:buFont typeface="Wingdings" panose="05000000000000000000" pitchFamily="2" charset="2"/>
              <a:buChar char="§"/>
            </a:pPr>
            <a:r>
              <a:rPr lang="en-US" sz="2400" dirty="0" err="1"/>
              <a:t>Clínicas</a:t>
            </a:r>
            <a:r>
              <a:rPr lang="en-US" sz="2400" dirty="0"/>
              <a:t> </a:t>
            </a:r>
            <a:r>
              <a:rPr lang="en-US" sz="2400" dirty="0" err="1"/>
              <a:t>veterinárias</a:t>
            </a:r>
            <a:r>
              <a:rPr lang="en-US" sz="2400" dirty="0"/>
              <a:t>, </a:t>
            </a:r>
            <a:r>
              <a:rPr lang="en-US" sz="2400" dirty="0" err="1"/>
              <a:t>hospitais</a:t>
            </a:r>
            <a:r>
              <a:rPr lang="en-US" sz="2400" dirty="0"/>
              <a:t>, </a:t>
            </a:r>
            <a:r>
              <a:rPr lang="en-US" sz="2400" dirty="0" err="1"/>
              <a:t>empresas</a:t>
            </a:r>
            <a:r>
              <a:rPr lang="en-US" sz="2400" dirty="0"/>
              <a:t> de </a:t>
            </a:r>
            <a:r>
              <a:rPr lang="en-US" sz="2400" dirty="0" err="1"/>
              <a:t>alimentos</a:t>
            </a:r>
            <a:r>
              <a:rPr lang="en-US" sz="2400" dirty="0"/>
              <a:t> para </a:t>
            </a:r>
            <a:r>
              <a:rPr lang="en-US" sz="2400" dirty="0" err="1"/>
              <a:t>animais</a:t>
            </a:r>
            <a:r>
              <a:rPr lang="en-US" sz="2400" dirty="0"/>
              <a:t> e </a:t>
            </a:r>
            <a:r>
              <a:rPr lang="en-US" sz="2400" dirty="0" err="1"/>
              <a:t>fornecedores</a:t>
            </a:r>
            <a:endParaRPr lang="en-US" sz="2400" dirty="0"/>
          </a:p>
          <a:p>
            <a:pPr>
              <a:lnSpc>
                <a:spcPct val="100000"/>
              </a:lnSpc>
              <a:spcBef>
                <a:spcPts val="0"/>
              </a:spcBef>
              <a:buClr>
                <a:srgbClr val="00953A"/>
              </a:buClr>
              <a:buFont typeface="Wingdings" panose="05000000000000000000" pitchFamily="2" charset="2"/>
              <a:buChar char="§"/>
            </a:pPr>
            <a:r>
              <a:rPr lang="en-US" sz="2400" dirty="0" err="1"/>
              <a:t>Agricultores</a:t>
            </a:r>
            <a:r>
              <a:rPr lang="en-US" sz="2400" dirty="0"/>
              <a:t>,</a:t>
            </a:r>
            <a:r>
              <a:rPr lang="en-US" dirty="0"/>
              <a:t> </a:t>
            </a:r>
            <a:r>
              <a:rPr lang="en-US" sz="2400" dirty="0" err="1"/>
              <a:t>pecuaristas</a:t>
            </a:r>
            <a:r>
              <a:rPr lang="en-US" sz="2400" dirty="0"/>
              <a:t>, </a:t>
            </a:r>
            <a:r>
              <a:rPr lang="en-US" sz="2400" dirty="0" err="1"/>
              <a:t>criadores</a:t>
            </a:r>
            <a:endParaRPr lang="en-US" sz="2400" dirty="0"/>
          </a:p>
          <a:p>
            <a:pPr marL="0" indent="0">
              <a:buNone/>
            </a:pPr>
            <a:r>
              <a:rPr lang="en-US" dirty="0" err="1"/>
              <a:t>Comunidade</a:t>
            </a:r>
            <a:endParaRPr lang="en-US" dirty="0"/>
          </a:p>
          <a:p>
            <a:pPr>
              <a:spcBef>
                <a:spcPts val="600"/>
              </a:spcBef>
              <a:buClr>
                <a:srgbClr val="00953A"/>
              </a:buClr>
              <a:buFont typeface="Wingdings" panose="05000000000000000000" pitchFamily="2" charset="2"/>
              <a:buChar char="§"/>
            </a:pPr>
            <a:r>
              <a:rPr lang="en-US" sz="2400" dirty="0" err="1"/>
              <a:t>Relatórios</a:t>
            </a:r>
            <a:r>
              <a:rPr lang="en-US" sz="2400" dirty="0"/>
              <a:t> dos </a:t>
            </a:r>
            <a:r>
              <a:rPr lang="en-US" sz="2400" dirty="0" err="1"/>
              <a:t>meios</a:t>
            </a:r>
            <a:r>
              <a:rPr lang="en-US" sz="2400" dirty="0"/>
              <a:t> de </a:t>
            </a:r>
            <a:r>
              <a:rPr lang="en-US" sz="2400" dirty="0" err="1"/>
              <a:t>comunicação</a:t>
            </a:r>
            <a:r>
              <a:rPr lang="en-US" sz="2400" dirty="0"/>
              <a:t> social (</a:t>
            </a:r>
            <a:r>
              <a:rPr lang="en-US" sz="2400" dirty="0" err="1"/>
              <a:t>necessitam</a:t>
            </a:r>
            <a:r>
              <a:rPr lang="en-US" sz="2400" dirty="0"/>
              <a:t> de </a:t>
            </a:r>
            <a:r>
              <a:rPr lang="en-US" sz="2400" dirty="0" err="1"/>
              <a:t>verificação</a:t>
            </a:r>
            <a:r>
              <a:rPr lang="en-US" sz="2400" dirty="0"/>
              <a:t>)</a:t>
            </a:r>
          </a:p>
          <a:p>
            <a:pPr>
              <a:lnSpc>
                <a:spcPct val="100000"/>
              </a:lnSpc>
              <a:spcBef>
                <a:spcPts val="0"/>
              </a:spcBef>
              <a:buClr>
                <a:srgbClr val="00953A"/>
              </a:buClr>
              <a:buFont typeface="Wingdings" panose="05000000000000000000" pitchFamily="2" charset="2"/>
              <a:buChar char="§"/>
            </a:pPr>
            <a:r>
              <a:rPr lang="en-US" sz="2400" dirty="0" err="1"/>
              <a:t>Doentes</a:t>
            </a:r>
            <a:r>
              <a:rPr lang="en-US" sz="2400" dirty="0"/>
              <a:t>, </a:t>
            </a:r>
            <a:r>
              <a:rPr lang="en-US" sz="2400" dirty="0" err="1"/>
              <a:t>familiares</a:t>
            </a:r>
            <a:r>
              <a:rPr lang="en-US" sz="2400" dirty="0"/>
              <a:t>, </a:t>
            </a:r>
            <a:r>
              <a:rPr lang="en-US" sz="2400" dirty="0" err="1"/>
              <a:t>vizinhos</a:t>
            </a:r>
            <a:endParaRPr lang="en-US" sz="2400" dirty="0"/>
          </a:p>
          <a:p>
            <a:pPr>
              <a:lnSpc>
                <a:spcPct val="100000"/>
              </a:lnSpc>
              <a:spcBef>
                <a:spcPts val="0"/>
              </a:spcBef>
              <a:buClr>
                <a:srgbClr val="00953A"/>
              </a:buClr>
              <a:buFont typeface="Wingdings" panose="05000000000000000000" pitchFamily="2" charset="2"/>
              <a:buChar char="§"/>
            </a:pPr>
            <a:r>
              <a:rPr lang="en-US" sz="2400" dirty="0" err="1"/>
              <a:t>Curandeiros</a:t>
            </a:r>
            <a:r>
              <a:rPr lang="en-US" sz="2400" dirty="0"/>
              <a:t> </a:t>
            </a:r>
            <a:r>
              <a:rPr lang="en-US" sz="2400" dirty="0" err="1"/>
              <a:t>tradicionais</a:t>
            </a:r>
            <a:endParaRPr lang="en-US" sz="2400" dirty="0"/>
          </a:p>
          <a:p>
            <a:pPr>
              <a:lnSpc>
                <a:spcPct val="100000"/>
              </a:lnSpc>
              <a:spcBef>
                <a:spcPts val="0"/>
              </a:spcBef>
              <a:buClr>
                <a:srgbClr val="00953A"/>
              </a:buClr>
              <a:buFont typeface="Wingdings" panose="05000000000000000000" pitchFamily="2" charset="2"/>
              <a:buChar char="§"/>
            </a:pPr>
            <a:r>
              <a:rPr lang="en-US" sz="2400" dirty="0" err="1"/>
              <a:t>Empresas</a:t>
            </a:r>
            <a:r>
              <a:rPr lang="en-US" sz="2400" dirty="0"/>
              <a:t>, </a:t>
            </a:r>
            <a:r>
              <a:rPr lang="en-US" sz="2400" dirty="0" err="1"/>
              <a:t>fábricas</a:t>
            </a:r>
            <a:r>
              <a:rPr lang="en-US" sz="2400" dirty="0"/>
              <a:t>, </a:t>
            </a:r>
            <a:r>
              <a:rPr lang="en-US" sz="2400" dirty="0" err="1"/>
              <a:t>escolas</a:t>
            </a:r>
            <a:endParaRPr lang="en-US" sz="2400" dirty="0"/>
          </a:p>
          <a:p>
            <a:pPr>
              <a:lnSpc>
                <a:spcPct val="100000"/>
              </a:lnSpc>
              <a:spcBef>
                <a:spcPts val="0"/>
              </a:spcBef>
              <a:buClr>
                <a:srgbClr val="00953A"/>
              </a:buClr>
              <a:buFont typeface="Wingdings" panose="05000000000000000000" pitchFamily="2" charset="2"/>
              <a:buChar char="§"/>
            </a:pPr>
            <a:r>
              <a:rPr lang="en-US" sz="2400" dirty="0" err="1"/>
              <a:t>Líderes</a:t>
            </a:r>
            <a:r>
              <a:rPr lang="en-US" sz="2400" dirty="0"/>
              <a:t> </a:t>
            </a:r>
            <a:r>
              <a:rPr lang="en-US" sz="2400" dirty="0" err="1"/>
              <a:t>cívicos</a:t>
            </a:r>
            <a:r>
              <a:rPr lang="en-US" sz="2400" dirty="0"/>
              <a:t> e </a:t>
            </a:r>
            <a:r>
              <a:rPr lang="en-US" sz="2400" dirty="0" err="1"/>
              <a:t>religiosos</a:t>
            </a:r>
            <a:endParaRPr lang="en-US" sz="2400" dirty="0"/>
          </a:p>
        </p:txBody>
      </p:sp>
      <p:sp>
        <p:nvSpPr>
          <p:cNvPr id="18" name="Rectangle: Rounded Corners 17">
            <a:extLst>
              <a:ext uri="{FF2B5EF4-FFF2-40B4-BE49-F238E27FC236}">
                <a16:creationId xmlns:a16="http://schemas.microsoft.com/office/drawing/2014/main" id="{80A5D704-0EC0-E7B0-4BA3-F08689963A05}"/>
              </a:ext>
            </a:extLst>
          </p:cNvPr>
          <p:cNvSpPr/>
          <p:nvPr/>
        </p:nvSpPr>
        <p:spPr>
          <a:xfrm>
            <a:off x="528234" y="1357075"/>
            <a:ext cx="3648075" cy="441180"/>
          </a:xfrm>
          <a:prstGeom prst="roundRect">
            <a:avLst/>
          </a:prstGeom>
          <a:noFill/>
          <a:ln w="38100">
            <a:solidFill>
              <a:srgbClr val="00953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Rounded Corners 18">
            <a:extLst>
              <a:ext uri="{FF2B5EF4-FFF2-40B4-BE49-F238E27FC236}">
                <a16:creationId xmlns:a16="http://schemas.microsoft.com/office/drawing/2014/main" id="{D65BB34B-44C5-D2F1-5564-A72CADCFA5E9}"/>
              </a:ext>
            </a:extLst>
          </p:cNvPr>
          <p:cNvSpPr/>
          <p:nvPr/>
        </p:nvSpPr>
        <p:spPr>
          <a:xfrm>
            <a:off x="5707193" y="3854712"/>
            <a:ext cx="3648075" cy="441180"/>
          </a:xfrm>
          <a:prstGeom prst="roundRect">
            <a:avLst/>
          </a:prstGeom>
          <a:noFill/>
          <a:ln w="38100">
            <a:solidFill>
              <a:srgbClr val="00953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Rounded Corners 20">
            <a:extLst>
              <a:ext uri="{FF2B5EF4-FFF2-40B4-BE49-F238E27FC236}">
                <a16:creationId xmlns:a16="http://schemas.microsoft.com/office/drawing/2014/main" id="{A86474D7-0A1C-5055-187C-22852E5337B0}"/>
              </a:ext>
            </a:extLst>
          </p:cNvPr>
          <p:cNvSpPr/>
          <p:nvPr/>
        </p:nvSpPr>
        <p:spPr>
          <a:xfrm>
            <a:off x="5715566" y="1326588"/>
            <a:ext cx="3648075" cy="441180"/>
          </a:xfrm>
          <a:prstGeom prst="roundRect">
            <a:avLst/>
          </a:prstGeom>
          <a:noFill/>
          <a:ln w="38100">
            <a:solidFill>
              <a:srgbClr val="00953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Rounded Corners 21">
            <a:extLst>
              <a:ext uri="{FF2B5EF4-FFF2-40B4-BE49-F238E27FC236}">
                <a16:creationId xmlns:a16="http://schemas.microsoft.com/office/drawing/2014/main" id="{3730E893-77E8-D0A1-0064-A03DFF3C138D}"/>
              </a:ext>
            </a:extLst>
          </p:cNvPr>
          <p:cNvSpPr/>
          <p:nvPr/>
        </p:nvSpPr>
        <p:spPr>
          <a:xfrm>
            <a:off x="481737" y="4149481"/>
            <a:ext cx="3648075" cy="441180"/>
          </a:xfrm>
          <a:prstGeom prst="roundRect">
            <a:avLst/>
          </a:prstGeom>
          <a:noFill/>
          <a:ln w="38100">
            <a:solidFill>
              <a:srgbClr val="00953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13074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5" end="5"/>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5">
                                            <p:txEl>
                                              <p:pRg st="6" end="6"/>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5">
                                            <p:txEl>
                                              <p:pRg st="7" end="7"/>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5">
                                            <p:txEl>
                                              <p:pRg st="8" end="8"/>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5">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49"/>
        <p:cNvGrpSpPr/>
        <p:nvPr/>
      </p:nvGrpSpPr>
      <p:grpSpPr>
        <a:xfrm>
          <a:off x="0" y="0"/>
          <a:ext cx="0" cy="0"/>
          <a:chOff x="0" y="0"/>
          <a:chExt cx="0" cy="0"/>
        </a:xfrm>
      </p:grpSpPr>
      <p:sp>
        <p:nvSpPr>
          <p:cNvPr id="7" name="Title 2">
            <a:extLst>
              <a:ext uri="{FF2B5EF4-FFF2-40B4-BE49-F238E27FC236}">
                <a16:creationId xmlns:a16="http://schemas.microsoft.com/office/drawing/2014/main" id="{CDF42667-56FD-CBEF-B5C2-F93206144881}"/>
              </a:ext>
            </a:extLst>
          </p:cNvPr>
          <p:cNvSpPr>
            <a:spLocks noGrp="1"/>
          </p:cNvSpPr>
          <p:nvPr>
            <p:ph type="title"/>
          </p:nvPr>
        </p:nvSpPr>
        <p:spPr/>
        <p:txBody>
          <a:bodyPr/>
          <a:lstStyle/>
          <a:p>
            <a:r>
              <a:rPr lang="en-US" dirty="0" err="1">
                <a:latin typeface="Franklin Gothic Medium" panose="020B0603020102020204" pitchFamily="34" charset="0"/>
              </a:rPr>
              <a:t>Formulário</a:t>
            </a:r>
            <a:r>
              <a:rPr lang="en-US" dirty="0">
                <a:latin typeface="Franklin Gothic Medium" panose="020B0603020102020204" pitchFamily="34" charset="0"/>
              </a:rPr>
              <a:t> de </a:t>
            </a:r>
            <a:r>
              <a:rPr lang="en-US" dirty="0" err="1">
                <a:latin typeface="Franklin Gothic Medium" panose="020B0603020102020204" pitchFamily="34" charset="0"/>
              </a:rPr>
              <a:t>relatório</a:t>
            </a:r>
            <a:r>
              <a:rPr lang="en-US" dirty="0">
                <a:latin typeface="Franklin Gothic Medium" panose="020B0603020102020204" pitchFamily="34" charset="0"/>
              </a:rPr>
              <a:t> de </a:t>
            </a:r>
            <a:r>
              <a:rPr lang="en-US" dirty="0" err="1">
                <a:latin typeface="Franklin Gothic Medium" panose="020B0603020102020204" pitchFamily="34" charset="0"/>
              </a:rPr>
              <a:t>caso</a:t>
            </a:r>
            <a:r>
              <a:rPr lang="en-US" dirty="0">
                <a:latin typeface="Franklin Gothic Medium" panose="020B0603020102020204" pitchFamily="34" charset="0"/>
              </a:rPr>
              <a:t>: </a:t>
            </a:r>
            <a:br>
              <a:rPr lang="en-US" dirty="0">
                <a:latin typeface="Franklin Gothic Medium" panose="020B0603020102020204" pitchFamily="34" charset="0"/>
              </a:rPr>
            </a:br>
            <a:r>
              <a:rPr lang="en-US" dirty="0" err="1">
                <a:latin typeface="Franklin Gothic Medium" panose="020B0603020102020204" pitchFamily="34" charset="0"/>
              </a:rPr>
              <a:t>informações</a:t>
            </a:r>
            <a:r>
              <a:rPr lang="en-US" dirty="0">
                <a:latin typeface="Franklin Gothic Medium" panose="020B0603020102020204" pitchFamily="34" charset="0"/>
              </a:rPr>
              <a:t> </a:t>
            </a:r>
            <a:r>
              <a:rPr lang="en-US" dirty="0" err="1">
                <a:latin typeface="Franklin Gothic Medium" panose="020B0603020102020204" pitchFamily="34" charset="0"/>
              </a:rPr>
              <a:t>coletadas</a:t>
            </a:r>
            <a:endParaRPr lang="en-US" dirty="0">
              <a:latin typeface="Franklin Gothic Medium" panose="020B0603020102020204" pitchFamily="34" charset="0"/>
            </a:endParaRPr>
          </a:p>
        </p:txBody>
      </p:sp>
      <p:sp>
        <p:nvSpPr>
          <p:cNvPr id="451" name="Google Shape;451;p33"/>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en-US" dirty="0" err="1"/>
              <a:t>Informações</a:t>
            </a:r>
            <a:r>
              <a:rPr lang="en-US" dirty="0"/>
              <a:t> de </a:t>
            </a:r>
            <a:r>
              <a:rPr lang="en-US" dirty="0" err="1"/>
              <a:t>identificação</a:t>
            </a:r>
            <a:endParaRPr dirty="0"/>
          </a:p>
          <a:p>
            <a:pPr marL="228600" lvl="0" indent="-228600" algn="l" rtl="0">
              <a:lnSpc>
                <a:spcPct val="100000"/>
              </a:lnSpc>
              <a:spcBef>
                <a:spcPts val="1000"/>
              </a:spcBef>
              <a:spcAft>
                <a:spcPts val="0"/>
              </a:spcAft>
              <a:buClr>
                <a:schemeClr val="dk1"/>
              </a:buClr>
              <a:buSzPts val="2800"/>
              <a:buChar char="•"/>
            </a:pPr>
            <a:r>
              <a:rPr lang="en-US" dirty="0" err="1"/>
              <a:t>Informações</a:t>
            </a:r>
            <a:r>
              <a:rPr lang="en-US" dirty="0"/>
              <a:t> </a:t>
            </a:r>
            <a:r>
              <a:rPr lang="en-US" dirty="0" err="1"/>
              <a:t>demográficas</a:t>
            </a:r>
            <a:endParaRPr dirty="0"/>
          </a:p>
          <a:p>
            <a:pPr marL="228600" lvl="0" indent="-228600" algn="l" rtl="0">
              <a:lnSpc>
                <a:spcPct val="100000"/>
              </a:lnSpc>
              <a:spcBef>
                <a:spcPts val="1000"/>
              </a:spcBef>
              <a:spcAft>
                <a:spcPts val="0"/>
              </a:spcAft>
              <a:buClr>
                <a:schemeClr val="dk1"/>
              </a:buClr>
              <a:buSzPts val="2800"/>
              <a:buChar char="•"/>
            </a:pPr>
            <a:r>
              <a:rPr lang="en-US" dirty="0"/>
              <a:t>Informação </a:t>
            </a:r>
            <a:r>
              <a:rPr lang="en-US" dirty="0" err="1"/>
              <a:t>clínica</a:t>
            </a:r>
            <a:endParaRPr dirty="0"/>
          </a:p>
          <a:p>
            <a:pPr marL="228600" lvl="0" indent="-228600" algn="l" rtl="0">
              <a:lnSpc>
                <a:spcPct val="100000"/>
              </a:lnSpc>
              <a:spcBef>
                <a:spcPts val="1000"/>
              </a:spcBef>
              <a:spcAft>
                <a:spcPts val="0"/>
              </a:spcAft>
              <a:buClr>
                <a:schemeClr val="dk1"/>
              </a:buClr>
              <a:buSzPts val="2800"/>
              <a:buChar char="•"/>
            </a:pPr>
            <a:r>
              <a:rPr lang="en-US" dirty="0" err="1"/>
              <a:t>Informações</a:t>
            </a:r>
            <a:r>
              <a:rPr lang="en-US" dirty="0"/>
              <a:t> </a:t>
            </a:r>
            <a:r>
              <a:rPr lang="en-US" dirty="0" err="1"/>
              <a:t>sobre</a:t>
            </a:r>
            <a:r>
              <a:rPr lang="en-US" dirty="0"/>
              <a:t> </a:t>
            </a:r>
            <a:r>
              <a:rPr lang="en-US" dirty="0" err="1"/>
              <a:t>exposição</a:t>
            </a:r>
            <a:r>
              <a:rPr lang="en-US" dirty="0"/>
              <a:t> e </a:t>
            </a:r>
            <a:r>
              <a:rPr lang="en-US" dirty="0" err="1"/>
              <a:t>fatores</a:t>
            </a:r>
            <a:r>
              <a:rPr lang="en-US" dirty="0"/>
              <a:t> de </a:t>
            </a:r>
            <a:r>
              <a:rPr lang="en-US" dirty="0" err="1"/>
              <a:t>risco</a:t>
            </a:r>
            <a:endParaRPr dirty="0"/>
          </a:p>
          <a:p>
            <a:pPr marL="228600" lvl="0" indent="-228600" algn="l" rtl="0">
              <a:lnSpc>
                <a:spcPct val="100000"/>
              </a:lnSpc>
              <a:spcBef>
                <a:spcPts val="1000"/>
              </a:spcBef>
              <a:spcAft>
                <a:spcPts val="0"/>
              </a:spcAft>
              <a:buClr>
                <a:srgbClr val="000000"/>
              </a:buClr>
              <a:buSzPts val="2800"/>
              <a:buChar char="•"/>
            </a:pPr>
            <a:r>
              <a:rPr lang="en-US" sz="2800" dirty="0">
                <a:solidFill>
                  <a:srgbClr val="000000"/>
                </a:solidFill>
              </a:rPr>
              <a:t>Informação do relator</a:t>
            </a:r>
            <a:endParaRPr dirty="0"/>
          </a:p>
          <a:p>
            <a:pPr marL="228600" lvl="0" indent="-228600" algn="l" rtl="0">
              <a:lnSpc>
                <a:spcPct val="100000"/>
              </a:lnSpc>
              <a:spcBef>
                <a:spcPts val="1000"/>
              </a:spcBef>
              <a:spcAft>
                <a:spcPts val="0"/>
              </a:spcAft>
              <a:buClr>
                <a:schemeClr val="dk1"/>
              </a:buClr>
              <a:buSzPts val="2800"/>
              <a:buChar char="•"/>
            </a:pPr>
            <a:r>
              <a:rPr lang="en-US" dirty="0" err="1"/>
              <a:t>Contatos</a:t>
            </a:r>
            <a:r>
              <a:rPr lang="en-US" dirty="0"/>
              <a:t> e </a:t>
            </a:r>
            <a:r>
              <a:rPr lang="en-US" dirty="0" err="1"/>
              <a:t>outras</a:t>
            </a:r>
            <a:r>
              <a:rPr lang="en-US" dirty="0"/>
              <a:t> </a:t>
            </a:r>
            <a:r>
              <a:rPr lang="en-US" dirty="0" err="1"/>
              <a:t>pessoas</a:t>
            </a:r>
            <a:r>
              <a:rPr lang="en-US" dirty="0"/>
              <a:t> </a:t>
            </a:r>
            <a:r>
              <a:rPr lang="en-US" dirty="0" err="1"/>
              <a:t>potencialmente</a:t>
            </a:r>
            <a:r>
              <a:rPr lang="en-US" dirty="0"/>
              <a:t> </a:t>
            </a:r>
            <a:r>
              <a:rPr lang="en-US" dirty="0" err="1"/>
              <a:t>expostas</a:t>
            </a:r>
            <a:endParaRPr dirty="0"/>
          </a:p>
          <a:p>
            <a:pPr marL="228600" lvl="0" indent="-50800" algn="l" rtl="0">
              <a:lnSpc>
                <a:spcPct val="100000"/>
              </a:lnSpc>
              <a:spcBef>
                <a:spcPts val="1000"/>
              </a:spcBef>
              <a:spcAft>
                <a:spcPts val="0"/>
              </a:spcAft>
              <a:buClr>
                <a:schemeClr val="dk1"/>
              </a:buClr>
              <a:buSzPts val="2800"/>
              <a:buNone/>
            </a:pPr>
            <a:endParaRPr dirty="0"/>
          </a:p>
        </p:txBody>
      </p:sp>
      <p:pic>
        <p:nvPicPr>
          <p:cNvPr id="452" name="Google Shape;452;p33" descr="A green and blue magnifying glass&#10;&#10;Description automatically generated"/>
          <p:cNvPicPr preferRelativeResize="0"/>
          <p:nvPr/>
        </p:nvPicPr>
        <p:blipFill rotWithShape="1">
          <a:blip r:embed="rId3">
            <a:alphaModFix/>
          </a:blip>
          <a:srcRect/>
          <a:stretch/>
        </p:blipFill>
        <p:spPr>
          <a:xfrm rot="-5400000" flipH="1">
            <a:off x="8830114" y="1876655"/>
            <a:ext cx="2335435" cy="228600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9499980-2392-8C61-87B9-3065FD628F6B}"/>
              </a:ext>
            </a:extLst>
          </p:cNvPr>
          <p:cNvSpPr>
            <a:spLocks noGrp="1"/>
          </p:cNvSpPr>
          <p:nvPr>
            <p:ph type="title"/>
          </p:nvPr>
        </p:nvSpPr>
        <p:spPr/>
        <p:txBody>
          <a:bodyPr/>
          <a:lstStyle/>
          <a:p>
            <a:r>
              <a:rPr lang="en-US" dirty="0" err="1"/>
              <a:t>Relatório</a:t>
            </a:r>
            <a:r>
              <a:rPr lang="en-US" dirty="0"/>
              <a:t> de </a:t>
            </a:r>
            <a:r>
              <a:rPr lang="en-US" dirty="0" err="1"/>
              <a:t>caso</a:t>
            </a:r>
            <a:r>
              <a:rPr lang="en-US" dirty="0"/>
              <a:t> </a:t>
            </a:r>
            <a:r>
              <a:rPr lang="en-US" dirty="0" err="1"/>
              <a:t>humano</a:t>
            </a:r>
            <a:r>
              <a:rPr lang="en-US" dirty="0"/>
              <a:t> </a:t>
            </a:r>
          </a:p>
        </p:txBody>
      </p:sp>
    </p:spTree>
    <p:extLst>
      <p:ext uri="{BB962C8B-B14F-4D97-AF65-F5344CB8AC3E}">
        <p14:creationId xmlns:p14="http://schemas.microsoft.com/office/powerpoint/2010/main" val="156852262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50280E8-4ADC-2BA7-BB45-6F5092278304}"/>
              </a:ext>
            </a:extLst>
          </p:cNvPr>
          <p:cNvSpPr>
            <a:spLocks noGrp="1"/>
          </p:cNvSpPr>
          <p:nvPr>
            <p:ph type="title"/>
          </p:nvPr>
        </p:nvSpPr>
        <p:spPr/>
        <p:txBody>
          <a:bodyPr/>
          <a:lstStyle/>
          <a:p>
            <a:r>
              <a:rPr lang="en-US" dirty="0" err="1"/>
              <a:t>Pergunta</a:t>
            </a:r>
            <a:r>
              <a:rPr lang="en-US" dirty="0"/>
              <a:t> 2 </a:t>
            </a:r>
            <a:r>
              <a:rPr lang="en-US" dirty="0" err="1"/>
              <a:t>resposta</a:t>
            </a:r>
            <a:r>
              <a:rPr lang="en-US" dirty="0"/>
              <a:t> (1-8)</a:t>
            </a:r>
          </a:p>
        </p:txBody>
      </p:sp>
      <p:graphicFrame>
        <p:nvGraphicFramePr>
          <p:cNvPr id="23" name="Google Shape;468;p34">
            <a:extLst>
              <a:ext uri="{FF2B5EF4-FFF2-40B4-BE49-F238E27FC236}">
                <a16:creationId xmlns:a16="http://schemas.microsoft.com/office/drawing/2014/main" id="{05D05B44-C45F-1027-13E0-DAC58C22C5B5}"/>
              </a:ext>
            </a:extLst>
          </p:cNvPr>
          <p:cNvGraphicFramePr/>
          <p:nvPr>
            <p:extLst>
              <p:ext uri="{D42A27DB-BD31-4B8C-83A1-F6EECF244321}">
                <p14:modId xmlns:p14="http://schemas.microsoft.com/office/powerpoint/2010/main" val="1316406846"/>
              </p:ext>
            </p:extLst>
          </p:nvPr>
        </p:nvGraphicFramePr>
        <p:xfrm>
          <a:off x="481731" y="6025308"/>
          <a:ext cx="11066122" cy="548640"/>
        </p:xfrm>
        <a:graphic>
          <a:graphicData uri="http://schemas.openxmlformats.org/drawingml/2006/table">
            <a:tbl>
              <a:tblPr firstRow="1" bandRow="1">
                <a:noFill/>
              </a:tblPr>
              <a:tblGrid>
                <a:gridCol w="4088150">
                  <a:extLst>
                    <a:ext uri="{9D8B030D-6E8A-4147-A177-3AD203B41FA5}">
                      <a16:colId xmlns:a16="http://schemas.microsoft.com/office/drawing/2014/main" val="20000"/>
                    </a:ext>
                  </a:extLst>
                </a:gridCol>
                <a:gridCol w="3809228">
                  <a:extLst>
                    <a:ext uri="{9D8B030D-6E8A-4147-A177-3AD203B41FA5}">
                      <a16:colId xmlns:a16="http://schemas.microsoft.com/office/drawing/2014/main" val="20001"/>
                    </a:ext>
                  </a:extLst>
                </a:gridCol>
                <a:gridCol w="3168744">
                  <a:extLst>
                    <a:ext uri="{9D8B030D-6E8A-4147-A177-3AD203B41FA5}">
                      <a16:colId xmlns:a16="http://schemas.microsoft.com/office/drawing/2014/main" val="20002"/>
                    </a:ext>
                  </a:extLst>
                </a:gridCol>
              </a:tblGrid>
              <a:tr h="0">
                <a:tc>
                  <a:txBody>
                    <a:bodyPr/>
                    <a:lstStyle/>
                    <a:p>
                      <a:pPr marL="0" marR="0" lvl="0" indent="0" algn="l" rtl="0">
                        <a:spcBef>
                          <a:spcPts val="0"/>
                        </a:spcBef>
                        <a:spcAft>
                          <a:spcPts val="0"/>
                        </a:spcAft>
                        <a:buNone/>
                      </a:pPr>
                      <a:r>
                        <a:rPr lang="en-US" sz="1800" b="0">
                          <a:solidFill>
                            <a:schemeClr val="tx1"/>
                          </a:solidFill>
                          <a:latin typeface="+mn-lt"/>
                        </a:rPr>
                        <a:t>I = Dados de identificação</a:t>
                      </a:r>
                      <a:endParaRPr sz="1800" b="0">
                        <a:solidFill>
                          <a:schemeClr val="tx1"/>
                        </a:solidFill>
                        <a:latin typeface="+mn-lt"/>
                      </a:endParaRPr>
                    </a:p>
                  </a:txBody>
                  <a:tcPr marL="91450" marR="9145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US" sz="1800" b="0" dirty="0">
                          <a:solidFill>
                            <a:schemeClr val="tx1"/>
                          </a:solidFill>
                          <a:latin typeface="+mn-lt"/>
                        </a:rPr>
                        <a:t>           D = </a:t>
                      </a:r>
                      <a:r>
                        <a:rPr lang="en-US" sz="1800" b="0" dirty="0" err="1">
                          <a:solidFill>
                            <a:schemeClr val="tx1"/>
                          </a:solidFill>
                          <a:latin typeface="+mn-lt"/>
                        </a:rPr>
                        <a:t>Informação</a:t>
                      </a:r>
                      <a:r>
                        <a:rPr lang="en-US" sz="1800" b="0" dirty="0">
                          <a:solidFill>
                            <a:schemeClr val="tx1"/>
                          </a:solidFill>
                          <a:latin typeface="+mn-lt"/>
                        </a:rPr>
                        <a:t> </a:t>
                      </a:r>
                      <a:r>
                        <a:rPr lang="en-US" sz="1800" b="0" dirty="0" err="1">
                          <a:solidFill>
                            <a:schemeClr val="tx1"/>
                          </a:solidFill>
                          <a:latin typeface="+mn-lt"/>
                        </a:rPr>
                        <a:t>demográfica</a:t>
                      </a:r>
                      <a:endParaRPr sz="1800" b="0" dirty="0">
                        <a:solidFill>
                          <a:schemeClr val="tx1"/>
                        </a:solidFill>
                        <a:latin typeface="+mn-lt"/>
                      </a:endParaRPr>
                    </a:p>
                  </a:txBody>
                  <a:tcPr marL="91450" marR="9145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accent5"/>
                        </a:buClr>
                        <a:buSzPts val="1600"/>
                        <a:buFont typeface="Times New Roman"/>
                        <a:buNone/>
                      </a:pPr>
                      <a:r>
                        <a:rPr lang="en-US" sz="1800" b="0" i="0" u="none" strike="noStrike" cap="none" dirty="0">
                          <a:solidFill>
                            <a:schemeClr val="tx1"/>
                          </a:solidFill>
                          <a:latin typeface="+mn-lt"/>
                          <a:ea typeface="Times New Roman"/>
                          <a:cs typeface="Times New Roman"/>
                          <a:sym typeface="Times New Roman"/>
                        </a:rPr>
                        <a:t>    C = </a:t>
                      </a:r>
                      <a:r>
                        <a:rPr lang="en-US" sz="1800" b="0" dirty="0">
                          <a:solidFill>
                            <a:schemeClr val="tx1"/>
                          </a:solidFill>
                          <a:latin typeface="+mn-lt"/>
                        </a:rPr>
                        <a:t>Informação </a:t>
                      </a:r>
                      <a:r>
                        <a:rPr lang="en-US" sz="1800" b="0" i="0" u="none" strike="noStrike" cap="none" dirty="0" err="1">
                          <a:solidFill>
                            <a:schemeClr val="tx1"/>
                          </a:solidFill>
                          <a:latin typeface="+mn-lt"/>
                          <a:ea typeface="Times New Roman"/>
                          <a:cs typeface="Times New Roman"/>
                          <a:sym typeface="Times New Roman"/>
                        </a:rPr>
                        <a:t>clínica</a:t>
                      </a:r>
                      <a:endParaRPr sz="1800" b="0" i="0" u="none" strike="noStrike" cap="none" dirty="0">
                        <a:solidFill>
                          <a:schemeClr val="tx1"/>
                        </a:solidFill>
                        <a:latin typeface="+mn-lt"/>
                        <a:ea typeface="Times New Roman"/>
                        <a:cs typeface="Times New Roman"/>
                        <a:sym typeface="Times New Roman"/>
                      </a:endParaRPr>
                    </a:p>
                  </a:txBody>
                  <a:tcPr marL="91450" marR="9145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0">
                <a:tc>
                  <a:txBody>
                    <a:bodyPr/>
                    <a:lstStyle/>
                    <a:p>
                      <a:pPr marL="0" marR="0" lvl="0" indent="0" algn="l" rtl="0">
                        <a:lnSpc>
                          <a:spcPct val="100000"/>
                        </a:lnSpc>
                        <a:spcBef>
                          <a:spcPts val="0"/>
                        </a:spcBef>
                        <a:spcAft>
                          <a:spcPts val="0"/>
                        </a:spcAft>
                        <a:buClr>
                          <a:schemeClr val="accent5"/>
                        </a:buClr>
                        <a:buSzPts val="1600"/>
                        <a:buFont typeface="Times New Roman"/>
                        <a:buNone/>
                      </a:pPr>
                      <a:r>
                        <a:rPr lang="en-US" sz="1800" b="0" i="0" u="none" strike="noStrike" cap="none" dirty="0">
                          <a:solidFill>
                            <a:schemeClr val="tx1"/>
                          </a:solidFill>
                          <a:latin typeface="+mn-lt"/>
                          <a:ea typeface="Times New Roman"/>
                          <a:cs typeface="Times New Roman"/>
                          <a:sym typeface="Times New Roman"/>
                        </a:rPr>
                        <a:t>E = </a:t>
                      </a:r>
                      <a:r>
                        <a:rPr lang="en-US" sz="1800" b="0" dirty="0" err="1">
                          <a:solidFill>
                            <a:schemeClr val="tx1"/>
                          </a:solidFill>
                          <a:latin typeface="+mn-lt"/>
                        </a:rPr>
                        <a:t>Informações</a:t>
                      </a:r>
                      <a:r>
                        <a:rPr lang="en-US" sz="1800" b="0" dirty="0">
                          <a:solidFill>
                            <a:schemeClr val="tx1"/>
                          </a:solidFill>
                          <a:latin typeface="+mn-lt"/>
                        </a:rPr>
                        <a:t> </a:t>
                      </a:r>
                      <a:r>
                        <a:rPr lang="en-US" sz="1800" b="0" dirty="0" err="1">
                          <a:solidFill>
                            <a:schemeClr val="tx1"/>
                          </a:solidFill>
                          <a:latin typeface="+mn-lt"/>
                        </a:rPr>
                        <a:t>sobre</a:t>
                      </a:r>
                      <a:r>
                        <a:rPr lang="en-US" sz="1800" b="0" dirty="0">
                          <a:solidFill>
                            <a:schemeClr val="tx1"/>
                          </a:solidFill>
                          <a:latin typeface="+mn-lt"/>
                        </a:rPr>
                        <a:t> de </a:t>
                      </a:r>
                      <a:r>
                        <a:rPr lang="en-US" sz="1800" b="0" i="0" u="none" strike="noStrike" cap="none" dirty="0" err="1">
                          <a:solidFill>
                            <a:schemeClr val="tx1"/>
                          </a:solidFill>
                          <a:latin typeface="+mn-lt"/>
                          <a:ea typeface="Times New Roman"/>
                          <a:cs typeface="Times New Roman"/>
                          <a:sym typeface="Times New Roman"/>
                        </a:rPr>
                        <a:t>aexposição</a:t>
                      </a:r>
                      <a:endParaRPr sz="1800" b="0" i="0" u="none" strike="noStrike" cap="none" dirty="0">
                        <a:solidFill>
                          <a:schemeClr val="tx1"/>
                        </a:solidFill>
                        <a:latin typeface="+mn-lt"/>
                        <a:ea typeface="Times New Roman"/>
                        <a:cs typeface="Times New Roman"/>
                        <a:sym typeface="Times New Roman"/>
                      </a:endParaRPr>
                    </a:p>
                  </a:txBody>
                  <a:tcPr marL="91450" marR="9145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accent5"/>
                        </a:buClr>
                        <a:buSzPts val="1600"/>
                        <a:buFont typeface="Times New Roman"/>
                        <a:buNone/>
                      </a:pPr>
                      <a:r>
                        <a:rPr lang="en-US" sz="1800" b="0" i="0" u="none" strike="noStrike" cap="none" dirty="0">
                          <a:solidFill>
                            <a:schemeClr val="tx1"/>
                          </a:solidFill>
                          <a:latin typeface="+mn-lt"/>
                          <a:ea typeface="Times New Roman"/>
                          <a:cs typeface="Times New Roman"/>
                          <a:sym typeface="Times New Roman"/>
                        </a:rPr>
                        <a:t>           R = Fonte do </a:t>
                      </a:r>
                      <a:r>
                        <a:rPr lang="en-US" sz="1800" b="0" i="0" u="none" strike="noStrike" cap="none" dirty="0" err="1">
                          <a:solidFill>
                            <a:schemeClr val="tx1"/>
                          </a:solidFill>
                          <a:latin typeface="+mn-lt"/>
                          <a:ea typeface="Times New Roman"/>
                          <a:cs typeface="Times New Roman"/>
                          <a:sym typeface="Times New Roman"/>
                        </a:rPr>
                        <a:t>relatório</a:t>
                      </a:r>
                      <a:endParaRPr sz="1800" b="0" dirty="0">
                        <a:solidFill>
                          <a:schemeClr val="tx1"/>
                        </a:solidFill>
                        <a:latin typeface="+mn-lt"/>
                      </a:endParaRPr>
                    </a:p>
                  </a:txBody>
                  <a:tcPr marL="91450" marR="9145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endParaRPr sz="1800" b="0" dirty="0">
                        <a:solidFill>
                          <a:schemeClr val="tx1"/>
                        </a:solidFill>
                        <a:latin typeface="+mn-lt"/>
                      </a:endParaRPr>
                    </a:p>
                  </a:txBody>
                  <a:tcPr marL="91450" marR="9145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6" name="Google Shape;451;p34">
            <a:extLst>
              <a:ext uri="{FF2B5EF4-FFF2-40B4-BE49-F238E27FC236}">
                <a16:creationId xmlns:a16="http://schemas.microsoft.com/office/drawing/2014/main" id="{5A38AFD9-C42C-0498-A632-4B9309B670A7}"/>
              </a:ext>
            </a:extLst>
          </p:cNvPr>
          <p:cNvGraphicFramePr/>
          <p:nvPr>
            <p:extLst>
              <p:ext uri="{D42A27DB-BD31-4B8C-83A1-F6EECF244321}">
                <p14:modId xmlns:p14="http://schemas.microsoft.com/office/powerpoint/2010/main" val="479507788"/>
              </p:ext>
            </p:extLst>
          </p:nvPr>
        </p:nvGraphicFramePr>
        <p:xfrm>
          <a:off x="542441" y="1363929"/>
          <a:ext cx="11294504" cy="4618558"/>
        </p:xfrm>
        <a:graphic>
          <a:graphicData uri="http://schemas.openxmlformats.org/drawingml/2006/table">
            <a:tbl>
              <a:tblPr firstRow="1" firstCol="1" bandRow="1">
                <a:noFill/>
              </a:tblPr>
              <a:tblGrid>
                <a:gridCol w="331538">
                  <a:extLst>
                    <a:ext uri="{9D8B030D-6E8A-4147-A177-3AD203B41FA5}">
                      <a16:colId xmlns:a16="http://schemas.microsoft.com/office/drawing/2014/main" val="20000"/>
                    </a:ext>
                  </a:extLst>
                </a:gridCol>
                <a:gridCol w="7748950">
                  <a:extLst>
                    <a:ext uri="{9D8B030D-6E8A-4147-A177-3AD203B41FA5}">
                      <a16:colId xmlns:a16="http://schemas.microsoft.com/office/drawing/2014/main" val="20001"/>
                    </a:ext>
                  </a:extLst>
                </a:gridCol>
                <a:gridCol w="857179">
                  <a:extLst>
                    <a:ext uri="{9D8B030D-6E8A-4147-A177-3AD203B41FA5}">
                      <a16:colId xmlns:a16="http://schemas.microsoft.com/office/drawing/2014/main" val="20002"/>
                    </a:ext>
                  </a:extLst>
                </a:gridCol>
                <a:gridCol w="2356837">
                  <a:extLst>
                    <a:ext uri="{9D8B030D-6E8A-4147-A177-3AD203B41FA5}">
                      <a16:colId xmlns:a16="http://schemas.microsoft.com/office/drawing/2014/main" val="20003"/>
                    </a:ext>
                  </a:extLst>
                </a:gridCol>
              </a:tblGrid>
              <a:tr h="368511">
                <a:tc gridSpan="2">
                  <a:txBody>
                    <a:bodyPr/>
                    <a:lstStyle/>
                    <a:p>
                      <a:pPr marL="0" marR="0" lvl="0" indent="0" algn="ctr" rtl="0">
                        <a:lnSpc>
                          <a:spcPct val="115000"/>
                        </a:lnSpc>
                        <a:spcBef>
                          <a:spcPts val="0"/>
                        </a:spcBef>
                        <a:spcAft>
                          <a:spcPts val="0"/>
                        </a:spcAft>
                        <a:buNone/>
                      </a:pPr>
                      <a:r>
                        <a:rPr lang="en-US" sz="2400" b="1" dirty="0" err="1">
                          <a:solidFill>
                            <a:schemeClr val="tx1"/>
                          </a:solidFill>
                          <a:latin typeface="Arial"/>
                          <a:ea typeface="Arial"/>
                          <a:cs typeface="Arial"/>
                          <a:sym typeface="Arial"/>
                        </a:rPr>
                        <a:t>Variáveis</a:t>
                      </a:r>
                      <a:r>
                        <a:rPr lang="en-US" sz="2400" b="1" dirty="0">
                          <a:solidFill>
                            <a:schemeClr val="tx1"/>
                          </a:solidFill>
                          <a:latin typeface="Arial"/>
                          <a:ea typeface="Arial"/>
                          <a:cs typeface="Arial"/>
                          <a:sym typeface="Arial"/>
                        </a:rPr>
                        <a:t> / </a:t>
                      </a:r>
                      <a:r>
                        <a:rPr lang="en-US" sz="2400" b="1" dirty="0" err="1">
                          <a:solidFill>
                            <a:schemeClr val="tx1"/>
                          </a:solidFill>
                          <a:latin typeface="Arial"/>
                          <a:ea typeface="Arial"/>
                          <a:cs typeface="Arial"/>
                          <a:sym typeface="Arial"/>
                        </a:rPr>
                        <a:t>Perguntas</a:t>
                      </a:r>
                      <a:endParaRPr sz="2400" b="1" dirty="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hMerge="1">
                  <a:txBody>
                    <a:bodyPr/>
                    <a:lstStyle/>
                    <a:p>
                      <a:endParaRPr lang="en-US"/>
                    </a:p>
                  </a:txBody>
                  <a:tcPr/>
                </a:tc>
                <a:tc>
                  <a:txBody>
                    <a:bodyPr/>
                    <a:lstStyle/>
                    <a:p>
                      <a:pPr marL="0" marR="0" lvl="0" indent="0" algn="ctr" rtl="0">
                        <a:lnSpc>
                          <a:spcPct val="115000"/>
                        </a:lnSpc>
                        <a:spcBef>
                          <a:spcPts val="0"/>
                        </a:spcBef>
                        <a:spcAft>
                          <a:spcPts val="0"/>
                        </a:spcAft>
                        <a:buNone/>
                      </a:pPr>
                      <a:r>
                        <a:rPr lang="en-US" sz="2400" b="1" dirty="0">
                          <a:solidFill>
                            <a:schemeClr val="tx1"/>
                          </a:solidFill>
                          <a:latin typeface="Arial"/>
                          <a:ea typeface="Arial"/>
                          <a:cs typeface="Arial"/>
                          <a:sym typeface="Arial"/>
                        </a:rPr>
                        <a:t>Tipo</a:t>
                      </a:r>
                      <a:endParaRPr sz="2400" b="1" dirty="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ctr" rtl="0">
                        <a:lnSpc>
                          <a:spcPct val="115000"/>
                        </a:lnSpc>
                        <a:spcBef>
                          <a:spcPts val="0"/>
                        </a:spcBef>
                        <a:spcAft>
                          <a:spcPts val="0"/>
                        </a:spcAft>
                        <a:buNone/>
                      </a:pPr>
                      <a:r>
                        <a:rPr lang="en-US" sz="2400" b="1" dirty="0" err="1">
                          <a:solidFill>
                            <a:schemeClr val="tx1"/>
                          </a:solidFill>
                          <a:latin typeface="Arial"/>
                          <a:ea typeface="Arial"/>
                          <a:cs typeface="Arial"/>
                          <a:sym typeface="Arial"/>
                        </a:rPr>
                        <a:t>Resposta</a:t>
                      </a:r>
                      <a:endParaRPr sz="2400" b="1" dirty="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000"/>
                  </a:ext>
                </a:extLst>
              </a:tr>
              <a:tr h="683858">
                <a:tc>
                  <a:txBody>
                    <a:bodyPr/>
                    <a:lstStyle/>
                    <a:p>
                      <a:pPr marL="0" marR="0" lvl="0" indent="0" algn="ctr" rtl="0">
                        <a:lnSpc>
                          <a:spcPct val="115000"/>
                        </a:lnSpc>
                        <a:spcBef>
                          <a:spcPts val="0"/>
                        </a:spcBef>
                        <a:spcAft>
                          <a:spcPts val="0"/>
                        </a:spcAft>
                        <a:buNone/>
                      </a:pPr>
                      <a:r>
                        <a:rPr lang="en-US" sz="2400" b="0">
                          <a:solidFill>
                            <a:schemeClr val="tx1"/>
                          </a:solidFill>
                          <a:latin typeface="Arial"/>
                          <a:ea typeface="Arial"/>
                          <a:cs typeface="Arial"/>
                          <a:sym typeface="Arial"/>
                        </a:rPr>
                        <a:t>1</a:t>
                      </a:r>
                      <a:endParaRPr sz="2400">
                        <a:solidFill>
                          <a:schemeClr val="tx1"/>
                        </a:solidFil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None/>
                      </a:pPr>
                      <a:r>
                        <a:rPr lang="en-US" sz="2400" dirty="0">
                          <a:solidFill>
                            <a:schemeClr val="tx1"/>
                          </a:solidFill>
                          <a:latin typeface="Arial"/>
                          <a:ea typeface="Arial"/>
                          <a:cs typeface="Arial"/>
                          <a:sym typeface="Arial"/>
                        </a:rPr>
                        <a:t>Local do </a:t>
                      </a:r>
                      <a:r>
                        <a:rPr lang="en-US" sz="2400" dirty="0" err="1">
                          <a:solidFill>
                            <a:schemeClr val="tx1"/>
                          </a:solidFill>
                          <a:latin typeface="Arial"/>
                          <a:ea typeface="Arial"/>
                          <a:cs typeface="Arial"/>
                          <a:sym typeface="Arial"/>
                        </a:rPr>
                        <a:t>relatório</a:t>
                      </a:r>
                      <a:r>
                        <a:rPr lang="en-US" sz="2400" dirty="0">
                          <a:solidFill>
                            <a:schemeClr val="tx1"/>
                          </a:solidFill>
                          <a:latin typeface="Arial"/>
                          <a:ea typeface="Arial"/>
                          <a:cs typeface="Arial"/>
                          <a:sym typeface="Arial"/>
                        </a:rPr>
                        <a:t> (</a:t>
                      </a:r>
                      <a:r>
                        <a:rPr lang="en-US" sz="2300" dirty="0" err="1">
                          <a:solidFill>
                            <a:schemeClr val="tx1"/>
                          </a:solidFill>
                          <a:latin typeface="Arial"/>
                          <a:ea typeface="Arial"/>
                          <a:cs typeface="Arial"/>
                          <a:sym typeface="Arial"/>
                        </a:rPr>
                        <a:t>unidade</a:t>
                      </a:r>
                      <a:r>
                        <a:rPr lang="en-US" sz="2300" dirty="0">
                          <a:solidFill>
                            <a:schemeClr val="tx1"/>
                          </a:solidFill>
                          <a:latin typeface="Arial"/>
                          <a:ea typeface="Arial"/>
                          <a:cs typeface="Arial"/>
                          <a:sym typeface="Arial"/>
                        </a:rPr>
                        <a:t> de </a:t>
                      </a:r>
                      <a:r>
                        <a:rPr lang="en-US" sz="2300" dirty="0" err="1">
                          <a:solidFill>
                            <a:schemeClr val="tx1"/>
                          </a:solidFill>
                          <a:latin typeface="Arial"/>
                          <a:ea typeface="Arial"/>
                          <a:cs typeface="Arial"/>
                          <a:sym typeface="Arial"/>
                        </a:rPr>
                        <a:t>saúde</a:t>
                      </a:r>
                      <a:r>
                        <a:rPr lang="en-US" sz="2300" dirty="0">
                          <a:solidFill>
                            <a:schemeClr val="tx1"/>
                          </a:solidFill>
                          <a:latin typeface="Arial"/>
                          <a:ea typeface="Arial"/>
                          <a:cs typeface="Arial"/>
                          <a:sym typeface="Arial"/>
                        </a:rPr>
                        <a:t>, </a:t>
                      </a:r>
                      <a:r>
                        <a:rPr lang="en-US" sz="2300" dirty="0" err="1">
                          <a:solidFill>
                            <a:schemeClr val="tx1"/>
                          </a:solidFill>
                          <a:latin typeface="Arial"/>
                          <a:ea typeface="Arial"/>
                          <a:cs typeface="Arial"/>
                          <a:sym typeface="Arial"/>
                        </a:rPr>
                        <a:t>acampamento</a:t>
                      </a:r>
                      <a:r>
                        <a:rPr lang="en-US" sz="2300" dirty="0">
                          <a:solidFill>
                            <a:schemeClr val="tx1"/>
                          </a:solidFill>
                          <a:latin typeface="Arial"/>
                          <a:ea typeface="Arial"/>
                          <a:cs typeface="Arial"/>
                          <a:sym typeface="Arial"/>
                        </a:rPr>
                        <a:t>, etc.)</a:t>
                      </a:r>
                      <a:endParaRPr sz="2300" dirty="0">
                        <a:solidFill>
                          <a:schemeClr val="tx1"/>
                        </a:solidFill>
                        <a:latin typeface="Arial"/>
                        <a:ea typeface="Arial"/>
                        <a:cs typeface="Arial"/>
                        <a:sym typeface="Arial"/>
                      </a:endParaRPr>
                    </a:p>
                  </a:txBody>
                  <a:tcPr marL="45725"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15000"/>
                        </a:lnSpc>
                        <a:spcBef>
                          <a:spcPts val="0"/>
                        </a:spcBef>
                        <a:spcAft>
                          <a:spcPts val="0"/>
                        </a:spcAft>
                        <a:buNone/>
                      </a:pPr>
                      <a:endParaRPr sz="2400" dirty="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15000"/>
                        </a:lnSpc>
                        <a:spcBef>
                          <a:spcPts val="0"/>
                        </a:spcBef>
                        <a:spcAft>
                          <a:spcPts val="0"/>
                        </a:spcAft>
                        <a:buNone/>
                      </a:pPr>
                      <a:endParaRPr sz="240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68511">
                <a:tc>
                  <a:txBody>
                    <a:bodyPr/>
                    <a:lstStyle/>
                    <a:p>
                      <a:pPr marL="0" marR="0" lvl="0" indent="0" algn="ctr" rtl="0">
                        <a:lnSpc>
                          <a:spcPct val="115000"/>
                        </a:lnSpc>
                        <a:spcBef>
                          <a:spcPts val="0"/>
                        </a:spcBef>
                        <a:spcAft>
                          <a:spcPts val="0"/>
                        </a:spcAft>
                        <a:buNone/>
                      </a:pPr>
                      <a:r>
                        <a:rPr lang="en-US" sz="2400" b="0">
                          <a:solidFill>
                            <a:schemeClr val="tx1"/>
                          </a:solidFill>
                          <a:latin typeface="Arial"/>
                          <a:ea typeface="Arial"/>
                          <a:cs typeface="Arial"/>
                          <a:sym typeface="Arial"/>
                        </a:rPr>
                        <a:t>2</a:t>
                      </a:r>
                      <a:endParaRPr sz="2400">
                        <a:solidFill>
                          <a:schemeClr val="tx1"/>
                        </a:solidFil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l" rtl="0">
                        <a:lnSpc>
                          <a:spcPct val="100000"/>
                        </a:lnSpc>
                        <a:spcBef>
                          <a:spcPts val="0"/>
                        </a:spcBef>
                        <a:spcAft>
                          <a:spcPts val="0"/>
                        </a:spcAft>
                        <a:buNone/>
                      </a:pPr>
                      <a:r>
                        <a:rPr lang="en-US" sz="2400" dirty="0">
                          <a:solidFill>
                            <a:schemeClr val="tx1"/>
                          </a:solidFill>
                          <a:latin typeface="Arial"/>
                          <a:ea typeface="Arial"/>
                          <a:cs typeface="Arial"/>
                          <a:sym typeface="Arial"/>
                        </a:rPr>
                        <a:t>Distrito relator</a:t>
                      </a:r>
                      <a:endParaRPr sz="2400" dirty="0">
                        <a:solidFill>
                          <a:schemeClr val="tx1"/>
                        </a:solidFill>
                        <a:latin typeface="Arial"/>
                        <a:ea typeface="Arial"/>
                        <a:cs typeface="Arial"/>
                        <a:sym typeface="Arial"/>
                      </a:endParaRPr>
                    </a:p>
                  </a:txBody>
                  <a:tcPr marL="45725"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rtl="0">
                        <a:lnSpc>
                          <a:spcPct val="115000"/>
                        </a:lnSpc>
                        <a:spcBef>
                          <a:spcPts val="0"/>
                        </a:spcBef>
                        <a:spcAft>
                          <a:spcPts val="0"/>
                        </a:spcAft>
                        <a:buNone/>
                      </a:pPr>
                      <a:endParaRPr sz="240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rtl="0">
                        <a:lnSpc>
                          <a:spcPct val="115000"/>
                        </a:lnSpc>
                        <a:spcBef>
                          <a:spcPts val="0"/>
                        </a:spcBef>
                        <a:spcAft>
                          <a:spcPts val="0"/>
                        </a:spcAft>
                        <a:buNone/>
                      </a:pPr>
                      <a:endParaRPr sz="2400" dirty="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2"/>
                  </a:ext>
                </a:extLst>
              </a:tr>
              <a:tr h="433067">
                <a:tc>
                  <a:txBody>
                    <a:bodyPr/>
                    <a:lstStyle/>
                    <a:p>
                      <a:pPr marL="0" marR="0" lvl="0" indent="0" algn="ctr" rtl="0">
                        <a:lnSpc>
                          <a:spcPct val="115000"/>
                        </a:lnSpc>
                        <a:spcBef>
                          <a:spcPts val="0"/>
                        </a:spcBef>
                        <a:spcAft>
                          <a:spcPts val="0"/>
                        </a:spcAft>
                        <a:buNone/>
                      </a:pPr>
                      <a:r>
                        <a:rPr lang="en-US" sz="2400" b="0">
                          <a:solidFill>
                            <a:schemeClr val="tx1"/>
                          </a:solidFill>
                          <a:latin typeface="Arial"/>
                          <a:ea typeface="Arial"/>
                          <a:cs typeface="Arial"/>
                          <a:sym typeface="Arial"/>
                        </a:rPr>
                        <a:t>3</a:t>
                      </a:r>
                      <a:endParaRPr sz="2400">
                        <a:solidFill>
                          <a:schemeClr val="tx1"/>
                        </a:solidFil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None/>
                      </a:pPr>
                      <a:r>
                        <a:rPr lang="en-US" sz="2400" dirty="0" err="1">
                          <a:solidFill>
                            <a:schemeClr val="tx1"/>
                          </a:solidFill>
                          <a:latin typeface="Arial"/>
                          <a:ea typeface="Arial"/>
                          <a:cs typeface="Arial"/>
                          <a:sym typeface="Arial"/>
                        </a:rPr>
                        <a:t>Doença</a:t>
                      </a:r>
                      <a:r>
                        <a:rPr lang="en-US" sz="2400" dirty="0">
                          <a:solidFill>
                            <a:schemeClr val="tx1"/>
                          </a:solidFill>
                          <a:latin typeface="Arial"/>
                          <a:ea typeface="Arial"/>
                          <a:cs typeface="Arial"/>
                          <a:sym typeface="Arial"/>
                        </a:rPr>
                        <a:t> </a:t>
                      </a:r>
                      <a:r>
                        <a:rPr lang="en-US" sz="2400" dirty="0" err="1">
                          <a:solidFill>
                            <a:schemeClr val="tx1"/>
                          </a:solidFill>
                          <a:latin typeface="Arial"/>
                          <a:ea typeface="Arial"/>
                          <a:cs typeface="Arial"/>
                          <a:sym typeface="Arial"/>
                        </a:rPr>
                        <a:t>ou</a:t>
                      </a:r>
                      <a:r>
                        <a:rPr lang="en-US" sz="2400" dirty="0">
                          <a:solidFill>
                            <a:schemeClr val="tx1"/>
                          </a:solidFill>
                          <a:latin typeface="Arial"/>
                          <a:ea typeface="Arial"/>
                          <a:cs typeface="Arial"/>
                          <a:sym typeface="Arial"/>
                        </a:rPr>
                        <a:t> </a:t>
                      </a:r>
                      <a:r>
                        <a:rPr lang="en-US" sz="2400" dirty="0" err="1">
                          <a:solidFill>
                            <a:schemeClr val="tx1"/>
                          </a:solidFill>
                          <a:latin typeface="Arial"/>
                          <a:ea typeface="Arial"/>
                          <a:cs typeface="Arial"/>
                          <a:sym typeface="Arial"/>
                        </a:rPr>
                        <a:t>acontecimento</a:t>
                      </a:r>
                      <a:r>
                        <a:rPr lang="en-US" sz="2400" dirty="0">
                          <a:solidFill>
                            <a:schemeClr val="tx1"/>
                          </a:solidFill>
                          <a:latin typeface="Arial"/>
                          <a:ea typeface="Arial"/>
                          <a:cs typeface="Arial"/>
                          <a:sym typeface="Arial"/>
                        </a:rPr>
                        <a:t> (</a:t>
                      </a:r>
                      <a:r>
                        <a:rPr lang="en-US" sz="2400" dirty="0" err="1">
                          <a:solidFill>
                            <a:schemeClr val="tx1"/>
                          </a:solidFill>
                          <a:latin typeface="Arial"/>
                          <a:ea typeface="Arial"/>
                          <a:cs typeface="Arial"/>
                          <a:sym typeface="Arial"/>
                        </a:rPr>
                        <a:t>diagnóstico</a:t>
                      </a:r>
                      <a:r>
                        <a:rPr lang="en-US" sz="2400" dirty="0">
                          <a:solidFill>
                            <a:schemeClr val="tx1"/>
                          </a:solidFill>
                          <a:latin typeface="Arial"/>
                          <a:ea typeface="Arial"/>
                          <a:cs typeface="Arial"/>
                          <a:sym typeface="Arial"/>
                        </a:rPr>
                        <a:t>)</a:t>
                      </a:r>
                    </a:p>
                    <a:p>
                      <a:pPr marL="0" marR="0" lvl="0" indent="0" algn="l" rtl="0">
                        <a:lnSpc>
                          <a:spcPct val="100000"/>
                        </a:lnSpc>
                        <a:spcBef>
                          <a:spcPts val="0"/>
                        </a:spcBef>
                        <a:spcAft>
                          <a:spcPts val="0"/>
                        </a:spcAft>
                        <a:buNone/>
                      </a:pPr>
                      <a:endParaRPr sz="2400" dirty="0">
                        <a:solidFill>
                          <a:schemeClr val="tx1"/>
                        </a:solidFill>
                        <a:latin typeface="Arial"/>
                        <a:ea typeface="Arial"/>
                        <a:cs typeface="Arial"/>
                        <a:sym typeface="Arial"/>
                      </a:endParaRPr>
                    </a:p>
                  </a:txBody>
                  <a:tcPr marL="45725"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15000"/>
                        </a:lnSpc>
                        <a:spcBef>
                          <a:spcPts val="0"/>
                        </a:spcBef>
                        <a:spcAft>
                          <a:spcPts val="0"/>
                        </a:spcAft>
                        <a:buNone/>
                      </a:pPr>
                      <a:endParaRPr sz="2400" dirty="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15000"/>
                        </a:lnSpc>
                        <a:spcBef>
                          <a:spcPts val="0"/>
                        </a:spcBef>
                        <a:spcAft>
                          <a:spcPts val="0"/>
                        </a:spcAft>
                        <a:buNone/>
                      </a:pPr>
                      <a:endParaRPr sz="2400" dirty="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368511">
                <a:tc>
                  <a:txBody>
                    <a:bodyPr/>
                    <a:lstStyle/>
                    <a:p>
                      <a:pPr marL="0" marR="0" lvl="0" indent="0" algn="ctr" rtl="0">
                        <a:lnSpc>
                          <a:spcPct val="115000"/>
                        </a:lnSpc>
                        <a:spcBef>
                          <a:spcPts val="0"/>
                        </a:spcBef>
                        <a:spcAft>
                          <a:spcPts val="0"/>
                        </a:spcAft>
                        <a:buNone/>
                      </a:pPr>
                      <a:r>
                        <a:rPr lang="en-US" sz="2400" b="0">
                          <a:solidFill>
                            <a:schemeClr val="tx1"/>
                          </a:solidFill>
                          <a:latin typeface="Arial"/>
                          <a:ea typeface="Arial"/>
                          <a:cs typeface="Arial"/>
                          <a:sym typeface="Arial"/>
                        </a:rPr>
                        <a:t>4</a:t>
                      </a:r>
                      <a:endParaRPr sz="2400" b="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l" rtl="0">
                        <a:lnSpc>
                          <a:spcPct val="100000"/>
                        </a:lnSpc>
                        <a:spcBef>
                          <a:spcPts val="0"/>
                        </a:spcBef>
                        <a:spcAft>
                          <a:spcPts val="0"/>
                        </a:spcAft>
                        <a:buNone/>
                      </a:pPr>
                      <a:r>
                        <a:rPr lang="en-US" sz="2400" dirty="0">
                          <a:solidFill>
                            <a:schemeClr val="tx1"/>
                          </a:solidFill>
                          <a:latin typeface="Arial"/>
                          <a:ea typeface="Arial"/>
                          <a:cs typeface="Arial"/>
                          <a:sym typeface="Arial"/>
                        </a:rPr>
                        <a:t>Em regime de </a:t>
                      </a:r>
                      <a:r>
                        <a:rPr lang="en-US" sz="2400" dirty="0" err="1">
                          <a:solidFill>
                            <a:schemeClr val="tx1"/>
                          </a:solidFill>
                          <a:latin typeface="Arial"/>
                          <a:ea typeface="Arial"/>
                          <a:cs typeface="Arial"/>
                          <a:sym typeface="Arial"/>
                        </a:rPr>
                        <a:t>internamento</a:t>
                      </a:r>
                      <a:r>
                        <a:rPr lang="en-US" sz="2400" dirty="0">
                          <a:solidFill>
                            <a:schemeClr val="tx1"/>
                          </a:solidFill>
                          <a:latin typeface="Arial"/>
                          <a:ea typeface="Arial"/>
                          <a:cs typeface="Arial"/>
                          <a:sym typeface="Arial"/>
                        </a:rPr>
                        <a:t> </a:t>
                      </a:r>
                      <a:r>
                        <a:rPr lang="en-US" sz="2400" dirty="0" err="1">
                          <a:solidFill>
                            <a:schemeClr val="tx1"/>
                          </a:solidFill>
                          <a:latin typeface="Arial"/>
                          <a:ea typeface="Arial"/>
                          <a:cs typeface="Arial"/>
                          <a:sym typeface="Arial"/>
                        </a:rPr>
                        <a:t>ou</a:t>
                      </a:r>
                      <a:r>
                        <a:rPr lang="en-US" sz="2400" dirty="0">
                          <a:solidFill>
                            <a:schemeClr val="tx1"/>
                          </a:solidFill>
                          <a:latin typeface="Arial"/>
                          <a:ea typeface="Arial"/>
                          <a:cs typeface="Arial"/>
                          <a:sym typeface="Arial"/>
                        </a:rPr>
                        <a:t> de </a:t>
                      </a:r>
                      <a:r>
                        <a:rPr lang="en-US" sz="2400" dirty="0" err="1">
                          <a:solidFill>
                            <a:schemeClr val="tx1"/>
                          </a:solidFill>
                          <a:latin typeface="Arial"/>
                          <a:ea typeface="Arial"/>
                          <a:cs typeface="Arial"/>
                          <a:sym typeface="Arial"/>
                        </a:rPr>
                        <a:t>ambulatório</a:t>
                      </a:r>
                      <a:r>
                        <a:rPr lang="en-US" sz="2400" dirty="0">
                          <a:solidFill>
                            <a:schemeClr val="tx1"/>
                          </a:solidFill>
                          <a:latin typeface="Arial"/>
                          <a:ea typeface="Arial"/>
                          <a:cs typeface="Arial"/>
                          <a:sym typeface="Arial"/>
                        </a:rPr>
                        <a:t>?</a:t>
                      </a:r>
                      <a:endParaRPr sz="2400" dirty="0">
                        <a:solidFill>
                          <a:schemeClr val="tx1"/>
                        </a:solidFill>
                        <a:latin typeface="Arial"/>
                        <a:ea typeface="Arial"/>
                        <a:cs typeface="Arial"/>
                        <a:sym typeface="Arial"/>
                      </a:endParaRPr>
                    </a:p>
                  </a:txBody>
                  <a:tcPr marL="45725"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rtl="0">
                        <a:lnSpc>
                          <a:spcPct val="115000"/>
                        </a:lnSpc>
                        <a:spcBef>
                          <a:spcPts val="0"/>
                        </a:spcBef>
                        <a:spcAft>
                          <a:spcPts val="0"/>
                        </a:spcAft>
                        <a:buNone/>
                      </a:pPr>
                      <a:endParaRPr sz="2400" dirty="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rtl="0">
                        <a:lnSpc>
                          <a:spcPct val="115000"/>
                        </a:lnSpc>
                        <a:spcBef>
                          <a:spcPts val="0"/>
                        </a:spcBef>
                        <a:spcAft>
                          <a:spcPts val="0"/>
                        </a:spcAft>
                        <a:buNone/>
                      </a:pPr>
                      <a:endParaRPr sz="2400" dirty="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4"/>
                  </a:ext>
                </a:extLst>
              </a:tr>
              <a:tr h="683858">
                <a:tc>
                  <a:txBody>
                    <a:bodyPr/>
                    <a:lstStyle/>
                    <a:p>
                      <a:pPr marL="0" marR="0" lvl="0" indent="0" algn="ctr" rtl="0">
                        <a:lnSpc>
                          <a:spcPct val="115000"/>
                        </a:lnSpc>
                        <a:spcBef>
                          <a:spcPts val="0"/>
                        </a:spcBef>
                        <a:spcAft>
                          <a:spcPts val="0"/>
                        </a:spcAft>
                        <a:buNone/>
                      </a:pPr>
                      <a:r>
                        <a:rPr lang="en-US" sz="2400" b="0" dirty="0">
                          <a:solidFill>
                            <a:schemeClr val="tx1"/>
                          </a:solidFill>
                          <a:latin typeface="Arial"/>
                          <a:ea typeface="Arial"/>
                          <a:cs typeface="Arial"/>
                          <a:sym typeface="Arial"/>
                        </a:rPr>
                        <a:t>5</a:t>
                      </a:r>
                      <a:endParaRPr sz="2400" b="0" dirty="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None/>
                      </a:pPr>
                      <a:r>
                        <a:rPr lang="en-US" sz="2400" dirty="0">
                          <a:solidFill>
                            <a:schemeClr val="tx1"/>
                          </a:solidFill>
                          <a:latin typeface="Arial"/>
                          <a:ea typeface="Arial"/>
                          <a:cs typeface="Arial"/>
                          <a:sym typeface="Arial"/>
                        </a:rPr>
                        <a:t>Data da consulta no </a:t>
                      </a:r>
                      <a:r>
                        <a:rPr lang="en-US" sz="2400" dirty="0" err="1">
                          <a:solidFill>
                            <a:schemeClr val="tx1"/>
                          </a:solidFill>
                          <a:latin typeface="Arial"/>
                          <a:ea typeface="Arial"/>
                          <a:cs typeface="Arial"/>
                          <a:sym typeface="Arial"/>
                        </a:rPr>
                        <a:t>estabelecimento</a:t>
                      </a:r>
                      <a:r>
                        <a:rPr lang="en-US" sz="2400" dirty="0">
                          <a:solidFill>
                            <a:schemeClr val="tx1"/>
                          </a:solidFill>
                          <a:latin typeface="Arial"/>
                          <a:ea typeface="Arial"/>
                          <a:cs typeface="Arial"/>
                          <a:sym typeface="Arial"/>
                        </a:rPr>
                        <a:t> de </a:t>
                      </a:r>
                      <a:r>
                        <a:rPr lang="en-US" sz="2400" dirty="0" err="1">
                          <a:solidFill>
                            <a:schemeClr val="tx1"/>
                          </a:solidFill>
                          <a:latin typeface="Arial"/>
                          <a:ea typeface="Arial"/>
                          <a:cs typeface="Arial"/>
                          <a:sym typeface="Arial"/>
                        </a:rPr>
                        <a:t>saúde</a:t>
                      </a:r>
                      <a:r>
                        <a:rPr lang="en-US" sz="2400" dirty="0">
                          <a:solidFill>
                            <a:schemeClr val="tx1"/>
                          </a:solidFill>
                          <a:latin typeface="Arial"/>
                          <a:ea typeface="Arial"/>
                          <a:cs typeface="Arial"/>
                          <a:sym typeface="Arial"/>
                        </a:rPr>
                        <a:t> </a:t>
                      </a:r>
                      <a:r>
                        <a:rPr lang="en-US" sz="2400" dirty="0">
                          <a:solidFill>
                            <a:schemeClr val="tx1"/>
                          </a:solidFill>
                          <a:latin typeface="+mn-lt"/>
                          <a:ea typeface="Arial"/>
                          <a:cs typeface="Arial"/>
                          <a:sym typeface="Arial"/>
                        </a:rPr>
                        <a:t>(DD/MMM/AAAA)</a:t>
                      </a:r>
                      <a:endParaRPr sz="2400" dirty="0">
                        <a:solidFill>
                          <a:schemeClr val="tx1"/>
                        </a:solidFill>
                        <a:latin typeface="Arial"/>
                        <a:ea typeface="Arial"/>
                        <a:cs typeface="Arial"/>
                        <a:sym typeface="Arial"/>
                      </a:endParaRPr>
                    </a:p>
                  </a:txBody>
                  <a:tcPr marL="45725"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15000"/>
                        </a:lnSpc>
                        <a:spcBef>
                          <a:spcPts val="0"/>
                        </a:spcBef>
                        <a:spcAft>
                          <a:spcPts val="0"/>
                        </a:spcAft>
                        <a:buNone/>
                      </a:pPr>
                      <a:endParaRPr sz="2400" dirty="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15000"/>
                        </a:lnSpc>
                        <a:spcBef>
                          <a:spcPts val="0"/>
                        </a:spcBef>
                        <a:spcAft>
                          <a:spcPts val="0"/>
                        </a:spcAft>
                        <a:buNone/>
                      </a:pPr>
                      <a:endParaRPr sz="2400" dirty="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368511">
                <a:tc>
                  <a:txBody>
                    <a:bodyPr/>
                    <a:lstStyle/>
                    <a:p>
                      <a:pPr marL="0" marR="0" lvl="0" indent="0" algn="ctr" rtl="0">
                        <a:lnSpc>
                          <a:spcPct val="115000"/>
                        </a:lnSpc>
                        <a:spcBef>
                          <a:spcPts val="0"/>
                        </a:spcBef>
                        <a:spcAft>
                          <a:spcPts val="0"/>
                        </a:spcAft>
                        <a:buNone/>
                      </a:pPr>
                      <a:r>
                        <a:rPr lang="en-US" sz="2400" b="0">
                          <a:solidFill>
                            <a:schemeClr val="tx1"/>
                          </a:solidFill>
                          <a:latin typeface="Arial"/>
                          <a:ea typeface="Arial"/>
                          <a:cs typeface="Arial"/>
                          <a:sym typeface="Arial"/>
                        </a:rPr>
                        <a:t>6</a:t>
                      </a:r>
                      <a:endParaRPr sz="2400" b="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l" rtl="0">
                        <a:lnSpc>
                          <a:spcPct val="100000"/>
                        </a:lnSpc>
                        <a:spcBef>
                          <a:spcPts val="0"/>
                        </a:spcBef>
                        <a:spcAft>
                          <a:spcPts val="0"/>
                        </a:spcAft>
                        <a:buNone/>
                      </a:pPr>
                      <a:r>
                        <a:rPr lang="en-US" sz="2400" dirty="0">
                          <a:solidFill>
                            <a:schemeClr val="tx1"/>
                          </a:solidFill>
                          <a:latin typeface="Arial"/>
                          <a:ea typeface="Arial"/>
                          <a:cs typeface="Arial"/>
                          <a:sym typeface="Arial"/>
                        </a:rPr>
                        <a:t>Nome(s) do </a:t>
                      </a:r>
                      <a:r>
                        <a:rPr lang="en-US" sz="2400" dirty="0" err="1">
                          <a:solidFill>
                            <a:schemeClr val="tx1"/>
                          </a:solidFill>
                          <a:latin typeface="Arial"/>
                          <a:ea typeface="Arial"/>
                          <a:cs typeface="Arial"/>
                          <a:sym typeface="Arial"/>
                        </a:rPr>
                        <a:t>doente</a:t>
                      </a:r>
                      <a:endParaRPr sz="2400" dirty="0">
                        <a:solidFill>
                          <a:schemeClr val="tx1"/>
                        </a:solidFill>
                        <a:latin typeface="Arial"/>
                        <a:ea typeface="Arial"/>
                        <a:cs typeface="Arial"/>
                        <a:sym typeface="Arial"/>
                      </a:endParaRPr>
                    </a:p>
                  </a:txBody>
                  <a:tcPr marL="45725"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rtl="0">
                        <a:lnSpc>
                          <a:spcPct val="115000"/>
                        </a:lnSpc>
                        <a:spcBef>
                          <a:spcPts val="0"/>
                        </a:spcBef>
                        <a:spcAft>
                          <a:spcPts val="0"/>
                        </a:spcAft>
                        <a:buNone/>
                      </a:pPr>
                      <a:endParaRPr sz="2400" dirty="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rtl="0">
                        <a:lnSpc>
                          <a:spcPct val="115000"/>
                        </a:lnSpc>
                        <a:spcBef>
                          <a:spcPts val="0"/>
                        </a:spcBef>
                        <a:spcAft>
                          <a:spcPts val="0"/>
                        </a:spcAft>
                        <a:buNone/>
                      </a:pPr>
                      <a:endParaRPr sz="2400" dirty="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6"/>
                  </a:ext>
                </a:extLst>
              </a:tr>
              <a:tr h="368511">
                <a:tc>
                  <a:txBody>
                    <a:bodyPr/>
                    <a:lstStyle/>
                    <a:p>
                      <a:pPr marL="0" marR="0" lvl="0" indent="0" algn="ctr" rtl="0">
                        <a:lnSpc>
                          <a:spcPct val="115000"/>
                        </a:lnSpc>
                        <a:spcBef>
                          <a:spcPts val="0"/>
                        </a:spcBef>
                        <a:spcAft>
                          <a:spcPts val="0"/>
                        </a:spcAft>
                        <a:buNone/>
                      </a:pPr>
                      <a:r>
                        <a:rPr lang="en-US" sz="2400" b="0">
                          <a:solidFill>
                            <a:schemeClr val="tx1"/>
                          </a:solidFill>
                          <a:latin typeface="Arial"/>
                          <a:ea typeface="Arial"/>
                          <a:cs typeface="Arial"/>
                          <a:sym typeface="Arial"/>
                        </a:rPr>
                        <a:t>7</a:t>
                      </a:r>
                      <a:endParaRPr sz="2400" b="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None/>
                      </a:pPr>
                      <a:r>
                        <a:rPr lang="en-US" sz="2400" dirty="0">
                          <a:solidFill>
                            <a:schemeClr val="tx1"/>
                          </a:solidFill>
                          <a:latin typeface="Arial"/>
                          <a:ea typeface="Arial"/>
                          <a:cs typeface="Arial"/>
                          <a:sym typeface="Arial"/>
                        </a:rPr>
                        <a:t>Data de </a:t>
                      </a:r>
                      <a:r>
                        <a:rPr lang="en-US" sz="2400" dirty="0" err="1">
                          <a:solidFill>
                            <a:schemeClr val="tx1"/>
                          </a:solidFill>
                          <a:latin typeface="Arial"/>
                          <a:ea typeface="Arial"/>
                          <a:cs typeface="Arial"/>
                          <a:sym typeface="Arial"/>
                        </a:rPr>
                        <a:t>nascimento</a:t>
                      </a:r>
                      <a:r>
                        <a:rPr lang="en-US" sz="2400" dirty="0">
                          <a:solidFill>
                            <a:schemeClr val="tx1"/>
                          </a:solidFill>
                          <a:latin typeface="Arial"/>
                          <a:ea typeface="Arial"/>
                          <a:cs typeface="Arial"/>
                          <a:sym typeface="Arial"/>
                        </a:rPr>
                        <a:t> (DD/MMM/AAAA)</a:t>
                      </a:r>
                      <a:endParaRPr sz="2400" dirty="0">
                        <a:solidFill>
                          <a:schemeClr val="tx1"/>
                        </a:solidFill>
                        <a:latin typeface="Arial"/>
                        <a:ea typeface="Arial"/>
                        <a:cs typeface="Arial"/>
                        <a:sym typeface="Arial"/>
                      </a:endParaRPr>
                    </a:p>
                  </a:txBody>
                  <a:tcPr marL="45725"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15000"/>
                        </a:lnSpc>
                        <a:spcBef>
                          <a:spcPts val="0"/>
                        </a:spcBef>
                        <a:spcAft>
                          <a:spcPts val="0"/>
                        </a:spcAft>
                        <a:buNone/>
                      </a:pPr>
                      <a:endParaRPr sz="2400" dirty="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15000"/>
                        </a:lnSpc>
                        <a:spcBef>
                          <a:spcPts val="0"/>
                        </a:spcBef>
                        <a:spcAft>
                          <a:spcPts val="0"/>
                        </a:spcAft>
                        <a:buNone/>
                      </a:pPr>
                      <a:endParaRPr sz="2400" dirty="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7"/>
                  </a:ext>
                </a:extLst>
              </a:tr>
              <a:tr h="357383">
                <a:tc>
                  <a:txBody>
                    <a:bodyPr/>
                    <a:lstStyle/>
                    <a:p>
                      <a:pPr marL="0" marR="0" lvl="0" indent="0" algn="ctr" rtl="0">
                        <a:lnSpc>
                          <a:spcPct val="115000"/>
                        </a:lnSpc>
                        <a:spcBef>
                          <a:spcPts val="0"/>
                        </a:spcBef>
                        <a:spcAft>
                          <a:spcPts val="0"/>
                        </a:spcAft>
                        <a:buNone/>
                      </a:pPr>
                      <a:r>
                        <a:rPr lang="en-US" sz="2400" b="0">
                          <a:solidFill>
                            <a:schemeClr val="tx1"/>
                          </a:solidFill>
                          <a:latin typeface="Arial"/>
                          <a:ea typeface="Arial"/>
                          <a:cs typeface="Arial"/>
                          <a:sym typeface="Arial"/>
                        </a:rPr>
                        <a:t>8</a:t>
                      </a:r>
                      <a:endParaRPr sz="2400" b="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l" rtl="0">
                        <a:lnSpc>
                          <a:spcPct val="100000"/>
                        </a:lnSpc>
                        <a:spcBef>
                          <a:spcPts val="0"/>
                        </a:spcBef>
                        <a:spcAft>
                          <a:spcPts val="0"/>
                        </a:spcAft>
                        <a:buNone/>
                      </a:pPr>
                      <a:r>
                        <a:rPr lang="en-US" sz="2400" dirty="0" err="1">
                          <a:solidFill>
                            <a:schemeClr val="tx1"/>
                          </a:solidFill>
                          <a:latin typeface="Arial"/>
                          <a:ea typeface="Arial"/>
                          <a:cs typeface="Arial"/>
                          <a:sym typeface="Arial"/>
                        </a:rPr>
                        <a:t>Idade</a:t>
                      </a:r>
                      <a:r>
                        <a:rPr lang="en-US" sz="2400" dirty="0">
                          <a:solidFill>
                            <a:schemeClr val="tx1"/>
                          </a:solidFill>
                          <a:latin typeface="Arial"/>
                          <a:ea typeface="Arial"/>
                          <a:cs typeface="Arial"/>
                          <a:sym typeface="Arial"/>
                        </a:rPr>
                        <a:t> (</a:t>
                      </a:r>
                      <a:r>
                        <a:rPr lang="en-US" sz="2400" dirty="0" err="1">
                          <a:solidFill>
                            <a:schemeClr val="tx1"/>
                          </a:solidFill>
                          <a:latin typeface="Arial"/>
                          <a:ea typeface="Arial"/>
                          <a:cs typeface="Arial"/>
                          <a:sym typeface="Arial"/>
                        </a:rPr>
                        <a:t>em</a:t>
                      </a:r>
                      <a:r>
                        <a:rPr lang="en-US" sz="2400" dirty="0">
                          <a:solidFill>
                            <a:schemeClr val="tx1"/>
                          </a:solidFill>
                          <a:latin typeface="Arial"/>
                          <a:ea typeface="Arial"/>
                          <a:cs typeface="Arial"/>
                          <a:sym typeface="Arial"/>
                        </a:rPr>
                        <a:t> </a:t>
                      </a:r>
                      <a:r>
                        <a:rPr lang="en-US" sz="2400" dirty="0" err="1">
                          <a:solidFill>
                            <a:schemeClr val="tx1"/>
                          </a:solidFill>
                          <a:latin typeface="Arial"/>
                          <a:ea typeface="Arial"/>
                          <a:cs typeface="Arial"/>
                          <a:sym typeface="Arial"/>
                        </a:rPr>
                        <a:t>anos</a:t>
                      </a:r>
                      <a:r>
                        <a:rPr lang="en-US" sz="2400" dirty="0">
                          <a:solidFill>
                            <a:schemeClr val="tx1"/>
                          </a:solidFill>
                          <a:latin typeface="Arial"/>
                          <a:ea typeface="Arial"/>
                          <a:cs typeface="Arial"/>
                          <a:sym typeface="Arial"/>
                        </a:rPr>
                        <a:t>) </a:t>
                      </a:r>
                      <a:r>
                        <a:rPr lang="en-US" sz="1400" dirty="0" err="1">
                          <a:solidFill>
                            <a:schemeClr val="tx1"/>
                          </a:solidFill>
                          <a:latin typeface="Arial"/>
                          <a:ea typeface="Arial"/>
                          <a:cs typeface="Arial"/>
                          <a:sym typeface="Arial"/>
                        </a:rPr>
                        <a:t>é</a:t>
                      </a:r>
                      <a:r>
                        <a:rPr lang="en-US" sz="1400" dirty="0">
                          <a:solidFill>
                            <a:schemeClr val="tx1"/>
                          </a:solidFill>
                          <a:latin typeface="Arial"/>
                          <a:ea typeface="Arial"/>
                          <a:cs typeface="Arial"/>
                          <a:sym typeface="Arial"/>
                        </a:rPr>
                        <a:t> </a:t>
                      </a:r>
                      <a:r>
                        <a:rPr lang="en-US" sz="1400" dirty="0" err="1">
                          <a:solidFill>
                            <a:schemeClr val="tx1"/>
                          </a:solidFill>
                          <a:latin typeface="Arial"/>
                          <a:ea typeface="Arial"/>
                          <a:cs typeface="Arial"/>
                          <a:sym typeface="Arial"/>
                        </a:rPr>
                        <a:t>possível</a:t>
                      </a:r>
                      <a:r>
                        <a:rPr lang="en-US" sz="1400" dirty="0">
                          <a:solidFill>
                            <a:schemeClr val="tx1"/>
                          </a:solidFill>
                          <a:latin typeface="Arial"/>
                          <a:ea typeface="Arial"/>
                          <a:cs typeface="Arial"/>
                          <a:sym typeface="Arial"/>
                        </a:rPr>
                        <a:t> </a:t>
                      </a:r>
                      <a:r>
                        <a:rPr lang="en-US" sz="1400" dirty="0" err="1">
                          <a:solidFill>
                            <a:schemeClr val="tx1"/>
                          </a:solidFill>
                          <a:latin typeface="Arial"/>
                          <a:ea typeface="Arial"/>
                          <a:cs typeface="Arial"/>
                          <a:sym typeface="Arial"/>
                        </a:rPr>
                        <a:t>utilizar</a:t>
                      </a:r>
                      <a:r>
                        <a:rPr lang="en-US" sz="1400" dirty="0">
                          <a:solidFill>
                            <a:schemeClr val="tx1"/>
                          </a:solidFill>
                          <a:latin typeface="Arial"/>
                          <a:ea typeface="Arial"/>
                          <a:cs typeface="Arial"/>
                          <a:sym typeface="Arial"/>
                        </a:rPr>
                        <a:t> </a:t>
                      </a:r>
                      <a:r>
                        <a:rPr lang="en-US" sz="1400" dirty="0" err="1">
                          <a:solidFill>
                            <a:schemeClr val="tx1"/>
                          </a:solidFill>
                          <a:latin typeface="Arial"/>
                          <a:ea typeface="Arial"/>
                          <a:cs typeface="Arial"/>
                          <a:sym typeface="Arial"/>
                        </a:rPr>
                        <a:t>números</a:t>
                      </a:r>
                      <a:r>
                        <a:rPr lang="en-US" sz="1400" dirty="0">
                          <a:solidFill>
                            <a:schemeClr val="tx1"/>
                          </a:solidFill>
                          <a:latin typeface="Arial"/>
                          <a:ea typeface="Arial"/>
                          <a:cs typeface="Arial"/>
                          <a:sym typeface="Arial"/>
                        </a:rPr>
                        <a:t> </a:t>
                      </a:r>
                      <a:r>
                        <a:rPr lang="en-US" sz="1400" dirty="0" err="1">
                          <a:solidFill>
                            <a:schemeClr val="tx1"/>
                          </a:solidFill>
                          <a:latin typeface="Arial"/>
                          <a:ea typeface="Arial"/>
                          <a:cs typeface="Arial"/>
                          <a:sym typeface="Arial"/>
                        </a:rPr>
                        <a:t>decimais</a:t>
                      </a:r>
                      <a:endParaRPr sz="2400" dirty="0">
                        <a:solidFill>
                          <a:schemeClr val="tx1"/>
                        </a:solidFill>
                        <a:latin typeface="Arial"/>
                        <a:ea typeface="Arial"/>
                        <a:cs typeface="Arial"/>
                        <a:sym typeface="Arial"/>
                      </a:endParaRPr>
                    </a:p>
                  </a:txBody>
                  <a:tcPr marL="45725"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rtl="0">
                        <a:lnSpc>
                          <a:spcPct val="115000"/>
                        </a:lnSpc>
                        <a:spcBef>
                          <a:spcPts val="0"/>
                        </a:spcBef>
                        <a:spcAft>
                          <a:spcPts val="0"/>
                        </a:spcAft>
                        <a:buNone/>
                      </a:pPr>
                      <a:endParaRPr sz="2400" dirty="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rtl="0">
                        <a:lnSpc>
                          <a:spcPct val="115000"/>
                        </a:lnSpc>
                        <a:spcBef>
                          <a:spcPts val="0"/>
                        </a:spcBef>
                        <a:spcAft>
                          <a:spcPts val="0"/>
                        </a:spcAft>
                        <a:buNone/>
                      </a:pPr>
                      <a:endParaRPr sz="2400" dirty="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8"/>
                  </a:ext>
                </a:extLst>
              </a:tr>
            </a:tbl>
          </a:graphicData>
        </a:graphic>
      </p:graphicFrame>
      <p:sp>
        <p:nvSpPr>
          <p:cNvPr id="8" name="Google Shape;453;p34">
            <a:extLst>
              <a:ext uri="{FF2B5EF4-FFF2-40B4-BE49-F238E27FC236}">
                <a16:creationId xmlns:a16="http://schemas.microsoft.com/office/drawing/2014/main" id="{549A1005-5958-4D82-6DEA-1950197FC9C4}"/>
              </a:ext>
            </a:extLst>
          </p:cNvPr>
          <p:cNvSpPr txBox="1"/>
          <p:nvPr/>
        </p:nvSpPr>
        <p:spPr>
          <a:xfrm>
            <a:off x="8460878" y="1903959"/>
            <a:ext cx="699416" cy="46162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b="1" dirty="0">
                <a:solidFill>
                  <a:srgbClr val="00953A"/>
                </a:solidFill>
                <a:ea typeface="Arial"/>
                <a:cs typeface="Arial"/>
                <a:sym typeface="Arial"/>
              </a:rPr>
              <a:t> R</a:t>
            </a:r>
            <a:endParaRPr sz="2400" dirty="0">
              <a:solidFill>
                <a:srgbClr val="00953A"/>
              </a:solidFill>
            </a:endParaRPr>
          </a:p>
        </p:txBody>
      </p:sp>
      <p:sp>
        <p:nvSpPr>
          <p:cNvPr id="9" name="Google Shape;454;p34">
            <a:extLst>
              <a:ext uri="{FF2B5EF4-FFF2-40B4-BE49-F238E27FC236}">
                <a16:creationId xmlns:a16="http://schemas.microsoft.com/office/drawing/2014/main" id="{96DB78F6-69F3-496E-A45A-315E9BB36653}"/>
              </a:ext>
            </a:extLst>
          </p:cNvPr>
          <p:cNvSpPr txBox="1"/>
          <p:nvPr/>
        </p:nvSpPr>
        <p:spPr>
          <a:xfrm>
            <a:off x="8739096" y="3211444"/>
            <a:ext cx="312872" cy="83095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b="1" dirty="0">
                <a:solidFill>
                  <a:srgbClr val="00953A"/>
                </a:solidFill>
                <a:ea typeface="Arial"/>
                <a:cs typeface="Arial"/>
                <a:sym typeface="Arial"/>
              </a:rPr>
              <a:t> C</a:t>
            </a:r>
            <a:endParaRPr sz="2400" dirty="0">
              <a:solidFill>
                <a:srgbClr val="00953A"/>
              </a:solidFill>
            </a:endParaRPr>
          </a:p>
        </p:txBody>
      </p:sp>
      <p:sp>
        <p:nvSpPr>
          <p:cNvPr id="11" name="Google Shape;456;p34">
            <a:extLst>
              <a:ext uri="{FF2B5EF4-FFF2-40B4-BE49-F238E27FC236}">
                <a16:creationId xmlns:a16="http://schemas.microsoft.com/office/drawing/2014/main" id="{E186A579-3FA7-4787-DAF7-3FB7DB9890DE}"/>
              </a:ext>
            </a:extLst>
          </p:cNvPr>
          <p:cNvSpPr txBox="1"/>
          <p:nvPr/>
        </p:nvSpPr>
        <p:spPr>
          <a:xfrm>
            <a:off x="8616830" y="2730307"/>
            <a:ext cx="514350" cy="83095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b="1" dirty="0">
                <a:solidFill>
                  <a:srgbClr val="00953A"/>
                </a:solidFill>
                <a:ea typeface="Arial"/>
                <a:cs typeface="Arial"/>
                <a:sym typeface="Arial"/>
              </a:rPr>
              <a:t>   C</a:t>
            </a:r>
            <a:endParaRPr sz="2400" dirty="0">
              <a:solidFill>
                <a:srgbClr val="00953A"/>
              </a:solidFill>
            </a:endParaRPr>
          </a:p>
        </p:txBody>
      </p:sp>
      <p:sp>
        <p:nvSpPr>
          <p:cNvPr id="12" name="Google Shape;457;p34">
            <a:extLst>
              <a:ext uri="{FF2B5EF4-FFF2-40B4-BE49-F238E27FC236}">
                <a16:creationId xmlns:a16="http://schemas.microsoft.com/office/drawing/2014/main" id="{BCA7B55D-541D-5D84-BB03-7198B7BA6D67}"/>
              </a:ext>
            </a:extLst>
          </p:cNvPr>
          <p:cNvSpPr txBox="1"/>
          <p:nvPr/>
        </p:nvSpPr>
        <p:spPr>
          <a:xfrm>
            <a:off x="8602519" y="4744730"/>
            <a:ext cx="514350" cy="46162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b="1" dirty="0">
                <a:solidFill>
                  <a:srgbClr val="00953A"/>
                </a:solidFill>
                <a:ea typeface="Arial"/>
                <a:cs typeface="Arial"/>
                <a:sym typeface="Arial"/>
              </a:rPr>
              <a:t>I</a:t>
            </a:r>
            <a:endParaRPr sz="2400" dirty="0">
              <a:solidFill>
                <a:srgbClr val="00953A"/>
              </a:solidFill>
            </a:endParaRPr>
          </a:p>
        </p:txBody>
      </p:sp>
      <p:sp>
        <p:nvSpPr>
          <p:cNvPr id="13" name="Google Shape;458;p34">
            <a:extLst>
              <a:ext uri="{FF2B5EF4-FFF2-40B4-BE49-F238E27FC236}">
                <a16:creationId xmlns:a16="http://schemas.microsoft.com/office/drawing/2014/main" id="{C1CDDDE1-2056-B8B4-5D93-29F7548A4EFC}"/>
              </a:ext>
            </a:extLst>
          </p:cNvPr>
          <p:cNvSpPr txBox="1"/>
          <p:nvPr/>
        </p:nvSpPr>
        <p:spPr>
          <a:xfrm>
            <a:off x="8690500" y="5127631"/>
            <a:ext cx="312871" cy="46162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b="1" dirty="0">
                <a:solidFill>
                  <a:srgbClr val="00953A"/>
                </a:solidFill>
                <a:ea typeface="Arial"/>
                <a:cs typeface="Arial"/>
                <a:sym typeface="Arial"/>
              </a:rPr>
              <a:t>I</a:t>
            </a:r>
            <a:endParaRPr sz="2400" dirty="0">
              <a:solidFill>
                <a:srgbClr val="00953A"/>
              </a:solidFill>
            </a:endParaRPr>
          </a:p>
        </p:txBody>
      </p:sp>
      <p:sp>
        <p:nvSpPr>
          <p:cNvPr id="14" name="Google Shape;459;p34">
            <a:extLst>
              <a:ext uri="{FF2B5EF4-FFF2-40B4-BE49-F238E27FC236}">
                <a16:creationId xmlns:a16="http://schemas.microsoft.com/office/drawing/2014/main" id="{FF463954-8C49-22DB-A43B-6B3D55AAD017}"/>
              </a:ext>
            </a:extLst>
          </p:cNvPr>
          <p:cNvSpPr txBox="1"/>
          <p:nvPr/>
        </p:nvSpPr>
        <p:spPr>
          <a:xfrm>
            <a:off x="8602519" y="5589255"/>
            <a:ext cx="514350" cy="46162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b="1" dirty="0">
                <a:solidFill>
                  <a:srgbClr val="00953A"/>
                </a:solidFill>
                <a:ea typeface="Arial"/>
                <a:cs typeface="Arial"/>
                <a:sym typeface="Arial"/>
              </a:rPr>
              <a:t>D</a:t>
            </a:r>
            <a:endParaRPr sz="2400" dirty="0">
              <a:solidFill>
                <a:srgbClr val="00953A"/>
              </a:solidFill>
            </a:endParaRPr>
          </a:p>
        </p:txBody>
      </p:sp>
      <p:sp>
        <p:nvSpPr>
          <p:cNvPr id="20" name="Google Shape;465;p34">
            <a:extLst>
              <a:ext uri="{FF2B5EF4-FFF2-40B4-BE49-F238E27FC236}">
                <a16:creationId xmlns:a16="http://schemas.microsoft.com/office/drawing/2014/main" id="{21572DC9-034A-DB9A-8C99-FB80E8FAFC20}"/>
              </a:ext>
            </a:extLst>
          </p:cNvPr>
          <p:cNvSpPr txBox="1"/>
          <p:nvPr/>
        </p:nvSpPr>
        <p:spPr>
          <a:xfrm>
            <a:off x="9474344" y="4733477"/>
            <a:ext cx="1283148" cy="430847"/>
          </a:xfrm>
          <a:prstGeom prst="rect">
            <a:avLst/>
          </a:prstGeom>
          <a:noFill/>
          <a:ln>
            <a:noFill/>
          </a:ln>
        </p:spPr>
        <p:txBody>
          <a:bodyPr spcFirstLastPara="1" wrap="square" lIns="91425" tIns="45700" rIns="91425" bIns="45700" anchor="ctr" anchorCtr="0">
            <a:spAutoFit/>
          </a:bodyPr>
          <a:lstStyle/>
          <a:p>
            <a:pPr marL="0" marR="0" lvl="0" indent="0" rtl="0">
              <a:spcBef>
                <a:spcPts val="0"/>
              </a:spcBef>
              <a:spcAft>
                <a:spcPts val="0"/>
              </a:spcAft>
              <a:buNone/>
            </a:pPr>
            <a:r>
              <a:rPr lang="en-US" sz="2200" b="1" dirty="0">
                <a:solidFill>
                  <a:srgbClr val="00953A"/>
                </a:solidFill>
                <a:ea typeface="Arial"/>
                <a:cs typeface="Arial"/>
                <a:sym typeface="Arial"/>
              </a:rPr>
              <a:t>Taman</a:t>
            </a:r>
            <a:endParaRPr sz="2200" dirty="0">
              <a:solidFill>
                <a:srgbClr val="00953A"/>
              </a:solidFill>
            </a:endParaRPr>
          </a:p>
        </p:txBody>
      </p:sp>
      <p:sp>
        <p:nvSpPr>
          <p:cNvPr id="45" name="Google Shape;453;p34">
            <a:extLst>
              <a:ext uri="{FF2B5EF4-FFF2-40B4-BE49-F238E27FC236}">
                <a16:creationId xmlns:a16="http://schemas.microsoft.com/office/drawing/2014/main" id="{5A5F2B34-DF93-E3E5-A69C-8CF8D6C49EF0}"/>
              </a:ext>
            </a:extLst>
          </p:cNvPr>
          <p:cNvSpPr txBox="1"/>
          <p:nvPr/>
        </p:nvSpPr>
        <p:spPr>
          <a:xfrm>
            <a:off x="8617216" y="2439121"/>
            <a:ext cx="514350" cy="46162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b="1" dirty="0">
                <a:solidFill>
                  <a:srgbClr val="00953A"/>
                </a:solidFill>
                <a:ea typeface="Arial"/>
                <a:cs typeface="Arial"/>
                <a:sym typeface="Arial"/>
              </a:rPr>
              <a:t>R</a:t>
            </a:r>
            <a:endParaRPr sz="2400" dirty="0">
              <a:solidFill>
                <a:srgbClr val="00953A"/>
              </a:solidFill>
            </a:endParaRPr>
          </a:p>
        </p:txBody>
      </p:sp>
      <p:sp>
        <p:nvSpPr>
          <p:cNvPr id="46" name="Google Shape;456;p34">
            <a:extLst>
              <a:ext uri="{FF2B5EF4-FFF2-40B4-BE49-F238E27FC236}">
                <a16:creationId xmlns:a16="http://schemas.microsoft.com/office/drawing/2014/main" id="{6D561D2B-4B16-16AA-B328-7D2C2FE02BE3}"/>
              </a:ext>
            </a:extLst>
          </p:cNvPr>
          <p:cNvSpPr txBox="1"/>
          <p:nvPr/>
        </p:nvSpPr>
        <p:spPr>
          <a:xfrm>
            <a:off x="8645944" y="4268959"/>
            <a:ext cx="514350" cy="46162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b="1" dirty="0">
                <a:solidFill>
                  <a:srgbClr val="00953A"/>
                </a:solidFill>
                <a:ea typeface="Arial"/>
                <a:cs typeface="Arial"/>
                <a:sym typeface="Arial"/>
              </a:rPr>
              <a:t>C</a:t>
            </a:r>
            <a:endParaRPr sz="2400" dirty="0">
              <a:solidFill>
                <a:srgbClr val="00953A"/>
              </a:solidFill>
            </a:endParaRPr>
          </a:p>
        </p:txBody>
      </p:sp>
      <p:sp>
        <p:nvSpPr>
          <p:cNvPr id="47" name="Google Shape;460;p34">
            <a:extLst>
              <a:ext uri="{FF2B5EF4-FFF2-40B4-BE49-F238E27FC236}">
                <a16:creationId xmlns:a16="http://schemas.microsoft.com/office/drawing/2014/main" id="{9783A08F-066C-9077-49EF-820C3A61B21A}"/>
              </a:ext>
            </a:extLst>
          </p:cNvPr>
          <p:cNvSpPr txBox="1"/>
          <p:nvPr/>
        </p:nvSpPr>
        <p:spPr>
          <a:xfrm>
            <a:off x="9474344" y="1718321"/>
            <a:ext cx="1989598" cy="769401"/>
          </a:xfrm>
          <a:prstGeom prst="rect">
            <a:avLst/>
          </a:prstGeom>
          <a:noFill/>
          <a:ln>
            <a:noFill/>
          </a:ln>
        </p:spPr>
        <p:txBody>
          <a:bodyPr spcFirstLastPara="1" wrap="square" lIns="91425" tIns="45700" rIns="91425" bIns="45700" anchor="ctr" anchorCtr="0">
            <a:spAutoFit/>
          </a:bodyPr>
          <a:lstStyle/>
          <a:p>
            <a:pPr marL="0" marR="0" lvl="0" indent="0" rtl="0">
              <a:spcBef>
                <a:spcPts val="0"/>
              </a:spcBef>
              <a:spcAft>
                <a:spcPts val="0"/>
              </a:spcAft>
              <a:buNone/>
            </a:pPr>
            <a:r>
              <a:rPr lang="en-US" sz="2200" b="1" dirty="0">
                <a:solidFill>
                  <a:srgbClr val="00953A"/>
                </a:solidFill>
                <a:latin typeface="Arial"/>
                <a:ea typeface="Arial"/>
                <a:cs typeface="Arial"/>
                <a:sym typeface="Arial"/>
              </a:rPr>
              <a:t>Hospital do Distrito D</a:t>
            </a:r>
            <a:endParaRPr sz="2200" b="1" dirty="0">
              <a:solidFill>
                <a:srgbClr val="00953A"/>
              </a:solidFill>
            </a:endParaRPr>
          </a:p>
        </p:txBody>
      </p:sp>
      <p:sp>
        <p:nvSpPr>
          <p:cNvPr id="48" name="Google Shape;461;p34">
            <a:extLst>
              <a:ext uri="{FF2B5EF4-FFF2-40B4-BE49-F238E27FC236}">
                <a16:creationId xmlns:a16="http://schemas.microsoft.com/office/drawing/2014/main" id="{66415E3C-388B-7270-F69A-DCA4B09B321C}"/>
              </a:ext>
            </a:extLst>
          </p:cNvPr>
          <p:cNvSpPr txBox="1"/>
          <p:nvPr/>
        </p:nvSpPr>
        <p:spPr>
          <a:xfrm>
            <a:off x="9474344" y="2486379"/>
            <a:ext cx="1781722" cy="430847"/>
          </a:xfrm>
          <a:prstGeom prst="rect">
            <a:avLst/>
          </a:prstGeom>
          <a:noFill/>
          <a:ln>
            <a:noFill/>
          </a:ln>
        </p:spPr>
        <p:txBody>
          <a:bodyPr spcFirstLastPara="1" wrap="square" lIns="91425" tIns="45700" rIns="91425" bIns="45700" anchor="ctr" anchorCtr="0">
            <a:spAutoFit/>
          </a:bodyPr>
          <a:lstStyle/>
          <a:p>
            <a:pPr marL="0" marR="0" lvl="0" indent="0" rtl="0">
              <a:spcBef>
                <a:spcPts val="0"/>
              </a:spcBef>
              <a:spcAft>
                <a:spcPts val="0"/>
              </a:spcAft>
              <a:buNone/>
            </a:pPr>
            <a:r>
              <a:rPr lang="en-US" sz="2200" b="1" dirty="0">
                <a:solidFill>
                  <a:srgbClr val="00953A"/>
                </a:solidFill>
                <a:latin typeface="Arial"/>
                <a:ea typeface="Arial"/>
                <a:cs typeface="Arial"/>
                <a:sym typeface="Arial"/>
              </a:rPr>
              <a:t>Distrito D</a:t>
            </a:r>
            <a:endParaRPr sz="2200" b="1" dirty="0">
              <a:solidFill>
                <a:srgbClr val="00953A"/>
              </a:solidFill>
            </a:endParaRPr>
          </a:p>
        </p:txBody>
      </p:sp>
      <p:sp>
        <p:nvSpPr>
          <p:cNvPr id="49" name="Google Shape;462;p34">
            <a:extLst>
              <a:ext uri="{FF2B5EF4-FFF2-40B4-BE49-F238E27FC236}">
                <a16:creationId xmlns:a16="http://schemas.microsoft.com/office/drawing/2014/main" id="{05EE8844-F647-3CD8-486B-E94AA9910A30}"/>
              </a:ext>
            </a:extLst>
          </p:cNvPr>
          <p:cNvSpPr txBox="1"/>
          <p:nvPr/>
        </p:nvSpPr>
        <p:spPr>
          <a:xfrm>
            <a:off x="9474344" y="2882616"/>
            <a:ext cx="1832393" cy="738623"/>
          </a:xfrm>
          <a:prstGeom prst="rect">
            <a:avLst/>
          </a:prstGeom>
          <a:noFill/>
          <a:ln>
            <a:noFill/>
          </a:ln>
        </p:spPr>
        <p:txBody>
          <a:bodyPr spcFirstLastPara="1" wrap="square" lIns="91425" tIns="45700" rIns="91425" bIns="45700" anchor="ctr" anchorCtr="0">
            <a:spAutoFit/>
          </a:bodyPr>
          <a:lstStyle/>
          <a:p>
            <a:pPr marL="0" marR="0" lvl="0" indent="0" rtl="0">
              <a:spcBef>
                <a:spcPts val="0"/>
              </a:spcBef>
              <a:spcAft>
                <a:spcPts val="0"/>
              </a:spcAft>
              <a:buNone/>
            </a:pPr>
            <a:r>
              <a:rPr lang="en-US" sz="2100" b="1" dirty="0">
                <a:solidFill>
                  <a:srgbClr val="00953A"/>
                </a:solidFill>
                <a:latin typeface="Arial"/>
                <a:ea typeface="Arial"/>
                <a:cs typeface="Arial"/>
                <a:sym typeface="Arial"/>
              </a:rPr>
              <a:t>Gripe </a:t>
            </a:r>
            <a:r>
              <a:rPr lang="en-US" sz="2100" b="1" dirty="0" err="1">
                <a:solidFill>
                  <a:srgbClr val="00953A"/>
                </a:solidFill>
                <a:latin typeface="Arial"/>
                <a:ea typeface="Arial"/>
                <a:cs typeface="Arial"/>
                <a:sym typeface="Arial"/>
              </a:rPr>
              <a:t>aviária</a:t>
            </a:r>
            <a:r>
              <a:rPr lang="en-US" sz="2100" b="1" dirty="0">
                <a:solidFill>
                  <a:srgbClr val="00953A"/>
                </a:solidFill>
                <a:latin typeface="Arial"/>
                <a:ea typeface="Arial"/>
                <a:cs typeface="Arial"/>
                <a:sym typeface="Arial"/>
              </a:rPr>
              <a:t>      (</a:t>
            </a:r>
            <a:r>
              <a:rPr lang="en-US" sz="2100" b="1" dirty="0" err="1">
                <a:solidFill>
                  <a:srgbClr val="00953A"/>
                </a:solidFill>
                <a:latin typeface="Arial"/>
                <a:ea typeface="Arial"/>
                <a:cs typeface="Arial"/>
                <a:sym typeface="Arial"/>
              </a:rPr>
              <a:t>suspeita</a:t>
            </a:r>
            <a:r>
              <a:rPr lang="en-US" sz="2100" b="1" dirty="0">
                <a:solidFill>
                  <a:srgbClr val="00953A"/>
                </a:solidFill>
                <a:latin typeface="Arial"/>
                <a:ea typeface="Arial"/>
                <a:cs typeface="Arial"/>
                <a:sym typeface="Arial"/>
              </a:rPr>
              <a:t>)</a:t>
            </a:r>
            <a:endParaRPr lang="en-US" sz="2100" b="1" dirty="0">
              <a:solidFill>
                <a:srgbClr val="00953A"/>
              </a:solidFill>
              <a:cs typeface="Arial"/>
            </a:endParaRPr>
          </a:p>
        </p:txBody>
      </p:sp>
      <p:sp>
        <p:nvSpPr>
          <p:cNvPr id="50" name="Google Shape;463;p34">
            <a:extLst>
              <a:ext uri="{FF2B5EF4-FFF2-40B4-BE49-F238E27FC236}">
                <a16:creationId xmlns:a16="http://schemas.microsoft.com/office/drawing/2014/main" id="{BC7DE744-18B9-DFCD-886C-D8AA0725743E}"/>
              </a:ext>
            </a:extLst>
          </p:cNvPr>
          <p:cNvSpPr txBox="1"/>
          <p:nvPr/>
        </p:nvSpPr>
        <p:spPr>
          <a:xfrm>
            <a:off x="9474344" y="3603515"/>
            <a:ext cx="1989598" cy="430847"/>
          </a:xfrm>
          <a:prstGeom prst="rect">
            <a:avLst/>
          </a:prstGeom>
          <a:noFill/>
          <a:ln>
            <a:noFill/>
          </a:ln>
        </p:spPr>
        <p:txBody>
          <a:bodyPr spcFirstLastPara="1" wrap="square" lIns="91425" tIns="45700" rIns="91425" bIns="45700" anchor="ctr" anchorCtr="0">
            <a:spAutoFit/>
          </a:bodyPr>
          <a:lstStyle/>
          <a:p>
            <a:pPr marL="0" marR="0" lvl="0" indent="0" rtl="0">
              <a:spcBef>
                <a:spcPts val="0"/>
              </a:spcBef>
              <a:spcAft>
                <a:spcPts val="0"/>
              </a:spcAft>
              <a:buNone/>
            </a:pPr>
            <a:r>
              <a:rPr lang="en-US" sz="2200" b="1" dirty="0" err="1">
                <a:solidFill>
                  <a:srgbClr val="00953A"/>
                </a:solidFill>
                <a:latin typeface="Arial"/>
                <a:ea typeface="Arial"/>
                <a:cs typeface="Arial"/>
                <a:sym typeface="Arial"/>
              </a:rPr>
              <a:t>Internação</a:t>
            </a:r>
            <a:endParaRPr sz="2200" b="1" dirty="0">
              <a:solidFill>
                <a:srgbClr val="00953A"/>
              </a:solidFill>
            </a:endParaRPr>
          </a:p>
        </p:txBody>
      </p:sp>
      <p:sp>
        <p:nvSpPr>
          <p:cNvPr id="51" name="Google Shape;464;p34">
            <a:extLst>
              <a:ext uri="{FF2B5EF4-FFF2-40B4-BE49-F238E27FC236}">
                <a16:creationId xmlns:a16="http://schemas.microsoft.com/office/drawing/2014/main" id="{F3D918A0-0FA3-DA52-851E-F5FF9A6714FA}"/>
              </a:ext>
            </a:extLst>
          </p:cNvPr>
          <p:cNvSpPr txBox="1"/>
          <p:nvPr/>
        </p:nvSpPr>
        <p:spPr>
          <a:xfrm>
            <a:off x="9474344" y="4242877"/>
            <a:ext cx="2005125" cy="430847"/>
          </a:xfrm>
          <a:prstGeom prst="rect">
            <a:avLst/>
          </a:prstGeom>
          <a:noFill/>
          <a:ln>
            <a:noFill/>
          </a:ln>
        </p:spPr>
        <p:txBody>
          <a:bodyPr spcFirstLastPara="1" wrap="square" lIns="91425" tIns="45700" rIns="91425" bIns="45700" anchor="ctr" anchorCtr="0">
            <a:spAutoFit/>
          </a:bodyPr>
          <a:lstStyle/>
          <a:p>
            <a:pPr marL="0" marR="0" lvl="0" indent="0" rtl="0">
              <a:spcBef>
                <a:spcPts val="0"/>
              </a:spcBef>
              <a:spcAft>
                <a:spcPts val="0"/>
              </a:spcAft>
              <a:buNone/>
            </a:pPr>
            <a:r>
              <a:rPr lang="en-US" sz="2200" b="1" dirty="0">
                <a:solidFill>
                  <a:srgbClr val="00953A"/>
                </a:solidFill>
                <a:latin typeface="Arial"/>
                <a:ea typeface="Arial"/>
                <a:cs typeface="Arial"/>
                <a:sym typeface="Arial"/>
              </a:rPr>
              <a:t>01/SET/2024</a:t>
            </a:r>
            <a:endParaRPr sz="2200" b="1" dirty="0">
              <a:solidFill>
                <a:srgbClr val="00953A"/>
              </a:solidFill>
            </a:endParaRPr>
          </a:p>
        </p:txBody>
      </p:sp>
      <p:sp>
        <p:nvSpPr>
          <p:cNvPr id="52" name="Google Shape;466;p34">
            <a:extLst>
              <a:ext uri="{FF2B5EF4-FFF2-40B4-BE49-F238E27FC236}">
                <a16:creationId xmlns:a16="http://schemas.microsoft.com/office/drawing/2014/main" id="{14ED0B02-70DD-009D-6866-889983366588}"/>
              </a:ext>
            </a:extLst>
          </p:cNvPr>
          <p:cNvSpPr txBox="1"/>
          <p:nvPr/>
        </p:nvSpPr>
        <p:spPr>
          <a:xfrm>
            <a:off x="9474344" y="5139926"/>
            <a:ext cx="2005125" cy="430847"/>
          </a:xfrm>
          <a:prstGeom prst="rect">
            <a:avLst/>
          </a:prstGeom>
          <a:noFill/>
          <a:ln>
            <a:noFill/>
          </a:ln>
        </p:spPr>
        <p:txBody>
          <a:bodyPr spcFirstLastPara="1" wrap="square" lIns="91425" tIns="45700" rIns="91425" bIns="45700" anchor="ctr" anchorCtr="0">
            <a:spAutoFit/>
          </a:bodyPr>
          <a:lstStyle/>
          <a:p>
            <a:pPr marL="0" marR="0" lvl="0" indent="0" rtl="0">
              <a:spcBef>
                <a:spcPts val="0"/>
              </a:spcBef>
              <a:spcAft>
                <a:spcPts val="0"/>
              </a:spcAft>
              <a:buNone/>
            </a:pPr>
            <a:r>
              <a:rPr lang="en-US" sz="2200" b="1" dirty="0">
                <a:solidFill>
                  <a:srgbClr val="00953A"/>
                </a:solidFill>
                <a:latin typeface="Arial"/>
                <a:ea typeface="Arial"/>
                <a:cs typeface="Arial"/>
                <a:sym typeface="Arial"/>
              </a:rPr>
              <a:t>15/JAN/1991</a:t>
            </a:r>
            <a:endParaRPr sz="2200" b="1" dirty="0">
              <a:solidFill>
                <a:srgbClr val="00953A"/>
              </a:solidFill>
            </a:endParaRPr>
          </a:p>
        </p:txBody>
      </p:sp>
      <p:sp>
        <p:nvSpPr>
          <p:cNvPr id="53" name="Google Shape;467;p34">
            <a:extLst>
              <a:ext uri="{FF2B5EF4-FFF2-40B4-BE49-F238E27FC236}">
                <a16:creationId xmlns:a16="http://schemas.microsoft.com/office/drawing/2014/main" id="{8636217D-EB2C-A170-FEAD-292013F7303C}"/>
              </a:ext>
            </a:extLst>
          </p:cNvPr>
          <p:cNvSpPr txBox="1"/>
          <p:nvPr/>
        </p:nvSpPr>
        <p:spPr>
          <a:xfrm>
            <a:off x="9474344" y="5575354"/>
            <a:ext cx="1277823" cy="430847"/>
          </a:xfrm>
          <a:prstGeom prst="rect">
            <a:avLst/>
          </a:prstGeom>
          <a:noFill/>
          <a:ln>
            <a:noFill/>
          </a:ln>
        </p:spPr>
        <p:txBody>
          <a:bodyPr spcFirstLastPara="1" wrap="square" lIns="91425" tIns="45700" rIns="91425" bIns="45700" anchor="ctr" anchorCtr="0">
            <a:spAutoFit/>
          </a:bodyPr>
          <a:lstStyle/>
          <a:p>
            <a:pPr marL="0" marR="0" lvl="0" indent="0" rtl="0">
              <a:spcBef>
                <a:spcPts val="0"/>
              </a:spcBef>
              <a:spcAft>
                <a:spcPts val="0"/>
              </a:spcAft>
              <a:buNone/>
            </a:pPr>
            <a:r>
              <a:rPr lang="en-US" sz="2200" b="1" dirty="0">
                <a:solidFill>
                  <a:srgbClr val="00953A"/>
                </a:solidFill>
                <a:latin typeface="Arial"/>
                <a:ea typeface="Arial"/>
                <a:cs typeface="Arial"/>
                <a:sym typeface="Arial"/>
              </a:rPr>
              <a:t>33 </a:t>
            </a:r>
            <a:r>
              <a:rPr lang="en-US" sz="2200" b="1" dirty="0" err="1">
                <a:solidFill>
                  <a:srgbClr val="00953A"/>
                </a:solidFill>
                <a:latin typeface="Arial"/>
                <a:ea typeface="Arial"/>
                <a:cs typeface="Arial"/>
                <a:sym typeface="Arial"/>
              </a:rPr>
              <a:t>anos</a:t>
            </a:r>
            <a:endParaRPr sz="2200" b="1" dirty="0">
              <a:solidFill>
                <a:srgbClr val="00953A"/>
              </a:solidFill>
            </a:endParaRPr>
          </a:p>
        </p:txBody>
      </p:sp>
    </p:spTree>
    <p:extLst>
      <p:ext uri="{BB962C8B-B14F-4D97-AF65-F5344CB8AC3E}">
        <p14:creationId xmlns:p14="http://schemas.microsoft.com/office/powerpoint/2010/main" val="99956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0"/>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5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4"/>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p:bldP spid="12" grpId="0"/>
      <p:bldP spid="13" grpId="0"/>
      <p:bldP spid="14" grpId="0"/>
      <p:bldP spid="20" grpId="0"/>
      <p:bldP spid="45" grpId="0"/>
      <p:bldP spid="46" grpId="0"/>
      <p:bldP spid="47" grpId="0"/>
      <p:bldP spid="48" grpId="0"/>
      <p:bldP spid="49" grpId="0"/>
      <p:bldP spid="50" grpId="0"/>
      <p:bldP spid="51" grpId="0"/>
      <p:bldP spid="52" grpId="0"/>
      <p:bldP spid="5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50280E8-4ADC-2BA7-BB45-6F5092278304}"/>
              </a:ext>
            </a:extLst>
          </p:cNvPr>
          <p:cNvSpPr>
            <a:spLocks noGrp="1"/>
          </p:cNvSpPr>
          <p:nvPr>
            <p:ph type="title"/>
          </p:nvPr>
        </p:nvSpPr>
        <p:spPr/>
        <p:txBody>
          <a:bodyPr/>
          <a:lstStyle/>
          <a:p>
            <a:r>
              <a:rPr lang="en-US" dirty="0" err="1"/>
              <a:t>Pergunta</a:t>
            </a:r>
            <a:r>
              <a:rPr lang="en-US" dirty="0"/>
              <a:t> 2 </a:t>
            </a:r>
            <a:r>
              <a:rPr lang="en-US" dirty="0" err="1"/>
              <a:t>resposta</a:t>
            </a:r>
            <a:r>
              <a:rPr lang="en-US" dirty="0"/>
              <a:t> (9-15)</a:t>
            </a:r>
          </a:p>
        </p:txBody>
      </p:sp>
      <p:graphicFrame>
        <p:nvGraphicFramePr>
          <p:cNvPr id="6" name="Google Shape;451;p34">
            <a:extLst>
              <a:ext uri="{FF2B5EF4-FFF2-40B4-BE49-F238E27FC236}">
                <a16:creationId xmlns:a16="http://schemas.microsoft.com/office/drawing/2014/main" id="{5A38AFD9-C42C-0498-A632-4B9309B670A7}"/>
              </a:ext>
            </a:extLst>
          </p:cNvPr>
          <p:cNvGraphicFramePr/>
          <p:nvPr>
            <p:extLst>
              <p:ext uri="{D42A27DB-BD31-4B8C-83A1-F6EECF244321}">
                <p14:modId xmlns:p14="http://schemas.microsoft.com/office/powerpoint/2010/main" val="2288347568"/>
              </p:ext>
            </p:extLst>
          </p:nvPr>
        </p:nvGraphicFramePr>
        <p:xfrm>
          <a:off x="844715" y="1454580"/>
          <a:ext cx="10515600" cy="3952270"/>
        </p:xfrm>
        <a:graphic>
          <a:graphicData uri="http://schemas.openxmlformats.org/drawingml/2006/table">
            <a:tbl>
              <a:tblPr firstRow="1" firstCol="1" bandRow="1">
                <a:noFill/>
              </a:tblPr>
              <a:tblGrid>
                <a:gridCol w="640080">
                  <a:extLst>
                    <a:ext uri="{9D8B030D-6E8A-4147-A177-3AD203B41FA5}">
                      <a16:colId xmlns:a16="http://schemas.microsoft.com/office/drawing/2014/main" val="20000"/>
                    </a:ext>
                  </a:extLst>
                </a:gridCol>
                <a:gridCol w="6440005">
                  <a:extLst>
                    <a:ext uri="{9D8B030D-6E8A-4147-A177-3AD203B41FA5}">
                      <a16:colId xmlns:a16="http://schemas.microsoft.com/office/drawing/2014/main" val="20001"/>
                    </a:ext>
                  </a:extLst>
                </a:gridCol>
                <a:gridCol w="692315">
                  <a:extLst>
                    <a:ext uri="{9D8B030D-6E8A-4147-A177-3AD203B41FA5}">
                      <a16:colId xmlns:a16="http://schemas.microsoft.com/office/drawing/2014/main" val="20002"/>
                    </a:ext>
                  </a:extLst>
                </a:gridCol>
                <a:gridCol w="2743200">
                  <a:extLst>
                    <a:ext uri="{9D8B030D-6E8A-4147-A177-3AD203B41FA5}">
                      <a16:colId xmlns:a16="http://schemas.microsoft.com/office/drawing/2014/main" val="20003"/>
                    </a:ext>
                  </a:extLst>
                </a:gridCol>
              </a:tblGrid>
              <a:tr h="457200">
                <a:tc gridSpan="2">
                  <a:txBody>
                    <a:bodyPr/>
                    <a:lstStyle/>
                    <a:p>
                      <a:pPr marL="0" marR="0" lvl="0" indent="0" algn="ctr" rtl="0">
                        <a:lnSpc>
                          <a:spcPct val="115000"/>
                        </a:lnSpc>
                        <a:spcBef>
                          <a:spcPts val="0"/>
                        </a:spcBef>
                        <a:spcAft>
                          <a:spcPts val="0"/>
                        </a:spcAft>
                        <a:buNone/>
                      </a:pPr>
                      <a:r>
                        <a:rPr lang="en-US" sz="2400" b="1">
                          <a:solidFill>
                            <a:schemeClr val="tx1"/>
                          </a:solidFill>
                          <a:latin typeface="Arial"/>
                          <a:ea typeface="Arial"/>
                          <a:cs typeface="Arial"/>
                          <a:sym typeface="Arial"/>
                        </a:rPr>
                        <a:t>Variáveis / Perguntas</a:t>
                      </a:r>
                      <a:endParaRPr sz="2400" b="1">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hMerge="1">
                  <a:txBody>
                    <a:bodyPr/>
                    <a:lstStyle/>
                    <a:p>
                      <a:endParaRPr lang="en-US"/>
                    </a:p>
                  </a:txBody>
                  <a:tcPr/>
                </a:tc>
                <a:tc>
                  <a:txBody>
                    <a:bodyPr/>
                    <a:lstStyle/>
                    <a:p>
                      <a:pPr marL="0" marR="0" lvl="0" indent="0" algn="ctr" rtl="0">
                        <a:lnSpc>
                          <a:spcPct val="115000"/>
                        </a:lnSpc>
                        <a:spcBef>
                          <a:spcPts val="0"/>
                        </a:spcBef>
                        <a:spcAft>
                          <a:spcPts val="0"/>
                        </a:spcAft>
                        <a:buNone/>
                      </a:pPr>
                      <a:r>
                        <a:rPr lang="en-US" sz="2400" b="1">
                          <a:solidFill>
                            <a:schemeClr val="tx1"/>
                          </a:solidFill>
                          <a:latin typeface="Arial"/>
                          <a:ea typeface="Arial"/>
                          <a:cs typeface="Arial"/>
                          <a:sym typeface="Arial"/>
                        </a:rPr>
                        <a:t>Tipo</a:t>
                      </a:r>
                      <a:endParaRPr sz="2400" b="1">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ctr" rtl="0">
                        <a:lnSpc>
                          <a:spcPct val="115000"/>
                        </a:lnSpc>
                        <a:spcBef>
                          <a:spcPts val="0"/>
                        </a:spcBef>
                        <a:spcAft>
                          <a:spcPts val="0"/>
                        </a:spcAft>
                        <a:buNone/>
                      </a:pPr>
                      <a:r>
                        <a:rPr lang="en-US" sz="2400" b="1">
                          <a:solidFill>
                            <a:schemeClr val="tx1"/>
                          </a:solidFill>
                          <a:latin typeface="Arial"/>
                          <a:ea typeface="Arial"/>
                          <a:cs typeface="Arial"/>
                          <a:sym typeface="Arial"/>
                        </a:rPr>
                        <a:t>Resposta</a:t>
                      </a:r>
                      <a:endParaRPr sz="2400" b="1">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000"/>
                  </a:ext>
                </a:extLst>
              </a:tr>
              <a:tr h="457200">
                <a:tc>
                  <a:txBody>
                    <a:bodyPr/>
                    <a:lstStyle/>
                    <a:p>
                      <a:pPr marL="0" marR="0" lvl="0" indent="0" algn="ctr" rtl="0">
                        <a:lnSpc>
                          <a:spcPct val="115000"/>
                        </a:lnSpc>
                        <a:spcBef>
                          <a:spcPts val="0"/>
                        </a:spcBef>
                        <a:spcAft>
                          <a:spcPts val="0"/>
                        </a:spcAft>
                        <a:buNone/>
                      </a:pPr>
                      <a:r>
                        <a:rPr lang="en-US" sz="2400" b="0">
                          <a:solidFill>
                            <a:schemeClr val="tx1"/>
                          </a:solidFill>
                          <a:latin typeface="Arial"/>
                          <a:ea typeface="Arial"/>
                          <a:cs typeface="Arial"/>
                          <a:sym typeface="Arial"/>
                        </a:rPr>
                        <a:t>9</a:t>
                      </a:r>
                      <a:endParaRPr sz="2400">
                        <a:solidFill>
                          <a:schemeClr val="tx1"/>
                        </a:solidFil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None/>
                      </a:pPr>
                      <a:r>
                        <a:rPr lang="en-US" sz="2400">
                          <a:solidFill>
                            <a:schemeClr val="tx1"/>
                          </a:solidFill>
                          <a:latin typeface="Arial"/>
                          <a:ea typeface="Arial"/>
                          <a:cs typeface="Arial"/>
                          <a:sym typeface="Arial"/>
                        </a:rPr>
                        <a:t>Sexo:   M=Masculino F=Feminino</a:t>
                      </a:r>
                      <a:endParaRPr sz="2400">
                        <a:solidFill>
                          <a:schemeClr val="tx1"/>
                        </a:solidFill>
                        <a:latin typeface="Arial"/>
                        <a:ea typeface="Arial"/>
                        <a:cs typeface="Arial"/>
                        <a:sym typeface="Arial"/>
                      </a:endParaRPr>
                    </a:p>
                  </a:txBody>
                  <a:tcPr marL="45725" marR="91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15000"/>
                        </a:lnSpc>
                        <a:spcBef>
                          <a:spcPts val="0"/>
                        </a:spcBef>
                        <a:spcAft>
                          <a:spcPts val="0"/>
                        </a:spcAft>
                        <a:buNone/>
                      </a:pPr>
                      <a:endParaRPr sz="240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15000"/>
                        </a:lnSpc>
                        <a:spcBef>
                          <a:spcPts val="0"/>
                        </a:spcBef>
                        <a:spcAft>
                          <a:spcPts val="0"/>
                        </a:spcAft>
                        <a:buNone/>
                      </a:pPr>
                      <a:endParaRPr sz="240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457200">
                <a:tc>
                  <a:txBody>
                    <a:bodyPr/>
                    <a:lstStyle/>
                    <a:p>
                      <a:pPr marL="0" marR="0" lvl="0" indent="0" algn="ctr" rtl="0">
                        <a:lnSpc>
                          <a:spcPct val="115000"/>
                        </a:lnSpc>
                        <a:spcBef>
                          <a:spcPts val="0"/>
                        </a:spcBef>
                        <a:spcAft>
                          <a:spcPts val="0"/>
                        </a:spcAft>
                        <a:buNone/>
                      </a:pPr>
                      <a:r>
                        <a:rPr lang="en-US" sz="2400" b="0">
                          <a:solidFill>
                            <a:schemeClr val="tx1"/>
                          </a:solidFill>
                          <a:latin typeface="Arial"/>
                          <a:ea typeface="Arial"/>
                          <a:cs typeface="Arial"/>
                          <a:sym typeface="Arial"/>
                        </a:rPr>
                        <a:t>10</a:t>
                      </a:r>
                      <a:endParaRPr sz="2400">
                        <a:solidFill>
                          <a:schemeClr val="tx1"/>
                        </a:solidFil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l" rtl="0">
                        <a:lnSpc>
                          <a:spcPct val="100000"/>
                        </a:lnSpc>
                        <a:spcBef>
                          <a:spcPts val="0"/>
                        </a:spcBef>
                        <a:spcAft>
                          <a:spcPts val="0"/>
                        </a:spcAft>
                        <a:buNone/>
                      </a:pPr>
                      <a:r>
                        <a:rPr lang="en-US" sz="2400">
                          <a:solidFill>
                            <a:schemeClr val="tx1"/>
                          </a:solidFill>
                          <a:latin typeface="Arial"/>
                          <a:ea typeface="Arial"/>
                          <a:cs typeface="Arial"/>
                          <a:sym typeface="Arial"/>
                        </a:rPr>
                        <a:t>Residência do doente: aldeia ou bairro</a:t>
                      </a:r>
                      <a:endParaRPr sz="2400">
                        <a:solidFill>
                          <a:schemeClr val="tx1"/>
                        </a:solidFill>
                        <a:latin typeface="Arial"/>
                        <a:ea typeface="Arial"/>
                        <a:cs typeface="Arial"/>
                        <a:sym typeface="Arial"/>
                      </a:endParaRPr>
                    </a:p>
                  </a:txBody>
                  <a:tcPr marL="45725" marR="91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rtl="0">
                        <a:lnSpc>
                          <a:spcPct val="115000"/>
                        </a:lnSpc>
                        <a:spcBef>
                          <a:spcPts val="0"/>
                        </a:spcBef>
                        <a:spcAft>
                          <a:spcPts val="0"/>
                        </a:spcAft>
                        <a:buNone/>
                      </a:pPr>
                      <a:endParaRPr sz="240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rtl="0">
                        <a:lnSpc>
                          <a:spcPct val="115000"/>
                        </a:lnSpc>
                        <a:spcBef>
                          <a:spcPts val="0"/>
                        </a:spcBef>
                        <a:spcAft>
                          <a:spcPts val="0"/>
                        </a:spcAft>
                        <a:buNone/>
                      </a:pPr>
                      <a:endParaRPr sz="240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2"/>
                  </a:ext>
                </a:extLst>
              </a:tr>
              <a:tr h="457200">
                <a:tc>
                  <a:txBody>
                    <a:bodyPr/>
                    <a:lstStyle/>
                    <a:p>
                      <a:pPr marL="0" marR="0" lvl="0" indent="0" algn="ctr" rtl="0">
                        <a:lnSpc>
                          <a:spcPct val="115000"/>
                        </a:lnSpc>
                        <a:spcBef>
                          <a:spcPts val="0"/>
                        </a:spcBef>
                        <a:spcAft>
                          <a:spcPts val="0"/>
                        </a:spcAft>
                        <a:buNone/>
                      </a:pPr>
                      <a:r>
                        <a:rPr lang="en-US" sz="2400" b="0">
                          <a:solidFill>
                            <a:schemeClr val="tx1"/>
                          </a:solidFill>
                          <a:latin typeface="Arial"/>
                          <a:ea typeface="Arial"/>
                          <a:cs typeface="Arial"/>
                          <a:sym typeface="Arial"/>
                        </a:rPr>
                        <a:t>11</a:t>
                      </a:r>
                      <a:endParaRPr sz="2400" b="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None/>
                      </a:pPr>
                      <a:r>
                        <a:rPr lang="en-US" sz="2400">
                          <a:solidFill>
                            <a:schemeClr val="tx1"/>
                          </a:solidFill>
                          <a:latin typeface="Arial"/>
                          <a:ea typeface="Arial"/>
                          <a:cs typeface="Arial"/>
                          <a:sym typeface="Arial"/>
                        </a:rPr>
                        <a:t>Localidade ou cidade</a:t>
                      </a:r>
                      <a:endParaRPr sz="2400">
                        <a:solidFill>
                          <a:schemeClr val="tx1"/>
                        </a:solidFill>
                        <a:latin typeface="Arial"/>
                        <a:ea typeface="Arial"/>
                        <a:cs typeface="Arial"/>
                        <a:sym typeface="Arial"/>
                      </a:endParaRPr>
                    </a:p>
                  </a:txBody>
                  <a:tcPr marL="45725" marR="91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15000"/>
                        </a:lnSpc>
                        <a:spcBef>
                          <a:spcPts val="0"/>
                        </a:spcBef>
                        <a:spcAft>
                          <a:spcPts val="0"/>
                        </a:spcAft>
                        <a:buNone/>
                      </a:pPr>
                      <a:endParaRPr sz="240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15000"/>
                        </a:lnSpc>
                        <a:spcBef>
                          <a:spcPts val="0"/>
                        </a:spcBef>
                        <a:spcAft>
                          <a:spcPts val="0"/>
                        </a:spcAft>
                        <a:buNone/>
                      </a:pPr>
                      <a:endParaRPr sz="240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457200">
                <a:tc>
                  <a:txBody>
                    <a:bodyPr/>
                    <a:lstStyle/>
                    <a:p>
                      <a:pPr marL="0" marR="0" lvl="0" indent="0" algn="ctr" rtl="0">
                        <a:lnSpc>
                          <a:spcPct val="115000"/>
                        </a:lnSpc>
                        <a:spcBef>
                          <a:spcPts val="0"/>
                        </a:spcBef>
                        <a:spcAft>
                          <a:spcPts val="0"/>
                        </a:spcAft>
                        <a:buNone/>
                      </a:pPr>
                      <a:r>
                        <a:rPr lang="en-US" sz="2400" b="0">
                          <a:solidFill>
                            <a:schemeClr val="tx1"/>
                          </a:solidFill>
                          <a:latin typeface="Arial"/>
                          <a:ea typeface="Arial"/>
                          <a:cs typeface="Arial"/>
                          <a:sym typeface="Arial"/>
                        </a:rPr>
                        <a:t>12</a:t>
                      </a:r>
                      <a:endParaRPr sz="2400" b="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l" rtl="0">
                        <a:lnSpc>
                          <a:spcPct val="100000"/>
                        </a:lnSpc>
                        <a:spcBef>
                          <a:spcPts val="0"/>
                        </a:spcBef>
                        <a:spcAft>
                          <a:spcPts val="0"/>
                        </a:spcAft>
                        <a:buNone/>
                      </a:pPr>
                      <a:r>
                        <a:rPr lang="en-US" sz="2400">
                          <a:solidFill>
                            <a:schemeClr val="tx1"/>
                          </a:solidFill>
                          <a:latin typeface="Arial"/>
                          <a:ea typeface="Arial"/>
                          <a:cs typeface="Arial"/>
                          <a:sym typeface="Arial"/>
                        </a:rPr>
                        <a:t>Distrito de residência</a:t>
                      </a:r>
                      <a:endParaRPr sz="2400">
                        <a:solidFill>
                          <a:schemeClr val="tx1"/>
                        </a:solidFill>
                        <a:latin typeface="Arial"/>
                        <a:ea typeface="Arial"/>
                        <a:cs typeface="Arial"/>
                        <a:sym typeface="Arial"/>
                      </a:endParaRPr>
                    </a:p>
                  </a:txBody>
                  <a:tcPr marL="45725" marR="91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rtl="0">
                        <a:lnSpc>
                          <a:spcPct val="115000"/>
                        </a:lnSpc>
                        <a:spcBef>
                          <a:spcPts val="0"/>
                        </a:spcBef>
                        <a:spcAft>
                          <a:spcPts val="0"/>
                        </a:spcAft>
                        <a:buNone/>
                      </a:pPr>
                      <a:endParaRPr sz="240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rtl="0">
                        <a:lnSpc>
                          <a:spcPct val="115000"/>
                        </a:lnSpc>
                        <a:spcBef>
                          <a:spcPts val="0"/>
                        </a:spcBef>
                        <a:spcAft>
                          <a:spcPts val="0"/>
                        </a:spcAft>
                        <a:buNone/>
                      </a:pPr>
                      <a:endParaRPr sz="240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4"/>
                  </a:ext>
                </a:extLst>
              </a:tr>
              <a:tr h="457200">
                <a:tc>
                  <a:txBody>
                    <a:bodyPr/>
                    <a:lstStyle/>
                    <a:p>
                      <a:pPr marL="0" marR="0" lvl="0" indent="0" algn="ctr" rtl="0">
                        <a:lnSpc>
                          <a:spcPct val="115000"/>
                        </a:lnSpc>
                        <a:spcBef>
                          <a:spcPts val="0"/>
                        </a:spcBef>
                        <a:spcAft>
                          <a:spcPts val="0"/>
                        </a:spcAft>
                        <a:buNone/>
                      </a:pPr>
                      <a:r>
                        <a:rPr lang="en-US" sz="2400" b="0">
                          <a:solidFill>
                            <a:schemeClr val="tx1"/>
                          </a:solidFill>
                          <a:latin typeface="Arial"/>
                          <a:ea typeface="Arial"/>
                          <a:cs typeface="Arial"/>
                          <a:sym typeface="Arial"/>
                        </a:rPr>
                        <a:t>13</a:t>
                      </a:r>
                      <a:endParaRPr sz="2400" b="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None/>
                      </a:pPr>
                      <a:r>
                        <a:rPr lang="en-US" sz="2400">
                          <a:solidFill>
                            <a:schemeClr val="tx1"/>
                          </a:solidFill>
                          <a:latin typeface="Arial"/>
                          <a:ea typeface="Arial"/>
                          <a:cs typeface="Arial"/>
                          <a:sym typeface="Arial"/>
                        </a:rPr>
                        <a:t>Endereço, número de telemóvel</a:t>
                      </a:r>
                      <a:endParaRPr sz="2400">
                        <a:solidFill>
                          <a:schemeClr val="tx1"/>
                        </a:solidFill>
                        <a:latin typeface="Arial"/>
                        <a:ea typeface="Arial"/>
                        <a:cs typeface="Arial"/>
                        <a:sym typeface="Arial"/>
                      </a:endParaRPr>
                    </a:p>
                  </a:txBody>
                  <a:tcPr marL="45725" marR="91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15000"/>
                        </a:lnSpc>
                        <a:spcBef>
                          <a:spcPts val="0"/>
                        </a:spcBef>
                        <a:spcAft>
                          <a:spcPts val="0"/>
                        </a:spcAft>
                        <a:buNone/>
                      </a:pPr>
                      <a:endParaRPr sz="240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15000"/>
                        </a:lnSpc>
                        <a:spcBef>
                          <a:spcPts val="0"/>
                        </a:spcBef>
                        <a:spcAft>
                          <a:spcPts val="0"/>
                        </a:spcAft>
                        <a:buNone/>
                      </a:pPr>
                      <a:endParaRPr sz="240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457200">
                <a:tc>
                  <a:txBody>
                    <a:bodyPr/>
                    <a:lstStyle/>
                    <a:p>
                      <a:pPr marL="0" marR="0" lvl="0" indent="0" algn="ctr" rtl="0">
                        <a:lnSpc>
                          <a:spcPct val="115000"/>
                        </a:lnSpc>
                        <a:spcBef>
                          <a:spcPts val="0"/>
                        </a:spcBef>
                        <a:spcAft>
                          <a:spcPts val="0"/>
                        </a:spcAft>
                        <a:buNone/>
                      </a:pPr>
                      <a:r>
                        <a:rPr lang="en-US" sz="2400" b="0">
                          <a:solidFill>
                            <a:schemeClr val="tx1"/>
                          </a:solidFill>
                          <a:latin typeface="Arial"/>
                          <a:ea typeface="Arial"/>
                          <a:cs typeface="Arial"/>
                          <a:sym typeface="Arial"/>
                        </a:rPr>
                        <a:t>14</a:t>
                      </a:r>
                      <a:endParaRPr sz="2400" b="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l" rtl="0">
                        <a:lnSpc>
                          <a:spcPct val="100000"/>
                        </a:lnSpc>
                        <a:spcBef>
                          <a:spcPts val="0"/>
                        </a:spcBef>
                        <a:spcAft>
                          <a:spcPts val="0"/>
                        </a:spcAft>
                        <a:buNone/>
                      </a:pPr>
                      <a:r>
                        <a:rPr lang="en-US" sz="2400">
                          <a:solidFill>
                            <a:schemeClr val="tx1"/>
                          </a:solidFill>
                          <a:latin typeface="Arial"/>
                          <a:ea typeface="Arial"/>
                          <a:cs typeface="Arial"/>
                          <a:sym typeface="Arial"/>
                        </a:rPr>
                        <a:t>Data de início dos primeiros sintomas </a:t>
                      </a:r>
                      <a:r>
                        <a:rPr lang="en-US" sz="2400">
                          <a:solidFill>
                            <a:schemeClr val="tx1"/>
                          </a:solidFill>
                          <a:latin typeface="+mn-lt"/>
                          <a:ea typeface="Arial"/>
                          <a:cs typeface="Arial"/>
                          <a:sym typeface="Arial"/>
                        </a:rPr>
                        <a:t>(DD/MMM/AAAA)</a:t>
                      </a:r>
                      <a:endParaRPr sz="2400">
                        <a:solidFill>
                          <a:schemeClr val="tx1"/>
                        </a:solidFill>
                        <a:latin typeface="Arial"/>
                        <a:ea typeface="Arial"/>
                        <a:cs typeface="Arial"/>
                        <a:sym typeface="Arial"/>
                      </a:endParaRPr>
                    </a:p>
                  </a:txBody>
                  <a:tcPr marL="45725" marR="91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rtl="0">
                        <a:lnSpc>
                          <a:spcPct val="115000"/>
                        </a:lnSpc>
                        <a:spcBef>
                          <a:spcPts val="0"/>
                        </a:spcBef>
                        <a:spcAft>
                          <a:spcPts val="0"/>
                        </a:spcAft>
                        <a:buNone/>
                      </a:pPr>
                      <a:endParaRPr sz="240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rtl="0">
                        <a:lnSpc>
                          <a:spcPct val="115000"/>
                        </a:lnSpc>
                        <a:spcBef>
                          <a:spcPts val="0"/>
                        </a:spcBef>
                        <a:spcAft>
                          <a:spcPts val="0"/>
                        </a:spcAft>
                        <a:buNone/>
                      </a:pPr>
                      <a:endParaRPr sz="240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6"/>
                  </a:ext>
                </a:extLst>
              </a:tr>
              <a:tr h="457200">
                <a:tc>
                  <a:txBody>
                    <a:bodyPr/>
                    <a:lstStyle/>
                    <a:p>
                      <a:pPr marL="0" marR="0" lvl="0" indent="0" algn="ctr" rtl="0">
                        <a:lnSpc>
                          <a:spcPct val="115000"/>
                        </a:lnSpc>
                        <a:spcBef>
                          <a:spcPts val="0"/>
                        </a:spcBef>
                        <a:spcAft>
                          <a:spcPts val="0"/>
                        </a:spcAft>
                        <a:buNone/>
                      </a:pPr>
                      <a:r>
                        <a:rPr lang="en-US" sz="2400" b="0">
                          <a:solidFill>
                            <a:schemeClr val="tx1"/>
                          </a:solidFill>
                          <a:latin typeface="Arial"/>
                          <a:ea typeface="Arial"/>
                          <a:cs typeface="Arial"/>
                          <a:sym typeface="Arial"/>
                        </a:rPr>
                        <a:t>15</a:t>
                      </a:r>
                      <a:endParaRPr sz="2400">
                        <a:solidFill>
                          <a:schemeClr val="tx1"/>
                        </a:solidFil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Clr>
                          <a:schemeClr val="accent5"/>
                        </a:buClr>
                        <a:buSzPts val="2000"/>
                        <a:buFont typeface="Arial"/>
                        <a:buNone/>
                      </a:pPr>
                      <a:r>
                        <a:rPr lang="en-US" sz="2400" b="0">
                          <a:solidFill>
                            <a:schemeClr val="tx1"/>
                          </a:solidFill>
                          <a:latin typeface="Arial"/>
                          <a:ea typeface="Arial"/>
                          <a:cs typeface="Arial"/>
                          <a:sym typeface="Arial"/>
                        </a:rPr>
                        <a:t>Data da última vacinação</a:t>
                      </a:r>
                      <a:endParaRPr sz="2400">
                        <a:solidFill>
                          <a:schemeClr val="tx1"/>
                        </a:solidFill>
                      </a:endParaRPr>
                    </a:p>
                  </a:txBody>
                  <a:tcPr marL="45725" marR="91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15000"/>
                        </a:lnSpc>
                        <a:spcBef>
                          <a:spcPts val="0"/>
                        </a:spcBef>
                        <a:spcAft>
                          <a:spcPts val="0"/>
                        </a:spcAft>
                        <a:buNone/>
                      </a:pPr>
                      <a:endParaRPr sz="240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15000"/>
                        </a:lnSpc>
                        <a:spcBef>
                          <a:spcPts val="0"/>
                        </a:spcBef>
                        <a:spcAft>
                          <a:spcPts val="0"/>
                        </a:spcAft>
                        <a:buNone/>
                      </a:pPr>
                      <a:endParaRPr sz="2400" dirty="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7"/>
                  </a:ext>
                </a:extLst>
              </a:tr>
            </a:tbl>
          </a:graphicData>
        </a:graphic>
      </p:graphicFrame>
      <p:sp>
        <p:nvSpPr>
          <p:cNvPr id="8" name="Google Shape;453;p34">
            <a:extLst>
              <a:ext uri="{FF2B5EF4-FFF2-40B4-BE49-F238E27FC236}">
                <a16:creationId xmlns:a16="http://schemas.microsoft.com/office/drawing/2014/main" id="{549A1005-5958-4D82-6DEA-1950197FC9C4}"/>
              </a:ext>
            </a:extLst>
          </p:cNvPr>
          <p:cNvSpPr txBox="1"/>
          <p:nvPr/>
        </p:nvSpPr>
        <p:spPr>
          <a:xfrm>
            <a:off x="8001251" y="1923566"/>
            <a:ext cx="514350" cy="46162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b="1">
                <a:solidFill>
                  <a:srgbClr val="00953A"/>
                </a:solidFill>
                <a:cs typeface="Arial"/>
                <a:sym typeface="Arial"/>
              </a:rPr>
              <a:t>D</a:t>
            </a:r>
            <a:endParaRPr sz="2400">
              <a:solidFill>
                <a:srgbClr val="00953A"/>
              </a:solidFill>
            </a:endParaRPr>
          </a:p>
        </p:txBody>
      </p:sp>
      <p:sp>
        <p:nvSpPr>
          <p:cNvPr id="9" name="Google Shape;454;p34">
            <a:extLst>
              <a:ext uri="{FF2B5EF4-FFF2-40B4-BE49-F238E27FC236}">
                <a16:creationId xmlns:a16="http://schemas.microsoft.com/office/drawing/2014/main" id="{96DB78F6-69F3-496E-A45A-315E9BB36653}"/>
              </a:ext>
            </a:extLst>
          </p:cNvPr>
          <p:cNvSpPr txBox="1"/>
          <p:nvPr/>
        </p:nvSpPr>
        <p:spPr>
          <a:xfrm>
            <a:off x="7998055" y="3279352"/>
            <a:ext cx="514350" cy="46162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b="1">
                <a:solidFill>
                  <a:srgbClr val="00953A"/>
                </a:solidFill>
                <a:cs typeface="Arial"/>
                <a:sym typeface="Arial"/>
              </a:rPr>
              <a:t>I</a:t>
            </a:r>
            <a:endParaRPr sz="2400" b="1">
              <a:solidFill>
                <a:srgbClr val="00953A"/>
              </a:solidFill>
            </a:endParaRPr>
          </a:p>
        </p:txBody>
      </p:sp>
      <p:sp>
        <p:nvSpPr>
          <p:cNvPr id="11" name="Google Shape;456;p34">
            <a:extLst>
              <a:ext uri="{FF2B5EF4-FFF2-40B4-BE49-F238E27FC236}">
                <a16:creationId xmlns:a16="http://schemas.microsoft.com/office/drawing/2014/main" id="{E186A579-3FA7-4787-DAF7-3FB7DB9890DE}"/>
              </a:ext>
            </a:extLst>
          </p:cNvPr>
          <p:cNvSpPr txBox="1"/>
          <p:nvPr/>
        </p:nvSpPr>
        <p:spPr>
          <a:xfrm>
            <a:off x="8001251" y="3739240"/>
            <a:ext cx="514350" cy="46162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b="1">
                <a:solidFill>
                  <a:srgbClr val="00953A"/>
                </a:solidFill>
                <a:cs typeface="Arial"/>
                <a:sym typeface="Arial"/>
              </a:rPr>
              <a:t>I</a:t>
            </a:r>
            <a:endParaRPr sz="2400">
              <a:solidFill>
                <a:srgbClr val="00953A"/>
              </a:solidFill>
            </a:endParaRPr>
          </a:p>
        </p:txBody>
      </p:sp>
      <p:sp>
        <p:nvSpPr>
          <p:cNvPr id="12" name="Google Shape;457;p34">
            <a:extLst>
              <a:ext uri="{FF2B5EF4-FFF2-40B4-BE49-F238E27FC236}">
                <a16:creationId xmlns:a16="http://schemas.microsoft.com/office/drawing/2014/main" id="{BCA7B55D-541D-5D84-BB03-7198B7BA6D67}"/>
              </a:ext>
            </a:extLst>
          </p:cNvPr>
          <p:cNvSpPr txBox="1"/>
          <p:nvPr/>
        </p:nvSpPr>
        <p:spPr>
          <a:xfrm>
            <a:off x="7994479" y="4317745"/>
            <a:ext cx="514350" cy="46162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b="1">
                <a:solidFill>
                  <a:srgbClr val="00953A"/>
                </a:solidFill>
              </a:rPr>
              <a:t>C</a:t>
            </a:r>
            <a:endParaRPr sz="2400" b="1">
              <a:solidFill>
                <a:srgbClr val="00953A"/>
              </a:solidFill>
            </a:endParaRPr>
          </a:p>
        </p:txBody>
      </p:sp>
      <p:sp>
        <p:nvSpPr>
          <p:cNvPr id="13" name="Google Shape;458;p34">
            <a:extLst>
              <a:ext uri="{FF2B5EF4-FFF2-40B4-BE49-F238E27FC236}">
                <a16:creationId xmlns:a16="http://schemas.microsoft.com/office/drawing/2014/main" id="{C1CDDDE1-2056-B8B4-5D93-29F7548A4EFC}"/>
              </a:ext>
            </a:extLst>
          </p:cNvPr>
          <p:cNvSpPr txBox="1"/>
          <p:nvPr/>
        </p:nvSpPr>
        <p:spPr>
          <a:xfrm>
            <a:off x="7998055" y="4952464"/>
            <a:ext cx="514350" cy="46162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b="1">
                <a:solidFill>
                  <a:srgbClr val="00953A"/>
                </a:solidFill>
              </a:rPr>
              <a:t>E</a:t>
            </a:r>
            <a:endParaRPr sz="2400" b="1">
              <a:solidFill>
                <a:srgbClr val="00953A"/>
              </a:solidFill>
            </a:endParaRPr>
          </a:p>
        </p:txBody>
      </p:sp>
      <p:sp>
        <p:nvSpPr>
          <p:cNvPr id="20" name="Google Shape;465;p34">
            <a:extLst>
              <a:ext uri="{FF2B5EF4-FFF2-40B4-BE49-F238E27FC236}">
                <a16:creationId xmlns:a16="http://schemas.microsoft.com/office/drawing/2014/main" id="{21572DC9-034A-DB9A-8C99-FB80E8FAFC20}"/>
              </a:ext>
            </a:extLst>
          </p:cNvPr>
          <p:cNvSpPr txBox="1"/>
          <p:nvPr/>
        </p:nvSpPr>
        <p:spPr>
          <a:xfrm>
            <a:off x="8666895" y="4336460"/>
            <a:ext cx="2737886"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dirty="0">
                <a:solidFill>
                  <a:srgbClr val="00953A"/>
                </a:solidFill>
                <a:ea typeface="Arial"/>
                <a:cs typeface="Arial"/>
                <a:sym typeface="Arial"/>
              </a:rPr>
              <a:t>29/AGO/2024</a:t>
            </a:r>
            <a:endParaRPr sz="2400" dirty="0">
              <a:solidFill>
                <a:srgbClr val="00953A"/>
              </a:solidFill>
            </a:endParaRPr>
          </a:p>
        </p:txBody>
      </p:sp>
      <p:sp>
        <p:nvSpPr>
          <p:cNvPr id="45" name="Google Shape;453;p34">
            <a:extLst>
              <a:ext uri="{FF2B5EF4-FFF2-40B4-BE49-F238E27FC236}">
                <a16:creationId xmlns:a16="http://schemas.microsoft.com/office/drawing/2014/main" id="{5A5F2B34-DF93-E3E5-A69C-8CF8D6C49EF0}"/>
              </a:ext>
            </a:extLst>
          </p:cNvPr>
          <p:cNvSpPr txBox="1"/>
          <p:nvPr/>
        </p:nvSpPr>
        <p:spPr>
          <a:xfrm>
            <a:off x="7994479" y="2376457"/>
            <a:ext cx="514350" cy="46162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b="1">
                <a:solidFill>
                  <a:srgbClr val="00953A"/>
                </a:solidFill>
              </a:rPr>
              <a:t>I</a:t>
            </a:r>
            <a:endParaRPr sz="2400" b="1">
              <a:solidFill>
                <a:srgbClr val="00953A"/>
              </a:solidFill>
            </a:endParaRPr>
          </a:p>
        </p:txBody>
      </p:sp>
      <p:sp>
        <p:nvSpPr>
          <p:cNvPr id="46" name="Google Shape;456;p34">
            <a:extLst>
              <a:ext uri="{FF2B5EF4-FFF2-40B4-BE49-F238E27FC236}">
                <a16:creationId xmlns:a16="http://schemas.microsoft.com/office/drawing/2014/main" id="{6D561D2B-4B16-16AA-B328-7D2C2FE02BE3}"/>
              </a:ext>
            </a:extLst>
          </p:cNvPr>
          <p:cNvSpPr txBox="1"/>
          <p:nvPr/>
        </p:nvSpPr>
        <p:spPr>
          <a:xfrm>
            <a:off x="7994479" y="2829758"/>
            <a:ext cx="514350" cy="46162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b="1">
                <a:solidFill>
                  <a:srgbClr val="00953A"/>
                </a:solidFill>
                <a:cs typeface="Arial"/>
                <a:sym typeface="Arial"/>
              </a:rPr>
              <a:t>I</a:t>
            </a:r>
            <a:endParaRPr sz="2400">
              <a:solidFill>
                <a:srgbClr val="00953A"/>
              </a:solidFill>
            </a:endParaRPr>
          </a:p>
        </p:txBody>
      </p:sp>
      <p:sp>
        <p:nvSpPr>
          <p:cNvPr id="47" name="Google Shape;460;p34">
            <a:extLst>
              <a:ext uri="{FF2B5EF4-FFF2-40B4-BE49-F238E27FC236}">
                <a16:creationId xmlns:a16="http://schemas.microsoft.com/office/drawing/2014/main" id="{9783A08F-066C-9077-49EF-820C3A61B21A}"/>
              </a:ext>
            </a:extLst>
          </p:cNvPr>
          <p:cNvSpPr txBox="1"/>
          <p:nvPr/>
        </p:nvSpPr>
        <p:spPr>
          <a:xfrm>
            <a:off x="8666896" y="1900183"/>
            <a:ext cx="2640548"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a:solidFill>
                  <a:srgbClr val="00953A"/>
                </a:solidFill>
              </a:rPr>
              <a:t>M</a:t>
            </a:r>
            <a:endParaRPr sz="2400" b="1">
              <a:solidFill>
                <a:srgbClr val="00953A"/>
              </a:solidFill>
            </a:endParaRPr>
          </a:p>
        </p:txBody>
      </p:sp>
      <p:sp>
        <p:nvSpPr>
          <p:cNvPr id="48" name="Google Shape;461;p34">
            <a:extLst>
              <a:ext uri="{FF2B5EF4-FFF2-40B4-BE49-F238E27FC236}">
                <a16:creationId xmlns:a16="http://schemas.microsoft.com/office/drawing/2014/main" id="{66415E3C-388B-7270-F69A-DCA4B09B321C}"/>
              </a:ext>
            </a:extLst>
          </p:cNvPr>
          <p:cNvSpPr txBox="1"/>
          <p:nvPr/>
        </p:nvSpPr>
        <p:spPr>
          <a:xfrm>
            <a:off x="8666895" y="2381765"/>
            <a:ext cx="2180912"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a:solidFill>
                  <a:srgbClr val="00953A"/>
                </a:solidFill>
                <a:latin typeface="Arial"/>
                <a:ea typeface="Arial"/>
                <a:cs typeface="Arial"/>
                <a:sym typeface="Arial"/>
              </a:rPr>
              <a:t>Aldeia V</a:t>
            </a:r>
            <a:endParaRPr sz="2400" b="1">
              <a:solidFill>
                <a:srgbClr val="00953A"/>
              </a:solidFill>
            </a:endParaRPr>
          </a:p>
        </p:txBody>
      </p:sp>
      <p:sp>
        <p:nvSpPr>
          <p:cNvPr id="49" name="Google Shape;462;p34">
            <a:extLst>
              <a:ext uri="{FF2B5EF4-FFF2-40B4-BE49-F238E27FC236}">
                <a16:creationId xmlns:a16="http://schemas.microsoft.com/office/drawing/2014/main" id="{05EE8844-F647-3CD8-486B-E94AA9910A30}"/>
              </a:ext>
            </a:extLst>
          </p:cNvPr>
          <p:cNvSpPr txBox="1"/>
          <p:nvPr/>
        </p:nvSpPr>
        <p:spPr>
          <a:xfrm>
            <a:off x="8666895" y="2822544"/>
            <a:ext cx="2640548"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a:solidFill>
                  <a:srgbClr val="00953A"/>
                </a:solidFill>
                <a:latin typeface="Arial"/>
                <a:ea typeface="Arial"/>
                <a:cs typeface="Arial"/>
                <a:sym typeface="Arial"/>
              </a:rPr>
              <a:t>P Cidade</a:t>
            </a:r>
            <a:endParaRPr sz="2400" b="1">
              <a:solidFill>
                <a:srgbClr val="00953A"/>
              </a:solidFill>
            </a:endParaRPr>
          </a:p>
        </p:txBody>
      </p:sp>
      <p:sp>
        <p:nvSpPr>
          <p:cNvPr id="50" name="Google Shape;463;p34">
            <a:extLst>
              <a:ext uri="{FF2B5EF4-FFF2-40B4-BE49-F238E27FC236}">
                <a16:creationId xmlns:a16="http://schemas.microsoft.com/office/drawing/2014/main" id="{BC7DE744-18B9-DFCD-886C-D8AA0725743E}"/>
              </a:ext>
            </a:extLst>
          </p:cNvPr>
          <p:cNvSpPr txBox="1"/>
          <p:nvPr/>
        </p:nvSpPr>
        <p:spPr>
          <a:xfrm>
            <a:off x="8666895" y="3275065"/>
            <a:ext cx="2180912"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a:solidFill>
                  <a:srgbClr val="00953A"/>
                </a:solidFill>
                <a:latin typeface="Arial"/>
                <a:ea typeface="Arial"/>
                <a:cs typeface="Arial"/>
                <a:sym typeface="Arial"/>
              </a:rPr>
              <a:t>Distrito D</a:t>
            </a:r>
            <a:endParaRPr sz="2400" b="1">
              <a:solidFill>
                <a:srgbClr val="00953A"/>
              </a:solidFill>
            </a:endParaRPr>
          </a:p>
        </p:txBody>
      </p:sp>
      <p:sp>
        <p:nvSpPr>
          <p:cNvPr id="51" name="Google Shape;464;p34">
            <a:extLst>
              <a:ext uri="{FF2B5EF4-FFF2-40B4-BE49-F238E27FC236}">
                <a16:creationId xmlns:a16="http://schemas.microsoft.com/office/drawing/2014/main" id="{F3D918A0-0FA3-DA52-851E-F5FF9A6714FA}"/>
              </a:ext>
            </a:extLst>
          </p:cNvPr>
          <p:cNvSpPr txBox="1"/>
          <p:nvPr/>
        </p:nvSpPr>
        <p:spPr>
          <a:xfrm>
            <a:off x="8666895" y="4950516"/>
            <a:ext cx="2640548"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a:solidFill>
                  <a:srgbClr val="00953A"/>
                </a:solidFill>
                <a:latin typeface="Arial"/>
                <a:ea typeface="Arial"/>
                <a:cs typeface="Arial"/>
                <a:sym typeface="Arial"/>
              </a:rPr>
              <a:t>(em branco)</a:t>
            </a:r>
            <a:endParaRPr sz="2400" b="1">
              <a:solidFill>
                <a:srgbClr val="00953A"/>
              </a:solidFill>
            </a:endParaRPr>
          </a:p>
        </p:txBody>
      </p:sp>
      <p:sp>
        <p:nvSpPr>
          <p:cNvPr id="2" name="Google Shape;464;p34">
            <a:extLst>
              <a:ext uri="{FF2B5EF4-FFF2-40B4-BE49-F238E27FC236}">
                <a16:creationId xmlns:a16="http://schemas.microsoft.com/office/drawing/2014/main" id="{0B67CBB9-9B61-DBEB-FCC3-BE94DCCF75E2}"/>
              </a:ext>
            </a:extLst>
          </p:cNvPr>
          <p:cNvSpPr txBox="1"/>
          <p:nvPr/>
        </p:nvSpPr>
        <p:spPr>
          <a:xfrm>
            <a:off x="8666895" y="3739240"/>
            <a:ext cx="2180912"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a:solidFill>
                  <a:srgbClr val="00953A"/>
                </a:solidFill>
                <a:latin typeface="Arial"/>
                <a:ea typeface="Arial"/>
                <a:cs typeface="Arial"/>
                <a:sym typeface="Arial"/>
              </a:rPr>
              <a:t>(em branco)</a:t>
            </a:r>
            <a:endParaRPr sz="2400" b="1">
              <a:solidFill>
                <a:srgbClr val="00953A"/>
              </a:solidFill>
            </a:endParaRPr>
          </a:p>
        </p:txBody>
      </p:sp>
      <p:graphicFrame>
        <p:nvGraphicFramePr>
          <p:cNvPr id="4" name="Google Shape;468;p34">
            <a:extLst>
              <a:ext uri="{FF2B5EF4-FFF2-40B4-BE49-F238E27FC236}">
                <a16:creationId xmlns:a16="http://schemas.microsoft.com/office/drawing/2014/main" id="{5A8F6CED-80FD-B845-CADE-01262BC303DA}"/>
              </a:ext>
            </a:extLst>
          </p:cNvPr>
          <p:cNvGraphicFramePr/>
          <p:nvPr>
            <p:extLst>
              <p:ext uri="{D42A27DB-BD31-4B8C-83A1-F6EECF244321}">
                <p14:modId xmlns:p14="http://schemas.microsoft.com/office/powerpoint/2010/main" val="3457088238"/>
              </p:ext>
            </p:extLst>
          </p:nvPr>
        </p:nvGraphicFramePr>
        <p:xfrm>
          <a:off x="838200" y="5617048"/>
          <a:ext cx="11066122" cy="548640"/>
        </p:xfrm>
        <a:graphic>
          <a:graphicData uri="http://schemas.openxmlformats.org/drawingml/2006/table">
            <a:tbl>
              <a:tblPr firstRow="1" bandRow="1">
                <a:noFill/>
              </a:tblPr>
              <a:tblGrid>
                <a:gridCol w="4088150">
                  <a:extLst>
                    <a:ext uri="{9D8B030D-6E8A-4147-A177-3AD203B41FA5}">
                      <a16:colId xmlns:a16="http://schemas.microsoft.com/office/drawing/2014/main" val="20000"/>
                    </a:ext>
                  </a:extLst>
                </a:gridCol>
                <a:gridCol w="3809228">
                  <a:extLst>
                    <a:ext uri="{9D8B030D-6E8A-4147-A177-3AD203B41FA5}">
                      <a16:colId xmlns:a16="http://schemas.microsoft.com/office/drawing/2014/main" val="20001"/>
                    </a:ext>
                  </a:extLst>
                </a:gridCol>
                <a:gridCol w="3168744">
                  <a:extLst>
                    <a:ext uri="{9D8B030D-6E8A-4147-A177-3AD203B41FA5}">
                      <a16:colId xmlns:a16="http://schemas.microsoft.com/office/drawing/2014/main" val="20002"/>
                    </a:ext>
                  </a:extLst>
                </a:gridCol>
              </a:tblGrid>
              <a:tr h="0">
                <a:tc>
                  <a:txBody>
                    <a:bodyPr/>
                    <a:lstStyle/>
                    <a:p>
                      <a:pPr marL="0" marR="0" lvl="0" indent="0" algn="l" rtl="0">
                        <a:spcBef>
                          <a:spcPts val="0"/>
                        </a:spcBef>
                        <a:spcAft>
                          <a:spcPts val="0"/>
                        </a:spcAft>
                        <a:buNone/>
                      </a:pPr>
                      <a:r>
                        <a:rPr lang="en-US" sz="1800" b="0">
                          <a:solidFill>
                            <a:schemeClr val="tx1"/>
                          </a:solidFill>
                          <a:latin typeface="+mn-lt"/>
                        </a:rPr>
                        <a:t>I = Dados de identificação</a:t>
                      </a:r>
                      <a:endParaRPr sz="1800" b="0">
                        <a:solidFill>
                          <a:schemeClr val="tx1"/>
                        </a:solidFill>
                        <a:latin typeface="+mn-lt"/>
                      </a:endParaRPr>
                    </a:p>
                  </a:txBody>
                  <a:tcPr marL="91450" marR="9145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US" sz="1800" b="0" dirty="0">
                          <a:solidFill>
                            <a:schemeClr val="tx1"/>
                          </a:solidFill>
                          <a:latin typeface="+mn-lt"/>
                        </a:rPr>
                        <a:t>           D = </a:t>
                      </a:r>
                      <a:r>
                        <a:rPr lang="en-US" sz="1800" b="0" dirty="0" err="1">
                          <a:solidFill>
                            <a:schemeClr val="tx1"/>
                          </a:solidFill>
                          <a:latin typeface="+mn-lt"/>
                        </a:rPr>
                        <a:t>Informação</a:t>
                      </a:r>
                      <a:r>
                        <a:rPr lang="en-US" sz="1800" b="0" dirty="0">
                          <a:solidFill>
                            <a:schemeClr val="tx1"/>
                          </a:solidFill>
                          <a:latin typeface="+mn-lt"/>
                        </a:rPr>
                        <a:t> </a:t>
                      </a:r>
                      <a:r>
                        <a:rPr lang="en-US" sz="1800" b="0" dirty="0" err="1">
                          <a:solidFill>
                            <a:schemeClr val="tx1"/>
                          </a:solidFill>
                          <a:latin typeface="+mn-lt"/>
                        </a:rPr>
                        <a:t>demográfica</a:t>
                      </a:r>
                      <a:endParaRPr sz="1800" b="0" dirty="0">
                        <a:solidFill>
                          <a:schemeClr val="tx1"/>
                        </a:solidFill>
                        <a:latin typeface="+mn-lt"/>
                      </a:endParaRPr>
                    </a:p>
                  </a:txBody>
                  <a:tcPr marL="91450" marR="9145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accent5"/>
                        </a:buClr>
                        <a:buSzPts val="1600"/>
                        <a:buFont typeface="Times New Roman"/>
                        <a:buNone/>
                      </a:pPr>
                      <a:r>
                        <a:rPr lang="en-US" sz="1800" b="0" i="0" u="none" strike="noStrike" cap="none" dirty="0">
                          <a:solidFill>
                            <a:schemeClr val="tx1"/>
                          </a:solidFill>
                          <a:latin typeface="+mn-lt"/>
                          <a:ea typeface="Times New Roman"/>
                          <a:cs typeface="Times New Roman"/>
                          <a:sym typeface="Times New Roman"/>
                        </a:rPr>
                        <a:t>         C = </a:t>
                      </a:r>
                      <a:r>
                        <a:rPr lang="en-US" sz="1800" b="0" dirty="0" err="1">
                          <a:solidFill>
                            <a:schemeClr val="tx1"/>
                          </a:solidFill>
                          <a:latin typeface="+mn-lt"/>
                        </a:rPr>
                        <a:t>Informação</a:t>
                      </a:r>
                      <a:r>
                        <a:rPr lang="en-US" sz="1800" b="0" dirty="0">
                          <a:solidFill>
                            <a:schemeClr val="tx1"/>
                          </a:solidFill>
                          <a:latin typeface="+mn-lt"/>
                        </a:rPr>
                        <a:t> </a:t>
                      </a:r>
                      <a:r>
                        <a:rPr lang="en-US" sz="1800" b="0" i="0" u="none" strike="noStrike" cap="none" dirty="0" err="1">
                          <a:solidFill>
                            <a:schemeClr val="tx1"/>
                          </a:solidFill>
                          <a:latin typeface="+mn-lt"/>
                          <a:ea typeface="Times New Roman"/>
                          <a:cs typeface="Times New Roman"/>
                          <a:sym typeface="Times New Roman"/>
                        </a:rPr>
                        <a:t>clínica</a:t>
                      </a:r>
                      <a:endParaRPr sz="1800" b="0" i="0" u="none" strike="noStrike" cap="none" dirty="0">
                        <a:solidFill>
                          <a:schemeClr val="tx1"/>
                        </a:solidFill>
                        <a:latin typeface="+mn-lt"/>
                        <a:ea typeface="Times New Roman"/>
                        <a:cs typeface="Times New Roman"/>
                        <a:sym typeface="Times New Roman"/>
                      </a:endParaRPr>
                    </a:p>
                  </a:txBody>
                  <a:tcPr marL="91450" marR="9145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0">
                <a:tc>
                  <a:txBody>
                    <a:bodyPr/>
                    <a:lstStyle/>
                    <a:p>
                      <a:pPr marL="0" marR="0" lvl="0" indent="0" algn="l" rtl="0">
                        <a:lnSpc>
                          <a:spcPct val="100000"/>
                        </a:lnSpc>
                        <a:spcBef>
                          <a:spcPts val="0"/>
                        </a:spcBef>
                        <a:spcAft>
                          <a:spcPts val="0"/>
                        </a:spcAft>
                        <a:buClr>
                          <a:schemeClr val="accent5"/>
                        </a:buClr>
                        <a:buSzPts val="1600"/>
                        <a:buFont typeface="Times New Roman"/>
                        <a:buNone/>
                      </a:pPr>
                      <a:r>
                        <a:rPr lang="en-US" sz="1800" b="0" i="0" u="none" strike="noStrike" cap="none" dirty="0">
                          <a:solidFill>
                            <a:schemeClr val="tx1"/>
                          </a:solidFill>
                          <a:latin typeface="+mn-lt"/>
                          <a:ea typeface="Times New Roman"/>
                          <a:cs typeface="Times New Roman"/>
                          <a:sym typeface="Times New Roman"/>
                        </a:rPr>
                        <a:t>E = </a:t>
                      </a:r>
                      <a:r>
                        <a:rPr lang="en-US" sz="1800" b="0" dirty="0" err="1">
                          <a:solidFill>
                            <a:schemeClr val="tx1"/>
                          </a:solidFill>
                          <a:latin typeface="+mn-lt"/>
                        </a:rPr>
                        <a:t>Informações</a:t>
                      </a:r>
                      <a:r>
                        <a:rPr lang="en-US" sz="1800" b="0" dirty="0">
                          <a:solidFill>
                            <a:schemeClr val="tx1"/>
                          </a:solidFill>
                          <a:latin typeface="+mn-lt"/>
                        </a:rPr>
                        <a:t> </a:t>
                      </a:r>
                      <a:r>
                        <a:rPr lang="en-US" sz="1800" b="0" dirty="0" err="1">
                          <a:solidFill>
                            <a:schemeClr val="tx1"/>
                          </a:solidFill>
                          <a:latin typeface="+mn-lt"/>
                        </a:rPr>
                        <a:t>sobre</a:t>
                      </a:r>
                      <a:r>
                        <a:rPr lang="en-US" sz="1800" b="0" dirty="0">
                          <a:solidFill>
                            <a:schemeClr val="tx1"/>
                          </a:solidFill>
                          <a:latin typeface="+mn-lt"/>
                        </a:rPr>
                        <a:t> </a:t>
                      </a:r>
                      <a:r>
                        <a:rPr lang="en-US" sz="1800" b="0" i="0" u="none" strike="noStrike" cap="none" dirty="0">
                          <a:solidFill>
                            <a:schemeClr val="tx1"/>
                          </a:solidFill>
                          <a:latin typeface="+mn-lt"/>
                          <a:ea typeface="Times New Roman"/>
                          <a:cs typeface="Times New Roman"/>
                          <a:sym typeface="Times New Roman"/>
                        </a:rPr>
                        <a:t>a </a:t>
                      </a:r>
                      <a:r>
                        <a:rPr lang="en-US" sz="1800" b="0" i="0" u="none" strike="noStrike" cap="none" dirty="0" err="1">
                          <a:solidFill>
                            <a:schemeClr val="tx1"/>
                          </a:solidFill>
                          <a:latin typeface="+mn-lt"/>
                          <a:ea typeface="Times New Roman"/>
                          <a:cs typeface="Times New Roman"/>
                          <a:sym typeface="Times New Roman"/>
                        </a:rPr>
                        <a:t>exposição</a:t>
                      </a:r>
                      <a:endParaRPr sz="1800" b="0" i="0" u="none" strike="noStrike" cap="none" dirty="0">
                        <a:solidFill>
                          <a:schemeClr val="tx1"/>
                        </a:solidFill>
                        <a:latin typeface="+mn-lt"/>
                        <a:ea typeface="Times New Roman"/>
                        <a:cs typeface="Times New Roman"/>
                        <a:sym typeface="Times New Roman"/>
                      </a:endParaRPr>
                    </a:p>
                  </a:txBody>
                  <a:tcPr marL="91450" marR="9145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accent5"/>
                        </a:buClr>
                        <a:buSzPts val="1600"/>
                        <a:buFont typeface="Times New Roman"/>
                        <a:buNone/>
                      </a:pPr>
                      <a:r>
                        <a:rPr lang="en-US" sz="1800" b="0" i="0" u="none" strike="noStrike" cap="none" dirty="0">
                          <a:solidFill>
                            <a:schemeClr val="tx1"/>
                          </a:solidFill>
                          <a:latin typeface="+mn-lt"/>
                          <a:ea typeface="Times New Roman"/>
                          <a:cs typeface="Times New Roman"/>
                          <a:sym typeface="Times New Roman"/>
                        </a:rPr>
                        <a:t>           R = Fonte do </a:t>
                      </a:r>
                      <a:r>
                        <a:rPr lang="en-US" sz="1800" b="0" i="0" u="none" strike="noStrike" cap="none" dirty="0" err="1">
                          <a:solidFill>
                            <a:schemeClr val="tx1"/>
                          </a:solidFill>
                          <a:latin typeface="+mn-lt"/>
                          <a:ea typeface="Times New Roman"/>
                          <a:cs typeface="Times New Roman"/>
                          <a:sym typeface="Times New Roman"/>
                        </a:rPr>
                        <a:t>relatório</a:t>
                      </a:r>
                      <a:endParaRPr sz="1800" b="0" dirty="0">
                        <a:solidFill>
                          <a:schemeClr val="tx1"/>
                        </a:solidFill>
                        <a:latin typeface="+mn-lt"/>
                      </a:endParaRPr>
                    </a:p>
                  </a:txBody>
                  <a:tcPr marL="91450" marR="9145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endParaRPr sz="1800" b="0" dirty="0">
                        <a:solidFill>
                          <a:schemeClr val="tx1"/>
                        </a:solidFill>
                        <a:latin typeface="+mn-lt"/>
                      </a:endParaRPr>
                    </a:p>
                  </a:txBody>
                  <a:tcPr marL="91450" marR="9145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740950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0"/>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p:bldP spid="12" grpId="0"/>
      <p:bldP spid="13" grpId="0"/>
      <p:bldP spid="20" grpId="0"/>
      <p:bldP spid="45" grpId="0"/>
      <p:bldP spid="46" grpId="0"/>
      <p:bldP spid="47" grpId="0"/>
      <p:bldP spid="48" grpId="0"/>
      <p:bldP spid="49" grpId="0"/>
      <p:bldP spid="50" grpId="0"/>
      <p:bldP spid="51" grpId="0"/>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50280E8-4ADC-2BA7-BB45-6F5092278304}"/>
              </a:ext>
            </a:extLst>
          </p:cNvPr>
          <p:cNvSpPr>
            <a:spLocks noGrp="1"/>
          </p:cNvSpPr>
          <p:nvPr>
            <p:ph type="title"/>
          </p:nvPr>
        </p:nvSpPr>
        <p:spPr/>
        <p:txBody>
          <a:bodyPr/>
          <a:lstStyle/>
          <a:p>
            <a:r>
              <a:rPr lang="en-US" dirty="0" err="1"/>
              <a:t>Pergunta</a:t>
            </a:r>
            <a:r>
              <a:rPr lang="en-US" dirty="0"/>
              <a:t> 2 </a:t>
            </a:r>
            <a:r>
              <a:rPr lang="en-US" dirty="0" err="1"/>
              <a:t>resposta</a:t>
            </a:r>
            <a:r>
              <a:rPr lang="en-US" dirty="0"/>
              <a:t> (16-21)</a:t>
            </a:r>
          </a:p>
        </p:txBody>
      </p:sp>
      <p:graphicFrame>
        <p:nvGraphicFramePr>
          <p:cNvPr id="23" name="Google Shape;468;p34">
            <a:extLst>
              <a:ext uri="{FF2B5EF4-FFF2-40B4-BE49-F238E27FC236}">
                <a16:creationId xmlns:a16="http://schemas.microsoft.com/office/drawing/2014/main" id="{05D05B44-C45F-1027-13E0-DAC58C22C5B5}"/>
              </a:ext>
            </a:extLst>
          </p:cNvPr>
          <p:cNvGraphicFramePr/>
          <p:nvPr>
            <p:extLst>
              <p:ext uri="{D42A27DB-BD31-4B8C-83A1-F6EECF244321}">
                <p14:modId xmlns:p14="http://schemas.microsoft.com/office/powerpoint/2010/main" val="66590937"/>
              </p:ext>
            </p:extLst>
          </p:nvPr>
        </p:nvGraphicFramePr>
        <p:xfrm>
          <a:off x="838200" y="6233979"/>
          <a:ext cx="10171694" cy="439973"/>
        </p:xfrm>
        <a:graphic>
          <a:graphicData uri="http://schemas.openxmlformats.org/drawingml/2006/table">
            <a:tbl>
              <a:tblPr firstRow="1" bandRow="1">
                <a:noFill/>
              </a:tblPr>
              <a:tblGrid>
                <a:gridCol w="3390554">
                  <a:extLst>
                    <a:ext uri="{9D8B030D-6E8A-4147-A177-3AD203B41FA5}">
                      <a16:colId xmlns:a16="http://schemas.microsoft.com/office/drawing/2014/main" val="20000"/>
                    </a:ext>
                  </a:extLst>
                </a:gridCol>
                <a:gridCol w="3735334">
                  <a:extLst>
                    <a:ext uri="{9D8B030D-6E8A-4147-A177-3AD203B41FA5}">
                      <a16:colId xmlns:a16="http://schemas.microsoft.com/office/drawing/2014/main" val="20001"/>
                    </a:ext>
                  </a:extLst>
                </a:gridCol>
                <a:gridCol w="3045806">
                  <a:extLst>
                    <a:ext uri="{9D8B030D-6E8A-4147-A177-3AD203B41FA5}">
                      <a16:colId xmlns:a16="http://schemas.microsoft.com/office/drawing/2014/main" val="20002"/>
                    </a:ext>
                  </a:extLst>
                </a:gridCol>
              </a:tblGrid>
              <a:tr h="193844">
                <a:tc>
                  <a:txBody>
                    <a:bodyPr/>
                    <a:lstStyle/>
                    <a:p>
                      <a:pPr marL="0" marR="0" lvl="0" indent="0" algn="l" rtl="0">
                        <a:spcBef>
                          <a:spcPts val="0"/>
                        </a:spcBef>
                        <a:spcAft>
                          <a:spcPts val="0"/>
                        </a:spcAft>
                        <a:buNone/>
                      </a:pPr>
                      <a:r>
                        <a:rPr lang="en-US" sz="1400" b="0" dirty="0">
                          <a:solidFill>
                            <a:schemeClr val="tx1"/>
                          </a:solidFill>
                          <a:latin typeface="+mn-lt"/>
                        </a:rPr>
                        <a:t>I = Dados de </a:t>
                      </a:r>
                      <a:r>
                        <a:rPr lang="en-US" sz="1400" b="0" dirty="0" err="1">
                          <a:solidFill>
                            <a:schemeClr val="tx1"/>
                          </a:solidFill>
                          <a:latin typeface="+mn-lt"/>
                        </a:rPr>
                        <a:t>identificação</a:t>
                      </a:r>
                      <a:endParaRPr sz="1400" b="0" dirty="0">
                        <a:solidFill>
                          <a:schemeClr val="tx1"/>
                        </a:solidFill>
                        <a:latin typeface="+mn-lt"/>
                      </a:endParaRPr>
                    </a:p>
                  </a:txBody>
                  <a:tcPr marL="91450" marR="9145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US" sz="1400" b="0">
                          <a:solidFill>
                            <a:schemeClr val="tx1"/>
                          </a:solidFill>
                          <a:latin typeface="+mn-lt"/>
                        </a:rPr>
                        <a:t>D = Informação demográfica</a:t>
                      </a:r>
                      <a:endParaRPr sz="1400" b="0">
                        <a:solidFill>
                          <a:schemeClr val="tx1"/>
                        </a:solidFill>
                        <a:latin typeface="+mn-lt"/>
                      </a:endParaRPr>
                    </a:p>
                  </a:txBody>
                  <a:tcPr marL="91450" marR="9145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accent5"/>
                        </a:buClr>
                        <a:buSzPts val="1600"/>
                        <a:buFont typeface="Times New Roman"/>
                        <a:buNone/>
                      </a:pPr>
                      <a:r>
                        <a:rPr lang="en-US" sz="1400" b="0" i="0" u="none" strike="noStrike" cap="none">
                          <a:solidFill>
                            <a:schemeClr val="tx1"/>
                          </a:solidFill>
                          <a:latin typeface="+mn-lt"/>
                          <a:ea typeface="Times New Roman"/>
                          <a:cs typeface="Times New Roman"/>
                          <a:sym typeface="Times New Roman"/>
                        </a:rPr>
                        <a:t>C = </a:t>
                      </a:r>
                      <a:r>
                        <a:rPr lang="en-US" sz="1400" b="0">
                          <a:solidFill>
                            <a:schemeClr val="tx1"/>
                          </a:solidFill>
                          <a:latin typeface="+mn-lt"/>
                        </a:rPr>
                        <a:t>Informação </a:t>
                      </a:r>
                      <a:r>
                        <a:rPr lang="en-US" sz="1400" b="0" i="0" u="none" strike="noStrike" cap="none">
                          <a:solidFill>
                            <a:schemeClr val="tx1"/>
                          </a:solidFill>
                          <a:latin typeface="+mn-lt"/>
                          <a:ea typeface="Times New Roman"/>
                          <a:cs typeface="Times New Roman"/>
                          <a:sym typeface="Times New Roman"/>
                        </a:rPr>
                        <a:t>clínica</a:t>
                      </a:r>
                      <a:endParaRPr sz="1400" b="0" i="0" u="none" strike="noStrike" cap="none">
                        <a:solidFill>
                          <a:schemeClr val="tx1"/>
                        </a:solidFill>
                        <a:latin typeface="+mn-lt"/>
                        <a:ea typeface="Times New Roman"/>
                        <a:cs typeface="Times New Roman"/>
                        <a:sym typeface="Times New Roman"/>
                      </a:endParaRPr>
                    </a:p>
                  </a:txBody>
                  <a:tcPr marL="91450" marR="9145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226613">
                <a:tc>
                  <a:txBody>
                    <a:bodyPr/>
                    <a:lstStyle/>
                    <a:p>
                      <a:pPr marL="0" marR="0" lvl="0" indent="0" algn="l" rtl="0">
                        <a:lnSpc>
                          <a:spcPct val="100000"/>
                        </a:lnSpc>
                        <a:spcBef>
                          <a:spcPts val="0"/>
                        </a:spcBef>
                        <a:spcAft>
                          <a:spcPts val="0"/>
                        </a:spcAft>
                        <a:buClr>
                          <a:schemeClr val="accent5"/>
                        </a:buClr>
                        <a:buSzPts val="1600"/>
                        <a:buFont typeface="Times New Roman"/>
                        <a:buNone/>
                      </a:pPr>
                      <a:r>
                        <a:rPr lang="en-US" sz="1400" b="0" i="0" u="none" strike="noStrike" cap="none" dirty="0">
                          <a:solidFill>
                            <a:schemeClr val="tx1"/>
                          </a:solidFill>
                          <a:latin typeface="+mn-lt"/>
                          <a:ea typeface="Times New Roman"/>
                          <a:cs typeface="Times New Roman"/>
                          <a:sym typeface="Times New Roman"/>
                        </a:rPr>
                        <a:t>E = </a:t>
                      </a:r>
                      <a:r>
                        <a:rPr lang="en-US" sz="1400" b="0" dirty="0" err="1">
                          <a:solidFill>
                            <a:schemeClr val="tx1"/>
                          </a:solidFill>
                          <a:latin typeface="+mn-lt"/>
                        </a:rPr>
                        <a:t>Informações</a:t>
                      </a:r>
                      <a:r>
                        <a:rPr lang="en-US" sz="1400" b="0" dirty="0">
                          <a:solidFill>
                            <a:schemeClr val="tx1"/>
                          </a:solidFill>
                          <a:latin typeface="+mn-lt"/>
                        </a:rPr>
                        <a:t> </a:t>
                      </a:r>
                      <a:r>
                        <a:rPr lang="en-US" sz="1400" b="0" dirty="0" err="1">
                          <a:solidFill>
                            <a:schemeClr val="tx1"/>
                          </a:solidFill>
                          <a:latin typeface="+mn-lt"/>
                        </a:rPr>
                        <a:t>sobre</a:t>
                      </a:r>
                      <a:r>
                        <a:rPr lang="en-US" sz="1400" b="0" dirty="0">
                          <a:solidFill>
                            <a:schemeClr val="tx1"/>
                          </a:solidFill>
                          <a:latin typeface="+mn-lt"/>
                        </a:rPr>
                        <a:t> </a:t>
                      </a:r>
                      <a:r>
                        <a:rPr lang="en-US" sz="1400" b="0" i="0" u="none" strike="noStrike" cap="none" dirty="0">
                          <a:solidFill>
                            <a:schemeClr val="tx1"/>
                          </a:solidFill>
                          <a:latin typeface="+mn-lt"/>
                          <a:ea typeface="Times New Roman"/>
                          <a:cs typeface="Times New Roman"/>
                          <a:sym typeface="Times New Roman"/>
                        </a:rPr>
                        <a:t>a </a:t>
                      </a:r>
                      <a:r>
                        <a:rPr lang="en-US" sz="1400" b="0" i="0" u="none" strike="noStrike" cap="none" dirty="0" err="1">
                          <a:solidFill>
                            <a:schemeClr val="tx1"/>
                          </a:solidFill>
                          <a:latin typeface="+mn-lt"/>
                          <a:ea typeface="Times New Roman"/>
                          <a:cs typeface="Times New Roman"/>
                          <a:sym typeface="Times New Roman"/>
                        </a:rPr>
                        <a:t>exposição</a:t>
                      </a:r>
                      <a:endParaRPr sz="1400" b="0" i="0" u="none" strike="noStrike" cap="none" dirty="0">
                        <a:solidFill>
                          <a:schemeClr val="tx1"/>
                        </a:solidFill>
                        <a:latin typeface="+mn-lt"/>
                        <a:ea typeface="Times New Roman"/>
                        <a:cs typeface="Times New Roman"/>
                        <a:sym typeface="Times New Roman"/>
                      </a:endParaRPr>
                    </a:p>
                  </a:txBody>
                  <a:tcPr marL="91450" marR="9145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accent5"/>
                        </a:buClr>
                        <a:buSzPts val="1600"/>
                        <a:buFont typeface="Times New Roman"/>
                        <a:buNone/>
                      </a:pPr>
                      <a:r>
                        <a:rPr lang="en-US" sz="1400" b="0" i="0" u="none" strike="noStrike" cap="none">
                          <a:solidFill>
                            <a:schemeClr val="tx1"/>
                          </a:solidFill>
                          <a:latin typeface="+mn-lt"/>
                          <a:ea typeface="Times New Roman"/>
                          <a:cs typeface="Times New Roman"/>
                          <a:sym typeface="Times New Roman"/>
                        </a:rPr>
                        <a:t>R = Fonte do relatório</a:t>
                      </a:r>
                      <a:endParaRPr sz="1400" b="0">
                        <a:solidFill>
                          <a:schemeClr val="tx1"/>
                        </a:solidFill>
                        <a:latin typeface="+mn-lt"/>
                      </a:endParaRPr>
                    </a:p>
                  </a:txBody>
                  <a:tcPr marL="91450" marR="9145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endParaRPr sz="1400" b="0" dirty="0">
                        <a:solidFill>
                          <a:schemeClr val="tx1"/>
                        </a:solidFill>
                        <a:latin typeface="+mn-lt"/>
                      </a:endParaRPr>
                    </a:p>
                  </a:txBody>
                  <a:tcPr marL="91450" marR="9145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6" name="Google Shape;451;p34">
            <a:extLst>
              <a:ext uri="{FF2B5EF4-FFF2-40B4-BE49-F238E27FC236}">
                <a16:creationId xmlns:a16="http://schemas.microsoft.com/office/drawing/2014/main" id="{5A38AFD9-C42C-0498-A632-4B9309B670A7}"/>
              </a:ext>
            </a:extLst>
          </p:cNvPr>
          <p:cNvGraphicFramePr/>
          <p:nvPr>
            <p:extLst>
              <p:ext uri="{D42A27DB-BD31-4B8C-83A1-F6EECF244321}">
                <p14:modId xmlns:p14="http://schemas.microsoft.com/office/powerpoint/2010/main" val="2683593976"/>
              </p:ext>
            </p:extLst>
          </p:nvPr>
        </p:nvGraphicFramePr>
        <p:xfrm>
          <a:off x="798444" y="1335964"/>
          <a:ext cx="10607040" cy="4849799"/>
        </p:xfrm>
        <a:graphic>
          <a:graphicData uri="http://schemas.openxmlformats.org/drawingml/2006/table">
            <a:tbl>
              <a:tblPr firstRow="1" firstCol="1" bandRow="1">
                <a:noFill/>
              </a:tblPr>
              <a:tblGrid>
                <a:gridCol w="640080">
                  <a:extLst>
                    <a:ext uri="{9D8B030D-6E8A-4147-A177-3AD203B41FA5}">
                      <a16:colId xmlns:a16="http://schemas.microsoft.com/office/drawing/2014/main" val="20000"/>
                    </a:ext>
                  </a:extLst>
                </a:gridCol>
                <a:gridCol w="630936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2743200">
                  <a:extLst>
                    <a:ext uri="{9D8B030D-6E8A-4147-A177-3AD203B41FA5}">
                      <a16:colId xmlns:a16="http://schemas.microsoft.com/office/drawing/2014/main" val="20003"/>
                    </a:ext>
                  </a:extLst>
                </a:gridCol>
              </a:tblGrid>
              <a:tr h="392080">
                <a:tc gridSpan="2">
                  <a:txBody>
                    <a:bodyPr/>
                    <a:lstStyle/>
                    <a:p>
                      <a:pPr marL="0" marR="0" lvl="0" indent="0" algn="ctr" rtl="0">
                        <a:lnSpc>
                          <a:spcPct val="115000"/>
                        </a:lnSpc>
                        <a:spcBef>
                          <a:spcPts val="0"/>
                        </a:spcBef>
                        <a:spcAft>
                          <a:spcPts val="0"/>
                        </a:spcAft>
                        <a:buNone/>
                      </a:pPr>
                      <a:r>
                        <a:rPr lang="en-US" sz="2400" b="1">
                          <a:solidFill>
                            <a:schemeClr val="tx1"/>
                          </a:solidFill>
                          <a:latin typeface="Arial"/>
                          <a:ea typeface="Arial"/>
                          <a:cs typeface="Arial"/>
                          <a:sym typeface="Arial"/>
                        </a:rPr>
                        <a:t>Variáveis / Perguntas</a:t>
                      </a:r>
                      <a:endParaRPr sz="2400" b="1">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hMerge="1">
                  <a:txBody>
                    <a:bodyPr/>
                    <a:lstStyle/>
                    <a:p>
                      <a:endParaRPr lang="en-US"/>
                    </a:p>
                  </a:txBody>
                  <a:tcPr/>
                </a:tc>
                <a:tc>
                  <a:txBody>
                    <a:bodyPr/>
                    <a:lstStyle/>
                    <a:p>
                      <a:pPr marL="0" marR="0" lvl="0" indent="0" algn="ctr" rtl="0">
                        <a:lnSpc>
                          <a:spcPct val="115000"/>
                        </a:lnSpc>
                        <a:spcBef>
                          <a:spcPts val="0"/>
                        </a:spcBef>
                        <a:spcAft>
                          <a:spcPts val="0"/>
                        </a:spcAft>
                        <a:buNone/>
                      </a:pPr>
                      <a:r>
                        <a:rPr lang="en-US" sz="2400" b="1">
                          <a:solidFill>
                            <a:schemeClr val="tx1"/>
                          </a:solidFill>
                          <a:latin typeface="Arial"/>
                          <a:ea typeface="Arial"/>
                          <a:cs typeface="Arial"/>
                          <a:sym typeface="Arial"/>
                        </a:rPr>
                        <a:t>Tipo</a:t>
                      </a:r>
                      <a:endParaRPr sz="2400" b="1">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ctr" rtl="0">
                        <a:lnSpc>
                          <a:spcPct val="115000"/>
                        </a:lnSpc>
                        <a:spcBef>
                          <a:spcPts val="0"/>
                        </a:spcBef>
                        <a:spcAft>
                          <a:spcPts val="0"/>
                        </a:spcAft>
                        <a:buNone/>
                      </a:pPr>
                      <a:r>
                        <a:rPr lang="en-US" sz="2400" b="1" dirty="0" err="1">
                          <a:solidFill>
                            <a:schemeClr val="tx1"/>
                          </a:solidFill>
                          <a:latin typeface="Arial"/>
                          <a:ea typeface="Arial"/>
                          <a:cs typeface="Arial"/>
                          <a:sym typeface="Arial"/>
                        </a:rPr>
                        <a:t>Resposta</a:t>
                      </a:r>
                      <a:endParaRPr sz="2400" b="1" dirty="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000"/>
                  </a:ext>
                </a:extLst>
              </a:tr>
              <a:tr h="392080">
                <a:tc>
                  <a:txBody>
                    <a:bodyPr/>
                    <a:lstStyle/>
                    <a:p>
                      <a:pPr marL="0" marR="0" lvl="0" indent="0" algn="ctr" rtl="0">
                        <a:lnSpc>
                          <a:spcPct val="115000"/>
                        </a:lnSpc>
                        <a:spcBef>
                          <a:spcPts val="0"/>
                        </a:spcBef>
                        <a:spcAft>
                          <a:spcPts val="0"/>
                        </a:spcAft>
                        <a:buNone/>
                      </a:pPr>
                      <a:r>
                        <a:rPr lang="en-US" sz="2400" b="0" dirty="0">
                          <a:solidFill>
                            <a:schemeClr val="tx1"/>
                          </a:solidFill>
                          <a:latin typeface="Arial"/>
                          <a:ea typeface="Arial"/>
                          <a:cs typeface="Arial"/>
                          <a:sym typeface="Arial"/>
                        </a:rPr>
                        <a:t>16</a:t>
                      </a:r>
                      <a:endParaRPr sz="2400" dirty="0">
                        <a:solidFill>
                          <a:schemeClr val="tx1"/>
                        </a:solidFill>
                      </a:endParaRPr>
                    </a:p>
                  </a:txBody>
                  <a:tcPr marL="45725" marR="9150" marT="9150" marB="9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l" rtl="0">
                        <a:lnSpc>
                          <a:spcPct val="100000"/>
                        </a:lnSpc>
                        <a:spcBef>
                          <a:spcPts val="0"/>
                        </a:spcBef>
                        <a:spcAft>
                          <a:spcPts val="0"/>
                        </a:spcAft>
                        <a:buNone/>
                      </a:pPr>
                      <a:r>
                        <a:rPr lang="en-US" sz="2400" b="0">
                          <a:solidFill>
                            <a:schemeClr val="tx1"/>
                          </a:solidFill>
                          <a:latin typeface="Arial"/>
                          <a:ea typeface="Arial"/>
                          <a:cs typeface="Arial"/>
                          <a:sym typeface="Arial"/>
                        </a:rPr>
                        <a:t>Resultados laboratoriais</a:t>
                      </a:r>
                      <a:endParaRPr sz="2400">
                        <a:solidFill>
                          <a:schemeClr val="tx1"/>
                        </a:solidFill>
                      </a:endParaRPr>
                    </a:p>
                  </a:txBody>
                  <a:tcPr marL="45725" marR="9150" marT="9150" marB="9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rtl="0">
                        <a:lnSpc>
                          <a:spcPct val="115000"/>
                        </a:lnSpc>
                        <a:spcBef>
                          <a:spcPts val="0"/>
                        </a:spcBef>
                        <a:spcAft>
                          <a:spcPts val="0"/>
                        </a:spcAft>
                        <a:buNone/>
                      </a:pPr>
                      <a:endParaRPr sz="240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rtl="0">
                        <a:lnSpc>
                          <a:spcPct val="115000"/>
                        </a:lnSpc>
                        <a:spcBef>
                          <a:spcPts val="0"/>
                        </a:spcBef>
                        <a:spcAft>
                          <a:spcPts val="0"/>
                        </a:spcAft>
                        <a:buNone/>
                      </a:pPr>
                      <a:endParaRPr sz="240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1"/>
                  </a:ext>
                </a:extLst>
              </a:tr>
              <a:tr h="725613">
                <a:tc>
                  <a:txBody>
                    <a:bodyPr/>
                    <a:lstStyle/>
                    <a:p>
                      <a:pPr marL="0" marR="0" lvl="0" indent="0" algn="ctr" rtl="0">
                        <a:lnSpc>
                          <a:spcPct val="115000"/>
                        </a:lnSpc>
                        <a:spcBef>
                          <a:spcPts val="0"/>
                        </a:spcBef>
                        <a:spcAft>
                          <a:spcPts val="0"/>
                        </a:spcAft>
                        <a:buNone/>
                      </a:pPr>
                      <a:r>
                        <a:rPr lang="en-US" sz="2400" b="0">
                          <a:solidFill>
                            <a:schemeClr val="tx1"/>
                          </a:solidFill>
                          <a:latin typeface="Arial"/>
                          <a:ea typeface="Arial"/>
                          <a:cs typeface="Arial"/>
                          <a:sym typeface="Arial"/>
                        </a:rPr>
                        <a:t>17</a:t>
                      </a:r>
                      <a:endParaRPr sz="2400">
                        <a:solidFill>
                          <a:schemeClr val="tx1"/>
                        </a:solidFill>
                      </a:endParaRPr>
                    </a:p>
                  </a:txBody>
                  <a:tcPr marL="45725" marR="9150" marT="9150" marB="9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None/>
                      </a:pPr>
                      <a:r>
                        <a:rPr lang="en-US" sz="2400" b="0">
                          <a:solidFill>
                            <a:schemeClr val="tx1"/>
                          </a:solidFill>
                          <a:latin typeface="Arial"/>
                          <a:ea typeface="Arial"/>
                          <a:cs typeface="Arial"/>
                          <a:sym typeface="Arial"/>
                        </a:rPr>
                        <a:t>Desfecho: vivo, morto, transferido, perdido no seguimento, ou desconhecido</a:t>
                      </a:r>
                      <a:endParaRPr sz="2400">
                        <a:solidFill>
                          <a:schemeClr val="tx1"/>
                        </a:solidFill>
                      </a:endParaRPr>
                    </a:p>
                  </a:txBody>
                  <a:tcPr marL="45725" marR="9150" marT="9150" marB="9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15000"/>
                        </a:lnSpc>
                        <a:spcBef>
                          <a:spcPts val="0"/>
                        </a:spcBef>
                        <a:spcAft>
                          <a:spcPts val="0"/>
                        </a:spcAft>
                        <a:buNone/>
                      </a:pPr>
                      <a:endParaRPr sz="240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15000"/>
                        </a:lnSpc>
                        <a:spcBef>
                          <a:spcPts val="0"/>
                        </a:spcBef>
                        <a:spcAft>
                          <a:spcPts val="0"/>
                        </a:spcAft>
                        <a:buNone/>
                      </a:pPr>
                      <a:endParaRPr sz="240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1040199">
                <a:tc>
                  <a:txBody>
                    <a:bodyPr/>
                    <a:lstStyle/>
                    <a:p>
                      <a:pPr marL="0" marR="0" lvl="0" indent="0" algn="ctr" rtl="0">
                        <a:lnSpc>
                          <a:spcPct val="115000"/>
                        </a:lnSpc>
                        <a:spcBef>
                          <a:spcPts val="0"/>
                        </a:spcBef>
                        <a:spcAft>
                          <a:spcPts val="0"/>
                        </a:spcAft>
                        <a:buNone/>
                      </a:pPr>
                      <a:r>
                        <a:rPr lang="en-US" sz="2400" b="0">
                          <a:solidFill>
                            <a:schemeClr val="tx1"/>
                          </a:solidFill>
                          <a:latin typeface="Arial"/>
                          <a:ea typeface="Arial"/>
                          <a:cs typeface="Arial"/>
                          <a:sym typeface="Arial"/>
                        </a:rPr>
                        <a:t>18</a:t>
                      </a:r>
                      <a:endParaRPr sz="2400">
                        <a:solidFill>
                          <a:schemeClr val="tx1"/>
                        </a:solidFill>
                      </a:endParaRPr>
                    </a:p>
                  </a:txBody>
                  <a:tcPr marL="45725" marR="9150" marT="9150" marB="9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l" rtl="0">
                        <a:lnSpc>
                          <a:spcPct val="100000"/>
                        </a:lnSpc>
                        <a:spcBef>
                          <a:spcPts val="0"/>
                        </a:spcBef>
                        <a:spcAft>
                          <a:spcPts val="0"/>
                        </a:spcAft>
                        <a:buNone/>
                      </a:pPr>
                      <a:r>
                        <a:rPr lang="en-US" sz="2400" b="0" dirty="0" err="1">
                          <a:solidFill>
                            <a:schemeClr val="tx1"/>
                          </a:solidFill>
                          <a:latin typeface="Arial"/>
                          <a:ea typeface="Arial"/>
                          <a:cs typeface="Arial"/>
                          <a:sym typeface="Arial"/>
                        </a:rPr>
                        <a:t>Classificação</a:t>
                      </a:r>
                      <a:r>
                        <a:rPr lang="en-US" sz="2400" b="0" dirty="0">
                          <a:solidFill>
                            <a:schemeClr val="tx1"/>
                          </a:solidFill>
                          <a:latin typeface="Arial"/>
                          <a:ea typeface="Arial"/>
                          <a:cs typeface="Arial"/>
                          <a:sym typeface="Arial"/>
                        </a:rPr>
                        <a:t> final: </a:t>
                      </a:r>
                      <a:r>
                        <a:rPr lang="en-US" sz="2400" b="0" dirty="0" err="1">
                          <a:solidFill>
                            <a:schemeClr val="tx1"/>
                          </a:solidFill>
                          <a:latin typeface="Arial"/>
                          <a:ea typeface="Arial"/>
                          <a:cs typeface="Arial"/>
                          <a:sym typeface="Arial"/>
                        </a:rPr>
                        <a:t>confirmado</a:t>
                      </a:r>
                      <a:r>
                        <a:rPr lang="en-US" sz="2400" b="0" dirty="0">
                          <a:solidFill>
                            <a:schemeClr val="tx1"/>
                          </a:solidFill>
                          <a:latin typeface="Arial"/>
                          <a:ea typeface="Arial"/>
                          <a:cs typeface="Arial"/>
                          <a:sym typeface="Arial"/>
                        </a:rPr>
                        <a:t>, </a:t>
                      </a:r>
                      <a:r>
                        <a:rPr lang="en-US" sz="2400" b="0" dirty="0" err="1">
                          <a:solidFill>
                            <a:schemeClr val="tx1"/>
                          </a:solidFill>
                          <a:latin typeface="Arial"/>
                          <a:ea typeface="Arial"/>
                          <a:cs typeface="Arial"/>
                          <a:sym typeface="Arial"/>
                        </a:rPr>
                        <a:t>provável</a:t>
                      </a:r>
                      <a:r>
                        <a:rPr lang="en-US" sz="2400" b="0" dirty="0">
                          <a:solidFill>
                            <a:schemeClr val="tx1"/>
                          </a:solidFill>
                          <a:latin typeface="Arial"/>
                          <a:ea typeface="Arial"/>
                          <a:cs typeface="Arial"/>
                          <a:sym typeface="Arial"/>
                        </a:rPr>
                        <a:t>, </a:t>
                      </a:r>
                      <a:r>
                        <a:rPr lang="en-US" sz="2400" b="0" dirty="0" err="1">
                          <a:solidFill>
                            <a:schemeClr val="tx1"/>
                          </a:solidFill>
                          <a:latin typeface="Arial"/>
                          <a:ea typeface="Arial"/>
                          <a:cs typeface="Arial"/>
                          <a:sym typeface="Arial"/>
                        </a:rPr>
                        <a:t>compatível</a:t>
                      </a:r>
                      <a:r>
                        <a:rPr lang="en-US" sz="2400" b="0" dirty="0">
                          <a:solidFill>
                            <a:schemeClr val="tx1"/>
                          </a:solidFill>
                          <a:latin typeface="Arial"/>
                          <a:ea typeface="Arial"/>
                          <a:cs typeface="Arial"/>
                          <a:sym typeface="Arial"/>
                        </a:rPr>
                        <a:t>, </a:t>
                      </a:r>
                      <a:r>
                        <a:rPr lang="en-US" sz="2400" b="0" dirty="0" err="1">
                          <a:solidFill>
                            <a:schemeClr val="tx1"/>
                          </a:solidFill>
                          <a:latin typeface="Arial"/>
                          <a:ea typeface="Arial"/>
                          <a:cs typeface="Arial"/>
                          <a:sym typeface="Arial"/>
                        </a:rPr>
                        <a:t>descartado</a:t>
                      </a:r>
                      <a:r>
                        <a:rPr lang="en-US" sz="2400" b="0" dirty="0">
                          <a:solidFill>
                            <a:schemeClr val="tx1"/>
                          </a:solidFill>
                          <a:latin typeface="Arial"/>
                          <a:ea typeface="Arial"/>
                          <a:cs typeface="Arial"/>
                          <a:sym typeface="Arial"/>
                        </a:rPr>
                        <a:t>, </a:t>
                      </a:r>
                      <a:r>
                        <a:rPr lang="en-US" sz="2400" b="0" dirty="0" err="1">
                          <a:solidFill>
                            <a:schemeClr val="tx1"/>
                          </a:solidFill>
                          <a:latin typeface="Arial"/>
                          <a:ea typeface="Arial"/>
                          <a:cs typeface="Arial"/>
                          <a:sym typeface="Arial"/>
                        </a:rPr>
                        <a:t>suspeito</a:t>
                      </a:r>
                      <a:r>
                        <a:rPr lang="en-US" sz="2400" b="0" dirty="0">
                          <a:solidFill>
                            <a:schemeClr val="tx1"/>
                          </a:solidFill>
                          <a:latin typeface="Arial"/>
                          <a:ea typeface="Arial"/>
                          <a:cs typeface="Arial"/>
                          <a:sym typeface="Arial"/>
                        </a:rPr>
                        <a:t> </a:t>
                      </a:r>
                      <a:r>
                        <a:rPr lang="en-US" sz="2400" b="0" dirty="0" err="1">
                          <a:solidFill>
                            <a:schemeClr val="tx1"/>
                          </a:solidFill>
                          <a:latin typeface="Arial"/>
                          <a:ea typeface="Arial"/>
                          <a:cs typeface="Arial"/>
                          <a:sym typeface="Arial"/>
                        </a:rPr>
                        <a:t>ou</a:t>
                      </a:r>
                      <a:r>
                        <a:rPr lang="en-US" sz="2400" b="0" dirty="0">
                          <a:solidFill>
                            <a:schemeClr val="tx1"/>
                          </a:solidFill>
                          <a:latin typeface="Arial"/>
                          <a:ea typeface="Arial"/>
                          <a:cs typeface="Arial"/>
                          <a:sym typeface="Arial"/>
                        </a:rPr>
                        <a:t> pendente</a:t>
                      </a:r>
                      <a:endParaRPr sz="2400" dirty="0">
                        <a:solidFill>
                          <a:schemeClr val="tx1"/>
                        </a:solidFill>
                      </a:endParaRPr>
                    </a:p>
                  </a:txBody>
                  <a:tcPr marL="45725" marR="9150" marT="9150" marB="9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rtl="0">
                        <a:lnSpc>
                          <a:spcPct val="115000"/>
                        </a:lnSpc>
                        <a:spcBef>
                          <a:spcPts val="0"/>
                        </a:spcBef>
                        <a:spcAft>
                          <a:spcPts val="0"/>
                        </a:spcAft>
                        <a:buNone/>
                      </a:pPr>
                      <a:endParaRPr sz="240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rtl="0">
                        <a:lnSpc>
                          <a:spcPct val="115000"/>
                        </a:lnSpc>
                        <a:spcBef>
                          <a:spcPts val="0"/>
                        </a:spcBef>
                        <a:spcAft>
                          <a:spcPts val="0"/>
                        </a:spcAft>
                        <a:buNone/>
                      </a:pPr>
                      <a:endParaRPr sz="240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3"/>
                  </a:ext>
                </a:extLst>
              </a:tr>
              <a:tr h="725613">
                <a:tc>
                  <a:txBody>
                    <a:bodyPr/>
                    <a:lstStyle/>
                    <a:p>
                      <a:pPr marL="0" marR="0" lvl="0" indent="0" algn="ctr" rtl="0">
                        <a:lnSpc>
                          <a:spcPct val="115000"/>
                        </a:lnSpc>
                        <a:spcBef>
                          <a:spcPts val="0"/>
                        </a:spcBef>
                        <a:spcAft>
                          <a:spcPts val="0"/>
                        </a:spcAft>
                        <a:buNone/>
                      </a:pPr>
                      <a:r>
                        <a:rPr lang="en-US" sz="2400" b="0">
                          <a:solidFill>
                            <a:schemeClr val="tx1"/>
                          </a:solidFill>
                          <a:latin typeface="Arial"/>
                          <a:ea typeface="Arial"/>
                          <a:cs typeface="Arial"/>
                          <a:sym typeface="Arial"/>
                        </a:rPr>
                        <a:t>19</a:t>
                      </a:r>
                      <a:endParaRPr sz="2400">
                        <a:solidFill>
                          <a:schemeClr val="tx1"/>
                        </a:solidFill>
                      </a:endParaRPr>
                    </a:p>
                  </a:txBody>
                  <a:tcPr marL="45725" marR="9150" marT="9150" marB="9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None/>
                      </a:pPr>
                      <a:r>
                        <a:rPr lang="en-US" sz="2400" b="0">
                          <a:solidFill>
                            <a:schemeClr val="tx1"/>
                          </a:solidFill>
                          <a:latin typeface="Arial"/>
                          <a:ea typeface="Arial"/>
                          <a:cs typeface="Arial"/>
                          <a:sym typeface="Arial"/>
                        </a:rPr>
                        <a:t>Data em que o estabelecimento de saúde notificou o distrito </a:t>
                      </a:r>
                      <a:r>
                        <a:rPr lang="en-US" sz="2400">
                          <a:solidFill>
                            <a:schemeClr val="tx1"/>
                          </a:solidFill>
                          <a:latin typeface="+mn-lt"/>
                          <a:ea typeface="Arial"/>
                          <a:cs typeface="Arial"/>
                          <a:sym typeface="Arial"/>
                        </a:rPr>
                        <a:t>(DD/MMM/AAAA)</a:t>
                      </a:r>
                      <a:endParaRPr sz="2400">
                        <a:solidFill>
                          <a:schemeClr val="tx1"/>
                        </a:solidFill>
                      </a:endParaRPr>
                    </a:p>
                  </a:txBody>
                  <a:tcPr marL="45725" marR="9150" marT="9150" marB="9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15000"/>
                        </a:lnSpc>
                        <a:spcBef>
                          <a:spcPts val="0"/>
                        </a:spcBef>
                        <a:spcAft>
                          <a:spcPts val="0"/>
                        </a:spcAft>
                        <a:buNone/>
                      </a:pPr>
                      <a:endParaRPr sz="240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15000"/>
                        </a:lnSpc>
                        <a:spcBef>
                          <a:spcPts val="0"/>
                        </a:spcBef>
                        <a:spcAft>
                          <a:spcPts val="0"/>
                        </a:spcAft>
                        <a:buNone/>
                      </a:pPr>
                      <a:endParaRPr sz="240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725613">
                <a:tc>
                  <a:txBody>
                    <a:bodyPr/>
                    <a:lstStyle/>
                    <a:p>
                      <a:pPr marL="0" marR="0" lvl="0" indent="0" algn="ctr" rtl="0">
                        <a:lnSpc>
                          <a:spcPct val="115000"/>
                        </a:lnSpc>
                        <a:spcBef>
                          <a:spcPts val="0"/>
                        </a:spcBef>
                        <a:spcAft>
                          <a:spcPts val="0"/>
                        </a:spcAft>
                        <a:buNone/>
                      </a:pPr>
                      <a:r>
                        <a:rPr lang="en-US" sz="2400" b="0">
                          <a:solidFill>
                            <a:schemeClr val="tx1"/>
                          </a:solidFill>
                          <a:latin typeface="Arial"/>
                          <a:ea typeface="Arial"/>
                          <a:cs typeface="Arial"/>
                          <a:sym typeface="Arial"/>
                        </a:rPr>
                        <a:t>20</a:t>
                      </a:r>
                      <a:endParaRPr sz="2400">
                        <a:solidFill>
                          <a:schemeClr val="tx1"/>
                        </a:solidFill>
                      </a:endParaRPr>
                    </a:p>
                  </a:txBody>
                  <a:tcPr marL="45725" marR="9150" marT="9150" marB="9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l" rtl="0">
                        <a:lnSpc>
                          <a:spcPct val="100000"/>
                        </a:lnSpc>
                        <a:spcBef>
                          <a:spcPts val="0"/>
                        </a:spcBef>
                        <a:spcAft>
                          <a:spcPts val="0"/>
                        </a:spcAft>
                        <a:buNone/>
                      </a:pPr>
                      <a:r>
                        <a:rPr lang="en-US" sz="2400" b="0" dirty="0">
                          <a:solidFill>
                            <a:schemeClr val="tx1"/>
                          </a:solidFill>
                          <a:latin typeface="Arial"/>
                          <a:ea typeface="Arial"/>
                          <a:cs typeface="Arial"/>
                          <a:sym typeface="Arial"/>
                        </a:rPr>
                        <a:t>Data de </a:t>
                      </a:r>
                      <a:r>
                        <a:rPr lang="en-US" sz="2400" b="0" dirty="0" err="1">
                          <a:solidFill>
                            <a:schemeClr val="tx1"/>
                          </a:solidFill>
                          <a:latin typeface="Arial"/>
                          <a:ea typeface="Arial"/>
                          <a:cs typeface="Arial"/>
                          <a:sym typeface="Arial"/>
                        </a:rPr>
                        <a:t>envio</a:t>
                      </a:r>
                      <a:r>
                        <a:rPr lang="en-US" sz="2400" b="0" dirty="0">
                          <a:solidFill>
                            <a:schemeClr val="tx1"/>
                          </a:solidFill>
                          <a:latin typeface="Arial"/>
                          <a:ea typeface="Arial"/>
                          <a:cs typeface="Arial"/>
                          <a:sym typeface="Arial"/>
                        </a:rPr>
                        <a:t> do </a:t>
                      </a:r>
                      <a:r>
                        <a:rPr lang="en-US" sz="2400" b="0" dirty="0" err="1">
                          <a:solidFill>
                            <a:schemeClr val="tx1"/>
                          </a:solidFill>
                          <a:latin typeface="Arial"/>
                          <a:ea typeface="Arial"/>
                          <a:cs typeface="Arial"/>
                          <a:sym typeface="Arial"/>
                        </a:rPr>
                        <a:t>formulário</a:t>
                      </a:r>
                      <a:r>
                        <a:rPr lang="en-US" sz="2400" b="0" dirty="0">
                          <a:solidFill>
                            <a:schemeClr val="tx1"/>
                          </a:solidFill>
                          <a:latin typeface="Arial"/>
                          <a:ea typeface="Arial"/>
                          <a:cs typeface="Arial"/>
                          <a:sym typeface="Arial"/>
                        </a:rPr>
                        <a:t> </a:t>
                      </a:r>
                      <a:r>
                        <a:rPr lang="en-US" sz="2400" b="0" dirty="0" err="1">
                          <a:solidFill>
                            <a:schemeClr val="tx1"/>
                          </a:solidFill>
                          <a:latin typeface="Arial"/>
                          <a:ea typeface="Arial"/>
                          <a:cs typeface="Arial"/>
                          <a:sym typeface="Arial"/>
                        </a:rPr>
                        <a:t>ao</a:t>
                      </a:r>
                      <a:r>
                        <a:rPr lang="en-US" sz="2400" b="0" dirty="0">
                          <a:solidFill>
                            <a:schemeClr val="tx1"/>
                          </a:solidFill>
                          <a:latin typeface="Arial"/>
                          <a:ea typeface="Arial"/>
                          <a:cs typeface="Arial"/>
                          <a:sym typeface="Arial"/>
                        </a:rPr>
                        <a:t> </a:t>
                      </a:r>
                      <a:r>
                        <a:rPr lang="en-US" sz="2400" b="0" dirty="0" err="1">
                          <a:solidFill>
                            <a:schemeClr val="tx1"/>
                          </a:solidFill>
                          <a:latin typeface="Arial"/>
                          <a:ea typeface="Arial"/>
                          <a:cs typeface="Arial"/>
                          <a:sym typeface="Arial"/>
                        </a:rPr>
                        <a:t>distrito</a:t>
                      </a:r>
                      <a:r>
                        <a:rPr lang="en-US" sz="2400" b="0" dirty="0">
                          <a:solidFill>
                            <a:schemeClr val="tx1"/>
                          </a:solidFill>
                          <a:latin typeface="Arial"/>
                          <a:ea typeface="Arial"/>
                          <a:cs typeface="Arial"/>
                          <a:sym typeface="Arial"/>
                        </a:rPr>
                        <a:t> (</a:t>
                      </a:r>
                      <a:r>
                        <a:rPr lang="en-US" sz="2400" dirty="0">
                          <a:solidFill>
                            <a:schemeClr val="tx1"/>
                          </a:solidFill>
                          <a:latin typeface="+mn-lt"/>
                          <a:ea typeface="Arial"/>
                          <a:cs typeface="Arial"/>
                          <a:sym typeface="Arial"/>
                        </a:rPr>
                        <a:t>DD/MMM/AAAA)</a:t>
                      </a:r>
                      <a:endParaRPr sz="2400" dirty="0">
                        <a:solidFill>
                          <a:schemeClr val="tx1"/>
                        </a:solidFill>
                      </a:endParaRPr>
                    </a:p>
                  </a:txBody>
                  <a:tcPr marL="45725" marR="9150" marT="9150" marB="9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rtl="0">
                        <a:lnSpc>
                          <a:spcPct val="115000"/>
                        </a:lnSpc>
                        <a:spcBef>
                          <a:spcPts val="0"/>
                        </a:spcBef>
                        <a:spcAft>
                          <a:spcPts val="0"/>
                        </a:spcAft>
                        <a:buNone/>
                      </a:pPr>
                      <a:endParaRPr sz="240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rtl="0">
                        <a:lnSpc>
                          <a:spcPct val="115000"/>
                        </a:lnSpc>
                        <a:spcBef>
                          <a:spcPts val="0"/>
                        </a:spcBef>
                        <a:spcAft>
                          <a:spcPts val="0"/>
                        </a:spcAft>
                        <a:buNone/>
                      </a:pPr>
                      <a:endParaRPr sz="240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5"/>
                  </a:ext>
                </a:extLst>
              </a:tr>
              <a:tr h="725613">
                <a:tc>
                  <a:txBody>
                    <a:bodyPr/>
                    <a:lstStyle/>
                    <a:p>
                      <a:pPr marL="0" marR="0" lvl="0" indent="0" algn="ctr" rtl="0">
                        <a:lnSpc>
                          <a:spcPct val="115000"/>
                        </a:lnSpc>
                        <a:spcBef>
                          <a:spcPts val="0"/>
                        </a:spcBef>
                        <a:spcAft>
                          <a:spcPts val="0"/>
                        </a:spcAft>
                        <a:buNone/>
                      </a:pPr>
                      <a:r>
                        <a:rPr lang="en-US" sz="2400" b="0">
                          <a:solidFill>
                            <a:schemeClr val="tx1"/>
                          </a:solidFill>
                          <a:latin typeface="Arial"/>
                          <a:ea typeface="Arial"/>
                          <a:cs typeface="Arial"/>
                          <a:sym typeface="Arial"/>
                        </a:rPr>
                        <a:t>21</a:t>
                      </a:r>
                      <a:endParaRPr sz="2400">
                        <a:solidFill>
                          <a:schemeClr val="tx1"/>
                        </a:solidFill>
                      </a:endParaRPr>
                    </a:p>
                  </a:txBody>
                  <a:tcPr marL="45725" marR="9150" marT="9150" marB="9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None/>
                      </a:pPr>
                      <a:r>
                        <a:rPr lang="en-US" sz="2400" b="0" dirty="0">
                          <a:solidFill>
                            <a:schemeClr val="tx1"/>
                          </a:solidFill>
                          <a:latin typeface="Arial"/>
                          <a:ea typeface="Arial"/>
                          <a:cs typeface="Arial"/>
                          <a:sym typeface="Arial"/>
                        </a:rPr>
                        <a:t>Pessoa que </a:t>
                      </a:r>
                      <a:r>
                        <a:rPr lang="en-US" sz="2400" b="0" dirty="0" err="1">
                          <a:solidFill>
                            <a:schemeClr val="tx1"/>
                          </a:solidFill>
                          <a:latin typeface="Arial"/>
                          <a:ea typeface="Arial"/>
                          <a:cs typeface="Arial"/>
                          <a:sym typeface="Arial"/>
                        </a:rPr>
                        <a:t>preencheu</a:t>
                      </a:r>
                      <a:r>
                        <a:rPr lang="en-US" sz="2400" b="0" dirty="0">
                          <a:solidFill>
                            <a:schemeClr val="tx1"/>
                          </a:solidFill>
                          <a:latin typeface="Arial"/>
                          <a:ea typeface="Arial"/>
                          <a:cs typeface="Arial"/>
                          <a:sym typeface="Arial"/>
                        </a:rPr>
                        <a:t> o </a:t>
                      </a:r>
                      <a:r>
                        <a:rPr lang="en-US" sz="2400" b="0" dirty="0" err="1">
                          <a:solidFill>
                            <a:schemeClr val="tx1"/>
                          </a:solidFill>
                          <a:latin typeface="Arial"/>
                          <a:ea typeface="Arial"/>
                          <a:cs typeface="Arial"/>
                          <a:sym typeface="Arial"/>
                        </a:rPr>
                        <a:t>formulário</a:t>
                      </a:r>
                      <a:r>
                        <a:rPr lang="en-US" sz="2400" b="0" dirty="0">
                          <a:solidFill>
                            <a:schemeClr val="tx1"/>
                          </a:solidFill>
                          <a:latin typeface="Arial"/>
                          <a:ea typeface="Arial"/>
                          <a:cs typeface="Arial"/>
                          <a:sym typeface="Arial"/>
                        </a:rPr>
                        <a:t>: </a:t>
                      </a:r>
                      <a:r>
                        <a:rPr lang="en-US" sz="2400" b="0" dirty="0" err="1">
                          <a:solidFill>
                            <a:schemeClr val="tx1"/>
                          </a:solidFill>
                          <a:latin typeface="Arial"/>
                          <a:ea typeface="Arial"/>
                          <a:cs typeface="Arial"/>
                          <a:sym typeface="Arial"/>
                        </a:rPr>
                        <a:t>nome</a:t>
                      </a:r>
                      <a:r>
                        <a:rPr lang="en-US" sz="2400" b="0" dirty="0">
                          <a:solidFill>
                            <a:schemeClr val="tx1"/>
                          </a:solidFill>
                          <a:latin typeface="Arial"/>
                          <a:ea typeface="Arial"/>
                          <a:cs typeface="Arial"/>
                          <a:sym typeface="Arial"/>
                        </a:rPr>
                        <a:t>, </a:t>
                      </a:r>
                      <a:br>
                        <a:rPr lang="en-US" sz="2400" b="0" dirty="0">
                          <a:solidFill>
                            <a:schemeClr val="tx1"/>
                          </a:solidFill>
                          <a:latin typeface="Arial"/>
                          <a:ea typeface="Arial"/>
                          <a:cs typeface="Arial"/>
                          <a:sym typeface="Arial"/>
                        </a:rPr>
                      </a:br>
                      <a:r>
                        <a:rPr lang="en-US" sz="2400" b="0" dirty="0" err="1">
                          <a:solidFill>
                            <a:schemeClr val="tx1"/>
                          </a:solidFill>
                          <a:latin typeface="Arial"/>
                          <a:ea typeface="Arial"/>
                          <a:cs typeface="Arial"/>
                          <a:sym typeface="Arial"/>
                        </a:rPr>
                        <a:t>função</a:t>
                      </a:r>
                      <a:r>
                        <a:rPr lang="en-US" sz="2400" b="0" dirty="0">
                          <a:solidFill>
                            <a:schemeClr val="tx1"/>
                          </a:solidFill>
                          <a:latin typeface="Arial"/>
                          <a:ea typeface="Arial"/>
                          <a:cs typeface="Arial"/>
                          <a:sym typeface="Arial"/>
                        </a:rPr>
                        <a:t>, </a:t>
                      </a:r>
                      <a:r>
                        <a:rPr lang="en-US" sz="2400" b="0" dirty="0" err="1">
                          <a:solidFill>
                            <a:schemeClr val="tx1"/>
                          </a:solidFill>
                          <a:latin typeface="Arial"/>
                          <a:ea typeface="Arial"/>
                          <a:cs typeface="Arial"/>
                          <a:sym typeface="Arial"/>
                        </a:rPr>
                        <a:t>assinatura</a:t>
                      </a:r>
                      <a:endParaRPr sz="2400" dirty="0">
                        <a:solidFill>
                          <a:schemeClr val="tx1"/>
                        </a:solidFill>
                      </a:endParaRPr>
                    </a:p>
                  </a:txBody>
                  <a:tcPr marL="45725" marR="9150" marT="9150" marB="9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15000"/>
                        </a:lnSpc>
                        <a:spcBef>
                          <a:spcPts val="0"/>
                        </a:spcBef>
                        <a:spcAft>
                          <a:spcPts val="0"/>
                        </a:spcAft>
                        <a:buNone/>
                      </a:pPr>
                      <a:endParaRPr sz="240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15000"/>
                        </a:lnSpc>
                        <a:spcBef>
                          <a:spcPts val="0"/>
                        </a:spcBef>
                        <a:spcAft>
                          <a:spcPts val="0"/>
                        </a:spcAft>
                        <a:buNone/>
                      </a:pPr>
                      <a:endParaRPr sz="2400" dirty="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6"/>
                  </a:ext>
                </a:extLst>
              </a:tr>
            </a:tbl>
          </a:graphicData>
        </a:graphic>
      </p:graphicFrame>
      <p:sp>
        <p:nvSpPr>
          <p:cNvPr id="8" name="Google Shape;453;p34">
            <a:extLst>
              <a:ext uri="{FF2B5EF4-FFF2-40B4-BE49-F238E27FC236}">
                <a16:creationId xmlns:a16="http://schemas.microsoft.com/office/drawing/2014/main" id="{549A1005-5958-4D82-6DEA-1950197FC9C4}"/>
              </a:ext>
            </a:extLst>
          </p:cNvPr>
          <p:cNvSpPr txBox="1"/>
          <p:nvPr/>
        </p:nvSpPr>
        <p:spPr>
          <a:xfrm>
            <a:off x="7928184" y="1728217"/>
            <a:ext cx="514350" cy="46162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b="1" dirty="0">
                <a:solidFill>
                  <a:srgbClr val="00953A"/>
                </a:solidFill>
              </a:rPr>
              <a:t>C</a:t>
            </a:r>
            <a:endParaRPr sz="2400" b="1" dirty="0">
              <a:solidFill>
                <a:srgbClr val="00953A"/>
              </a:solidFill>
            </a:endParaRPr>
          </a:p>
        </p:txBody>
      </p:sp>
      <p:sp>
        <p:nvSpPr>
          <p:cNvPr id="9" name="Google Shape;454;p34">
            <a:extLst>
              <a:ext uri="{FF2B5EF4-FFF2-40B4-BE49-F238E27FC236}">
                <a16:creationId xmlns:a16="http://schemas.microsoft.com/office/drawing/2014/main" id="{96DB78F6-69F3-496E-A45A-315E9BB36653}"/>
              </a:ext>
            </a:extLst>
          </p:cNvPr>
          <p:cNvSpPr txBox="1"/>
          <p:nvPr/>
        </p:nvSpPr>
        <p:spPr>
          <a:xfrm>
            <a:off x="7928184" y="4136025"/>
            <a:ext cx="514350" cy="46162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b="1">
                <a:solidFill>
                  <a:srgbClr val="00953A"/>
                </a:solidFill>
                <a:cs typeface="Arial"/>
                <a:sym typeface="Arial"/>
              </a:rPr>
              <a:t>R</a:t>
            </a:r>
            <a:endParaRPr sz="2400" b="1">
              <a:solidFill>
                <a:srgbClr val="00953A"/>
              </a:solidFill>
            </a:endParaRPr>
          </a:p>
        </p:txBody>
      </p:sp>
      <p:sp>
        <p:nvSpPr>
          <p:cNvPr id="12" name="Google Shape;457;p34">
            <a:extLst>
              <a:ext uri="{FF2B5EF4-FFF2-40B4-BE49-F238E27FC236}">
                <a16:creationId xmlns:a16="http://schemas.microsoft.com/office/drawing/2014/main" id="{BCA7B55D-541D-5D84-BB03-7198B7BA6D67}"/>
              </a:ext>
            </a:extLst>
          </p:cNvPr>
          <p:cNvSpPr txBox="1"/>
          <p:nvPr/>
        </p:nvSpPr>
        <p:spPr>
          <a:xfrm>
            <a:off x="7928184" y="4730069"/>
            <a:ext cx="514350" cy="46162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b="1">
                <a:solidFill>
                  <a:srgbClr val="00953A"/>
                </a:solidFill>
              </a:rPr>
              <a:t>R</a:t>
            </a:r>
            <a:endParaRPr sz="2400" b="1">
              <a:solidFill>
                <a:srgbClr val="00953A"/>
              </a:solidFill>
            </a:endParaRPr>
          </a:p>
        </p:txBody>
      </p:sp>
      <p:sp>
        <p:nvSpPr>
          <p:cNvPr id="13" name="Google Shape;458;p34">
            <a:extLst>
              <a:ext uri="{FF2B5EF4-FFF2-40B4-BE49-F238E27FC236}">
                <a16:creationId xmlns:a16="http://schemas.microsoft.com/office/drawing/2014/main" id="{C1CDDDE1-2056-B8B4-5D93-29F7548A4EFC}"/>
              </a:ext>
            </a:extLst>
          </p:cNvPr>
          <p:cNvSpPr txBox="1"/>
          <p:nvPr/>
        </p:nvSpPr>
        <p:spPr>
          <a:xfrm>
            <a:off x="7928184" y="5539970"/>
            <a:ext cx="514350" cy="46162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b="1" dirty="0">
                <a:solidFill>
                  <a:srgbClr val="00953A"/>
                </a:solidFill>
              </a:rPr>
              <a:t>R</a:t>
            </a:r>
            <a:endParaRPr sz="2400" b="1" dirty="0">
              <a:solidFill>
                <a:srgbClr val="00953A"/>
              </a:solidFill>
            </a:endParaRPr>
          </a:p>
        </p:txBody>
      </p:sp>
      <p:sp>
        <p:nvSpPr>
          <p:cNvPr id="20" name="Google Shape;465;p34">
            <a:extLst>
              <a:ext uri="{FF2B5EF4-FFF2-40B4-BE49-F238E27FC236}">
                <a16:creationId xmlns:a16="http://schemas.microsoft.com/office/drawing/2014/main" id="{21572DC9-034A-DB9A-8C99-FB80E8FAFC20}"/>
              </a:ext>
            </a:extLst>
          </p:cNvPr>
          <p:cNvSpPr txBox="1"/>
          <p:nvPr/>
        </p:nvSpPr>
        <p:spPr>
          <a:xfrm>
            <a:off x="8592898" y="4101981"/>
            <a:ext cx="2180912"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dirty="0">
                <a:solidFill>
                  <a:srgbClr val="00953A"/>
                </a:solidFill>
                <a:ea typeface="Arial"/>
                <a:cs typeface="Arial"/>
                <a:sym typeface="Arial"/>
              </a:rPr>
              <a:t>02/SET/2024</a:t>
            </a:r>
            <a:endParaRPr sz="2400" dirty="0">
              <a:solidFill>
                <a:srgbClr val="00953A"/>
              </a:solidFill>
            </a:endParaRPr>
          </a:p>
        </p:txBody>
      </p:sp>
      <p:sp>
        <p:nvSpPr>
          <p:cNvPr id="45" name="Google Shape;453;p34">
            <a:extLst>
              <a:ext uri="{FF2B5EF4-FFF2-40B4-BE49-F238E27FC236}">
                <a16:creationId xmlns:a16="http://schemas.microsoft.com/office/drawing/2014/main" id="{5A5F2B34-DF93-E3E5-A69C-8CF8D6C49EF0}"/>
              </a:ext>
            </a:extLst>
          </p:cNvPr>
          <p:cNvSpPr txBox="1"/>
          <p:nvPr/>
        </p:nvSpPr>
        <p:spPr>
          <a:xfrm>
            <a:off x="7928184" y="2289232"/>
            <a:ext cx="514350" cy="46162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b="1">
                <a:solidFill>
                  <a:srgbClr val="00953A"/>
                </a:solidFill>
              </a:rPr>
              <a:t>C</a:t>
            </a:r>
            <a:endParaRPr sz="2400" b="1">
              <a:solidFill>
                <a:srgbClr val="00953A"/>
              </a:solidFill>
            </a:endParaRPr>
          </a:p>
        </p:txBody>
      </p:sp>
      <p:sp>
        <p:nvSpPr>
          <p:cNvPr id="46" name="Google Shape;456;p34">
            <a:extLst>
              <a:ext uri="{FF2B5EF4-FFF2-40B4-BE49-F238E27FC236}">
                <a16:creationId xmlns:a16="http://schemas.microsoft.com/office/drawing/2014/main" id="{6D561D2B-4B16-16AA-B328-7D2C2FE02BE3}"/>
              </a:ext>
            </a:extLst>
          </p:cNvPr>
          <p:cNvSpPr txBox="1"/>
          <p:nvPr/>
        </p:nvSpPr>
        <p:spPr>
          <a:xfrm>
            <a:off x="7928184" y="3200507"/>
            <a:ext cx="514350" cy="46162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b="1">
                <a:solidFill>
                  <a:srgbClr val="00953A"/>
                </a:solidFill>
              </a:rPr>
              <a:t>C</a:t>
            </a:r>
            <a:endParaRPr sz="2400" b="1">
              <a:solidFill>
                <a:srgbClr val="00953A"/>
              </a:solidFill>
            </a:endParaRPr>
          </a:p>
        </p:txBody>
      </p:sp>
      <p:sp>
        <p:nvSpPr>
          <p:cNvPr id="47" name="Google Shape;460;p34">
            <a:extLst>
              <a:ext uri="{FF2B5EF4-FFF2-40B4-BE49-F238E27FC236}">
                <a16:creationId xmlns:a16="http://schemas.microsoft.com/office/drawing/2014/main" id="{9783A08F-066C-9077-49EF-820C3A61B21A}"/>
              </a:ext>
            </a:extLst>
          </p:cNvPr>
          <p:cNvSpPr txBox="1"/>
          <p:nvPr/>
        </p:nvSpPr>
        <p:spPr>
          <a:xfrm>
            <a:off x="8638862" y="1733974"/>
            <a:ext cx="2766622"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dirty="0">
                <a:solidFill>
                  <a:srgbClr val="00953A"/>
                </a:solidFill>
              </a:rPr>
              <a:t>Pendente</a:t>
            </a:r>
            <a:endParaRPr sz="2400" b="1" dirty="0">
              <a:solidFill>
                <a:srgbClr val="00953A"/>
              </a:solidFill>
            </a:endParaRPr>
          </a:p>
        </p:txBody>
      </p:sp>
      <p:sp>
        <p:nvSpPr>
          <p:cNvPr id="48" name="Google Shape;461;p34">
            <a:extLst>
              <a:ext uri="{FF2B5EF4-FFF2-40B4-BE49-F238E27FC236}">
                <a16:creationId xmlns:a16="http://schemas.microsoft.com/office/drawing/2014/main" id="{66415E3C-388B-7270-F69A-DCA4B09B321C}"/>
              </a:ext>
            </a:extLst>
          </p:cNvPr>
          <p:cNvSpPr txBox="1"/>
          <p:nvPr/>
        </p:nvSpPr>
        <p:spPr>
          <a:xfrm>
            <a:off x="8638862" y="2289232"/>
            <a:ext cx="2766622"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dirty="0">
                <a:solidFill>
                  <a:srgbClr val="00953A"/>
                </a:solidFill>
                <a:latin typeface="Arial"/>
                <a:ea typeface="Arial"/>
                <a:cs typeface="Arial"/>
                <a:sym typeface="Arial"/>
              </a:rPr>
              <a:t>Vivo</a:t>
            </a:r>
            <a:endParaRPr sz="2400" b="1" dirty="0">
              <a:solidFill>
                <a:srgbClr val="00953A"/>
              </a:solidFill>
            </a:endParaRPr>
          </a:p>
        </p:txBody>
      </p:sp>
      <p:sp>
        <p:nvSpPr>
          <p:cNvPr id="49" name="Google Shape;462;p34">
            <a:extLst>
              <a:ext uri="{FF2B5EF4-FFF2-40B4-BE49-F238E27FC236}">
                <a16:creationId xmlns:a16="http://schemas.microsoft.com/office/drawing/2014/main" id="{05EE8844-F647-3CD8-486B-E94AA9910A30}"/>
              </a:ext>
            </a:extLst>
          </p:cNvPr>
          <p:cNvSpPr txBox="1"/>
          <p:nvPr/>
        </p:nvSpPr>
        <p:spPr>
          <a:xfrm>
            <a:off x="8638862" y="3171684"/>
            <a:ext cx="2766622"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a:solidFill>
                  <a:srgbClr val="00953A"/>
                </a:solidFill>
                <a:latin typeface="Arial"/>
                <a:cs typeface="Arial"/>
                <a:sym typeface="Arial"/>
              </a:rPr>
              <a:t>(em branco)</a:t>
            </a:r>
            <a:endParaRPr sz="2400" b="1">
              <a:solidFill>
                <a:srgbClr val="00953A"/>
              </a:solidFill>
            </a:endParaRPr>
          </a:p>
        </p:txBody>
      </p:sp>
      <p:sp>
        <p:nvSpPr>
          <p:cNvPr id="51" name="Google Shape;464;p34">
            <a:extLst>
              <a:ext uri="{FF2B5EF4-FFF2-40B4-BE49-F238E27FC236}">
                <a16:creationId xmlns:a16="http://schemas.microsoft.com/office/drawing/2014/main" id="{F3D918A0-0FA3-DA52-851E-F5FF9A6714FA}"/>
              </a:ext>
            </a:extLst>
          </p:cNvPr>
          <p:cNvSpPr txBox="1"/>
          <p:nvPr/>
        </p:nvSpPr>
        <p:spPr>
          <a:xfrm>
            <a:off x="8638862" y="5557675"/>
            <a:ext cx="2180912"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dirty="0">
                <a:solidFill>
                  <a:srgbClr val="00953A"/>
                </a:solidFill>
                <a:latin typeface="Arial"/>
                <a:ea typeface="Arial"/>
                <a:cs typeface="Arial"/>
                <a:sym typeface="Arial"/>
              </a:rPr>
              <a:t>(</a:t>
            </a:r>
            <a:r>
              <a:rPr lang="en-US" sz="2400" b="1" dirty="0" err="1">
                <a:solidFill>
                  <a:srgbClr val="00953A"/>
                </a:solidFill>
                <a:latin typeface="Arial"/>
                <a:ea typeface="Arial"/>
                <a:cs typeface="Arial"/>
                <a:sym typeface="Arial"/>
              </a:rPr>
              <a:t>em</a:t>
            </a:r>
            <a:r>
              <a:rPr lang="en-US" sz="2400" b="1" dirty="0">
                <a:solidFill>
                  <a:srgbClr val="00953A"/>
                </a:solidFill>
                <a:latin typeface="Arial"/>
                <a:ea typeface="Arial"/>
                <a:cs typeface="Arial"/>
                <a:sym typeface="Arial"/>
              </a:rPr>
              <a:t> </a:t>
            </a:r>
            <a:r>
              <a:rPr lang="en-US" sz="2400" b="1" dirty="0" err="1">
                <a:solidFill>
                  <a:srgbClr val="00953A"/>
                </a:solidFill>
                <a:latin typeface="Arial"/>
                <a:ea typeface="Arial"/>
                <a:cs typeface="Arial"/>
                <a:sym typeface="Arial"/>
              </a:rPr>
              <a:t>branco</a:t>
            </a:r>
            <a:r>
              <a:rPr lang="en-US" sz="2400" b="1" dirty="0">
                <a:solidFill>
                  <a:srgbClr val="00953A"/>
                </a:solidFill>
                <a:latin typeface="Arial"/>
                <a:ea typeface="Arial"/>
                <a:cs typeface="Arial"/>
                <a:sym typeface="Arial"/>
              </a:rPr>
              <a:t>)</a:t>
            </a:r>
            <a:endParaRPr sz="2400" b="1" dirty="0">
              <a:solidFill>
                <a:srgbClr val="00953A"/>
              </a:solidFill>
            </a:endParaRPr>
          </a:p>
        </p:txBody>
      </p:sp>
      <p:sp>
        <p:nvSpPr>
          <p:cNvPr id="2" name="Google Shape;464;p34">
            <a:extLst>
              <a:ext uri="{FF2B5EF4-FFF2-40B4-BE49-F238E27FC236}">
                <a16:creationId xmlns:a16="http://schemas.microsoft.com/office/drawing/2014/main" id="{0B67CBB9-9B61-DBEB-FCC3-BE94DCCF75E2}"/>
              </a:ext>
            </a:extLst>
          </p:cNvPr>
          <p:cNvSpPr txBox="1"/>
          <p:nvPr/>
        </p:nvSpPr>
        <p:spPr>
          <a:xfrm>
            <a:off x="8638862" y="4810875"/>
            <a:ext cx="2180912"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dirty="0">
                <a:solidFill>
                  <a:srgbClr val="00953A"/>
                </a:solidFill>
                <a:latin typeface="Arial"/>
                <a:ea typeface="Arial"/>
                <a:cs typeface="Arial"/>
                <a:sym typeface="Arial"/>
              </a:rPr>
              <a:t>(</a:t>
            </a:r>
            <a:r>
              <a:rPr lang="en-US" sz="2400" b="1" dirty="0" err="1">
                <a:solidFill>
                  <a:srgbClr val="00953A"/>
                </a:solidFill>
                <a:latin typeface="Arial"/>
                <a:ea typeface="Arial"/>
                <a:cs typeface="Arial"/>
                <a:sym typeface="Arial"/>
              </a:rPr>
              <a:t>em</a:t>
            </a:r>
            <a:r>
              <a:rPr lang="en-US" sz="2400" b="1" dirty="0">
                <a:solidFill>
                  <a:srgbClr val="00953A"/>
                </a:solidFill>
                <a:latin typeface="Arial"/>
                <a:ea typeface="Arial"/>
                <a:cs typeface="Arial"/>
                <a:sym typeface="Arial"/>
              </a:rPr>
              <a:t> </a:t>
            </a:r>
            <a:r>
              <a:rPr lang="en-US" sz="2400" b="1" dirty="0" err="1">
                <a:solidFill>
                  <a:srgbClr val="00953A"/>
                </a:solidFill>
                <a:latin typeface="Arial"/>
                <a:ea typeface="Arial"/>
                <a:cs typeface="Arial"/>
                <a:sym typeface="Arial"/>
              </a:rPr>
              <a:t>branco</a:t>
            </a:r>
            <a:r>
              <a:rPr lang="en-US" sz="2400" b="1" dirty="0">
                <a:solidFill>
                  <a:srgbClr val="00953A"/>
                </a:solidFill>
                <a:latin typeface="Arial"/>
                <a:ea typeface="Arial"/>
                <a:cs typeface="Arial"/>
                <a:sym typeface="Arial"/>
              </a:rPr>
              <a:t>)</a:t>
            </a:r>
            <a:endParaRPr sz="2400" b="1" dirty="0">
              <a:solidFill>
                <a:srgbClr val="00953A"/>
              </a:solidFill>
            </a:endParaRPr>
          </a:p>
        </p:txBody>
      </p:sp>
    </p:spTree>
    <p:extLst>
      <p:ext uri="{BB962C8B-B14F-4D97-AF65-F5344CB8AC3E}">
        <p14:creationId xmlns:p14="http://schemas.microsoft.com/office/powerpoint/2010/main" val="2719258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2" grpId="0"/>
      <p:bldP spid="13" grpId="0"/>
      <p:bldP spid="20" grpId="0"/>
      <p:bldP spid="45" grpId="0"/>
      <p:bldP spid="46" grpId="0"/>
      <p:bldP spid="47" grpId="0"/>
      <p:bldP spid="48" grpId="0"/>
      <p:bldP spid="49" grpId="0"/>
      <p:bldP spid="51"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1">
            <a:extLst>
              <a:ext uri="{FF2B5EF4-FFF2-40B4-BE49-F238E27FC236}">
                <a16:creationId xmlns:a16="http://schemas.microsoft.com/office/drawing/2014/main" id="{F3E1CAB8-B890-C1F5-4716-899AFE337158}"/>
              </a:ext>
            </a:extLst>
          </p:cNvPr>
          <p:cNvSpPr/>
          <p:nvPr/>
        </p:nvSpPr>
        <p:spPr>
          <a:xfrm>
            <a:off x="8187070" y="2469379"/>
            <a:ext cx="1967023" cy="914400"/>
          </a:xfrm>
          <a:prstGeom prst="roundRect">
            <a:avLst/>
          </a:prstGeom>
          <a:noFill/>
          <a:ln w="161925" cmpd="sng">
            <a:solidFill>
              <a:srgbClr val="FB9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5319738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5A94D128-614F-2971-9E72-E653E5BB8264}"/>
              </a:ext>
            </a:extLst>
          </p:cNvPr>
          <p:cNvSpPr>
            <a:spLocks noGrp="1"/>
          </p:cNvSpPr>
          <p:nvPr>
            <p:ph sz="half" idx="2"/>
          </p:nvPr>
        </p:nvSpPr>
        <p:spPr>
          <a:xfrm>
            <a:off x="546651" y="1439101"/>
            <a:ext cx="11353801" cy="4639309"/>
          </a:xfrm>
        </p:spPr>
        <p:txBody>
          <a:bodyPr/>
          <a:lstStyle/>
          <a:p>
            <a:pPr marL="0" indent="0">
              <a:buClr>
                <a:schemeClr val="accent5"/>
              </a:buClr>
              <a:buSzPts val="2400"/>
              <a:buFont typeface="Arial" panose="020B0604020202020204" pitchFamily="34" charset="0"/>
              <a:buNone/>
            </a:pPr>
            <a:r>
              <a:rPr lang="en-US" sz="2700" dirty="0"/>
              <a:t>Se o </a:t>
            </a:r>
            <a:r>
              <a:rPr lang="en-US" sz="2700" dirty="0" err="1"/>
              <a:t>laboratório</a:t>
            </a:r>
            <a:r>
              <a:rPr lang="en-US" sz="2700" dirty="0"/>
              <a:t> </a:t>
            </a:r>
            <a:r>
              <a:rPr lang="en-US" sz="2700" dirty="0" err="1"/>
              <a:t>confirmar</a:t>
            </a:r>
            <a:r>
              <a:rPr lang="en-US" sz="2700" dirty="0"/>
              <a:t> a gripe </a:t>
            </a:r>
            <a:r>
              <a:rPr lang="en-US" sz="2700" dirty="0" err="1"/>
              <a:t>aviária</a:t>
            </a:r>
            <a:r>
              <a:rPr lang="en-US" sz="2700" dirty="0"/>
              <a:t>, que </a:t>
            </a:r>
            <a:r>
              <a:rPr lang="en-US" sz="2700" dirty="0" err="1"/>
              <a:t>informações</a:t>
            </a:r>
            <a:r>
              <a:rPr lang="en-US" sz="2700" dirty="0"/>
              <a:t> </a:t>
            </a:r>
            <a:r>
              <a:rPr lang="en-US" sz="2700" dirty="0" err="1"/>
              <a:t>sobre</a:t>
            </a:r>
            <a:r>
              <a:rPr lang="en-US" sz="2700" dirty="0"/>
              <a:t> a </a:t>
            </a:r>
            <a:r>
              <a:rPr lang="en-US" sz="2700" dirty="0" err="1"/>
              <a:t>exposição</a:t>
            </a:r>
            <a:r>
              <a:rPr lang="en-US" sz="2700" dirty="0"/>
              <a:t> </a:t>
            </a:r>
            <a:r>
              <a:rPr lang="en-US" sz="2700" dirty="0" err="1"/>
              <a:t>devem</a:t>
            </a:r>
            <a:r>
              <a:rPr lang="en-US" sz="2700" dirty="0"/>
              <a:t> ser </a:t>
            </a:r>
            <a:r>
              <a:rPr lang="en-US" sz="2700" dirty="0" err="1"/>
              <a:t>coletadas</a:t>
            </a:r>
            <a:r>
              <a:rPr lang="en-US" sz="2700" dirty="0"/>
              <a:t> e </a:t>
            </a:r>
            <a:r>
              <a:rPr lang="en-US" sz="2700" dirty="0" err="1"/>
              <a:t>comunicadas</a:t>
            </a:r>
            <a:r>
              <a:rPr lang="en-US" sz="2700" dirty="0"/>
              <a:t>?</a:t>
            </a:r>
          </a:p>
          <a:p>
            <a:pPr marL="1993900" indent="-1993900">
              <a:spcBef>
                <a:spcPts val="480"/>
              </a:spcBef>
              <a:buClr>
                <a:schemeClr val="accent5"/>
              </a:buClr>
              <a:buSzPts val="2400"/>
              <a:buFont typeface="Arial" panose="020B0604020202020204" pitchFamily="34" charset="0"/>
              <a:buNone/>
            </a:pPr>
            <a:r>
              <a:rPr lang="en-US" sz="2700" b="1" dirty="0" err="1"/>
              <a:t>Resposta</a:t>
            </a:r>
            <a:r>
              <a:rPr lang="en-US" sz="2700" b="1" dirty="0"/>
              <a:t> 3:</a:t>
            </a:r>
            <a:endParaRPr lang="en-US" sz="2700" dirty="0"/>
          </a:p>
          <a:p>
            <a:pPr marL="0" indent="0">
              <a:spcBef>
                <a:spcPts val="480"/>
              </a:spcBef>
              <a:buClr>
                <a:schemeClr val="accent5"/>
              </a:buClr>
              <a:buSzPts val="2400"/>
              <a:buFont typeface="Arial"/>
              <a:buNone/>
            </a:pPr>
            <a:r>
              <a:rPr lang="en-US" sz="2700" dirty="0"/>
              <a:t>O </a:t>
            </a:r>
            <a:r>
              <a:rPr lang="en-US" sz="2700" dirty="0" err="1"/>
              <a:t>doente</a:t>
            </a:r>
            <a:r>
              <a:rPr lang="en-US" sz="2700" dirty="0"/>
              <a:t> </a:t>
            </a:r>
            <a:r>
              <a:rPr lang="en-US" sz="2700" dirty="0" err="1"/>
              <a:t>foi</a:t>
            </a:r>
            <a:r>
              <a:rPr lang="en-US" sz="2700" dirty="0"/>
              <a:t> </a:t>
            </a:r>
            <a:r>
              <a:rPr lang="en-US" sz="2700" dirty="0" err="1"/>
              <a:t>exposto</a:t>
            </a:r>
            <a:r>
              <a:rPr lang="en-US" sz="2700" dirty="0"/>
              <a:t> a </a:t>
            </a:r>
            <a:r>
              <a:rPr lang="en-US" sz="2700" dirty="0" err="1"/>
              <a:t>quaisquer</a:t>
            </a:r>
            <a:r>
              <a:rPr lang="en-US" sz="2700" dirty="0"/>
              <a:t> </a:t>
            </a:r>
            <a:r>
              <a:rPr lang="en-US" sz="2700" dirty="0" err="1"/>
              <a:t>fatores</a:t>
            </a:r>
            <a:r>
              <a:rPr lang="en-US" sz="2700" dirty="0"/>
              <a:t> de </a:t>
            </a:r>
            <a:r>
              <a:rPr lang="en-US" sz="2700" dirty="0" err="1"/>
              <a:t>risco</a:t>
            </a:r>
            <a:r>
              <a:rPr lang="en-US" sz="2700" dirty="0"/>
              <a:t> </a:t>
            </a:r>
            <a:r>
              <a:rPr lang="en-US" sz="2700" dirty="0" err="1"/>
              <a:t>conhecidos</a:t>
            </a:r>
            <a:r>
              <a:rPr lang="en-US" sz="2700" dirty="0"/>
              <a:t> para a gripe </a:t>
            </a:r>
            <a:r>
              <a:rPr lang="en-US" sz="2700" dirty="0" err="1"/>
              <a:t>aviária</a:t>
            </a:r>
            <a:r>
              <a:rPr lang="en-US" sz="2700" dirty="0"/>
              <a:t> </a:t>
            </a:r>
            <a:r>
              <a:rPr lang="en-US" sz="2700" dirty="0" err="1"/>
              <a:t>nos</a:t>
            </a:r>
            <a:r>
              <a:rPr lang="en-US" sz="2700" dirty="0"/>
              <a:t> 2-5 </a:t>
            </a:r>
            <a:r>
              <a:rPr lang="en-US" sz="2700" dirty="0" err="1"/>
              <a:t>dias</a:t>
            </a:r>
            <a:r>
              <a:rPr lang="en-US" sz="2700" dirty="0"/>
              <a:t> </a:t>
            </a:r>
            <a:r>
              <a:rPr lang="en-US" sz="2700" dirty="0" err="1"/>
              <a:t>anteriores</a:t>
            </a:r>
            <a:r>
              <a:rPr lang="en-US" sz="2700" dirty="0"/>
              <a:t> </a:t>
            </a:r>
            <a:r>
              <a:rPr lang="en-US" sz="2700" dirty="0" err="1"/>
              <a:t>ao</a:t>
            </a:r>
            <a:r>
              <a:rPr lang="en-US" sz="2700" dirty="0"/>
              <a:t> </a:t>
            </a:r>
            <a:r>
              <a:rPr lang="en-US" sz="2700" dirty="0" err="1"/>
              <a:t>início</a:t>
            </a:r>
            <a:r>
              <a:rPr lang="en-US" sz="2700" dirty="0"/>
              <a:t> da </a:t>
            </a:r>
            <a:r>
              <a:rPr lang="en-US" sz="2700" dirty="0" err="1"/>
              <a:t>doença</a:t>
            </a:r>
            <a:r>
              <a:rPr lang="en-US" sz="2700" dirty="0"/>
              <a:t>, tais </a:t>
            </a:r>
            <a:r>
              <a:rPr lang="en-US" sz="2700" dirty="0" err="1"/>
              <a:t>como</a:t>
            </a:r>
            <a:endParaRPr lang="en-US" sz="2700" dirty="0"/>
          </a:p>
          <a:p>
            <a:pPr lvl="1">
              <a:spcBef>
                <a:spcPts val="480"/>
              </a:spcBef>
              <a:buClr>
                <a:srgbClr val="00820B"/>
              </a:buClr>
              <a:buSzPts val="2400"/>
            </a:pPr>
            <a:r>
              <a:rPr lang="en-US" sz="2000" dirty="0" err="1"/>
              <a:t>Exposição</a:t>
            </a:r>
            <a:r>
              <a:rPr lang="en-US" sz="2000" dirty="0"/>
              <a:t> a </a:t>
            </a:r>
            <a:r>
              <a:rPr lang="en-US" sz="2000" dirty="0" err="1"/>
              <a:t>aves</a:t>
            </a:r>
            <a:r>
              <a:rPr lang="en-US" sz="2000" dirty="0"/>
              <a:t> de capoeira </a:t>
            </a:r>
            <a:r>
              <a:rPr lang="en-US" sz="2000" dirty="0" err="1"/>
              <a:t>ou</a:t>
            </a:r>
            <a:r>
              <a:rPr lang="en-US" sz="2000" dirty="0"/>
              <a:t> </a:t>
            </a:r>
            <a:r>
              <a:rPr lang="en-US" sz="2000" dirty="0" err="1"/>
              <a:t>aves</a:t>
            </a:r>
            <a:r>
              <a:rPr lang="en-US" sz="2000" dirty="0"/>
              <a:t> </a:t>
            </a:r>
            <a:r>
              <a:rPr lang="en-US" sz="2000" dirty="0" err="1"/>
              <a:t>selvagens</a:t>
            </a:r>
            <a:r>
              <a:rPr lang="en-US" sz="2000" dirty="0"/>
              <a:t> (</a:t>
            </a:r>
            <a:r>
              <a:rPr lang="en-US" sz="2000" dirty="0" err="1"/>
              <a:t>onde</a:t>
            </a:r>
            <a:r>
              <a:rPr lang="en-US" sz="2000" dirty="0"/>
              <a:t>?)</a:t>
            </a:r>
          </a:p>
          <a:p>
            <a:pPr lvl="1">
              <a:spcBef>
                <a:spcPts val="480"/>
              </a:spcBef>
              <a:buClr>
                <a:srgbClr val="00820B"/>
              </a:buClr>
              <a:buSzPts val="2400"/>
            </a:pPr>
            <a:r>
              <a:rPr lang="en-US" sz="2000" dirty="0" err="1"/>
              <a:t>Manuseamento</a:t>
            </a:r>
            <a:r>
              <a:rPr lang="en-US" sz="2000" dirty="0"/>
              <a:t> de </a:t>
            </a:r>
            <a:r>
              <a:rPr lang="en-US" sz="2000" dirty="0" err="1"/>
              <a:t>galinhas</a:t>
            </a:r>
            <a:r>
              <a:rPr lang="en-US" sz="2000" dirty="0"/>
              <a:t>, </a:t>
            </a:r>
            <a:r>
              <a:rPr lang="en-US" sz="2000" dirty="0" err="1"/>
              <a:t>patos</a:t>
            </a:r>
            <a:r>
              <a:rPr lang="en-US" sz="2000" dirty="0"/>
              <a:t>, </a:t>
            </a:r>
            <a:r>
              <a:rPr lang="en-US" sz="2000" dirty="0" err="1"/>
              <a:t>gansos</a:t>
            </a:r>
            <a:r>
              <a:rPr lang="en-US" sz="2000" dirty="0"/>
              <a:t> etc., </a:t>
            </a:r>
            <a:r>
              <a:rPr lang="en-US" sz="2000" dirty="0" err="1"/>
              <a:t>mortos</a:t>
            </a:r>
            <a:r>
              <a:rPr lang="en-US" sz="2000" dirty="0"/>
              <a:t> </a:t>
            </a:r>
            <a:r>
              <a:rPr lang="en-US" sz="2000" dirty="0" err="1"/>
              <a:t>ou</a:t>
            </a:r>
            <a:r>
              <a:rPr lang="en-US" sz="2000" dirty="0"/>
              <a:t> </a:t>
            </a:r>
            <a:r>
              <a:rPr lang="en-US" sz="2000" dirty="0" err="1"/>
              <a:t>doentes</a:t>
            </a:r>
            <a:r>
              <a:rPr lang="en-US" sz="2000" dirty="0"/>
              <a:t> (</a:t>
            </a:r>
            <a:r>
              <a:rPr lang="en-US" sz="2000" dirty="0" err="1"/>
              <a:t>onde</a:t>
            </a:r>
            <a:r>
              <a:rPr lang="en-US" sz="2000" dirty="0"/>
              <a:t>?)</a:t>
            </a:r>
          </a:p>
          <a:p>
            <a:pPr lvl="1">
              <a:spcBef>
                <a:spcPts val="480"/>
              </a:spcBef>
              <a:buClr>
                <a:srgbClr val="00820B"/>
              </a:buClr>
              <a:buSzPts val="2400"/>
            </a:pPr>
            <a:r>
              <a:rPr lang="en-US" sz="2000" dirty="0" err="1"/>
              <a:t>Relatos</a:t>
            </a:r>
            <a:r>
              <a:rPr lang="en-US" sz="2000" dirty="0"/>
              <a:t> de </a:t>
            </a:r>
            <a:r>
              <a:rPr lang="en-US" sz="2000" dirty="0" err="1"/>
              <a:t>surtos</a:t>
            </a:r>
            <a:r>
              <a:rPr lang="en-US" sz="2000" dirty="0"/>
              <a:t> </a:t>
            </a:r>
            <a:r>
              <a:rPr lang="en-US" sz="2000" dirty="0" err="1"/>
              <a:t>próximos</a:t>
            </a:r>
            <a:r>
              <a:rPr lang="en-US" sz="2000" dirty="0"/>
              <a:t> (</a:t>
            </a:r>
            <a:r>
              <a:rPr lang="en-US" sz="2000" dirty="0" err="1"/>
              <a:t>outras</a:t>
            </a:r>
            <a:r>
              <a:rPr lang="en-US" sz="2000" dirty="0"/>
              <a:t> aldeias, </a:t>
            </a:r>
            <a:r>
              <a:rPr lang="en-US" sz="2000" dirty="0" err="1"/>
              <a:t>explorações</a:t>
            </a:r>
            <a:r>
              <a:rPr lang="en-US" sz="2000" dirty="0"/>
              <a:t> </a:t>
            </a:r>
            <a:r>
              <a:rPr lang="en-US" sz="2000" dirty="0" err="1"/>
              <a:t>agrícolas</a:t>
            </a:r>
            <a:r>
              <a:rPr lang="en-US" sz="2000" dirty="0"/>
              <a:t> </a:t>
            </a:r>
            <a:r>
              <a:rPr lang="en-US" sz="2000" dirty="0" err="1"/>
              <a:t>ou</a:t>
            </a:r>
            <a:r>
              <a:rPr lang="en-US" sz="2000" dirty="0"/>
              <a:t> entre a </a:t>
            </a:r>
            <a:r>
              <a:rPr lang="en-US" sz="2000" dirty="0" err="1"/>
              <a:t>vida</a:t>
            </a:r>
            <a:r>
              <a:rPr lang="en-US" sz="2000" dirty="0"/>
              <a:t> </a:t>
            </a:r>
            <a:r>
              <a:rPr lang="en-US" sz="2000" dirty="0" err="1"/>
              <a:t>selvagem</a:t>
            </a:r>
            <a:r>
              <a:rPr lang="en-US" sz="2000" dirty="0"/>
              <a:t>)</a:t>
            </a:r>
          </a:p>
          <a:p>
            <a:pPr lvl="1">
              <a:spcBef>
                <a:spcPts val="480"/>
              </a:spcBef>
              <a:buClr>
                <a:srgbClr val="00820B"/>
              </a:buClr>
              <a:buSzPts val="2400"/>
            </a:pPr>
            <a:r>
              <a:rPr lang="en-US" sz="2000" dirty="0" err="1"/>
              <a:t>Viver</a:t>
            </a:r>
            <a:r>
              <a:rPr lang="en-US" sz="2000" dirty="0"/>
              <a:t> </a:t>
            </a:r>
            <a:r>
              <a:rPr lang="en-US" sz="2000" dirty="0" err="1"/>
              <a:t>ou</a:t>
            </a:r>
            <a:r>
              <a:rPr lang="en-US" sz="2000" dirty="0"/>
              <a:t> </a:t>
            </a:r>
            <a:r>
              <a:rPr lang="en-US" sz="2000" dirty="0" err="1"/>
              <a:t>viajar</a:t>
            </a:r>
            <a:r>
              <a:rPr lang="en-US" sz="2000" dirty="0"/>
              <a:t> para </a:t>
            </a:r>
            <a:r>
              <a:rPr lang="en-US" sz="2000" dirty="0" err="1"/>
              <a:t>áreas</a:t>
            </a:r>
            <a:r>
              <a:rPr lang="en-US" sz="2000" dirty="0"/>
              <a:t> </a:t>
            </a:r>
            <a:r>
              <a:rPr lang="en-US" sz="2000" dirty="0" err="1"/>
              <a:t>onde</a:t>
            </a:r>
            <a:r>
              <a:rPr lang="en-US" sz="2000" dirty="0"/>
              <a:t> a gripe </a:t>
            </a:r>
            <a:r>
              <a:rPr lang="en-US" sz="2000" dirty="0" err="1"/>
              <a:t>aviária</a:t>
            </a:r>
            <a:r>
              <a:rPr lang="en-US" sz="2000" dirty="0"/>
              <a:t> é </a:t>
            </a:r>
            <a:r>
              <a:rPr lang="en-US" sz="2000" dirty="0" err="1"/>
              <a:t>comum</a:t>
            </a:r>
            <a:endParaRPr lang="en-US" sz="2000" dirty="0"/>
          </a:p>
          <a:p>
            <a:pPr lvl="1">
              <a:spcBef>
                <a:spcPts val="480"/>
              </a:spcBef>
              <a:buClr>
                <a:srgbClr val="00820B"/>
              </a:buClr>
              <a:buSzPts val="2400"/>
            </a:pPr>
            <a:r>
              <a:rPr lang="en-US" sz="2000" dirty="0" err="1"/>
              <a:t>Contato</a:t>
            </a:r>
            <a:r>
              <a:rPr lang="en-US" sz="2000" dirty="0"/>
              <a:t> com </a:t>
            </a:r>
            <a:r>
              <a:rPr lang="en-US" sz="2000" dirty="0" err="1"/>
              <a:t>uma</a:t>
            </a:r>
            <a:r>
              <a:rPr lang="en-US" sz="2000" dirty="0"/>
              <a:t> </a:t>
            </a:r>
            <a:r>
              <a:rPr lang="en-US" sz="2000" dirty="0" err="1"/>
              <a:t>pessoa</a:t>
            </a:r>
            <a:r>
              <a:rPr lang="en-US" sz="2000" dirty="0"/>
              <a:t> </a:t>
            </a:r>
            <a:r>
              <a:rPr lang="en-US" sz="2000" dirty="0" err="1"/>
              <a:t>infectada</a:t>
            </a:r>
            <a:r>
              <a:rPr lang="en-US" sz="2000" dirty="0"/>
              <a:t> </a:t>
            </a:r>
            <a:r>
              <a:rPr lang="en-US" sz="2000" dirty="0" err="1"/>
              <a:t>em</a:t>
            </a:r>
            <a:r>
              <a:rPr lang="en-US" sz="2000" dirty="0"/>
              <a:t> casa, no </a:t>
            </a:r>
            <a:r>
              <a:rPr lang="en-US" sz="2000" dirty="0" err="1"/>
              <a:t>trabalho</a:t>
            </a:r>
            <a:r>
              <a:rPr lang="en-US" sz="2000" dirty="0"/>
              <a:t> </a:t>
            </a:r>
            <a:r>
              <a:rPr lang="en-US" sz="2000" dirty="0" err="1"/>
              <a:t>ou</a:t>
            </a:r>
            <a:r>
              <a:rPr lang="en-US" sz="2000" dirty="0"/>
              <a:t> </a:t>
            </a:r>
            <a:r>
              <a:rPr lang="en-US" sz="2000" dirty="0" err="1"/>
              <a:t>na</a:t>
            </a:r>
            <a:r>
              <a:rPr lang="en-US" sz="2000" dirty="0"/>
              <a:t> </a:t>
            </a:r>
            <a:r>
              <a:rPr lang="en-US" sz="2000" dirty="0" err="1"/>
              <a:t>escola</a:t>
            </a:r>
            <a:endParaRPr lang="en-US" sz="2000" dirty="0"/>
          </a:p>
          <a:p>
            <a:pPr marL="1993900" indent="-1993900">
              <a:spcBef>
                <a:spcPts val="480"/>
              </a:spcBef>
              <a:buClr>
                <a:schemeClr val="accent5"/>
              </a:buClr>
              <a:buSzPts val="2400"/>
              <a:buFont typeface="Arial" panose="020B0604020202020204" pitchFamily="34" charset="0"/>
              <a:buNone/>
            </a:pPr>
            <a:endParaRPr lang="en-US" sz="2800" dirty="0"/>
          </a:p>
          <a:p>
            <a:pPr marL="1993900" indent="-1993900">
              <a:spcBef>
                <a:spcPts val="480"/>
              </a:spcBef>
              <a:buClr>
                <a:schemeClr val="accent5"/>
              </a:buClr>
              <a:buSzPts val="2400"/>
              <a:buFont typeface="Arial" panose="020B0604020202020204" pitchFamily="34" charset="0"/>
              <a:buNone/>
            </a:pPr>
            <a:endParaRPr lang="en-US" sz="2800" dirty="0"/>
          </a:p>
          <a:p>
            <a:endParaRPr lang="en-US" dirty="0"/>
          </a:p>
        </p:txBody>
      </p:sp>
      <p:sp>
        <p:nvSpPr>
          <p:cNvPr id="4" name="Title 3">
            <a:extLst>
              <a:ext uri="{FF2B5EF4-FFF2-40B4-BE49-F238E27FC236}">
                <a16:creationId xmlns:a16="http://schemas.microsoft.com/office/drawing/2014/main" id="{ACAEB98D-0DA5-AEEA-4D43-2283086C0114}"/>
              </a:ext>
            </a:extLst>
          </p:cNvPr>
          <p:cNvSpPr>
            <a:spLocks noGrp="1"/>
          </p:cNvSpPr>
          <p:nvPr>
            <p:ph type="title"/>
          </p:nvPr>
        </p:nvSpPr>
        <p:spPr/>
        <p:txBody>
          <a:bodyPr/>
          <a:lstStyle/>
          <a:p>
            <a:r>
              <a:rPr lang="en-US"/>
              <a:t>Questão 3</a:t>
            </a:r>
          </a:p>
        </p:txBody>
      </p:sp>
    </p:spTree>
    <p:extLst>
      <p:ext uri="{BB962C8B-B14F-4D97-AF65-F5344CB8AC3E}">
        <p14:creationId xmlns:p14="http://schemas.microsoft.com/office/powerpoint/2010/main" val="2873673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5A94D128-614F-2971-9E72-E653E5BB8264}"/>
              </a:ext>
            </a:extLst>
          </p:cNvPr>
          <p:cNvSpPr>
            <a:spLocks noGrp="1"/>
          </p:cNvSpPr>
          <p:nvPr>
            <p:ph sz="half" idx="2"/>
          </p:nvPr>
        </p:nvSpPr>
        <p:spPr>
          <a:xfrm>
            <a:off x="692426" y="1465605"/>
            <a:ext cx="10515600" cy="4639309"/>
          </a:xfrm>
        </p:spPr>
        <p:txBody>
          <a:bodyPr/>
          <a:lstStyle/>
          <a:p>
            <a:pPr marL="0" lvl="0" indent="0">
              <a:spcBef>
                <a:spcPts val="0"/>
              </a:spcBef>
              <a:spcAft>
                <a:spcPts val="0"/>
              </a:spcAft>
              <a:buClr>
                <a:schemeClr val="accent5"/>
              </a:buClr>
              <a:buSzPts val="2800"/>
              <a:buNone/>
            </a:pPr>
            <a:r>
              <a:rPr lang="en-US" dirty="0"/>
              <a:t>Como </a:t>
            </a:r>
            <a:r>
              <a:rPr lang="en-US" dirty="0" err="1"/>
              <a:t>este</a:t>
            </a:r>
            <a:r>
              <a:rPr lang="en-US" dirty="0"/>
              <a:t> </a:t>
            </a:r>
            <a:r>
              <a:rPr lang="en-US" dirty="0" err="1"/>
              <a:t>formulário</a:t>
            </a:r>
            <a:r>
              <a:rPr lang="en-US" dirty="0"/>
              <a:t> de </a:t>
            </a:r>
            <a:r>
              <a:rPr lang="en-US" dirty="0" err="1"/>
              <a:t>relatório</a:t>
            </a:r>
            <a:r>
              <a:rPr lang="en-US" dirty="0"/>
              <a:t> de </a:t>
            </a:r>
            <a:r>
              <a:rPr lang="en-US" dirty="0" err="1"/>
              <a:t>caso</a:t>
            </a:r>
            <a:r>
              <a:rPr lang="en-US" dirty="0"/>
              <a:t> </a:t>
            </a:r>
            <a:r>
              <a:rPr lang="en-US" dirty="0" err="1"/>
              <a:t>pode</a:t>
            </a:r>
            <a:r>
              <a:rPr lang="en-US" dirty="0"/>
              <a:t> ser </a:t>
            </a:r>
            <a:r>
              <a:rPr lang="en-US" dirty="0" err="1"/>
              <a:t>adaptado</a:t>
            </a:r>
            <a:r>
              <a:rPr lang="en-US" dirty="0"/>
              <a:t> </a:t>
            </a:r>
            <a:r>
              <a:rPr lang="en-US" dirty="0" err="1"/>
              <a:t>ao</a:t>
            </a:r>
            <a:r>
              <a:rPr lang="en-US" dirty="0"/>
              <a:t> </a:t>
            </a:r>
            <a:r>
              <a:rPr lang="en-US" dirty="0" err="1"/>
              <a:t>trabalho</a:t>
            </a:r>
            <a:r>
              <a:rPr lang="en-US" dirty="0"/>
              <a:t> de </a:t>
            </a:r>
            <a:r>
              <a:rPr lang="en-US" dirty="0" err="1"/>
              <a:t>vigilância</a:t>
            </a:r>
            <a:r>
              <a:rPr lang="en-US" dirty="0"/>
              <a:t> </a:t>
            </a:r>
            <a:r>
              <a:rPr lang="en-US" dirty="0" err="1"/>
              <a:t>em</a:t>
            </a:r>
            <a:r>
              <a:rPr lang="en-US" dirty="0"/>
              <a:t> </a:t>
            </a:r>
            <a:r>
              <a:rPr lang="en-US" dirty="0" err="1"/>
              <a:t>diferentes</a:t>
            </a:r>
            <a:r>
              <a:rPr lang="en-US" dirty="0"/>
              <a:t> </a:t>
            </a:r>
            <a:r>
              <a:rPr lang="en-US" dirty="0" err="1"/>
              <a:t>setores</a:t>
            </a:r>
            <a:r>
              <a:rPr lang="en-US" dirty="0"/>
              <a:t>?</a:t>
            </a:r>
          </a:p>
          <a:p>
            <a:pPr lvl="1">
              <a:spcBef>
                <a:spcPts val="1800"/>
              </a:spcBef>
              <a:spcAft>
                <a:spcPts val="0"/>
              </a:spcAft>
              <a:buClr>
                <a:srgbClr val="00953A"/>
              </a:buClr>
              <a:buSzPts val="2800"/>
            </a:pPr>
            <a:r>
              <a:rPr lang="en-US" dirty="0" err="1"/>
              <a:t>Setor</a:t>
            </a:r>
            <a:r>
              <a:rPr lang="en-US" dirty="0"/>
              <a:t> da </a:t>
            </a:r>
            <a:r>
              <a:rPr lang="en-US" dirty="0" err="1"/>
              <a:t>saúde</a:t>
            </a:r>
            <a:r>
              <a:rPr lang="en-US" dirty="0"/>
              <a:t> animal (</a:t>
            </a:r>
            <a:r>
              <a:rPr lang="en-US" dirty="0" err="1"/>
              <a:t>doméstica</a:t>
            </a:r>
            <a:r>
              <a:rPr lang="en-US" dirty="0"/>
              <a:t> </a:t>
            </a:r>
            <a:r>
              <a:rPr lang="en-US" dirty="0" err="1"/>
              <a:t>ou</a:t>
            </a:r>
            <a:r>
              <a:rPr lang="en-US" dirty="0"/>
              <a:t> </a:t>
            </a:r>
            <a:r>
              <a:rPr lang="en-US" dirty="0" err="1"/>
              <a:t>selvagem</a:t>
            </a:r>
            <a:r>
              <a:rPr lang="en-US" dirty="0"/>
              <a:t>)? </a:t>
            </a:r>
          </a:p>
          <a:p>
            <a:pPr lvl="1">
              <a:spcBef>
                <a:spcPts val="1800"/>
              </a:spcBef>
              <a:spcAft>
                <a:spcPts val="0"/>
              </a:spcAft>
              <a:buClr>
                <a:srgbClr val="00953A"/>
              </a:buClr>
              <a:buSzPts val="2800"/>
            </a:pPr>
            <a:r>
              <a:rPr lang="en-US" dirty="0" err="1"/>
              <a:t>Setor</a:t>
            </a:r>
            <a:r>
              <a:rPr lang="en-US" dirty="0"/>
              <a:t> da </a:t>
            </a:r>
            <a:r>
              <a:rPr lang="en-US" dirty="0" err="1"/>
              <a:t>saúde</a:t>
            </a:r>
            <a:r>
              <a:rPr lang="en-US" dirty="0"/>
              <a:t> </a:t>
            </a:r>
            <a:r>
              <a:rPr lang="en-US" dirty="0" err="1"/>
              <a:t>ambiental</a:t>
            </a:r>
            <a:r>
              <a:rPr lang="en-US" dirty="0"/>
              <a:t>?</a:t>
            </a:r>
            <a:endParaRPr lang="en-US" b="1" dirty="0"/>
          </a:p>
          <a:p>
            <a:pPr marL="0" lvl="0" indent="0">
              <a:spcBef>
                <a:spcPts val="1800"/>
              </a:spcBef>
              <a:spcAft>
                <a:spcPts val="0"/>
              </a:spcAft>
              <a:buClr>
                <a:srgbClr val="000000"/>
              </a:buClr>
              <a:buSzPts val="2800"/>
              <a:buNone/>
            </a:pPr>
            <a:r>
              <a:rPr lang="en-US" dirty="0">
                <a:solidFill>
                  <a:srgbClr val="000000"/>
                </a:solidFill>
                <a:latin typeface="Arial  "/>
                <a:ea typeface="Arial  "/>
                <a:cs typeface="Arial  "/>
                <a:sym typeface="Arial  "/>
              </a:rPr>
              <a:t>Que </a:t>
            </a:r>
            <a:r>
              <a:rPr lang="en-US" dirty="0" err="1">
                <a:latin typeface="Arial  "/>
                <a:ea typeface="Arial  "/>
                <a:cs typeface="Arial  "/>
                <a:sym typeface="Arial  "/>
              </a:rPr>
              <a:t>variáveis</a:t>
            </a:r>
            <a:r>
              <a:rPr lang="en-US" dirty="0">
                <a:latin typeface="Arial  "/>
                <a:ea typeface="Arial  "/>
                <a:cs typeface="Arial  "/>
                <a:sym typeface="Arial  "/>
              </a:rPr>
              <a:t> </a:t>
            </a:r>
            <a:r>
              <a:rPr lang="en-US" dirty="0" err="1">
                <a:latin typeface="Arial  "/>
                <a:ea typeface="Arial  "/>
                <a:cs typeface="Arial  "/>
                <a:sym typeface="Arial  "/>
              </a:rPr>
              <a:t>ou</a:t>
            </a:r>
            <a:r>
              <a:rPr lang="en-US" dirty="0">
                <a:latin typeface="Arial  "/>
                <a:ea typeface="Arial  "/>
                <a:cs typeface="Arial  "/>
                <a:sym typeface="Arial  "/>
              </a:rPr>
              <a:t> </a:t>
            </a:r>
            <a:r>
              <a:rPr lang="en-US" dirty="0" err="1">
                <a:latin typeface="Arial  "/>
                <a:ea typeface="Arial  "/>
                <a:cs typeface="Arial  "/>
                <a:sym typeface="Arial  "/>
              </a:rPr>
              <a:t>perguntas</a:t>
            </a:r>
            <a:r>
              <a:rPr lang="en-US" dirty="0">
                <a:latin typeface="Arial  "/>
                <a:ea typeface="Arial  "/>
                <a:cs typeface="Arial  "/>
                <a:sym typeface="Arial  "/>
              </a:rPr>
              <a:t> </a:t>
            </a:r>
            <a:r>
              <a:rPr lang="en-US" dirty="0" err="1">
                <a:latin typeface="Arial  "/>
                <a:ea typeface="Arial  "/>
                <a:cs typeface="Arial  "/>
                <a:sym typeface="Arial  "/>
              </a:rPr>
              <a:t>adicionais</a:t>
            </a:r>
            <a:r>
              <a:rPr lang="en-US" dirty="0">
                <a:latin typeface="Arial  "/>
                <a:ea typeface="Arial  "/>
                <a:cs typeface="Arial  "/>
                <a:sym typeface="Arial  "/>
              </a:rPr>
              <a:t> </a:t>
            </a:r>
            <a:r>
              <a:rPr lang="en-US" dirty="0" err="1">
                <a:latin typeface="Arial  "/>
                <a:ea typeface="Arial  "/>
                <a:cs typeface="Arial  "/>
                <a:sym typeface="Arial  "/>
              </a:rPr>
              <a:t>poderiam</a:t>
            </a:r>
            <a:r>
              <a:rPr lang="en-US" dirty="0">
                <a:latin typeface="Arial  "/>
                <a:ea typeface="Arial  "/>
                <a:cs typeface="Arial  "/>
                <a:sym typeface="Arial  "/>
              </a:rPr>
              <a:t> ser </a:t>
            </a:r>
            <a:r>
              <a:rPr lang="en-US" dirty="0" err="1">
                <a:latin typeface="Arial  "/>
                <a:ea typeface="Arial  "/>
                <a:cs typeface="Arial  "/>
                <a:sym typeface="Arial  "/>
              </a:rPr>
              <a:t>incluídas</a:t>
            </a:r>
            <a:r>
              <a:rPr lang="en-US" dirty="0">
                <a:latin typeface="Arial  "/>
                <a:ea typeface="Arial  "/>
                <a:cs typeface="Arial  "/>
                <a:sym typeface="Arial  "/>
              </a:rPr>
              <a:t>?</a:t>
            </a:r>
          </a:p>
          <a:p>
            <a:pPr marL="1993900" indent="-1993900">
              <a:spcBef>
                <a:spcPts val="480"/>
              </a:spcBef>
              <a:buClr>
                <a:schemeClr val="accent5"/>
              </a:buClr>
              <a:buSzPts val="2400"/>
              <a:buFont typeface="Arial" panose="020B0604020202020204" pitchFamily="34" charset="0"/>
              <a:buNone/>
            </a:pPr>
            <a:endParaRPr lang="en-US" sz="2800" dirty="0"/>
          </a:p>
          <a:p>
            <a:endParaRPr lang="en-US" dirty="0"/>
          </a:p>
        </p:txBody>
      </p:sp>
      <p:sp>
        <p:nvSpPr>
          <p:cNvPr id="4" name="Title 3">
            <a:extLst>
              <a:ext uri="{FF2B5EF4-FFF2-40B4-BE49-F238E27FC236}">
                <a16:creationId xmlns:a16="http://schemas.microsoft.com/office/drawing/2014/main" id="{ACAEB98D-0DA5-AEEA-4D43-2283086C0114}"/>
              </a:ext>
            </a:extLst>
          </p:cNvPr>
          <p:cNvSpPr>
            <a:spLocks noGrp="1"/>
          </p:cNvSpPr>
          <p:nvPr>
            <p:ph type="title"/>
          </p:nvPr>
        </p:nvSpPr>
        <p:spPr/>
        <p:txBody>
          <a:bodyPr/>
          <a:lstStyle/>
          <a:p>
            <a:r>
              <a:rPr lang="en-US"/>
              <a:t>Questão 4</a:t>
            </a:r>
          </a:p>
        </p:txBody>
      </p:sp>
    </p:spTree>
    <p:extLst>
      <p:ext uri="{BB962C8B-B14F-4D97-AF65-F5344CB8AC3E}">
        <p14:creationId xmlns:p14="http://schemas.microsoft.com/office/powerpoint/2010/main" val="299218480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2FF26B94-F496-10CA-2639-1454004187A8}"/>
              </a:ext>
            </a:extLst>
          </p:cNvPr>
          <p:cNvSpPr>
            <a:spLocks noGrp="1"/>
          </p:cNvSpPr>
          <p:nvPr>
            <p:ph type="title"/>
          </p:nvPr>
        </p:nvSpPr>
        <p:spPr/>
        <p:txBody>
          <a:bodyPr lIns="91440" tIns="45720" rIns="91440" bIns="45720" anchor="t"/>
          <a:lstStyle/>
          <a:p>
            <a:r>
              <a:rPr lang="en-US" dirty="0"/>
              <a:t>Vigilância de Uma Só </a:t>
            </a:r>
            <a:r>
              <a:rPr lang="en-US" dirty="0" err="1"/>
              <a:t>Saúde</a:t>
            </a:r>
            <a:endParaRPr lang="en-US" dirty="0"/>
          </a:p>
        </p:txBody>
      </p:sp>
      <p:sp>
        <p:nvSpPr>
          <p:cNvPr id="11" name="Content Placeholder 10">
            <a:extLst>
              <a:ext uri="{FF2B5EF4-FFF2-40B4-BE49-F238E27FC236}">
                <a16:creationId xmlns:a16="http://schemas.microsoft.com/office/drawing/2014/main" id="{51FE65BE-A86F-2624-17B7-5004EBA78FF2}"/>
              </a:ext>
            </a:extLst>
          </p:cNvPr>
          <p:cNvSpPr>
            <a:spLocks noGrp="1"/>
          </p:cNvSpPr>
          <p:nvPr>
            <p:ph sz="half" idx="2"/>
          </p:nvPr>
        </p:nvSpPr>
        <p:spPr>
          <a:xfrm>
            <a:off x="838199" y="1478857"/>
            <a:ext cx="7484287" cy="4639309"/>
          </a:xfrm>
        </p:spPr>
        <p:txBody>
          <a:bodyPr lIns="91440" tIns="45720" rIns="91440" bIns="45720" anchor="t"/>
          <a:lstStyle/>
          <a:p>
            <a:pPr marL="0" indent="0">
              <a:buNone/>
            </a:pPr>
            <a:r>
              <a:rPr lang="en-US" dirty="0">
                <a:solidFill>
                  <a:srgbClr val="000000"/>
                </a:solidFill>
                <a:cs typeface="Arial"/>
              </a:rPr>
              <a:t>A FAO/WOAH/OMS </a:t>
            </a:r>
            <a:r>
              <a:rPr lang="en-US" dirty="0" err="1">
                <a:solidFill>
                  <a:srgbClr val="000000"/>
                </a:solidFill>
                <a:cs typeface="Arial"/>
              </a:rPr>
              <a:t>elaborou</a:t>
            </a:r>
            <a:r>
              <a:rPr lang="en-US" dirty="0">
                <a:solidFill>
                  <a:srgbClr val="000000"/>
                </a:solidFill>
                <a:cs typeface="Arial"/>
              </a:rPr>
              <a:t> </a:t>
            </a:r>
            <a:r>
              <a:rPr lang="en-US" dirty="0"/>
              <a:t>o </a:t>
            </a:r>
            <a:r>
              <a:rPr lang="en-US" b="1" dirty="0"/>
              <a:t>Guia Tripartite das Zoonoses</a:t>
            </a:r>
            <a:r>
              <a:rPr lang="en-US" dirty="0"/>
              <a:t> (TZG) </a:t>
            </a:r>
          </a:p>
          <a:p>
            <a:endParaRPr lang="en-US" dirty="0"/>
          </a:p>
          <a:p>
            <a:r>
              <a:rPr lang="en-US" dirty="0" err="1"/>
              <a:t>Fornece</a:t>
            </a:r>
            <a:r>
              <a:rPr lang="en-US" dirty="0"/>
              <a:t> </a:t>
            </a:r>
            <a:r>
              <a:rPr lang="en-US" dirty="0" err="1"/>
              <a:t>orientações</a:t>
            </a:r>
            <a:r>
              <a:rPr lang="en-US" dirty="0"/>
              <a:t> </a:t>
            </a:r>
            <a:r>
              <a:rPr lang="en-US" dirty="0" err="1"/>
              <a:t>sobre</a:t>
            </a:r>
            <a:r>
              <a:rPr lang="en-US" dirty="0"/>
              <a:t> as </a:t>
            </a:r>
            <a:r>
              <a:rPr lang="en-US" dirty="0" err="1"/>
              <a:t>abordagens</a:t>
            </a:r>
            <a:r>
              <a:rPr lang="en-US" dirty="0"/>
              <a:t> Uma Só </a:t>
            </a:r>
            <a:r>
              <a:rPr lang="en-US" dirty="0" err="1"/>
              <a:t>Saúde</a:t>
            </a:r>
            <a:r>
              <a:rPr lang="en-US" dirty="0"/>
              <a:t> para </a:t>
            </a:r>
            <a:r>
              <a:rPr lang="en-US" dirty="0" err="1"/>
              <a:t>prevenir</a:t>
            </a:r>
            <a:r>
              <a:rPr lang="en-US" dirty="0"/>
              <a:t>, </a:t>
            </a:r>
            <a:r>
              <a:rPr lang="en-US" dirty="0" err="1"/>
              <a:t>detectar</a:t>
            </a:r>
            <a:r>
              <a:rPr lang="en-US" dirty="0"/>
              <a:t> </a:t>
            </a:r>
            <a:br>
              <a:rPr lang="en-US" dirty="0"/>
            </a:br>
            <a:r>
              <a:rPr lang="en-US" dirty="0"/>
              <a:t>e responder </a:t>
            </a:r>
            <a:endParaRPr lang="en-US" dirty="0">
              <a:cs typeface="Arial"/>
            </a:endParaRPr>
          </a:p>
          <a:p>
            <a:endParaRPr lang="en-US" dirty="0"/>
          </a:p>
        </p:txBody>
      </p:sp>
      <p:sp>
        <p:nvSpPr>
          <p:cNvPr id="2" name="Text Placeholder 1">
            <a:extLst>
              <a:ext uri="{FF2B5EF4-FFF2-40B4-BE49-F238E27FC236}">
                <a16:creationId xmlns:a16="http://schemas.microsoft.com/office/drawing/2014/main" id="{0833CF70-5B85-49EC-DA64-03222FE5B2F2}"/>
              </a:ext>
            </a:extLst>
          </p:cNvPr>
          <p:cNvSpPr>
            <a:spLocks noGrp="1"/>
          </p:cNvSpPr>
          <p:nvPr>
            <p:ph type="body" sz="quarter" idx="4294967295"/>
          </p:nvPr>
        </p:nvSpPr>
        <p:spPr>
          <a:xfrm>
            <a:off x="5144030" y="6400800"/>
            <a:ext cx="3475037" cy="211137"/>
          </a:xfrm>
          <a:prstGeom prst="rect">
            <a:avLst/>
          </a:prstGeom>
        </p:spPr>
        <p:txBody>
          <a:bodyPr/>
          <a:lstStyle/>
          <a:p>
            <a:pPr marL="0" indent="0" algn="r">
              <a:buNone/>
            </a:pPr>
            <a:r>
              <a:rPr lang="en-US" sz="1200" u="sng">
                <a:solidFill>
                  <a:schemeClr val="accent1"/>
                </a:solidFill>
                <a:hlinkClick r:id="rId3">
                  <a:extLst>
                    <a:ext uri="{A12FA001-AC4F-418D-AE19-62706E023703}">
                      <ahyp:hlinkClr xmlns:ahyp="http://schemas.microsoft.com/office/drawing/2018/hyperlinkcolor" val="tx"/>
                    </a:ext>
                  </a:extLst>
                </a:hlinkClick>
              </a:rPr>
              <a:t>www.who.int/initiatives/tripartite-zoonosis-guide</a:t>
            </a:r>
            <a:endParaRPr lang="en-US" sz="1200"/>
          </a:p>
          <a:p>
            <a:endParaRPr lang="en-US"/>
          </a:p>
        </p:txBody>
      </p:sp>
      <p:pic>
        <p:nvPicPr>
          <p:cNvPr id="14" name="Picture 13">
            <a:extLst>
              <a:ext uri="{FF2B5EF4-FFF2-40B4-BE49-F238E27FC236}">
                <a16:creationId xmlns:a16="http://schemas.microsoft.com/office/drawing/2014/main" id="{855F22BB-A08A-CAAE-AAC0-4FD949AA82B2}"/>
              </a:ext>
            </a:extLst>
          </p:cNvPr>
          <p:cNvPicPr>
            <a:picLocks noChangeAspect="1"/>
          </p:cNvPicPr>
          <p:nvPr/>
        </p:nvPicPr>
        <p:blipFill rotWithShape="1">
          <a:blip r:embed="rId4"/>
          <a:srcRect l="318" r="885" b="1250"/>
          <a:stretch/>
        </p:blipFill>
        <p:spPr>
          <a:xfrm>
            <a:off x="8322486" y="1386091"/>
            <a:ext cx="3278837" cy="4639309"/>
          </a:xfrm>
          <a:prstGeom prst="rect">
            <a:avLst/>
          </a:prstGeom>
          <a:ln>
            <a:solidFill>
              <a:schemeClr val="tx1"/>
            </a:solidFill>
          </a:ln>
        </p:spPr>
      </p:pic>
    </p:spTree>
    <p:extLst>
      <p:ext uri="{BB962C8B-B14F-4D97-AF65-F5344CB8AC3E}">
        <p14:creationId xmlns:p14="http://schemas.microsoft.com/office/powerpoint/2010/main" val="322995385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1EF6B8-3024-DCC0-52EE-9E856E10DFC1}"/>
              </a:ext>
            </a:extLst>
          </p:cNvPr>
          <p:cNvSpPr>
            <a:spLocks noGrp="1"/>
          </p:cNvSpPr>
          <p:nvPr>
            <p:ph type="title"/>
          </p:nvPr>
        </p:nvSpPr>
        <p:spPr/>
        <p:txBody>
          <a:bodyPr/>
          <a:lstStyle/>
          <a:p>
            <a:r>
              <a:rPr lang="en-US" dirty="0" err="1"/>
              <a:t>Colaboração</a:t>
            </a:r>
            <a:r>
              <a:rPr lang="en-US" dirty="0"/>
              <a:t> </a:t>
            </a:r>
            <a:r>
              <a:rPr lang="en-US" dirty="0" err="1"/>
              <a:t>na</a:t>
            </a:r>
            <a:r>
              <a:rPr lang="en-US" dirty="0"/>
              <a:t> coleta de dados</a:t>
            </a:r>
          </a:p>
        </p:txBody>
      </p:sp>
      <p:sp>
        <p:nvSpPr>
          <p:cNvPr id="3" name="Text Placeholder 2">
            <a:extLst>
              <a:ext uri="{FF2B5EF4-FFF2-40B4-BE49-F238E27FC236}">
                <a16:creationId xmlns:a16="http://schemas.microsoft.com/office/drawing/2014/main" id="{6752589E-5340-4261-AF72-E0FFA5555785}"/>
              </a:ext>
            </a:extLst>
          </p:cNvPr>
          <p:cNvSpPr>
            <a:spLocks noGrp="1"/>
          </p:cNvSpPr>
          <p:nvPr>
            <p:ph sz="half" idx="2"/>
          </p:nvPr>
        </p:nvSpPr>
        <p:spPr>
          <a:xfrm>
            <a:off x="3543299" y="6310605"/>
            <a:ext cx="6003589" cy="229895"/>
          </a:xfrm>
          <a:prstGeom prst="rect">
            <a:avLst/>
          </a:prstGeom>
        </p:spPr>
        <p:txBody>
          <a:bodyPr/>
          <a:lstStyle/>
          <a:p>
            <a:pPr marL="0" indent="0" algn="r">
              <a:buNone/>
            </a:pPr>
            <a:r>
              <a:rPr lang="en-US" sz="1100"/>
              <a:t>Adaptado de </a:t>
            </a:r>
            <a:r>
              <a:rPr lang="en-US" sz="1100" err="1"/>
              <a:t>Bordier </a:t>
            </a:r>
            <a:r>
              <a:rPr lang="en-US" sz="1100"/>
              <a:t>M, et al. agosto de 2020. Caraterísticas dos sistemas de vigilância One Health: uma revisão sistemática da literatura. </a:t>
            </a:r>
            <a:r>
              <a:rPr lang="en-US" sz="1100">
                <a:hlinkClick r:id="rId3"/>
              </a:rPr>
              <a:t>https://doi.</a:t>
            </a:r>
            <a:r>
              <a:rPr lang="en-US" sz="1100"/>
              <a:t>org/10.1016/j.prevetmed.2018.10.005 </a:t>
            </a:r>
          </a:p>
        </p:txBody>
      </p:sp>
      <p:graphicFrame>
        <p:nvGraphicFramePr>
          <p:cNvPr id="16" name="Table 5">
            <a:extLst>
              <a:ext uri="{FF2B5EF4-FFF2-40B4-BE49-F238E27FC236}">
                <a16:creationId xmlns:a16="http://schemas.microsoft.com/office/drawing/2014/main" id="{60EF185C-BA97-49C2-AA57-60F1B60BC414}"/>
              </a:ext>
            </a:extLst>
          </p:cNvPr>
          <p:cNvGraphicFramePr>
            <a:graphicFrameLocks noGrp="1"/>
          </p:cNvGraphicFramePr>
          <p:nvPr>
            <p:extLst>
              <p:ext uri="{D42A27DB-BD31-4B8C-83A1-F6EECF244321}">
                <p14:modId xmlns:p14="http://schemas.microsoft.com/office/powerpoint/2010/main" val="713096334"/>
              </p:ext>
            </p:extLst>
          </p:nvPr>
        </p:nvGraphicFramePr>
        <p:xfrm>
          <a:off x="6116438" y="2263331"/>
          <a:ext cx="5859505" cy="3200400"/>
        </p:xfrm>
        <a:graphic>
          <a:graphicData uri="http://schemas.openxmlformats.org/drawingml/2006/table">
            <a:tbl>
              <a:tblPr firstRow="1" bandRow="1">
                <a:tableStyleId>{5C22544A-7EE6-4342-B048-85BDC9FD1C3A}</a:tableStyleId>
              </a:tblPr>
              <a:tblGrid>
                <a:gridCol w="5859505">
                  <a:extLst>
                    <a:ext uri="{9D8B030D-6E8A-4147-A177-3AD203B41FA5}">
                      <a16:colId xmlns:a16="http://schemas.microsoft.com/office/drawing/2014/main" val="2856297230"/>
                    </a:ext>
                  </a:extLst>
                </a:gridCol>
              </a:tblGrid>
              <a:tr h="45257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solidFill>
                            <a:schemeClr val="tx1"/>
                          </a:solidFill>
                          <a:latin typeface="Arial" panose="020B0604020202020204" pitchFamily="34" charset="0"/>
                          <a:cs typeface="Arial" panose="020B0604020202020204" pitchFamily="34" charset="0"/>
                        </a:rPr>
                        <a:t>Coleta de dados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811182950"/>
                  </a:ext>
                </a:extLst>
              </a:tr>
              <a:tr h="482743">
                <a:tc>
                  <a:txBody>
                    <a:bodyPr/>
                    <a:lstStyle/>
                    <a:p>
                      <a:pPr algn="ctr"/>
                      <a:r>
                        <a:rPr lang="en-US" sz="2000" dirty="0" err="1">
                          <a:solidFill>
                            <a:schemeClr val="tx1"/>
                          </a:solidFill>
                          <a:latin typeface="Arial" panose="020B0604020202020204" pitchFamily="34" charset="0"/>
                          <a:cs typeface="Arial" panose="020B0604020202020204" pitchFamily="34" charset="0"/>
                        </a:rPr>
                        <a:t>Realizado</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separadamente</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em</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cada</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setor</a:t>
                      </a:r>
                      <a:endParaRPr lang="en-US" sz="2000" dirty="0">
                        <a:solidFill>
                          <a:schemeClr val="tx1"/>
                        </a:solidFill>
                        <a:latin typeface="Arial" panose="020B0604020202020204" pitchFamily="34" charset="0"/>
                        <a:cs typeface="Arial" panose="020B0604020202020204" pitchFamily="34" charset="0"/>
                      </a:endParaRPr>
                    </a:p>
                  </a:txBody>
                  <a:tcPr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432105912"/>
                  </a:ext>
                </a:extLst>
              </a:tr>
              <a:tr h="784457">
                <a:tc>
                  <a:txBody>
                    <a:bodyPr/>
                    <a:lstStyle/>
                    <a:p>
                      <a:pPr algn="ctr"/>
                      <a:r>
                        <a:rPr lang="en-US" sz="2000" dirty="0" err="1">
                          <a:solidFill>
                            <a:schemeClr val="tx1"/>
                          </a:solidFill>
                          <a:latin typeface="Arial" panose="020B0604020202020204" pitchFamily="34" charset="0"/>
                          <a:cs typeface="Arial" panose="020B0604020202020204" pitchFamily="34" charset="0"/>
                        </a:rPr>
                        <a:t>Realizado</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por</a:t>
                      </a:r>
                      <a:r>
                        <a:rPr lang="en-US" sz="2000" dirty="0">
                          <a:solidFill>
                            <a:schemeClr val="tx1"/>
                          </a:solidFill>
                          <a:latin typeface="Arial" panose="020B0604020202020204" pitchFamily="34" charset="0"/>
                          <a:cs typeface="Arial" panose="020B0604020202020204" pitchFamily="34" charset="0"/>
                        </a:rPr>
                        <a:t> um </a:t>
                      </a:r>
                      <a:r>
                        <a:rPr lang="en-US" sz="2000" dirty="0" err="1">
                          <a:solidFill>
                            <a:schemeClr val="tx1"/>
                          </a:solidFill>
                          <a:latin typeface="Arial" panose="020B0604020202020204" pitchFamily="34" charset="0"/>
                          <a:cs typeface="Arial" panose="020B0604020202020204" pitchFamily="34" charset="0"/>
                        </a:rPr>
                        <a:t>único</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setor</a:t>
                      </a:r>
                      <a:r>
                        <a:rPr lang="en-US" sz="2000" dirty="0">
                          <a:solidFill>
                            <a:schemeClr val="tx1"/>
                          </a:solidFill>
                          <a:latin typeface="Arial" panose="020B0604020202020204" pitchFamily="34" charset="0"/>
                          <a:cs typeface="Arial" panose="020B0604020202020204" pitchFamily="34" charset="0"/>
                        </a:rPr>
                        <a:t> para </a:t>
                      </a:r>
                      <a:r>
                        <a:rPr lang="en-US" sz="2000" dirty="0" err="1">
                          <a:solidFill>
                            <a:schemeClr val="tx1"/>
                          </a:solidFill>
                          <a:latin typeface="Arial" panose="020B0604020202020204" pitchFamily="34" charset="0"/>
                          <a:cs typeface="Arial" panose="020B0604020202020204" pitchFamily="34" charset="0"/>
                        </a:rPr>
                        <a:t>todos</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os</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componentes</a:t>
                      </a:r>
                      <a:endParaRPr lang="en-US" sz="2000" dirty="0">
                        <a:solidFill>
                          <a:schemeClr val="tx1"/>
                        </a:solidFill>
                        <a:latin typeface="Arial" panose="020B0604020202020204" pitchFamily="34" charset="0"/>
                        <a:cs typeface="Arial" panose="020B0604020202020204" pitchFamily="34" charset="0"/>
                      </a:endParaRPr>
                    </a:p>
                  </a:txBody>
                  <a:tcPr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97871521"/>
                  </a:ext>
                </a:extLst>
              </a:tr>
              <a:tr h="482743">
                <a:tc>
                  <a:txBody>
                    <a:bodyPr/>
                    <a:lstStyle/>
                    <a:p>
                      <a:pPr algn="ctr"/>
                      <a:r>
                        <a:rPr lang="en-US" sz="2000" dirty="0" err="1">
                          <a:solidFill>
                            <a:schemeClr val="tx1"/>
                          </a:solidFill>
                          <a:latin typeface="Arial" panose="020B0604020202020204" pitchFamily="34" charset="0"/>
                          <a:cs typeface="Arial" panose="020B0604020202020204" pitchFamily="34" charset="0"/>
                        </a:rPr>
                        <a:t>Harmonização</a:t>
                      </a:r>
                      <a:r>
                        <a:rPr lang="en-US" sz="2000" dirty="0">
                          <a:solidFill>
                            <a:schemeClr val="tx1"/>
                          </a:solidFill>
                          <a:latin typeface="Arial" panose="020B0604020202020204" pitchFamily="34" charset="0"/>
                          <a:cs typeface="Arial" panose="020B0604020202020204" pitchFamily="34" charset="0"/>
                        </a:rPr>
                        <a:t> entre </a:t>
                      </a:r>
                      <a:r>
                        <a:rPr lang="en-US" sz="2000" dirty="0" err="1">
                          <a:solidFill>
                            <a:schemeClr val="tx1"/>
                          </a:solidFill>
                          <a:latin typeface="Arial" panose="020B0604020202020204" pitchFamily="34" charset="0"/>
                          <a:cs typeface="Arial" panose="020B0604020202020204" pitchFamily="34" charset="0"/>
                        </a:rPr>
                        <a:t>setores</a:t>
                      </a:r>
                      <a:endParaRPr lang="en-US" sz="2000" dirty="0">
                        <a:solidFill>
                          <a:schemeClr val="tx1"/>
                        </a:solidFill>
                        <a:latin typeface="Arial" panose="020B0604020202020204" pitchFamily="34" charset="0"/>
                        <a:cs typeface="Arial" panose="020B0604020202020204" pitchFamily="34" charset="0"/>
                      </a:endParaRPr>
                    </a:p>
                  </a:txBody>
                  <a:tcPr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25806646"/>
                  </a:ext>
                </a:extLst>
              </a:tr>
              <a:tr h="482743">
                <a:tc>
                  <a:txBody>
                    <a:bodyPr/>
                    <a:lstStyle/>
                    <a:p>
                      <a:pPr algn="ctr"/>
                      <a:r>
                        <a:rPr lang="en-US" sz="2000" dirty="0" err="1">
                          <a:solidFill>
                            <a:schemeClr val="tx1"/>
                          </a:solidFill>
                          <a:latin typeface="Arial" panose="020B0604020202020204" pitchFamily="34" charset="0"/>
                          <a:cs typeface="Arial" panose="020B0604020202020204" pitchFamily="34" charset="0"/>
                        </a:rPr>
                        <a:t>Algumas</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atividades</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conjuntas</a:t>
                      </a:r>
                      <a:r>
                        <a:rPr lang="en-US" sz="2000" dirty="0">
                          <a:solidFill>
                            <a:schemeClr val="tx1"/>
                          </a:solidFill>
                          <a:latin typeface="Arial" panose="020B0604020202020204" pitchFamily="34" charset="0"/>
                          <a:cs typeface="Arial" panose="020B0604020202020204" pitchFamily="34" charset="0"/>
                        </a:rPr>
                        <a:t> entre </a:t>
                      </a:r>
                      <a:r>
                        <a:rPr lang="en-US" sz="2000" dirty="0" err="1">
                          <a:solidFill>
                            <a:schemeClr val="tx1"/>
                          </a:solidFill>
                          <a:latin typeface="Arial" panose="020B0604020202020204" pitchFamily="34" charset="0"/>
                          <a:cs typeface="Arial" panose="020B0604020202020204" pitchFamily="34" charset="0"/>
                        </a:rPr>
                        <a:t>setores</a:t>
                      </a:r>
                      <a:endParaRPr lang="en-US" sz="2000" dirty="0">
                        <a:solidFill>
                          <a:schemeClr val="tx1"/>
                        </a:solidFill>
                        <a:latin typeface="Arial" panose="020B0604020202020204" pitchFamily="34" charset="0"/>
                        <a:cs typeface="Arial" panose="020B0604020202020204" pitchFamily="34" charset="0"/>
                      </a:endParaRPr>
                    </a:p>
                  </a:txBody>
                  <a:tcPr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45280052"/>
                  </a:ext>
                </a:extLst>
              </a:tr>
              <a:tr h="482743">
                <a:tc>
                  <a:txBody>
                    <a:bodyPr/>
                    <a:lstStyle/>
                    <a:p>
                      <a:pPr algn="ctr"/>
                      <a:r>
                        <a:rPr lang="en-US" sz="2000" dirty="0" err="1">
                          <a:solidFill>
                            <a:schemeClr val="tx1"/>
                          </a:solidFill>
                          <a:latin typeface="Arial" panose="020B0604020202020204" pitchFamily="34" charset="0"/>
                          <a:cs typeface="Arial" panose="020B0604020202020204" pitchFamily="34" charset="0"/>
                        </a:rPr>
                        <a:t>Realizado</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por</a:t>
                      </a:r>
                      <a:r>
                        <a:rPr lang="en-US" sz="2000" dirty="0">
                          <a:solidFill>
                            <a:schemeClr val="tx1"/>
                          </a:solidFill>
                          <a:latin typeface="Arial" panose="020B0604020202020204" pitchFamily="34" charset="0"/>
                          <a:cs typeface="Arial" panose="020B0604020202020204" pitchFamily="34" charset="0"/>
                        </a:rPr>
                        <a:t> um </a:t>
                      </a:r>
                      <a:r>
                        <a:rPr lang="en-US" sz="2000" dirty="0" err="1">
                          <a:solidFill>
                            <a:schemeClr val="tx1"/>
                          </a:solidFill>
                          <a:latin typeface="Arial" panose="020B0604020202020204" pitchFamily="34" charset="0"/>
                          <a:cs typeface="Arial" panose="020B0604020202020204" pitchFamily="34" charset="0"/>
                        </a:rPr>
                        <a:t>organismo</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multissetorial</a:t>
                      </a:r>
                      <a:endParaRPr lang="en-US" sz="2000" dirty="0">
                        <a:solidFill>
                          <a:schemeClr val="tx1"/>
                        </a:solidFill>
                        <a:latin typeface="Arial" panose="020B0604020202020204" pitchFamily="34" charset="0"/>
                        <a:cs typeface="Arial" panose="020B0604020202020204" pitchFamily="34" charset="0"/>
                      </a:endParaRPr>
                    </a:p>
                  </a:txBody>
                  <a:tcPr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252149442"/>
                  </a:ext>
                </a:extLst>
              </a:tr>
            </a:tbl>
          </a:graphicData>
        </a:graphic>
      </p:graphicFrame>
      <p:sp>
        <p:nvSpPr>
          <p:cNvPr id="17" name="TextBox 16">
            <a:extLst>
              <a:ext uri="{FF2B5EF4-FFF2-40B4-BE49-F238E27FC236}">
                <a16:creationId xmlns:a16="http://schemas.microsoft.com/office/drawing/2014/main" id="{1D7990A1-8182-47A7-BA8C-4B99147CA673}"/>
              </a:ext>
            </a:extLst>
          </p:cNvPr>
          <p:cNvSpPr txBox="1"/>
          <p:nvPr/>
        </p:nvSpPr>
        <p:spPr>
          <a:xfrm rot="16200000">
            <a:off x="4274469" y="3435923"/>
            <a:ext cx="2771191" cy="830997"/>
          </a:xfrm>
          <a:prstGeom prst="rect">
            <a:avLst/>
          </a:prstGeom>
          <a:noFill/>
        </p:spPr>
        <p:txBody>
          <a:bodyPr wrap="square" rtlCol="0">
            <a:spAutoFit/>
          </a:bodyPr>
          <a:lstStyle/>
          <a:p>
            <a:pPr algn="ctr"/>
            <a:r>
              <a:rPr lang="en-US" sz="2400" b="1" dirty="0" err="1">
                <a:latin typeface="Arial" panose="020B0604020202020204" pitchFamily="34" charset="0"/>
                <a:cs typeface="Arial" panose="020B0604020202020204" pitchFamily="34" charset="0"/>
              </a:rPr>
              <a:t>Possíveis</a:t>
            </a:r>
            <a:r>
              <a:rPr lang="en-US" sz="2400" b="1" dirty="0">
                <a:latin typeface="Arial" panose="020B0604020202020204" pitchFamily="34" charset="0"/>
                <a:cs typeface="Arial" panose="020B0604020202020204" pitchFamily="34" charset="0"/>
              </a:rPr>
              <a:t> </a:t>
            </a:r>
            <a:r>
              <a:rPr lang="en-US" sz="2400" b="1" dirty="0" err="1">
                <a:latin typeface="Arial" panose="020B0604020202020204" pitchFamily="34" charset="0"/>
                <a:cs typeface="Arial" panose="020B0604020202020204" pitchFamily="34" charset="0"/>
              </a:rPr>
              <a:t>graus</a:t>
            </a:r>
            <a:r>
              <a:rPr lang="en-US" sz="2400" b="1" dirty="0">
                <a:latin typeface="Arial" panose="020B0604020202020204" pitchFamily="34" charset="0"/>
                <a:cs typeface="Arial" panose="020B0604020202020204" pitchFamily="34" charset="0"/>
              </a:rPr>
              <a:t> de </a:t>
            </a:r>
            <a:r>
              <a:rPr lang="en-US" sz="2400" b="1" dirty="0" err="1">
                <a:latin typeface="Arial" panose="020B0604020202020204" pitchFamily="34" charset="0"/>
                <a:cs typeface="Arial" panose="020B0604020202020204" pitchFamily="34" charset="0"/>
              </a:rPr>
              <a:t>colaboração</a:t>
            </a:r>
            <a:endParaRPr lang="en-US" sz="2400" b="1" dirty="0">
              <a:latin typeface="Arial" panose="020B0604020202020204" pitchFamily="34" charset="0"/>
              <a:cs typeface="Arial" panose="020B0604020202020204" pitchFamily="34" charset="0"/>
            </a:endParaRPr>
          </a:p>
        </p:txBody>
      </p:sp>
      <p:pic>
        <p:nvPicPr>
          <p:cNvPr id="10" name="Imagem 9">
            <a:extLst>
              <a:ext uri="{FF2B5EF4-FFF2-40B4-BE49-F238E27FC236}">
                <a16:creationId xmlns:a16="http://schemas.microsoft.com/office/drawing/2014/main" id="{CF23B0EB-45A8-CBF7-A44C-77B538FA1C98}"/>
              </a:ext>
            </a:extLst>
          </p:cNvPr>
          <p:cNvPicPr>
            <a:picLocks noChangeAspect="1"/>
          </p:cNvPicPr>
          <p:nvPr/>
        </p:nvPicPr>
        <p:blipFill>
          <a:blip r:embed="rId4"/>
          <a:stretch>
            <a:fillRect/>
          </a:stretch>
        </p:blipFill>
        <p:spPr>
          <a:xfrm>
            <a:off x="354463" y="2465825"/>
            <a:ext cx="4849228" cy="2652515"/>
          </a:xfrm>
          <a:prstGeom prst="rect">
            <a:avLst/>
          </a:prstGeom>
        </p:spPr>
      </p:pic>
      <p:sp>
        <p:nvSpPr>
          <p:cNvPr id="11" name="Rounded Rectangle 1">
            <a:extLst>
              <a:ext uri="{FF2B5EF4-FFF2-40B4-BE49-F238E27FC236}">
                <a16:creationId xmlns:a16="http://schemas.microsoft.com/office/drawing/2014/main" id="{97A28111-B499-3803-C368-5B5F599B5732}"/>
              </a:ext>
            </a:extLst>
          </p:cNvPr>
          <p:cNvSpPr/>
          <p:nvPr/>
        </p:nvSpPr>
        <p:spPr>
          <a:xfrm>
            <a:off x="3843873" y="2954400"/>
            <a:ext cx="953414" cy="484161"/>
          </a:xfrm>
          <a:prstGeom prst="roundRect">
            <a:avLst/>
          </a:prstGeom>
          <a:noFill/>
          <a:ln w="161925" cmpd="sng">
            <a:solidFill>
              <a:srgbClr val="FB9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7672089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1621A795-EDF2-9C3D-CDF9-DE0BECFCE3AA}"/>
              </a:ext>
            </a:extLst>
          </p:cNvPr>
          <p:cNvSpPr>
            <a:spLocks noGrp="1"/>
          </p:cNvSpPr>
          <p:nvPr>
            <p:ph type="title"/>
          </p:nvPr>
        </p:nvSpPr>
        <p:spPr/>
        <p:txBody>
          <a:bodyPr/>
          <a:lstStyle/>
          <a:p>
            <a:r>
              <a:rPr lang="en-US"/>
              <a:t>Sistemas de Vigilância Sanitária</a:t>
            </a:r>
          </a:p>
        </p:txBody>
      </p:sp>
      <p:sp>
        <p:nvSpPr>
          <p:cNvPr id="3" name="Text Placeholder 2">
            <a:extLst>
              <a:ext uri="{FF2B5EF4-FFF2-40B4-BE49-F238E27FC236}">
                <a16:creationId xmlns:a16="http://schemas.microsoft.com/office/drawing/2014/main" id="{6752589E-5340-4261-AF72-E0FFA5555785}"/>
              </a:ext>
            </a:extLst>
          </p:cNvPr>
          <p:cNvSpPr>
            <a:spLocks noGrp="1"/>
          </p:cNvSpPr>
          <p:nvPr>
            <p:ph sz="half" idx="2"/>
          </p:nvPr>
        </p:nvSpPr>
        <p:spPr/>
        <p:txBody>
          <a:bodyPr/>
          <a:lstStyle/>
          <a:p>
            <a:r>
              <a:rPr lang="en-US" dirty="0" err="1"/>
              <a:t>Considerar</a:t>
            </a:r>
            <a:r>
              <a:rPr lang="en-US" dirty="0"/>
              <a:t> a Uma Só </a:t>
            </a:r>
            <a:r>
              <a:rPr lang="en-US" dirty="0" err="1"/>
              <a:t>Saúde</a:t>
            </a:r>
            <a:r>
              <a:rPr lang="en-US" dirty="0"/>
              <a:t> </a:t>
            </a:r>
            <a:r>
              <a:rPr lang="en-US" dirty="0" err="1"/>
              <a:t>na</a:t>
            </a:r>
            <a:r>
              <a:rPr lang="en-US" dirty="0"/>
              <a:t> coleta de dados de </a:t>
            </a:r>
            <a:r>
              <a:rPr lang="en-US" dirty="0" err="1"/>
              <a:t>vigilância</a:t>
            </a:r>
            <a:endParaRPr lang="en-US" dirty="0"/>
          </a:p>
          <a:p>
            <a:r>
              <a:rPr lang="en-US" dirty="0"/>
              <a:t>Para a </a:t>
            </a:r>
            <a:r>
              <a:rPr lang="en-US" dirty="0" err="1"/>
              <a:t>proliferação</a:t>
            </a:r>
            <a:r>
              <a:rPr lang="en-US" dirty="0"/>
              <a:t> de algas </a:t>
            </a:r>
            <a:r>
              <a:rPr lang="en-US" dirty="0" err="1"/>
              <a:t>nocivas</a:t>
            </a:r>
            <a:r>
              <a:rPr lang="en-US" dirty="0"/>
              <a:t> (HAB) e </a:t>
            </a:r>
            <a:r>
              <a:rPr lang="en-US" dirty="0" err="1"/>
              <a:t>doenças</a:t>
            </a:r>
            <a:r>
              <a:rPr lang="en-US" dirty="0"/>
              <a:t> </a:t>
            </a:r>
            <a:r>
              <a:rPr lang="en-US" dirty="0" err="1"/>
              <a:t>animais</a:t>
            </a:r>
            <a:r>
              <a:rPr lang="en-US" dirty="0"/>
              <a:t> </a:t>
            </a:r>
            <a:r>
              <a:rPr lang="en-US" dirty="0" err="1"/>
              <a:t>causadas</a:t>
            </a:r>
            <a:r>
              <a:rPr lang="en-US" dirty="0"/>
              <a:t> </a:t>
            </a:r>
            <a:r>
              <a:rPr lang="en-US" dirty="0" err="1"/>
              <a:t>por</a:t>
            </a:r>
            <a:r>
              <a:rPr lang="en-US" dirty="0"/>
              <a:t> HAB</a:t>
            </a:r>
          </a:p>
          <a:p>
            <a:r>
              <a:rPr lang="en-US" dirty="0" err="1"/>
              <a:t>Monitorados</a:t>
            </a:r>
            <a:r>
              <a:rPr lang="en-US" dirty="0"/>
              <a:t>: </a:t>
            </a:r>
          </a:p>
          <a:p>
            <a:pPr lvl="1"/>
            <a:r>
              <a:rPr lang="en-US" dirty="0"/>
              <a:t>Humanos</a:t>
            </a:r>
          </a:p>
          <a:p>
            <a:pPr lvl="1"/>
            <a:r>
              <a:rPr lang="en-US" dirty="0" err="1"/>
              <a:t>Animais</a:t>
            </a:r>
            <a:endParaRPr lang="en-US" dirty="0"/>
          </a:p>
          <a:p>
            <a:pPr lvl="1"/>
            <a:r>
              <a:rPr lang="en-US" dirty="0" err="1"/>
              <a:t>Ambiente</a:t>
            </a:r>
            <a:endParaRPr lang="en-US" dirty="0"/>
          </a:p>
          <a:p>
            <a:endParaRPr lang="en-US" dirty="0"/>
          </a:p>
        </p:txBody>
      </p:sp>
      <p:sp>
        <p:nvSpPr>
          <p:cNvPr id="4" name="Text Placeholder 2">
            <a:extLst>
              <a:ext uri="{FF2B5EF4-FFF2-40B4-BE49-F238E27FC236}">
                <a16:creationId xmlns:a16="http://schemas.microsoft.com/office/drawing/2014/main" id="{DC315625-CE8A-843D-FC0D-DD86EAE8EAD2}"/>
              </a:ext>
            </a:extLst>
          </p:cNvPr>
          <p:cNvSpPr txBox="1">
            <a:spLocks/>
          </p:cNvSpPr>
          <p:nvPr/>
        </p:nvSpPr>
        <p:spPr>
          <a:xfrm>
            <a:off x="2808269" y="6489700"/>
            <a:ext cx="6792931" cy="22859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Font typeface="Arial" panose="020B0604020202020204" pitchFamily="34" charset="0"/>
              <a:buNone/>
            </a:pPr>
            <a:r>
              <a:rPr lang="en-US" sz="1100"/>
              <a:t>CDC. </a:t>
            </a:r>
            <a:r>
              <a:rPr lang="en-US" sz="1100">
                <a:hlinkClick r:id="rId3"/>
              </a:rPr>
              <a:t>Sistema One Health Harmful Algal Bloom. </a:t>
            </a:r>
            <a:endParaRPr lang="en-US" sz="1100"/>
          </a:p>
        </p:txBody>
      </p:sp>
      <p:pic>
        <p:nvPicPr>
          <p:cNvPr id="7" name="Picture 6">
            <a:extLst>
              <a:ext uri="{FF2B5EF4-FFF2-40B4-BE49-F238E27FC236}">
                <a16:creationId xmlns:a16="http://schemas.microsoft.com/office/drawing/2014/main" id="{0143F55B-864B-AF55-2889-BC9596ED812D}"/>
              </a:ext>
            </a:extLst>
          </p:cNvPr>
          <p:cNvPicPr>
            <a:picLocks noChangeAspect="1"/>
          </p:cNvPicPr>
          <p:nvPr/>
        </p:nvPicPr>
        <p:blipFill>
          <a:blip r:embed="rId4"/>
          <a:stretch>
            <a:fillRect/>
          </a:stretch>
        </p:blipFill>
        <p:spPr>
          <a:xfrm>
            <a:off x="4635164" y="2960687"/>
            <a:ext cx="6219825" cy="1676400"/>
          </a:xfrm>
          <a:prstGeom prst="rect">
            <a:avLst/>
          </a:prstGeom>
        </p:spPr>
      </p:pic>
    </p:spTree>
    <p:extLst>
      <p:ext uri="{BB962C8B-B14F-4D97-AF65-F5344CB8AC3E}">
        <p14:creationId xmlns:p14="http://schemas.microsoft.com/office/powerpoint/2010/main" val="3998746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A9F830-8B2F-444F-9265-26EBDED4B86C}"/>
              </a:ext>
            </a:extLst>
          </p:cNvPr>
          <p:cNvSpPr>
            <a:spLocks noGrp="1"/>
          </p:cNvSpPr>
          <p:nvPr>
            <p:ph type="title"/>
          </p:nvPr>
        </p:nvSpPr>
        <p:spPr/>
        <p:txBody>
          <a:bodyPr/>
          <a:lstStyle/>
          <a:p>
            <a:r>
              <a:rPr lang="en-US" sz="4400" dirty="0"/>
              <a:t>O que </a:t>
            </a:r>
            <a:r>
              <a:rPr lang="en-US" sz="4400" dirty="0" err="1"/>
              <a:t>é</a:t>
            </a:r>
            <a:r>
              <a:rPr lang="en-US" sz="4400" dirty="0"/>
              <a:t> </a:t>
            </a:r>
            <a:r>
              <a:rPr lang="en-US" sz="4400" dirty="0" err="1"/>
              <a:t>registrado</a:t>
            </a:r>
            <a:r>
              <a:rPr lang="en-US" sz="4400" dirty="0"/>
              <a:t> no OHHABS?</a:t>
            </a:r>
          </a:p>
        </p:txBody>
      </p:sp>
      <p:graphicFrame>
        <p:nvGraphicFramePr>
          <p:cNvPr id="5" name="Table 4">
            <a:extLst>
              <a:ext uri="{FF2B5EF4-FFF2-40B4-BE49-F238E27FC236}">
                <a16:creationId xmlns:a16="http://schemas.microsoft.com/office/drawing/2014/main" id="{7217D0B9-E1C0-4052-8342-01ACDD260B72}"/>
              </a:ext>
            </a:extLst>
          </p:cNvPr>
          <p:cNvGraphicFramePr>
            <a:graphicFrameLocks noGrp="1"/>
          </p:cNvGraphicFramePr>
          <p:nvPr>
            <p:extLst>
              <p:ext uri="{D42A27DB-BD31-4B8C-83A1-F6EECF244321}">
                <p14:modId xmlns:p14="http://schemas.microsoft.com/office/powerpoint/2010/main" val="999994708"/>
              </p:ext>
            </p:extLst>
          </p:nvPr>
        </p:nvGraphicFramePr>
        <p:xfrm>
          <a:off x="751015" y="1397417"/>
          <a:ext cx="10689970" cy="4846320"/>
        </p:xfrm>
        <a:graphic>
          <a:graphicData uri="http://schemas.openxmlformats.org/drawingml/2006/table">
            <a:tbl>
              <a:tblPr firstRow="1" bandRow="1">
                <a:tableStyleId>{5C22544A-7EE6-4342-B048-85BDC9FD1C3A}</a:tableStyleId>
              </a:tblPr>
              <a:tblGrid>
                <a:gridCol w="2811244">
                  <a:extLst>
                    <a:ext uri="{9D8B030D-6E8A-4147-A177-3AD203B41FA5}">
                      <a16:colId xmlns:a16="http://schemas.microsoft.com/office/drawing/2014/main" val="1343792877"/>
                    </a:ext>
                  </a:extLst>
                </a:gridCol>
                <a:gridCol w="7878726">
                  <a:extLst>
                    <a:ext uri="{9D8B030D-6E8A-4147-A177-3AD203B41FA5}">
                      <a16:colId xmlns:a16="http://schemas.microsoft.com/office/drawing/2014/main" val="2074315596"/>
                    </a:ext>
                  </a:extLst>
                </a:gridCol>
              </a:tblGrid>
              <a:tr h="347303">
                <a:tc>
                  <a:txBody>
                    <a:bodyPr/>
                    <a:lstStyle/>
                    <a:p>
                      <a:pPr algn="ctr"/>
                      <a:r>
                        <a:rPr lang="en-US" sz="1800" dirty="0" err="1">
                          <a:solidFill>
                            <a:sysClr val="windowText" lastClr="000000"/>
                          </a:solidFill>
                          <a:latin typeface="Arial" panose="020B0604020202020204" pitchFamily="34" charset="0"/>
                          <a:cs typeface="Arial" panose="020B0604020202020204" pitchFamily="34" charset="0"/>
                        </a:rPr>
                        <a:t>Categorias</a:t>
                      </a:r>
                      <a:r>
                        <a:rPr lang="en-US" sz="1800" dirty="0">
                          <a:solidFill>
                            <a:sysClr val="windowText" lastClr="000000"/>
                          </a:solidFill>
                          <a:latin typeface="Arial" panose="020B0604020202020204" pitchFamily="34" charset="0"/>
                          <a:cs typeface="Arial" panose="020B0604020202020204" pitchFamily="34" charset="0"/>
                        </a:rPr>
                        <a:t> de dados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800">
                          <a:solidFill>
                            <a:sysClr val="windowText" lastClr="000000"/>
                          </a:solidFill>
                          <a:latin typeface="Arial" panose="020B0604020202020204" pitchFamily="34" charset="0"/>
                          <a:cs typeface="Arial" panose="020B0604020202020204" pitchFamily="34" charset="0"/>
                        </a:rPr>
                        <a:t>Descrição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492897200"/>
                  </a:ext>
                </a:extLst>
              </a:tr>
              <a:tr h="1128734">
                <a:tc>
                  <a:txBody>
                    <a:bodyPr/>
                    <a:lstStyle/>
                    <a:p>
                      <a:pPr lvl="0" algn="l"/>
                      <a:r>
                        <a:rPr lang="en-US" sz="1800" b="1" dirty="0" err="1">
                          <a:solidFill>
                            <a:schemeClr val="tx1"/>
                          </a:solidFill>
                          <a:latin typeface="Arial" panose="020B0604020202020204" pitchFamily="34" charset="0"/>
                          <a:cs typeface="Arial" panose="020B0604020202020204" pitchFamily="34" charset="0"/>
                        </a:rPr>
                        <a:t>Proliferação</a:t>
                      </a:r>
                      <a:r>
                        <a:rPr lang="en-US" sz="1800" b="1" dirty="0">
                          <a:solidFill>
                            <a:schemeClr val="tx1"/>
                          </a:solidFill>
                          <a:latin typeface="Arial" panose="020B0604020202020204" pitchFamily="34" charset="0"/>
                          <a:cs typeface="Arial" panose="020B0604020202020204" pitchFamily="34" charset="0"/>
                        </a:rPr>
                        <a:t> de algas </a:t>
                      </a:r>
                      <a:r>
                        <a:rPr lang="en-US" sz="1800" b="1" dirty="0" err="1">
                          <a:solidFill>
                            <a:schemeClr val="tx1"/>
                          </a:solidFill>
                          <a:latin typeface="Arial" panose="020B0604020202020204" pitchFamily="34" charset="0"/>
                          <a:cs typeface="Arial" panose="020B0604020202020204" pitchFamily="34" charset="0"/>
                        </a:rPr>
                        <a:t>nocivas</a:t>
                      </a:r>
                      <a:r>
                        <a:rPr lang="en-US" sz="1800" b="1" dirty="0">
                          <a:solidFill>
                            <a:schemeClr val="tx1"/>
                          </a:solidFill>
                          <a:latin typeface="Arial" panose="020B0604020202020204" pitchFamily="34" charset="0"/>
                          <a:cs typeface="Arial" panose="020B0604020202020204" pitchFamily="34" charset="0"/>
                        </a:rPr>
                        <a:t> (HAB)</a:t>
                      </a:r>
                    </a:p>
                  </a:txBody>
                  <a:tcPr marL="457200" marT="182880" marB="1828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r>
                        <a:rPr lang="en-US" sz="1800">
                          <a:solidFill>
                            <a:schemeClr val="tx1"/>
                          </a:solidFill>
                          <a:latin typeface="Arial" panose="020B0604020202020204" pitchFamily="34" charset="0"/>
                          <a:cs typeface="Arial" panose="020B0604020202020204" pitchFamily="34" charset="0"/>
                        </a:rPr>
                        <a:t>A localização e descrição de uma HAB em qualquer massa de água, incluindo lagos, massas de água costeiras e massas de água salobra (mistura de água doce e salgada)</a:t>
                      </a:r>
                    </a:p>
                  </a:txBody>
                  <a:tcPr marT="182880" marB="1828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316687013"/>
                  </a:ext>
                </a:extLst>
              </a:tr>
              <a:tr h="1175325">
                <a:tc>
                  <a:txBody>
                    <a:bodyPr/>
                    <a:lstStyle/>
                    <a:p>
                      <a:r>
                        <a:rPr lang="en-US" sz="1800" b="1" dirty="0">
                          <a:solidFill>
                            <a:schemeClr val="tx1"/>
                          </a:solidFill>
                          <a:latin typeface="Arial" panose="020B0604020202020204" pitchFamily="34" charset="0"/>
                          <a:cs typeface="Arial" panose="020B0604020202020204" pitchFamily="34" charset="0"/>
                        </a:rPr>
                        <a:t>Fontes </a:t>
                      </a:r>
                      <a:r>
                        <a:rPr lang="en-US" sz="1800" b="1" dirty="0" err="1">
                          <a:solidFill>
                            <a:schemeClr val="tx1"/>
                          </a:solidFill>
                          <a:latin typeface="Arial" panose="020B0604020202020204" pitchFamily="34" charset="0"/>
                          <a:cs typeface="Arial" panose="020B0604020202020204" pitchFamily="34" charset="0"/>
                        </a:rPr>
                        <a:t>alimentares</a:t>
                      </a:r>
                      <a:endParaRPr lang="en-US" sz="1800" b="1" dirty="0">
                        <a:solidFill>
                          <a:schemeClr val="tx1"/>
                        </a:solidFill>
                        <a:latin typeface="Arial" panose="020B0604020202020204" pitchFamily="34" charset="0"/>
                        <a:cs typeface="Arial" panose="020B0604020202020204" pitchFamily="34" charset="0"/>
                      </a:endParaRPr>
                    </a:p>
                  </a:txBody>
                  <a:tcPr marL="457200" marT="182880" marB="1828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800" dirty="0">
                          <a:solidFill>
                            <a:schemeClr val="tx1"/>
                          </a:solidFill>
                          <a:latin typeface="Arial" panose="020B0604020202020204" pitchFamily="34" charset="0"/>
                          <a:cs typeface="Arial" panose="020B0604020202020204" pitchFamily="34" charset="0"/>
                        </a:rPr>
                        <a:t>Para as </a:t>
                      </a:r>
                      <a:r>
                        <a:rPr lang="en-US" sz="1800" dirty="0" err="1">
                          <a:solidFill>
                            <a:schemeClr val="tx1"/>
                          </a:solidFill>
                          <a:latin typeface="Arial" panose="020B0604020202020204" pitchFamily="34" charset="0"/>
                          <a:cs typeface="Arial" panose="020B0604020202020204" pitchFamily="34" charset="0"/>
                        </a:rPr>
                        <a:t>doenças</a:t>
                      </a:r>
                      <a:r>
                        <a:rPr lang="en-US" sz="1800" dirty="0">
                          <a:solidFill>
                            <a:schemeClr val="tx1"/>
                          </a:solidFill>
                          <a:latin typeface="Arial" panose="020B0604020202020204" pitchFamily="34" charset="0"/>
                          <a:cs typeface="Arial" panose="020B0604020202020204" pitchFamily="34" charset="0"/>
                        </a:rPr>
                        <a:t> de </a:t>
                      </a:r>
                      <a:r>
                        <a:rPr lang="en-US" sz="1800" dirty="0" err="1">
                          <a:solidFill>
                            <a:schemeClr val="tx1"/>
                          </a:solidFill>
                          <a:latin typeface="Arial" panose="020B0604020202020204" pitchFamily="34" charset="0"/>
                          <a:cs typeface="Arial" panose="020B0604020202020204" pitchFamily="34" charset="0"/>
                        </a:rPr>
                        <a:t>origem</a:t>
                      </a:r>
                      <a:r>
                        <a:rPr lang="en-US" sz="1800" dirty="0">
                          <a:solidFill>
                            <a:schemeClr val="tx1"/>
                          </a:solidFill>
                          <a:latin typeface="Arial" panose="020B0604020202020204" pitchFamily="34" charset="0"/>
                          <a:cs typeface="Arial" panose="020B0604020202020204" pitchFamily="34" charset="0"/>
                        </a:rPr>
                        <a:t> </a:t>
                      </a:r>
                      <a:r>
                        <a:rPr lang="en-US" sz="1800" dirty="0" err="1">
                          <a:solidFill>
                            <a:schemeClr val="tx1"/>
                          </a:solidFill>
                          <a:latin typeface="Arial" panose="020B0604020202020204" pitchFamily="34" charset="0"/>
                          <a:cs typeface="Arial" panose="020B0604020202020204" pitchFamily="34" charset="0"/>
                        </a:rPr>
                        <a:t>alimentar</a:t>
                      </a:r>
                      <a:r>
                        <a:rPr lang="en-US" sz="1800" dirty="0">
                          <a:solidFill>
                            <a:schemeClr val="tx1"/>
                          </a:solidFill>
                          <a:latin typeface="Arial" panose="020B0604020202020204" pitchFamily="34" charset="0"/>
                          <a:cs typeface="Arial" panose="020B0604020202020204" pitchFamily="34" charset="0"/>
                        </a:rPr>
                        <a:t> </a:t>
                      </a:r>
                      <a:r>
                        <a:rPr lang="en-US" sz="1800" dirty="0" err="1">
                          <a:solidFill>
                            <a:schemeClr val="tx1"/>
                          </a:solidFill>
                          <a:latin typeface="Arial" panose="020B0604020202020204" pitchFamily="34" charset="0"/>
                          <a:cs typeface="Arial" panose="020B0604020202020204" pitchFamily="34" charset="0"/>
                        </a:rPr>
                        <a:t>causadas</a:t>
                      </a:r>
                      <a:r>
                        <a:rPr lang="en-US" sz="1800" dirty="0">
                          <a:solidFill>
                            <a:schemeClr val="tx1"/>
                          </a:solidFill>
                          <a:latin typeface="Arial" panose="020B0604020202020204" pitchFamily="34" charset="0"/>
                          <a:cs typeface="Arial" panose="020B0604020202020204" pitchFamily="34" charset="0"/>
                        </a:rPr>
                        <a:t> </a:t>
                      </a:r>
                      <a:r>
                        <a:rPr lang="en-US" sz="1800" dirty="0" err="1">
                          <a:solidFill>
                            <a:schemeClr val="tx1"/>
                          </a:solidFill>
                          <a:latin typeface="Arial" panose="020B0604020202020204" pitchFamily="34" charset="0"/>
                          <a:cs typeface="Arial" panose="020B0604020202020204" pitchFamily="34" charset="0"/>
                        </a:rPr>
                        <a:t>por</a:t>
                      </a:r>
                      <a:r>
                        <a:rPr lang="en-US" sz="1800" dirty="0">
                          <a:solidFill>
                            <a:schemeClr val="tx1"/>
                          </a:solidFill>
                          <a:latin typeface="Arial" panose="020B0604020202020204" pitchFamily="34" charset="0"/>
                          <a:cs typeface="Arial" panose="020B0604020202020204" pitchFamily="34" charset="0"/>
                        </a:rPr>
                        <a:t> </a:t>
                      </a:r>
                      <a:r>
                        <a:rPr lang="en-US" sz="1800" dirty="0" err="1">
                          <a:solidFill>
                            <a:schemeClr val="tx1"/>
                          </a:solidFill>
                          <a:latin typeface="Arial" panose="020B0604020202020204" pitchFamily="34" charset="0"/>
                          <a:cs typeface="Arial" panose="020B0604020202020204" pitchFamily="34" charset="0"/>
                        </a:rPr>
                        <a:t>toxinas</a:t>
                      </a:r>
                      <a:r>
                        <a:rPr lang="en-US" sz="1800" dirty="0">
                          <a:solidFill>
                            <a:schemeClr val="tx1"/>
                          </a:solidFill>
                          <a:latin typeface="Arial" panose="020B0604020202020204" pitchFamily="34" charset="0"/>
                          <a:cs typeface="Arial" panose="020B0604020202020204" pitchFamily="34" charset="0"/>
                        </a:rPr>
                        <a:t> HAB </a:t>
                      </a:r>
                      <a:r>
                        <a:rPr lang="en-US" sz="1800" dirty="0" err="1">
                          <a:solidFill>
                            <a:schemeClr val="tx1"/>
                          </a:solidFill>
                          <a:latin typeface="Arial" panose="020B0604020202020204" pitchFamily="34" charset="0"/>
                          <a:cs typeface="Arial" panose="020B0604020202020204" pitchFamily="34" charset="0"/>
                        </a:rPr>
                        <a:t>sem</a:t>
                      </a:r>
                      <a:r>
                        <a:rPr lang="en-US" sz="1800" dirty="0">
                          <a:solidFill>
                            <a:schemeClr val="tx1"/>
                          </a:solidFill>
                          <a:latin typeface="Arial" panose="020B0604020202020204" pitchFamily="34" charset="0"/>
                          <a:cs typeface="Arial" panose="020B0604020202020204" pitchFamily="34" charset="0"/>
                        </a:rPr>
                        <a:t> HAB </a:t>
                      </a:r>
                      <a:r>
                        <a:rPr lang="en-US" sz="1800" dirty="0" err="1">
                          <a:solidFill>
                            <a:schemeClr val="tx1"/>
                          </a:solidFill>
                          <a:latin typeface="Arial" panose="020B0604020202020204" pitchFamily="34" charset="0"/>
                          <a:cs typeface="Arial" panose="020B0604020202020204" pitchFamily="34" charset="0"/>
                        </a:rPr>
                        <a:t>observado</a:t>
                      </a:r>
                      <a:r>
                        <a:rPr lang="en-US" sz="1800" dirty="0">
                          <a:solidFill>
                            <a:schemeClr val="tx1"/>
                          </a:solidFill>
                          <a:latin typeface="Arial" panose="020B0604020202020204" pitchFamily="34" charset="0"/>
                          <a:cs typeface="Arial" panose="020B0604020202020204" pitchFamily="34" charset="0"/>
                        </a:rPr>
                        <a:t>, </a:t>
                      </a:r>
                      <a:r>
                        <a:rPr lang="en-US" sz="1800" dirty="0" err="1">
                          <a:solidFill>
                            <a:schemeClr val="tx1"/>
                          </a:solidFill>
                          <a:latin typeface="Arial" panose="020B0604020202020204" pitchFamily="34" charset="0"/>
                          <a:cs typeface="Arial" panose="020B0604020202020204" pitchFamily="34" charset="0"/>
                        </a:rPr>
                        <a:t>os</a:t>
                      </a:r>
                      <a:r>
                        <a:rPr lang="en-US" sz="1800" dirty="0">
                          <a:solidFill>
                            <a:schemeClr val="tx1"/>
                          </a:solidFill>
                          <a:latin typeface="Arial" panose="020B0604020202020204" pitchFamily="34" charset="0"/>
                          <a:cs typeface="Arial" panose="020B0604020202020204" pitchFamily="34" charset="0"/>
                        </a:rPr>
                        <a:t> </a:t>
                      </a:r>
                      <a:r>
                        <a:rPr lang="en-US" sz="1800" dirty="0" err="1">
                          <a:solidFill>
                            <a:schemeClr val="tx1"/>
                          </a:solidFill>
                          <a:latin typeface="Arial" panose="020B0604020202020204" pitchFamily="34" charset="0"/>
                          <a:cs typeface="Arial" panose="020B0604020202020204" pitchFamily="34" charset="0"/>
                        </a:rPr>
                        <a:t>utilizadores</a:t>
                      </a:r>
                      <a:r>
                        <a:rPr lang="en-US" sz="1800" dirty="0">
                          <a:solidFill>
                            <a:schemeClr val="tx1"/>
                          </a:solidFill>
                          <a:latin typeface="Arial" panose="020B0604020202020204" pitchFamily="34" charset="0"/>
                          <a:cs typeface="Arial" panose="020B0604020202020204" pitchFamily="34" charset="0"/>
                        </a:rPr>
                        <a:t> </a:t>
                      </a:r>
                      <a:r>
                        <a:rPr lang="en-US" sz="1800" dirty="0" err="1">
                          <a:solidFill>
                            <a:schemeClr val="tx1"/>
                          </a:solidFill>
                          <a:latin typeface="Arial" panose="020B0604020202020204" pitchFamily="34" charset="0"/>
                          <a:cs typeface="Arial" panose="020B0604020202020204" pitchFamily="34" charset="0"/>
                        </a:rPr>
                        <a:t>podem</a:t>
                      </a:r>
                      <a:r>
                        <a:rPr lang="en-US" sz="1800" dirty="0">
                          <a:solidFill>
                            <a:schemeClr val="tx1"/>
                          </a:solidFill>
                          <a:latin typeface="Arial" panose="020B0604020202020204" pitchFamily="34" charset="0"/>
                          <a:cs typeface="Arial" panose="020B0604020202020204" pitchFamily="34" charset="0"/>
                        </a:rPr>
                        <a:t> </a:t>
                      </a:r>
                      <a:r>
                        <a:rPr lang="en-US" sz="1800" dirty="0" err="1">
                          <a:solidFill>
                            <a:schemeClr val="tx1"/>
                          </a:solidFill>
                          <a:latin typeface="Arial" panose="020B0604020202020204" pitchFamily="34" charset="0"/>
                          <a:cs typeface="Arial" panose="020B0604020202020204" pitchFamily="34" charset="0"/>
                        </a:rPr>
                        <a:t>comunicar</a:t>
                      </a:r>
                      <a:r>
                        <a:rPr lang="en-US" sz="1800" dirty="0">
                          <a:solidFill>
                            <a:schemeClr val="tx1"/>
                          </a:solidFill>
                          <a:latin typeface="Arial" panose="020B0604020202020204" pitchFamily="34" charset="0"/>
                          <a:cs typeface="Arial" panose="020B0604020202020204" pitchFamily="34" charset="0"/>
                        </a:rPr>
                        <a:t> a </a:t>
                      </a:r>
                      <a:r>
                        <a:rPr lang="en-US" sz="1800" dirty="0" err="1">
                          <a:solidFill>
                            <a:schemeClr val="tx1"/>
                          </a:solidFill>
                          <a:latin typeface="Arial" panose="020B0604020202020204" pitchFamily="34" charset="0"/>
                          <a:cs typeface="Arial" panose="020B0604020202020204" pitchFamily="34" charset="0"/>
                        </a:rPr>
                        <a:t>fonte</a:t>
                      </a:r>
                      <a:r>
                        <a:rPr lang="en-US" sz="1800" dirty="0">
                          <a:solidFill>
                            <a:schemeClr val="tx1"/>
                          </a:solidFill>
                          <a:latin typeface="Arial" panose="020B0604020202020204" pitchFamily="34" charset="0"/>
                          <a:cs typeface="Arial" panose="020B0604020202020204" pitchFamily="34" charset="0"/>
                        </a:rPr>
                        <a:t> </a:t>
                      </a:r>
                      <a:r>
                        <a:rPr lang="en-US" sz="1800" dirty="0" err="1">
                          <a:solidFill>
                            <a:schemeClr val="tx1"/>
                          </a:solidFill>
                          <a:latin typeface="Arial" panose="020B0604020202020204" pitchFamily="34" charset="0"/>
                          <a:cs typeface="Arial" panose="020B0604020202020204" pitchFamily="34" charset="0"/>
                        </a:rPr>
                        <a:t>alimentar</a:t>
                      </a:r>
                      <a:r>
                        <a:rPr lang="en-US" sz="1800" dirty="0">
                          <a:solidFill>
                            <a:schemeClr val="tx1"/>
                          </a:solidFill>
                          <a:latin typeface="Arial" panose="020B0604020202020204" pitchFamily="34" charset="0"/>
                          <a:cs typeface="Arial" panose="020B0604020202020204" pitchFamily="34" charset="0"/>
                        </a:rPr>
                        <a:t> </a:t>
                      </a:r>
                      <a:r>
                        <a:rPr lang="en-US" sz="1800" dirty="0" err="1">
                          <a:solidFill>
                            <a:schemeClr val="tx1"/>
                          </a:solidFill>
                          <a:latin typeface="Arial" panose="020B0604020202020204" pitchFamily="34" charset="0"/>
                          <a:cs typeface="Arial" panose="020B0604020202020204" pitchFamily="34" charset="0"/>
                        </a:rPr>
                        <a:t>mais</a:t>
                      </a:r>
                      <a:r>
                        <a:rPr lang="en-US" sz="1800" dirty="0">
                          <a:solidFill>
                            <a:schemeClr val="tx1"/>
                          </a:solidFill>
                          <a:latin typeface="Arial" panose="020B0604020202020204" pitchFamily="34" charset="0"/>
                          <a:cs typeface="Arial" panose="020B0604020202020204" pitchFamily="34" charset="0"/>
                        </a:rPr>
                        <a:t> </a:t>
                      </a:r>
                      <a:r>
                        <a:rPr lang="en-US" sz="1800" dirty="0" err="1">
                          <a:solidFill>
                            <a:schemeClr val="tx1"/>
                          </a:solidFill>
                          <a:latin typeface="Arial" panose="020B0604020202020204" pitchFamily="34" charset="0"/>
                          <a:cs typeface="Arial" panose="020B0604020202020204" pitchFamily="34" charset="0"/>
                        </a:rPr>
                        <a:t>provável</a:t>
                      </a:r>
                      <a:r>
                        <a:rPr lang="en-US" sz="1800" dirty="0">
                          <a:solidFill>
                            <a:schemeClr val="tx1"/>
                          </a:solidFill>
                          <a:latin typeface="Arial" panose="020B0604020202020204" pitchFamily="34" charset="0"/>
                          <a:cs typeface="Arial" panose="020B0604020202020204" pitchFamily="34" charset="0"/>
                        </a:rPr>
                        <a:t>, </a:t>
                      </a:r>
                      <a:r>
                        <a:rPr lang="en-US" sz="1800" dirty="0" err="1">
                          <a:solidFill>
                            <a:schemeClr val="tx1"/>
                          </a:solidFill>
                          <a:latin typeface="Arial" panose="020B0604020202020204" pitchFamily="34" charset="0"/>
                          <a:cs typeface="Arial" panose="020B0604020202020204" pitchFamily="34" charset="0"/>
                        </a:rPr>
                        <a:t>como</a:t>
                      </a:r>
                      <a:r>
                        <a:rPr lang="en-US" sz="1800" dirty="0">
                          <a:solidFill>
                            <a:schemeClr val="tx1"/>
                          </a:solidFill>
                          <a:latin typeface="Arial" panose="020B0604020202020204" pitchFamily="34" charset="0"/>
                          <a:cs typeface="Arial" panose="020B0604020202020204" pitchFamily="34" charset="0"/>
                        </a:rPr>
                        <a:t> a </a:t>
                      </a:r>
                      <a:r>
                        <a:rPr lang="en-US" sz="1800" dirty="0" err="1">
                          <a:solidFill>
                            <a:schemeClr val="tx1"/>
                          </a:solidFill>
                          <a:latin typeface="Arial" panose="020B0604020202020204" pitchFamily="34" charset="0"/>
                          <a:cs typeface="Arial" panose="020B0604020202020204" pitchFamily="34" charset="0"/>
                        </a:rPr>
                        <a:t>captura</a:t>
                      </a:r>
                      <a:r>
                        <a:rPr lang="en-US" sz="1800" dirty="0">
                          <a:solidFill>
                            <a:schemeClr val="tx1"/>
                          </a:solidFill>
                          <a:latin typeface="Arial" panose="020B0604020202020204" pitchFamily="34" charset="0"/>
                          <a:cs typeface="Arial" panose="020B0604020202020204" pitchFamily="34" charset="0"/>
                        </a:rPr>
                        <a:t> de </a:t>
                      </a:r>
                      <a:r>
                        <a:rPr lang="en-US" sz="1800" dirty="0" err="1">
                          <a:solidFill>
                            <a:schemeClr val="tx1"/>
                          </a:solidFill>
                          <a:latin typeface="Arial" panose="020B0604020202020204" pitchFamily="34" charset="0"/>
                          <a:cs typeface="Arial" panose="020B0604020202020204" pitchFamily="34" charset="0"/>
                        </a:rPr>
                        <a:t>marisco</a:t>
                      </a:r>
                      <a:r>
                        <a:rPr lang="en-US" sz="1800" dirty="0">
                          <a:solidFill>
                            <a:schemeClr val="tx1"/>
                          </a:solidFill>
                          <a:latin typeface="Arial" panose="020B0604020202020204" pitchFamily="34" charset="0"/>
                          <a:cs typeface="Arial" panose="020B0604020202020204" pitchFamily="34" charset="0"/>
                        </a:rPr>
                        <a:t> </a:t>
                      </a:r>
                      <a:r>
                        <a:rPr lang="en-US" sz="1800" dirty="0" err="1">
                          <a:solidFill>
                            <a:schemeClr val="tx1"/>
                          </a:solidFill>
                          <a:latin typeface="Arial" panose="020B0604020202020204" pitchFamily="34" charset="0"/>
                          <a:cs typeface="Arial" panose="020B0604020202020204" pitchFamily="34" charset="0"/>
                        </a:rPr>
                        <a:t>ou</a:t>
                      </a:r>
                      <a:r>
                        <a:rPr lang="en-US" sz="1800" dirty="0">
                          <a:solidFill>
                            <a:schemeClr val="tx1"/>
                          </a:solidFill>
                          <a:latin typeface="Arial" panose="020B0604020202020204" pitchFamily="34" charset="0"/>
                          <a:cs typeface="Arial" panose="020B0604020202020204" pitchFamily="34" charset="0"/>
                        </a:rPr>
                        <a:t> o local da </a:t>
                      </a:r>
                      <a:r>
                        <a:rPr lang="en-US" sz="1800" dirty="0" err="1">
                          <a:solidFill>
                            <a:schemeClr val="tx1"/>
                          </a:solidFill>
                          <a:latin typeface="Arial" panose="020B0604020202020204" pitchFamily="34" charset="0"/>
                          <a:cs typeface="Arial" panose="020B0604020202020204" pitchFamily="34" charset="0"/>
                        </a:rPr>
                        <a:t>colheita</a:t>
                      </a:r>
                      <a:r>
                        <a:rPr lang="en-US" sz="1800" dirty="0">
                          <a:solidFill>
                            <a:schemeClr val="tx1"/>
                          </a:solidFill>
                          <a:latin typeface="Arial" panose="020B0604020202020204" pitchFamily="34" charset="0"/>
                          <a:cs typeface="Arial" panose="020B0604020202020204" pitchFamily="34" charset="0"/>
                        </a:rPr>
                        <a:t> </a:t>
                      </a:r>
                    </a:p>
                  </a:txBody>
                  <a:tcPr marT="182880" marB="1828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03575785"/>
                  </a:ext>
                </a:extLst>
              </a:tr>
              <a:tr h="607780">
                <a:tc>
                  <a:txBody>
                    <a:bodyPr/>
                    <a:lstStyle/>
                    <a:p>
                      <a:r>
                        <a:rPr lang="en-US" sz="1800" b="1" dirty="0" err="1">
                          <a:solidFill>
                            <a:schemeClr val="tx1"/>
                          </a:solidFill>
                          <a:latin typeface="Arial" panose="020B0604020202020204" pitchFamily="34" charset="0"/>
                          <a:cs typeface="Arial" panose="020B0604020202020204" pitchFamily="34" charset="0"/>
                        </a:rPr>
                        <a:t>Doenças</a:t>
                      </a:r>
                      <a:r>
                        <a:rPr lang="en-US" sz="1800" b="1" dirty="0">
                          <a:solidFill>
                            <a:schemeClr val="tx1"/>
                          </a:solidFill>
                          <a:latin typeface="Arial" panose="020B0604020202020204" pitchFamily="34" charset="0"/>
                          <a:cs typeface="Arial" panose="020B0604020202020204" pitchFamily="34" charset="0"/>
                        </a:rPr>
                        <a:t> </a:t>
                      </a:r>
                      <a:r>
                        <a:rPr lang="en-US" sz="1800" b="1" dirty="0" err="1">
                          <a:solidFill>
                            <a:schemeClr val="tx1"/>
                          </a:solidFill>
                          <a:latin typeface="Arial" panose="020B0604020202020204" pitchFamily="34" charset="0"/>
                          <a:cs typeface="Arial" panose="020B0604020202020204" pitchFamily="34" charset="0"/>
                        </a:rPr>
                        <a:t>humanas</a:t>
                      </a:r>
                      <a:endParaRPr lang="en-US" sz="1800" b="1" dirty="0">
                        <a:solidFill>
                          <a:schemeClr val="tx1"/>
                        </a:solidFill>
                        <a:latin typeface="Arial" panose="020B0604020202020204" pitchFamily="34" charset="0"/>
                        <a:cs typeface="Arial" panose="020B0604020202020204" pitchFamily="34" charset="0"/>
                      </a:endParaRPr>
                    </a:p>
                  </a:txBody>
                  <a:tcPr marL="457200" marT="182880" marB="1828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r>
                        <a:rPr lang="en-US" sz="1800">
                          <a:solidFill>
                            <a:schemeClr val="tx1"/>
                          </a:solidFill>
                          <a:latin typeface="Arial" panose="020B0604020202020204" pitchFamily="34" charset="0"/>
                          <a:cs typeface="Arial" panose="020B0604020202020204" pitchFamily="34" charset="0"/>
                        </a:rPr>
                        <a:t>Casos de doenças humanas causadas por marés vermelhas</a:t>
                      </a:r>
                    </a:p>
                  </a:txBody>
                  <a:tcPr marT="182880" marB="1828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3359239041"/>
                  </a:ext>
                </a:extLst>
              </a:tr>
              <a:tr h="1389211">
                <a:tc>
                  <a:txBody>
                    <a:bodyPr/>
                    <a:lstStyle/>
                    <a:p>
                      <a:pPr marL="55563" indent="0"/>
                      <a:r>
                        <a:rPr lang="en-US" sz="1800" b="1" dirty="0" err="1">
                          <a:solidFill>
                            <a:schemeClr val="tx1"/>
                          </a:solidFill>
                          <a:latin typeface="Arial" panose="020B0604020202020204" pitchFamily="34" charset="0"/>
                          <a:cs typeface="Arial" panose="020B0604020202020204" pitchFamily="34" charset="0"/>
                        </a:rPr>
                        <a:t>Doenças</a:t>
                      </a:r>
                      <a:r>
                        <a:rPr lang="en-US" sz="1800" b="1" dirty="0">
                          <a:solidFill>
                            <a:schemeClr val="tx1"/>
                          </a:solidFill>
                          <a:latin typeface="Arial" panose="020B0604020202020204" pitchFamily="34" charset="0"/>
                          <a:cs typeface="Arial" panose="020B0604020202020204" pitchFamily="34" charset="0"/>
                        </a:rPr>
                        <a:t> </a:t>
                      </a:r>
                      <a:br>
                        <a:rPr lang="en-US" sz="1800" b="1" dirty="0">
                          <a:solidFill>
                            <a:schemeClr val="tx1"/>
                          </a:solidFill>
                          <a:latin typeface="Arial" panose="020B0604020202020204" pitchFamily="34" charset="0"/>
                          <a:cs typeface="Arial" panose="020B0604020202020204" pitchFamily="34" charset="0"/>
                        </a:rPr>
                      </a:br>
                      <a:r>
                        <a:rPr lang="en-US" sz="1800" b="1" dirty="0">
                          <a:solidFill>
                            <a:schemeClr val="tx1"/>
                          </a:solidFill>
                          <a:latin typeface="Arial" panose="020B0604020202020204" pitchFamily="34" charset="0"/>
                          <a:cs typeface="Arial" panose="020B0604020202020204" pitchFamily="34" charset="0"/>
                        </a:rPr>
                        <a:t>dos </a:t>
                      </a:r>
                      <a:r>
                        <a:rPr lang="en-US" sz="1800" b="1" dirty="0" err="1">
                          <a:solidFill>
                            <a:schemeClr val="tx1"/>
                          </a:solidFill>
                          <a:latin typeface="Arial" panose="020B0604020202020204" pitchFamily="34" charset="0"/>
                          <a:cs typeface="Arial" panose="020B0604020202020204" pitchFamily="34" charset="0"/>
                        </a:rPr>
                        <a:t>animais</a:t>
                      </a:r>
                      <a:endParaRPr lang="en-US" sz="1800" b="1" dirty="0">
                        <a:solidFill>
                          <a:schemeClr val="tx1"/>
                        </a:solidFill>
                        <a:latin typeface="Arial" panose="020B0604020202020204" pitchFamily="34" charset="0"/>
                        <a:cs typeface="Arial" panose="020B0604020202020204" pitchFamily="34" charset="0"/>
                      </a:endParaRPr>
                    </a:p>
                  </a:txBody>
                  <a:tcPr marL="457200" marT="182880" marB="1828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800" dirty="0">
                          <a:solidFill>
                            <a:schemeClr val="tx1"/>
                          </a:solidFill>
                          <a:latin typeface="Arial" panose="020B0604020202020204" pitchFamily="34" charset="0"/>
                          <a:cs typeface="Arial" panose="020B0604020202020204" pitchFamily="34" charset="0"/>
                        </a:rPr>
                        <a:t>Casos de </a:t>
                      </a:r>
                      <a:r>
                        <a:rPr lang="en-US" sz="1800" dirty="0" err="1">
                          <a:solidFill>
                            <a:schemeClr val="tx1"/>
                          </a:solidFill>
                          <a:latin typeface="Arial" panose="020B0604020202020204" pitchFamily="34" charset="0"/>
                          <a:cs typeface="Arial" panose="020B0604020202020204" pitchFamily="34" charset="0"/>
                        </a:rPr>
                        <a:t>doenças</a:t>
                      </a:r>
                      <a:r>
                        <a:rPr lang="en-US" sz="1800" dirty="0">
                          <a:solidFill>
                            <a:schemeClr val="tx1"/>
                          </a:solidFill>
                          <a:latin typeface="Arial" panose="020B0604020202020204" pitchFamily="34" charset="0"/>
                          <a:cs typeface="Arial" panose="020B0604020202020204" pitchFamily="34" charset="0"/>
                        </a:rPr>
                        <a:t> </a:t>
                      </a:r>
                      <a:r>
                        <a:rPr lang="en-US" sz="1800" dirty="0" err="1">
                          <a:solidFill>
                            <a:schemeClr val="tx1"/>
                          </a:solidFill>
                          <a:latin typeface="Arial" panose="020B0604020202020204" pitchFamily="34" charset="0"/>
                          <a:cs typeface="Arial" panose="020B0604020202020204" pitchFamily="34" charset="0"/>
                        </a:rPr>
                        <a:t>animais</a:t>
                      </a:r>
                      <a:r>
                        <a:rPr lang="en-US" sz="1800" dirty="0">
                          <a:solidFill>
                            <a:schemeClr val="tx1"/>
                          </a:solidFill>
                          <a:latin typeface="Arial" panose="020B0604020202020204" pitchFamily="34" charset="0"/>
                          <a:cs typeface="Arial" panose="020B0604020202020204" pitchFamily="34" charset="0"/>
                        </a:rPr>
                        <a:t> </a:t>
                      </a:r>
                      <a:r>
                        <a:rPr lang="en-US" sz="1800" dirty="0" err="1">
                          <a:solidFill>
                            <a:schemeClr val="tx1"/>
                          </a:solidFill>
                          <a:latin typeface="Arial" panose="020B0604020202020204" pitchFamily="34" charset="0"/>
                          <a:cs typeface="Arial" panose="020B0604020202020204" pitchFamily="34" charset="0"/>
                        </a:rPr>
                        <a:t>causadas</a:t>
                      </a:r>
                      <a:r>
                        <a:rPr lang="en-US" sz="1800" dirty="0">
                          <a:solidFill>
                            <a:schemeClr val="tx1"/>
                          </a:solidFill>
                          <a:latin typeface="Arial" panose="020B0604020202020204" pitchFamily="34" charset="0"/>
                          <a:cs typeface="Arial" panose="020B0604020202020204" pitchFamily="34" charset="0"/>
                        </a:rPr>
                        <a:t> </a:t>
                      </a:r>
                      <a:r>
                        <a:rPr lang="en-US" sz="1800" dirty="0" err="1">
                          <a:solidFill>
                            <a:schemeClr val="tx1"/>
                          </a:solidFill>
                          <a:latin typeface="Arial" panose="020B0604020202020204" pitchFamily="34" charset="0"/>
                          <a:cs typeface="Arial" panose="020B0604020202020204" pitchFamily="34" charset="0"/>
                        </a:rPr>
                        <a:t>por</a:t>
                      </a:r>
                      <a:r>
                        <a:rPr lang="en-US" sz="1800" dirty="0">
                          <a:solidFill>
                            <a:schemeClr val="tx1"/>
                          </a:solidFill>
                          <a:latin typeface="Arial" panose="020B0604020202020204" pitchFamily="34" charset="0"/>
                          <a:cs typeface="Arial" panose="020B0604020202020204" pitchFamily="34" charset="0"/>
                        </a:rPr>
                        <a:t> HABs, </a:t>
                      </a:r>
                      <a:r>
                        <a:rPr lang="en-US" sz="1800" dirty="0" err="1">
                          <a:solidFill>
                            <a:schemeClr val="tx1"/>
                          </a:solidFill>
                          <a:latin typeface="Arial" panose="020B0604020202020204" pitchFamily="34" charset="0"/>
                          <a:cs typeface="Arial" panose="020B0604020202020204" pitchFamily="34" charset="0"/>
                        </a:rPr>
                        <a:t>incluindo</a:t>
                      </a:r>
                      <a:r>
                        <a:rPr lang="en-US" sz="1800" dirty="0">
                          <a:solidFill>
                            <a:schemeClr val="tx1"/>
                          </a:solidFill>
                          <a:latin typeface="Arial" panose="020B0604020202020204" pitchFamily="34" charset="0"/>
                          <a:cs typeface="Arial" panose="020B0604020202020204" pitchFamily="34" charset="0"/>
                        </a:rPr>
                        <a:t> </a:t>
                      </a:r>
                      <a:r>
                        <a:rPr lang="en-US" sz="1800" dirty="0" err="1">
                          <a:solidFill>
                            <a:schemeClr val="tx1"/>
                          </a:solidFill>
                          <a:latin typeface="Arial" panose="020B0604020202020204" pitchFamily="34" charset="0"/>
                          <a:cs typeface="Arial" panose="020B0604020202020204" pitchFamily="34" charset="0"/>
                        </a:rPr>
                        <a:t>em</a:t>
                      </a:r>
                      <a:r>
                        <a:rPr lang="en-US" sz="1800" dirty="0">
                          <a:solidFill>
                            <a:schemeClr val="tx1"/>
                          </a:solidFill>
                          <a:latin typeface="Arial" panose="020B0604020202020204" pitchFamily="34" charset="0"/>
                          <a:cs typeface="Arial" panose="020B0604020202020204" pitchFamily="34" charset="0"/>
                        </a:rPr>
                        <a:t>: </a:t>
                      </a:r>
                    </a:p>
                    <a:p>
                      <a:pPr marL="182880" lvl="0" indent="-274320">
                        <a:buClr>
                          <a:srgbClr val="00953A"/>
                        </a:buClr>
                        <a:buFont typeface="Wingdings" panose="05000000000000000000" pitchFamily="2" charset="2"/>
                        <a:buChar char="§"/>
                      </a:pPr>
                      <a:r>
                        <a:rPr lang="en-US" sz="1800" dirty="0" err="1">
                          <a:solidFill>
                            <a:schemeClr val="tx1"/>
                          </a:solidFill>
                          <a:latin typeface="Arial" panose="020B0604020202020204" pitchFamily="34" charset="0"/>
                          <a:cs typeface="Arial" panose="020B0604020202020204" pitchFamily="34" charset="0"/>
                        </a:rPr>
                        <a:t>Animais</a:t>
                      </a:r>
                      <a:r>
                        <a:rPr lang="en-US" sz="1800" dirty="0">
                          <a:solidFill>
                            <a:schemeClr val="tx1"/>
                          </a:solidFill>
                          <a:latin typeface="Arial" panose="020B0604020202020204" pitchFamily="34" charset="0"/>
                          <a:cs typeface="Arial" panose="020B0604020202020204" pitchFamily="34" charset="0"/>
                        </a:rPr>
                        <a:t> de </a:t>
                      </a:r>
                      <a:r>
                        <a:rPr lang="en-US" sz="1800" dirty="0" err="1">
                          <a:solidFill>
                            <a:schemeClr val="tx1"/>
                          </a:solidFill>
                          <a:latin typeface="Arial" panose="020B0604020202020204" pitchFamily="34" charset="0"/>
                          <a:cs typeface="Arial" panose="020B0604020202020204" pitchFamily="34" charset="0"/>
                        </a:rPr>
                        <a:t>estimação</a:t>
                      </a:r>
                      <a:endParaRPr lang="en-US" sz="1800" dirty="0">
                        <a:solidFill>
                          <a:schemeClr val="tx1"/>
                        </a:solidFill>
                        <a:latin typeface="Arial" panose="020B0604020202020204" pitchFamily="34" charset="0"/>
                        <a:cs typeface="Arial" panose="020B0604020202020204" pitchFamily="34" charset="0"/>
                      </a:endParaRPr>
                    </a:p>
                    <a:p>
                      <a:pPr marL="182880" lvl="0" indent="-274320">
                        <a:buClr>
                          <a:srgbClr val="00953A"/>
                        </a:buClr>
                        <a:buFont typeface="Wingdings" panose="05000000000000000000" pitchFamily="2" charset="2"/>
                        <a:buChar char="§"/>
                      </a:pPr>
                      <a:r>
                        <a:rPr lang="en-US" sz="1800" dirty="0" err="1">
                          <a:solidFill>
                            <a:schemeClr val="tx1"/>
                          </a:solidFill>
                          <a:latin typeface="Arial" panose="020B0604020202020204" pitchFamily="34" charset="0"/>
                          <a:cs typeface="Arial" panose="020B0604020202020204" pitchFamily="34" charset="0"/>
                        </a:rPr>
                        <a:t>Pecuária</a:t>
                      </a:r>
                      <a:endParaRPr lang="en-US" sz="1800" dirty="0">
                        <a:solidFill>
                          <a:schemeClr val="tx1"/>
                        </a:solidFill>
                        <a:latin typeface="Arial" panose="020B0604020202020204" pitchFamily="34" charset="0"/>
                        <a:cs typeface="Arial" panose="020B0604020202020204" pitchFamily="34" charset="0"/>
                      </a:endParaRPr>
                    </a:p>
                    <a:p>
                      <a:pPr marL="182880" lvl="0" indent="-274320">
                        <a:buClr>
                          <a:srgbClr val="00953A"/>
                        </a:buClr>
                        <a:buFont typeface="Wingdings" panose="05000000000000000000" pitchFamily="2" charset="2"/>
                        <a:buChar char="§"/>
                      </a:pPr>
                      <a:r>
                        <a:rPr lang="en-US" sz="1800" dirty="0">
                          <a:solidFill>
                            <a:schemeClr val="tx1"/>
                          </a:solidFill>
                          <a:latin typeface="Arial" panose="020B0604020202020204" pitchFamily="34" charset="0"/>
                          <a:cs typeface="Arial" panose="020B0604020202020204" pitchFamily="34" charset="0"/>
                        </a:rPr>
                        <a:t>Vida </a:t>
                      </a:r>
                      <a:r>
                        <a:rPr lang="en-US" sz="1800" dirty="0" err="1">
                          <a:solidFill>
                            <a:schemeClr val="tx1"/>
                          </a:solidFill>
                          <a:latin typeface="Arial" panose="020B0604020202020204" pitchFamily="34" charset="0"/>
                          <a:cs typeface="Arial" panose="020B0604020202020204" pitchFamily="34" charset="0"/>
                        </a:rPr>
                        <a:t>selvagem</a:t>
                      </a:r>
                      <a:endParaRPr lang="en-US" sz="1800" dirty="0">
                        <a:solidFill>
                          <a:schemeClr val="tx1"/>
                        </a:solidFill>
                        <a:latin typeface="Arial" panose="020B0604020202020204" pitchFamily="34" charset="0"/>
                        <a:cs typeface="Arial" panose="020B0604020202020204" pitchFamily="34" charset="0"/>
                      </a:endParaRPr>
                    </a:p>
                  </a:txBody>
                  <a:tcPr marT="182880" marB="1828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51618090"/>
                  </a:ext>
                </a:extLst>
              </a:tr>
            </a:tbl>
          </a:graphicData>
        </a:graphic>
      </p:graphicFrame>
      <p:pic>
        <p:nvPicPr>
          <p:cNvPr id="8" name="Content Placeholder 12" descr="User with solid fill">
            <a:extLst>
              <a:ext uri="{FF2B5EF4-FFF2-40B4-BE49-F238E27FC236}">
                <a16:creationId xmlns:a16="http://schemas.microsoft.com/office/drawing/2014/main" id="{25FA2E9A-EFAF-1A17-E2AA-531A2B8D782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88078" y="4269745"/>
            <a:ext cx="395641" cy="365760"/>
          </a:xfrm>
          <a:prstGeom prst="rect">
            <a:avLst/>
          </a:prstGeom>
        </p:spPr>
      </p:pic>
      <p:pic>
        <p:nvPicPr>
          <p:cNvPr id="9" name="Graphic 8" descr="Fish with solid fill">
            <a:extLst>
              <a:ext uri="{FF2B5EF4-FFF2-40B4-BE49-F238E27FC236}">
                <a16:creationId xmlns:a16="http://schemas.microsoft.com/office/drawing/2014/main" id="{2B8E4EEE-9EE5-A244-7BB3-3A2B7DE7D95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71923" y="3380387"/>
            <a:ext cx="395641" cy="365760"/>
          </a:xfrm>
          <a:prstGeom prst="rect">
            <a:avLst/>
          </a:prstGeom>
        </p:spPr>
      </p:pic>
      <p:pic>
        <p:nvPicPr>
          <p:cNvPr id="10" name="Graphic 9" descr="Dog with solid fill">
            <a:extLst>
              <a:ext uri="{FF2B5EF4-FFF2-40B4-BE49-F238E27FC236}">
                <a16:creationId xmlns:a16="http://schemas.microsoft.com/office/drawing/2014/main" id="{C9C79EFD-3BBE-2C1E-CB4B-089538D31AE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42358" y="5303905"/>
            <a:ext cx="494551" cy="457200"/>
          </a:xfrm>
          <a:prstGeom prst="rect">
            <a:avLst/>
          </a:prstGeom>
        </p:spPr>
      </p:pic>
      <p:pic>
        <p:nvPicPr>
          <p:cNvPr id="11" name="Graphic 10" descr="Wave with solid fill">
            <a:extLst>
              <a:ext uri="{FF2B5EF4-FFF2-40B4-BE49-F238E27FC236}">
                <a16:creationId xmlns:a16="http://schemas.microsoft.com/office/drawing/2014/main" id="{2745EEAF-3CAF-7094-4BC2-374AB807AA9C}"/>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771923" y="2188379"/>
            <a:ext cx="395641" cy="365760"/>
          </a:xfrm>
          <a:prstGeom prst="rect">
            <a:avLst/>
          </a:prstGeom>
        </p:spPr>
      </p:pic>
    </p:spTree>
    <p:extLst>
      <p:ext uri="{BB962C8B-B14F-4D97-AF65-F5344CB8AC3E}">
        <p14:creationId xmlns:p14="http://schemas.microsoft.com/office/powerpoint/2010/main" val="313432593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6CA127-5B15-F74B-090D-BDF8C8F181FD}"/>
              </a:ext>
            </a:extLst>
          </p:cNvPr>
          <p:cNvSpPr>
            <a:spLocks noGrp="1"/>
          </p:cNvSpPr>
          <p:nvPr>
            <p:ph type="title"/>
          </p:nvPr>
        </p:nvSpPr>
        <p:spPr>
          <a:xfrm>
            <a:off x="480391" y="490331"/>
            <a:ext cx="10373139" cy="739834"/>
          </a:xfrm>
        </p:spPr>
        <p:txBody>
          <a:bodyPr/>
          <a:lstStyle/>
          <a:p>
            <a:r>
              <a:rPr lang="en-US" sz="4000" dirty="0" err="1"/>
              <a:t>Limitações</a:t>
            </a:r>
            <a:r>
              <a:rPr lang="en-US" sz="4000" dirty="0"/>
              <a:t> dos </a:t>
            </a:r>
            <a:r>
              <a:rPr lang="en-US" sz="4000" dirty="0" err="1"/>
              <a:t>sistemas</a:t>
            </a:r>
            <a:r>
              <a:rPr lang="en-US" sz="4000" dirty="0"/>
              <a:t> de </a:t>
            </a:r>
            <a:r>
              <a:rPr lang="en-US" sz="4000" dirty="0" err="1"/>
              <a:t>notificação</a:t>
            </a:r>
            <a:r>
              <a:rPr lang="en-US" sz="4000" dirty="0"/>
              <a:t> (1/2)</a:t>
            </a:r>
          </a:p>
        </p:txBody>
      </p:sp>
      <p:sp>
        <p:nvSpPr>
          <p:cNvPr id="9" name="Content Placeholder 8">
            <a:extLst>
              <a:ext uri="{FF2B5EF4-FFF2-40B4-BE49-F238E27FC236}">
                <a16:creationId xmlns:a16="http://schemas.microsoft.com/office/drawing/2014/main" id="{376F1FAB-9281-56C3-FA66-1AA942BEAF5F}"/>
              </a:ext>
            </a:extLst>
          </p:cNvPr>
          <p:cNvSpPr>
            <a:spLocks noGrp="1"/>
          </p:cNvSpPr>
          <p:nvPr>
            <p:ph sz="half" idx="2"/>
          </p:nvPr>
        </p:nvSpPr>
        <p:spPr/>
        <p:txBody>
          <a:bodyPr lIns="91440" tIns="45720" rIns="91440" bIns="45720" anchor="t"/>
          <a:lstStyle/>
          <a:p>
            <a:r>
              <a:rPr lang="en-US" dirty="0" err="1"/>
              <a:t>Subnotificação</a:t>
            </a:r>
            <a:r>
              <a:rPr lang="en-US" dirty="0"/>
              <a:t>, </a:t>
            </a:r>
            <a:r>
              <a:rPr lang="en-US" dirty="0" err="1"/>
              <a:t>notificação</a:t>
            </a:r>
            <a:r>
              <a:rPr lang="en-US" dirty="0"/>
              <a:t> </a:t>
            </a:r>
            <a:r>
              <a:rPr lang="en-US" dirty="0" err="1"/>
              <a:t>incompleta</a:t>
            </a:r>
            <a:endParaRPr lang="en-US" dirty="0"/>
          </a:p>
          <a:p>
            <a:r>
              <a:rPr lang="en-US" dirty="0"/>
              <a:t>Falta de </a:t>
            </a:r>
            <a:r>
              <a:rPr lang="en-US" dirty="0" err="1"/>
              <a:t>representatividade</a:t>
            </a:r>
            <a:r>
              <a:rPr lang="en-US" dirty="0"/>
              <a:t> dos </a:t>
            </a:r>
            <a:r>
              <a:rPr lang="en-US" dirty="0" err="1"/>
              <a:t>casos</a:t>
            </a:r>
            <a:r>
              <a:rPr lang="en-US" dirty="0"/>
              <a:t> </a:t>
            </a:r>
            <a:r>
              <a:rPr lang="en-US" dirty="0" err="1"/>
              <a:t>comunicados</a:t>
            </a:r>
            <a:endParaRPr lang="en-US" dirty="0">
              <a:cs typeface="Arial"/>
            </a:endParaRPr>
          </a:p>
          <a:p>
            <a:r>
              <a:rPr lang="en-US" dirty="0"/>
              <a:t>Falta de </a:t>
            </a:r>
            <a:r>
              <a:rPr lang="en-US" dirty="0" err="1"/>
              <a:t>pontualidade</a:t>
            </a:r>
            <a:r>
              <a:rPr lang="en-US" dirty="0"/>
              <a:t>/</a:t>
            </a:r>
            <a:r>
              <a:rPr lang="en-US" dirty="0" err="1"/>
              <a:t>oportunidade</a:t>
            </a:r>
            <a:endParaRPr lang="en-US" dirty="0">
              <a:cs typeface="Arial"/>
            </a:endParaRPr>
          </a:p>
          <a:p>
            <a:r>
              <a:rPr lang="en-US" dirty="0" err="1"/>
              <a:t>Utilização</a:t>
            </a:r>
            <a:r>
              <a:rPr lang="en-US" dirty="0"/>
              <a:t> </a:t>
            </a:r>
            <a:r>
              <a:rPr lang="en-US" dirty="0" err="1"/>
              <a:t>inconsistente</a:t>
            </a:r>
            <a:r>
              <a:rPr lang="en-US" dirty="0"/>
              <a:t> das </a:t>
            </a:r>
            <a:r>
              <a:rPr lang="en-US" dirty="0" err="1"/>
              <a:t>definições</a:t>
            </a:r>
            <a:r>
              <a:rPr lang="en-US" dirty="0"/>
              <a:t> de </a:t>
            </a:r>
            <a:r>
              <a:rPr lang="en-US" dirty="0" err="1"/>
              <a:t>casos</a:t>
            </a:r>
            <a:endParaRPr lang="en-US" dirty="0">
              <a:cs typeface="Arial"/>
            </a:endParaRPr>
          </a:p>
          <a:p>
            <a:r>
              <a:rPr lang="en-US" dirty="0"/>
              <a:t>Falta de </a:t>
            </a:r>
            <a:r>
              <a:rPr lang="en-US" dirty="0" err="1"/>
              <a:t>compartilhamento</a:t>
            </a:r>
            <a:r>
              <a:rPr lang="en-US" dirty="0"/>
              <a:t> </a:t>
            </a:r>
            <a:r>
              <a:rPr lang="en-US" dirty="0" err="1"/>
              <a:t>coerente</a:t>
            </a:r>
            <a:r>
              <a:rPr lang="en-US" dirty="0"/>
              <a:t> de dados entre </a:t>
            </a:r>
            <a:r>
              <a:rPr lang="en-US" dirty="0" err="1"/>
              <a:t>setores</a:t>
            </a:r>
            <a:endParaRPr lang="en-US" dirty="0">
              <a:cs typeface="Arial"/>
            </a:endParaRPr>
          </a:p>
          <a:p>
            <a:r>
              <a:rPr lang="en-US" dirty="0">
                <a:cs typeface="Arial"/>
              </a:rPr>
              <a:t>Falta de </a:t>
            </a:r>
            <a:r>
              <a:rPr lang="en-US" dirty="0" err="1">
                <a:cs typeface="Arial"/>
              </a:rPr>
              <a:t>recursos</a:t>
            </a:r>
            <a:r>
              <a:rPr lang="en-US" dirty="0">
                <a:cs typeface="Arial"/>
              </a:rPr>
              <a:t> para </a:t>
            </a:r>
            <a:r>
              <a:rPr lang="en-US" dirty="0" err="1">
                <a:cs typeface="Arial"/>
              </a:rPr>
              <a:t>apoiar</a:t>
            </a:r>
            <a:r>
              <a:rPr lang="en-US" dirty="0">
                <a:cs typeface="Arial"/>
              </a:rPr>
              <a:t> o </a:t>
            </a:r>
            <a:r>
              <a:rPr lang="en-US" dirty="0" err="1">
                <a:cs typeface="Arial"/>
              </a:rPr>
              <a:t>sistema</a:t>
            </a:r>
            <a:r>
              <a:rPr lang="en-US" dirty="0">
                <a:cs typeface="Arial"/>
              </a:rPr>
              <a:t> de </a:t>
            </a:r>
            <a:r>
              <a:rPr lang="en-US" dirty="0" err="1">
                <a:cs typeface="Arial"/>
              </a:rPr>
              <a:t>vigilância</a:t>
            </a:r>
            <a:endParaRPr lang="en-US" dirty="0">
              <a:cs typeface="Arial"/>
            </a:endParaRPr>
          </a:p>
          <a:p>
            <a:endParaRPr lang="en-US" dirty="0">
              <a:cs typeface="Arial"/>
            </a:endParaRPr>
          </a:p>
          <a:p>
            <a:endParaRPr lang="en-US" dirty="0"/>
          </a:p>
          <a:p>
            <a:endParaRPr lang="en-US" dirty="0">
              <a:cs typeface="Arial"/>
            </a:endParaRPr>
          </a:p>
          <a:p>
            <a:endParaRPr lang="en-US" dirty="0">
              <a:cs typeface="Arial"/>
            </a:endParaRPr>
          </a:p>
        </p:txBody>
      </p:sp>
    </p:spTree>
    <p:extLst>
      <p:ext uri="{BB962C8B-B14F-4D97-AF65-F5344CB8AC3E}">
        <p14:creationId xmlns:p14="http://schemas.microsoft.com/office/powerpoint/2010/main" val="3019517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0A0ED0D6-F626-7B86-E0FA-DDA6F3112778}"/>
              </a:ext>
            </a:extLst>
          </p:cNvPr>
          <p:cNvSpPr>
            <a:spLocks noGrp="1"/>
          </p:cNvSpPr>
          <p:nvPr>
            <p:ph sz="half" idx="2"/>
          </p:nvPr>
        </p:nvSpPr>
        <p:spPr/>
        <p:txBody>
          <a:bodyPr/>
          <a:lstStyle/>
          <a:p>
            <a:r>
              <a:rPr lang="en-US" dirty="0"/>
              <a:t>Quais </a:t>
            </a:r>
            <a:r>
              <a:rPr lang="en-US" dirty="0" err="1"/>
              <a:t>são</a:t>
            </a:r>
            <a:r>
              <a:rPr lang="en-US" dirty="0"/>
              <a:t> </a:t>
            </a:r>
            <a:r>
              <a:rPr lang="en-US" dirty="0" err="1"/>
              <a:t>algumas</a:t>
            </a:r>
            <a:r>
              <a:rPr lang="en-US" dirty="0"/>
              <a:t> das </a:t>
            </a:r>
            <a:r>
              <a:rPr lang="en-US" dirty="0" err="1"/>
              <a:t>deficiências</a:t>
            </a:r>
            <a:r>
              <a:rPr lang="en-US" dirty="0"/>
              <a:t> </a:t>
            </a:r>
            <a:r>
              <a:rPr lang="en-US" dirty="0" err="1"/>
              <a:t>ou</a:t>
            </a:r>
            <a:r>
              <a:rPr lang="en-US" dirty="0"/>
              <a:t> </a:t>
            </a:r>
            <a:r>
              <a:rPr lang="en-US" dirty="0" err="1"/>
              <a:t>limitações</a:t>
            </a:r>
            <a:r>
              <a:rPr lang="en-US" dirty="0"/>
              <a:t> que </a:t>
            </a:r>
            <a:r>
              <a:rPr lang="en-US" dirty="0" err="1"/>
              <a:t>observa</a:t>
            </a:r>
            <a:r>
              <a:rPr lang="en-US" dirty="0"/>
              <a:t> </a:t>
            </a:r>
            <a:r>
              <a:rPr lang="en-US" dirty="0" err="1"/>
              <a:t>nos</a:t>
            </a:r>
            <a:r>
              <a:rPr lang="en-US" dirty="0"/>
              <a:t> </a:t>
            </a:r>
            <a:r>
              <a:rPr lang="en-US" dirty="0" err="1"/>
              <a:t>sistemas</a:t>
            </a:r>
            <a:r>
              <a:rPr lang="en-US" dirty="0"/>
              <a:t> de </a:t>
            </a:r>
            <a:r>
              <a:rPr lang="en-US" dirty="0" err="1"/>
              <a:t>informação</a:t>
            </a:r>
            <a:r>
              <a:rPr lang="en-US" dirty="0"/>
              <a:t>? </a:t>
            </a:r>
          </a:p>
          <a:p>
            <a:r>
              <a:rPr lang="en-US" dirty="0"/>
              <a:t>Quais </a:t>
            </a:r>
            <a:r>
              <a:rPr lang="en-US" dirty="0" err="1"/>
              <a:t>são</a:t>
            </a:r>
            <a:r>
              <a:rPr lang="en-US" dirty="0"/>
              <a:t> </a:t>
            </a:r>
            <a:r>
              <a:rPr lang="en-US" dirty="0" err="1"/>
              <a:t>algumas</a:t>
            </a:r>
            <a:r>
              <a:rPr lang="en-US" dirty="0"/>
              <a:t> das </a:t>
            </a:r>
            <a:r>
              <a:rPr lang="en-US" dirty="0" err="1"/>
              <a:t>razões</a:t>
            </a:r>
            <a:r>
              <a:rPr lang="en-US" dirty="0"/>
              <a:t> para a </a:t>
            </a:r>
            <a:r>
              <a:rPr lang="en-US" dirty="0" err="1"/>
              <a:t>falta</a:t>
            </a:r>
            <a:r>
              <a:rPr lang="en-US" dirty="0"/>
              <a:t> de </a:t>
            </a:r>
            <a:r>
              <a:rPr lang="en-US" dirty="0" err="1"/>
              <a:t>comunicação</a:t>
            </a:r>
            <a:r>
              <a:rPr lang="en-US" dirty="0"/>
              <a:t>?</a:t>
            </a:r>
          </a:p>
          <a:p>
            <a:r>
              <a:rPr lang="en-US" dirty="0"/>
              <a:t>Quais </a:t>
            </a:r>
            <a:r>
              <a:rPr lang="en-US" dirty="0" err="1"/>
              <a:t>são</a:t>
            </a:r>
            <a:r>
              <a:rPr lang="en-US" dirty="0"/>
              <a:t> </a:t>
            </a:r>
            <a:r>
              <a:rPr lang="en-US" dirty="0" err="1"/>
              <a:t>algumas</a:t>
            </a:r>
            <a:r>
              <a:rPr lang="en-US" dirty="0"/>
              <a:t> das </a:t>
            </a:r>
            <a:r>
              <a:rPr lang="en-US" dirty="0" err="1"/>
              <a:t>consequências</a:t>
            </a:r>
            <a:r>
              <a:rPr lang="en-US" dirty="0"/>
              <a:t> da </a:t>
            </a:r>
            <a:r>
              <a:rPr lang="en-US" dirty="0" err="1"/>
              <a:t>falta</a:t>
            </a:r>
            <a:r>
              <a:rPr lang="en-US" dirty="0"/>
              <a:t> </a:t>
            </a:r>
            <a:br>
              <a:rPr lang="en-US" dirty="0"/>
            </a:br>
            <a:r>
              <a:rPr lang="en-US" dirty="0"/>
              <a:t>de </a:t>
            </a:r>
            <a:r>
              <a:rPr lang="en-US" dirty="0" err="1"/>
              <a:t>comunicação</a:t>
            </a:r>
            <a:r>
              <a:rPr lang="en-US" dirty="0"/>
              <a:t>? </a:t>
            </a:r>
          </a:p>
          <a:p>
            <a:endParaRPr lang="en-US" dirty="0"/>
          </a:p>
          <a:p>
            <a:endParaRPr lang="en-US" dirty="0"/>
          </a:p>
          <a:p>
            <a:endParaRPr lang="en-US" dirty="0"/>
          </a:p>
        </p:txBody>
      </p:sp>
      <p:sp>
        <p:nvSpPr>
          <p:cNvPr id="5" name="Title 1">
            <a:extLst>
              <a:ext uri="{FF2B5EF4-FFF2-40B4-BE49-F238E27FC236}">
                <a16:creationId xmlns:a16="http://schemas.microsoft.com/office/drawing/2014/main" id="{D25DA18E-E9E2-1471-C975-C8BB263102F7}"/>
              </a:ext>
            </a:extLst>
          </p:cNvPr>
          <p:cNvSpPr txBox="1">
            <a:spLocks/>
          </p:cNvSpPr>
          <p:nvPr/>
        </p:nvSpPr>
        <p:spPr>
          <a:xfrm>
            <a:off x="480391" y="490331"/>
            <a:ext cx="10373139" cy="73983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err="1"/>
              <a:t>Limitações</a:t>
            </a:r>
            <a:r>
              <a:rPr lang="en-US" sz="4000" dirty="0"/>
              <a:t> dos </a:t>
            </a:r>
            <a:r>
              <a:rPr lang="en-US" sz="4000" dirty="0" err="1"/>
              <a:t>sistemas</a:t>
            </a:r>
            <a:r>
              <a:rPr lang="en-US" sz="4000" dirty="0"/>
              <a:t> de </a:t>
            </a:r>
            <a:r>
              <a:rPr lang="en-US" sz="4000" dirty="0" err="1"/>
              <a:t>notificação</a:t>
            </a:r>
            <a:r>
              <a:rPr lang="en-US" sz="4000" dirty="0"/>
              <a:t> (2/2)</a:t>
            </a:r>
          </a:p>
        </p:txBody>
      </p:sp>
    </p:spTree>
    <p:extLst>
      <p:ext uri="{BB962C8B-B14F-4D97-AF65-F5344CB8AC3E}">
        <p14:creationId xmlns:p14="http://schemas.microsoft.com/office/powerpoint/2010/main" val="89712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2AA3907-49A6-CD4F-C2A0-3C288A56D7D3}"/>
              </a:ext>
            </a:extLst>
          </p:cNvPr>
          <p:cNvSpPr>
            <a:spLocks noGrp="1"/>
          </p:cNvSpPr>
          <p:nvPr>
            <p:ph type="title"/>
          </p:nvPr>
        </p:nvSpPr>
        <p:spPr/>
        <p:txBody>
          <a:bodyPr/>
          <a:lstStyle/>
          <a:p>
            <a:r>
              <a:rPr lang="en-US" dirty="0"/>
              <a:t>Formas de </a:t>
            </a:r>
            <a:r>
              <a:rPr lang="en-US" dirty="0" err="1"/>
              <a:t>melhorar</a:t>
            </a:r>
            <a:r>
              <a:rPr lang="en-US" dirty="0"/>
              <a:t> </a:t>
            </a:r>
            <a:r>
              <a:rPr lang="en-US" dirty="0" err="1"/>
              <a:t>os</a:t>
            </a:r>
            <a:r>
              <a:rPr lang="en-US" dirty="0"/>
              <a:t> </a:t>
            </a:r>
            <a:r>
              <a:rPr lang="en-US" dirty="0" err="1"/>
              <a:t>relatórios</a:t>
            </a:r>
            <a:endParaRPr lang="en-US" dirty="0"/>
          </a:p>
        </p:txBody>
      </p:sp>
      <p:sp>
        <p:nvSpPr>
          <p:cNvPr id="2" name="Text Placeholder 1"/>
          <p:cNvSpPr>
            <a:spLocks noGrp="1"/>
          </p:cNvSpPr>
          <p:nvPr>
            <p:ph sz="half" idx="2"/>
          </p:nvPr>
        </p:nvSpPr>
        <p:spPr>
          <a:prstGeom prst="rect">
            <a:avLst/>
          </a:prstGeom>
          <a:noFill/>
        </p:spPr>
        <p:txBody>
          <a:bodyPr lIns="91440" tIns="45720" rIns="91440" bIns="45720" anchor="t"/>
          <a:lstStyle/>
          <a:p>
            <a:pPr>
              <a:spcBef>
                <a:spcPts val="600"/>
              </a:spcBef>
              <a:spcAft>
                <a:spcPts val="600"/>
              </a:spcAft>
              <a:buClr>
                <a:srgbClr val="000000"/>
              </a:buClr>
            </a:pPr>
            <a:r>
              <a:rPr lang="en-US" dirty="0">
                <a:latin typeface="Arial" panose="020B0604020202020204" pitchFamily="34" charset="0"/>
                <a:cs typeface="Arial" panose="020B0604020202020204" pitchFamily="34" charset="0"/>
              </a:rPr>
              <a:t>Que </a:t>
            </a:r>
            <a:r>
              <a:rPr lang="en-US" dirty="0" err="1">
                <a:latin typeface="Arial" panose="020B0604020202020204" pitchFamily="34" charset="0"/>
                <a:cs typeface="Arial" panose="020B0604020202020204" pitchFamily="34" charset="0"/>
              </a:rPr>
              <a:t>soluções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pode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recomendar</a:t>
            </a:r>
            <a:r>
              <a:rPr lang="en-US" dirty="0">
                <a:latin typeface="Arial" panose="020B0604020202020204" pitchFamily="34" charset="0"/>
                <a:cs typeface="Arial" panose="020B0604020202020204" pitchFamily="34" charset="0"/>
              </a:rPr>
              <a:t> para </a:t>
            </a:r>
            <a:r>
              <a:rPr lang="en-US" dirty="0" err="1">
                <a:latin typeface="Arial" panose="020B0604020202020204" pitchFamily="34" charset="0"/>
                <a:cs typeface="Arial" panose="020B0604020202020204" pitchFamily="34" charset="0"/>
              </a:rPr>
              <a:t>melhorar</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os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relatórios</a:t>
            </a:r>
            <a:r>
              <a:rPr lang="en-US" dirty="0">
                <a:latin typeface="Arial" panose="020B0604020202020204" pitchFamily="34" charset="0"/>
                <a:cs typeface="Arial" panose="020B0604020202020204" pitchFamily="34" charset="0"/>
              </a:rPr>
              <a:t>?</a:t>
            </a:r>
          </a:p>
          <a:p>
            <a:pPr lvl="1">
              <a:spcBef>
                <a:spcPts val="600"/>
              </a:spcBef>
              <a:spcAft>
                <a:spcPts val="600"/>
              </a:spcAft>
              <a:buClr>
                <a:srgbClr val="00953A"/>
              </a:buClr>
            </a:pPr>
            <a:r>
              <a:rPr lang="en-US" dirty="0" err="1">
                <a:latin typeface="Arial" panose="020B0604020202020204" pitchFamily="34" charset="0"/>
                <a:cs typeface="Arial" panose="020B0604020202020204" pitchFamily="34" charset="0"/>
              </a:rPr>
              <a:t>Melhorar</a:t>
            </a:r>
            <a:r>
              <a:rPr lang="en-US" dirty="0">
                <a:latin typeface="Arial" panose="020B0604020202020204" pitchFamily="34" charset="0"/>
                <a:cs typeface="Arial" panose="020B0604020202020204" pitchFamily="34" charset="0"/>
              </a:rPr>
              <a:t> a </a:t>
            </a:r>
            <a:r>
              <a:rPr lang="en-US" dirty="0" err="1">
                <a:latin typeface="Arial" panose="020B0604020202020204" pitchFamily="34" charset="0"/>
                <a:cs typeface="Arial" panose="020B0604020202020204" pitchFamily="34" charset="0"/>
              </a:rPr>
              <a:t>sensibilização</a:t>
            </a:r>
            <a:endParaRPr lang="en-US" dirty="0">
              <a:latin typeface="Arial" panose="020B0604020202020204" pitchFamily="34" charset="0"/>
              <a:cs typeface="Arial" panose="020B0604020202020204" pitchFamily="34" charset="0"/>
            </a:endParaRPr>
          </a:p>
          <a:p>
            <a:pPr lvl="1">
              <a:spcBef>
                <a:spcPts val="600"/>
              </a:spcBef>
              <a:spcAft>
                <a:spcPts val="600"/>
              </a:spcAft>
              <a:buClr>
                <a:srgbClr val="00953A"/>
              </a:buClr>
            </a:pPr>
            <a:r>
              <a:rPr lang="en-US" dirty="0" err="1">
                <a:latin typeface="Arial" panose="020B0604020202020204" pitchFamily="34" charset="0"/>
                <a:cs typeface="Arial" panose="020B0604020202020204" pitchFamily="34" charset="0"/>
              </a:rPr>
              <a:t>Fornecer</a:t>
            </a:r>
            <a:r>
              <a:rPr lang="en-US" dirty="0">
                <a:latin typeface="Arial" panose="020B0604020202020204" pitchFamily="34" charset="0"/>
                <a:cs typeface="Arial" panose="020B0604020202020204" pitchFamily="34" charset="0"/>
              </a:rPr>
              <a:t> feedback </a:t>
            </a:r>
            <a:r>
              <a:rPr lang="en-US" dirty="0" err="1">
                <a:latin typeface="Arial" panose="020B0604020202020204" pitchFamily="34" charset="0"/>
                <a:cs typeface="Arial" panose="020B0604020202020204" pitchFamily="34" charset="0"/>
              </a:rPr>
              <a:t>através</a:t>
            </a:r>
            <a:r>
              <a:rPr lang="en-US" dirty="0">
                <a:latin typeface="Arial" panose="020B0604020202020204" pitchFamily="34" charset="0"/>
                <a:cs typeface="Arial" panose="020B0604020202020204" pitchFamily="34" charset="0"/>
              </a:rPr>
              <a:t> de </a:t>
            </a:r>
            <a:r>
              <a:rPr lang="en-US" dirty="0" err="1">
                <a:latin typeface="Arial" panose="020B0604020202020204" pitchFamily="34" charset="0"/>
                <a:cs typeface="Arial" panose="020B0604020202020204" pitchFamily="34" charset="0"/>
              </a:rPr>
              <a:t>relatórios</a:t>
            </a:r>
            <a:endParaRPr lang="en-US" dirty="0">
              <a:latin typeface="Arial" panose="020B0604020202020204" pitchFamily="34" charset="0"/>
              <a:cs typeface="Arial" panose="020B0604020202020204" pitchFamily="34" charset="0"/>
            </a:endParaRPr>
          </a:p>
          <a:p>
            <a:pPr lvl="1">
              <a:spcBef>
                <a:spcPts val="600"/>
              </a:spcBef>
              <a:spcAft>
                <a:spcPts val="600"/>
              </a:spcAft>
              <a:buClr>
                <a:srgbClr val="00953A"/>
              </a:buClr>
            </a:pPr>
            <a:r>
              <a:rPr lang="en-US" dirty="0" err="1">
                <a:latin typeface="Arial" panose="020B0604020202020204" pitchFamily="34" charset="0"/>
                <a:cs typeface="Arial" panose="020B0604020202020204" pitchFamily="34" charset="0"/>
              </a:rPr>
              <a:t>Reduzir</a:t>
            </a:r>
            <a:r>
              <a:rPr lang="en-US" dirty="0">
                <a:latin typeface="Arial" panose="020B0604020202020204" pitchFamily="34" charset="0"/>
                <a:cs typeface="Arial" panose="020B0604020202020204" pitchFamily="34" charset="0"/>
              </a:rPr>
              <a:t> o </a:t>
            </a:r>
            <a:r>
              <a:rPr lang="en-US" dirty="0" err="1">
                <a:latin typeface="Arial" panose="020B0604020202020204" pitchFamily="34" charset="0"/>
                <a:cs typeface="Arial" panose="020B0604020202020204" pitchFamily="34" charset="0"/>
              </a:rPr>
              <a:t>ônus</a:t>
            </a:r>
            <a:r>
              <a:rPr lang="en-US" dirty="0">
                <a:latin typeface="Arial" panose="020B0604020202020204" pitchFamily="34" charset="0"/>
                <a:cs typeface="Arial" panose="020B0604020202020204" pitchFamily="34" charset="0"/>
              </a:rPr>
              <a:t> da </a:t>
            </a:r>
            <a:r>
              <a:rPr lang="en-US" dirty="0" err="1">
                <a:latin typeface="Arial" panose="020B0604020202020204" pitchFamily="34" charset="0"/>
                <a:cs typeface="Arial" panose="020B0604020202020204" pitchFamily="34" charset="0"/>
              </a:rPr>
              <a:t>comunicação</a:t>
            </a:r>
            <a:r>
              <a:rPr lang="en-US" dirty="0">
                <a:latin typeface="Arial" panose="020B0604020202020204" pitchFamily="34" charset="0"/>
                <a:cs typeface="Arial" panose="020B0604020202020204" pitchFamily="34" charset="0"/>
              </a:rPr>
              <a:t> de </a:t>
            </a:r>
            <a:r>
              <a:rPr lang="en-US" dirty="0" err="1">
                <a:latin typeface="Arial" panose="020B0604020202020204" pitchFamily="34" charset="0"/>
                <a:cs typeface="Arial" panose="020B0604020202020204" pitchFamily="34" charset="0"/>
              </a:rPr>
              <a:t>informações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simplificando</a:t>
            </a:r>
            <a:r>
              <a:rPr lang="en-US" dirty="0">
                <a:latin typeface="Arial" panose="020B0604020202020204" pitchFamily="34" charset="0"/>
                <a:cs typeface="Arial" panose="020B0604020202020204" pitchFamily="34" charset="0"/>
              </a:rPr>
              <a:t>-a </a:t>
            </a:r>
          </a:p>
          <a:p>
            <a:pPr lvl="1">
              <a:spcBef>
                <a:spcPts val="600"/>
              </a:spcBef>
              <a:spcAft>
                <a:spcPts val="600"/>
              </a:spcAft>
              <a:buClr>
                <a:srgbClr val="00953A"/>
              </a:buClr>
            </a:pPr>
            <a:r>
              <a:rPr lang="en-US" dirty="0" err="1">
                <a:latin typeface="Arial" panose="020B0604020202020204" pitchFamily="34" charset="0"/>
                <a:cs typeface="Arial" panose="020B0604020202020204" pitchFamily="34" charset="0"/>
              </a:rPr>
              <a:t>Monitorar</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os</a:t>
            </a:r>
            <a:r>
              <a:rPr lang="en-US" dirty="0">
                <a:latin typeface="Arial" panose="020B0604020202020204" pitchFamily="34" charset="0"/>
                <a:cs typeface="Arial" panose="020B0604020202020204" pitchFamily="34" charset="0"/>
              </a:rPr>
              <a:t> dados e </a:t>
            </a:r>
            <a:r>
              <a:rPr lang="en-US" dirty="0" err="1">
                <a:latin typeface="Arial" panose="020B0604020202020204" pitchFamily="34" charset="0"/>
                <a:cs typeface="Arial" panose="020B0604020202020204" pitchFamily="34" charset="0"/>
              </a:rPr>
              <a:t>programar</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revisões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contínuas</a:t>
            </a:r>
            <a:endParaRPr lang="en-US" dirty="0">
              <a:latin typeface="Arial" panose="020B0604020202020204" pitchFamily="34" charset="0"/>
              <a:cs typeface="Arial" panose="020B0604020202020204" pitchFamily="34" charset="0"/>
            </a:endParaRPr>
          </a:p>
          <a:p>
            <a:pPr lvl="1">
              <a:spcBef>
                <a:spcPts val="600"/>
              </a:spcBef>
              <a:spcAft>
                <a:spcPts val="600"/>
              </a:spcAft>
              <a:buClr>
                <a:srgbClr val="00953A"/>
              </a:buClr>
            </a:pPr>
            <a:r>
              <a:rPr lang="en-US" dirty="0" err="1">
                <a:latin typeface="Arial" panose="020B0604020202020204" pitchFamily="34" charset="0"/>
                <a:cs typeface="Arial" panose="020B0604020202020204" pitchFamily="34" charset="0"/>
              </a:rPr>
              <a:t>Realizar</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visitas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aos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serviços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locais</a:t>
            </a:r>
            <a:r>
              <a:rPr lang="en-US" dirty="0">
                <a:latin typeface="Arial" panose="020B0604020202020204" pitchFamily="34" charset="0"/>
                <a:cs typeface="Arial" panose="020B0604020202020204" pitchFamily="34" charset="0"/>
              </a:rPr>
              <a:t> e </a:t>
            </a:r>
            <a:r>
              <a:rPr lang="en-US" dirty="0" err="1">
                <a:latin typeface="Arial" panose="020B0604020202020204" pitchFamily="34" charset="0"/>
                <a:cs typeface="Arial" panose="020B0604020202020204" pitchFamily="34" charset="0"/>
              </a:rPr>
              <a:t>auditorias</a:t>
            </a:r>
            <a:r>
              <a:rPr lang="en-US" dirty="0">
                <a:latin typeface="Arial" panose="020B0604020202020204" pitchFamily="34" charset="0"/>
                <a:cs typeface="Arial" panose="020B0604020202020204" pitchFamily="34" charset="0"/>
              </a:rPr>
              <a:t> à </a:t>
            </a:r>
            <a:r>
              <a:rPr lang="en-US" dirty="0" err="1">
                <a:latin typeface="Arial" panose="020B0604020202020204" pitchFamily="34" charset="0"/>
                <a:cs typeface="Arial" panose="020B0604020202020204" pitchFamily="34" charset="0"/>
              </a:rPr>
              <a:t>qualidade</a:t>
            </a:r>
            <a:r>
              <a:rPr lang="en-US" dirty="0">
                <a:latin typeface="Arial" panose="020B0604020202020204" pitchFamily="34" charset="0"/>
                <a:cs typeface="Arial" panose="020B0604020202020204" pitchFamily="34" charset="0"/>
              </a:rPr>
              <a:t> dos dados</a:t>
            </a:r>
          </a:p>
          <a:p>
            <a:pPr lvl="1">
              <a:spcBef>
                <a:spcPts val="600"/>
              </a:spcBef>
              <a:spcAft>
                <a:spcPts val="600"/>
              </a:spcAft>
              <a:buClr>
                <a:srgbClr val="00953A"/>
              </a:buClr>
            </a:pPr>
            <a:r>
              <a:rPr lang="en-US" dirty="0" err="1">
                <a:latin typeface="Arial" panose="020B0604020202020204" pitchFamily="34" charset="0"/>
                <a:cs typeface="Arial" panose="020B0604020202020204" pitchFamily="34" charset="0"/>
              </a:rPr>
              <a:t>Melhorar</a:t>
            </a:r>
            <a:r>
              <a:rPr lang="en-US" dirty="0">
                <a:latin typeface="Arial" panose="020B0604020202020204" pitchFamily="34" charset="0"/>
                <a:cs typeface="Arial" panose="020B0604020202020204" pitchFamily="34" charset="0"/>
              </a:rPr>
              <a:t> a </a:t>
            </a:r>
            <a:r>
              <a:rPr lang="en-US" dirty="0" err="1">
                <a:latin typeface="Arial" panose="020B0604020202020204" pitchFamily="34" charset="0"/>
                <a:cs typeface="Arial" panose="020B0604020202020204" pitchFamily="34" charset="0"/>
              </a:rPr>
              <a:t>coordenação</a:t>
            </a:r>
            <a:r>
              <a:rPr lang="en-US" dirty="0">
                <a:latin typeface="Arial" panose="020B0604020202020204" pitchFamily="34" charset="0"/>
                <a:cs typeface="Arial" panose="020B0604020202020204" pitchFamily="34" charset="0"/>
              </a:rPr>
              <a:t> e as </a:t>
            </a:r>
            <a:r>
              <a:rPr lang="en-US" dirty="0" err="1">
                <a:latin typeface="Arial" panose="020B0604020202020204" pitchFamily="34" charset="0"/>
                <a:cs typeface="Arial" panose="020B0604020202020204" pitchFamily="34" charset="0"/>
              </a:rPr>
              <a:t>comunicações</a:t>
            </a:r>
            <a:r>
              <a:rPr lang="en-US" dirty="0">
                <a:latin typeface="Arial" panose="020B0604020202020204" pitchFamily="34" charset="0"/>
                <a:cs typeface="Arial" panose="020B0604020202020204" pitchFamily="34" charset="0"/>
              </a:rPr>
              <a:t> entre </a:t>
            </a:r>
            <a:r>
              <a:rPr lang="en-US" dirty="0" err="1">
                <a:latin typeface="Arial" panose="020B0604020202020204" pitchFamily="34" charset="0"/>
                <a:cs typeface="Arial" panose="020B0604020202020204" pitchFamily="34" charset="0"/>
              </a:rPr>
              <a:t>os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diferentes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setores</a:t>
            </a:r>
            <a:r>
              <a:rPr lang="en-US" dirty="0">
                <a:latin typeface="Arial" panose="020B0604020202020204" pitchFamily="34" charset="0"/>
                <a:cs typeface="Arial" panose="020B0604020202020204" pitchFamily="34" charset="0"/>
              </a:rPr>
              <a:t> para </a:t>
            </a:r>
            <a:r>
              <a:rPr lang="en-US" dirty="0" err="1">
                <a:latin typeface="Arial" panose="020B0604020202020204" pitchFamily="34" charset="0"/>
                <a:cs typeface="Arial" panose="020B0604020202020204" pitchFamily="34" charset="0"/>
              </a:rPr>
              <a:t>uma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partilha</a:t>
            </a:r>
            <a:r>
              <a:rPr lang="en-US" dirty="0">
                <a:latin typeface="Arial" panose="020B0604020202020204" pitchFamily="34" charset="0"/>
                <a:cs typeface="Arial" panose="020B0604020202020204" pitchFamily="34" charset="0"/>
              </a:rPr>
              <a:t> de dados </a:t>
            </a:r>
            <a:r>
              <a:rPr lang="en-US" dirty="0" err="1">
                <a:latin typeface="Arial" panose="020B0604020202020204" pitchFamily="34" charset="0"/>
                <a:cs typeface="Arial" panose="020B0604020202020204" pitchFamily="34" charset="0"/>
              </a:rPr>
              <a:t>mais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oportuna</a:t>
            </a:r>
            <a:r>
              <a:rPr lang="en-US" dirty="0">
                <a:latin typeface="Arial" panose="020B0604020202020204" pitchFamily="34" charset="0"/>
                <a:cs typeface="Arial" panose="020B0604020202020204" pitchFamily="34" charset="0"/>
              </a:rPr>
              <a:t> e </a:t>
            </a:r>
            <a:r>
              <a:rPr lang="en-US" dirty="0" err="1">
                <a:latin typeface="Arial" panose="020B0604020202020204" pitchFamily="34" charset="0"/>
                <a:cs typeface="Arial" panose="020B0604020202020204" pitchFamily="34" charset="0"/>
              </a:rPr>
              <a:t>eficaz</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27295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8C743576-C395-00D1-436E-98EE5EE98C13}"/>
              </a:ext>
            </a:extLst>
          </p:cNvPr>
          <p:cNvSpPr>
            <a:spLocks noGrp="1"/>
          </p:cNvSpPr>
          <p:nvPr>
            <p:ph sz="half" idx="2"/>
          </p:nvPr>
        </p:nvSpPr>
        <p:spPr/>
        <p:txBody>
          <a:bodyPr/>
          <a:lstStyle/>
          <a:p>
            <a:r>
              <a:rPr lang="en-US" dirty="0"/>
              <a:t>Coleta de dados</a:t>
            </a:r>
          </a:p>
          <a:p>
            <a:pPr lvl="1"/>
            <a:r>
              <a:rPr lang="en-US" dirty="0"/>
              <a:t>Para registrar </a:t>
            </a:r>
            <a:r>
              <a:rPr lang="en-US" dirty="0" err="1"/>
              <a:t>casos</a:t>
            </a:r>
            <a:endParaRPr lang="en-US" dirty="0"/>
          </a:p>
          <a:p>
            <a:pPr lvl="1"/>
            <a:r>
              <a:rPr lang="en-US" dirty="0" err="1"/>
              <a:t>Comunicar</a:t>
            </a:r>
            <a:endParaRPr lang="en-US" dirty="0"/>
          </a:p>
          <a:p>
            <a:r>
              <a:rPr lang="en-US" dirty="0" err="1"/>
              <a:t>Análise</a:t>
            </a:r>
            <a:endParaRPr lang="en-US" dirty="0"/>
          </a:p>
          <a:p>
            <a:r>
              <a:rPr lang="en-US" dirty="0" err="1"/>
              <a:t>Interpretação</a:t>
            </a:r>
            <a:endParaRPr lang="en-US" dirty="0"/>
          </a:p>
          <a:p>
            <a:r>
              <a:rPr lang="en-US" dirty="0" err="1"/>
              <a:t>Ação</a:t>
            </a:r>
            <a:endParaRPr lang="en-US" dirty="0"/>
          </a:p>
          <a:p>
            <a:pPr lvl="1"/>
            <a:r>
              <a:rPr lang="en-US" dirty="0"/>
              <a:t>Para </a:t>
            </a:r>
            <a:r>
              <a:rPr lang="en-US" dirty="0" err="1"/>
              <a:t>investigar</a:t>
            </a:r>
            <a:endParaRPr lang="en-US" dirty="0"/>
          </a:p>
          <a:p>
            <a:pPr lvl="1"/>
            <a:r>
              <a:rPr lang="en-US" dirty="0"/>
              <a:t>Para </a:t>
            </a:r>
            <a:r>
              <a:rPr lang="en-US" dirty="0" err="1"/>
              <a:t>confirmar</a:t>
            </a:r>
            <a:endParaRPr lang="en-US" dirty="0"/>
          </a:p>
        </p:txBody>
      </p:sp>
      <p:sp>
        <p:nvSpPr>
          <p:cNvPr id="3" name="Title 2">
            <a:extLst>
              <a:ext uri="{FF2B5EF4-FFF2-40B4-BE49-F238E27FC236}">
                <a16:creationId xmlns:a16="http://schemas.microsoft.com/office/drawing/2014/main" id="{A7B75504-712A-BF54-75A5-A3142D01E244}"/>
              </a:ext>
            </a:extLst>
          </p:cNvPr>
          <p:cNvSpPr>
            <a:spLocks noGrp="1"/>
          </p:cNvSpPr>
          <p:nvPr>
            <p:ph type="title"/>
          </p:nvPr>
        </p:nvSpPr>
        <p:spPr>
          <a:xfrm>
            <a:off x="460514" y="578874"/>
            <a:ext cx="11333921" cy="660845"/>
          </a:xfrm>
        </p:spPr>
        <p:txBody>
          <a:bodyPr/>
          <a:lstStyle/>
          <a:p>
            <a:r>
              <a:rPr lang="en-US" sz="3600" dirty="0" err="1"/>
              <a:t>Trabalho</a:t>
            </a:r>
            <a:r>
              <a:rPr lang="en-US" sz="3600" dirty="0"/>
              <a:t> de campo 1: Auditoria da </a:t>
            </a:r>
            <a:r>
              <a:rPr lang="en-US" sz="3600" dirty="0" err="1"/>
              <a:t>qualidade</a:t>
            </a:r>
            <a:r>
              <a:rPr lang="en-US" sz="3600" dirty="0"/>
              <a:t> dos dados</a:t>
            </a:r>
          </a:p>
        </p:txBody>
      </p:sp>
      <p:sp>
        <p:nvSpPr>
          <p:cNvPr id="2" name="Text Placeholder 1"/>
          <p:cNvSpPr>
            <a:spLocks noGrp="1"/>
          </p:cNvSpPr>
          <p:nvPr>
            <p:ph type="body" sz="quarter" idx="4294967295"/>
          </p:nvPr>
        </p:nvSpPr>
        <p:spPr>
          <a:xfrm>
            <a:off x="7419975" y="6510338"/>
            <a:ext cx="4772025" cy="211137"/>
          </a:xfrm>
          <a:prstGeom prst="rect">
            <a:avLst/>
          </a:prstGeom>
        </p:spPr>
        <p:txBody>
          <a:bodyPr/>
          <a:lstStyle/>
          <a:p>
            <a:endParaRPr lang="en-US" sz="3000">
              <a:latin typeface="Franklin Gothic Medium" panose="020B0603020102020204" pitchFamily="34" charset="0"/>
            </a:endParaRPr>
          </a:p>
          <a:p>
            <a:endParaRPr lang="en-US"/>
          </a:p>
        </p:txBody>
      </p:sp>
      <p:pic>
        <p:nvPicPr>
          <p:cNvPr id="5" name="Picture 4">
            <a:extLst>
              <a:ext uri="{FF2B5EF4-FFF2-40B4-BE49-F238E27FC236}">
                <a16:creationId xmlns:a16="http://schemas.microsoft.com/office/drawing/2014/main" id="{457B7CA1-67C1-005A-DC8B-29D12384FC25}"/>
              </a:ext>
            </a:extLst>
          </p:cNvPr>
          <p:cNvPicPr>
            <a:picLocks noChangeAspect="1"/>
          </p:cNvPicPr>
          <p:nvPr/>
        </p:nvPicPr>
        <p:blipFill>
          <a:blip r:embed="rId3"/>
          <a:stretch>
            <a:fillRect/>
          </a:stretch>
        </p:blipFill>
        <p:spPr>
          <a:xfrm>
            <a:off x="5507578" y="1448069"/>
            <a:ext cx="3639823" cy="5088325"/>
          </a:xfrm>
          <a:prstGeom prst="rect">
            <a:avLst/>
          </a:prstGeom>
          <a:ln>
            <a:solidFill>
              <a:schemeClr val="tx1"/>
            </a:solidFill>
          </a:ln>
        </p:spPr>
      </p:pic>
    </p:spTree>
    <p:extLst>
      <p:ext uri="{BB962C8B-B14F-4D97-AF65-F5344CB8AC3E}">
        <p14:creationId xmlns:p14="http://schemas.microsoft.com/office/powerpoint/2010/main" val="19629866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half" idx="2"/>
          </p:nvPr>
        </p:nvSpPr>
        <p:spPr>
          <a:xfrm>
            <a:off x="838200" y="1478767"/>
            <a:ext cx="10515600" cy="4639309"/>
          </a:xfrm>
        </p:spPr>
        <p:txBody>
          <a:bodyPr lIns="91440" tIns="45720" rIns="91440" bIns="45720" anchor="t"/>
          <a:lstStyle/>
          <a:p>
            <a:pPr>
              <a:spcBef>
                <a:spcPts val="1800"/>
              </a:spcBef>
            </a:pPr>
            <a:endParaRPr lang="en-US"/>
          </a:p>
          <a:p>
            <a:pPr marL="0" indent="0">
              <a:buNone/>
            </a:pPr>
            <a:endParaRPr lang="en-US"/>
          </a:p>
        </p:txBody>
      </p:sp>
      <p:sp>
        <p:nvSpPr>
          <p:cNvPr id="16" name="Title 15">
            <a:extLst>
              <a:ext uri="{FF2B5EF4-FFF2-40B4-BE49-F238E27FC236}">
                <a16:creationId xmlns:a16="http://schemas.microsoft.com/office/drawing/2014/main" id="{6D476CC9-41B6-4D36-DEAC-E51456AD16B9}"/>
              </a:ext>
            </a:extLst>
          </p:cNvPr>
          <p:cNvSpPr>
            <a:spLocks noGrp="1"/>
          </p:cNvSpPr>
          <p:nvPr>
            <p:ph type="title"/>
          </p:nvPr>
        </p:nvSpPr>
        <p:spPr/>
        <p:txBody>
          <a:bodyPr/>
          <a:lstStyle/>
          <a:p>
            <a:r>
              <a:rPr lang="en-US" sz="4400" dirty="0" err="1"/>
              <a:t>Regulamentos</a:t>
            </a:r>
            <a:r>
              <a:rPr lang="en-US" sz="4400" dirty="0"/>
              <a:t> </a:t>
            </a:r>
            <a:r>
              <a:rPr lang="en-US" dirty="0" err="1"/>
              <a:t>s</a:t>
            </a:r>
            <a:r>
              <a:rPr lang="en-US" sz="4400" dirty="0" err="1"/>
              <a:t>obre</a:t>
            </a:r>
            <a:r>
              <a:rPr lang="en-US" sz="4400" dirty="0"/>
              <a:t> </a:t>
            </a:r>
            <a:r>
              <a:rPr lang="en-US" sz="4400" dirty="0" err="1"/>
              <a:t>doenças</a:t>
            </a:r>
            <a:r>
              <a:rPr lang="en-US" sz="4400" dirty="0"/>
              <a:t> </a:t>
            </a:r>
            <a:r>
              <a:rPr lang="en-US" dirty="0" err="1"/>
              <a:t>n</a:t>
            </a:r>
            <a:r>
              <a:rPr lang="en-US" sz="4400" dirty="0" err="1"/>
              <a:t>otificáveis</a:t>
            </a:r>
            <a:endParaRPr lang="en-US" sz="4400" dirty="0"/>
          </a:p>
        </p:txBody>
      </p:sp>
      <p:sp>
        <p:nvSpPr>
          <p:cNvPr id="3" name="TextBox 2">
            <a:extLst>
              <a:ext uri="{FF2B5EF4-FFF2-40B4-BE49-F238E27FC236}">
                <a16:creationId xmlns:a16="http://schemas.microsoft.com/office/drawing/2014/main" id="{63953CAD-9440-3B85-155F-47B2453B8DDB}"/>
              </a:ext>
            </a:extLst>
          </p:cNvPr>
          <p:cNvSpPr txBox="1"/>
          <p:nvPr/>
        </p:nvSpPr>
        <p:spPr>
          <a:xfrm>
            <a:off x="289985" y="3386010"/>
            <a:ext cx="4148856" cy="2492990"/>
          </a:xfrm>
          <a:prstGeom prst="rect">
            <a:avLst/>
          </a:prstGeom>
          <a:noFill/>
          <a:ln w="60325">
            <a:solidFill>
              <a:srgbClr val="00953A"/>
            </a:solidFill>
          </a:ln>
        </p:spPr>
        <p:txBody>
          <a:bodyPr wrap="square">
            <a:spAutoFit/>
          </a:bodyPr>
          <a:lstStyle/>
          <a:p>
            <a:pPr algn="ctr">
              <a:buClr>
                <a:srgbClr val="00953A"/>
              </a:buClr>
            </a:pPr>
            <a:r>
              <a:rPr lang="en-US" sz="2400" b="1" dirty="0"/>
              <a:t>Varia </a:t>
            </a:r>
            <a:r>
              <a:rPr lang="en-US" sz="2400" b="1" dirty="0" err="1"/>
              <a:t>conforme</a:t>
            </a:r>
            <a:r>
              <a:rPr lang="en-US" sz="2400" b="1" dirty="0"/>
              <a:t> o </a:t>
            </a:r>
            <a:r>
              <a:rPr lang="en-US" sz="2400" b="1" dirty="0" err="1"/>
              <a:t>país</a:t>
            </a:r>
            <a:endParaRPr lang="en-US" sz="2400" b="1" dirty="0"/>
          </a:p>
          <a:p>
            <a:pPr marL="342900" indent="-342900">
              <a:buClr>
                <a:schemeClr val="tx1"/>
              </a:buClr>
              <a:buFont typeface="Arial" panose="020B0604020202020204" pitchFamily="34" charset="0"/>
              <a:buChar char="•"/>
            </a:pPr>
            <a:r>
              <a:rPr lang="en-US" sz="2200" dirty="0"/>
              <a:t>Lista de </a:t>
            </a:r>
            <a:r>
              <a:rPr lang="en-US" sz="2200" dirty="0" err="1"/>
              <a:t>doenças</a:t>
            </a:r>
            <a:r>
              <a:rPr lang="en-US" sz="2200" dirty="0"/>
              <a:t> (20-80+)</a:t>
            </a:r>
          </a:p>
          <a:p>
            <a:pPr marL="342900" indent="-342900">
              <a:buClr>
                <a:schemeClr val="tx1"/>
              </a:buClr>
              <a:buFont typeface="Arial" panose="020B0604020202020204" pitchFamily="34" charset="0"/>
              <a:buChar char="•"/>
            </a:pPr>
            <a:r>
              <a:rPr lang="en-US" sz="2200" dirty="0" err="1"/>
              <a:t>Definições</a:t>
            </a:r>
            <a:r>
              <a:rPr lang="en-US" sz="2200" dirty="0"/>
              <a:t> de </a:t>
            </a:r>
            <a:r>
              <a:rPr lang="en-US" sz="2200" dirty="0" err="1"/>
              <a:t>casos</a:t>
            </a:r>
            <a:endParaRPr lang="en-US" sz="2200" dirty="0"/>
          </a:p>
          <a:p>
            <a:pPr marL="342900" indent="-342900">
              <a:buClr>
                <a:schemeClr val="tx1"/>
              </a:buClr>
              <a:buFont typeface="Arial" panose="020B0604020202020204" pitchFamily="34" charset="0"/>
              <a:buChar char="•"/>
            </a:pPr>
            <a:r>
              <a:rPr lang="en-US" sz="2200" dirty="0"/>
              <a:t>Como </a:t>
            </a:r>
            <a:r>
              <a:rPr lang="en-US" sz="2200" dirty="0" err="1"/>
              <a:t>comunicar</a:t>
            </a:r>
            <a:endParaRPr lang="en-US" sz="2200" dirty="0"/>
          </a:p>
          <a:p>
            <a:pPr marL="342900" indent="-342900">
              <a:buClr>
                <a:schemeClr val="tx1"/>
              </a:buClr>
              <a:buFont typeface="Arial" panose="020B0604020202020204" pitchFamily="34" charset="0"/>
              <a:buChar char="•"/>
            </a:pPr>
            <a:r>
              <a:rPr lang="en-US" sz="2200" dirty="0"/>
              <a:t>Com que </a:t>
            </a:r>
            <a:r>
              <a:rPr lang="en-US" sz="2200" dirty="0" err="1"/>
              <a:t>rapidez</a:t>
            </a:r>
            <a:r>
              <a:rPr lang="en-US" sz="2200" dirty="0"/>
              <a:t> </a:t>
            </a:r>
            <a:r>
              <a:rPr lang="en-US" sz="2200" dirty="0" err="1"/>
              <a:t>comunicar</a:t>
            </a:r>
            <a:endParaRPr lang="en-US" sz="2200" dirty="0"/>
          </a:p>
          <a:p>
            <a:pPr marL="342900" indent="-342900">
              <a:buClr>
                <a:schemeClr val="tx1"/>
              </a:buClr>
              <a:buFont typeface="Arial" panose="020B0604020202020204" pitchFamily="34" charset="0"/>
              <a:buChar char="•"/>
            </a:pPr>
            <a:r>
              <a:rPr lang="en-US" sz="2200" dirty="0"/>
              <a:t>Qual </a:t>
            </a:r>
            <a:r>
              <a:rPr lang="en-US" sz="2200" dirty="0" err="1"/>
              <a:t>grau</a:t>
            </a:r>
            <a:r>
              <a:rPr lang="en-US" sz="2200" dirty="0"/>
              <a:t> de </a:t>
            </a:r>
            <a:br>
              <a:rPr lang="en-US" sz="2200" dirty="0"/>
            </a:br>
            <a:r>
              <a:rPr lang="en-US" sz="2200" dirty="0" err="1"/>
              <a:t>detalhamento</a:t>
            </a:r>
            <a:r>
              <a:rPr lang="en-US" sz="2200" dirty="0"/>
              <a:t> </a:t>
            </a:r>
            <a:r>
              <a:rPr lang="en-US" sz="2200" dirty="0" err="1"/>
              <a:t>fornecer</a:t>
            </a:r>
            <a:endParaRPr lang="en-US" sz="2200" dirty="0"/>
          </a:p>
        </p:txBody>
      </p:sp>
      <p:sp>
        <p:nvSpPr>
          <p:cNvPr id="10" name="TextBox 9">
            <a:extLst>
              <a:ext uri="{FF2B5EF4-FFF2-40B4-BE49-F238E27FC236}">
                <a16:creationId xmlns:a16="http://schemas.microsoft.com/office/drawing/2014/main" id="{F85F4142-3CC0-F63E-BED1-35343EA06274}"/>
              </a:ext>
            </a:extLst>
          </p:cNvPr>
          <p:cNvSpPr txBox="1"/>
          <p:nvPr/>
        </p:nvSpPr>
        <p:spPr>
          <a:xfrm>
            <a:off x="7221486" y="3386010"/>
            <a:ext cx="4792133" cy="2723823"/>
          </a:xfrm>
          <a:prstGeom prst="rect">
            <a:avLst/>
          </a:prstGeom>
          <a:noFill/>
          <a:ln w="60325">
            <a:solidFill>
              <a:srgbClr val="00953A"/>
            </a:solidFill>
          </a:ln>
        </p:spPr>
        <p:txBody>
          <a:bodyPr wrap="square">
            <a:spAutoFit/>
          </a:bodyPr>
          <a:lstStyle/>
          <a:p>
            <a:pPr algn="ctr">
              <a:spcBef>
                <a:spcPts val="1800"/>
              </a:spcBef>
              <a:buClr>
                <a:srgbClr val="00953A"/>
              </a:buClr>
            </a:pPr>
            <a:r>
              <a:rPr lang="en-US" sz="2400" b="1" dirty="0"/>
              <a:t>WOAH</a:t>
            </a:r>
          </a:p>
          <a:p>
            <a:pPr marL="342900" indent="-342900">
              <a:buFont typeface="Arial" panose="020B0604020202020204" pitchFamily="34" charset="0"/>
              <a:buChar char="•"/>
            </a:pPr>
            <a:r>
              <a:rPr lang="en-US" sz="2100" dirty="0"/>
              <a:t>Notificação de </a:t>
            </a:r>
            <a:r>
              <a:rPr lang="en-US" sz="2100" dirty="0" err="1"/>
              <a:t>doenças</a:t>
            </a:r>
            <a:r>
              <a:rPr lang="en-US" sz="2100" dirty="0"/>
              <a:t> </a:t>
            </a:r>
            <a:r>
              <a:rPr lang="en-US" sz="2100" dirty="0" err="1"/>
              <a:t>selecionadas</a:t>
            </a:r>
            <a:r>
              <a:rPr lang="en-US" sz="2100" dirty="0"/>
              <a:t> dos </a:t>
            </a:r>
            <a:r>
              <a:rPr lang="en-US" sz="2100" dirty="0" err="1"/>
              <a:t>animais</a:t>
            </a:r>
            <a:r>
              <a:rPr lang="en-US" sz="2100" dirty="0"/>
              <a:t> </a:t>
            </a:r>
            <a:r>
              <a:rPr lang="en-US" sz="2100" dirty="0" err="1"/>
              <a:t>terrestres</a:t>
            </a:r>
            <a:r>
              <a:rPr lang="en-US" sz="2100" dirty="0"/>
              <a:t> e </a:t>
            </a:r>
            <a:r>
              <a:rPr lang="en-US" sz="2100" dirty="0" err="1"/>
              <a:t>aquáticos</a:t>
            </a:r>
            <a:r>
              <a:rPr lang="en-US" sz="2100" dirty="0"/>
              <a:t>, </a:t>
            </a:r>
            <a:r>
              <a:rPr lang="en-US" sz="2100" dirty="0" err="1"/>
              <a:t>incluindo</a:t>
            </a:r>
            <a:r>
              <a:rPr lang="en-US" sz="2100" dirty="0"/>
              <a:t> zoonoses</a:t>
            </a:r>
          </a:p>
          <a:p>
            <a:pPr marL="342900" indent="-342900">
              <a:buFont typeface="Arial" panose="020B0604020202020204" pitchFamily="34" charset="0"/>
              <a:buChar char="•"/>
            </a:pPr>
            <a:r>
              <a:rPr lang="en-US" sz="2100" dirty="0"/>
              <a:t>Informa </a:t>
            </a:r>
            <a:r>
              <a:rPr lang="en-US" sz="2100" dirty="0" err="1"/>
              <a:t>os</a:t>
            </a:r>
            <a:r>
              <a:rPr lang="en-US" sz="2100" dirty="0"/>
              <a:t> </a:t>
            </a:r>
            <a:r>
              <a:rPr lang="en-US" sz="2100" dirty="0" err="1"/>
              <a:t>governos</a:t>
            </a:r>
            <a:r>
              <a:rPr lang="en-US" sz="2100" dirty="0"/>
              <a:t> </a:t>
            </a:r>
            <a:r>
              <a:rPr lang="en-US" sz="2100" dirty="0" err="1"/>
              <a:t>sobre</a:t>
            </a:r>
            <a:r>
              <a:rPr lang="en-US" sz="2100" dirty="0"/>
              <a:t> a </a:t>
            </a:r>
            <a:r>
              <a:rPr lang="en-US" sz="2100" dirty="0" err="1"/>
              <a:t>ocorrência</a:t>
            </a:r>
            <a:r>
              <a:rPr lang="en-US" sz="2100" dirty="0"/>
              <a:t>, </a:t>
            </a:r>
            <a:r>
              <a:rPr lang="en-US" sz="2100" dirty="0" err="1"/>
              <a:t>evolução</a:t>
            </a:r>
            <a:r>
              <a:rPr lang="en-US" sz="2100" dirty="0"/>
              <a:t> e </a:t>
            </a:r>
            <a:r>
              <a:rPr lang="en-US" sz="2100" dirty="0" err="1"/>
              <a:t>distribuição</a:t>
            </a:r>
            <a:r>
              <a:rPr lang="en-US" sz="2100" dirty="0"/>
              <a:t> das </a:t>
            </a:r>
            <a:r>
              <a:rPr lang="en-US" sz="2100" dirty="0" err="1"/>
              <a:t>doenças</a:t>
            </a:r>
            <a:r>
              <a:rPr lang="en-US" sz="2100" dirty="0"/>
              <a:t> </a:t>
            </a:r>
            <a:r>
              <a:rPr lang="en-US" sz="2100" dirty="0" err="1"/>
              <a:t>animais</a:t>
            </a:r>
            <a:r>
              <a:rPr lang="en-US" sz="2100" dirty="0"/>
              <a:t> </a:t>
            </a:r>
            <a:r>
              <a:rPr lang="en-US" sz="2100" dirty="0" err="1"/>
              <a:t>em</a:t>
            </a:r>
            <a:r>
              <a:rPr lang="en-US" sz="2100" dirty="0"/>
              <a:t> </a:t>
            </a:r>
            <a:r>
              <a:rPr lang="en-US" sz="2100" dirty="0" err="1"/>
              <a:t>todo</a:t>
            </a:r>
            <a:r>
              <a:rPr lang="en-US" sz="2100" dirty="0"/>
              <a:t> </a:t>
            </a:r>
            <a:br>
              <a:rPr lang="en-US" sz="2100" dirty="0"/>
            </a:br>
            <a:r>
              <a:rPr lang="en-US" sz="2100" dirty="0"/>
              <a:t>o </a:t>
            </a:r>
            <a:r>
              <a:rPr lang="en-US" sz="2100" dirty="0" err="1"/>
              <a:t>mundo</a:t>
            </a:r>
            <a:endParaRPr lang="en-US" sz="2100" dirty="0"/>
          </a:p>
        </p:txBody>
      </p:sp>
      <p:pic>
        <p:nvPicPr>
          <p:cNvPr id="1026" name="Picture 2" descr="WTO | The WTO and WOAH">
            <a:extLst>
              <a:ext uri="{FF2B5EF4-FFF2-40B4-BE49-F238E27FC236}">
                <a16:creationId xmlns:a16="http://schemas.microsoft.com/office/drawing/2014/main" id="{F81C37AF-3908-744C-F698-E7A1E98F2E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56418" y="1921605"/>
            <a:ext cx="3109158" cy="8001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nternational Health Regulations - PAHO/WHO | Pan American Health  Organization">
            <a:extLst>
              <a:ext uri="{FF2B5EF4-FFF2-40B4-BE49-F238E27FC236}">
                <a16:creationId xmlns:a16="http://schemas.microsoft.com/office/drawing/2014/main" id="{7DE718D3-20F7-E9DF-4261-48B4BE4CEC2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24345" y="3355848"/>
            <a:ext cx="2223033" cy="3044952"/>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435BB727-06FC-2BF4-4995-18B22F676220}"/>
              </a:ext>
            </a:extLst>
          </p:cNvPr>
          <p:cNvSpPr txBox="1"/>
          <p:nvPr/>
        </p:nvSpPr>
        <p:spPr>
          <a:xfrm>
            <a:off x="3738927" y="1410217"/>
            <a:ext cx="4505715" cy="1754326"/>
          </a:xfrm>
          <a:prstGeom prst="rect">
            <a:avLst/>
          </a:prstGeom>
          <a:noFill/>
          <a:ln w="60325">
            <a:solidFill>
              <a:srgbClr val="00953A"/>
            </a:solidFill>
          </a:ln>
        </p:spPr>
        <p:txBody>
          <a:bodyPr wrap="square" lIns="91440" tIns="45720" rIns="91440" bIns="45720" anchor="t">
            <a:spAutoFit/>
          </a:bodyPr>
          <a:lstStyle/>
          <a:p>
            <a:pPr algn="ctr">
              <a:spcBef>
                <a:spcPts val="1800"/>
              </a:spcBef>
              <a:buClr>
                <a:srgbClr val="00953A"/>
              </a:buClr>
            </a:pPr>
            <a:r>
              <a:rPr lang="en-US" sz="2400" b="1" dirty="0" err="1"/>
              <a:t>Regulamento</a:t>
            </a:r>
            <a:r>
              <a:rPr lang="en-US" sz="2400" b="1" dirty="0"/>
              <a:t> </a:t>
            </a:r>
            <a:r>
              <a:rPr lang="en-US" sz="2400" b="1" dirty="0" err="1"/>
              <a:t>Sanitário</a:t>
            </a:r>
            <a:r>
              <a:rPr lang="en-US" sz="2400" b="1" dirty="0"/>
              <a:t> Internacional</a:t>
            </a:r>
            <a:endParaRPr lang="en-US" sz="2400" b="1" dirty="0">
              <a:cs typeface="Arial"/>
            </a:endParaRPr>
          </a:p>
          <a:p>
            <a:r>
              <a:rPr lang="en-US" sz="2000" dirty="0" err="1"/>
              <a:t>Prevenir</a:t>
            </a:r>
            <a:r>
              <a:rPr lang="en-US" sz="2000" dirty="0"/>
              <a:t> e responder a </a:t>
            </a:r>
            <a:r>
              <a:rPr lang="en-US" sz="2000" dirty="0" err="1"/>
              <a:t>riscos</a:t>
            </a:r>
            <a:r>
              <a:rPr lang="en-US" sz="2000" dirty="0"/>
              <a:t> </a:t>
            </a:r>
            <a:r>
              <a:rPr lang="en-US" sz="2000" dirty="0" err="1"/>
              <a:t>agudos</a:t>
            </a:r>
            <a:r>
              <a:rPr lang="en-US" sz="2000" dirty="0"/>
              <a:t> para a </a:t>
            </a:r>
            <a:r>
              <a:rPr lang="en-US" sz="2000" dirty="0" err="1"/>
              <a:t>saúde</a:t>
            </a:r>
            <a:r>
              <a:rPr lang="en-US" sz="2000" dirty="0"/>
              <a:t> </a:t>
            </a:r>
            <a:r>
              <a:rPr lang="en-US" sz="2000" dirty="0" err="1"/>
              <a:t>pública</a:t>
            </a:r>
            <a:r>
              <a:rPr lang="en-US" sz="2000" dirty="0"/>
              <a:t> </a:t>
            </a:r>
            <a:r>
              <a:rPr lang="en-US" sz="2000" dirty="0" err="1"/>
              <a:t>susceptíveis</a:t>
            </a:r>
            <a:r>
              <a:rPr lang="en-US" sz="2000" dirty="0"/>
              <a:t> de </a:t>
            </a:r>
            <a:r>
              <a:rPr lang="en-US" sz="2000" dirty="0" err="1"/>
              <a:t>atravessar</a:t>
            </a:r>
            <a:r>
              <a:rPr lang="en-US" sz="2000" dirty="0"/>
              <a:t> as </a:t>
            </a:r>
            <a:r>
              <a:rPr lang="en-US" sz="2000" dirty="0" err="1"/>
              <a:t>fronteiras</a:t>
            </a:r>
            <a:endParaRPr lang="en-US" sz="2000" dirty="0">
              <a:cs typeface="Arial"/>
            </a:endParaRPr>
          </a:p>
        </p:txBody>
      </p:sp>
      <p:pic>
        <p:nvPicPr>
          <p:cNvPr id="4" name="Picture 2" descr="image">
            <a:extLst>
              <a:ext uri="{FF2B5EF4-FFF2-40B4-BE49-F238E27FC236}">
                <a16:creationId xmlns:a16="http://schemas.microsoft.com/office/drawing/2014/main" id="{B44D95F4-F788-CA1A-434C-E85C06ACAE61}"/>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22716" b="18951"/>
          <a:stretch/>
        </p:blipFill>
        <p:spPr bwMode="auto">
          <a:xfrm>
            <a:off x="497936" y="1921605"/>
            <a:ext cx="2692776" cy="800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9178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21D763C-F922-0352-15FF-7731F3B6B19D}"/>
              </a:ext>
            </a:extLst>
          </p:cNvPr>
          <p:cNvSpPr>
            <a:spLocks noGrp="1"/>
          </p:cNvSpPr>
          <p:nvPr>
            <p:ph sz="half" idx="2"/>
          </p:nvPr>
        </p:nvSpPr>
        <p:spPr>
          <a:xfrm>
            <a:off x="838200" y="1399344"/>
            <a:ext cx="11221278" cy="4639309"/>
          </a:xfrm>
        </p:spPr>
        <p:txBody>
          <a:bodyPr/>
          <a:lstStyle/>
          <a:p>
            <a:r>
              <a:rPr lang="en-US" dirty="0"/>
              <a:t>A </a:t>
            </a:r>
            <a:r>
              <a:rPr lang="en-US" dirty="0" err="1"/>
              <a:t>vigilância</a:t>
            </a:r>
            <a:r>
              <a:rPr lang="en-US" dirty="0"/>
              <a:t> </a:t>
            </a:r>
            <a:r>
              <a:rPr lang="en-US" dirty="0" err="1"/>
              <a:t>em</a:t>
            </a:r>
            <a:r>
              <a:rPr lang="en-US" dirty="0"/>
              <a:t> </a:t>
            </a:r>
            <a:r>
              <a:rPr lang="en-US" dirty="0" err="1"/>
              <a:t>saúde</a:t>
            </a:r>
            <a:r>
              <a:rPr lang="en-US" dirty="0"/>
              <a:t> </a:t>
            </a:r>
            <a:r>
              <a:rPr lang="en-US" dirty="0" err="1"/>
              <a:t>pública</a:t>
            </a:r>
            <a:r>
              <a:rPr lang="en-US" dirty="0"/>
              <a:t> </a:t>
            </a:r>
            <a:r>
              <a:rPr lang="en-US" dirty="0" err="1"/>
              <a:t>começa</a:t>
            </a:r>
            <a:r>
              <a:rPr lang="en-US" dirty="0"/>
              <a:t> com a coleta de dados</a:t>
            </a:r>
          </a:p>
          <a:p>
            <a:r>
              <a:rPr lang="en-US" dirty="0"/>
              <a:t>A </a:t>
            </a:r>
            <a:r>
              <a:rPr lang="en-US" dirty="0" err="1"/>
              <a:t>vigilância</a:t>
            </a:r>
            <a:r>
              <a:rPr lang="en-US" dirty="0"/>
              <a:t> das </a:t>
            </a:r>
            <a:r>
              <a:rPr lang="en-US" dirty="0" err="1"/>
              <a:t>doenças</a:t>
            </a:r>
            <a:r>
              <a:rPr lang="en-US" dirty="0"/>
              <a:t> de </a:t>
            </a:r>
            <a:r>
              <a:rPr lang="en-US" dirty="0" err="1"/>
              <a:t>notificação</a:t>
            </a:r>
            <a:r>
              <a:rPr lang="en-US" dirty="0"/>
              <a:t> </a:t>
            </a:r>
            <a:r>
              <a:rPr lang="en-US" dirty="0" err="1"/>
              <a:t>obrigatória</a:t>
            </a:r>
            <a:r>
              <a:rPr lang="en-US" dirty="0"/>
              <a:t>/</a:t>
            </a:r>
            <a:r>
              <a:rPr lang="en-US" dirty="0" err="1"/>
              <a:t>compulsória</a:t>
            </a:r>
            <a:r>
              <a:rPr lang="en-US" dirty="0"/>
              <a:t> </a:t>
            </a:r>
            <a:r>
              <a:rPr lang="en-US" dirty="0" err="1"/>
              <a:t>baseia</a:t>
            </a:r>
            <a:r>
              <a:rPr lang="en-US" dirty="0"/>
              <a:t>-se </a:t>
            </a:r>
            <a:r>
              <a:rPr lang="en-US" dirty="0" err="1"/>
              <a:t>em</a:t>
            </a:r>
            <a:r>
              <a:rPr lang="en-US" dirty="0"/>
              <a:t> leis e </a:t>
            </a:r>
            <a:r>
              <a:rPr lang="en-US" dirty="0" err="1"/>
              <a:t>regulamentos</a:t>
            </a:r>
            <a:endParaRPr lang="en-US" dirty="0"/>
          </a:p>
          <a:p>
            <a:r>
              <a:rPr lang="en-US" dirty="0"/>
              <a:t>A </a:t>
            </a:r>
            <a:r>
              <a:rPr lang="en-US" dirty="0" err="1"/>
              <a:t>vigilância</a:t>
            </a:r>
            <a:r>
              <a:rPr lang="en-US" dirty="0"/>
              <a:t> </a:t>
            </a:r>
            <a:r>
              <a:rPr lang="en-US" dirty="0" err="1"/>
              <a:t>pode</a:t>
            </a:r>
            <a:r>
              <a:rPr lang="en-US" dirty="0"/>
              <a:t> ser </a:t>
            </a:r>
            <a:r>
              <a:rPr lang="en-US" dirty="0" err="1"/>
              <a:t>ativa</a:t>
            </a:r>
            <a:r>
              <a:rPr lang="en-US" dirty="0"/>
              <a:t> </a:t>
            </a:r>
            <a:r>
              <a:rPr lang="en-US" dirty="0" err="1"/>
              <a:t>ou</a:t>
            </a:r>
            <a:r>
              <a:rPr lang="en-US" dirty="0"/>
              <a:t> </a:t>
            </a:r>
            <a:r>
              <a:rPr lang="en-US" dirty="0" err="1"/>
              <a:t>passiva</a:t>
            </a:r>
            <a:endParaRPr lang="en-US" dirty="0"/>
          </a:p>
          <a:p>
            <a:r>
              <a:rPr lang="en-US" dirty="0"/>
              <a:t>A </a:t>
            </a:r>
            <a:r>
              <a:rPr lang="en-US" dirty="0" err="1"/>
              <a:t>subnotificação</a:t>
            </a:r>
            <a:r>
              <a:rPr lang="en-US" dirty="0"/>
              <a:t> é </a:t>
            </a:r>
            <a:r>
              <a:rPr lang="en-US" dirty="0" err="1"/>
              <a:t>comum</a:t>
            </a:r>
            <a:r>
              <a:rPr lang="en-US" dirty="0"/>
              <a:t> e </a:t>
            </a:r>
            <a:r>
              <a:rPr lang="en-US" dirty="0" err="1"/>
              <a:t>pode</a:t>
            </a:r>
            <a:r>
              <a:rPr lang="en-US" dirty="0"/>
              <a:t> </a:t>
            </a:r>
            <a:r>
              <a:rPr lang="en-US" dirty="0" err="1"/>
              <a:t>levar</a:t>
            </a:r>
            <a:r>
              <a:rPr lang="en-US" dirty="0"/>
              <a:t> a </a:t>
            </a:r>
            <a:r>
              <a:rPr lang="en-US" dirty="0" err="1"/>
              <a:t>decisões</a:t>
            </a:r>
            <a:r>
              <a:rPr lang="en-US" dirty="0"/>
              <a:t> </a:t>
            </a:r>
            <a:r>
              <a:rPr lang="en-US" dirty="0" err="1"/>
              <a:t>erradas</a:t>
            </a:r>
            <a:endParaRPr lang="en-US" dirty="0"/>
          </a:p>
          <a:p>
            <a:r>
              <a:rPr lang="en-US" dirty="0"/>
              <a:t>O feedback é um </a:t>
            </a:r>
            <a:r>
              <a:rPr lang="en-US" dirty="0" err="1"/>
              <a:t>reforço</a:t>
            </a:r>
            <a:r>
              <a:rPr lang="en-US" dirty="0"/>
              <a:t> </a:t>
            </a:r>
            <a:r>
              <a:rPr lang="en-US" dirty="0" err="1"/>
              <a:t>positivo</a:t>
            </a:r>
            <a:endParaRPr lang="en-US" dirty="0"/>
          </a:p>
          <a:p>
            <a:r>
              <a:rPr lang="en-US" dirty="0"/>
              <a:t>O </a:t>
            </a:r>
            <a:r>
              <a:rPr lang="en-US" dirty="0" err="1"/>
              <a:t>controle</a:t>
            </a:r>
            <a:r>
              <a:rPr lang="en-US" dirty="0"/>
              <a:t> e a </a:t>
            </a:r>
            <a:r>
              <a:rPr lang="en-US" dirty="0" err="1"/>
              <a:t>avaliação</a:t>
            </a:r>
            <a:r>
              <a:rPr lang="en-US" dirty="0"/>
              <a:t> </a:t>
            </a:r>
            <a:r>
              <a:rPr lang="en-US" dirty="0" err="1"/>
              <a:t>podem</a:t>
            </a:r>
            <a:r>
              <a:rPr lang="en-US" dirty="0"/>
              <a:t> </a:t>
            </a:r>
            <a:r>
              <a:rPr lang="en-US" dirty="0" err="1"/>
              <a:t>ajudar</a:t>
            </a:r>
            <a:r>
              <a:rPr lang="en-US" dirty="0"/>
              <a:t> a combater a </a:t>
            </a:r>
            <a:r>
              <a:rPr lang="en-US" dirty="0" err="1"/>
              <a:t>subnotificação</a:t>
            </a:r>
            <a:endParaRPr lang="en-US" dirty="0"/>
          </a:p>
          <a:p>
            <a:r>
              <a:rPr lang="en-US" dirty="0"/>
              <a:t>O </a:t>
            </a:r>
            <a:r>
              <a:rPr lang="en-US" dirty="0" err="1"/>
              <a:t>envolvimento</a:t>
            </a:r>
            <a:r>
              <a:rPr lang="en-US" dirty="0"/>
              <a:t> </a:t>
            </a:r>
            <a:r>
              <a:rPr lang="en-US" dirty="0" err="1"/>
              <a:t>multissetorial</a:t>
            </a:r>
            <a:r>
              <a:rPr lang="en-US" dirty="0"/>
              <a:t> </a:t>
            </a:r>
            <a:r>
              <a:rPr lang="en-US" dirty="0" err="1"/>
              <a:t>efetivo</a:t>
            </a:r>
            <a:r>
              <a:rPr lang="en-US" dirty="0"/>
              <a:t> é fundamental para </a:t>
            </a:r>
            <a:r>
              <a:rPr lang="en-US" dirty="0" err="1"/>
              <a:t>proteger</a:t>
            </a:r>
            <a:r>
              <a:rPr lang="en-US" dirty="0"/>
              <a:t> de forma </a:t>
            </a:r>
            <a:r>
              <a:rPr lang="en-US" dirty="0" err="1"/>
              <a:t>eficaz</a:t>
            </a:r>
            <a:r>
              <a:rPr lang="en-US" dirty="0"/>
              <a:t> a </a:t>
            </a:r>
            <a:r>
              <a:rPr lang="en-US" dirty="0" err="1"/>
              <a:t>saúde</a:t>
            </a:r>
            <a:r>
              <a:rPr lang="en-US" dirty="0"/>
              <a:t> de </a:t>
            </a:r>
            <a:r>
              <a:rPr lang="en-US" dirty="0" err="1"/>
              <a:t>todos</a:t>
            </a:r>
            <a:endParaRPr lang="en-US" dirty="0"/>
          </a:p>
        </p:txBody>
      </p:sp>
      <p:sp>
        <p:nvSpPr>
          <p:cNvPr id="2" name="Title 1">
            <a:extLst>
              <a:ext uri="{FF2B5EF4-FFF2-40B4-BE49-F238E27FC236}">
                <a16:creationId xmlns:a16="http://schemas.microsoft.com/office/drawing/2014/main" id="{E621423B-4EFB-BB55-2513-81C4A2C1DB06}"/>
              </a:ext>
            </a:extLst>
          </p:cNvPr>
          <p:cNvSpPr>
            <a:spLocks noGrp="1"/>
          </p:cNvSpPr>
          <p:nvPr>
            <p:ph type="title"/>
          </p:nvPr>
        </p:nvSpPr>
        <p:spPr/>
        <p:txBody>
          <a:bodyPr/>
          <a:lstStyle/>
          <a:p>
            <a:r>
              <a:rPr lang="en-US"/>
              <a:t>Resumo</a:t>
            </a:r>
          </a:p>
        </p:txBody>
      </p:sp>
    </p:spTree>
    <p:extLst>
      <p:ext uri="{BB962C8B-B14F-4D97-AF65-F5344CB8AC3E}">
        <p14:creationId xmlns:p14="http://schemas.microsoft.com/office/powerpoint/2010/main" val="220265150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7BB9EF15-ED0E-7F20-7E90-3E0DD03E19AA}"/>
              </a:ext>
            </a:extLst>
          </p:cNvPr>
          <p:cNvSpPr>
            <a:spLocks noGrp="1"/>
          </p:cNvSpPr>
          <p:nvPr>
            <p:ph sz="half" idx="2"/>
          </p:nvPr>
        </p:nvSpPr>
        <p:spPr/>
        <p:txBody>
          <a:bodyPr/>
          <a:lstStyle/>
          <a:p>
            <a:pPr marL="457200" indent="-457200">
              <a:buClr>
                <a:srgbClr val="001402"/>
              </a:buClr>
            </a:pPr>
            <a:r>
              <a:rPr lang="en-GB" dirty="0" err="1">
                <a:cs typeface="Arial" panose="020B0604020202020204" pitchFamily="34" charset="0"/>
              </a:rPr>
              <a:t>Identificar</a:t>
            </a:r>
            <a:r>
              <a:rPr lang="en-GB" dirty="0">
                <a:cs typeface="Arial" panose="020B0604020202020204" pitchFamily="34" charset="0"/>
              </a:rPr>
              <a:t> </a:t>
            </a:r>
            <a:r>
              <a:rPr lang="en-GB" dirty="0" err="1">
                <a:cs typeface="Arial" panose="020B0604020202020204" pitchFamily="34" charset="0"/>
              </a:rPr>
              <a:t>doenças</a:t>
            </a:r>
            <a:r>
              <a:rPr lang="en-GB" dirty="0">
                <a:cs typeface="Arial" panose="020B0604020202020204" pitchFamily="34" charset="0"/>
              </a:rPr>
              <a:t> </a:t>
            </a:r>
            <a:r>
              <a:rPr lang="en-GB" dirty="0" err="1">
                <a:cs typeface="Arial" panose="020B0604020202020204" pitchFamily="34" charset="0"/>
              </a:rPr>
              <a:t>ou</a:t>
            </a:r>
            <a:r>
              <a:rPr lang="en-GB" dirty="0">
                <a:cs typeface="Arial" panose="020B0604020202020204" pitchFamily="34" charset="0"/>
              </a:rPr>
              <a:t> </a:t>
            </a:r>
            <a:r>
              <a:rPr lang="en-GB" dirty="0" err="1">
                <a:cs typeface="Arial" panose="020B0604020202020204" pitchFamily="34" charset="0"/>
              </a:rPr>
              <a:t>afecções</a:t>
            </a:r>
            <a:r>
              <a:rPr lang="en-GB" dirty="0">
                <a:cs typeface="Arial" panose="020B0604020202020204" pitchFamily="34" charset="0"/>
              </a:rPr>
              <a:t> de </a:t>
            </a:r>
            <a:r>
              <a:rPr lang="en-GB" dirty="0" err="1">
                <a:cs typeface="Arial" panose="020B0604020202020204" pitchFamily="34" charset="0"/>
              </a:rPr>
              <a:t>notificação</a:t>
            </a:r>
            <a:r>
              <a:rPr lang="en-GB" dirty="0">
                <a:cs typeface="Arial" panose="020B0604020202020204" pitchFamily="34" charset="0"/>
              </a:rPr>
              <a:t> </a:t>
            </a:r>
            <a:r>
              <a:rPr lang="en-GB" dirty="0" err="1">
                <a:cs typeface="Arial" panose="020B0604020202020204" pitchFamily="34" charset="0"/>
              </a:rPr>
              <a:t>obrigatória</a:t>
            </a:r>
            <a:r>
              <a:rPr lang="en-GB" dirty="0">
                <a:cs typeface="Arial" panose="020B0604020202020204" pitchFamily="34" charset="0"/>
              </a:rPr>
              <a:t> </a:t>
            </a:r>
          </a:p>
          <a:p>
            <a:pPr marL="457200" indent="-457200">
              <a:buClr>
                <a:srgbClr val="001402"/>
              </a:buClr>
            </a:pPr>
            <a:r>
              <a:rPr lang="en-GB" dirty="0" err="1">
                <a:cs typeface="Arial" panose="020B0604020202020204" pitchFamily="34" charset="0"/>
              </a:rPr>
              <a:t>Explicar</a:t>
            </a:r>
            <a:r>
              <a:rPr lang="en-GB" dirty="0">
                <a:cs typeface="Arial" panose="020B0604020202020204" pitchFamily="34" charset="0"/>
              </a:rPr>
              <a:t> a </a:t>
            </a:r>
            <a:r>
              <a:rPr lang="en-GB" dirty="0" err="1">
                <a:cs typeface="Arial" panose="020B0604020202020204" pitchFamily="34" charset="0"/>
              </a:rPr>
              <a:t>diferença</a:t>
            </a:r>
            <a:r>
              <a:rPr lang="en-GB" dirty="0">
                <a:cs typeface="Arial" panose="020B0604020202020204" pitchFamily="34" charset="0"/>
              </a:rPr>
              <a:t> entre </a:t>
            </a:r>
            <a:r>
              <a:rPr lang="en-GB" dirty="0" err="1">
                <a:cs typeface="Arial" panose="020B0604020202020204" pitchFamily="34" charset="0"/>
              </a:rPr>
              <a:t>vigilância</a:t>
            </a:r>
            <a:r>
              <a:rPr lang="en-GB" dirty="0">
                <a:cs typeface="Arial" panose="020B0604020202020204" pitchFamily="34" charset="0"/>
              </a:rPr>
              <a:t> </a:t>
            </a:r>
            <a:r>
              <a:rPr lang="en-GB" dirty="0" err="1">
                <a:cs typeface="Arial" panose="020B0604020202020204" pitchFamily="34" charset="0"/>
              </a:rPr>
              <a:t>passiva</a:t>
            </a:r>
            <a:r>
              <a:rPr lang="en-GB" dirty="0">
                <a:cs typeface="Arial" panose="020B0604020202020204" pitchFamily="34" charset="0"/>
              </a:rPr>
              <a:t> e </a:t>
            </a:r>
            <a:r>
              <a:rPr lang="en-GB" dirty="0" err="1">
                <a:cs typeface="Arial" panose="020B0604020202020204" pitchFamily="34" charset="0"/>
              </a:rPr>
              <a:t>ativa</a:t>
            </a:r>
            <a:endParaRPr lang="en-GB" dirty="0">
              <a:cs typeface="Arial" panose="020B0604020202020204" pitchFamily="34" charset="0"/>
            </a:endParaRPr>
          </a:p>
          <a:p>
            <a:pPr marL="457200" indent="-457200">
              <a:buClr>
                <a:srgbClr val="001402"/>
              </a:buClr>
            </a:pPr>
            <a:r>
              <a:rPr lang="en-GB" dirty="0" err="1">
                <a:cs typeface="Arial" panose="020B0604020202020204" pitchFamily="34" charset="0"/>
              </a:rPr>
              <a:t>Descrever</a:t>
            </a:r>
            <a:r>
              <a:rPr lang="en-GB" dirty="0">
                <a:cs typeface="Arial" panose="020B0604020202020204" pitchFamily="34" charset="0"/>
              </a:rPr>
              <a:t> </a:t>
            </a:r>
            <a:r>
              <a:rPr lang="en-GB" dirty="0" err="1">
                <a:cs typeface="Arial" panose="020B0604020202020204" pitchFamily="34" charset="0"/>
              </a:rPr>
              <a:t>os</a:t>
            </a:r>
            <a:r>
              <a:rPr lang="en-GB" dirty="0">
                <a:cs typeface="Arial" panose="020B0604020202020204" pitchFamily="34" charset="0"/>
              </a:rPr>
              <a:t> </a:t>
            </a:r>
            <a:r>
              <a:rPr lang="en-GB" dirty="0" err="1">
                <a:cs typeface="Arial" panose="020B0604020202020204" pitchFamily="34" charset="0"/>
              </a:rPr>
              <a:t>métodos</a:t>
            </a:r>
            <a:r>
              <a:rPr lang="en-GB" dirty="0">
                <a:cs typeface="Arial" panose="020B0604020202020204" pitchFamily="34" charset="0"/>
              </a:rPr>
              <a:t> </a:t>
            </a:r>
            <a:r>
              <a:rPr lang="en-GB" dirty="0" err="1">
                <a:cs typeface="Arial" panose="020B0604020202020204" pitchFamily="34" charset="0"/>
              </a:rPr>
              <a:t>básicos</a:t>
            </a:r>
            <a:r>
              <a:rPr lang="en-GB" dirty="0">
                <a:cs typeface="Arial" panose="020B0604020202020204" pitchFamily="34" charset="0"/>
              </a:rPr>
              <a:t> de coleta de dados</a:t>
            </a:r>
          </a:p>
          <a:p>
            <a:pPr marL="457200" indent="-457200">
              <a:buClr>
                <a:srgbClr val="001402"/>
              </a:buClr>
            </a:pPr>
            <a:r>
              <a:rPr lang="en-GB" dirty="0" err="1">
                <a:cs typeface="Arial" panose="020B0604020202020204" pitchFamily="34" charset="0"/>
              </a:rPr>
              <a:t>Explicar</a:t>
            </a:r>
            <a:r>
              <a:rPr lang="en-GB" dirty="0">
                <a:cs typeface="Arial" panose="020B0604020202020204" pitchFamily="34" charset="0"/>
              </a:rPr>
              <a:t> a </a:t>
            </a:r>
            <a:r>
              <a:rPr lang="en-GB" dirty="0" err="1">
                <a:cs typeface="Arial" panose="020B0604020202020204" pitchFamily="34" charset="0"/>
              </a:rPr>
              <a:t>razão</a:t>
            </a:r>
            <a:r>
              <a:rPr lang="en-GB" dirty="0">
                <a:cs typeface="Arial" panose="020B0604020202020204" pitchFamily="34" charset="0"/>
              </a:rPr>
              <a:t> de ser do </a:t>
            </a:r>
            <a:r>
              <a:rPr lang="en-GB" dirty="0" err="1">
                <a:cs typeface="Arial" panose="020B0604020202020204" pitchFamily="34" charset="0"/>
              </a:rPr>
              <a:t>relatório</a:t>
            </a:r>
            <a:r>
              <a:rPr lang="en-GB" dirty="0">
                <a:cs typeface="Arial" panose="020B0604020202020204" pitchFamily="34" charset="0"/>
              </a:rPr>
              <a:t> zero</a:t>
            </a:r>
          </a:p>
          <a:p>
            <a:pPr marL="457200" indent="-457200">
              <a:buClr>
                <a:srgbClr val="001402"/>
              </a:buClr>
            </a:pPr>
            <a:r>
              <a:rPr lang="en-GB" dirty="0" err="1">
                <a:cs typeface="Arial" panose="020B0604020202020204" pitchFamily="34" charset="0"/>
              </a:rPr>
              <a:t>Explicar</a:t>
            </a:r>
            <a:r>
              <a:rPr lang="en-GB" dirty="0">
                <a:cs typeface="Arial" panose="020B0604020202020204" pitchFamily="34" charset="0"/>
              </a:rPr>
              <a:t> as </a:t>
            </a:r>
            <a:r>
              <a:rPr lang="en-GB" dirty="0" err="1">
                <a:cs typeface="Arial" panose="020B0604020202020204" pitchFamily="34" charset="0"/>
              </a:rPr>
              <a:t>limitações</a:t>
            </a:r>
            <a:r>
              <a:rPr lang="en-GB" dirty="0">
                <a:cs typeface="Arial" panose="020B0604020202020204" pitchFamily="34" charset="0"/>
              </a:rPr>
              <a:t> dos </a:t>
            </a:r>
            <a:r>
              <a:rPr lang="en-GB" dirty="0" err="1">
                <a:cs typeface="Arial" panose="020B0604020202020204" pitchFamily="34" charset="0"/>
              </a:rPr>
              <a:t>sistemas</a:t>
            </a:r>
            <a:r>
              <a:rPr lang="en-GB" dirty="0">
                <a:cs typeface="Arial" panose="020B0604020202020204" pitchFamily="34" charset="0"/>
              </a:rPr>
              <a:t> de </a:t>
            </a:r>
            <a:r>
              <a:rPr lang="en-GB" dirty="0" err="1">
                <a:cs typeface="Arial" panose="020B0604020202020204" pitchFamily="34" charset="0"/>
              </a:rPr>
              <a:t>informação</a:t>
            </a:r>
            <a:r>
              <a:rPr lang="en-GB" dirty="0">
                <a:cs typeface="Arial" panose="020B0604020202020204" pitchFamily="34" charset="0"/>
              </a:rPr>
              <a:t> e as </a:t>
            </a:r>
            <a:r>
              <a:rPr lang="en-GB" dirty="0" err="1">
                <a:cs typeface="Arial" panose="020B0604020202020204" pitchFamily="34" charset="0"/>
              </a:rPr>
              <a:t>formas</a:t>
            </a:r>
            <a:r>
              <a:rPr lang="en-GB" dirty="0">
                <a:cs typeface="Arial" panose="020B0604020202020204" pitchFamily="34" charset="0"/>
              </a:rPr>
              <a:t> de </a:t>
            </a:r>
            <a:r>
              <a:rPr lang="en-GB" dirty="0" err="1">
                <a:cs typeface="Arial" panose="020B0604020202020204" pitchFamily="34" charset="0"/>
              </a:rPr>
              <a:t>melhorá-los</a:t>
            </a:r>
            <a:endParaRPr lang="en-GB" dirty="0">
              <a:cs typeface="Arial" panose="020B0604020202020204" pitchFamily="34" charset="0"/>
            </a:endParaRPr>
          </a:p>
          <a:p>
            <a:pPr marL="457200" indent="-457200">
              <a:buClr>
                <a:srgbClr val="001402"/>
              </a:buClr>
            </a:pPr>
            <a:r>
              <a:rPr lang="en-GB" dirty="0" err="1">
                <a:cs typeface="Arial" panose="020B0604020202020204" pitchFamily="34" charset="0"/>
              </a:rPr>
              <a:t>Descrever</a:t>
            </a:r>
            <a:r>
              <a:rPr lang="en-GB" dirty="0">
                <a:cs typeface="Arial" panose="020B0604020202020204" pitchFamily="34" charset="0"/>
              </a:rPr>
              <a:t> a </a:t>
            </a:r>
            <a:r>
              <a:rPr lang="en-GB" dirty="0" err="1">
                <a:cs typeface="Arial" panose="020B0604020202020204" pitchFamily="34" charset="0"/>
              </a:rPr>
              <a:t>importância</a:t>
            </a:r>
            <a:r>
              <a:rPr lang="en-GB" dirty="0">
                <a:cs typeface="Arial" panose="020B0604020202020204" pitchFamily="34" charset="0"/>
              </a:rPr>
              <a:t> de </a:t>
            </a:r>
            <a:r>
              <a:rPr lang="en-GB" dirty="0" err="1">
                <a:cs typeface="Arial" panose="020B0604020202020204" pitchFamily="34" charset="0"/>
              </a:rPr>
              <a:t>utilizar</a:t>
            </a:r>
            <a:r>
              <a:rPr lang="en-GB" dirty="0">
                <a:cs typeface="Arial" panose="020B0604020202020204" pitchFamily="34" charset="0"/>
              </a:rPr>
              <a:t> </a:t>
            </a:r>
            <a:r>
              <a:rPr lang="en-GB" dirty="0" err="1">
                <a:cs typeface="Arial" panose="020B0604020202020204" pitchFamily="34" charset="0"/>
              </a:rPr>
              <a:t>uma</a:t>
            </a:r>
            <a:r>
              <a:rPr lang="en-GB" dirty="0">
                <a:cs typeface="Arial" panose="020B0604020202020204" pitchFamily="34" charset="0"/>
              </a:rPr>
              <a:t> </a:t>
            </a:r>
            <a:r>
              <a:rPr lang="en-GB" dirty="0" err="1">
                <a:cs typeface="Arial" panose="020B0604020202020204" pitchFamily="34" charset="0"/>
              </a:rPr>
              <a:t>abordagem</a:t>
            </a:r>
            <a:r>
              <a:rPr lang="en-GB" dirty="0">
                <a:cs typeface="Arial" panose="020B0604020202020204" pitchFamily="34" charset="0"/>
              </a:rPr>
              <a:t> Uma Só </a:t>
            </a:r>
            <a:r>
              <a:rPr lang="en-GB" dirty="0" err="1">
                <a:cs typeface="Arial" panose="020B0604020202020204" pitchFamily="34" charset="0"/>
              </a:rPr>
              <a:t>Saúde</a:t>
            </a:r>
            <a:r>
              <a:rPr lang="en-GB" dirty="0">
                <a:cs typeface="Arial" panose="020B0604020202020204" pitchFamily="34" charset="0"/>
              </a:rPr>
              <a:t> para </a:t>
            </a:r>
            <a:r>
              <a:rPr lang="en-GB" dirty="0" err="1">
                <a:cs typeface="Arial" panose="020B0604020202020204" pitchFamily="34" charset="0"/>
              </a:rPr>
              <a:t>compartilhar</a:t>
            </a:r>
            <a:r>
              <a:rPr lang="en-GB" dirty="0">
                <a:cs typeface="Arial" panose="020B0604020202020204" pitchFamily="34" charset="0"/>
              </a:rPr>
              <a:t> dados e </a:t>
            </a:r>
            <a:r>
              <a:rPr lang="en-GB" dirty="0" err="1">
                <a:cs typeface="Arial" panose="020B0604020202020204" pitchFamily="34" charset="0"/>
              </a:rPr>
              <a:t>informações</a:t>
            </a:r>
            <a:r>
              <a:rPr lang="en-GB" dirty="0">
                <a:cs typeface="Arial" panose="020B0604020202020204" pitchFamily="34" charset="0"/>
              </a:rPr>
              <a:t> entre </a:t>
            </a:r>
            <a:br>
              <a:rPr lang="en-GB" dirty="0">
                <a:cs typeface="Arial" panose="020B0604020202020204" pitchFamily="34" charset="0"/>
              </a:rPr>
            </a:br>
            <a:r>
              <a:rPr lang="en-GB" dirty="0" err="1">
                <a:cs typeface="Arial" panose="020B0604020202020204" pitchFamily="34" charset="0"/>
              </a:rPr>
              <a:t>setores</a:t>
            </a:r>
            <a:r>
              <a:rPr lang="en-GB" dirty="0">
                <a:cs typeface="Arial" panose="020B0604020202020204" pitchFamily="34" charset="0"/>
              </a:rPr>
              <a:t> </a:t>
            </a:r>
            <a:r>
              <a:rPr lang="en-GB" dirty="0" err="1">
                <a:cs typeface="Arial" panose="020B0604020202020204" pitchFamily="34" charset="0"/>
              </a:rPr>
              <a:t>relevantes</a:t>
            </a:r>
            <a:endParaRPr lang="en-GB" dirty="0">
              <a:cs typeface="Arial" panose="020B0604020202020204" pitchFamily="34" charset="0"/>
            </a:endParaRPr>
          </a:p>
        </p:txBody>
      </p:sp>
      <p:sp>
        <p:nvSpPr>
          <p:cNvPr id="3" name="Title 2">
            <a:extLst>
              <a:ext uri="{FF2B5EF4-FFF2-40B4-BE49-F238E27FC236}">
                <a16:creationId xmlns:a16="http://schemas.microsoft.com/office/drawing/2014/main" id="{FE70FC3D-8CEA-77AE-C811-6AD3DCA98726}"/>
              </a:ext>
            </a:extLst>
          </p:cNvPr>
          <p:cNvSpPr>
            <a:spLocks noGrp="1"/>
          </p:cNvSpPr>
          <p:nvPr>
            <p:ph type="title"/>
          </p:nvPr>
        </p:nvSpPr>
        <p:spPr/>
        <p:txBody>
          <a:bodyPr/>
          <a:lstStyle/>
          <a:p>
            <a:r>
              <a:rPr lang="en-US" dirty="0" err="1">
                <a:latin typeface="Franklin Gothic Medium" panose="020B0603020102020204" pitchFamily="34" charset="0"/>
              </a:rPr>
              <a:t>Revisão</a:t>
            </a:r>
            <a:r>
              <a:rPr lang="en-US" dirty="0">
                <a:latin typeface="Franklin Gothic Medium" panose="020B0603020102020204" pitchFamily="34" charset="0"/>
              </a:rPr>
              <a:t> dos </a:t>
            </a:r>
            <a:r>
              <a:rPr lang="en-US" dirty="0" err="1">
                <a:latin typeface="Franklin Gothic Medium" panose="020B0603020102020204" pitchFamily="34" charset="0"/>
              </a:rPr>
              <a:t>objetivos</a:t>
            </a:r>
            <a:endParaRPr lang="en-US" sz="4800" dirty="0">
              <a:latin typeface="Franklin Gothic Medium" panose="020B0603020102020204" pitchFamily="34" charset="0"/>
            </a:endParaRPr>
          </a:p>
        </p:txBody>
      </p:sp>
    </p:spTree>
    <p:extLst>
      <p:ext uri="{BB962C8B-B14F-4D97-AF65-F5344CB8AC3E}">
        <p14:creationId xmlns:p14="http://schemas.microsoft.com/office/powerpoint/2010/main" val="8424383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878E62-3151-BF57-AE67-A68C70F0D0A6}"/>
              </a:ext>
            </a:extLst>
          </p:cNvPr>
          <p:cNvSpPr>
            <a:spLocks noGrp="1"/>
          </p:cNvSpPr>
          <p:nvPr>
            <p:ph type="title"/>
          </p:nvPr>
        </p:nvSpPr>
        <p:spPr>
          <a:xfrm>
            <a:off x="613348" y="0"/>
            <a:ext cx="10059649" cy="1351341"/>
          </a:xfrm>
        </p:spPr>
        <p:txBody>
          <a:bodyPr/>
          <a:lstStyle/>
          <a:p>
            <a:r>
              <a:rPr lang="en-US" dirty="0"/>
              <a:t>Lista de </a:t>
            </a:r>
            <a:r>
              <a:rPr lang="en-US" dirty="0" err="1"/>
              <a:t>doenças</a:t>
            </a:r>
            <a:r>
              <a:rPr lang="en-US" dirty="0"/>
              <a:t> de </a:t>
            </a:r>
            <a:r>
              <a:rPr lang="en-US" dirty="0" err="1"/>
              <a:t>notificação</a:t>
            </a:r>
            <a:r>
              <a:rPr lang="en-US" dirty="0"/>
              <a:t> </a:t>
            </a:r>
            <a:r>
              <a:rPr lang="en-US" dirty="0" err="1"/>
              <a:t>obrigatória</a:t>
            </a:r>
            <a:r>
              <a:rPr lang="en-US" dirty="0"/>
              <a:t> no </a:t>
            </a:r>
            <a:r>
              <a:rPr lang="en-US" dirty="0" err="1"/>
              <a:t>seu</a:t>
            </a:r>
            <a:r>
              <a:rPr lang="en-US" dirty="0"/>
              <a:t> </a:t>
            </a:r>
            <a:r>
              <a:rPr lang="en-US" dirty="0" err="1"/>
              <a:t>país</a:t>
            </a:r>
            <a:r>
              <a:rPr lang="en-US" dirty="0"/>
              <a:t> </a:t>
            </a:r>
          </a:p>
        </p:txBody>
      </p:sp>
      <p:sp>
        <p:nvSpPr>
          <p:cNvPr id="14" name="Content Placeholder 13">
            <a:extLst>
              <a:ext uri="{FF2B5EF4-FFF2-40B4-BE49-F238E27FC236}">
                <a16:creationId xmlns:a16="http://schemas.microsoft.com/office/drawing/2014/main" id="{84AEAB56-7711-6179-8C48-DF422AB61BA1}"/>
              </a:ext>
            </a:extLst>
          </p:cNvPr>
          <p:cNvSpPr>
            <a:spLocks noGrp="1"/>
          </p:cNvSpPr>
          <p:nvPr>
            <p:ph sz="half" idx="2"/>
          </p:nvPr>
        </p:nvSpPr>
        <p:spPr>
          <a:xfrm>
            <a:off x="838199" y="1479550"/>
            <a:ext cx="8905407" cy="4638675"/>
          </a:xfrm>
        </p:spPr>
        <p:txBody>
          <a:bodyPr/>
          <a:lstStyle/>
          <a:p>
            <a:r>
              <a:rPr lang="en-US" dirty="0"/>
              <a:t>Que </a:t>
            </a:r>
            <a:r>
              <a:rPr lang="en-US" dirty="0" err="1"/>
              <a:t>doenças</a:t>
            </a:r>
            <a:r>
              <a:rPr lang="en-US" dirty="0"/>
              <a:t> </a:t>
            </a:r>
            <a:r>
              <a:rPr lang="en-US" dirty="0" err="1"/>
              <a:t>ou</a:t>
            </a:r>
            <a:r>
              <a:rPr lang="en-US" dirty="0"/>
              <a:t> </a:t>
            </a:r>
            <a:r>
              <a:rPr lang="en-US" dirty="0" err="1"/>
              <a:t>agravos</a:t>
            </a:r>
            <a:r>
              <a:rPr lang="en-US" dirty="0"/>
              <a:t> </a:t>
            </a:r>
            <a:r>
              <a:rPr lang="en-US" dirty="0" err="1"/>
              <a:t>constam</a:t>
            </a:r>
            <a:r>
              <a:rPr lang="en-US" dirty="0"/>
              <a:t> da </a:t>
            </a:r>
            <a:r>
              <a:rPr lang="en-US" dirty="0" err="1"/>
              <a:t>sua</a:t>
            </a:r>
            <a:r>
              <a:rPr lang="en-US" dirty="0"/>
              <a:t> </a:t>
            </a:r>
            <a:r>
              <a:rPr lang="en-US" dirty="0" err="1"/>
              <a:t>lista</a:t>
            </a:r>
            <a:r>
              <a:rPr lang="en-US" dirty="0"/>
              <a:t> de </a:t>
            </a:r>
            <a:r>
              <a:rPr lang="en-US" dirty="0" err="1"/>
              <a:t>doenças</a:t>
            </a:r>
            <a:r>
              <a:rPr lang="en-US" dirty="0"/>
              <a:t> de </a:t>
            </a:r>
            <a:r>
              <a:rPr lang="en-US" dirty="0" err="1"/>
              <a:t>notificação</a:t>
            </a:r>
            <a:r>
              <a:rPr lang="en-US" dirty="0"/>
              <a:t> </a:t>
            </a:r>
            <a:r>
              <a:rPr lang="en-US" dirty="0" err="1"/>
              <a:t>obrigatória</a:t>
            </a:r>
            <a:r>
              <a:rPr lang="en-US" dirty="0"/>
              <a:t>/</a:t>
            </a:r>
            <a:r>
              <a:rPr lang="en-US" dirty="0" err="1"/>
              <a:t>compulsória</a:t>
            </a:r>
            <a:r>
              <a:rPr lang="en-US" dirty="0"/>
              <a:t>?</a:t>
            </a:r>
          </a:p>
          <a:p>
            <a:r>
              <a:rPr lang="en-US" dirty="0" err="1"/>
              <a:t>Alguma</a:t>
            </a:r>
            <a:r>
              <a:rPr lang="en-US" dirty="0"/>
              <a:t> </a:t>
            </a:r>
            <a:r>
              <a:rPr lang="en-US" dirty="0" err="1"/>
              <a:t>destas</a:t>
            </a:r>
            <a:r>
              <a:rPr lang="en-US" dirty="0"/>
              <a:t> </a:t>
            </a:r>
            <a:r>
              <a:rPr lang="en-US" dirty="0" err="1"/>
              <a:t>doenças</a:t>
            </a:r>
            <a:r>
              <a:rPr lang="en-US" dirty="0"/>
              <a:t> </a:t>
            </a:r>
            <a:r>
              <a:rPr lang="en-US" dirty="0" err="1"/>
              <a:t>exige</a:t>
            </a:r>
            <a:r>
              <a:rPr lang="en-US" dirty="0"/>
              <a:t> </a:t>
            </a:r>
            <a:r>
              <a:rPr lang="en-US" dirty="0" err="1"/>
              <a:t>notificação</a:t>
            </a:r>
            <a:r>
              <a:rPr lang="en-US" dirty="0"/>
              <a:t> </a:t>
            </a:r>
            <a:r>
              <a:rPr lang="en-US" dirty="0" err="1"/>
              <a:t>imediata</a:t>
            </a:r>
            <a:r>
              <a:rPr lang="en-US" dirty="0"/>
              <a:t>? </a:t>
            </a:r>
          </a:p>
          <a:p>
            <a:r>
              <a:rPr lang="en-US" dirty="0"/>
              <a:t>São </a:t>
            </a:r>
            <a:r>
              <a:rPr lang="en-US" dirty="0" err="1"/>
              <a:t>utilizados</a:t>
            </a:r>
            <a:r>
              <a:rPr lang="en-US" dirty="0"/>
              <a:t> </a:t>
            </a:r>
            <a:r>
              <a:rPr lang="en-US" dirty="0" err="1"/>
              <a:t>formulários</a:t>
            </a:r>
            <a:r>
              <a:rPr lang="en-US" dirty="0"/>
              <a:t> </a:t>
            </a:r>
            <a:r>
              <a:rPr lang="en-US" dirty="0" err="1"/>
              <a:t>em</a:t>
            </a:r>
            <a:r>
              <a:rPr lang="en-US" dirty="0"/>
              <a:t> </a:t>
            </a:r>
            <a:r>
              <a:rPr lang="en-US" dirty="0" err="1"/>
              <a:t>papel</a:t>
            </a:r>
            <a:r>
              <a:rPr lang="en-US" dirty="0"/>
              <a:t>, </a:t>
            </a:r>
            <a:r>
              <a:rPr lang="en-US" dirty="0" err="1"/>
              <a:t>relatórios</a:t>
            </a:r>
            <a:r>
              <a:rPr lang="en-US" dirty="0"/>
              <a:t> </a:t>
            </a:r>
            <a:r>
              <a:rPr lang="en-US" dirty="0" err="1"/>
              <a:t>eletrônicos</a:t>
            </a:r>
            <a:r>
              <a:rPr lang="en-US" dirty="0"/>
              <a:t> </a:t>
            </a:r>
            <a:r>
              <a:rPr lang="en-US" dirty="0" err="1"/>
              <a:t>ou</a:t>
            </a:r>
            <a:r>
              <a:rPr lang="en-US" dirty="0"/>
              <a:t> </a:t>
            </a:r>
            <a:r>
              <a:rPr lang="en-US" dirty="0" err="1"/>
              <a:t>uma</a:t>
            </a:r>
            <a:r>
              <a:rPr lang="en-US" dirty="0"/>
              <a:t> </a:t>
            </a:r>
            <a:r>
              <a:rPr lang="en-US" dirty="0" err="1"/>
              <a:t>combinação</a:t>
            </a:r>
            <a:r>
              <a:rPr lang="en-US" dirty="0"/>
              <a:t> </a:t>
            </a:r>
            <a:r>
              <a:rPr lang="en-US" dirty="0" err="1"/>
              <a:t>destes</a:t>
            </a:r>
            <a:r>
              <a:rPr lang="en-US" dirty="0"/>
              <a:t>? A que </a:t>
            </a:r>
            <a:r>
              <a:rPr lang="en-US" dirty="0" err="1"/>
              <a:t>nível</a:t>
            </a:r>
            <a:r>
              <a:rPr lang="en-US" dirty="0"/>
              <a:t>? Se </a:t>
            </a:r>
            <a:r>
              <a:rPr lang="en-US" dirty="0" err="1"/>
              <a:t>forem</a:t>
            </a:r>
            <a:r>
              <a:rPr lang="en-US" dirty="0"/>
              <a:t> </a:t>
            </a:r>
            <a:r>
              <a:rPr lang="en-US" dirty="0" err="1"/>
              <a:t>em</a:t>
            </a:r>
            <a:r>
              <a:rPr lang="en-US" dirty="0"/>
              <a:t> </a:t>
            </a:r>
            <a:r>
              <a:rPr lang="en-US" dirty="0" err="1"/>
              <a:t>papel</a:t>
            </a:r>
            <a:r>
              <a:rPr lang="en-US" dirty="0"/>
              <a:t>, o que </a:t>
            </a:r>
            <a:r>
              <a:rPr lang="en-US" dirty="0" err="1"/>
              <a:t>pode</a:t>
            </a:r>
            <a:r>
              <a:rPr lang="en-US" dirty="0"/>
              <a:t> </a:t>
            </a:r>
            <a:r>
              <a:rPr lang="en-US" dirty="0" err="1"/>
              <a:t>acontecer</a:t>
            </a:r>
            <a:r>
              <a:rPr lang="en-US" dirty="0"/>
              <a:t>?</a:t>
            </a:r>
          </a:p>
          <a:p>
            <a:r>
              <a:rPr lang="en-US" dirty="0"/>
              <a:t>É </a:t>
            </a:r>
            <a:r>
              <a:rPr lang="en-US" dirty="0" err="1"/>
              <a:t>necessária</a:t>
            </a:r>
            <a:r>
              <a:rPr lang="en-US" dirty="0"/>
              <a:t> </a:t>
            </a:r>
            <a:r>
              <a:rPr lang="en-US" dirty="0" err="1"/>
              <a:t>uma</a:t>
            </a:r>
            <a:r>
              <a:rPr lang="en-US" dirty="0"/>
              <a:t> </a:t>
            </a:r>
            <a:r>
              <a:rPr lang="en-US" dirty="0" err="1"/>
              <a:t>confirmação</a:t>
            </a:r>
            <a:r>
              <a:rPr lang="en-US" dirty="0"/>
              <a:t> laboratorial </a:t>
            </a:r>
            <a:br>
              <a:rPr lang="en-US" dirty="0"/>
            </a:br>
            <a:r>
              <a:rPr lang="en-US" dirty="0"/>
              <a:t>antes da </a:t>
            </a:r>
            <a:r>
              <a:rPr lang="en-US" dirty="0" err="1"/>
              <a:t>comunicação</a:t>
            </a:r>
            <a:r>
              <a:rPr lang="en-US" dirty="0"/>
              <a:t>?</a:t>
            </a:r>
          </a:p>
          <a:p>
            <a:endParaRPr lang="en-US" dirty="0"/>
          </a:p>
          <a:p>
            <a:endParaRPr lang="en-US" dirty="0"/>
          </a:p>
          <a:p>
            <a:endParaRPr lang="en-US" dirty="0"/>
          </a:p>
          <a:p>
            <a:endParaRPr lang="en-US" dirty="0"/>
          </a:p>
        </p:txBody>
      </p:sp>
      <p:pic>
        <p:nvPicPr>
          <p:cNvPr id="7" name="Picture 6" descr="A paper scroll with black lines&#10;&#10;Description automatically generated">
            <a:extLst>
              <a:ext uri="{FF2B5EF4-FFF2-40B4-BE49-F238E27FC236}">
                <a16:creationId xmlns:a16="http://schemas.microsoft.com/office/drawing/2014/main" id="{61608114-282B-21B5-5E85-7A1B1BA238EB}"/>
              </a:ext>
            </a:extLst>
          </p:cNvPr>
          <p:cNvPicPr>
            <a:picLocks noChangeAspect="1"/>
          </p:cNvPicPr>
          <p:nvPr/>
        </p:nvPicPr>
        <p:blipFill>
          <a:blip r:embed="rId3"/>
          <a:stretch>
            <a:fillRect/>
          </a:stretch>
        </p:blipFill>
        <p:spPr>
          <a:xfrm>
            <a:off x="9467180" y="2423650"/>
            <a:ext cx="2724820" cy="2750474"/>
          </a:xfrm>
          <a:prstGeom prst="rect">
            <a:avLst/>
          </a:prstGeom>
        </p:spPr>
      </p:pic>
    </p:spTree>
    <p:extLst>
      <p:ext uri="{BB962C8B-B14F-4D97-AF65-F5344CB8AC3E}">
        <p14:creationId xmlns:p14="http://schemas.microsoft.com/office/powerpoint/2010/main" val="27202388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91B6C36A-15A2-CF2D-4BD8-44D58C1B9443}"/>
              </a:ext>
            </a:extLst>
          </p:cNvPr>
          <p:cNvSpPr>
            <a:spLocks noGrp="1"/>
          </p:cNvSpPr>
          <p:nvPr>
            <p:ph sz="half" idx="2"/>
          </p:nvPr>
        </p:nvSpPr>
        <p:spPr/>
        <p:txBody>
          <a:bodyPr/>
          <a:lstStyle/>
          <a:p>
            <a:r>
              <a:rPr lang="en-US" dirty="0" err="1"/>
              <a:t>Três</a:t>
            </a:r>
            <a:r>
              <a:rPr lang="en-US" dirty="0"/>
              <a:t> </a:t>
            </a:r>
            <a:r>
              <a:rPr lang="en-US" dirty="0" err="1"/>
              <a:t>categorias</a:t>
            </a:r>
            <a:r>
              <a:rPr lang="en-US" dirty="0"/>
              <a:t> de </a:t>
            </a:r>
            <a:r>
              <a:rPr lang="en-US" dirty="0" err="1"/>
              <a:t>doenças</a:t>
            </a:r>
            <a:r>
              <a:rPr lang="en-US" dirty="0"/>
              <a:t> que </a:t>
            </a:r>
            <a:r>
              <a:rPr lang="en-US" dirty="0" err="1"/>
              <a:t>devem</a:t>
            </a:r>
            <a:r>
              <a:rPr lang="en-US" dirty="0"/>
              <a:t> ser </a:t>
            </a:r>
            <a:r>
              <a:rPr lang="en-US" dirty="0" err="1"/>
              <a:t>notificadas</a:t>
            </a:r>
            <a:endParaRPr lang="en-US" dirty="0"/>
          </a:p>
          <a:p>
            <a:pPr lvl="1"/>
            <a:r>
              <a:rPr lang="en-US" dirty="0"/>
              <a:t>Todos </a:t>
            </a:r>
            <a:r>
              <a:rPr lang="en-US" dirty="0" err="1"/>
              <a:t>os</a:t>
            </a:r>
            <a:r>
              <a:rPr lang="en-US" dirty="0"/>
              <a:t> </a:t>
            </a:r>
            <a:r>
              <a:rPr lang="en-US" dirty="0" err="1"/>
              <a:t>casos</a:t>
            </a:r>
            <a:r>
              <a:rPr lang="en-US" dirty="0"/>
              <a:t> de 4 </a:t>
            </a:r>
            <a:r>
              <a:rPr lang="en-US" dirty="0" err="1"/>
              <a:t>doenças</a:t>
            </a:r>
            <a:r>
              <a:rPr lang="en-US" dirty="0"/>
              <a:t> </a:t>
            </a:r>
            <a:r>
              <a:rPr lang="en-US" dirty="0" err="1"/>
              <a:t>específicas</a:t>
            </a:r>
            <a:endParaRPr lang="en-US" dirty="0"/>
          </a:p>
          <a:p>
            <a:pPr lvl="1"/>
            <a:r>
              <a:rPr lang="en-US" dirty="0"/>
              <a:t>Casos </a:t>
            </a:r>
            <a:r>
              <a:rPr lang="en-US" dirty="0" err="1"/>
              <a:t>inesperados</a:t>
            </a:r>
            <a:r>
              <a:rPr lang="en-US" dirty="0"/>
              <a:t> </a:t>
            </a:r>
            <a:r>
              <a:rPr lang="en-US" dirty="0" err="1"/>
              <a:t>ou</a:t>
            </a:r>
            <a:r>
              <a:rPr lang="en-US" dirty="0"/>
              <a:t> de "</a:t>
            </a:r>
            <a:r>
              <a:rPr lang="en-US" dirty="0" err="1"/>
              <a:t>impacto</a:t>
            </a:r>
            <a:r>
              <a:rPr lang="en-US" dirty="0"/>
              <a:t>"</a:t>
            </a:r>
          </a:p>
          <a:p>
            <a:pPr lvl="1"/>
            <a:r>
              <a:rPr lang="en-US" dirty="0" err="1"/>
              <a:t>Evento</a:t>
            </a:r>
            <a:r>
              <a:rPr lang="en-US" dirty="0"/>
              <a:t> de </a:t>
            </a:r>
            <a:r>
              <a:rPr lang="en-US" dirty="0" err="1"/>
              <a:t>potencial</a:t>
            </a:r>
            <a:r>
              <a:rPr lang="en-US" dirty="0"/>
              <a:t> interesse para a </a:t>
            </a:r>
            <a:r>
              <a:rPr lang="en-US" dirty="0" err="1"/>
              <a:t>saúde</a:t>
            </a:r>
            <a:r>
              <a:rPr lang="en-US" dirty="0"/>
              <a:t> </a:t>
            </a:r>
            <a:r>
              <a:rPr lang="en-US" dirty="0" err="1"/>
              <a:t>pública</a:t>
            </a:r>
            <a:r>
              <a:rPr lang="en-US" dirty="0"/>
              <a:t> </a:t>
            </a:r>
            <a:r>
              <a:rPr lang="en-US" dirty="0" err="1"/>
              <a:t>internacional</a:t>
            </a:r>
            <a:endParaRPr lang="en-US" dirty="0"/>
          </a:p>
          <a:p>
            <a:endParaRPr lang="en-US" dirty="0"/>
          </a:p>
        </p:txBody>
      </p:sp>
      <p:sp>
        <p:nvSpPr>
          <p:cNvPr id="6" name="Title 5">
            <a:extLst>
              <a:ext uri="{FF2B5EF4-FFF2-40B4-BE49-F238E27FC236}">
                <a16:creationId xmlns:a16="http://schemas.microsoft.com/office/drawing/2014/main" id="{48B21F84-D622-0DF6-9E2B-4F3CA2DC92B5}"/>
              </a:ext>
            </a:extLst>
          </p:cNvPr>
          <p:cNvSpPr>
            <a:spLocks noGrp="1"/>
          </p:cNvSpPr>
          <p:nvPr>
            <p:ph type="title"/>
          </p:nvPr>
        </p:nvSpPr>
        <p:spPr>
          <a:xfrm>
            <a:off x="838200" y="0"/>
            <a:ext cx="11353800" cy="1257300"/>
          </a:xfrm>
        </p:spPr>
        <p:txBody>
          <a:bodyPr/>
          <a:lstStyle/>
          <a:p>
            <a:r>
              <a:rPr lang="en-US" dirty="0" err="1"/>
              <a:t>Relatórios</a:t>
            </a:r>
            <a:r>
              <a:rPr lang="en-US" dirty="0"/>
              <a:t> do </a:t>
            </a:r>
            <a:r>
              <a:rPr lang="en-US" dirty="0" err="1"/>
              <a:t>Regulamento</a:t>
            </a:r>
            <a:r>
              <a:rPr lang="en-US" dirty="0"/>
              <a:t> </a:t>
            </a:r>
            <a:br>
              <a:rPr lang="en-US" dirty="0"/>
            </a:br>
            <a:r>
              <a:rPr lang="en-US" dirty="0" err="1"/>
              <a:t>Sanitário</a:t>
            </a:r>
            <a:r>
              <a:rPr lang="en-US" dirty="0"/>
              <a:t> Internacional</a:t>
            </a:r>
          </a:p>
        </p:txBody>
      </p:sp>
      <p:sp>
        <p:nvSpPr>
          <p:cNvPr id="11" name="Text Placeholder 4">
            <a:extLst>
              <a:ext uri="{FF2B5EF4-FFF2-40B4-BE49-F238E27FC236}">
                <a16:creationId xmlns:a16="http://schemas.microsoft.com/office/drawing/2014/main" id="{AD78E31C-86C0-F241-2E91-76298F5C7E9A}"/>
              </a:ext>
            </a:extLst>
          </p:cNvPr>
          <p:cNvSpPr>
            <a:spLocks noGrp="1"/>
          </p:cNvSpPr>
          <p:nvPr>
            <p:ph type="body" sz="quarter" idx="16"/>
          </p:nvPr>
        </p:nvSpPr>
        <p:spPr/>
        <p:txBody>
          <a:bodyPr/>
          <a:lstStyle/>
          <a:p>
            <a:r>
              <a:rPr lang="en-US" dirty="0"/>
              <a:t>OMS. </a:t>
            </a:r>
            <a:r>
              <a:rPr lang="en-US" dirty="0" err="1"/>
              <a:t>Regulamento</a:t>
            </a:r>
            <a:r>
              <a:rPr lang="en-US" dirty="0"/>
              <a:t> </a:t>
            </a:r>
            <a:r>
              <a:rPr lang="en-US" dirty="0" err="1"/>
              <a:t>Sanitário</a:t>
            </a:r>
            <a:r>
              <a:rPr lang="en-US" dirty="0"/>
              <a:t> Internacional. Terceira </a:t>
            </a:r>
            <a:r>
              <a:rPr lang="en-US" dirty="0" err="1"/>
              <a:t>edição</a:t>
            </a:r>
            <a:r>
              <a:rPr lang="en-US" dirty="0"/>
              <a:t>. </a:t>
            </a:r>
            <a:r>
              <a:rPr lang="en-US" dirty="0" err="1"/>
              <a:t>Genebra</a:t>
            </a:r>
            <a:r>
              <a:rPr lang="en-US" dirty="0"/>
              <a:t>; 2005.</a:t>
            </a:r>
          </a:p>
          <a:p>
            <a:endParaRPr lang="en-US" dirty="0"/>
          </a:p>
        </p:txBody>
      </p:sp>
    </p:spTree>
    <p:extLst>
      <p:ext uri="{BB962C8B-B14F-4D97-AF65-F5344CB8AC3E}">
        <p14:creationId xmlns:p14="http://schemas.microsoft.com/office/powerpoint/2010/main" val="11961898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sz="half" idx="2"/>
          </p:nvPr>
        </p:nvSpPr>
        <p:spPr/>
        <p:txBody>
          <a:bodyPr/>
          <a:lstStyle/>
          <a:p>
            <a:r>
              <a:rPr lang="en-US" dirty="0" err="1"/>
              <a:t>Comunicar</a:t>
            </a:r>
            <a:r>
              <a:rPr lang="en-US" dirty="0"/>
              <a:t> </a:t>
            </a:r>
            <a:r>
              <a:rPr lang="en-US" dirty="0" err="1"/>
              <a:t>todos</a:t>
            </a:r>
            <a:r>
              <a:rPr lang="en-US" dirty="0"/>
              <a:t> </a:t>
            </a:r>
            <a:r>
              <a:rPr lang="en-US" dirty="0" err="1"/>
              <a:t>os</a:t>
            </a:r>
            <a:r>
              <a:rPr lang="en-US" dirty="0"/>
              <a:t> </a:t>
            </a:r>
            <a:r>
              <a:rPr lang="en-US" dirty="0" err="1"/>
              <a:t>casos</a:t>
            </a:r>
            <a:r>
              <a:rPr lang="en-US" dirty="0"/>
              <a:t> de:</a:t>
            </a:r>
          </a:p>
          <a:p>
            <a:pPr lvl="1"/>
            <a:r>
              <a:rPr lang="en-US" dirty="0" err="1"/>
              <a:t>Varíola</a:t>
            </a:r>
            <a:endParaRPr lang="en-US" dirty="0"/>
          </a:p>
          <a:p>
            <a:pPr lvl="1"/>
            <a:r>
              <a:rPr lang="en-US" dirty="0" err="1"/>
              <a:t>Poliomielite</a:t>
            </a:r>
            <a:r>
              <a:rPr lang="en-US" dirty="0"/>
              <a:t> (</a:t>
            </a:r>
            <a:r>
              <a:rPr lang="en-US" dirty="0" err="1"/>
              <a:t>devida</a:t>
            </a:r>
            <a:r>
              <a:rPr lang="en-US" dirty="0"/>
              <a:t> </a:t>
            </a:r>
            <a:r>
              <a:rPr lang="en-US" dirty="0" err="1"/>
              <a:t>ao</a:t>
            </a:r>
            <a:r>
              <a:rPr lang="en-US" dirty="0"/>
              <a:t> </a:t>
            </a:r>
            <a:r>
              <a:rPr lang="en-US" dirty="0" err="1"/>
              <a:t>poliovírus</a:t>
            </a:r>
            <a:r>
              <a:rPr lang="en-US" dirty="0"/>
              <a:t> de </a:t>
            </a:r>
            <a:br>
              <a:rPr lang="en-US" dirty="0"/>
            </a:br>
            <a:r>
              <a:rPr lang="en-US" dirty="0" err="1"/>
              <a:t>tipo</a:t>
            </a:r>
            <a:r>
              <a:rPr lang="en-US" dirty="0"/>
              <a:t> </a:t>
            </a:r>
            <a:r>
              <a:rPr lang="en-US" dirty="0" err="1"/>
              <a:t>selvagem</a:t>
            </a:r>
            <a:r>
              <a:rPr lang="en-US" dirty="0"/>
              <a:t>)</a:t>
            </a:r>
          </a:p>
          <a:p>
            <a:pPr lvl="1"/>
            <a:r>
              <a:rPr lang="en-US" dirty="0"/>
              <a:t>Gripe </a:t>
            </a:r>
            <a:r>
              <a:rPr lang="en-US" dirty="0" err="1"/>
              <a:t>humana</a:t>
            </a:r>
            <a:r>
              <a:rPr lang="en-US" dirty="0"/>
              <a:t> </a:t>
            </a:r>
            <a:r>
              <a:rPr lang="en-US" dirty="0" err="1"/>
              <a:t>causada</a:t>
            </a:r>
            <a:r>
              <a:rPr lang="en-US" dirty="0"/>
              <a:t> </a:t>
            </a:r>
            <a:r>
              <a:rPr lang="en-US" dirty="0" err="1"/>
              <a:t>por</a:t>
            </a:r>
            <a:r>
              <a:rPr lang="en-US" dirty="0"/>
              <a:t> um novo </a:t>
            </a:r>
            <a:r>
              <a:rPr lang="en-US" dirty="0" err="1"/>
              <a:t>subtipo</a:t>
            </a:r>
            <a:endParaRPr lang="en-US" dirty="0"/>
          </a:p>
          <a:p>
            <a:pPr lvl="1"/>
            <a:r>
              <a:rPr lang="en-US" dirty="0" err="1"/>
              <a:t>Síndrome</a:t>
            </a:r>
            <a:r>
              <a:rPr lang="en-US" dirty="0"/>
              <a:t> </a:t>
            </a:r>
            <a:r>
              <a:rPr lang="en-US" dirty="0" err="1"/>
              <a:t>respiratória</a:t>
            </a:r>
            <a:r>
              <a:rPr lang="en-US" dirty="0"/>
              <a:t> </a:t>
            </a:r>
            <a:r>
              <a:rPr lang="en-US" dirty="0" err="1"/>
              <a:t>aguda</a:t>
            </a:r>
            <a:r>
              <a:rPr lang="en-US" dirty="0"/>
              <a:t> grave (SARS)</a:t>
            </a:r>
          </a:p>
        </p:txBody>
      </p:sp>
      <p:sp>
        <p:nvSpPr>
          <p:cNvPr id="5" name="Title 4">
            <a:extLst>
              <a:ext uri="{FF2B5EF4-FFF2-40B4-BE49-F238E27FC236}">
                <a16:creationId xmlns:a16="http://schemas.microsoft.com/office/drawing/2014/main" id="{8D7B2425-E5B7-339C-D045-8F21371627E9}"/>
              </a:ext>
            </a:extLst>
          </p:cNvPr>
          <p:cNvSpPr>
            <a:spLocks noGrp="1"/>
          </p:cNvSpPr>
          <p:nvPr>
            <p:ph type="title"/>
          </p:nvPr>
        </p:nvSpPr>
        <p:spPr>
          <a:xfrm>
            <a:off x="838200" y="0"/>
            <a:ext cx="11353800" cy="1257300"/>
          </a:xfrm>
        </p:spPr>
        <p:txBody>
          <a:bodyPr/>
          <a:lstStyle/>
          <a:p>
            <a:r>
              <a:rPr lang="en-US" dirty="0"/>
              <a:t>Notificação do RSI para 4 </a:t>
            </a:r>
            <a:br>
              <a:rPr lang="en-US" dirty="0"/>
            </a:br>
            <a:r>
              <a:rPr lang="en-US" dirty="0" err="1"/>
              <a:t>doenças</a:t>
            </a:r>
            <a:r>
              <a:rPr lang="en-US" dirty="0"/>
              <a:t> </a:t>
            </a:r>
            <a:r>
              <a:rPr lang="en-US" dirty="0" err="1"/>
              <a:t>específicas</a:t>
            </a:r>
            <a:endParaRPr lang="en-US" dirty="0"/>
          </a:p>
        </p:txBody>
      </p:sp>
      <p:sp>
        <p:nvSpPr>
          <p:cNvPr id="11" name="Text Placeholder 4">
            <a:extLst>
              <a:ext uri="{FF2B5EF4-FFF2-40B4-BE49-F238E27FC236}">
                <a16:creationId xmlns:a16="http://schemas.microsoft.com/office/drawing/2014/main" id="{3781DD7F-DE24-4A72-928B-6910233DBFC8}"/>
              </a:ext>
            </a:extLst>
          </p:cNvPr>
          <p:cNvSpPr>
            <a:spLocks noGrp="1"/>
          </p:cNvSpPr>
          <p:nvPr>
            <p:ph type="body" sz="quarter" idx="16"/>
          </p:nvPr>
        </p:nvSpPr>
        <p:spPr>
          <a:xfrm>
            <a:off x="4108537" y="6486632"/>
            <a:ext cx="5430010" cy="268551"/>
          </a:xfrm>
        </p:spPr>
        <p:txBody>
          <a:bodyPr/>
          <a:lstStyle/>
          <a:p>
            <a:r>
              <a:rPr lang="en-US" dirty="0"/>
              <a:t>OMS. </a:t>
            </a:r>
            <a:r>
              <a:rPr lang="en-US" dirty="0" err="1"/>
              <a:t>Regulamento</a:t>
            </a:r>
            <a:r>
              <a:rPr lang="en-US" dirty="0"/>
              <a:t> </a:t>
            </a:r>
            <a:r>
              <a:rPr lang="en-US" dirty="0" err="1"/>
              <a:t>Sanitário</a:t>
            </a:r>
            <a:r>
              <a:rPr lang="en-US" dirty="0"/>
              <a:t> Internacional. Terceira </a:t>
            </a:r>
            <a:r>
              <a:rPr lang="en-US" dirty="0" err="1"/>
              <a:t>edição</a:t>
            </a:r>
            <a:r>
              <a:rPr lang="en-US" dirty="0"/>
              <a:t>. </a:t>
            </a:r>
            <a:r>
              <a:rPr lang="en-US" dirty="0" err="1"/>
              <a:t>Genebra</a:t>
            </a:r>
            <a:r>
              <a:rPr lang="en-US" dirty="0"/>
              <a:t>; 2005.</a:t>
            </a:r>
          </a:p>
          <a:p>
            <a:endParaRPr lang="en-US" dirty="0"/>
          </a:p>
        </p:txBody>
      </p:sp>
      <p:pic>
        <p:nvPicPr>
          <p:cNvPr id="6" name="Graphic 5" descr="Covid-19 with solid fill">
            <a:extLst>
              <a:ext uri="{FF2B5EF4-FFF2-40B4-BE49-F238E27FC236}">
                <a16:creationId xmlns:a16="http://schemas.microsoft.com/office/drawing/2014/main" id="{A4040E09-B1CE-0D31-FEE8-220A0805A68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686192" y="3798511"/>
            <a:ext cx="1371600" cy="1371600"/>
          </a:xfrm>
          <a:prstGeom prst="rect">
            <a:avLst/>
          </a:prstGeom>
        </p:spPr>
      </p:pic>
      <p:pic>
        <p:nvPicPr>
          <p:cNvPr id="10" name="Graphic 9" descr="Germ with solid fill">
            <a:extLst>
              <a:ext uri="{FF2B5EF4-FFF2-40B4-BE49-F238E27FC236}">
                <a16:creationId xmlns:a16="http://schemas.microsoft.com/office/drawing/2014/main" id="{F5EC7B54-D101-9AA3-42A2-034471A83CD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686192" y="1478857"/>
            <a:ext cx="1371600" cy="1371600"/>
          </a:xfrm>
          <a:prstGeom prst="rect">
            <a:avLst/>
          </a:prstGeom>
        </p:spPr>
      </p:pic>
      <p:pic>
        <p:nvPicPr>
          <p:cNvPr id="12" name="Graphic 11" descr="Germ with solid fill">
            <a:extLst>
              <a:ext uri="{FF2B5EF4-FFF2-40B4-BE49-F238E27FC236}">
                <a16:creationId xmlns:a16="http://schemas.microsoft.com/office/drawing/2014/main" id="{A93B9AC7-0C49-446E-4B25-BDA707DBC42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018585" y="2426911"/>
            <a:ext cx="1371600" cy="1371600"/>
          </a:xfrm>
          <a:prstGeom prst="rect">
            <a:avLst/>
          </a:prstGeom>
        </p:spPr>
      </p:pic>
      <p:pic>
        <p:nvPicPr>
          <p:cNvPr id="14" name="Graphic 13" descr="Germ with solid fill">
            <a:extLst>
              <a:ext uri="{FF2B5EF4-FFF2-40B4-BE49-F238E27FC236}">
                <a16:creationId xmlns:a16="http://schemas.microsoft.com/office/drawing/2014/main" id="{D3860845-A047-A0A2-E39B-8DC97F7262D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018585" y="4528417"/>
            <a:ext cx="1371600" cy="1371600"/>
          </a:xfrm>
          <a:prstGeom prst="rect">
            <a:avLst/>
          </a:prstGeom>
        </p:spPr>
      </p:pic>
    </p:spTree>
    <p:extLst>
      <p:ext uri="{BB962C8B-B14F-4D97-AF65-F5344CB8AC3E}">
        <p14:creationId xmlns:p14="http://schemas.microsoft.com/office/powerpoint/2010/main" val="34505359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sz="half" idx="2"/>
          </p:nvPr>
        </p:nvSpPr>
        <p:spPr/>
        <p:txBody>
          <a:bodyPr/>
          <a:lstStyle/>
          <a:p>
            <a:r>
              <a:rPr lang="en-US" dirty="0" err="1"/>
              <a:t>Comunicar</a:t>
            </a:r>
            <a:r>
              <a:rPr lang="en-US" dirty="0"/>
              <a:t> </a:t>
            </a:r>
            <a:r>
              <a:rPr lang="en-US" dirty="0" err="1"/>
              <a:t>casos</a:t>
            </a:r>
            <a:r>
              <a:rPr lang="en-US" dirty="0"/>
              <a:t> </a:t>
            </a:r>
            <a:r>
              <a:rPr lang="en-US" dirty="0" err="1"/>
              <a:t>inesperados</a:t>
            </a:r>
            <a:r>
              <a:rPr lang="en-US" dirty="0"/>
              <a:t> </a:t>
            </a:r>
            <a:r>
              <a:rPr lang="en-US" dirty="0" err="1"/>
              <a:t>ou</a:t>
            </a:r>
            <a:r>
              <a:rPr lang="en-US" dirty="0"/>
              <a:t> "</a:t>
            </a:r>
            <a:r>
              <a:rPr lang="en-US" dirty="0" err="1"/>
              <a:t>impactantes</a:t>
            </a:r>
            <a:r>
              <a:rPr lang="en-US" dirty="0"/>
              <a:t>" de:</a:t>
            </a:r>
          </a:p>
          <a:p>
            <a:pPr lvl="1"/>
            <a:r>
              <a:rPr lang="en-US" dirty="0" err="1"/>
              <a:t>Cólera</a:t>
            </a:r>
            <a:endParaRPr lang="en-US" dirty="0"/>
          </a:p>
          <a:p>
            <a:pPr lvl="1"/>
            <a:r>
              <a:rPr lang="en-US" dirty="0" err="1"/>
              <a:t>Peste</a:t>
            </a:r>
            <a:r>
              <a:rPr lang="en-US" dirty="0"/>
              <a:t> </a:t>
            </a:r>
            <a:r>
              <a:rPr lang="en-US" dirty="0" err="1"/>
              <a:t>pneumônica</a:t>
            </a:r>
            <a:endParaRPr lang="en-US" dirty="0"/>
          </a:p>
          <a:p>
            <a:pPr lvl="1"/>
            <a:r>
              <a:rPr lang="en-US" dirty="0" err="1"/>
              <a:t>Febre</a:t>
            </a:r>
            <a:r>
              <a:rPr lang="en-US" dirty="0"/>
              <a:t> </a:t>
            </a:r>
            <a:r>
              <a:rPr lang="en-US" dirty="0" err="1"/>
              <a:t>amarela</a:t>
            </a:r>
            <a:endParaRPr lang="en-US" dirty="0"/>
          </a:p>
          <a:p>
            <a:pPr lvl="1"/>
            <a:r>
              <a:rPr lang="en-US" dirty="0"/>
              <a:t>Febres </a:t>
            </a:r>
            <a:r>
              <a:rPr lang="en-US" dirty="0" err="1"/>
              <a:t>hemorrágicas</a:t>
            </a:r>
            <a:r>
              <a:rPr lang="en-US" dirty="0"/>
              <a:t> </a:t>
            </a:r>
            <a:r>
              <a:rPr lang="en-US" dirty="0" err="1"/>
              <a:t>virais</a:t>
            </a:r>
            <a:r>
              <a:rPr lang="en-US" dirty="0"/>
              <a:t> (Ebola, Lassa, </a:t>
            </a:r>
            <a:r>
              <a:rPr lang="en-US" dirty="0" err="1"/>
              <a:t>Marburgo</a:t>
            </a:r>
            <a:r>
              <a:rPr lang="en-US" dirty="0"/>
              <a:t>)</a:t>
            </a:r>
          </a:p>
          <a:p>
            <a:pPr lvl="1"/>
            <a:r>
              <a:rPr lang="en-US" dirty="0" err="1"/>
              <a:t>Febre</a:t>
            </a:r>
            <a:r>
              <a:rPr lang="en-US" dirty="0"/>
              <a:t> do </a:t>
            </a:r>
            <a:r>
              <a:rPr lang="en-US" dirty="0" err="1"/>
              <a:t>Nilo</a:t>
            </a:r>
            <a:r>
              <a:rPr lang="en-US" dirty="0"/>
              <a:t> </a:t>
            </a:r>
            <a:r>
              <a:rPr lang="en-US" dirty="0" err="1"/>
              <a:t>Ocidental</a:t>
            </a:r>
            <a:endParaRPr lang="en-US" dirty="0"/>
          </a:p>
          <a:p>
            <a:pPr lvl="1"/>
            <a:r>
              <a:rPr lang="en-US" dirty="0"/>
              <a:t>Doenças de interesse </a:t>
            </a:r>
            <a:r>
              <a:rPr lang="en-US" dirty="0" err="1"/>
              <a:t>nacional</a:t>
            </a:r>
            <a:r>
              <a:rPr lang="en-US" dirty="0"/>
              <a:t> </a:t>
            </a:r>
            <a:r>
              <a:rPr lang="en-US" dirty="0" err="1"/>
              <a:t>ou</a:t>
            </a:r>
            <a:r>
              <a:rPr lang="en-US" dirty="0"/>
              <a:t> regional, tais </a:t>
            </a:r>
            <a:r>
              <a:rPr lang="en-US" dirty="0" err="1"/>
              <a:t>como</a:t>
            </a:r>
            <a:r>
              <a:rPr lang="en-US" dirty="0"/>
              <a:t>: dengue, </a:t>
            </a:r>
            <a:r>
              <a:rPr lang="en-US" dirty="0" err="1"/>
              <a:t>febre</a:t>
            </a:r>
            <a:r>
              <a:rPr lang="en-US" dirty="0"/>
              <a:t> do Vale do Rift, </a:t>
            </a:r>
            <a:r>
              <a:rPr lang="en-US" dirty="0" err="1"/>
              <a:t>doença</a:t>
            </a:r>
            <a:r>
              <a:rPr lang="en-US" dirty="0"/>
              <a:t> </a:t>
            </a:r>
            <a:r>
              <a:rPr lang="en-US" dirty="0" err="1"/>
              <a:t>meningocócica</a:t>
            </a:r>
            <a:endParaRPr lang="en-US" dirty="0"/>
          </a:p>
        </p:txBody>
      </p:sp>
      <p:sp>
        <p:nvSpPr>
          <p:cNvPr id="4" name="Title 3">
            <a:extLst>
              <a:ext uri="{FF2B5EF4-FFF2-40B4-BE49-F238E27FC236}">
                <a16:creationId xmlns:a16="http://schemas.microsoft.com/office/drawing/2014/main" id="{6CAFFB23-F333-BB0F-4E59-A6EF2069BC95}"/>
              </a:ext>
            </a:extLst>
          </p:cNvPr>
          <p:cNvSpPr>
            <a:spLocks noGrp="1"/>
          </p:cNvSpPr>
          <p:nvPr>
            <p:ph type="title"/>
          </p:nvPr>
        </p:nvSpPr>
        <p:spPr/>
        <p:txBody>
          <a:bodyPr/>
          <a:lstStyle/>
          <a:p>
            <a:r>
              <a:rPr lang="en-US" dirty="0"/>
              <a:t>Notificação de </a:t>
            </a:r>
            <a:r>
              <a:rPr lang="en-US" dirty="0" err="1"/>
              <a:t>casos</a:t>
            </a:r>
            <a:r>
              <a:rPr lang="en-US" dirty="0"/>
              <a:t> </a:t>
            </a:r>
            <a:r>
              <a:rPr lang="en-US" dirty="0" err="1"/>
              <a:t>inesperados</a:t>
            </a:r>
            <a:r>
              <a:rPr lang="en-US" dirty="0"/>
              <a:t> </a:t>
            </a:r>
            <a:r>
              <a:rPr lang="en-US" dirty="0" err="1"/>
              <a:t>pelo</a:t>
            </a:r>
            <a:r>
              <a:rPr lang="en-US" dirty="0"/>
              <a:t> RSI</a:t>
            </a:r>
          </a:p>
        </p:txBody>
      </p:sp>
      <p:sp>
        <p:nvSpPr>
          <p:cNvPr id="7" name="Text Placeholder 4">
            <a:extLst>
              <a:ext uri="{FF2B5EF4-FFF2-40B4-BE49-F238E27FC236}">
                <a16:creationId xmlns:a16="http://schemas.microsoft.com/office/drawing/2014/main" id="{80E672BB-2030-C6FA-8718-E1B694E9E9BF}"/>
              </a:ext>
            </a:extLst>
          </p:cNvPr>
          <p:cNvSpPr>
            <a:spLocks noGrp="1"/>
          </p:cNvSpPr>
          <p:nvPr>
            <p:ph type="body" sz="quarter" idx="16"/>
          </p:nvPr>
        </p:nvSpPr>
        <p:spPr>
          <a:xfrm>
            <a:off x="3945698" y="6526060"/>
            <a:ext cx="5655479" cy="157837"/>
          </a:xfrm>
        </p:spPr>
        <p:txBody>
          <a:bodyPr/>
          <a:lstStyle/>
          <a:p>
            <a:r>
              <a:rPr lang="en-US" dirty="0"/>
              <a:t>OMS. </a:t>
            </a:r>
            <a:r>
              <a:rPr lang="en-US" dirty="0" err="1"/>
              <a:t>Regulamento</a:t>
            </a:r>
            <a:r>
              <a:rPr lang="en-US" dirty="0"/>
              <a:t> </a:t>
            </a:r>
            <a:r>
              <a:rPr lang="en-US" dirty="0" err="1"/>
              <a:t>Sanitário</a:t>
            </a:r>
            <a:r>
              <a:rPr lang="en-US" dirty="0"/>
              <a:t> Internacional. Terceira </a:t>
            </a:r>
            <a:r>
              <a:rPr lang="en-US" dirty="0" err="1"/>
              <a:t>edição</a:t>
            </a:r>
            <a:r>
              <a:rPr lang="en-US" dirty="0"/>
              <a:t>. </a:t>
            </a:r>
            <a:r>
              <a:rPr lang="en-US" dirty="0" err="1"/>
              <a:t>Genebra</a:t>
            </a:r>
            <a:r>
              <a:rPr lang="en-US" dirty="0"/>
              <a:t>; 2005.</a:t>
            </a:r>
          </a:p>
          <a:p>
            <a:endParaRPr lang="en-US" dirty="0"/>
          </a:p>
        </p:txBody>
      </p:sp>
      <p:sp>
        <p:nvSpPr>
          <p:cNvPr id="9" name="Title 1">
            <a:extLst>
              <a:ext uri="{FF2B5EF4-FFF2-40B4-BE49-F238E27FC236}">
                <a16:creationId xmlns:a16="http://schemas.microsoft.com/office/drawing/2014/main" id="{49DAFB2F-50C8-042F-3FFE-12090D1BBF42}"/>
              </a:ext>
            </a:extLst>
          </p:cNvPr>
          <p:cNvSpPr txBox="1">
            <a:spLocks/>
          </p:cNvSpPr>
          <p:nvPr/>
        </p:nvSpPr>
        <p:spPr>
          <a:xfrm>
            <a:off x="838200" y="457200"/>
            <a:ext cx="9752013" cy="8001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a:p>
        </p:txBody>
      </p:sp>
    </p:spTree>
    <p:extLst>
      <p:ext uri="{BB962C8B-B14F-4D97-AF65-F5344CB8AC3E}">
        <p14:creationId xmlns:p14="http://schemas.microsoft.com/office/powerpoint/2010/main" val="263660122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Theme2PT">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1">
      <a:majorFont>
        <a:latin typeface="Franklin Gothic Medium"/>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2PT" id="{8B36715B-6902-489B-88C9-E15E9D9F46B9}" vid="{EC5D40A2-041D-48B0-B11D-CC4CE591DEA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263BB87ED693489DF545C68D111AB5" ma:contentTypeVersion="18" ma:contentTypeDescription="Create a new document." ma:contentTypeScope="" ma:versionID="1cec4caab88798aa6c527385697c2251">
  <xsd:schema xmlns:xsd="http://www.w3.org/2001/XMLSchema" xmlns:xs="http://www.w3.org/2001/XMLSchema" xmlns:p="http://schemas.microsoft.com/office/2006/metadata/properties" xmlns:ns2="52ff0146-47b4-4d51-8c1c-03266fcd63a2" xmlns:ns3="cd03f174-a395-49eb-8ee9-8d943e22f40d" targetNamespace="http://schemas.microsoft.com/office/2006/metadata/properties" ma:root="true" ma:fieldsID="2ae390c631a92185dce381efc91d733f" ns2:_="" ns3:_="">
    <xsd:import namespace="52ff0146-47b4-4d51-8c1c-03266fcd63a2"/>
    <xsd:import namespace="cd03f174-a395-49eb-8ee9-8d943e22f40d"/>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ForReference"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2ff0146-47b4-4d51-8c1c-03266fcd63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9353dbe8-8260-4ccf-8219-3d2995e6fa1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ForReference" ma:index="24" nillable="true" ma:displayName="For Reference" ma:default="0" ma:description="Yes/No if this file is important to understand the context and history of ZFETP." ma:format="Dropdown" ma:internalName="ForReference">
      <xsd:simpleType>
        <xsd:restriction base="dms:Boolean"/>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d03f174-a395-49eb-8ee9-8d943e22f40d"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8d37e551-fb76-4f25-8c56-d73644bbf5a5}" ma:internalName="TaxCatchAll" ma:showField="CatchAllData" ma:web="cd03f174-a395-49eb-8ee9-8d943e22f4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cd03f174-a395-49eb-8ee9-8d943e22f40d">
      <UserInfo>
        <DisplayName>Rossow, John (CDC/DDPHSIS/CGH/DGHP)</DisplayName>
        <AccountId>123</AccountId>
        <AccountType/>
      </UserInfo>
    </SharedWithUsers>
    <lcf76f155ced4ddcb4097134ff3c332f xmlns="52ff0146-47b4-4d51-8c1c-03266fcd63a2">
      <Terms xmlns="http://schemas.microsoft.com/office/infopath/2007/PartnerControls"/>
    </lcf76f155ced4ddcb4097134ff3c332f>
    <TaxCatchAll xmlns="cd03f174-a395-49eb-8ee9-8d943e22f40d" xsi:nil="true"/>
    <ForReference xmlns="52ff0146-47b4-4d51-8c1c-03266fcd63a2">false</ForReferenc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32C13C6-5619-4947-9AC8-3E497B628563}"/>
</file>

<file path=customXml/itemProps2.xml><?xml version="1.0" encoding="utf-8"?>
<ds:datastoreItem xmlns:ds="http://schemas.openxmlformats.org/officeDocument/2006/customXml" ds:itemID="{26D83549-F3AC-4AAB-AD49-CE448E41FA2B}">
  <ds:schemaRefs>
    <ds:schemaRef ds:uri="52ff0146-47b4-4d51-8c1c-03266fcd63a2"/>
    <ds:schemaRef ds:uri="cd03f174-a395-49eb-8ee9-8d943e22f40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82CA8745-D442-4406-BF12-19AD2B446EE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Theme2PT</Template>
  <TotalTime>2852</TotalTime>
  <Words>11950</Words>
  <Application>Microsoft Office PowerPoint</Application>
  <PresentationFormat>Widescreen</PresentationFormat>
  <Paragraphs>1287</Paragraphs>
  <Slides>51</Slides>
  <Notes>51</Notes>
  <HiddenSlides>0</HiddenSlides>
  <MMClips>0</MMClips>
  <ScaleCrop>false</ScaleCrop>
  <HeadingPairs>
    <vt:vector size="6" baseType="variant">
      <vt:variant>
        <vt:lpstr>Fonts Used</vt:lpstr>
      </vt:variant>
      <vt:variant>
        <vt:i4>17</vt:i4>
      </vt:variant>
      <vt:variant>
        <vt:lpstr>Theme</vt:lpstr>
      </vt:variant>
      <vt:variant>
        <vt:i4>1</vt:i4>
      </vt:variant>
      <vt:variant>
        <vt:lpstr>Slide Titles</vt:lpstr>
      </vt:variant>
      <vt:variant>
        <vt:i4>51</vt:i4>
      </vt:variant>
    </vt:vector>
  </HeadingPairs>
  <TitlesOfParts>
    <vt:vector size="69" baseType="lpstr">
      <vt:lpstr>Arial</vt:lpstr>
      <vt:lpstr>Arial </vt:lpstr>
      <vt:lpstr>Arial  </vt:lpstr>
      <vt:lpstr>Arial (Body)</vt:lpstr>
      <vt:lpstr>Arial Bold</vt:lpstr>
      <vt:lpstr>Arial Re</vt:lpstr>
      <vt:lpstr>Calibri</vt:lpstr>
      <vt:lpstr>Courier New</vt:lpstr>
      <vt:lpstr>Franklin Gothic Medium</vt:lpstr>
      <vt:lpstr>Noto Sans Symbols</vt:lpstr>
      <vt:lpstr>Open Sans</vt:lpstr>
      <vt:lpstr>Segoe UI</vt:lpstr>
      <vt:lpstr>Symbol</vt:lpstr>
      <vt:lpstr>Times New Roman</vt:lpstr>
      <vt:lpstr>Trebuchet MS</vt:lpstr>
      <vt:lpstr>Wingdings</vt:lpstr>
      <vt:lpstr>Wingdings,Sans-Serif</vt:lpstr>
      <vt:lpstr>Theme2PT</vt:lpstr>
      <vt:lpstr>PowerPoint Presentation</vt:lpstr>
      <vt:lpstr>PowerPoint Presentation</vt:lpstr>
      <vt:lpstr>PowerPoint Presentation</vt:lpstr>
      <vt:lpstr>PowerPoint Presentation</vt:lpstr>
      <vt:lpstr>Regulamentos sobre doenças notificáveis</vt:lpstr>
      <vt:lpstr>Lista de doenças de notificação obrigatória no seu país </vt:lpstr>
      <vt:lpstr>Relatórios do Regulamento  Sanitário Internacional</vt:lpstr>
      <vt:lpstr>Notificação do RSI para 4  doenças específicas</vt:lpstr>
      <vt:lpstr>Notificação de casos inesperados pelo RSI</vt:lpstr>
      <vt:lpstr>Relatório do RSI sobre acontecimentos de potencial interesse internacional</vt:lpstr>
      <vt:lpstr>Códigos Terrestres e Aquáticos - WOAH </vt:lpstr>
      <vt:lpstr>Lista de doenças de notificação obrigatória</vt:lpstr>
      <vt:lpstr>Condições</vt:lpstr>
      <vt:lpstr>PowerPoint Presentation</vt:lpstr>
      <vt:lpstr>PowerPoint Presentation</vt:lpstr>
      <vt:lpstr>Coleta de dados passiva e ativa</vt:lpstr>
      <vt:lpstr>Relatórios agregados vs. relatórios baseados em casos (1/2)</vt:lpstr>
      <vt:lpstr>PowerPoint Presentation</vt:lpstr>
      <vt:lpstr>Vigilância ambiental (1/2)</vt:lpstr>
      <vt:lpstr>Vigilância ambiental (2/2)</vt:lpstr>
      <vt:lpstr>Sem relatório ou relatório zero?</vt:lpstr>
      <vt:lpstr>O que é “zero reporting"?</vt:lpstr>
      <vt:lpstr>Relatório zero</vt:lpstr>
      <vt:lpstr>Práticas de notificação de doenças (1/4)</vt:lpstr>
      <vt:lpstr>Práticas de notificação de doenças (2/4)</vt:lpstr>
      <vt:lpstr>Práticas de notificação de doenças (3/4)</vt:lpstr>
      <vt:lpstr>Práticas de notificação de doenças (4/4)</vt:lpstr>
      <vt:lpstr>Objetivos 7-1-7</vt:lpstr>
      <vt:lpstr>Relatórios de saúde humana</vt:lpstr>
      <vt:lpstr>Relatórios sobre saúde animal</vt:lpstr>
      <vt:lpstr>Relatórios de saúde ambiental</vt:lpstr>
      <vt:lpstr>Papel do laboratório</vt:lpstr>
      <vt:lpstr>Requisitos das amostras de laboratório</vt:lpstr>
      <vt:lpstr>Fontes de informação</vt:lpstr>
      <vt:lpstr>Formulário de relatório de caso:  informações coletadas</vt:lpstr>
      <vt:lpstr>Relatório de caso humano </vt:lpstr>
      <vt:lpstr>Pergunta 2 resposta (1-8)</vt:lpstr>
      <vt:lpstr>Pergunta 2 resposta (9-15)</vt:lpstr>
      <vt:lpstr>Pergunta 2 resposta (16-21)</vt:lpstr>
      <vt:lpstr>Questão 3</vt:lpstr>
      <vt:lpstr>Questão 4</vt:lpstr>
      <vt:lpstr>Vigilância de Uma Só Saúde</vt:lpstr>
      <vt:lpstr>Colaboração na coleta de dados</vt:lpstr>
      <vt:lpstr>Sistemas de Vigilância Sanitária</vt:lpstr>
      <vt:lpstr>O que é registrado no OHHABS?</vt:lpstr>
      <vt:lpstr>Limitações dos sistemas de notificação (1/2)</vt:lpstr>
      <vt:lpstr>PowerPoint Presentation</vt:lpstr>
      <vt:lpstr>Formas de melhorar os relatórios</vt:lpstr>
      <vt:lpstr>Trabalho de campo 1: Auditoria da qualidade dos dados</vt:lpstr>
      <vt:lpstr>Resumo</vt:lpstr>
      <vt:lpstr>Revisão dos objetivos</vt:lpstr>
    </vt:vector>
  </TitlesOfParts>
  <Company>jsi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CDC</dc:creator>
  <cp:keywords>, docId:B62F6CB015FF8DDBF0BCCEB4537263BF</cp:keywords>
  <cp:lastModifiedBy>Gallagher, Darby (CDC/GHC/DGHP)</cp:lastModifiedBy>
  <cp:revision>29</cp:revision>
  <cp:lastPrinted>2020-02-28T15:26:02Z</cp:lastPrinted>
  <dcterms:created xsi:type="dcterms:W3CDTF">2017-06-15T16:45:28Z</dcterms:created>
  <dcterms:modified xsi:type="dcterms:W3CDTF">2026-01-06T23:33:33Z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0x010100BB263BB87ED693489DF545C68D111AB5</vt:lpwstr>
  </property>
  <property fmtid="{D5CDD505-2E9C-101B-9397-08002B2CF9AE}" pid="3" name="MSIP_Label_8af03ff0-41c5-4c41-b55e-fabb8fae94be_Enabled">
    <vt:lpwstr>true</vt:lpwstr>
  </property>
  <property fmtid="{D5CDD505-2E9C-101B-9397-08002B2CF9AE}" pid="4" name="MSIP_Label_8af03ff0-41c5-4c41-b55e-fabb8fae94be_SetDate">
    <vt:lpwstr>2021-01-11T21:30:12Z</vt:lpwstr>
  </property>
  <property fmtid="{D5CDD505-2E9C-101B-9397-08002B2CF9AE}" pid="5" name="MSIP_Label_8af03ff0-41c5-4c41-b55e-fabb8fae94be_Method">
    <vt:lpwstr>Privileged</vt:lpwstr>
  </property>
  <property fmtid="{D5CDD505-2E9C-101B-9397-08002B2CF9AE}" pid="6" name="MSIP_Label_8af03ff0-41c5-4c41-b55e-fabb8fae94be_Name">
    <vt:lpwstr>8af03ff0-41c5-4c41-b55e-fabb8fae94be</vt:lpwstr>
  </property>
  <property fmtid="{D5CDD505-2E9C-101B-9397-08002B2CF9AE}" pid="7" name="MSIP_Label_8af03ff0-41c5-4c41-b55e-fabb8fae94be_SiteId">
    <vt:lpwstr>9ce70869-60db-44fd-abe8-d2767077fc8f</vt:lpwstr>
  </property>
  <property fmtid="{D5CDD505-2E9C-101B-9397-08002B2CF9AE}" pid="8" name="MSIP_Label_8af03ff0-41c5-4c41-b55e-fabb8fae94be_ActionId">
    <vt:lpwstr>56a53640-dc7e-4886-b22c-18f260afcf95</vt:lpwstr>
  </property>
  <property fmtid="{D5CDD505-2E9C-101B-9397-08002B2CF9AE}" pid="9" name="MSIP_Label_8af03ff0-41c5-4c41-b55e-fabb8fae94be_ContentBits">
    <vt:lpwstr>0</vt:lpwstr>
  </property>
  <property fmtid="{D5CDD505-2E9C-101B-9397-08002B2CF9AE}" pid="10" name="MediaServiceImageTags">
    <vt:lpwstr/>
  </property>
</Properties>
</file>